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notesSlides/notesSlide1.xml" ContentType="application/vnd.openxmlformats-officedocument.presentationml.notesSlide+xml"/>
  <Override PartName="/ppt/tags/tag91.xml" ContentType="application/vnd.openxmlformats-officedocument.presentationml.tags+xml"/>
  <Override PartName="/ppt/notesSlides/notesSlide2.xml" ContentType="application/vnd.openxmlformats-officedocument.presentationml.notesSlide+xml"/>
  <Override PartName="/ppt/tags/tag92.xml" ContentType="application/vnd.openxmlformats-officedocument.presentationml.tags+xml"/>
  <Override PartName="/ppt/notesSlides/notesSlide3.xml" ContentType="application/vnd.openxmlformats-officedocument.presentationml.notesSlide+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notesSlides/notesSlide5.xml" ContentType="application/vnd.openxmlformats-officedocument.presentationml.notesSlide+xml"/>
  <Override PartName="/ppt/tags/tag95.xml" ContentType="application/vnd.openxmlformats-officedocument.presentationml.tags+xml"/>
  <Override PartName="/ppt/notesSlides/notesSlide6.xml" ContentType="application/vnd.openxmlformats-officedocument.presentationml.notesSlide+xml"/>
  <Override PartName="/ppt/tags/tag96.xml" ContentType="application/vnd.openxmlformats-officedocument.presentationml.tags+xml"/>
  <Override PartName="/ppt/notesSlides/notesSlide7.xml" ContentType="application/vnd.openxmlformats-officedocument.presentationml.notesSlide+xml"/>
  <Override PartName="/ppt/tags/tag97.xml" ContentType="application/vnd.openxmlformats-officedocument.presentationml.tags+xml"/>
  <Override PartName="/ppt/notesSlides/notesSlide8.xml" ContentType="application/vnd.openxmlformats-officedocument.presentationml.notesSlide+xml"/>
  <Override PartName="/ppt/tags/tag98.xml" ContentType="application/vnd.openxmlformats-officedocument.presentationml.tags+xml"/>
  <Override PartName="/ppt/notesSlides/notesSlide9.xml" ContentType="application/vnd.openxmlformats-officedocument.presentationml.notesSlide+xml"/>
  <Override PartName="/ppt/tags/tag99.xml" ContentType="application/vnd.openxmlformats-officedocument.presentationml.tags+xml"/>
  <Override PartName="/ppt/notesSlides/notesSlide10.xml" ContentType="application/vnd.openxmlformats-officedocument.presentationml.notesSlide+xml"/>
  <Override PartName="/ppt/tags/tag100.xml" ContentType="application/vnd.openxmlformats-officedocument.presentationml.tags+xml"/>
  <Override PartName="/ppt/notesSlides/notesSlide11.xml" ContentType="application/vnd.openxmlformats-officedocument.presentationml.notesSlide+xml"/>
  <Override PartName="/ppt/tags/tag101.xml" ContentType="application/vnd.openxmlformats-officedocument.presentationml.tags+xml"/>
  <Override PartName="/ppt/notesSlides/notesSlide12.xml" ContentType="application/vnd.openxmlformats-officedocument.presentationml.notesSlide+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notesSlides/notesSlide14.xml" ContentType="application/vnd.openxmlformats-officedocument.presentationml.notesSlide+xml"/>
  <Override PartName="/ppt/tags/tag104.xml" ContentType="application/vnd.openxmlformats-officedocument.presentationml.tags+xml"/>
  <Override PartName="/ppt/notesSlides/notesSlide15.xml" ContentType="application/vnd.openxmlformats-officedocument.presentationml.notesSlide+xml"/>
  <Override PartName="/ppt/tags/tag105.xml" ContentType="application/vnd.openxmlformats-officedocument.presentationml.tags+xml"/>
  <Override PartName="/ppt/notesSlides/notesSlide16.xml" ContentType="application/vnd.openxmlformats-officedocument.presentationml.notesSlide+xml"/>
  <Override PartName="/ppt/tags/tag106.xml" ContentType="application/vnd.openxmlformats-officedocument.presentationml.tags+xml"/>
  <Override PartName="/ppt/notesSlides/notesSlide17.xml" ContentType="application/vnd.openxmlformats-officedocument.presentationml.notesSlide+xml"/>
  <Override PartName="/ppt/tags/tag107.xml" ContentType="application/vnd.openxmlformats-officedocument.presentationml.tags+xml"/>
  <Override PartName="/ppt/notesSlides/notesSlide18.xml" ContentType="application/vnd.openxmlformats-officedocument.presentationml.notesSlide+xml"/>
  <Override PartName="/ppt/tags/tag108.xml" ContentType="application/vnd.openxmlformats-officedocument.presentationml.tags+xml"/>
  <Override PartName="/ppt/notesSlides/notesSlide19.xml" ContentType="application/vnd.openxmlformats-officedocument.presentationml.notesSlide+xml"/>
  <Override PartName="/ppt/tags/tag109.xml" ContentType="application/vnd.openxmlformats-officedocument.presentationml.tags+xml"/>
  <Override PartName="/ppt/notesSlides/notesSlide20.xml" ContentType="application/vnd.openxmlformats-officedocument.presentationml.notesSlide+xml"/>
  <Override PartName="/ppt/tags/tag110.xml" ContentType="application/vnd.openxmlformats-officedocument.presentationml.tags+xml"/>
  <Override PartName="/ppt/notesSlides/notesSlide21.xml" ContentType="application/vnd.openxmlformats-officedocument.presentationml.notesSlide+xml"/>
  <Override PartName="/ppt/tags/tag111.xml" ContentType="application/vnd.openxmlformats-officedocument.presentationml.tags+xml"/>
  <Override PartName="/ppt/notesSlides/notesSlide22.xml" ContentType="application/vnd.openxmlformats-officedocument.presentationml.notesSlide+xml"/>
  <Override PartName="/ppt/tags/tag112.xml" ContentType="application/vnd.openxmlformats-officedocument.presentationml.tags+xml"/>
  <Override PartName="/ppt/notesSlides/notesSlide23.xml" ContentType="application/vnd.openxmlformats-officedocument.presentationml.notesSlide+xml"/>
  <Override PartName="/ppt/tags/tag113.xml" ContentType="application/vnd.openxmlformats-officedocument.presentationml.tags+xml"/>
  <Override PartName="/ppt/notesSlides/notesSlide24.xml" ContentType="application/vnd.openxmlformats-officedocument.presentationml.notesSlide+xml"/>
  <Override PartName="/ppt/tags/tag114.xml" ContentType="application/vnd.openxmlformats-officedocument.presentationml.tags+xml"/>
  <Override PartName="/ppt/notesSlides/notesSlide25.xml" ContentType="application/vnd.openxmlformats-officedocument.presentationml.notesSlide+xml"/>
  <Override PartName="/ppt/tags/tag115.xml" ContentType="application/vnd.openxmlformats-officedocument.presentationml.tags+xml"/>
  <Override PartName="/ppt/notesSlides/notesSlide26.xml" ContentType="application/vnd.openxmlformats-officedocument.presentationml.notesSlide+xml"/>
  <Override PartName="/ppt/tags/tag116.xml" ContentType="application/vnd.openxmlformats-officedocument.presentationml.tags+xml"/>
  <Override PartName="/ppt/notesSlides/notesSlide27.xml" ContentType="application/vnd.openxmlformats-officedocument.presentationml.notesSlide+xml"/>
  <Override PartName="/ppt/tags/tag117.xml" ContentType="application/vnd.openxmlformats-officedocument.presentationml.tags+xml"/>
  <Override PartName="/ppt/notesSlides/notesSlide28.xml" ContentType="application/vnd.openxmlformats-officedocument.presentationml.notesSlide+xml"/>
  <Override PartName="/ppt/tags/tag118.xml" ContentType="application/vnd.openxmlformats-officedocument.presentationml.tags+xml"/>
  <Override PartName="/ppt/notesSlides/notesSlide29.xml" ContentType="application/vnd.openxmlformats-officedocument.presentationml.notesSlide+xml"/>
  <Override PartName="/ppt/tags/tag119.xml" ContentType="application/vnd.openxmlformats-officedocument.presentationml.tags+xml"/>
  <Override PartName="/ppt/notesSlides/notesSlide30.xml" ContentType="application/vnd.openxmlformats-officedocument.presentationml.notesSlide+xml"/>
  <Override PartName="/ppt/tags/tag120.xml" ContentType="application/vnd.openxmlformats-officedocument.presentationml.tags+xml"/>
  <Override PartName="/ppt/notesSlides/notesSlide31.xml" ContentType="application/vnd.openxmlformats-officedocument.presentationml.notesSlide+xml"/>
  <Override PartName="/ppt/tags/tag121.xml" ContentType="application/vnd.openxmlformats-officedocument.presentationml.tags+xml"/>
  <Override PartName="/ppt/notesSlides/notesSlide32.xml" ContentType="application/vnd.openxmlformats-officedocument.presentationml.notesSlide+xml"/>
  <Override PartName="/ppt/tags/tag122.xml" ContentType="application/vnd.openxmlformats-officedocument.presentationml.tags+xml"/>
  <Override PartName="/ppt/notesSlides/notesSlide33.xml" ContentType="application/vnd.openxmlformats-officedocument.presentationml.notesSlide+xml"/>
  <Override PartName="/ppt/tags/tag123.xml" ContentType="application/vnd.openxmlformats-officedocument.presentationml.tags+xml"/>
  <Override PartName="/ppt/notesSlides/notesSlide34.xml" ContentType="application/vnd.openxmlformats-officedocument.presentationml.notesSlide+xml"/>
  <Override PartName="/ppt/tags/tag124.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 id="2147484043" r:id="rId2"/>
  </p:sldMasterIdLst>
  <p:notesMasterIdLst>
    <p:notesMasterId r:id="rId38"/>
  </p:notesMasterIdLst>
  <p:sldIdLst>
    <p:sldId id="256" r:id="rId3"/>
    <p:sldId id="281" r:id="rId4"/>
    <p:sldId id="424" r:id="rId5"/>
    <p:sldId id="293" r:id="rId6"/>
    <p:sldId id="421" r:id="rId7"/>
    <p:sldId id="3743" r:id="rId8"/>
    <p:sldId id="1632" r:id="rId9"/>
    <p:sldId id="265" r:id="rId10"/>
    <p:sldId id="3738" r:id="rId11"/>
    <p:sldId id="3748" r:id="rId12"/>
    <p:sldId id="3753" r:id="rId13"/>
    <p:sldId id="3751" r:id="rId14"/>
    <p:sldId id="3741" r:id="rId15"/>
    <p:sldId id="3745" r:id="rId16"/>
    <p:sldId id="425" r:id="rId17"/>
    <p:sldId id="380" r:id="rId18"/>
    <p:sldId id="353" r:id="rId19"/>
    <p:sldId id="3761" r:id="rId20"/>
    <p:sldId id="3736" r:id="rId21"/>
    <p:sldId id="3756" r:id="rId22"/>
    <p:sldId id="362" r:id="rId23"/>
    <p:sldId id="1619" r:id="rId24"/>
    <p:sldId id="3746" r:id="rId25"/>
    <p:sldId id="3735" r:id="rId26"/>
    <p:sldId id="442" r:id="rId27"/>
    <p:sldId id="3747" r:id="rId28"/>
    <p:sldId id="3737" r:id="rId29"/>
    <p:sldId id="3750" r:id="rId30"/>
    <p:sldId id="3196" r:id="rId31"/>
    <p:sldId id="361" r:id="rId32"/>
    <p:sldId id="304" r:id="rId33"/>
    <p:sldId id="359" r:id="rId34"/>
    <p:sldId id="3758" r:id="rId35"/>
    <p:sldId id="306" r:id="rId36"/>
    <p:sldId id="268" r:id="rId37"/>
  </p:sldIdLst>
  <p:sldSz cx="12192000" cy="6858000"/>
  <p:notesSz cx="7772400" cy="10058400"/>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padakis Kantos, Yianna" initials="PKY" lastIdx="8" clrIdx="0">
    <p:extLst>
      <p:ext uri="{19B8F6BF-5375-455C-9EA6-DF929625EA0E}">
        <p15:presenceInfo xmlns:p15="http://schemas.microsoft.com/office/powerpoint/2012/main" userId="S-1-5-21-1407069837-2091007605-538272213-37540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61830" autoAdjust="0"/>
  </p:normalViewPr>
  <p:slideViewPr>
    <p:cSldViewPr snapToGrid="0">
      <p:cViewPr varScale="1">
        <p:scale>
          <a:sx n="67" d="100"/>
          <a:sy n="67" d="100"/>
        </p:scale>
        <p:origin x="1320" y="72"/>
      </p:cViewPr>
      <p:guideLst/>
    </p:cSldViewPr>
  </p:slideViewPr>
  <p:notesTextViewPr>
    <p:cViewPr>
      <p:scale>
        <a:sx n="1" d="1"/>
        <a:sy n="1" d="1"/>
      </p:scale>
      <p:origin x="0" y="0"/>
    </p:cViewPr>
  </p:notesTextViewPr>
  <p:notesViewPr>
    <p:cSldViewPr snapToGrid="0">
      <p:cViewPr varScale="1">
        <p:scale>
          <a:sx n="77" d="100"/>
          <a:sy n="77" d="100"/>
        </p:scale>
        <p:origin x="285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587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ws.amazon.com/training/classroom/advanced-developing-on-aw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ws.amazon.com/serverles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endParaRPr lang="en-US" dirty="0"/>
          </a:p>
        </p:txBody>
      </p:sp>
    </p:spTree>
    <p:extLst>
      <p:ext uri="{BB962C8B-B14F-4D97-AF65-F5344CB8AC3E}">
        <p14:creationId xmlns:p14="http://schemas.microsoft.com/office/powerpoint/2010/main" val="3364910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microservices are small and independent units, they provide the following benefits: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Development agility</a:t>
            </a:r>
          </a:p>
          <a:p>
            <a:pPr marL="628650" lvl="1" indent="-171450">
              <a:buFont typeface="Arial" panose="020B0604020202020204" pitchFamily="34" charset="0"/>
              <a:buChar char="•"/>
            </a:pPr>
            <a:r>
              <a:rPr lang="en-US" dirty="0"/>
              <a:t>Code is readable.</a:t>
            </a:r>
          </a:p>
          <a:p>
            <a:pPr marL="628650" lvl="1" indent="-171450">
              <a:buFont typeface="Arial" panose="020B0604020202020204" pitchFamily="34" charset="0"/>
              <a:buChar char="•"/>
            </a:pPr>
            <a:r>
              <a:rPr lang="en-US" dirty="0"/>
              <a:t>Technology stack is easier to change.</a:t>
            </a:r>
          </a:p>
          <a:p>
            <a:pPr marL="628650" lvl="1" indent="-171450">
              <a:buFont typeface="Arial" panose="020B0604020202020204" pitchFamily="34" charset="0"/>
              <a:buChar char="•"/>
            </a:pPr>
            <a:r>
              <a:rPr lang="en-US" dirty="0"/>
              <a:t>Collaboration increases in small teams.</a:t>
            </a:r>
          </a:p>
          <a:p>
            <a:pPr marL="628650" lvl="1" indent="-171450">
              <a:buFont typeface="Arial" panose="020B0604020202020204" pitchFamily="34" charset="0"/>
              <a:buChar char="•"/>
            </a:pPr>
            <a:r>
              <a:rPr lang="en-US" dirty="0"/>
              <a:t>Changes are made independently of other services.</a:t>
            </a:r>
          </a:p>
          <a:p>
            <a:pPr marL="171450" indent="-171450">
              <a:buFont typeface="Arial" panose="020B0604020202020204" pitchFamily="34" charset="0"/>
              <a:buChar char="•"/>
            </a:pPr>
            <a:r>
              <a:rPr lang="en-US" b="1" dirty="0"/>
              <a:t>Fast and independent deployments</a:t>
            </a:r>
          </a:p>
          <a:p>
            <a:pPr marL="628650" lvl="1" indent="-171450">
              <a:buFont typeface="Arial" panose="020B0604020202020204" pitchFamily="34" charset="0"/>
              <a:buChar char="•"/>
            </a:pPr>
            <a:r>
              <a:rPr lang="en-US" dirty="0"/>
              <a:t>Microservices are deployed independently.</a:t>
            </a:r>
          </a:p>
          <a:p>
            <a:pPr marL="628650" lvl="1" indent="-171450">
              <a:buFont typeface="Arial" panose="020B0604020202020204" pitchFamily="34" charset="0"/>
              <a:buChar char="•"/>
            </a:pPr>
            <a:r>
              <a:rPr lang="en-US" dirty="0"/>
              <a:t>Deployment times are shorter.</a:t>
            </a:r>
          </a:p>
          <a:p>
            <a:pPr marL="628650" lvl="1" indent="-171450">
              <a:buFont typeface="Arial" panose="020B0604020202020204" pitchFamily="34" charset="0"/>
              <a:buChar char="•"/>
            </a:pPr>
            <a:r>
              <a:rPr lang="en-US" dirty="0"/>
              <a:t>Deployment process is easier to automate.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Increased security</a:t>
            </a:r>
          </a:p>
          <a:p>
            <a:pPr marL="628650" lvl="1" indent="-171450">
              <a:buFont typeface="Arial" panose="020B0604020202020204" pitchFamily="34" charset="0"/>
              <a:buChar char="•"/>
              <a:defRPr/>
            </a:pPr>
            <a:r>
              <a:rPr lang="en-US" dirty="0"/>
              <a:t>Each service is secure.</a:t>
            </a:r>
          </a:p>
          <a:p>
            <a:pPr marL="171450" indent="-171450">
              <a:buFont typeface="Arial" panose="020B0604020202020204" pitchFamily="34" charset="0"/>
              <a:buChar char="•"/>
            </a:pPr>
            <a:r>
              <a:rPr lang="en-US" b="1" dirty="0"/>
              <a:t>Independent scaling</a:t>
            </a:r>
          </a:p>
          <a:p>
            <a:pPr marL="628650" lvl="1" indent="-171450">
              <a:buFont typeface="Arial" panose="020B0604020202020204" pitchFamily="34" charset="0"/>
              <a:buChar char="•"/>
            </a:pPr>
            <a:r>
              <a:rPr lang="en-US" dirty="0"/>
              <a:t>A microservice can scale independently.</a:t>
            </a:r>
          </a:p>
          <a:p>
            <a:pPr marL="171450" lvl="0" indent="-171450">
              <a:buFont typeface="Arial" panose="020B0604020202020204" pitchFamily="34" charset="0"/>
              <a:buChar char="•"/>
            </a:pPr>
            <a:r>
              <a:rPr lang="en-US" b="1" dirty="0"/>
              <a:t>Increased availability and resilience </a:t>
            </a:r>
          </a:p>
          <a:p>
            <a:pPr marL="628650" lvl="1" indent="-171450">
              <a:buFont typeface="Arial" panose="020B0604020202020204" pitchFamily="34" charset="0"/>
              <a:buChar char="•"/>
            </a:pPr>
            <a:r>
              <a:rPr lang="en-US" dirty="0"/>
              <a:t>Fault isolation is improved.</a:t>
            </a:r>
          </a:p>
          <a:p>
            <a:pPr marL="171450" lvl="0" indent="-171450" algn="l" defTabSz="914400" rtl="0" eaLnBrk="1" latinLnBrk="0" hangingPunct="1">
              <a:buFont typeface="Arial" panose="020B0604020202020204" pitchFamily="34" charset="0"/>
              <a:buChar char="•"/>
            </a:pPr>
            <a:r>
              <a:rPr lang="en-US" b="1" kern="1200" dirty="0">
                <a:ea typeface="+mn-ea"/>
                <a:cs typeface="+mn-cs"/>
              </a:rPr>
              <a:t>Organized based on business capabilities</a:t>
            </a:r>
          </a:p>
          <a:p>
            <a:pPr marL="628650" lvl="1" indent="-171450">
              <a:buFont typeface="Arial" panose="020B0604020202020204" pitchFamily="34" charset="0"/>
              <a:buChar char="•"/>
            </a:pPr>
            <a:r>
              <a:rPr lang="en-US" dirty="0"/>
              <a:t>Reuse services in other applications.</a:t>
            </a:r>
          </a:p>
        </p:txBody>
      </p:sp>
    </p:spTree>
    <p:extLst>
      <p:ext uri="{BB962C8B-B14F-4D97-AF65-F5344CB8AC3E}">
        <p14:creationId xmlns:p14="http://schemas.microsoft.com/office/powerpoint/2010/main" val="137320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endParaRPr lang="en-US" dirty="0"/>
          </a:p>
        </p:txBody>
      </p:sp>
    </p:spTree>
    <p:extLst>
      <p:ext uri="{BB962C8B-B14F-4D97-AF65-F5344CB8AC3E}">
        <p14:creationId xmlns:p14="http://schemas.microsoft.com/office/powerpoint/2010/main" val="670036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r>
              <a:rPr lang="en-US" baseline="0"/>
              <a:t>Integration </a:t>
            </a:r>
            <a:r>
              <a:rPr lang="en-US" baseline="0" dirty="0"/>
              <a:t>falls into two categories:</a:t>
            </a:r>
          </a:p>
          <a:p>
            <a:pPr marL="171450" indent="-171450">
              <a:buFont typeface="Arial" panose="020B0604020202020204" pitchFamily="34" charset="0"/>
              <a:buChar char="•"/>
            </a:pPr>
            <a:r>
              <a:rPr lang="en-US" baseline="0" dirty="0"/>
              <a:t>Synchronous or API-based</a:t>
            </a:r>
          </a:p>
          <a:p>
            <a:pPr marL="171450" indent="-171450">
              <a:buFont typeface="Arial" panose="020B0604020202020204" pitchFamily="34" charset="0"/>
              <a:buChar char="•"/>
            </a:pPr>
            <a:r>
              <a:rPr lang="en-US" baseline="0" dirty="0"/>
              <a:t>Asynchronous or event-based</a:t>
            </a:r>
          </a:p>
          <a:p>
            <a:endParaRPr lang="en-US" dirty="0"/>
          </a:p>
          <a:p>
            <a:r>
              <a:rPr lang="en-US" b="1" dirty="0"/>
              <a:t>Considerations</a:t>
            </a:r>
          </a:p>
          <a:p>
            <a:r>
              <a:rPr lang="en-US" baseline="0" dirty="0"/>
              <a:t>Modern applications use both types of integrations. When deciding on how to integrate, consider the following:</a:t>
            </a:r>
          </a:p>
          <a:p>
            <a:pPr marL="171450" indent="-171450">
              <a:buFont typeface="Arial" panose="020B0604020202020204" pitchFamily="34" charset="0"/>
              <a:buChar char="•"/>
            </a:pPr>
            <a:r>
              <a:rPr lang="en-US" baseline="0" dirty="0"/>
              <a:t>Are you communicating within a service or between services? In general, services are wrapped in an API but use messaging and events internally.</a:t>
            </a:r>
          </a:p>
          <a:p>
            <a:pPr marL="171450" indent="-171450">
              <a:buFont typeface="Arial" panose="020B0604020202020204" pitchFamily="34" charset="0"/>
              <a:buChar char="•"/>
            </a:pPr>
            <a:r>
              <a:rPr lang="en-US" baseline="0" dirty="0"/>
              <a:t>Event-driven communication is nearly infinitely scalable, and also scales to 0, which results in a cost benefit.</a:t>
            </a:r>
          </a:p>
          <a:p>
            <a:pPr marL="171450" indent="-171450">
              <a:buFont typeface="Arial" panose="020B0604020202020204" pitchFamily="34" charset="0"/>
              <a:buChar char="•"/>
            </a:pPr>
            <a:r>
              <a:rPr lang="en-US" baseline="0" dirty="0"/>
              <a:t>Event-driven applications enable the decoupling of services and of the teams that built them. This decoupling increases team agility.</a:t>
            </a:r>
          </a:p>
          <a:p>
            <a:endParaRPr lang="en-US" baseline="0" dirty="0"/>
          </a:p>
          <a:p>
            <a:endParaRPr lang="en-US" dirty="0"/>
          </a:p>
        </p:txBody>
      </p:sp>
    </p:spTree>
    <p:extLst>
      <p:ext uri="{BB962C8B-B14F-4D97-AF65-F5344CB8AC3E}">
        <p14:creationId xmlns:p14="http://schemas.microsoft.com/office/powerpoint/2010/main" val="1950586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r>
              <a:rPr lang="en-US" dirty="0"/>
              <a:t>Decoupling a monolithic application requires a well-thought-out process, which is implemented gradually. </a:t>
            </a:r>
          </a:p>
          <a:p>
            <a:endParaRPr lang="en-US" dirty="0"/>
          </a:p>
          <a:p>
            <a:r>
              <a:rPr lang="en-US" dirty="0"/>
              <a:t>To learn more, see “Advanced Developing on AWS” on the AWS Training website (</a:t>
            </a:r>
            <a:r>
              <a:rPr lang="en-US" dirty="0">
                <a:hlinkClick r:id="rId3"/>
              </a:rPr>
              <a:t>https://aws.amazon.com/training/classroom/advanced-developing-on-aws/</a:t>
            </a:r>
            <a:r>
              <a:rPr lang="en-US" dirty="0"/>
              <a:t>).</a:t>
            </a:r>
          </a:p>
          <a:p>
            <a:endParaRPr lang="en-US" dirty="0"/>
          </a:p>
        </p:txBody>
      </p:sp>
    </p:spTree>
    <p:extLst>
      <p:ext uri="{BB962C8B-B14F-4D97-AF65-F5344CB8AC3E}">
        <p14:creationId xmlns:p14="http://schemas.microsoft.com/office/powerpoint/2010/main" val="588561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pPr marL="0" indent="0">
              <a:buFont typeface="Arial" panose="020B0604020202020204" pitchFamily="34" charset="0"/>
              <a:buNone/>
            </a:pPr>
            <a:r>
              <a:rPr lang="en-CA" dirty="0"/>
              <a:t>A</a:t>
            </a:r>
            <a:r>
              <a:rPr lang="en-CA" baseline="0" dirty="0"/>
              <a:t> traditional application has one release pipeline that is shared among many teams. This process often introduces bottlenecks. </a:t>
            </a:r>
            <a:r>
              <a:rPr lang="en-US" dirty="0"/>
              <a:t>When teams have the authority to move fast, they can release new features continuously, often several times per day.</a:t>
            </a:r>
          </a:p>
          <a:p>
            <a:pPr marL="0" indent="0">
              <a:buFont typeface="Arial" panose="020B0604020202020204" pitchFamily="34" charset="0"/>
              <a:buNone/>
            </a:pPr>
            <a:endParaRPr lang="en-US" sz="1100" kern="1200" dirty="0">
              <a:effectLst/>
              <a:ea typeface="+mn-ea"/>
              <a:cs typeface="+mn-cs"/>
            </a:endParaRPr>
          </a:p>
          <a:p>
            <a:r>
              <a:rPr lang="en-US" kern="1200" dirty="0">
                <a:effectLst/>
                <a:ea typeface="+mn-ea"/>
                <a:cs typeface="+mn-cs"/>
              </a:rPr>
              <a:t>The way you operate an application that releases multiple times a day is different from one that releases once or twice a year. Under a DevOps model, development and operations teams take ownership of service with shared responsibility. Through a combination of </a:t>
            </a:r>
            <a:r>
              <a:rPr lang="en-US" dirty="0"/>
              <a:t>cultural philosophies, practices, and tools, they find ways to deliver applications and services at high velocity.  </a:t>
            </a:r>
            <a:endParaRPr lang="en-US" kern="1200" dirty="0">
              <a:effectLst/>
              <a:ea typeface="+mn-ea"/>
              <a:cs typeface="+mn-cs"/>
            </a:endParaRPr>
          </a:p>
          <a:p>
            <a:r>
              <a:rPr lang="en-US" kern="1200" dirty="0">
                <a:effectLst/>
                <a:ea typeface="+mn-ea"/>
                <a:cs typeface="+mn-cs"/>
              </a:rPr>
              <a:t> </a:t>
            </a:r>
          </a:p>
          <a:p>
            <a:pPr marL="0" indent="0">
              <a:buFont typeface="Arial" panose="020B0604020202020204" pitchFamily="34" charset="0"/>
              <a:buNone/>
            </a:pPr>
            <a:endParaRPr lang="en-CA" dirty="0"/>
          </a:p>
        </p:txBody>
      </p:sp>
    </p:spTree>
    <p:extLst>
      <p:ext uri="{BB962C8B-B14F-4D97-AF65-F5344CB8AC3E}">
        <p14:creationId xmlns:p14="http://schemas.microsoft.com/office/powerpoint/2010/main" val="700193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endParaRPr lang="en-US" dirty="0"/>
          </a:p>
        </p:txBody>
      </p:sp>
    </p:spTree>
    <p:extLst>
      <p:ext uri="{BB962C8B-B14F-4D97-AF65-F5344CB8AC3E}">
        <p14:creationId xmlns:p14="http://schemas.microsoft.com/office/powerpoint/2010/main" val="260013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pPr marL="0" indent="0">
              <a:buFontTx/>
              <a:buNone/>
            </a:pPr>
            <a:r>
              <a:rPr lang="en-US" b="0" i="0" kern="1200">
                <a:effectLst/>
                <a:ea typeface="+mn-ea"/>
                <a:cs typeface="+mn-cs"/>
              </a:rPr>
              <a:t>With </a:t>
            </a:r>
            <a:r>
              <a:rPr lang="en-US" b="0" i="0" kern="1200" dirty="0">
                <a:effectLst/>
                <a:ea typeface="+mn-ea"/>
                <a:cs typeface="+mn-cs"/>
              </a:rPr>
              <a:t>serverless computing, you can build and run </a:t>
            </a:r>
            <a:r>
              <a:rPr lang="en-US" b="0" i="0" kern="1200" dirty="0">
                <a:solidFill>
                  <a:srgbClr val="000000"/>
                </a:solidFill>
                <a:effectLst/>
                <a:ea typeface="+mn-ea"/>
                <a:cs typeface="+mn-cs"/>
              </a:rPr>
              <a:t>applications</a:t>
            </a:r>
            <a:r>
              <a:rPr lang="en-US" b="0" i="0" kern="1200" dirty="0">
                <a:effectLst/>
                <a:ea typeface="+mn-ea"/>
                <a:cs typeface="+mn-cs"/>
              </a:rPr>
              <a:t> and services without considering servers. Serverless </a:t>
            </a:r>
            <a:r>
              <a:rPr lang="en-US" b="0" i="0" kern="1200" dirty="0">
                <a:solidFill>
                  <a:srgbClr val="000000"/>
                </a:solidFill>
                <a:effectLst/>
                <a:ea typeface="+mn-ea"/>
                <a:cs typeface="+mn-cs"/>
              </a:rPr>
              <a:t>applications</a:t>
            </a:r>
            <a:r>
              <a:rPr lang="en-US" b="0" i="0" kern="1200" dirty="0">
                <a:effectLst/>
                <a:ea typeface="+mn-ea"/>
                <a:cs typeface="+mn-cs"/>
              </a:rPr>
              <a:t> don't require you to provision, scale, and manage any servers. You can build services for nearly any </a:t>
            </a:r>
            <a:r>
              <a:rPr lang="en-US" b="0" i="0" kern="1200" dirty="0">
                <a:solidFill>
                  <a:srgbClr val="000000"/>
                </a:solidFill>
                <a:effectLst/>
                <a:ea typeface="+mn-ea"/>
                <a:cs typeface="+mn-cs"/>
              </a:rPr>
              <a:t>type</a:t>
            </a:r>
            <a:r>
              <a:rPr lang="en-US" b="0" i="0" kern="1200" dirty="0">
                <a:effectLst/>
                <a:ea typeface="+mn-ea"/>
                <a:cs typeface="+mn-cs"/>
              </a:rPr>
              <a:t> of </a:t>
            </a:r>
            <a:r>
              <a:rPr lang="en-US" b="0" i="0" kern="1200" dirty="0">
                <a:solidFill>
                  <a:srgbClr val="000000"/>
                </a:solidFill>
                <a:effectLst/>
                <a:ea typeface="+mn-ea"/>
                <a:cs typeface="+mn-cs"/>
              </a:rPr>
              <a:t>application</a:t>
            </a:r>
            <a:r>
              <a:rPr lang="en-US" b="0" i="0" kern="1200" dirty="0">
                <a:effectLst/>
                <a:ea typeface="+mn-ea"/>
                <a:cs typeface="+mn-cs"/>
              </a:rPr>
              <a:t> or backend service. Everything required to run and scale your </a:t>
            </a:r>
            <a:r>
              <a:rPr lang="en-US" b="0" i="0" kern="1200" dirty="0">
                <a:solidFill>
                  <a:srgbClr val="000000"/>
                </a:solidFill>
                <a:effectLst/>
                <a:ea typeface="+mn-ea"/>
                <a:cs typeface="+mn-cs"/>
              </a:rPr>
              <a:t>application</a:t>
            </a:r>
            <a:r>
              <a:rPr lang="en-US" b="0" i="0" kern="1200" dirty="0">
                <a:effectLst/>
                <a:ea typeface="+mn-ea"/>
                <a:cs typeface="+mn-cs"/>
              </a:rPr>
              <a:t> with high availability is handled for you.</a:t>
            </a:r>
          </a:p>
          <a:p>
            <a:endParaRPr lang="en-US" b="0" i="0" kern="1200" dirty="0">
              <a:effectLst/>
              <a:ea typeface="+mn-ea"/>
              <a:cs typeface="+mn-cs"/>
            </a:endParaRPr>
          </a:p>
          <a:p>
            <a:r>
              <a:rPr lang="en-US" b="0" i="0" kern="1200" dirty="0">
                <a:effectLst/>
                <a:ea typeface="+mn-ea"/>
                <a:cs typeface="+mn-cs"/>
              </a:rPr>
              <a:t>Building serverless </a:t>
            </a:r>
            <a:r>
              <a:rPr lang="en-US" b="0" i="0" kern="1200" dirty="0">
                <a:solidFill>
                  <a:srgbClr val="000000"/>
                </a:solidFill>
                <a:effectLst/>
                <a:ea typeface="+mn-ea"/>
                <a:cs typeface="+mn-cs"/>
              </a:rPr>
              <a:t>applications</a:t>
            </a:r>
            <a:r>
              <a:rPr lang="en-US" b="0" i="0" kern="1200" dirty="0">
                <a:effectLst/>
                <a:ea typeface="+mn-ea"/>
                <a:cs typeface="+mn-cs"/>
              </a:rPr>
              <a:t> means that you can focus on your core product. You don’t have to worry about managing and operating servers or runtimes in the cloud or on premises. By reducing this overhead, as a developer, you can reclaim time and effort that can be spent on developing scalable and reliable products.</a:t>
            </a:r>
            <a:endParaRPr lang="en-US" dirty="0"/>
          </a:p>
          <a:p>
            <a:endParaRPr lang="en-US" dirty="0"/>
          </a:p>
          <a:p>
            <a:endParaRPr lang="en-US" dirty="0"/>
          </a:p>
        </p:txBody>
      </p:sp>
    </p:spTree>
    <p:extLst>
      <p:ext uri="{BB962C8B-B14F-4D97-AF65-F5344CB8AC3E}">
        <p14:creationId xmlns:p14="http://schemas.microsoft.com/office/powerpoint/2010/main" val="878458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42FA7D7-18DC-4188-9119-B15A23554459}"/>
              </a:ext>
            </a:extLst>
          </p:cNvPr>
          <p:cNvSpPr>
            <a:spLocks noGrp="1" noRot="1" noChangeAspect="1"/>
          </p:cNvSpPr>
          <p:nvPr>
            <p:ph type="sldImg"/>
          </p:nvPr>
        </p:nvSpPr>
        <p:spPr>
          <a:xfrm>
            <a:off x="869950" y="1257300"/>
            <a:ext cx="6032500" cy="3394075"/>
          </a:xfrm>
        </p:spPr>
      </p:sp>
      <p:sp>
        <p:nvSpPr>
          <p:cNvPr id="5" name="Notes Placeholder 4">
            <a:extLst>
              <a:ext uri="{FF2B5EF4-FFF2-40B4-BE49-F238E27FC236}">
                <a16:creationId xmlns:a16="http://schemas.microsoft.com/office/drawing/2014/main" id="{CB6A6144-E7A9-40F0-9945-2EC67C566601}"/>
              </a:ext>
            </a:extLst>
          </p:cNvPr>
          <p:cNvSpPr>
            <a:spLocks noGrp="1"/>
          </p:cNvSpPr>
          <p:nvPr>
            <p:ph type="body" idx="1"/>
          </p:nvPr>
        </p:nvSpPr>
        <p:spPr>
          <a:xfrm>
            <a:off x="777875" y="4840288"/>
            <a:ext cx="6216650" cy="3960812"/>
          </a:xfrm>
        </p:spPr>
        <p:txBody>
          <a:bodyPr/>
          <a:lstStyle/>
          <a:p>
            <a:r>
              <a:rPr lang="en-US" dirty="0"/>
              <a:t>Benefits include the following:</a:t>
            </a:r>
          </a:p>
          <a:p>
            <a:pPr marL="171450" indent="-171450">
              <a:buFont typeface="Arial" charset="0"/>
              <a:buChar char="•"/>
            </a:pPr>
            <a:r>
              <a:rPr lang="en-US" dirty="0"/>
              <a:t>Don’t pay for idle, request-based </a:t>
            </a:r>
            <a:r>
              <a:rPr lang="en-US" dirty="0">
                <a:solidFill>
                  <a:srgbClr val="000000"/>
                </a:solidFill>
              </a:rPr>
              <a:t>pricing.</a:t>
            </a:r>
            <a:endParaRPr lang="en-US" dirty="0">
              <a:solidFill>
                <a:srgbClr val="000000"/>
              </a:solidFill>
              <a:latin typeface="Calibri" panose="020F0502020204030204" pitchFamily="34" charset="0"/>
            </a:endParaRPr>
          </a:p>
          <a:p>
            <a:pPr marL="171450" indent="-171450">
              <a:buFont typeface="Arial" charset="0"/>
              <a:buChar char="•"/>
            </a:pPr>
            <a:r>
              <a:rPr lang="en-US" dirty="0"/>
              <a:t>No infrastructure to provision, monitor, or </a:t>
            </a:r>
            <a:r>
              <a:rPr lang="en-US" dirty="0">
                <a:solidFill>
                  <a:srgbClr val="000000"/>
                </a:solidFill>
              </a:rPr>
              <a:t>manage</a:t>
            </a:r>
            <a:endParaRPr lang="en-US" dirty="0">
              <a:solidFill>
                <a:srgbClr val="000000"/>
              </a:solidFill>
              <a:latin typeface="Calibri" panose="020F0502020204030204" pitchFamily="34" charset="0"/>
            </a:endParaRPr>
          </a:p>
          <a:p>
            <a:pPr marL="171450" indent="-171450">
              <a:buFont typeface="Arial" charset="0"/>
              <a:buChar char="•"/>
            </a:pPr>
            <a:r>
              <a:rPr lang="en-US" dirty="0"/>
              <a:t>Scaling and fault-tolerance are built </a:t>
            </a:r>
            <a:r>
              <a:rPr lang="en-US" dirty="0">
                <a:solidFill>
                  <a:srgbClr val="000000"/>
                </a:solidFill>
              </a:rPr>
              <a:t>in</a:t>
            </a:r>
            <a:endParaRPr lang="en-US" dirty="0">
              <a:solidFill>
                <a:srgbClr val="000000"/>
              </a:solidFill>
              <a:latin typeface="Calibri" panose="020F0502020204030204" pitchFamily="34" charset="0"/>
            </a:endParaRPr>
          </a:p>
          <a:p>
            <a:pPr marL="171450" indent="-171450">
              <a:buFont typeface="Arial" charset="0"/>
              <a:buChar char="•"/>
            </a:pPr>
            <a:r>
              <a:rPr lang="en-US" dirty="0">
                <a:solidFill>
                  <a:srgbClr val="000000"/>
                </a:solidFill>
              </a:rPr>
              <a:t>Easier</a:t>
            </a:r>
            <a:r>
              <a:rPr lang="en-US" dirty="0"/>
              <a:t> to author, deploy, and </a:t>
            </a:r>
            <a:r>
              <a:rPr lang="en-US" dirty="0">
                <a:solidFill>
                  <a:srgbClr val="000000"/>
                </a:solidFill>
              </a:rPr>
              <a:t>secure</a:t>
            </a:r>
            <a:endParaRPr lang="en-US" dirty="0">
              <a:solidFill>
                <a:srgbClr val="000000"/>
              </a:solidFill>
              <a:latin typeface="Calibri" panose="020F0502020204030204" pitchFamily="34" charset="0"/>
            </a:endParaRPr>
          </a:p>
          <a:p>
            <a:pPr marL="171450" indent="-171450">
              <a:buFont typeface="Arial" charset="0"/>
              <a:buChar char="•"/>
            </a:pPr>
            <a:r>
              <a:rPr lang="en-US" dirty="0"/>
              <a:t>Enables best practices (events, stateless functions</a:t>
            </a:r>
            <a:r>
              <a:rPr lang="en-US" dirty="0">
                <a:solidFill>
                  <a:srgbClr val="000000"/>
                </a:solidFill>
              </a:rPr>
              <a:t>)</a:t>
            </a:r>
            <a:endParaRPr lang="en-US" dirty="0">
              <a:solidFill>
                <a:srgbClr val="000000"/>
              </a:solidFill>
              <a:latin typeface="Calibri" panose="020F0502020204030204" pitchFamily="34" charset="0"/>
            </a:endParaRPr>
          </a:p>
          <a:p>
            <a:pPr marL="171450" indent="-171450">
              <a:buFont typeface="Arial" charset="0"/>
              <a:buChar char="•"/>
            </a:pPr>
            <a:endParaRPr lang="en-US" dirty="0"/>
          </a:p>
          <a:p>
            <a:r>
              <a:rPr lang="en-US" dirty="0"/>
              <a:t>No need to provision or maintain any servers. No software or runtime is required to install, maintain, or administer. </a:t>
            </a:r>
          </a:p>
          <a:p>
            <a:endParaRPr lang="en-US" dirty="0"/>
          </a:p>
          <a:p>
            <a:r>
              <a:rPr lang="en-US" dirty="0"/>
              <a:t>You can automatically scale your </a:t>
            </a:r>
            <a:r>
              <a:rPr lang="en-US" dirty="0">
                <a:solidFill>
                  <a:srgbClr val="000000"/>
                </a:solidFill>
              </a:rPr>
              <a:t>application</a:t>
            </a:r>
            <a:r>
              <a:rPr lang="en-US" dirty="0"/>
              <a:t>. Alternatively, you can scale the application by adjusting its capacity through toggling the units of consumption (throughput or memory) instead of units of individual servers.</a:t>
            </a:r>
          </a:p>
          <a:p>
            <a:endParaRPr lang="en-US" dirty="0"/>
          </a:p>
          <a:p>
            <a:r>
              <a:rPr lang="en-US" dirty="0"/>
              <a:t>Serverless </a:t>
            </a:r>
            <a:r>
              <a:rPr lang="en-US" dirty="0">
                <a:solidFill>
                  <a:srgbClr val="000000"/>
                </a:solidFill>
              </a:rPr>
              <a:t>applications</a:t>
            </a:r>
            <a:r>
              <a:rPr lang="en-US" dirty="0"/>
              <a:t> have </a:t>
            </a:r>
            <a:r>
              <a:rPr lang="en-US" dirty="0">
                <a:solidFill>
                  <a:srgbClr val="000000"/>
                </a:solidFill>
              </a:rPr>
              <a:t>built-in availability and fault tolerance</a:t>
            </a:r>
            <a:r>
              <a:rPr lang="en-US" dirty="0"/>
              <a:t>. You don't </a:t>
            </a:r>
            <a:r>
              <a:rPr lang="en-US" dirty="0">
                <a:solidFill>
                  <a:srgbClr val="000000"/>
                </a:solidFill>
              </a:rPr>
              <a:t>need to</a:t>
            </a:r>
            <a:r>
              <a:rPr lang="en-US" dirty="0"/>
              <a:t> architect for these capabilities because the services running the </a:t>
            </a:r>
            <a:r>
              <a:rPr lang="en-US" dirty="0">
                <a:solidFill>
                  <a:srgbClr val="000000"/>
                </a:solidFill>
              </a:rPr>
              <a:t>application</a:t>
            </a:r>
            <a:r>
              <a:rPr lang="en-US" dirty="0"/>
              <a:t> provide them by default.</a:t>
            </a:r>
          </a:p>
        </p:txBody>
      </p:sp>
    </p:spTree>
    <p:extLst>
      <p:ext uri="{BB962C8B-B14F-4D97-AF65-F5344CB8AC3E}">
        <p14:creationId xmlns:p14="http://schemas.microsoft.com/office/powerpoint/2010/main" val="3322728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r>
              <a:rPr lang="en-US"/>
              <a:t>AWS </a:t>
            </a:r>
            <a:r>
              <a:rPr lang="en-US" dirty="0"/>
              <a:t>provides a set of fully managed services that you can use to build and run modern applications. </a:t>
            </a:r>
          </a:p>
          <a:p>
            <a:r>
              <a:rPr lang="en-US" dirty="0"/>
              <a:t>AWS developed serverless services for all three layers of your stack, including:</a:t>
            </a:r>
          </a:p>
          <a:p>
            <a:pPr marL="628650" lvl="1" indent="-171450">
              <a:buFont typeface="Arial" panose="020B0604020202020204" pitchFamily="34" charset="0"/>
              <a:buChar char="•"/>
            </a:pPr>
            <a:r>
              <a:rPr lang="en-US" b="1" dirty="0"/>
              <a:t>Compute</a:t>
            </a:r>
            <a:r>
              <a:rPr lang="en-US" dirty="0"/>
              <a:t> – AWS Lambda and AWS </a:t>
            </a:r>
            <a:r>
              <a:rPr lang="en-US" dirty="0" err="1"/>
              <a:t>Fargate</a:t>
            </a:r>
            <a:endParaRPr lang="en-US" dirty="0"/>
          </a:p>
          <a:p>
            <a:pPr marL="628650" lvl="1" indent="-171450">
              <a:buFont typeface="Arial" panose="020B0604020202020204" pitchFamily="34" charset="0"/>
              <a:buChar char="•"/>
            </a:pPr>
            <a:r>
              <a:rPr lang="en-US" b="1" dirty="0"/>
              <a:t>Application integration </a:t>
            </a:r>
            <a:r>
              <a:rPr lang="en-US" dirty="0"/>
              <a:t>– Amazon </a:t>
            </a:r>
            <a:r>
              <a:rPr lang="en-US" dirty="0" err="1"/>
              <a:t>EventBridge</a:t>
            </a:r>
            <a:r>
              <a:rPr lang="en-US" dirty="0"/>
              <a:t>, AWS Step Functions, Amazon Simple Queue Service (Amazon SQS), Amazon Simple Notification Service (Amazon SNS)</a:t>
            </a:r>
          </a:p>
          <a:p>
            <a:pPr marL="628650" lvl="1" indent="-171450">
              <a:buFont typeface="Arial" panose="020B0604020202020204" pitchFamily="34" charset="0"/>
              <a:buChar char="•"/>
            </a:pPr>
            <a:r>
              <a:rPr lang="en-US" b="1" dirty="0"/>
              <a:t>Data stores </a:t>
            </a:r>
            <a:r>
              <a:rPr lang="en-US" dirty="0"/>
              <a:t>–Amazon Simple Storage Service (Amazon S3), Amazon DynamoDB, Amazon Elastic File System (Amazon EFS), or Amazon Aurora </a:t>
            </a:r>
          </a:p>
          <a:p>
            <a:r>
              <a:rPr lang="en-US" dirty="0"/>
              <a:t>However, other services are available to support your application lifecycle after production, such as Amazon CloudWatch or AWS X-Ray.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more information, see “Serverless on AWS “ on the AWS Product website (</a:t>
            </a:r>
            <a:r>
              <a:rPr lang="en-US" sz="1200" u="sng" kern="1200" dirty="0">
                <a:solidFill>
                  <a:schemeClr val="tx1"/>
                </a:solidFill>
                <a:effectLst/>
                <a:latin typeface="+mn-lt"/>
                <a:ea typeface="+mn-ea"/>
                <a:cs typeface="+mn-cs"/>
                <a:hlinkClick r:id="rId3"/>
              </a:rPr>
              <a:t>https://aws.amazon.com/serverless/</a:t>
            </a:r>
            <a:r>
              <a:rPr lang="en-US" sz="1200" kern="1200" dirty="0">
                <a:solidFill>
                  <a:schemeClr val="tx1"/>
                </a:solidFill>
                <a:effectLst/>
                <a:latin typeface="+mn-lt"/>
                <a:ea typeface="+mn-ea"/>
                <a:cs typeface="+mn-cs"/>
              </a:rPr>
              <a:t> </a:t>
            </a:r>
            <a:r>
              <a:rPr lang="en-US" dirty="0"/>
              <a:t>).</a:t>
            </a:r>
          </a:p>
        </p:txBody>
      </p:sp>
    </p:spTree>
    <p:extLst>
      <p:ext uri="{BB962C8B-B14F-4D97-AF65-F5344CB8AC3E}">
        <p14:creationId xmlns:p14="http://schemas.microsoft.com/office/powerpoint/2010/main" val="2716440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45A2D00-F9BF-4660-A33B-208191B27C32}"/>
              </a:ext>
            </a:extLst>
          </p:cNvPr>
          <p:cNvSpPr>
            <a:spLocks noGrp="1" noRot="1" noChangeAspect="1"/>
          </p:cNvSpPr>
          <p:nvPr>
            <p:ph type="sldImg"/>
          </p:nvPr>
        </p:nvSpPr>
        <p:spPr>
          <a:xfrm>
            <a:off x="869950" y="1257300"/>
            <a:ext cx="6032500" cy="3394075"/>
          </a:xfrm>
        </p:spPr>
      </p:sp>
      <p:sp>
        <p:nvSpPr>
          <p:cNvPr id="5" name="Notes Placeholder 4">
            <a:extLst>
              <a:ext uri="{FF2B5EF4-FFF2-40B4-BE49-F238E27FC236}">
                <a16:creationId xmlns:a16="http://schemas.microsoft.com/office/drawing/2014/main" id="{1A8C4BFC-5B4B-4934-9470-D8298FC3FCD0}"/>
              </a:ext>
            </a:extLst>
          </p:cNvPr>
          <p:cNvSpPr>
            <a:spLocks noGrp="1"/>
          </p:cNvSpPr>
          <p:nvPr>
            <p:ph type="body" idx="1"/>
          </p:nvPr>
        </p:nvSpPr>
        <p:spPr>
          <a:xfrm>
            <a:off x="777875" y="4840288"/>
            <a:ext cx="6216650" cy="3960812"/>
          </a:xfrm>
        </p:spPr>
        <p:txBody>
          <a:bodyPr/>
          <a:lstStyle/>
          <a:p>
            <a:endParaRPr lang="en-US" dirty="0"/>
          </a:p>
        </p:txBody>
      </p:sp>
    </p:spTree>
    <p:extLst>
      <p:ext uri="{BB962C8B-B14F-4D97-AF65-F5344CB8AC3E}">
        <p14:creationId xmlns:p14="http://schemas.microsoft.com/office/powerpoint/2010/main" val="76616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r>
              <a:rPr lang="en-US" b="1"/>
              <a:t>Module </a:t>
            </a:r>
            <a:r>
              <a:rPr lang="en-US" b="1" dirty="0"/>
              <a:t>10 – </a:t>
            </a:r>
            <a:r>
              <a:rPr lang="en-US" kern="1200" baseline="0" dirty="0">
                <a:effectLst/>
                <a:ea typeface="+mn-ea"/>
                <a:cs typeface="+mn-cs"/>
              </a:rPr>
              <a:t>Configure Amazon API Gateway as a way to connect</a:t>
            </a:r>
            <a:r>
              <a:rPr lang="en-US" dirty="0"/>
              <a:t> </a:t>
            </a:r>
            <a:r>
              <a:rPr lang="en-US" baseline="0" dirty="0"/>
              <a:t>all of the application’s services together.</a:t>
            </a:r>
            <a:endParaRPr lang="en-US" b="1" dirty="0"/>
          </a:p>
          <a:p>
            <a:endParaRPr lang="en-US" b="1" dirty="0"/>
          </a:p>
          <a:p>
            <a:r>
              <a:rPr lang="en-US" b="1" dirty="0"/>
              <a:t>Module 11 </a:t>
            </a:r>
            <a:r>
              <a:rPr lang="en-US" dirty="0"/>
              <a:t>– </a:t>
            </a:r>
            <a:r>
              <a:rPr lang="en-US" kern="1200" dirty="0">
                <a:effectLst/>
                <a:ea typeface="+mn-ea"/>
                <a:cs typeface="+mn-cs"/>
              </a:rPr>
              <a:t>Evaluate the benefits of building a web application with a serverless approach.</a:t>
            </a:r>
          </a:p>
          <a:p>
            <a:endParaRPr lang="en-US" kern="1200" dirty="0">
              <a:effectLst/>
              <a:ea typeface="+mn-ea"/>
              <a:cs typeface="+mn-cs"/>
            </a:endParaRPr>
          </a:p>
          <a:p>
            <a:r>
              <a:rPr lang="en-US" b="1" kern="1200" dirty="0">
                <a:effectLst/>
                <a:ea typeface="+mn-ea"/>
                <a:cs typeface="+mn-cs"/>
              </a:rPr>
              <a:t>Module 12 </a:t>
            </a:r>
            <a:r>
              <a:rPr lang="en-US" dirty="0"/>
              <a:t>–</a:t>
            </a:r>
            <a:r>
              <a:rPr lang="en-US" kern="1200" dirty="0">
                <a:effectLst/>
                <a:ea typeface="+mn-ea"/>
                <a:cs typeface="+mn-cs"/>
              </a:rPr>
              <a:t> Review how Amazon Cognito controls user access to AWS resources</a:t>
            </a:r>
            <a:r>
              <a:rPr lang="en-US" kern="1200" baseline="0" dirty="0">
                <a:effectLst/>
                <a:ea typeface="+mn-ea"/>
                <a:cs typeface="+mn-cs"/>
              </a:rPr>
              <a:t>. </a:t>
            </a:r>
          </a:p>
          <a:p>
            <a:endParaRPr lang="en-US" kern="1200" dirty="0">
              <a:effectLst/>
              <a:ea typeface="+mn-ea"/>
              <a:cs typeface="+mn-cs"/>
            </a:endParaRPr>
          </a:p>
          <a:p>
            <a:r>
              <a:rPr lang="en-US" b="1" kern="1200" dirty="0">
                <a:effectLst/>
                <a:ea typeface="+mn-ea"/>
                <a:cs typeface="+mn-cs"/>
              </a:rPr>
              <a:t>Lab</a:t>
            </a:r>
            <a:r>
              <a:rPr lang="en-US" b="1" kern="1200" baseline="0" dirty="0">
                <a:effectLst/>
                <a:ea typeface="+mn-ea"/>
                <a:cs typeface="+mn-cs"/>
              </a:rPr>
              <a:t> 6</a:t>
            </a:r>
            <a:r>
              <a:rPr lang="en-US" kern="1200" baseline="0" dirty="0">
                <a:effectLst/>
                <a:ea typeface="+mn-ea"/>
                <a:cs typeface="+mn-cs"/>
              </a:rPr>
              <a:t> </a:t>
            </a:r>
            <a:r>
              <a:rPr lang="en-US" dirty="0"/>
              <a:t>– Create</a:t>
            </a:r>
            <a:r>
              <a:rPr lang="en-US" kern="1200" dirty="0">
                <a:effectLst/>
                <a:ea typeface="+mn-ea"/>
                <a:cs typeface="+mn-cs"/>
              </a:rPr>
              <a:t> an Amazon Cognito solution that provides users access to a web application.</a:t>
            </a:r>
            <a:br>
              <a:rPr lang="en-US" kern="1200" dirty="0">
                <a:effectLst/>
                <a:ea typeface="+mn-ea"/>
                <a:cs typeface="+mn-cs"/>
              </a:rPr>
            </a:br>
            <a:endParaRPr lang="en-US" kern="1200" dirty="0">
              <a:effectLst/>
              <a:ea typeface="+mn-ea"/>
              <a:cs typeface="+mn-cs"/>
            </a:endParaRPr>
          </a:p>
        </p:txBody>
      </p:sp>
    </p:spTree>
    <p:extLst>
      <p:ext uri="{BB962C8B-B14F-4D97-AF65-F5344CB8AC3E}">
        <p14:creationId xmlns:p14="http://schemas.microsoft.com/office/powerpoint/2010/main" val="2227330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pPr marL="0" marR="0" lvl="0" indent="0" algn="l" defTabSz="914400" rtl="0" eaLnBrk="1" fontAlgn="auto" latinLnBrk="0" hangingPunct="1">
              <a:spcBef>
                <a:spcPts val="0"/>
              </a:spcBef>
              <a:spcAft>
                <a:spcPts val="0"/>
              </a:spcAft>
              <a:buClrTx/>
              <a:buSzTx/>
              <a:buFontTx/>
              <a:buNone/>
              <a:tabLst/>
              <a:defRPr/>
            </a:pPr>
            <a:r>
              <a:rPr lang="en-US" b="0" i="0" kern="1200">
                <a:effectLst/>
                <a:ea typeface="+mn-ea"/>
                <a:cs typeface="+mn-cs"/>
              </a:rPr>
              <a:t>Consider </a:t>
            </a:r>
            <a:r>
              <a:rPr lang="en-US" b="0" i="0" kern="1200" dirty="0">
                <a:effectLst/>
                <a:ea typeface="+mn-ea"/>
                <a:cs typeface="+mn-cs"/>
              </a:rPr>
              <a:t>the application you have built in this course. This is a cloud-native, serverless, modern </a:t>
            </a:r>
            <a:r>
              <a:rPr lang="en-US" baseline="0" dirty="0"/>
              <a:t>application.</a:t>
            </a:r>
          </a:p>
          <a:p>
            <a:pPr lvl="0"/>
            <a:endParaRPr lang="en-US" kern="1200" dirty="0">
              <a:effectLst/>
              <a:ea typeface="+mn-ea"/>
              <a:cs typeface="+mn-cs"/>
            </a:endParaRPr>
          </a:p>
          <a:p>
            <a:pPr lvl="0"/>
            <a:r>
              <a:rPr lang="en-US" kern="1200" dirty="0">
                <a:effectLst/>
                <a:ea typeface="+mn-ea"/>
                <a:cs typeface="+mn-cs"/>
              </a:rPr>
              <a:t>What you have built so far by applying serverless concepts:</a:t>
            </a:r>
          </a:p>
          <a:p>
            <a:pPr marL="171450" lvl="0" indent="-171450">
              <a:buFont typeface="Arial" panose="020B0604020202020204" pitchFamily="34" charset="0"/>
              <a:buChar char="•"/>
            </a:pPr>
            <a:r>
              <a:rPr lang="en-US" dirty="0"/>
              <a:t>API driven </a:t>
            </a:r>
          </a:p>
          <a:p>
            <a:pPr marL="171450" lvl="0" indent="-171450">
              <a:buFont typeface="Arial" panose="020B0604020202020204" pitchFamily="34" charset="0"/>
              <a:buChar char="•"/>
            </a:pPr>
            <a:r>
              <a:rPr lang="en-US" dirty="0"/>
              <a:t>Independent functionality</a:t>
            </a:r>
          </a:p>
          <a:p>
            <a:pPr marL="171450" indent="-171450">
              <a:buFont typeface="Arial" panose="020B0604020202020204" pitchFamily="34" charset="0"/>
              <a:buChar char="•"/>
            </a:pPr>
            <a:r>
              <a:rPr lang="en-US" dirty="0"/>
              <a:t>Decoupled components </a:t>
            </a:r>
          </a:p>
          <a:p>
            <a:pPr marL="171450" lvl="0" indent="-171450">
              <a:buFont typeface="Arial" panose="020B0604020202020204" pitchFamily="34" charset="0"/>
              <a:buChar char="•"/>
            </a:pPr>
            <a:r>
              <a:rPr lang="en-US" dirty="0"/>
              <a:t>Technology agnostic</a:t>
            </a:r>
          </a:p>
          <a:p>
            <a:pPr marL="171450" lvl="0" indent="-171450">
              <a:buFont typeface="Arial" panose="020B0604020202020204" pitchFamily="34" charset="0"/>
              <a:buChar char="•"/>
            </a:pPr>
            <a:r>
              <a:rPr lang="en-US" dirty="0"/>
              <a:t>Independent deployment</a:t>
            </a:r>
          </a:p>
          <a:p>
            <a:pPr marL="171450" lvl="0" indent="-171450">
              <a:buFont typeface="Arial" panose="020B0604020202020204" pitchFamily="34" charset="0"/>
              <a:buChar char="•"/>
            </a:pPr>
            <a:r>
              <a:rPr lang="en-US" dirty="0"/>
              <a:t>Serverless</a:t>
            </a:r>
          </a:p>
          <a:p>
            <a:pPr lvl="0"/>
            <a:endParaRPr lang="en-US" kern="1200" dirty="0">
              <a:effectLst/>
              <a:ea typeface="+mn-ea"/>
              <a:cs typeface="+mn-cs"/>
            </a:endParaRPr>
          </a:p>
          <a:p>
            <a:pPr marL="0" lvl="0" indent="0">
              <a:buFont typeface="Arial" panose="020B0604020202020204" pitchFamily="34" charset="0"/>
              <a:buNone/>
            </a:pPr>
            <a:r>
              <a:rPr lang="en-US" kern="1200" dirty="0">
                <a:effectLst/>
                <a:ea typeface="+mn-ea"/>
                <a:cs typeface="+mn-cs"/>
              </a:rPr>
              <a:t>Missing components because it’s serverless:</a:t>
            </a:r>
          </a:p>
          <a:p>
            <a:pPr marL="171450" lvl="0" indent="-171450">
              <a:buFont typeface="Arial" panose="020B0604020202020204" pitchFamily="34" charset="0"/>
              <a:buChar char="•"/>
            </a:pPr>
            <a:r>
              <a:rPr lang="en-US" kern="1200" dirty="0">
                <a:effectLst/>
                <a:ea typeface="+mn-ea"/>
                <a:cs typeface="+mn-cs"/>
              </a:rPr>
              <a:t>Load balancers</a:t>
            </a:r>
          </a:p>
          <a:p>
            <a:pPr marL="171450" lvl="0" indent="-171450">
              <a:buFont typeface="Arial" panose="020B0604020202020204" pitchFamily="34" charset="0"/>
              <a:buChar char="•"/>
            </a:pPr>
            <a:r>
              <a:rPr lang="en-US" kern="1200" dirty="0">
                <a:effectLst/>
                <a:ea typeface="+mn-ea"/>
                <a:cs typeface="+mn-cs"/>
              </a:rPr>
              <a:t>Servers</a:t>
            </a:r>
          </a:p>
          <a:p>
            <a:pPr lvl="0"/>
            <a:endParaRPr lang="en-US" kern="1200" dirty="0">
              <a:effectLst/>
              <a:ea typeface="+mn-ea"/>
              <a:cs typeface="+mn-cs"/>
            </a:endParaRPr>
          </a:p>
          <a:p>
            <a:pPr lvl="0"/>
            <a:r>
              <a:rPr lang="en-US" kern="1200" dirty="0">
                <a:effectLst/>
                <a:ea typeface="+mn-ea"/>
                <a:cs typeface="+mn-cs"/>
              </a:rPr>
              <a:t>What else can be done?</a:t>
            </a:r>
            <a:endParaRPr lang="en-US" sz="1600" kern="1200" dirty="0">
              <a:solidFill>
                <a:srgbClr val="000000"/>
              </a:solidFill>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759174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endParaRPr lang="en-US" dirty="0"/>
          </a:p>
        </p:txBody>
      </p:sp>
    </p:spTree>
    <p:extLst>
      <p:ext uri="{BB962C8B-B14F-4D97-AF65-F5344CB8AC3E}">
        <p14:creationId xmlns:p14="http://schemas.microsoft.com/office/powerpoint/2010/main" val="1842024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r>
              <a:rPr lang="en-US" dirty="0"/>
              <a:t>In general, modern cloud applications are composed of many services and components. As applications grow, an increasing amount of code is built to coordinate the interaction of all the components. </a:t>
            </a:r>
          </a:p>
          <a:p>
            <a:endParaRPr lang="en-US" dirty="0"/>
          </a:p>
          <a:p>
            <a:r>
              <a:rPr lang="en-US" dirty="0"/>
              <a:t>In this example, you see a workflow for a Step Function for Post note. Imagine a richer functionality to the one you have used in your application within the course. </a:t>
            </a:r>
          </a:p>
          <a:p>
            <a:r>
              <a:rPr lang="en-US" dirty="0"/>
              <a:t>What if before posting a note, you want to record the request in a custom log and detect its sentiment using Amazon Comprehend? Recording a log entry and detecting the sentiment can happen in parallel, and when complete, the transaction can be recorded. </a:t>
            </a:r>
            <a:r>
              <a:rPr lang="en-US" b="1" dirty="0"/>
              <a:t>Good</a:t>
            </a:r>
            <a:r>
              <a:rPr lang="en-US" dirty="0"/>
              <a:t> or </a:t>
            </a:r>
            <a:r>
              <a:rPr lang="en-US" b="1" dirty="0"/>
              <a:t>bad</a:t>
            </a:r>
            <a:r>
              <a:rPr lang="en-US" dirty="0"/>
              <a:t> can be a number of things as defined by the workflow. It can be an error, or even flagged inappropriate language.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AWS Step Functions provides serverless orchestration of such interactions. </a:t>
            </a:r>
          </a:p>
        </p:txBody>
      </p:sp>
    </p:spTree>
    <p:extLst>
      <p:ext uri="{BB962C8B-B14F-4D97-AF65-F5344CB8AC3E}">
        <p14:creationId xmlns:p14="http://schemas.microsoft.com/office/powerpoint/2010/main" val="2955150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r>
              <a:rPr lang="en-US" dirty="0"/>
              <a:t>Serverless applications can become complex. Your business logic has functions or operations for which you need to orchestrate your code. Instead of writing code through your Lambda functions, which handle business logic, retries, and time outs, you can use Step Functions. </a:t>
            </a:r>
          </a:p>
          <a:p>
            <a:endParaRPr lang="en-US" dirty="0"/>
          </a:p>
          <a:p>
            <a:endParaRPr lang="en-US" dirty="0"/>
          </a:p>
        </p:txBody>
      </p:sp>
    </p:spTree>
    <p:extLst>
      <p:ext uri="{BB962C8B-B14F-4D97-AF65-F5344CB8AC3E}">
        <p14:creationId xmlns:p14="http://schemas.microsoft.com/office/powerpoint/2010/main" val="3015197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pPr marL="0" indent="0">
              <a:buNone/>
            </a:pPr>
            <a:r>
              <a:rPr lang="en-US" dirty="0"/>
              <a:t>AWS Step Functions is a serverless orchestration service that lets you combine AWS Lambda functions and other AWS services to build business-critical applications.</a:t>
            </a:r>
          </a:p>
          <a:p>
            <a:pPr marL="0" indent="0">
              <a:buNone/>
            </a:pPr>
            <a:endParaRPr lang="en-US" dirty="0"/>
          </a:p>
          <a:p>
            <a:pPr marL="0" indent="0">
              <a:buNone/>
            </a:pPr>
            <a:r>
              <a:rPr lang="en-US" dirty="0"/>
              <a:t>A step function is based on </a:t>
            </a:r>
            <a:r>
              <a:rPr lang="en-US" i="1" dirty="0"/>
              <a:t>state machines </a:t>
            </a:r>
            <a:r>
              <a:rPr lang="en-US" dirty="0"/>
              <a:t>and </a:t>
            </a:r>
            <a:r>
              <a:rPr lang="en-US" i="1" dirty="0"/>
              <a:t>tasks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1200" dirty="0">
                <a:effectLst/>
                <a:ea typeface="+mn-ea"/>
                <a:cs typeface="+mn-cs"/>
              </a:rPr>
              <a:t>A </a:t>
            </a:r>
            <a:r>
              <a:rPr lang="en-US" i="1" kern="1200" dirty="0">
                <a:effectLst/>
                <a:ea typeface="+mn-ea"/>
                <a:cs typeface="+mn-cs"/>
              </a:rPr>
              <a:t>state machine </a:t>
            </a:r>
            <a:r>
              <a:rPr lang="en-US" kern="1200" dirty="0">
                <a:effectLst/>
                <a:ea typeface="+mn-ea"/>
                <a:cs typeface="+mn-cs"/>
              </a:rPr>
              <a:t>is a workflow with built-in controls.</a:t>
            </a:r>
            <a:endParaRPr lang="en-US" kern="1200" baseline="0" dirty="0">
              <a:effectLs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1200" baseline="0" dirty="0">
                <a:effectLst/>
                <a:ea typeface="+mn-ea"/>
                <a:cs typeface="+mn-cs"/>
              </a:rPr>
              <a:t>A </a:t>
            </a:r>
            <a:r>
              <a:rPr lang="en-US" i="1" kern="1200" baseline="0" dirty="0">
                <a:effectLst/>
                <a:ea typeface="+mn-ea"/>
                <a:cs typeface="+mn-cs"/>
              </a:rPr>
              <a:t>task</a:t>
            </a:r>
            <a:r>
              <a:rPr lang="en-US" kern="1200" baseline="0" dirty="0">
                <a:effectLst/>
                <a:ea typeface="+mn-ea"/>
                <a:cs typeface="+mn-cs"/>
              </a:rPr>
              <a:t> is a state in a workflow that represents a single unit of work that another AWS service performs.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1200" baseline="0" dirty="0">
                <a:effectLst/>
                <a:ea typeface="+mn-ea"/>
                <a:cs typeface="+mn-cs"/>
              </a:rPr>
              <a:t>Each step in a workflow is a </a:t>
            </a:r>
            <a:r>
              <a:rPr lang="en-US" i="1" kern="1200" baseline="0" dirty="0">
                <a:effectLst/>
                <a:ea typeface="+mn-ea"/>
                <a:cs typeface="+mn-cs"/>
              </a:rPr>
              <a:t>state</a:t>
            </a:r>
            <a:r>
              <a:rPr lang="en-US" kern="1200" baseline="0" dirty="0">
                <a:effectLst/>
                <a:ea typeface="+mn-ea"/>
                <a:cs typeface="+mn-cs"/>
              </a:rPr>
              <a:t>. A state of each step is examined to make sure that the application runs in order and as expected.</a:t>
            </a:r>
            <a:endParaRPr lang="en-US" dirty="0"/>
          </a:p>
        </p:txBody>
      </p:sp>
    </p:spTree>
    <p:extLst>
      <p:ext uri="{BB962C8B-B14F-4D97-AF65-F5344CB8AC3E}">
        <p14:creationId xmlns:p14="http://schemas.microsoft.com/office/powerpoint/2010/main" val="894367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r>
              <a:rPr lang="en-US" dirty="0"/>
              <a:t>The workflows of the AWS Step Functions can be defined using a JSON-based language called the Amazon States Language, or using the Workflow Studio. The state machine defined in the workflow can be visualized during design time. From the AWS Management Console, you can visualize the workflow while it is running. You can also use Amazon CloudWatch metrics, CloudWatch Logs, AWS X-Ray, and other tools to log and monitor the workflows. </a:t>
            </a:r>
          </a:p>
        </p:txBody>
      </p:sp>
    </p:spTree>
    <p:extLst>
      <p:ext uri="{BB962C8B-B14F-4D97-AF65-F5344CB8AC3E}">
        <p14:creationId xmlns:p14="http://schemas.microsoft.com/office/powerpoint/2010/main" val="1223076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C513CDC6-A2EF-4918-BDFE-C722B0ADFC0D}"/>
              </a:ext>
            </a:extLst>
          </p:cNvPr>
          <p:cNvSpPr>
            <a:spLocks noGrp="1" noRot="1" noChangeAspect="1"/>
          </p:cNvSpPr>
          <p:nvPr>
            <p:ph type="sldImg"/>
          </p:nvPr>
        </p:nvSpPr>
        <p:spPr>
          <a:xfrm>
            <a:off x="869950" y="1257300"/>
            <a:ext cx="6032500" cy="3394075"/>
          </a:xfrm>
        </p:spPr>
      </p:sp>
      <p:sp>
        <p:nvSpPr>
          <p:cNvPr id="5" name="Notes Placeholder 4">
            <a:extLst>
              <a:ext uri="{FF2B5EF4-FFF2-40B4-BE49-F238E27FC236}">
                <a16:creationId xmlns:a16="http://schemas.microsoft.com/office/drawing/2014/main" id="{4174F0B2-E320-4038-8B3B-83864C839BBA}"/>
              </a:ext>
            </a:extLst>
          </p:cNvPr>
          <p:cNvSpPr>
            <a:spLocks noGrp="1"/>
          </p:cNvSpPr>
          <p:nvPr>
            <p:ph type="body" idx="1"/>
          </p:nvPr>
        </p:nvSpPr>
        <p:spPr>
          <a:xfrm>
            <a:off x="777875" y="4840288"/>
            <a:ext cx="6216650" cy="3960812"/>
          </a:xfrm>
        </p:spPr>
        <p:txBody>
          <a:bodyPr/>
          <a:lstStyle/>
          <a:p>
            <a:r>
              <a:rPr lang="en-US" dirty="0"/>
              <a:t>AWS Step Functions use workflows defined as state machines. Workflows specify how states communicate and how data is passed between them.</a:t>
            </a:r>
          </a:p>
          <a:p>
            <a:endParaRPr lang="en-US" dirty="0"/>
          </a:p>
          <a:p>
            <a:r>
              <a:rPr lang="en-US" dirty="0"/>
              <a:t>States can perform a variety of functions in your state machine, including:</a:t>
            </a:r>
          </a:p>
          <a:p>
            <a:endParaRPr lang="en-US" b="1" dirty="0">
              <a:ea typeface="Amazon Ember Medium" panose="020B0603020204030204" pitchFamily="34" charset="0"/>
              <a:cs typeface="Amazon Ember Medium" panose="020B0603020204030204" pitchFamily="34" charset="0"/>
            </a:endParaRPr>
          </a:p>
          <a:p>
            <a:r>
              <a:rPr lang="en-US" b="1" dirty="0">
                <a:ea typeface="Amazon Ember Medium" panose="020B0603020204030204" pitchFamily="34" charset="0"/>
                <a:cs typeface="Amazon Ember Medium" panose="020B0603020204030204" pitchFamily="34" charset="0"/>
              </a:rPr>
              <a:t>Task</a:t>
            </a:r>
            <a:r>
              <a:rPr lang="en-US" dirty="0">
                <a:ea typeface="Amazon Ember Medium" panose="020B0603020204030204" pitchFamily="34" charset="0"/>
                <a:cs typeface="Amazon Ember Medium" panose="020B0603020204030204" pitchFamily="34" charset="0"/>
              </a:rPr>
              <a:t> </a:t>
            </a:r>
            <a:r>
              <a:rPr lang="en-US" dirty="0"/>
              <a:t>– Performs a single unit of work by doing the following:</a:t>
            </a:r>
          </a:p>
          <a:p>
            <a:pPr marL="285750" lvl="0" indent="-285750">
              <a:buFont typeface="Arial" panose="020B0604020202020204" pitchFamily="34" charset="0"/>
              <a:buChar char="•"/>
            </a:pPr>
            <a:r>
              <a:rPr lang="en-US" b="1" dirty="0">
                <a:ea typeface="Amazon Ember Medium" panose="020B0603020204030204" pitchFamily="34" charset="0"/>
                <a:cs typeface="Amazon Ember Medium" panose="020B0603020204030204" pitchFamily="34" charset="0"/>
              </a:rPr>
              <a:t>Choice</a:t>
            </a:r>
            <a:r>
              <a:rPr lang="en-US" dirty="0"/>
              <a:t> – Choose the appropriate branch of the flow.</a:t>
            </a:r>
          </a:p>
          <a:p>
            <a:pPr marL="285750" lvl="0" indent="-285750">
              <a:buFont typeface="Arial" panose="020B0604020202020204" pitchFamily="34" charset="0"/>
              <a:buChar char="•"/>
            </a:pPr>
            <a:r>
              <a:rPr lang="en-US" b="1" dirty="0">
                <a:ea typeface="Amazon Ember Medium" panose="020B0603020204030204" pitchFamily="34" charset="0"/>
                <a:cs typeface="Amazon Ember Medium" panose="020B0603020204030204" pitchFamily="34" charset="0"/>
              </a:rPr>
              <a:t>Fail or Succeed </a:t>
            </a:r>
            <a:r>
              <a:rPr lang="en-US" dirty="0"/>
              <a:t>– Stop the flow based on pass/fail.</a:t>
            </a:r>
          </a:p>
          <a:p>
            <a:pPr marL="285750" lvl="0" indent="-285750">
              <a:buFont typeface="Arial" panose="020B0604020202020204" pitchFamily="34" charset="0"/>
              <a:buChar char="•"/>
            </a:pPr>
            <a:r>
              <a:rPr lang="en-US" b="1" dirty="0">
                <a:ea typeface="Amazon Ember Medium" panose="020B0603020204030204" pitchFamily="34" charset="0"/>
                <a:cs typeface="Amazon Ember Medium" panose="020B0603020204030204" pitchFamily="34" charset="0"/>
              </a:rPr>
              <a:t>Pass</a:t>
            </a:r>
            <a:r>
              <a:rPr lang="en-US" dirty="0">
                <a:ea typeface="Amazon Ember Medium" panose="020B0603020204030204" pitchFamily="34" charset="0"/>
                <a:cs typeface="Amazon Ember Medium" panose="020B0603020204030204" pitchFamily="34" charset="0"/>
              </a:rPr>
              <a:t> </a:t>
            </a:r>
            <a:r>
              <a:rPr lang="en-US" dirty="0"/>
              <a:t>– Pass the input to the output as is, or combined with some fixed data.</a:t>
            </a:r>
          </a:p>
          <a:p>
            <a:pPr marL="285750" lvl="0" indent="-285750">
              <a:buFont typeface="Arial" panose="020B0604020202020204" pitchFamily="34" charset="0"/>
              <a:buChar char="•"/>
            </a:pPr>
            <a:r>
              <a:rPr lang="en-US" b="1" dirty="0">
                <a:ea typeface="Amazon Ember Medium" panose="020B0603020204030204" pitchFamily="34" charset="0"/>
                <a:cs typeface="Amazon Ember Medium" panose="020B0603020204030204" pitchFamily="34" charset="0"/>
              </a:rPr>
              <a:t>Wait</a:t>
            </a:r>
            <a:r>
              <a:rPr lang="en-US" dirty="0"/>
              <a:t> – Delay the flow for a specific amount of time.</a:t>
            </a:r>
          </a:p>
          <a:p>
            <a:pPr marL="285750" lvl="0" indent="-285750">
              <a:buFont typeface="Arial" panose="020B0604020202020204" pitchFamily="34" charset="0"/>
              <a:buChar char="•"/>
            </a:pPr>
            <a:r>
              <a:rPr lang="en-US" b="1" dirty="0">
                <a:ea typeface="Amazon Ember Medium" panose="020B0603020204030204" pitchFamily="34" charset="0"/>
                <a:cs typeface="Amazon Ember Medium" panose="020B0603020204030204" pitchFamily="34" charset="0"/>
              </a:rPr>
              <a:t>Parallel</a:t>
            </a:r>
            <a:r>
              <a:rPr lang="en-US" dirty="0"/>
              <a:t> – Begin parallel branching within the flow.</a:t>
            </a:r>
          </a:p>
          <a:p>
            <a:pPr marL="285750" lvl="0" indent="-285750">
              <a:buFont typeface="Arial" panose="020B0604020202020204" pitchFamily="34" charset="0"/>
              <a:buChar char="•"/>
            </a:pPr>
            <a:r>
              <a:rPr lang="en-US" b="1" dirty="0">
                <a:ea typeface="Amazon Ember Medium" panose="020B0603020204030204" pitchFamily="34" charset="0"/>
                <a:cs typeface="Amazon Ember Medium" panose="020B0603020204030204" pitchFamily="34" charset="0"/>
              </a:rPr>
              <a:t>Map</a:t>
            </a:r>
            <a:r>
              <a:rPr lang="en-US" dirty="0"/>
              <a:t> – Run the same steps for multiple entries of an array in the state input.</a:t>
            </a:r>
          </a:p>
          <a:p>
            <a:endParaRPr lang="en-US" dirty="0"/>
          </a:p>
          <a:p>
            <a:r>
              <a:rPr lang="en-US" dirty="0"/>
              <a:t>Individual states receive JSON as input and usually pass JSON as output to the next state. The </a:t>
            </a:r>
            <a:r>
              <a:rPr lang="en-US" dirty="0" err="1"/>
              <a:t>InputPath</a:t>
            </a:r>
            <a:r>
              <a:rPr lang="en-US" dirty="0"/>
              <a:t>, Parameters and </a:t>
            </a:r>
            <a:r>
              <a:rPr lang="en-US" dirty="0" err="1"/>
              <a:t>ResultSelector</a:t>
            </a:r>
            <a:r>
              <a:rPr lang="en-US" dirty="0"/>
              <a:t> fields provide a way to manipulate JSON as it moves through the workflow. </a:t>
            </a:r>
          </a:p>
          <a:p>
            <a:endParaRPr lang="en-US" dirty="0"/>
          </a:p>
          <a:p>
            <a:r>
              <a:rPr lang="en-US" dirty="0"/>
              <a:t>All work in a state machine is performed by tasks. The AWS Step Functions helps coordinate the actions between the various tasks. The input information goes into the </a:t>
            </a:r>
            <a:r>
              <a:rPr lang="en-US" dirty="0" err="1">
                <a:latin typeface="Lucida Console" panose="020B0609040504020204" pitchFamily="49" charset="0"/>
              </a:rPr>
              <a:t>InputPath</a:t>
            </a:r>
            <a:r>
              <a:rPr lang="en-US" dirty="0"/>
              <a:t>. Its parameters are considered, and the state is set. The code is then invoked. The </a:t>
            </a:r>
            <a:r>
              <a:rPr lang="en-US" dirty="0" err="1">
                <a:latin typeface="Lucida Console" panose="020B0609040504020204" pitchFamily="49" charset="0"/>
              </a:rPr>
              <a:t>ResultPath</a:t>
            </a:r>
            <a:r>
              <a:rPr lang="en-US" dirty="0"/>
              <a:t> is determined with the output data. </a:t>
            </a:r>
          </a:p>
        </p:txBody>
      </p:sp>
    </p:spTree>
    <p:extLst>
      <p:ext uri="{BB962C8B-B14F-4D97-AF65-F5344CB8AC3E}">
        <p14:creationId xmlns:p14="http://schemas.microsoft.com/office/powerpoint/2010/main" val="2669003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r>
              <a:rPr lang="en-US" b="1"/>
              <a:t>Step </a:t>
            </a:r>
            <a:r>
              <a:rPr lang="en-US" b="1" dirty="0"/>
              <a:t>Functions </a:t>
            </a:r>
            <a:r>
              <a:rPr lang="en-US" dirty="0"/>
              <a:t>is a serverless orchestration service that lets you combine AWS Lambda functions and other AWS services to build business-critical applications.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example</a:t>
            </a:r>
            <a:r>
              <a:rPr lang="en-US" baseline="0" dirty="0"/>
              <a:t> is </a:t>
            </a:r>
            <a:r>
              <a:rPr lang="en-US" dirty="0"/>
              <a:t>a JSON representation of a state machine with several task states.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state machine starts at state </a:t>
            </a:r>
            <a:r>
              <a:rPr lang="en-US" dirty="0">
                <a:latin typeface="Lucida Console" panose="020B0609040504020204" pitchFamily="49" charset="0"/>
              </a:rPr>
              <a:t>DynamoDBGetItem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defRPr/>
            </a:pPr>
            <a:r>
              <a:rPr lang="en-US" dirty="0"/>
              <a:t>State </a:t>
            </a:r>
            <a:r>
              <a:rPr lang="en-US" dirty="0">
                <a:latin typeface="Lucida Console" panose="020B0609040504020204" pitchFamily="49" charset="0"/>
              </a:rPr>
              <a:t>DynamoDBGetItem</a:t>
            </a:r>
            <a:r>
              <a:rPr lang="en-US" dirty="0"/>
              <a:t> is of type </a:t>
            </a:r>
            <a:r>
              <a:rPr lang="en-US" dirty="0">
                <a:latin typeface="Lucida Console" panose="020B0609040504020204" pitchFamily="49" charset="0"/>
              </a:rPr>
              <a:t>Task</a:t>
            </a:r>
            <a:r>
              <a:rPr lang="en-US" dirty="0"/>
              <a:t>. This task is performed by the resource whose Amazon Resource Name (ARN) is used. The </a:t>
            </a:r>
            <a:r>
              <a:rPr lang="en-US" dirty="0">
                <a:latin typeface="Lucida Console" panose="020B0609040504020204" pitchFamily="49" charset="0"/>
              </a:rPr>
              <a:t>tableName: NoteInventory</a:t>
            </a:r>
            <a:r>
              <a:rPr lang="en-US" dirty="0"/>
              <a:t> parameter and the key parameters use the “$” notation to pull the value from the corresponding input. The </a:t>
            </a:r>
            <a:r>
              <a:rPr lang="en-US" dirty="0">
                <a:latin typeface="Lucida Console" panose="020B0609040504020204" pitchFamily="49" charset="0"/>
              </a:rPr>
              <a:t>ResultPath</a:t>
            </a:r>
            <a:r>
              <a:rPr lang="en-US" dirty="0"/>
              <a:t> is updated with the retrieved value of the item. If an error occurs, the error is caught, and the flow is sent to the </a:t>
            </a:r>
            <a:r>
              <a:rPr lang="en-US" dirty="0">
                <a:latin typeface="Lucida Console" panose="020B0609040504020204" pitchFamily="49" charset="0"/>
              </a:rPr>
              <a:t>Fail</a:t>
            </a:r>
            <a:r>
              <a:rPr lang="en-US" dirty="0"/>
              <a:t> state. If it is successful, the flow continues to the state </a:t>
            </a:r>
            <a:r>
              <a:rPr lang="en-US" dirty="0">
                <a:latin typeface="Lucida Console" panose="020B0609040504020204" pitchFamily="49" charset="0"/>
              </a:rPr>
              <a:t>Lambda Invoke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Lambda Invoke state, notice the Retry statement.</a:t>
            </a:r>
          </a:p>
          <a:p>
            <a:endParaRPr lang="en-US" dirty="0"/>
          </a:p>
          <a:p>
            <a:endParaRPr lang="en-US" dirty="0"/>
          </a:p>
        </p:txBody>
      </p:sp>
    </p:spTree>
    <p:extLst>
      <p:ext uri="{BB962C8B-B14F-4D97-AF65-F5344CB8AC3E}">
        <p14:creationId xmlns:p14="http://schemas.microsoft.com/office/powerpoint/2010/main" val="1920884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r>
              <a:rPr lang="en-US"/>
              <a:t>AWS </a:t>
            </a:r>
            <a:r>
              <a:rPr lang="en-US" dirty="0"/>
              <a:t>Step Functions integrate with services using three service integration patterns:</a:t>
            </a:r>
          </a:p>
          <a:p>
            <a:pPr marL="171450" indent="-171450">
              <a:buFont typeface="Arial" panose="020B0604020202020204" pitchFamily="34" charset="0"/>
              <a:buChar char="•"/>
            </a:pPr>
            <a:r>
              <a:rPr lang="en-US" dirty="0"/>
              <a:t>Call a service and let Step Functions progress to the next state immediately after it gets an HTTP response.</a:t>
            </a:r>
          </a:p>
          <a:p>
            <a:pPr marL="171450" indent="-171450">
              <a:buFont typeface="Arial" panose="020B0604020202020204" pitchFamily="34" charset="0"/>
              <a:buChar char="•"/>
            </a:pPr>
            <a:r>
              <a:rPr lang="en-US" dirty="0"/>
              <a:t>Call a service and have Step Functions wait for a job to complete.</a:t>
            </a:r>
          </a:p>
          <a:p>
            <a:pPr marL="171450" indent="-171450">
              <a:buFont typeface="Arial" panose="020B0604020202020204" pitchFamily="34" charset="0"/>
              <a:buChar char="•"/>
            </a:pPr>
            <a:r>
              <a:rPr lang="en-US" dirty="0"/>
              <a:t>Call a service with a task token and have Step Functions wait until that token is returned with a payload.</a:t>
            </a:r>
          </a:p>
          <a:p>
            <a:endParaRPr lang="en-US" dirty="0"/>
          </a:p>
          <a:p>
            <a:endParaRPr lang="en-US" dirty="0"/>
          </a:p>
        </p:txBody>
      </p:sp>
    </p:spTree>
    <p:extLst>
      <p:ext uri="{BB962C8B-B14F-4D97-AF65-F5344CB8AC3E}">
        <p14:creationId xmlns:p14="http://schemas.microsoft.com/office/powerpoint/2010/main" val="1864451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endParaRPr lang="en-US" dirty="0"/>
          </a:p>
        </p:txBody>
      </p:sp>
    </p:spTree>
    <p:extLst>
      <p:ext uri="{BB962C8B-B14F-4D97-AF65-F5344CB8AC3E}">
        <p14:creationId xmlns:p14="http://schemas.microsoft.com/office/powerpoint/2010/main" val="422360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endParaRPr lang="en-US" dirty="0"/>
          </a:p>
        </p:txBody>
      </p:sp>
    </p:spTree>
    <p:extLst>
      <p:ext uri="{BB962C8B-B14F-4D97-AF65-F5344CB8AC3E}">
        <p14:creationId xmlns:p14="http://schemas.microsoft.com/office/powerpoint/2010/main" val="1296445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BAE5F8B6-4000-4580-9CB1-BB9C8CA917B8}"/>
              </a:ext>
            </a:extLst>
          </p:cNvPr>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p:txBody>
          <a:bodyPr/>
          <a:lstStyle/>
          <a:p>
            <a:endParaRPr lang="en-US"/>
          </a:p>
          <a:p>
            <a:pPr lvl="0"/>
            <a:endParaRPr lang="en-US" dirty="0"/>
          </a:p>
        </p:txBody>
      </p:sp>
    </p:spTree>
    <p:extLst>
      <p:ext uri="{BB962C8B-B14F-4D97-AF65-F5344CB8AC3E}">
        <p14:creationId xmlns:p14="http://schemas.microsoft.com/office/powerpoint/2010/main" val="1020348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endParaRPr lang="en-US" dirty="0"/>
          </a:p>
        </p:txBody>
      </p:sp>
    </p:spTree>
    <p:extLst>
      <p:ext uri="{BB962C8B-B14F-4D97-AF65-F5344CB8AC3E}">
        <p14:creationId xmlns:p14="http://schemas.microsoft.com/office/powerpoint/2010/main" val="920407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pPr marL="228600" lvl="0" indent="-228600">
              <a:buFont typeface="+mj-lt"/>
              <a:buAutoNum type="arabicPeriod"/>
            </a:pPr>
            <a:r>
              <a:rPr lang="en-US" kern="1200" dirty="0">
                <a:effectLst/>
              </a:rPr>
              <a:t>(True) </a:t>
            </a:r>
          </a:p>
          <a:p>
            <a:pPr marL="228600" lvl="0" indent="-228600">
              <a:buFont typeface="+mj-lt"/>
              <a:buAutoNum type="arabicPeriod"/>
            </a:pPr>
            <a:r>
              <a:rPr lang="en-US" kern="1200" dirty="0">
                <a:effectLst/>
              </a:rPr>
              <a:t>(True)</a:t>
            </a:r>
          </a:p>
          <a:p>
            <a:pPr marL="228600" lvl="0" indent="-228600">
              <a:buFont typeface="+mj-lt"/>
              <a:buAutoNum type="arabicPeriod"/>
            </a:pPr>
            <a:r>
              <a:rPr lang="en-US" kern="1200" dirty="0">
                <a:effectLst/>
              </a:rPr>
              <a:t>(False) </a:t>
            </a:r>
            <a:r>
              <a:rPr lang="en-US" b="0" i="0" kern="1200" dirty="0">
                <a:effectLst/>
              </a:rPr>
              <a:t>All work in your state machine is done by </a:t>
            </a:r>
            <a:r>
              <a:rPr lang="en-US" b="1" i="1" kern="1200" dirty="0">
                <a:effectLst/>
              </a:rPr>
              <a:t>tasks</a:t>
            </a:r>
            <a:r>
              <a:rPr lang="en-US" b="0" i="0" kern="1200" dirty="0">
                <a:effectLst/>
              </a:rPr>
              <a:t>, which can invoke Lambda functions or other services.</a:t>
            </a:r>
          </a:p>
          <a:p>
            <a:pPr marL="228600" lvl="0" indent="-228600">
              <a:buFont typeface="+mj-lt"/>
              <a:buAutoNum type="arabicPeriod"/>
            </a:pPr>
            <a:r>
              <a:rPr lang="en-US" kern="1200" dirty="0">
                <a:effectLst/>
              </a:rPr>
              <a:t>(True)</a:t>
            </a:r>
          </a:p>
          <a:p>
            <a:pPr marL="228600" lvl="0" indent="-228600">
              <a:buFont typeface="+mj-lt"/>
              <a:buAutoNum type="arabicPeriod"/>
            </a:pPr>
            <a:r>
              <a:rPr lang="en-US" dirty="0"/>
              <a:t>(True)</a:t>
            </a:r>
            <a:endParaRPr lang="en-US" kern="1200" dirty="0">
              <a:effectLst/>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kern="1200" dirty="0">
                <a:effectLst/>
              </a:rPr>
              <a:t>(False)</a:t>
            </a:r>
            <a:r>
              <a:rPr lang="en-US" dirty="0"/>
              <a:t> Workflows manage failures, retries, parallelization, service integrations, and observability.</a:t>
            </a:r>
            <a:endParaRPr lang="en-US" kern="1200" dirty="0">
              <a:effectLst/>
            </a:endParaRPr>
          </a:p>
        </p:txBody>
      </p:sp>
    </p:spTree>
    <p:extLst>
      <p:ext uri="{BB962C8B-B14F-4D97-AF65-F5344CB8AC3E}">
        <p14:creationId xmlns:p14="http://schemas.microsoft.com/office/powerpoint/2010/main" val="12475390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endParaRPr lang="en-US" dirty="0"/>
          </a:p>
        </p:txBody>
      </p:sp>
    </p:spTree>
    <p:extLst>
      <p:ext uri="{BB962C8B-B14F-4D97-AF65-F5344CB8AC3E}">
        <p14:creationId xmlns:p14="http://schemas.microsoft.com/office/powerpoint/2010/main" val="288118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endParaRPr lang="en-US" dirty="0"/>
          </a:p>
        </p:txBody>
      </p:sp>
    </p:spTree>
    <p:extLst>
      <p:ext uri="{BB962C8B-B14F-4D97-AF65-F5344CB8AC3E}">
        <p14:creationId xmlns:p14="http://schemas.microsoft.com/office/powerpoint/2010/main" val="2571385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endParaRPr lang="en-US" dirty="0"/>
          </a:p>
        </p:txBody>
      </p:sp>
    </p:spTree>
    <p:extLst>
      <p:ext uri="{BB962C8B-B14F-4D97-AF65-F5344CB8AC3E}">
        <p14:creationId xmlns:p14="http://schemas.microsoft.com/office/powerpoint/2010/main" val="324984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pPr lvl="0">
              <a:defRPr/>
            </a:pPr>
            <a:r>
              <a:rPr lang="en-US" kern="1200" dirty="0">
                <a:effectLst/>
                <a:ea typeface="+mn-ea"/>
                <a:cs typeface="+mn-cs"/>
              </a:rPr>
              <a:t>You have been building a modern application. In this module, you learn what a modern application is and how it is developed. With a focus on microservices, you learn about the </a:t>
            </a:r>
            <a:r>
              <a:rPr lang="en-US" dirty="0"/>
              <a:t>benefits of developing a modern application and </a:t>
            </a:r>
            <a:r>
              <a:rPr lang="en-US" kern="1200" dirty="0">
                <a:effectLst/>
                <a:ea typeface="+mn-ea"/>
                <a:cs typeface="+mn-cs"/>
              </a:rPr>
              <a:t>additional considerations such as their orchestration. </a:t>
            </a:r>
          </a:p>
          <a:p>
            <a:pPr lvl="0">
              <a:defRPr/>
            </a:pPr>
            <a:endParaRPr lang="en-US" dirty="0"/>
          </a:p>
          <a:p>
            <a:pPr lvl="0">
              <a:defRPr/>
            </a:pPr>
            <a:r>
              <a:rPr lang="en-US" kern="1200" dirty="0">
                <a:effectLst/>
                <a:ea typeface="+mn-ea"/>
                <a:cs typeface="+mn-cs"/>
              </a:rPr>
              <a:t>Other modules will focus on the development agility and observability of a modern application. </a:t>
            </a:r>
            <a:endParaRPr lang="en-US" kern="1200" baseline="0" dirty="0">
              <a:effectLst/>
              <a:ea typeface="+mn-ea"/>
              <a:cs typeface="+mn-cs"/>
            </a:endParaRPr>
          </a:p>
        </p:txBody>
      </p:sp>
    </p:spTree>
    <p:extLst>
      <p:ext uri="{BB962C8B-B14F-4D97-AF65-F5344CB8AC3E}">
        <p14:creationId xmlns:p14="http://schemas.microsoft.com/office/powerpoint/2010/main" val="595172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endParaRPr lang="en-US" dirty="0"/>
          </a:p>
        </p:txBody>
      </p:sp>
    </p:spTree>
    <p:extLst>
      <p:ext uri="{BB962C8B-B14F-4D97-AF65-F5344CB8AC3E}">
        <p14:creationId xmlns:p14="http://schemas.microsoft.com/office/powerpoint/2010/main" val="2111047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AWS </a:t>
            </a:r>
            <a:r>
              <a:rPr lang="en-US" dirty="0"/>
              <a:t>defines a modern application as a cloud-native application that is developed by a combination of modern technologies, architectures, software delivery practices, and operational processes. Modern applications are built with microservices architecture patterns, serverless operational models, and automated software delivery processes. By building modern applications, teams can deliver value more quickly, frequently, consistently, and safely.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modern application is developed with a focus on the following characteristics:</a:t>
            </a:r>
          </a:p>
          <a:p>
            <a:pPr marL="171450" indent="-171450">
              <a:buFont typeface="Arial" panose="020B0604020202020204" pitchFamily="34" charset="0"/>
              <a:buChar char="•"/>
            </a:pPr>
            <a:r>
              <a:rPr lang="en-US" b="1" dirty="0"/>
              <a:t>Speed</a:t>
            </a:r>
            <a:r>
              <a:rPr lang="en-US" dirty="0"/>
              <a:t> – Can be updated quickly based on customer and market needs. </a:t>
            </a:r>
          </a:p>
          <a:p>
            <a:pPr marL="171450" indent="-171450">
              <a:buFont typeface="Arial" panose="020B0604020202020204" pitchFamily="34" charset="0"/>
              <a:buChar char="•"/>
            </a:pPr>
            <a:r>
              <a:rPr lang="en-US" b="1" dirty="0"/>
              <a:t>Scale</a:t>
            </a:r>
            <a:r>
              <a:rPr lang="en-US" dirty="0"/>
              <a:t> – Scales quickly to potentially millions of users, can handle petabytes of data, and is globally available.</a:t>
            </a:r>
          </a:p>
          <a:p>
            <a:pPr marL="171450" lvl="0" indent="-171450">
              <a:buFont typeface="Arial" panose="020B0604020202020204" pitchFamily="34" charset="0"/>
              <a:buChar char="•"/>
              <a:defRPr/>
            </a:pPr>
            <a:r>
              <a:rPr lang="en-US" b="1" dirty="0"/>
              <a:t>Resilience</a:t>
            </a:r>
            <a:r>
              <a:rPr lang="en-US" dirty="0"/>
              <a:t> – Resilient in the lifecycle and while deployed. Resiliency is built in the application to allow it to react quickly and recover from failure.</a:t>
            </a:r>
          </a:p>
          <a:p>
            <a:pPr marL="171450" lvl="0" indent="-171450">
              <a:buFont typeface="Arial" panose="020B0604020202020204" pitchFamily="34" charset="0"/>
              <a:buChar char="•"/>
              <a:defRPr/>
            </a:pPr>
            <a:r>
              <a:rPr lang="en-US" b="1" dirty="0"/>
              <a:t>Security</a:t>
            </a:r>
            <a:r>
              <a:rPr lang="en-US" dirty="0"/>
              <a:t> – Secure at the application and the lifecycle levels because security is set for each service.</a:t>
            </a:r>
          </a:p>
          <a:p>
            <a:endParaRPr lang="en-US" dirty="0"/>
          </a:p>
        </p:txBody>
      </p:sp>
    </p:spTree>
    <p:extLst>
      <p:ext uri="{BB962C8B-B14F-4D97-AF65-F5344CB8AC3E}">
        <p14:creationId xmlns:p14="http://schemas.microsoft.com/office/powerpoint/2010/main" val="1366517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r>
              <a:rPr lang="en-US" b="1"/>
              <a:t>What </a:t>
            </a:r>
            <a:r>
              <a:rPr lang="en-US" b="1" dirty="0"/>
              <a:t>is a monolithic application?</a:t>
            </a:r>
          </a:p>
          <a:p>
            <a:r>
              <a:rPr lang="en-US" dirty="0"/>
              <a:t>A </a:t>
            </a:r>
            <a:r>
              <a:rPr lang="en-US" i="1" dirty="0"/>
              <a:t>monolith</a:t>
            </a:r>
            <a:r>
              <a:rPr lang="en-US" dirty="0"/>
              <a:t> application has tightly coupled services in which the user interface and data are combined into a single program from a single platform. It is self-contained and independent from other computing applications.</a:t>
            </a:r>
          </a:p>
          <a:p>
            <a:endParaRPr lang="en-US" dirty="0"/>
          </a:p>
          <a:p>
            <a:r>
              <a:rPr lang="en-US" b="1" dirty="0"/>
              <a:t>What is a microservice application?</a:t>
            </a:r>
          </a:p>
          <a:p>
            <a:r>
              <a:rPr lang="en-US" b="0" i="0" u="none" strike="noStrike" kern="1200" baseline="0" dirty="0">
                <a:ea typeface="+mn-ea"/>
                <a:cs typeface="+mn-cs"/>
              </a:rPr>
              <a:t>A </a:t>
            </a:r>
            <a:r>
              <a:rPr lang="en-US" i="1" u="none" strike="noStrike" kern="1200" baseline="0" dirty="0">
                <a:ea typeface="+mn-ea"/>
                <a:cs typeface="+mn-cs"/>
              </a:rPr>
              <a:t>microservice</a:t>
            </a:r>
            <a:r>
              <a:rPr lang="en-US" b="0" i="0" u="none" strike="noStrike" kern="1200" baseline="0" dirty="0">
                <a:ea typeface="+mn-ea"/>
                <a:cs typeface="+mn-cs"/>
              </a:rPr>
              <a:t> </a:t>
            </a:r>
            <a:r>
              <a:rPr lang="en-US" dirty="0"/>
              <a:t>application service has </a:t>
            </a:r>
            <a:r>
              <a:rPr lang="en-US" b="0" i="0" u="none" strike="noStrike" kern="1200" baseline="0" dirty="0">
                <a:ea typeface="+mn-ea"/>
                <a:cs typeface="+mn-cs"/>
              </a:rPr>
              <a:t>the following characteristics:</a:t>
            </a:r>
          </a:p>
          <a:p>
            <a:pPr marL="228600" indent="-228600">
              <a:buFont typeface="Arial" panose="020B0604020202020204" pitchFamily="34" charset="0"/>
              <a:buChar char="•"/>
            </a:pPr>
            <a:r>
              <a:rPr lang="en-US" b="0" u="none" strike="noStrike" kern="1200" baseline="0" dirty="0">
                <a:ea typeface="+mn-ea"/>
                <a:cs typeface="+mn-cs"/>
              </a:rPr>
              <a:t>Tightly scoped </a:t>
            </a:r>
          </a:p>
          <a:p>
            <a:pPr marL="228600" indent="-228600">
              <a:buFont typeface="Arial" panose="020B0604020202020204" pitchFamily="34" charset="0"/>
              <a:buChar char="•"/>
            </a:pPr>
            <a:r>
              <a:rPr lang="en-US" b="0" u="none" strike="noStrike" kern="1200" baseline="0" dirty="0">
                <a:ea typeface="+mn-ea"/>
                <a:cs typeface="+mn-cs"/>
              </a:rPr>
              <a:t>Strongly encapsulated</a:t>
            </a:r>
          </a:p>
          <a:p>
            <a:pPr marL="228600" indent="-228600">
              <a:buFont typeface="Arial" panose="020B0604020202020204" pitchFamily="34" charset="0"/>
              <a:buChar char="•"/>
            </a:pPr>
            <a:r>
              <a:rPr lang="en-US" b="0" u="none" strike="noStrike" kern="1200" baseline="0" dirty="0">
                <a:ea typeface="+mn-ea"/>
                <a:cs typeface="+mn-cs"/>
              </a:rPr>
              <a:t>Loosely coupled </a:t>
            </a:r>
          </a:p>
          <a:p>
            <a:pPr marL="228600" indent="-228600">
              <a:buFont typeface="Arial" panose="020B0604020202020204" pitchFamily="34" charset="0"/>
              <a:buChar char="•"/>
            </a:pPr>
            <a:r>
              <a:rPr lang="en-US" b="0" u="none" strike="noStrike" kern="1200" baseline="0" dirty="0">
                <a:ea typeface="+mn-ea"/>
                <a:cs typeface="+mn-cs"/>
              </a:rPr>
              <a:t>Independently deployable</a:t>
            </a:r>
          </a:p>
          <a:p>
            <a:pPr marL="228600" indent="-228600">
              <a:buFont typeface="Arial" panose="020B0604020202020204" pitchFamily="34" charset="0"/>
              <a:buChar char="•"/>
            </a:pPr>
            <a:r>
              <a:rPr lang="en-US" b="0" u="none" strike="noStrike" kern="1200" baseline="0" dirty="0">
                <a:ea typeface="+mn-ea"/>
                <a:cs typeface="+mn-cs"/>
              </a:rPr>
              <a:t>Scalable</a:t>
            </a:r>
            <a:endParaRPr lang="en-US" dirty="0"/>
          </a:p>
        </p:txBody>
      </p:sp>
    </p:spTree>
    <p:extLst>
      <p:ext uri="{BB962C8B-B14F-4D97-AF65-F5344CB8AC3E}">
        <p14:creationId xmlns:p14="http://schemas.microsoft.com/office/powerpoint/2010/main" val="696211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r>
              <a:rPr lang="en-US" dirty="0"/>
              <a:t>A traditional 3-tier architecture is layered and logically modular, consisting of the following components:</a:t>
            </a:r>
          </a:p>
          <a:p>
            <a:pPr marL="171450" indent="-171450">
              <a:buFont typeface="Arial" panose="020B0604020202020204" pitchFamily="34" charset="0"/>
              <a:buChar char="•"/>
            </a:pPr>
            <a:r>
              <a:rPr lang="en-US" b="1" dirty="0"/>
              <a:t>Presentation</a:t>
            </a:r>
            <a:r>
              <a:rPr lang="en-US" dirty="0"/>
              <a:t> – This layer manages HTTP requests and responds with HTML or JSON/XML (web services APIs).</a:t>
            </a:r>
          </a:p>
          <a:p>
            <a:pPr marL="171450" indent="-171450">
              <a:buFont typeface="Arial" panose="020B0604020202020204" pitchFamily="34" charset="0"/>
              <a:buChar char="•"/>
            </a:pPr>
            <a:r>
              <a:rPr lang="en-US" b="1" dirty="0"/>
              <a:t>Business logic</a:t>
            </a:r>
            <a:r>
              <a:rPr lang="en-US" dirty="0"/>
              <a:t> – Application servers</a:t>
            </a:r>
          </a:p>
          <a:p>
            <a:pPr marL="171450" indent="-171450">
              <a:buFont typeface="Arial" panose="020B0604020202020204" pitchFamily="34" charset="0"/>
              <a:buChar char="•"/>
            </a:pPr>
            <a:r>
              <a:rPr lang="en-US" b="1" dirty="0"/>
              <a:t>Data layer</a:t>
            </a:r>
            <a:r>
              <a:rPr lang="en-US" dirty="0"/>
              <a:t> – This layer includes the data access objects that access the database servers.</a:t>
            </a:r>
          </a:p>
          <a:p>
            <a:endParaRPr lang="en-US" dirty="0"/>
          </a:p>
          <a:p>
            <a:r>
              <a:rPr lang="en-US" b="1" dirty="0"/>
              <a:t>Drawbacks</a:t>
            </a:r>
          </a:p>
          <a:p>
            <a:r>
              <a:rPr lang="en-US" dirty="0"/>
              <a:t>Though this architecture is functional, if your business is fast-moving and fast-growing, you are not able to start or update an application as quickly as you want to. For example, the monolithic architecture presents the following challenges or </a:t>
            </a:r>
            <a:r>
              <a:rPr lang="en-US" baseline="0" dirty="0"/>
              <a:t>drawbacks:</a:t>
            </a:r>
          </a:p>
          <a:p>
            <a:pPr marL="171450" indent="-171450">
              <a:buFont typeface="Arial" panose="020B0604020202020204" pitchFamily="34" charset="0"/>
              <a:buChar char="•"/>
            </a:pPr>
            <a:r>
              <a:rPr lang="en-US" baseline="0" dirty="0"/>
              <a:t>You can deploy </a:t>
            </a:r>
            <a:r>
              <a:rPr lang="en-US" dirty="0"/>
              <a:t>only at </a:t>
            </a:r>
            <a:r>
              <a:rPr lang="en-US" baseline="0" dirty="0"/>
              <a:t>the pace of the slowest component within the monolith.</a:t>
            </a:r>
          </a:p>
          <a:p>
            <a:pPr marL="171450" indent="-171450">
              <a:buFont typeface="Arial" panose="020B0604020202020204" pitchFamily="34" charset="0"/>
              <a:buChar char="•"/>
            </a:pPr>
            <a:r>
              <a:rPr lang="en-US" baseline="0" dirty="0"/>
              <a:t>If the coupling is high, so are the dependencies. As a result, your development and test complexity increases. </a:t>
            </a:r>
          </a:p>
          <a:p>
            <a:endParaRPr lang="en-US" dirty="0"/>
          </a:p>
        </p:txBody>
      </p:sp>
    </p:spTree>
    <p:extLst>
      <p:ext uri="{BB962C8B-B14F-4D97-AF65-F5344CB8AC3E}">
        <p14:creationId xmlns:p14="http://schemas.microsoft.com/office/powerpoint/2010/main" val="1865734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p:spPr>
      </p:sp>
      <p:sp>
        <p:nvSpPr>
          <p:cNvPr id="3" name="Notes Placeholder 2"/>
          <p:cNvSpPr>
            <a:spLocks noGrp="1"/>
          </p:cNvSpPr>
          <p:nvPr>
            <p:ph type="body" idx="1"/>
          </p:nvPr>
        </p:nvSpPr>
        <p:spPr>
          <a:xfrm>
            <a:off x="777875" y="4840288"/>
            <a:ext cx="6216650" cy="3960812"/>
          </a:xfrm>
        </p:spPr>
        <p:txBody>
          <a:bodyPr/>
          <a:lstStyle/>
          <a:p>
            <a:r>
              <a:rPr lang="en-US" baseline="0" dirty="0"/>
              <a:t>A modern application consists of many of the same components you have seen in the monolithic application, such as the data, logic, and presentation layers. But there are also a few key differences. Each microservice has a clean separation from the other microservices; each having its own persistence mechanisms. </a:t>
            </a:r>
          </a:p>
          <a:p>
            <a:endParaRPr lang="en-US" baseline="0" dirty="0"/>
          </a:p>
          <a:p>
            <a:r>
              <a:rPr lang="en-US" baseline="0" dirty="0"/>
              <a:t>Creating microservices or refactoring an existing monolith can be difficult. </a:t>
            </a:r>
          </a:p>
          <a:p>
            <a:endParaRPr lang="en-US" baseline="0" dirty="0"/>
          </a:p>
          <a:p>
            <a:endParaRPr lang="en-US" baseline="0" dirty="0"/>
          </a:p>
        </p:txBody>
      </p:sp>
    </p:spTree>
    <p:extLst>
      <p:ext uri="{BB962C8B-B14F-4D97-AF65-F5344CB8AC3E}">
        <p14:creationId xmlns:p14="http://schemas.microsoft.com/office/powerpoint/2010/main" val="3958685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5.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50.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2.xml"/><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3.xml"/><Relationship Id="rId4" Type="http://schemas.openxmlformats.org/officeDocument/2006/relationships/image" Target="../media/image6.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6.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1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56.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2.wdp"/></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4.wdp"/></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9.svg"/></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7.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8.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9.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3.xml"/><Relationship Id="rId4" Type="http://schemas.openxmlformats.org/officeDocument/2006/relationships/image" Target="../media/image6.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4.xml"/><Relationship Id="rId4" Type="http://schemas.openxmlformats.org/officeDocument/2006/relationships/image" Target="../media/image6.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5.xml"/><Relationship Id="rId4" Type="http://schemas.openxmlformats.org/officeDocument/2006/relationships/image" Target="../media/image6.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media/image3.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7.xml"/><Relationship Id="rId4" Type="http://schemas.openxmlformats.org/officeDocument/2006/relationships/image" Target="../media/image3.svg"/></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bg2"/>
                </a:solidFill>
              </a:rPr>
              <a:t>Corrections, feedback, or other questions? </a:t>
            </a:r>
            <a:br>
              <a:rPr lang="en-US" sz="2300" dirty="0">
                <a:solidFill>
                  <a:schemeClr val="bg2"/>
                </a:solidFill>
              </a:rPr>
            </a:br>
            <a:r>
              <a:rPr lang="en-US" sz="2300" dirty="0">
                <a:solidFill>
                  <a:schemeClr val="bg2"/>
                </a:solidFill>
              </a:rPr>
              <a:t>Contact us at </a:t>
            </a:r>
            <a:r>
              <a:rPr lang="en-US" sz="2300" u="sng" dirty="0">
                <a:solidFill>
                  <a:schemeClr val="bg2"/>
                </a:solidFill>
              </a:rPr>
              <a:t>https://support.aws.amazon.com/#/contacts/aws-training</a:t>
            </a:r>
            <a:r>
              <a:rPr lang="en-US" sz="2300" dirty="0">
                <a:solidFill>
                  <a:schemeClr val="bg2"/>
                </a:solidFill>
              </a:rPr>
              <a:t>. </a:t>
            </a:r>
            <a:br>
              <a:rPr lang="en-US" sz="2300" dirty="0">
                <a:solidFill>
                  <a:schemeClr val="bg2"/>
                </a:solidFill>
              </a:rPr>
            </a:br>
            <a:r>
              <a:rPr lang="en-US" sz="23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tx2"/>
              </a:solidFill>
            </a:ln>
          </p:spPr>
          <p:style>
            <a:lnRef idx="3">
              <a:schemeClr val="accent3"/>
            </a:lnRef>
            <a:fillRef idx="0">
              <a:schemeClr val="accent3"/>
            </a:fillRef>
            <a:effectRef idx="2">
              <a:schemeClr val="accent3"/>
            </a:effectRef>
            <a:fontRef idx="minor">
              <a:schemeClr val="tx2"/>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tx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tx2"/>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3766367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tx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tx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38367240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789603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6" name="Background">
            <a:extLst>
              <a:ext uri="{FF2B5EF4-FFF2-40B4-BE49-F238E27FC236}">
                <a16:creationId xmlns:a16="http://schemas.microsoft.com/office/drawing/2014/main" id="{4DBD85A0-8590-476C-AFFD-DA7A08D7266E}"/>
              </a:ext>
            </a:extLst>
          </p:cNvPr>
          <p:cNvGrpSpPr/>
          <p:nvPr/>
        </p:nvGrpSpPr>
        <p:grpSpPr>
          <a:xfrm>
            <a:off x="0" y="-1"/>
            <a:ext cx="12192001" cy="6858001"/>
            <a:chOff x="0" y="-1"/>
            <a:chExt cx="12192001" cy="6858001"/>
          </a:xfrm>
        </p:grpSpPr>
        <p:sp>
          <p:nvSpPr>
            <p:cNvPr id="5" name="BKG-BL">
              <a:extLst>
                <a:ext uri="{FF2B5EF4-FFF2-40B4-BE49-F238E27FC236}">
                  <a16:creationId xmlns:a16="http://schemas.microsoft.com/office/drawing/2014/main" id="{37DDE96D-CC24-4499-AE77-61FEFB8795EF}"/>
                </a:ext>
              </a:extLst>
            </p:cNvPr>
            <p:cNvSpPr/>
            <p:nvPr/>
          </p:nvSpPr>
          <p:spPr>
            <a:xfrm>
              <a:off x="0" y="5917721"/>
              <a:ext cx="736600" cy="940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3599" y="6455664"/>
            <a:ext cx="366979" cy="219456"/>
          </a:xfrm>
          <a:prstGeom prst="rect">
            <a:avLst/>
          </a:prstGeom>
        </p:spPr>
      </p:pic>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685189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487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tx2"/>
        </a:solidFill>
        <a:effectLst/>
      </p:bgPr>
    </p:bg>
    <p:spTree>
      <p:nvGrpSpPr>
        <p:cNvPr id="1" name=""/>
        <p:cNvGrpSpPr/>
        <p:nvPr/>
      </p:nvGrpSpPr>
      <p:grpSpPr>
        <a:xfrm>
          <a:off x="0" y="0"/>
          <a:ext cx="0" cy="0"/>
          <a:chOff x="0" y="0"/>
          <a:chExt cx="0" cy="0"/>
        </a:xfrm>
      </p:grpSpPr>
      <p:grpSp>
        <p:nvGrpSpPr>
          <p:cNvPr id="15" name="Background Images">
            <a:extLst>
              <a:ext uri="{FF2B5EF4-FFF2-40B4-BE49-F238E27FC236}">
                <a16:creationId xmlns:a16="http://schemas.microsoft.com/office/drawing/2014/main" id="{6918CBFF-64C7-4242-9D92-B727A627002B}"/>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6" name="BKG-LT">
              <a:extLst>
                <a:ext uri="{FF2B5EF4-FFF2-40B4-BE49-F238E27FC236}">
                  <a16:creationId xmlns:a16="http://schemas.microsoft.com/office/drawing/2014/main" id="{0D3232D3-0E84-4C38-B158-7F72DA589E7D}"/>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WS Logo">
              <a:extLst>
                <a:ext uri="{FF2B5EF4-FFF2-40B4-BE49-F238E27FC236}">
                  <a16:creationId xmlns:a16="http://schemas.microsoft.com/office/drawing/2014/main" id="{089261AA-0F14-417C-997A-C178AB3E9EA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9" name="Copyright">
              <a:extLst>
                <a:ext uri="{FF2B5EF4-FFF2-40B4-BE49-F238E27FC236}">
                  <a16:creationId xmlns:a16="http://schemas.microsoft.com/office/drawing/2014/main" id="{A85FB089-027A-4A6A-A947-A5A38C6F754D}"/>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tx2"/>
                </a:solidFill>
              </a:defRPr>
            </a:lvl1pPr>
          </a:lstStyle>
          <a:p>
            <a:r>
              <a:rPr lang="en-US" dirty="0"/>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Bef>
                <a:spcPts val="500"/>
              </a:spcBef>
              <a:spcAft>
                <a:spcPts val="600"/>
              </a:spcAft>
              <a:defRPr sz="2800">
                <a:solidFill>
                  <a:schemeClr val="bg2"/>
                </a:solidFill>
              </a:defRPr>
            </a:lvl1pPr>
            <a:lvl2pPr marL="461963" indent="-228600">
              <a:lnSpc>
                <a:spcPct val="100000"/>
              </a:lnSpc>
              <a:spcBef>
                <a:spcPts val="500"/>
              </a:spcBef>
              <a:spcAft>
                <a:spcPts val="600"/>
              </a:spcAft>
              <a:defRPr sz="2400">
                <a:solidFill>
                  <a:schemeClr val="bg2"/>
                </a:solidFill>
              </a:defRPr>
            </a:lvl2pPr>
            <a:lvl3pPr marL="684213" indent="-228600">
              <a:lnSpc>
                <a:spcPct val="100000"/>
              </a:lnSpc>
              <a:spcBef>
                <a:spcPts val="500"/>
              </a:spcBef>
              <a:spcAft>
                <a:spcPts val="600"/>
              </a:spcAft>
              <a:defRPr sz="2000">
                <a:solidFill>
                  <a:schemeClr val="bg2"/>
                </a:solidFill>
              </a:defRPr>
            </a:lvl3pPr>
            <a:lvl4pPr marL="914400" indent="-228600">
              <a:lnSpc>
                <a:spcPct val="100000"/>
              </a:lnSpc>
              <a:spcBef>
                <a:spcPts val="500"/>
              </a:spcBef>
              <a:spcAft>
                <a:spcPts val="600"/>
              </a:spcAft>
              <a:defRPr sz="1800">
                <a:solidFill>
                  <a:schemeClr val="bg2"/>
                </a:solidFill>
              </a:defRPr>
            </a:lvl4pPr>
            <a:lvl5pPr marL="1144588" indent="-228600">
              <a:lnSpc>
                <a:spcPct val="100000"/>
              </a:lnSpc>
              <a:spcBef>
                <a:spcPts val="500"/>
              </a:spcBef>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4739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tx2"/>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58FFE71C-343D-42C5-8B57-C18401FB38E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38591614-DC4E-4FB2-BCFA-6E11F0E9F323}"/>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BF0EC8F1-A363-4454-AEA6-CCA2EF99BF8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3" name="Copyright">
              <a:extLst>
                <a:ext uri="{FF2B5EF4-FFF2-40B4-BE49-F238E27FC236}">
                  <a16:creationId xmlns:a16="http://schemas.microsoft.com/office/drawing/2014/main" id="{A653A447-24D5-4EF4-B358-341AAE88C6C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88814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tx2"/>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37DF70E1-DF63-4C1F-B500-D2286989C4AF}"/>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62AEAF2F-C5EA-4B97-B5A7-736ACAA23F8B}"/>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DAC6100F-B3A1-484D-8A50-BECC6DFAC0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4" name="Copyright">
              <a:extLst>
                <a:ext uri="{FF2B5EF4-FFF2-40B4-BE49-F238E27FC236}">
                  <a16:creationId xmlns:a16="http://schemas.microsoft.com/office/drawing/2014/main" id="{6B065E34-C6EE-43BA-BAA5-4765BD7E6905}"/>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tx2"/>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46040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tx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tx2"/>
                </a:solidFill>
              </a:rPr>
              <a:t>Corrections, feedback, or other questions? </a:t>
            </a:r>
            <a:br>
              <a:rPr lang="en-US" sz="2000" dirty="0">
                <a:solidFill>
                  <a:schemeClr val="tx2"/>
                </a:solidFill>
              </a:rPr>
            </a:br>
            <a:r>
              <a:rPr lang="en-US" sz="2000" dirty="0">
                <a:solidFill>
                  <a:schemeClr val="tx2"/>
                </a:solidFill>
              </a:rPr>
              <a:t>Contact us at </a:t>
            </a:r>
            <a:r>
              <a:rPr lang="en-US" sz="2000" u="sng" dirty="0">
                <a:solidFill>
                  <a:schemeClr val="tx2"/>
                </a:solidFill>
              </a:rPr>
              <a:t>https://support.aws.amazon.com/#/contacts/aws-training</a:t>
            </a:r>
            <a:r>
              <a:rPr lang="en-US" sz="2000" dirty="0">
                <a:solidFill>
                  <a:schemeClr val="tx2"/>
                </a:solidFill>
              </a:rPr>
              <a:t>. </a:t>
            </a:r>
            <a:br>
              <a:rPr lang="en-US" sz="2000" dirty="0">
                <a:solidFill>
                  <a:schemeClr val="tx2"/>
                </a:solidFill>
              </a:rPr>
            </a:br>
            <a:r>
              <a:rPr lang="en-US" sz="20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2354442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tx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tx2"/>
                </a:solidFill>
              </a:rPr>
              <a:t>Corrections, feedback, or other questions? </a:t>
            </a:r>
            <a:br>
              <a:rPr lang="en-US" sz="2300" dirty="0">
                <a:solidFill>
                  <a:schemeClr val="tx2"/>
                </a:solidFill>
              </a:rPr>
            </a:br>
            <a:r>
              <a:rPr lang="en-US" sz="2300" dirty="0">
                <a:solidFill>
                  <a:schemeClr val="tx2"/>
                </a:solidFill>
              </a:rPr>
              <a:t>Contact us at </a:t>
            </a:r>
            <a:r>
              <a:rPr lang="en-US" sz="2300" u="sng" dirty="0">
                <a:solidFill>
                  <a:schemeClr val="tx2"/>
                </a:solidFill>
              </a:rPr>
              <a:t>https://support.aws.amazon.com/#/contacts/aws-training</a:t>
            </a:r>
            <a:r>
              <a:rPr lang="en-US" sz="2300" dirty="0">
                <a:solidFill>
                  <a:schemeClr val="tx2"/>
                </a:solidFill>
              </a:rPr>
              <a:t>. </a:t>
            </a:r>
            <a:br>
              <a:rPr lang="en-US" sz="2300" dirty="0">
                <a:solidFill>
                  <a:schemeClr val="tx2"/>
                </a:solidFill>
              </a:rPr>
            </a:br>
            <a:r>
              <a:rPr lang="en-US" sz="23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963490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tx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tx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9179087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6598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106301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04024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210358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bg2"/>
                </a:solidFill>
              </a:defRPr>
            </a:lvl1pPr>
            <a:lvl2pPr marL="461963" indent="-228600">
              <a:lnSpc>
                <a:spcPct val="100000"/>
              </a:lnSpc>
              <a:spcAft>
                <a:spcPts val="600"/>
              </a:spcAft>
              <a:defRPr sz="2800">
                <a:solidFill>
                  <a:schemeClr val="bg2"/>
                </a:solidFill>
              </a:defRPr>
            </a:lvl2pPr>
            <a:lvl3pPr marL="684213" indent="-228600">
              <a:lnSpc>
                <a:spcPct val="100000"/>
              </a:lnSpc>
              <a:spcAft>
                <a:spcPts val="600"/>
              </a:spcAft>
              <a:defRPr sz="2400">
                <a:solidFill>
                  <a:schemeClr val="bg2"/>
                </a:solidFill>
              </a:defRPr>
            </a:lvl3pPr>
            <a:lvl4pPr marL="914400" indent="-228600">
              <a:lnSpc>
                <a:spcPct val="100000"/>
              </a:lnSpc>
              <a:spcAft>
                <a:spcPts val="600"/>
              </a:spcAft>
              <a:defRPr sz="2000">
                <a:solidFill>
                  <a:schemeClr val="bg2"/>
                </a:solidFill>
              </a:defRPr>
            </a:lvl4pPr>
            <a:lvl5pPr marL="1144588" indent="-228600">
              <a:lnSpc>
                <a:spcPct val="100000"/>
              </a:lnSpc>
              <a:spcAft>
                <a:spcPts val="600"/>
              </a:spcAft>
              <a:defRPr sz="20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33835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93446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1138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79987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87149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1228079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147938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9470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062577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pictures, 3 headers, and 3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0806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85673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32743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0140869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fields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86744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bg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ustDataLst>
      <p:tags r:id="rId1"/>
    </p:custDataLst>
    <p:extLst>
      <p:ext uri="{BB962C8B-B14F-4D97-AF65-F5344CB8AC3E}">
        <p14:creationId xmlns:p14="http://schemas.microsoft.com/office/powerpoint/2010/main" val="22548547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8 Small Pictures, 8 Headers, and 8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2346241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Galler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9874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604788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106849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348867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341010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tx2"/>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CCF42740-AED6-47C9-BE33-EE8BAFE166B1}"/>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5CC58E68-1E20-44FC-B758-FC3E6E017FC2}"/>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A6C234B8-EAE9-4981-8D92-FED1D729953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D7FEFF6-376E-46F0-BD30-5DB06FA459C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5968857B-41C1-49E9-9466-A8AEF64CD910}"/>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1980422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tx2"/>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0B442227-67ED-4FF6-9080-1C66174935B7}"/>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2208AAF0-3A57-4CF5-979A-C7C7BE2B890D}"/>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5044C8F3-C286-49A4-BB45-6A016A3DF36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DF7A6F8F-ED36-4DAA-B659-C90E20A057C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AFDC19C0-89B7-4F95-A49B-989B7BE438A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2"/>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8874184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tx2"/>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9318A803-D1AD-4505-8103-2F1327C1C911}"/>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CF2B40F9-F3C9-4E02-A5E3-676F48162295}"/>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268E7CC2-3713-4B07-87B3-10736D942EF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682B7CEE-38AC-48D7-AEB1-A0037E5176B8}"/>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tx2"/>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815209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5900993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tx2"/>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2"/>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2025904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bg2"/>
                </a:solidFill>
              </a:defRPr>
            </a:lvl1pPr>
          </a:lstStyle>
          <a:p>
            <a:r>
              <a:rPr lang="en-US" dirty="0"/>
              <a:t>Title and vertical text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553473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bg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414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bg2"/>
                </a:solidFill>
              </a:rPr>
              <a:t>Corrections, feedback, or other questions? </a:t>
            </a:r>
            <a:br>
              <a:rPr lang="en-US" sz="2000" dirty="0">
                <a:solidFill>
                  <a:schemeClr val="bg2"/>
                </a:solidFill>
              </a:rPr>
            </a:br>
            <a:r>
              <a:rPr lang="en-US" sz="2000" dirty="0">
                <a:solidFill>
                  <a:schemeClr val="bg2"/>
                </a:solidFill>
              </a:rPr>
              <a:t>Contact us at </a:t>
            </a:r>
            <a:r>
              <a:rPr lang="en-US" sz="2000" u="sng" dirty="0">
                <a:solidFill>
                  <a:schemeClr val="bg2"/>
                </a:solidFill>
              </a:rPr>
              <a:t>https://support.aws.amazon.com/#/contacts/aws-training</a:t>
            </a:r>
            <a:r>
              <a:rPr lang="en-US" sz="2000" dirty="0">
                <a:solidFill>
                  <a:schemeClr val="bg2"/>
                </a:solidFill>
              </a:rPr>
              <a:t>. </a:t>
            </a:r>
            <a:br>
              <a:rPr lang="en-US" sz="2000" dirty="0">
                <a:solidFill>
                  <a:schemeClr val="bg2"/>
                </a:solidFill>
              </a:rPr>
            </a:br>
            <a:r>
              <a:rPr lang="en-US" sz="20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261531848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image" Target="../media/image4.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image" Target="../media/image12.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ags" Target="../tags/tag4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theme" Target="../theme/theme2.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243599" y="6452308"/>
            <a:ext cx="366979" cy="219456"/>
          </a:xfrm>
          <a:prstGeom prst="rect">
            <a:avLst/>
          </a:prstGeom>
        </p:spPr>
      </p:pic>
    </p:spTree>
    <p:custDataLst>
      <p:tags r:id="rId46"/>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 id="2147484019" r:id="rId21"/>
    <p:sldLayoutId id="2147484020" r:id="rId22"/>
    <p:sldLayoutId id="2147484021" r:id="rId23"/>
    <p:sldLayoutId id="2147484022" r:id="rId24"/>
    <p:sldLayoutId id="2147484023" r:id="rId25"/>
    <p:sldLayoutId id="2147484024" r:id="rId26"/>
    <p:sldLayoutId id="2147484025" r:id="rId27"/>
    <p:sldLayoutId id="2147484026" r:id="rId28"/>
    <p:sldLayoutId id="2147484027" r:id="rId29"/>
    <p:sldLayoutId id="2147484028" r:id="rId30"/>
    <p:sldLayoutId id="2147484029" r:id="rId31"/>
    <p:sldLayoutId id="2147484030" r:id="rId32"/>
    <p:sldLayoutId id="2147484031" r:id="rId33"/>
    <p:sldLayoutId id="2147484032" r:id="rId34"/>
    <p:sldLayoutId id="2147484033" r:id="rId35"/>
    <p:sldLayoutId id="2147484034" r:id="rId36"/>
    <p:sldLayoutId id="2147484035" r:id="rId37"/>
    <p:sldLayoutId id="2147484036" r:id="rId38"/>
    <p:sldLayoutId id="2147484037" r:id="rId39"/>
    <p:sldLayoutId id="2147484038" r:id="rId40"/>
    <p:sldLayoutId id="2147484039" r:id="rId41"/>
    <p:sldLayoutId id="2147484040" r:id="rId42"/>
    <p:sldLayoutId id="2147484041" r:id="rId43"/>
    <p:sldLayoutId id="2147484042" r:id="rId44"/>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100">
                <a:solidFill>
                  <a:schemeClr val="bg2"/>
                </a:solidFill>
                <a:latin typeface="Amazon Ember"/>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solidFill>
                  <a:schemeClr val="bg2"/>
                </a:solidFill>
              </a:rPr>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5780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243599" y="6452308"/>
            <a:ext cx="366979" cy="219456"/>
          </a:xfrm>
          <a:prstGeom prst="rect">
            <a:avLst/>
          </a:prstGeom>
        </p:spPr>
      </p:pic>
    </p:spTree>
    <p:custDataLst>
      <p:tags r:id="rId45"/>
    </p:custDataLst>
    <p:extLst>
      <p:ext uri="{BB962C8B-B14F-4D97-AF65-F5344CB8AC3E}">
        <p14:creationId xmlns:p14="http://schemas.microsoft.com/office/powerpoint/2010/main" val="97260350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 id="2147484061" r:id="rId18"/>
    <p:sldLayoutId id="2147484062" r:id="rId19"/>
    <p:sldLayoutId id="2147484063" r:id="rId20"/>
    <p:sldLayoutId id="2147484064" r:id="rId21"/>
    <p:sldLayoutId id="2147484065" r:id="rId22"/>
    <p:sldLayoutId id="2147484066" r:id="rId23"/>
    <p:sldLayoutId id="2147484067" r:id="rId24"/>
    <p:sldLayoutId id="2147484068" r:id="rId25"/>
    <p:sldLayoutId id="2147484069" r:id="rId26"/>
    <p:sldLayoutId id="2147484070" r:id="rId27"/>
    <p:sldLayoutId id="2147484071" r:id="rId28"/>
    <p:sldLayoutId id="2147484072" r:id="rId29"/>
    <p:sldLayoutId id="2147484073" r:id="rId30"/>
    <p:sldLayoutId id="2147484074" r:id="rId31"/>
    <p:sldLayoutId id="2147484075" r:id="rId32"/>
    <p:sldLayoutId id="2147484076" r:id="rId33"/>
    <p:sldLayoutId id="2147484077" r:id="rId34"/>
    <p:sldLayoutId id="2147484078" r:id="rId35"/>
    <p:sldLayoutId id="2147484079" r:id="rId36"/>
    <p:sldLayoutId id="2147484080" r:id="rId37"/>
    <p:sldLayoutId id="2147484081" r:id="rId38"/>
    <p:sldLayoutId id="2147484082" r:id="rId39"/>
    <p:sldLayoutId id="2147484083" r:id="rId40"/>
    <p:sldLayoutId id="2147484084" r:id="rId41"/>
    <p:sldLayoutId id="2147484085" r:id="rId42"/>
    <p:sldLayoutId id="2147484086" r:id="rId43"/>
  </p:sldLayoutIdLst>
  <p:hf hdr="0" ftr="0" dt="0"/>
  <p:txStyles>
    <p:titleStyle>
      <a:lvl1pPr algn="l" defTabSz="228600" rtl="0" eaLnBrk="1" latinLnBrk="0" hangingPunct="1">
        <a:lnSpc>
          <a:spcPct val="100000"/>
        </a:lnSpc>
        <a:spcBef>
          <a:spcPct val="0"/>
        </a:spcBef>
        <a:buNone/>
        <a:defRPr sz="3200" kern="1200">
          <a:solidFill>
            <a:schemeClr val="bg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bg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bg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bg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9pPr>
    </p:bodyStyle>
    <p:otherStyle>
      <a:defPPr>
        <a:defRPr lang="en-US"/>
      </a:defPPr>
      <a:lvl1pPr marL="0" algn="l" defTabSz="914400" rtl="0" eaLnBrk="1" latinLnBrk="0" hangingPunct="1">
        <a:defRPr sz="1800" kern="1200">
          <a:solidFill>
            <a:schemeClr val="bg2"/>
          </a:solidFill>
          <a:latin typeface="+mn-lt"/>
          <a:ea typeface="+mn-ea"/>
          <a:cs typeface="+mn-cs"/>
        </a:defRPr>
      </a:lvl1pPr>
      <a:lvl2pPr marL="457200" algn="l" defTabSz="914400" rtl="0" eaLnBrk="1" latinLnBrk="0" hangingPunct="1">
        <a:defRPr sz="1800" kern="1200">
          <a:solidFill>
            <a:schemeClr val="bg2"/>
          </a:solidFill>
          <a:latin typeface="+mn-lt"/>
          <a:ea typeface="+mn-ea"/>
          <a:cs typeface="+mn-cs"/>
        </a:defRPr>
      </a:lvl2pPr>
      <a:lvl3pPr marL="914400" algn="l" defTabSz="914400" rtl="0" eaLnBrk="1" latinLnBrk="0" hangingPunct="1">
        <a:defRPr sz="1800" kern="1200">
          <a:solidFill>
            <a:schemeClr val="bg2"/>
          </a:solidFill>
          <a:latin typeface="+mn-lt"/>
          <a:ea typeface="+mn-ea"/>
          <a:cs typeface="+mn-cs"/>
        </a:defRPr>
      </a:lvl3pPr>
      <a:lvl4pPr marL="1371600" algn="l" defTabSz="914400" rtl="0" eaLnBrk="1" latinLnBrk="0" hangingPunct="1">
        <a:defRPr sz="1800" kern="1200">
          <a:solidFill>
            <a:schemeClr val="bg2"/>
          </a:solidFill>
          <a:latin typeface="+mn-lt"/>
          <a:ea typeface="+mn-ea"/>
          <a:cs typeface="+mn-cs"/>
        </a:defRPr>
      </a:lvl4pPr>
      <a:lvl5pPr marL="1828800" algn="l" defTabSz="914400" rtl="0" eaLnBrk="1" latinLnBrk="0" hangingPunct="1">
        <a:defRPr sz="1800" kern="1200">
          <a:solidFill>
            <a:schemeClr val="bg2"/>
          </a:solidFill>
          <a:latin typeface="+mn-lt"/>
          <a:ea typeface="+mn-ea"/>
          <a:cs typeface="+mn-cs"/>
        </a:defRPr>
      </a:lvl5pPr>
      <a:lvl6pPr marL="2286000" algn="l" defTabSz="914400" rtl="0" eaLnBrk="1" latinLnBrk="0" hangingPunct="1">
        <a:defRPr sz="1800" kern="1200">
          <a:solidFill>
            <a:schemeClr val="bg2"/>
          </a:solidFill>
          <a:latin typeface="+mn-lt"/>
          <a:ea typeface="+mn-ea"/>
          <a:cs typeface="+mn-cs"/>
        </a:defRPr>
      </a:lvl6pPr>
      <a:lvl7pPr marL="2743200" algn="l" defTabSz="914400" rtl="0" eaLnBrk="1" latinLnBrk="0" hangingPunct="1">
        <a:defRPr sz="1800" kern="1200">
          <a:solidFill>
            <a:schemeClr val="bg2"/>
          </a:solidFill>
          <a:latin typeface="+mn-lt"/>
          <a:ea typeface="+mn-ea"/>
          <a:cs typeface="+mn-cs"/>
        </a:defRPr>
      </a:lvl7pPr>
      <a:lvl8pPr marL="3200400" algn="l" defTabSz="914400" rtl="0" eaLnBrk="1" latinLnBrk="0" hangingPunct="1">
        <a:defRPr sz="1800" kern="1200">
          <a:solidFill>
            <a:schemeClr val="bg2"/>
          </a:solidFill>
          <a:latin typeface="+mn-lt"/>
          <a:ea typeface="+mn-ea"/>
          <a:cs typeface="+mn-cs"/>
        </a:defRPr>
      </a:lvl8pPr>
      <a:lvl9pPr marL="3657600" algn="l" defTabSz="914400" rtl="0" eaLnBrk="1" latinLnBrk="0" hangingPunct="1">
        <a:defRPr sz="1800" kern="1200">
          <a:solidFill>
            <a:schemeClr val="bg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10.xml"/><Relationship Id="rId7" Type="http://schemas.openxmlformats.org/officeDocument/2006/relationships/image" Target="../media/image36.png"/><Relationship Id="rId2" Type="http://schemas.openxmlformats.org/officeDocument/2006/relationships/slideLayout" Target="../slideLayouts/slideLayout34.xml"/><Relationship Id="rId1" Type="http://schemas.openxmlformats.org/officeDocument/2006/relationships/tags" Target="../tags/tag99.xml"/><Relationship Id="rId6" Type="http://schemas.openxmlformats.org/officeDocument/2006/relationships/image" Target="../media/image35.jp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00.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12.xml"/><Relationship Id="rId7" Type="http://schemas.openxmlformats.org/officeDocument/2006/relationships/image" Target="../media/image41.png"/><Relationship Id="rId2" Type="http://schemas.openxmlformats.org/officeDocument/2006/relationships/slideLayout" Target="../slideLayouts/slideLayout17.xml"/><Relationship Id="rId1" Type="http://schemas.openxmlformats.org/officeDocument/2006/relationships/tags" Target="../tags/tag101.xml"/><Relationship Id="rId6" Type="http://schemas.openxmlformats.org/officeDocument/2006/relationships/image" Target="../media/image40.png"/><Relationship Id="rId5" Type="http://schemas.openxmlformats.org/officeDocument/2006/relationships/image" Target="../media/image22.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10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tags" Target="../tags/tag10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4.xml"/><Relationship Id="rId1" Type="http://schemas.openxmlformats.org/officeDocument/2006/relationships/tags" Target="../tags/tag10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45.png"/><Relationship Id="rId2" Type="http://schemas.openxmlformats.org/officeDocument/2006/relationships/slideLayout" Target="../slideLayouts/slideLayout34.xml"/><Relationship Id="rId1" Type="http://schemas.openxmlformats.org/officeDocument/2006/relationships/tags" Target="../tags/tag10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60.png"/><Relationship Id="rId3" Type="http://schemas.openxmlformats.org/officeDocument/2006/relationships/notesSlide" Target="../notesSlides/notesSlide18.xml"/><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slideLayout" Target="../slideLayouts/slideLayout34.xml"/><Relationship Id="rId16" Type="http://schemas.openxmlformats.org/officeDocument/2006/relationships/image" Target="../media/image58.png"/><Relationship Id="rId20" Type="http://schemas.openxmlformats.org/officeDocument/2006/relationships/image" Target="../media/image62.png"/><Relationship Id="rId1" Type="http://schemas.openxmlformats.org/officeDocument/2006/relationships/tags" Target="../tags/tag107.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19" Type="http://schemas.openxmlformats.org/officeDocument/2006/relationships/image" Target="../media/image61.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108.xml"/></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2.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34.xml"/><Relationship Id="rId1" Type="http://schemas.openxmlformats.org/officeDocument/2006/relationships/tags" Target="../tags/tag9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69.png"/><Relationship Id="rId3" Type="http://schemas.openxmlformats.org/officeDocument/2006/relationships/notesSlide" Target="../notesSlides/notesSlide20.xml"/><Relationship Id="rId7" Type="http://schemas.openxmlformats.org/officeDocument/2006/relationships/image" Target="../media/image39.png"/><Relationship Id="rId12" Type="http://schemas.openxmlformats.org/officeDocument/2006/relationships/image" Target="../media/image68.png"/><Relationship Id="rId2" Type="http://schemas.openxmlformats.org/officeDocument/2006/relationships/slideLayout" Target="../slideLayouts/slideLayout34.xml"/><Relationship Id="rId16" Type="http://schemas.openxmlformats.org/officeDocument/2006/relationships/image" Target="../media/image72.png"/><Relationship Id="rId1" Type="http://schemas.openxmlformats.org/officeDocument/2006/relationships/tags" Target="../tags/tag109.xml"/><Relationship Id="rId6" Type="http://schemas.openxmlformats.org/officeDocument/2006/relationships/image" Target="../media/image65.png"/><Relationship Id="rId11" Type="http://schemas.openxmlformats.org/officeDocument/2006/relationships/image" Target="../media/image22.png"/><Relationship Id="rId5" Type="http://schemas.openxmlformats.org/officeDocument/2006/relationships/image" Target="../media/image64.svg"/><Relationship Id="rId15" Type="http://schemas.openxmlformats.org/officeDocument/2006/relationships/image" Target="../media/image71.jpeg"/><Relationship Id="rId10" Type="http://schemas.openxmlformats.org/officeDocument/2006/relationships/image" Target="../media/image67.png"/><Relationship Id="rId4" Type="http://schemas.openxmlformats.org/officeDocument/2006/relationships/image" Target="../media/image63.png"/><Relationship Id="rId9" Type="http://schemas.openxmlformats.org/officeDocument/2006/relationships/image" Target="../media/image66.png"/><Relationship Id="rId14" Type="http://schemas.openxmlformats.org/officeDocument/2006/relationships/image" Target="../media/image7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110.xml"/></Relationships>
</file>

<file path=ppt/slides/_rels/slide22.xml.rels><?xml version="1.0" encoding="UTF-8" standalone="yes"?>
<Relationships xmlns="http://schemas.openxmlformats.org/package/2006/relationships"><Relationship Id="rId8" Type="http://schemas.openxmlformats.org/officeDocument/2006/relationships/image" Target="../media/image77.svg"/><Relationship Id="rId13" Type="http://schemas.openxmlformats.org/officeDocument/2006/relationships/image" Target="../media/image82.png"/><Relationship Id="rId18" Type="http://schemas.openxmlformats.org/officeDocument/2006/relationships/image" Target="../media/image87.svg"/><Relationship Id="rId3" Type="http://schemas.openxmlformats.org/officeDocument/2006/relationships/notesSlide" Target="../notesSlides/notesSlide22.xml"/><Relationship Id="rId7" Type="http://schemas.openxmlformats.org/officeDocument/2006/relationships/image" Target="../media/image76.png"/><Relationship Id="rId12" Type="http://schemas.openxmlformats.org/officeDocument/2006/relationships/image" Target="../media/image81.svg"/><Relationship Id="rId17" Type="http://schemas.openxmlformats.org/officeDocument/2006/relationships/image" Target="../media/image86.png"/><Relationship Id="rId2" Type="http://schemas.openxmlformats.org/officeDocument/2006/relationships/slideLayout" Target="../slideLayouts/slideLayout34.xml"/><Relationship Id="rId16" Type="http://schemas.openxmlformats.org/officeDocument/2006/relationships/image" Target="../media/image85.svg"/><Relationship Id="rId1" Type="http://schemas.openxmlformats.org/officeDocument/2006/relationships/tags" Target="../tags/tag111.xml"/><Relationship Id="rId6" Type="http://schemas.openxmlformats.org/officeDocument/2006/relationships/image" Target="../media/image75.sv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4.png"/><Relationship Id="rId10" Type="http://schemas.openxmlformats.org/officeDocument/2006/relationships/image" Target="../media/image79.sv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sv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4.xml"/><Relationship Id="rId1" Type="http://schemas.openxmlformats.org/officeDocument/2006/relationships/tags" Target="../tags/tag112.xml"/><Relationship Id="rId4" Type="http://schemas.openxmlformats.org/officeDocument/2006/relationships/image" Target="../media/image8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4.xml"/><Relationship Id="rId1" Type="http://schemas.openxmlformats.org/officeDocument/2006/relationships/tags" Target="../tags/tag113.xml"/><Relationship Id="rId5" Type="http://schemas.openxmlformats.org/officeDocument/2006/relationships/image" Target="../media/image90.svg"/><Relationship Id="rId4" Type="http://schemas.openxmlformats.org/officeDocument/2006/relationships/image" Target="../media/image89.png"/></Relationships>
</file>

<file path=ppt/slides/_rels/slide25.xml.rels><?xml version="1.0" encoding="UTF-8" standalone="yes"?>
<Relationships xmlns="http://schemas.openxmlformats.org/package/2006/relationships"><Relationship Id="rId8" Type="http://schemas.openxmlformats.org/officeDocument/2006/relationships/image" Target="../media/image90.svg"/><Relationship Id="rId3" Type="http://schemas.openxmlformats.org/officeDocument/2006/relationships/notesSlide" Target="../notesSlides/notesSlide25.xml"/><Relationship Id="rId7" Type="http://schemas.openxmlformats.org/officeDocument/2006/relationships/image" Target="../media/image89.png"/><Relationship Id="rId2" Type="http://schemas.openxmlformats.org/officeDocument/2006/relationships/slideLayout" Target="../slideLayouts/slideLayout34.xml"/><Relationship Id="rId1" Type="http://schemas.openxmlformats.org/officeDocument/2006/relationships/tags" Target="../tags/tag114.xml"/><Relationship Id="rId6" Type="http://schemas.openxmlformats.org/officeDocument/2006/relationships/image" Target="../media/image93.tiff"/><Relationship Id="rId5" Type="http://schemas.openxmlformats.org/officeDocument/2006/relationships/image" Target="../media/image92.png"/><Relationship Id="rId10" Type="http://schemas.openxmlformats.org/officeDocument/2006/relationships/image" Target="../media/image95.png"/><Relationship Id="rId4" Type="http://schemas.openxmlformats.org/officeDocument/2006/relationships/image" Target="../media/image91.tiff"/><Relationship Id="rId9" Type="http://schemas.openxmlformats.org/officeDocument/2006/relationships/image" Target="../media/image94.tif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5.xml"/><Relationship Id="rId1" Type="http://schemas.openxmlformats.org/officeDocument/2006/relationships/tags" Target="../tags/tag1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6.xml"/><Relationship Id="rId1" Type="http://schemas.openxmlformats.org/officeDocument/2006/relationships/tags" Target="../tags/tag116.xml"/><Relationship Id="rId4" Type="http://schemas.openxmlformats.org/officeDocument/2006/relationships/image" Target="../media/image96.png"/></Relationships>
</file>

<file path=ppt/slides/_rels/slide28.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3" Type="http://schemas.openxmlformats.org/officeDocument/2006/relationships/notesSlide" Target="../notesSlides/notesSlide28.xml"/><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slideLayout" Target="../slideLayouts/slideLayout34.xml"/><Relationship Id="rId1" Type="http://schemas.openxmlformats.org/officeDocument/2006/relationships/tags" Target="../tags/tag117.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0.svg"/><Relationship Id="rId10" Type="http://schemas.openxmlformats.org/officeDocument/2006/relationships/image" Target="../media/image101.png"/><Relationship Id="rId4" Type="http://schemas.openxmlformats.org/officeDocument/2006/relationships/image" Target="../media/image89.png"/><Relationship Id="rId9" Type="http://schemas.openxmlformats.org/officeDocument/2006/relationships/image" Target="../media/image100.png"/><Relationship Id="rId14" Type="http://schemas.openxmlformats.org/officeDocument/2006/relationships/image" Target="../media/image10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1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92.xml"/><Relationship Id="rId4" Type="http://schemas.openxmlformats.org/officeDocument/2006/relationships/image" Target="../media/image2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4.xml"/><Relationship Id="rId1" Type="http://schemas.openxmlformats.org/officeDocument/2006/relationships/tags" Target="../tags/tag119.xml"/><Relationship Id="rId4" Type="http://schemas.openxmlformats.org/officeDocument/2006/relationships/image" Target="../media/image10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12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4.xml"/><Relationship Id="rId1" Type="http://schemas.openxmlformats.org/officeDocument/2006/relationships/tags" Target="../tags/tag12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12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12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9.xml"/><Relationship Id="rId1" Type="http://schemas.openxmlformats.org/officeDocument/2006/relationships/tags" Target="../tags/tag1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9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4.xml"/><Relationship Id="rId1" Type="http://schemas.openxmlformats.org/officeDocument/2006/relationships/tags" Target="../tags/tag95.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4.xml"/><Relationship Id="rId1" Type="http://schemas.openxmlformats.org/officeDocument/2006/relationships/tags" Target="../tags/tag96.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7.png"/><Relationship Id="rId2" Type="http://schemas.openxmlformats.org/officeDocument/2006/relationships/slideLayout" Target="../slideLayouts/slideLayout12.xml"/><Relationship Id="rId1" Type="http://schemas.openxmlformats.org/officeDocument/2006/relationships/tags" Target="../tags/tag97.xml"/><Relationship Id="rId6" Type="http://schemas.microsoft.com/office/2007/relationships/hdphoto" Target="../media/hdphoto5.wdp"/><Relationship Id="rId5" Type="http://schemas.openxmlformats.org/officeDocument/2006/relationships/image" Target="../media/image30.png"/><Relationship Id="rId4" Type="http://schemas.openxmlformats.org/officeDocument/2006/relationships/image" Target="../media/image29.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9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Developing on AWS</a:t>
            </a:r>
          </a:p>
        </p:txBody>
      </p:sp>
      <p:sp>
        <p:nvSpPr>
          <p:cNvPr id="5" name="Text Placeholder 4"/>
          <p:cNvSpPr>
            <a:spLocks noGrp="1"/>
          </p:cNvSpPr>
          <p:nvPr>
            <p:ph type="subTitle" idx="1"/>
          </p:nvPr>
        </p:nvSpPr>
        <p:spPr/>
        <p:txBody>
          <a:bodyPr/>
          <a:lstStyle/>
          <a:p>
            <a:r>
              <a:rPr lang="en-US" dirty="0"/>
              <a:t>Module 11: Building a Modern Application</a:t>
            </a:r>
          </a:p>
        </p:txBody>
      </p:sp>
    </p:spTree>
    <p:custDataLst>
      <p:tags r:id="rId1"/>
    </p:custDataLst>
    <p:extLst>
      <p:ext uri="{BB962C8B-B14F-4D97-AF65-F5344CB8AC3E}">
        <p14:creationId xmlns:p14="http://schemas.microsoft.com/office/powerpoint/2010/main" val="268358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E6459E0-7749-411D-9FC7-7106A3ED970F}"/>
              </a:ext>
            </a:extLst>
          </p:cNvPr>
          <p:cNvSpPr>
            <a:spLocks noGrp="1"/>
          </p:cNvSpPr>
          <p:nvPr>
            <p:ph type="sldNum" sz="quarter" idx="20"/>
          </p:nvPr>
        </p:nvSpPr>
        <p:spPr/>
        <p:txBody>
          <a:bodyPr/>
          <a:lstStyle/>
          <a:p>
            <a:fld id="{989D9560-4C13-4692-9687-98ECDD2D9552}" type="slidenum">
              <a:rPr lang="en-US" smtClean="0"/>
              <a:t>10</a:t>
            </a:fld>
            <a:endParaRPr lang="en-US" dirty="0"/>
          </a:p>
        </p:txBody>
      </p:sp>
      <p:sp>
        <p:nvSpPr>
          <p:cNvPr id="4" name="Title 3">
            <a:extLst>
              <a:ext uri="{FF2B5EF4-FFF2-40B4-BE49-F238E27FC236}">
                <a16:creationId xmlns:a16="http://schemas.microsoft.com/office/drawing/2014/main" id="{8C9412E9-BDC3-4629-8DD4-B519936389C2}"/>
              </a:ext>
            </a:extLst>
          </p:cNvPr>
          <p:cNvSpPr>
            <a:spLocks noGrp="1"/>
          </p:cNvSpPr>
          <p:nvPr>
            <p:ph type="title"/>
          </p:nvPr>
        </p:nvSpPr>
        <p:spPr/>
        <p:txBody>
          <a:bodyPr>
            <a:noAutofit/>
          </a:bodyPr>
          <a:lstStyle/>
          <a:p>
            <a:r>
              <a:rPr lang="en-US" sz="3900" dirty="0"/>
              <a:t>Key benefits of a microservice architecture</a:t>
            </a:r>
          </a:p>
        </p:txBody>
      </p:sp>
      <p:pic>
        <p:nvPicPr>
          <p:cNvPr id="31" name="Picture Placeholder 30">
            <a:extLst>
              <a:ext uri="{FF2B5EF4-FFF2-40B4-BE49-F238E27FC236}">
                <a16:creationId xmlns:a16="http://schemas.microsoft.com/office/drawing/2014/main" id="{C9ACD9B9-BE78-425F-8E41-06D57442456B}"/>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4" cstate="print">
            <a:extLst>
              <a:ext uri="{28A0092B-C50C-407E-A947-70E740481C1C}">
                <a14:useLocalDpi xmlns:a14="http://schemas.microsoft.com/office/drawing/2010/main" val="0"/>
              </a:ext>
            </a:extLst>
          </a:blip>
          <a:srcRect t="6730" b="7553"/>
          <a:stretch/>
        </p:blipFill>
        <p:spPr>
          <a:xfrm>
            <a:off x="1576146" y="1522526"/>
            <a:ext cx="1150938" cy="987425"/>
          </a:xfrm>
        </p:spPr>
      </p:pic>
      <p:sp>
        <p:nvSpPr>
          <p:cNvPr id="5" name="Content Placeholder 4">
            <a:extLst>
              <a:ext uri="{FF2B5EF4-FFF2-40B4-BE49-F238E27FC236}">
                <a16:creationId xmlns:a16="http://schemas.microsoft.com/office/drawing/2014/main" id="{7AE5E577-FCE8-41A9-8A03-03CA86AF7A24}"/>
              </a:ext>
            </a:extLst>
          </p:cNvPr>
          <p:cNvSpPr>
            <a:spLocks noGrp="1"/>
          </p:cNvSpPr>
          <p:nvPr>
            <p:ph type="body" sz="quarter" idx="4294967295"/>
          </p:nvPr>
        </p:nvSpPr>
        <p:spPr>
          <a:xfrm>
            <a:off x="791921" y="2680607"/>
            <a:ext cx="2719388" cy="301625"/>
          </a:xfrm>
        </p:spPr>
        <p:txBody>
          <a:bodyPr>
            <a:noAutofit/>
          </a:bodyPr>
          <a:lstStyle/>
          <a:p>
            <a:pPr marL="0" indent="0" algn="ctr">
              <a:buNone/>
            </a:pPr>
            <a:r>
              <a:rPr lang="en-US" sz="2000" dirty="0"/>
              <a:t>Development agility</a:t>
            </a:r>
          </a:p>
        </p:txBody>
      </p:sp>
      <p:pic>
        <p:nvPicPr>
          <p:cNvPr id="71" name="Picture Placeholder 70">
            <a:extLst>
              <a:ext uri="{FF2B5EF4-FFF2-40B4-BE49-F238E27FC236}">
                <a16:creationId xmlns:a16="http://schemas.microsoft.com/office/drawing/2014/main" id="{5F2C7DCC-9C61-42CF-93E0-1CE411A15DBD}"/>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5" cstate="print">
            <a:extLst>
              <a:ext uri="{28A0092B-C50C-407E-A947-70E740481C1C}">
                <a14:useLocalDpi xmlns:a14="http://schemas.microsoft.com/office/drawing/2010/main" val="0"/>
              </a:ext>
            </a:extLst>
          </a:blip>
          <a:srcRect t="2851" b="1358"/>
          <a:stretch/>
        </p:blipFill>
        <p:spPr>
          <a:xfrm>
            <a:off x="5555187" y="1464582"/>
            <a:ext cx="1150937" cy="1103313"/>
          </a:xfrm>
        </p:spPr>
      </p:pic>
      <p:sp>
        <p:nvSpPr>
          <p:cNvPr id="8" name="Text Placeholder 7">
            <a:extLst>
              <a:ext uri="{FF2B5EF4-FFF2-40B4-BE49-F238E27FC236}">
                <a16:creationId xmlns:a16="http://schemas.microsoft.com/office/drawing/2014/main" id="{D980546E-18A5-4F54-BC98-44AF51E18DBB}"/>
              </a:ext>
            </a:extLst>
          </p:cNvPr>
          <p:cNvSpPr>
            <a:spLocks noGrp="1"/>
          </p:cNvSpPr>
          <p:nvPr>
            <p:ph type="body" sz="quarter" idx="4294967295"/>
          </p:nvPr>
        </p:nvSpPr>
        <p:spPr>
          <a:xfrm>
            <a:off x="4771755" y="2680607"/>
            <a:ext cx="2717800" cy="301625"/>
          </a:xfrm>
        </p:spPr>
        <p:txBody>
          <a:bodyPr>
            <a:noAutofit/>
          </a:bodyPr>
          <a:lstStyle/>
          <a:p>
            <a:pPr marL="0" indent="0" algn="ctr">
              <a:buNone/>
            </a:pPr>
            <a:r>
              <a:rPr lang="en-US" sz="2000" dirty="0"/>
              <a:t>Fast and independent deployments</a:t>
            </a:r>
          </a:p>
        </p:txBody>
      </p:sp>
      <p:pic>
        <p:nvPicPr>
          <p:cNvPr id="77" name="Picture Placeholder 76">
            <a:extLst>
              <a:ext uri="{FF2B5EF4-FFF2-40B4-BE49-F238E27FC236}">
                <a16:creationId xmlns:a16="http://schemas.microsoft.com/office/drawing/2014/main" id="{087642C7-BE83-4BBE-8D05-FA7FC3711F85}"/>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6">
            <a:extLst>
              <a:ext uri="{28A0092B-C50C-407E-A947-70E740481C1C}">
                <a14:useLocalDpi xmlns:a14="http://schemas.microsoft.com/office/drawing/2010/main" val="0"/>
              </a:ext>
            </a:extLst>
          </a:blip>
          <a:srcRect t="15826" b="12714"/>
          <a:stretch/>
        </p:blipFill>
        <p:spPr>
          <a:xfrm>
            <a:off x="9534227" y="1605076"/>
            <a:ext cx="1150937" cy="822325"/>
          </a:xfrm>
        </p:spPr>
      </p:pic>
      <p:sp>
        <p:nvSpPr>
          <p:cNvPr id="7" name="Text Placeholder 6">
            <a:extLst>
              <a:ext uri="{FF2B5EF4-FFF2-40B4-BE49-F238E27FC236}">
                <a16:creationId xmlns:a16="http://schemas.microsoft.com/office/drawing/2014/main" id="{1B26D5B2-B89C-4B0A-84C9-4F65B1E5371A}"/>
              </a:ext>
            </a:extLst>
          </p:cNvPr>
          <p:cNvSpPr>
            <a:spLocks noGrp="1"/>
          </p:cNvSpPr>
          <p:nvPr>
            <p:ph type="body" sz="quarter" idx="4294967295"/>
          </p:nvPr>
        </p:nvSpPr>
        <p:spPr>
          <a:xfrm>
            <a:off x="8750002" y="2680607"/>
            <a:ext cx="2719387" cy="301625"/>
          </a:xfrm>
        </p:spPr>
        <p:txBody>
          <a:bodyPr>
            <a:noAutofit/>
          </a:bodyPr>
          <a:lstStyle/>
          <a:p>
            <a:pPr marL="0" indent="0" algn="ctr">
              <a:buNone/>
            </a:pPr>
            <a:r>
              <a:rPr lang="en-US" sz="2000" dirty="0"/>
              <a:t>Increased security</a:t>
            </a:r>
          </a:p>
        </p:txBody>
      </p:sp>
      <p:pic>
        <p:nvPicPr>
          <p:cNvPr id="79" name="Picture Placeholder 78">
            <a:extLst>
              <a:ext uri="{FF2B5EF4-FFF2-40B4-BE49-F238E27FC236}">
                <a16:creationId xmlns:a16="http://schemas.microsoft.com/office/drawing/2014/main" id="{4415340E-9A1C-4A87-8310-D23392F22705}"/>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7" cstate="print">
            <a:extLst>
              <a:ext uri="{28A0092B-C50C-407E-A947-70E740481C1C}">
                <a14:useLocalDpi xmlns:a14="http://schemas.microsoft.com/office/drawing/2010/main" val="0"/>
              </a:ext>
            </a:extLst>
          </a:blip>
          <a:srcRect t="3176" b="3510"/>
          <a:stretch/>
        </p:blipFill>
        <p:spPr>
          <a:xfrm>
            <a:off x="1576146" y="3902188"/>
            <a:ext cx="1150938" cy="1073150"/>
          </a:xfrm>
        </p:spPr>
      </p:pic>
      <p:sp>
        <p:nvSpPr>
          <p:cNvPr id="9" name="Text Placeholder 8">
            <a:extLst>
              <a:ext uri="{FF2B5EF4-FFF2-40B4-BE49-F238E27FC236}">
                <a16:creationId xmlns:a16="http://schemas.microsoft.com/office/drawing/2014/main" id="{43E93F77-CCDC-46E9-9B77-1F6115CC01E7}"/>
              </a:ext>
            </a:extLst>
          </p:cNvPr>
          <p:cNvSpPr>
            <a:spLocks noGrp="1"/>
          </p:cNvSpPr>
          <p:nvPr>
            <p:ph type="body" sz="quarter" idx="4294967295"/>
          </p:nvPr>
        </p:nvSpPr>
        <p:spPr>
          <a:xfrm>
            <a:off x="791921" y="5249976"/>
            <a:ext cx="2719388" cy="303212"/>
          </a:xfrm>
        </p:spPr>
        <p:txBody>
          <a:bodyPr>
            <a:noAutofit/>
          </a:bodyPr>
          <a:lstStyle/>
          <a:p>
            <a:pPr marL="0" indent="0" algn="ctr">
              <a:buNone/>
            </a:pPr>
            <a:r>
              <a:rPr lang="en-US" sz="2000" dirty="0"/>
              <a:t>Independent scaling</a:t>
            </a:r>
          </a:p>
        </p:txBody>
      </p:sp>
      <p:pic>
        <p:nvPicPr>
          <p:cNvPr id="83" name="Picture Placeholder 82">
            <a:extLst>
              <a:ext uri="{FF2B5EF4-FFF2-40B4-BE49-F238E27FC236}">
                <a16:creationId xmlns:a16="http://schemas.microsoft.com/office/drawing/2014/main" id="{E079BB46-8CCC-4A68-A8CB-EF44478B2490}"/>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8" cstate="print">
            <a:extLst>
              <a:ext uri="{28A0092B-C50C-407E-A947-70E740481C1C}">
                <a14:useLocalDpi xmlns:a14="http://schemas.microsoft.com/office/drawing/2010/main" val="0"/>
              </a:ext>
            </a:extLst>
          </a:blip>
          <a:srcRect l="428" t="3176" r="-428" b="3512"/>
          <a:stretch/>
        </p:blipFill>
        <p:spPr>
          <a:xfrm>
            <a:off x="5555187" y="3902188"/>
            <a:ext cx="1150937" cy="1073150"/>
          </a:xfrm>
        </p:spPr>
      </p:pic>
      <p:sp>
        <p:nvSpPr>
          <p:cNvPr id="28" name="Text Placeholder 27">
            <a:extLst>
              <a:ext uri="{FF2B5EF4-FFF2-40B4-BE49-F238E27FC236}">
                <a16:creationId xmlns:a16="http://schemas.microsoft.com/office/drawing/2014/main" id="{A05FB348-5F7E-40C9-B76F-10F78031F296}"/>
              </a:ext>
            </a:extLst>
          </p:cNvPr>
          <p:cNvSpPr>
            <a:spLocks noGrp="1"/>
          </p:cNvSpPr>
          <p:nvPr>
            <p:ph type="body" sz="quarter" idx="4294967295"/>
          </p:nvPr>
        </p:nvSpPr>
        <p:spPr>
          <a:xfrm>
            <a:off x="4771755" y="5249976"/>
            <a:ext cx="2717800" cy="303212"/>
          </a:xfrm>
        </p:spPr>
        <p:txBody>
          <a:bodyPr>
            <a:noAutofit/>
          </a:bodyPr>
          <a:lstStyle/>
          <a:p>
            <a:pPr marL="0" indent="0" algn="ctr">
              <a:buNone/>
            </a:pPr>
            <a:r>
              <a:rPr lang="en-US" sz="2000" dirty="0"/>
              <a:t>Increased availability and resilience </a:t>
            </a:r>
          </a:p>
        </p:txBody>
      </p:sp>
      <p:pic>
        <p:nvPicPr>
          <p:cNvPr id="81" name="Picture Placeholder 80">
            <a:extLst>
              <a:ext uri="{FF2B5EF4-FFF2-40B4-BE49-F238E27FC236}">
                <a16:creationId xmlns:a16="http://schemas.microsoft.com/office/drawing/2014/main" id="{7EEEF84E-6F91-4F48-9202-3D22BE072FBA}"/>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9" cstate="print">
            <a:extLst>
              <a:ext uri="{28A0092B-C50C-407E-A947-70E740481C1C}">
                <a14:useLocalDpi xmlns:a14="http://schemas.microsoft.com/office/drawing/2010/main" val="0"/>
              </a:ext>
            </a:extLst>
          </a:blip>
          <a:srcRect t="3176" b="3510"/>
          <a:stretch/>
        </p:blipFill>
        <p:spPr>
          <a:xfrm>
            <a:off x="9534227" y="3902188"/>
            <a:ext cx="1150937" cy="1073150"/>
          </a:xfrm>
        </p:spPr>
      </p:pic>
      <p:sp>
        <p:nvSpPr>
          <p:cNvPr id="26" name="Text Placeholder 25">
            <a:extLst>
              <a:ext uri="{FF2B5EF4-FFF2-40B4-BE49-F238E27FC236}">
                <a16:creationId xmlns:a16="http://schemas.microsoft.com/office/drawing/2014/main" id="{8DAB7D2A-CBC1-4D23-A0B3-6D264109FFBE}"/>
              </a:ext>
            </a:extLst>
          </p:cNvPr>
          <p:cNvSpPr>
            <a:spLocks noGrp="1"/>
          </p:cNvSpPr>
          <p:nvPr>
            <p:ph type="body" sz="quarter" idx="4294967295"/>
          </p:nvPr>
        </p:nvSpPr>
        <p:spPr>
          <a:xfrm>
            <a:off x="8750002" y="5249976"/>
            <a:ext cx="2719387" cy="303212"/>
          </a:xfrm>
        </p:spPr>
        <p:txBody>
          <a:bodyPr>
            <a:noAutofit/>
          </a:bodyPr>
          <a:lstStyle/>
          <a:p>
            <a:pPr marL="0" indent="0" algn="ctr">
              <a:buNone/>
            </a:pPr>
            <a:r>
              <a:rPr lang="en-US" sz="2000" dirty="0"/>
              <a:t>Organized based on business capabilities</a:t>
            </a:r>
          </a:p>
        </p:txBody>
      </p:sp>
    </p:spTree>
    <p:custDataLst>
      <p:tags r:id="rId1"/>
    </p:custDataLst>
    <p:extLst>
      <p:ext uri="{BB962C8B-B14F-4D97-AF65-F5344CB8AC3E}">
        <p14:creationId xmlns:p14="http://schemas.microsoft.com/office/powerpoint/2010/main" val="2725467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1BD236-BD22-4DB3-8503-E7723CAD93E8}"/>
              </a:ext>
            </a:extLst>
          </p:cNvPr>
          <p:cNvSpPr>
            <a:spLocks noGrp="1"/>
          </p:cNvSpPr>
          <p:nvPr>
            <p:ph type="sldNum" sz="quarter" idx="20"/>
          </p:nvPr>
        </p:nvSpPr>
        <p:spPr/>
        <p:txBody>
          <a:bodyPr/>
          <a:lstStyle/>
          <a:p>
            <a:fld id="{989D9560-4C13-4692-9687-98ECDD2D9552}" type="slidenum">
              <a:rPr lang="en-US" smtClean="0"/>
              <a:pPr/>
              <a:t>11</a:t>
            </a:fld>
            <a:endParaRPr lang="en-US" dirty="0"/>
          </a:p>
        </p:txBody>
      </p:sp>
      <p:sp>
        <p:nvSpPr>
          <p:cNvPr id="15" name="Title 14">
            <a:extLst>
              <a:ext uri="{FF2B5EF4-FFF2-40B4-BE49-F238E27FC236}">
                <a16:creationId xmlns:a16="http://schemas.microsoft.com/office/drawing/2014/main" id="{F125A4B8-3D1C-4DA5-A601-BF049F55E4A8}"/>
              </a:ext>
            </a:extLst>
          </p:cNvPr>
          <p:cNvSpPr>
            <a:spLocks noGrp="1"/>
          </p:cNvSpPr>
          <p:nvPr>
            <p:ph type="title"/>
          </p:nvPr>
        </p:nvSpPr>
        <p:spPr/>
        <p:txBody>
          <a:bodyPr/>
          <a:lstStyle/>
          <a:p>
            <a:r>
              <a:rPr lang="en-US"/>
              <a:t>Starting a new development effort</a:t>
            </a:r>
            <a:endParaRPr lang="en-US" dirty="0"/>
          </a:p>
        </p:txBody>
      </p:sp>
      <p:sp>
        <p:nvSpPr>
          <p:cNvPr id="16" name="Content Placeholder 15">
            <a:extLst>
              <a:ext uri="{FF2B5EF4-FFF2-40B4-BE49-F238E27FC236}">
                <a16:creationId xmlns:a16="http://schemas.microsoft.com/office/drawing/2014/main" id="{2EBF0562-F911-452A-B071-C2862E786FE7}"/>
              </a:ext>
            </a:extLst>
          </p:cNvPr>
          <p:cNvSpPr>
            <a:spLocks noGrp="1"/>
          </p:cNvSpPr>
          <p:nvPr>
            <p:ph sz="quarter" idx="21"/>
          </p:nvPr>
        </p:nvSpPr>
        <p:spPr>
          <a:xfrm>
            <a:off x="365760" y="1143000"/>
            <a:ext cx="7470910" cy="5291750"/>
          </a:xfrm>
        </p:spPr>
        <p:txBody>
          <a:bodyPr>
            <a:normAutofit fontScale="92500"/>
          </a:bodyPr>
          <a:lstStyle/>
          <a:p>
            <a:r>
              <a:rPr lang="en-US" dirty="0"/>
              <a:t>Enable experimentation by creating a culture of ownership</a:t>
            </a:r>
          </a:p>
          <a:p>
            <a:r>
              <a:rPr lang="en-US" dirty="0"/>
              <a:t>Componentize applications using microservices</a:t>
            </a:r>
          </a:p>
          <a:p>
            <a:pPr lvl="1"/>
            <a:r>
              <a:rPr lang="en-US" dirty="0"/>
              <a:t>Well-defined interfaces through APIs</a:t>
            </a:r>
          </a:p>
          <a:p>
            <a:pPr lvl="1"/>
            <a:r>
              <a:rPr lang="en-US" dirty="0"/>
              <a:t>Each microservice is optimized for a single function</a:t>
            </a:r>
          </a:p>
          <a:p>
            <a:pPr lvl="1"/>
            <a:r>
              <a:rPr lang="en-US" dirty="0"/>
              <a:t>Each service is independent of other services</a:t>
            </a:r>
          </a:p>
          <a:p>
            <a:pPr marL="0" indent="0">
              <a:buNone/>
            </a:pPr>
            <a:r>
              <a:rPr lang="en-US" dirty="0"/>
              <a:t>Example: Domain-driven design</a:t>
            </a:r>
          </a:p>
          <a:p>
            <a:pPr lvl="1"/>
            <a:r>
              <a:rPr lang="en-US" dirty="0"/>
              <a:t>Functionality of microservice is within the context of the domain</a:t>
            </a:r>
          </a:p>
          <a:p>
            <a:pPr lvl="1"/>
            <a:r>
              <a:rPr lang="en-US" dirty="0"/>
              <a:t>Defines the integration points with other domains</a:t>
            </a:r>
          </a:p>
        </p:txBody>
      </p:sp>
      <p:grpSp>
        <p:nvGrpSpPr>
          <p:cNvPr id="2" name="justGraphic-microservice">
            <a:extLst>
              <a:ext uri="{FF2B5EF4-FFF2-40B4-BE49-F238E27FC236}">
                <a16:creationId xmlns:a16="http://schemas.microsoft.com/office/drawing/2014/main" id="{61C90526-54BA-473E-B02F-5A00B1436D35}"/>
              </a:ext>
              <a:ext uri="{C183D7F6-B498-43B3-948B-1728B52AA6E4}">
                <adec:decorative xmlns:adec="http://schemas.microsoft.com/office/drawing/2017/decorative" val="1"/>
              </a:ext>
            </a:extLst>
          </p:cNvPr>
          <p:cNvGrpSpPr/>
          <p:nvPr/>
        </p:nvGrpSpPr>
        <p:grpSpPr>
          <a:xfrm>
            <a:off x="8051056" y="2041932"/>
            <a:ext cx="3721843" cy="3115597"/>
            <a:chOff x="8051056" y="2041932"/>
            <a:chExt cx="3721843" cy="3115597"/>
          </a:xfrm>
        </p:grpSpPr>
        <p:pic>
          <p:nvPicPr>
            <p:cNvPr id="32" name="Picture 31">
              <a:extLst>
                <a:ext uri="{FF2B5EF4-FFF2-40B4-BE49-F238E27FC236}">
                  <a16:creationId xmlns:a16="http://schemas.microsoft.com/office/drawing/2014/main" id="{90BC9826-85D8-4D0C-9A5F-F331BD0E71FB}"/>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975291" y="3355443"/>
              <a:ext cx="563832" cy="563832"/>
            </a:xfrm>
            <a:prstGeom prst="rect">
              <a:avLst/>
            </a:prstGeom>
          </p:spPr>
        </p:pic>
        <p:cxnSp>
          <p:nvCxnSpPr>
            <p:cNvPr id="33" name="Curved Connector 54">
              <a:extLst>
                <a:ext uri="{FF2B5EF4-FFF2-40B4-BE49-F238E27FC236}">
                  <a16:creationId xmlns:a16="http://schemas.microsoft.com/office/drawing/2014/main" id="{8668E823-B977-48BE-A65D-0954AB75DBFC}"/>
                </a:ext>
                <a:ext uri="{C183D7F6-B498-43B3-948B-1728B52AA6E4}">
                  <adec:decorative xmlns:adec="http://schemas.microsoft.com/office/drawing/2017/decorative" val="1"/>
                </a:ext>
              </a:extLst>
            </p:cNvPr>
            <p:cNvCxnSpPr>
              <a:stCxn id="34" idx="1"/>
              <a:endCxn id="32" idx="0"/>
            </p:cNvCxnSpPr>
            <p:nvPr/>
          </p:nvCxnSpPr>
          <p:spPr>
            <a:xfrm>
              <a:off x="10686326" y="3087207"/>
              <a:ext cx="570881" cy="268236"/>
            </a:xfrm>
            <a:prstGeom prst="curved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647D943E-6397-41EF-8DB2-2268C5839DE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122494" y="2805291"/>
              <a:ext cx="563832" cy="563832"/>
            </a:xfrm>
            <a:prstGeom prst="rect">
              <a:avLst/>
            </a:prstGeom>
          </p:spPr>
        </p:pic>
        <p:pic>
          <p:nvPicPr>
            <p:cNvPr id="35" name="Picture 34">
              <a:extLst>
                <a:ext uri="{FF2B5EF4-FFF2-40B4-BE49-F238E27FC236}">
                  <a16:creationId xmlns:a16="http://schemas.microsoft.com/office/drawing/2014/main" id="{23E8A099-26D8-4046-A60D-03C8CD6E71BA}"/>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40254" y="2123053"/>
              <a:ext cx="563832" cy="563832"/>
            </a:xfrm>
            <a:prstGeom prst="rect">
              <a:avLst/>
            </a:prstGeom>
          </p:spPr>
        </p:pic>
        <p:cxnSp>
          <p:nvCxnSpPr>
            <p:cNvPr id="36" name="Curved Connector 57">
              <a:extLst>
                <a:ext uri="{FF2B5EF4-FFF2-40B4-BE49-F238E27FC236}">
                  <a16:creationId xmlns:a16="http://schemas.microsoft.com/office/drawing/2014/main" id="{056B163E-8970-4EF1-94DD-B739804E1408}"/>
                </a:ext>
                <a:ext uri="{C183D7F6-B498-43B3-948B-1728B52AA6E4}">
                  <adec:decorative xmlns:adec="http://schemas.microsoft.com/office/drawing/2017/decorative" val="1"/>
                </a:ext>
              </a:extLst>
            </p:cNvPr>
            <p:cNvCxnSpPr/>
            <p:nvPr/>
          </p:nvCxnSpPr>
          <p:spPr>
            <a:xfrm rot="10800000">
              <a:off x="9737677" y="2761595"/>
              <a:ext cx="310110" cy="310108"/>
            </a:xfrm>
            <a:prstGeom prst="curved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A4821B09-572C-4DCA-94D6-E79ECEBC9EC7}"/>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293054" y="3905597"/>
              <a:ext cx="563832" cy="563832"/>
            </a:xfrm>
            <a:prstGeom prst="rect">
              <a:avLst/>
            </a:prstGeom>
          </p:spPr>
        </p:pic>
        <p:pic>
          <p:nvPicPr>
            <p:cNvPr id="38" name="Picture 37">
              <a:extLst>
                <a:ext uri="{FF2B5EF4-FFF2-40B4-BE49-F238E27FC236}">
                  <a16:creationId xmlns:a16="http://schemas.microsoft.com/office/drawing/2014/main" id="{E1AA05C0-E7D3-457B-967C-BB2D104454F5}"/>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610815" y="4587835"/>
              <a:ext cx="563832" cy="563832"/>
            </a:xfrm>
            <a:prstGeom prst="rect">
              <a:avLst/>
            </a:prstGeom>
          </p:spPr>
        </p:pic>
        <p:cxnSp>
          <p:nvCxnSpPr>
            <p:cNvPr id="39" name="Curved Connector 60">
              <a:extLst>
                <a:ext uri="{FF2B5EF4-FFF2-40B4-BE49-F238E27FC236}">
                  <a16:creationId xmlns:a16="http://schemas.microsoft.com/office/drawing/2014/main" id="{DD227C46-51ED-4FDE-BD2D-382530B4CD21}"/>
                </a:ext>
                <a:ext uri="{C183D7F6-B498-43B3-948B-1728B52AA6E4}">
                  <adec:decorative xmlns:adec="http://schemas.microsoft.com/office/drawing/2017/decorative" val="1"/>
                </a:ext>
              </a:extLst>
            </p:cNvPr>
            <p:cNvCxnSpPr/>
            <p:nvPr/>
          </p:nvCxnSpPr>
          <p:spPr>
            <a:xfrm rot="5400000" flipH="1" flipV="1">
              <a:off x="9908237" y="4203018"/>
              <a:ext cx="310108" cy="310109"/>
            </a:xfrm>
            <a:prstGeom prst="curved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61">
              <a:extLst>
                <a:ext uri="{FF2B5EF4-FFF2-40B4-BE49-F238E27FC236}">
                  <a16:creationId xmlns:a16="http://schemas.microsoft.com/office/drawing/2014/main" id="{108A0ABF-EB12-43AA-9601-9B6AD6CC6E99}"/>
                </a:ext>
                <a:ext uri="{C183D7F6-B498-43B3-948B-1728B52AA6E4}">
                  <adec:decorative xmlns:adec="http://schemas.microsoft.com/office/drawing/2017/decorative" val="1"/>
                </a:ext>
              </a:extLst>
            </p:cNvPr>
            <p:cNvCxnSpPr>
              <a:stCxn id="37" idx="0"/>
            </p:cNvCxnSpPr>
            <p:nvPr/>
          </p:nvCxnSpPr>
          <p:spPr>
            <a:xfrm rot="16200000" flipV="1">
              <a:off x="10291022" y="3621649"/>
              <a:ext cx="445950" cy="121946"/>
            </a:xfrm>
            <a:prstGeom prst="curvedConnector3">
              <a:avLst>
                <a:gd name="adj1" fmla="val 50000"/>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62">
              <a:extLst>
                <a:ext uri="{FF2B5EF4-FFF2-40B4-BE49-F238E27FC236}">
                  <a16:creationId xmlns:a16="http://schemas.microsoft.com/office/drawing/2014/main" id="{B3B828C6-D5A3-418B-B3FB-B4D423539C00}"/>
                </a:ext>
                <a:ext uri="{C183D7F6-B498-43B3-948B-1728B52AA6E4}">
                  <adec:decorative xmlns:adec="http://schemas.microsoft.com/office/drawing/2017/decorative" val="1"/>
                </a:ext>
              </a:extLst>
            </p:cNvPr>
            <p:cNvCxnSpPr>
              <a:stCxn id="32" idx="2"/>
            </p:cNvCxnSpPr>
            <p:nvPr/>
          </p:nvCxnSpPr>
          <p:spPr>
            <a:xfrm rot="5400000">
              <a:off x="9986855" y="3887177"/>
              <a:ext cx="1238254" cy="1302450"/>
            </a:xfrm>
            <a:prstGeom prst="curved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63A3A456-9F84-46D9-8C59-BC6090E72246}"/>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00824" y="4041516"/>
              <a:ext cx="563832" cy="563832"/>
            </a:xfrm>
            <a:prstGeom prst="rect">
              <a:avLst/>
            </a:prstGeom>
          </p:spPr>
        </p:pic>
        <p:pic>
          <p:nvPicPr>
            <p:cNvPr id="43" name="Picture 42">
              <a:extLst>
                <a:ext uri="{FF2B5EF4-FFF2-40B4-BE49-F238E27FC236}">
                  <a16:creationId xmlns:a16="http://schemas.microsoft.com/office/drawing/2014/main" id="{528BF6A7-69B9-4EB6-A24C-5C91B988F635}"/>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00823" y="2677043"/>
              <a:ext cx="563832" cy="563832"/>
            </a:xfrm>
            <a:prstGeom prst="rect">
              <a:avLst/>
            </a:prstGeom>
          </p:spPr>
        </p:pic>
        <p:pic>
          <p:nvPicPr>
            <p:cNvPr id="44" name="Picture 43">
              <a:extLst>
                <a:ext uri="{FF2B5EF4-FFF2-40B4-BE49-F238E27FC236}">
                  <a16:creationId xmlns:a16="http://schemas.microsoft.com/office/drawing/2014/main" id="{704D25EB-4D45-4118-A856-B58527BEE583}"/>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118586" y="3359279"/>
              <a:ext cx="563832" cy="563832"/>
            </a:xfrm>
            <a:prstGeom prst="rect">
              <a:avLst/>
            </a:prstGeom>
          </p:spPr>
        </p:pic>
        <p:pic>
          <p:nvPicPr>
            <p:cNvPr id="45" name="Picture 44">
              <a:extLst>
                <a:ext uri="{FF2B5EF4-FFF2-40B4-BE49-F238E27FC236}">
                  <a16:creationId xmlns:a16="http://schemas.microsoft.com/office/drawing/2014/main" id="{16D68F6E-AB8F-4C26-B3FC-6DDCFB01321B}"/>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83060" y="3359279"/>
              <a:ext cx="563832" cy="563832"/>
            </a:xfrm>
            <a:prstGeom prst="rect">
              <a:avLst/>
            </a:prstGeom>
          </p:spPr>
        </p:pic>
        <p:cxnSp>
          <p:nvCxnSpPr>
            <p:cNvPr id="46" name="Curved Connector 67">
              <a:extLst>
                <a:ext uri="{FF2B5EF4-FFF2-40B4-BE49-F238E27FC236}">
                  <a16:creationId xmlns:a16="http://schemas.microsoft.com/office/drawing/2014/main" id="{072AB619-64AC-40FF-9099-2FDA71029DAF}"/>
                </a:ext>
                <a:ext uri="{C183D7F6-B498-43B3-948B-1728B52AA6E4}">
                  <adec:decorative xmlns:adec="http://schemas.microsoft.com/office/drawing/2017/decorative" val="1"/>
                </a:ext>
              </a:extLst>
            </p:cNvPr>
            <p:cNvCxnSpPr/>
            <p:nvPr/>
          </p:nvCxnSpPr>
          <p:spPr>
            <a:xfrm rot="5400000">
              <a:off x="9439365" y="3997820"/>
              <a:ext cx="310108" cy="310106"/>
            </a:xfrm>
            <a:prstGeom prst="curved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68">
              <a:extLst>
                <a:ext uri="{FF2B5EF4-FFF2-40B4-BE49-F238E27FC236}">
                  <a16:creationId xmlns:a16="http://schemas.microsoft.com/office/drawing/2014/main" id="{33BDD621-DCA2-4587-B18E-E0D510C914BF}"/>
                </a:ext>
                <a:ext uri="{C183D7F6-B498-43B3-948B-1728B52AA6E4}">
                  <adec:decorative xmlns:adec="http://schemas.microsoft.com/office/drawing/2017/decorative" val="1"/>
                </a:ext>
              </a:extLst>
            </p:cNvPr>
            <p:cNvCxnSpPr/>
            <p:nvPr/>
          </p:nvCxnSpPr>
          <p:spPr>
            <a:xfrm>
              <a:off x="9439362" y="2974463"/>
              <a:ext cx="310108" cy="310108"/>
            </a:xfrm>
            <a:prstGeom prst="curved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urved Connector 69">
              <a:extLst>
                <a:ext uri="{FF2B5EF4-FFF2-40B4-BE49-F238E27FC236}">
                  <a16:creationId xmlns:a16="http://schemas.microsoft.com/office/drawing/2014/main" id="{0F7E6D07-5C63-4AC0-97E7-15E8D7149AE4}"/>
                </a:ext>
                <a:ext uri="{C183D7F6-B498-43B3-948B-1728B52AA6E4}">
                  <adec:decorative xmlns:adec="http://schemas.microsoft.com/office/drawing/2017/decorative" val="1"/>
                </a:ext>
              </a:extLst>
            </p:cNvPr>
            <p:cNvCxnSpPr/>
            <p:nvPr/>
          </p:nvCxnSpPr>
          <p:spPr>
            <a:xfrm rot="10800000">
              <a:off x="8772631" y="3641774"/>
              <a:ext cx="620217" cy="11545"/>
            </a:xfrm>
            <a:prstGeom prst="curvedConnector3">
              <a:avLst>
                <a:gd name="adj1" fmla="val 50000"/>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70">
              <a:extLst>
                <a:ext uri="{FF2B5EF4-FFF2-40B4-BE49-F238E27FC236}">
                  <a16:creationId xmlns:a16="http://schemas.microsoft.com/office/drawing/2014/main" id="{BFB6B702-8D77-4B1D-AA86-ACCEE18043D4}"/>
                </a:ext>
                <a:ext uri="{C183D7F6-B498-43B3-948B-1728B52AA6E4}">
                  <adec:decorative xmlns:adec="http://schemas.microsoft.com/office/drawing/2017/decorative" val="1"/>
                </a:ext>
              </a:extLst>
            </p:cNvPr>
            <p:cNvCxnSpPr>
              <a:stCxn id="44" idx="0"/>
              <a:endCxn id="35" idx="3"/>
            </p:cNvCxnSpPr>
            <p:nvPr/>
          </p:nvCxnSpPr>
          <p:spPr>
            <a:xfrm rot="5400000" flipH="1" flipV="1">
              <a:off x="8443223" y="2362248"/>
              <a:ext cx="954310" cy="1039752"/>
            </a:xfrm>
            <a:prstGeom prst="curved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71">
              <a:extLst>
                <a:ext uri="{FF2B5EF4-FFF2-40B4-BE49-F238E27FC236}">
                  <a16:creationId xmlns:a16="http://schemas.microsoft.com/office/drawing/2014/main" id="{E984295E-57CA-4A01-9AFD-BF0F6EDB339F}"/>
                </a:ext>
                <a:ext uri="{C183D7F6-B498-43B3-948B-1728B52AA6E4}">
                  <adec:decorative xmlns:adec="http://schemas.microsoft.com/office/drawing/2017/decorative" val="1"/>
                </a:ext>
              </a:extLst>
            </p:cNvPr>
            <p:cNvSpPr/>
            <p:nvPr/>
          </p:nvSpPr>
          <p:spPr>
            <a:xfrm>
              <a:off x="9421663" y="2041932"/>
              <a:ext cx="620215" cy="698054"/>
            </a:xfrm>
            <a:prstGeom prst="roundRect">
              <a:avLst>
                <a:gd name="adj" fmla="val 0"/>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1" name="Rounded Rectangle 72">
              <a:extLst>
                <a:ext uri="{FF2B5EF4-FFF2-40B4-BE49-F238E27FC236}">
                  <a16:creationId xmlns:a16="http://schemas.microsoft.com/office/drawing/2014/main" id="{C7615E6A-C89D-4C4F-B7B9-80ED7B9FE8F6}"/>
                </a:ext>
                <a:ext uri="{C183D7F6-B498-43B3-948B-1728B52AA6E4}">
                  <adec:decorative xmlns:adec="http://schemas.microsoft.com/office/drawing/2017/decorative" val="1"/>
                </a:ext>
              </a:extLst>
            </p:cNvPr>
            <p:cNvSpPr/>
            <p:nvPr/>
          </p:nvSpPr>
          <p:spPr>
            <a:xfrm>
              <a:off x="10104612" y="2738180"/>
              <a:ext cx="620215" cy="698054"/>
            </a:xfrm>
            <a:prstGeom prst="roundRect">
              <a:avLst>
                <a:gd name="adj" fmla="val 0"/>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2" name="TextBox 51">
              <a:extLst>
                <a:ext uri="{FF2B5EF4-FFF2-40B4-BE49-F238E27FC236}">
                  <a16:creationId xmlns:a16="http://schemas.microsoft.com/office/drawing/2014/main" id="{CD8F9517-3F88-4401-9F74-4AE5B8D1D80A}"/>
                </a:ext>
                <a:ext uri="{C183D7F6-B498-43B3-948B-1728B52AA6E4}">
                  <adec:decorative xmlns:adec="http://schemas.microsoft.com/office/drawing/2017/decorative" val="1"/>
                </a:ext>
              </a:extLst>
            </p:cNvPr>
            <p:cNvSpPr txBox="1"/>
            <p:nvPr/>
          </p:nvSpPr>
          <p:spPr>
            <a:xfrm>
              <a:off x="10174819" y="2064542"/>
              <a:ext cx="1598080" cy="584775"/>
            </a:xfrm>
            <a:prstGeom prst="rect">
              <a:avLst/>
            </a:prstGeom>
            <a:noFill/>
          </p:spPr>
          <p:txBody>
            <a:bodyPr wrap="square" rtlCol="0">
              <a:spAutoFit/>
            </a:bodyPr>
            <a:lstStyle/>
            <a:p>
              <a:r>
                <a:rPr lang="en-US" sz="1600" dirty="0"/>
                <a:t>Completely independent</a:t>
              </a:r>
            </a:p>
          </p:txBody>
        </p:sp>
        <p:sp>
          <p:nvSpPr>
            <p:cNvPr id="53" name="TextBox 52">
              <a:extLst>
                <a:ext uri="{FF2B5EF4-FFF2-40B4-BE49-F238E27FC236}">
                  <a16:creationId xmlns:a16="http://schemas.microsoft.com/office/drawing/2014/main" id="{42C26F54-F7FF-4C42-A7CC-7F00ED899036}"/>
                </a:ext>
              </a:extLst>
            </p:cNvPr>
            <p:cNvSpPr txBox="1"/>
            <p:nvPr/>
          </p:nvSpPr>
          <p:spPr>
            <a:xfrm>
              <a:off x="10850643" y="4455261"/>
              <a:ext cx="633799" cy="338554"/>
            </a:xfrm>
            <a:prstGeom prst="rect">
              <a:avLst/>
            </a:prstGeom>
            <a:solidFill>
              <a:schemeClr val="lt1"/>
            </a:solidFill>
            <a:ln w="25400">
              <a:solidFill>
                <a:schemeClr val="tx2"/>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APIs</a:t>
              </a:r>
            </a:p>
          </p:txBody>
        </p:sp>
        <p:sp>
          <p:nvSpPr>
            <p:cNvPr id="54" name="TextBox 53">
              <a:extLst>
                <a:ext uri="{FF2B5EF4-FFF2-40B4-BE49-F238E27FC236}">
                  <a16:creationId xmlns:a16="http://schemas.microsoft.com/office/drawing/2014/main" id="{9B822E3B-5659-42CA-A515-B3EFDFF74C53}"/>
                </a:ext>
              </a:extLst>
            </p:cNvPr>
            <p:cNvSpPr txBox="1"/>
            <p:nvPr/>
          </p:nvSpPr>
          <p:spPr>
            <a:xfrm>
              <a:off x="8051056" y="2713065"/>
              <a:ext cx="633799" cy="338554"/>
            </a:xfrm>
            <a:prstGeom prst="rect">
              <a:avLst/>
            </a:prstGeom>
            <a:ln w="25400">
              <a:solidFill>
                <a:schemeClr val="tx2"/>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APIs</a:t>
              </a:r>
            </a:p>
          </p:txBody>
        </p:sp>
      </p:grpSp>
    </p:spTree>
    <p:custDataLst>
      <p:tags r:id="rId1"/>
    </p:custDataLst>
    <p:extLst>
      <p:ext uri="{BB962C8B-B14F-4D97-AF65-F5344CB8AC3E}">
        <p14:creationId xmlns:p14="http://schemas.microsoft.com/office/powerpoint/2010/main" val="109777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854EA45-48CA-4372-BA39-AE9010E90CE3}"/>
              </a:ext>
            </a:extLst>
          </p:cNvPr>
          <p:cNvSpPr>
            <a:spLocks noGrp="1"/>
          </p:cNvSpPr>
          <p:nvPr>
            <p:ph type="sldNum" sz="quarter" idx="20"/>
          </p:nvPr>
        </p:nvSpPr>
        <p:spPr/>
        <p:txBody>
          <a:bodyPr/>
          <a:lstStyle/>
          <a:p>
            <a:fld id="{989D9560-4C13-4692-9687-98ECDD2D9552}" type="slidenum">
              <a:rPr lang="en-US" smtClean="0"/>
              <a:t>12</a:t>
            </a:fld>
            <a:endParaRPr lang="en-US" dirty="0"/>
          </a:p>
        </p:txBody>
      </p:sp>
      <p:sp>
        <p:nvSpPr>
          <p:cNvPr id="2" name="Title 1">
            <a:extLst>
              <a:ext uri="{FF2B5EF4-FFF2-40B4-BE49-F238E27FC236}">
                <a16:creationId xmlns:a16="http://schemas.microsoft.com/office/drawing/2014/main" id="{43837232-E252-4E5B-A449-668B578F4031}"/>
              </a:ext>
            </a:extLst>
          </p:cNvPr>
          <p:cNvSpPr>
            <a:spLocks noGrp="1"/>
          </p:cNvSpPr>
          <p:nvPr>
            <p:ph type="title"/>
          </p:nvPr>
        </p:nvSpPr>
        <p:spPr/>
        <p:txBody>
          <a:bodyPr/>
          <a:lstStyle/>
          <a:p>
            <a:r>
              <a:rPr lang="en-US" dirty="0"/>
              <a:t>Interaction patterns</a:t>
            </a:r>
          </a:p>
        </p:txBody>
      </p:sp>
      <p:sp>
        <p:nvSpPr>
          <p:cNvPr id="4" name="Text Placeholder 3">
            <a:extLst>
              <a:ext uri="{FF2B5EF4-FFF2-40B4-BE49-F238E27FC236}">
                <a16:creationId xmlns:a16="http://schemas.microsoft.com/office/drawing/2014/main" id="{DF7756DE-D02B-4065-94C1-CD87ACF3FBD5}"/>
              </a:ext>
            </a:extLst>
          </p:cNvPr>
          <p:cNvSpPr>
            <a:spLocks noGrp="1"/>
          </p:cNvSpPr>
          <p:nvPr>
            <p:ph type="body" idx="1"/>
          </p:nvPr>
        </p:nvSpPr>
        <p:spPr/>
        <p:txBody>
          <a:bodyPr/>
          <a:lstStyle/>
          <a:p>
            <a:pPr marL="0" indent="0">
              <a:buNone/>
            </a:pPr>
            <a:r>
              <a:rPr lang="en-US" sz="2400" dirty="0"/>
              <a:t>API-Driven</a:t>
            </a:r>
          </a:p>
          <a:p>
            <a:r>
              <a:rPr lang="en-US" sz="1800" dirty="0"/>
              <a:t>Synchronous processing</a:t>
            </a:r>
          </a:p>
          <a:p>
            <a:r>
              <a:rPr lang="en-US" sz="1800" dirty="0"/>
              <a:t>Applications and services connect and communicate through APIs</a:t>
            </a:r>
          </a:p>
          <a:p>
            <a:pPr lvl="1"/>
            <a:r>
              <a:rPr lang="en-US" sz="1800" dirty="0"/>
              <a:t>AWS services expose their APIs</a:t>
            </a:r>
          </a:p>
          <a:p>
            <a:r>
              <a:rPr lang="en-US" sz="1800" dirty="0"/>
              <a:t>HTTP and HTTPS communication protocol</a:t>
            </a:r>
          </a:p>
        </p:txBody>
      </p:sp>
      <p:grpSp>
        <p:nvGrpSpPr>
          <p:cNvPr id="3" name="APIDriven" descr="Image of two services interacting through request and response.">
            <a:extLst>
              <a:ext uri="{FF2B5EF4-FFF2-40B4-BE49-F238E27FC236}">
                <a16:creationId xmlns:a16="http://schemas.microsoft.com/office/drawing/2014/main" id="{F73B5B44-28A2-4113-958A-E858EB35C3AB}"/>
              </a:ext>
              <a:ext uri="{C183D7F6-B498-43B3-948B-1728B52AA6E4}">
                <adec:decorative xmlns:adec="http://schemas.microsoft.com/office/drawing/2017/decorative" val="0"/>
              </a:ext>
            </a:extLst>
          </p:cNvPr>
          <p:cNvGrpSpPr/>
          <p:nvPr/>
        </p:nvGrpSpPr>
        <p:grpSpPr>
          <a:xfrm>
            <a:off x="118691" y="4693696"/>
            <a:ext cx="4980820" cy="1352603"/>
            <a:chOff x="118691" y="4693696"/>
            <a:chExt cx="4980820" cy="1352603"/>
          </a:xfrm>
        </p:grpSpPr>
        <p:grpSp>
          <p:nvGrpSpPr>
            <p:cNvPr id="39" name="Group 38">
              <a:extLst>
                <a:ext uri="{FF2B5EF4-FFF2-40B4-BE49-F238E27FC236}">
                  <a16:creationId xmlns:a16="http://schemas.microsoft.com/office/drawing/2014/main" id="{0A1A3D33-6B45-4243-852F-EB0BD6EA67D7}"/>
                </a:ext>
              </a:extLst>
            </p:cNvPr>
            <p:cNvGrpSpPr/>
            <p:nvPr/>
          </p:nvGrpSpPr>
          <p:grpSpPr>
            <a:xfrm>
              <a:off x="3815666" y="4771468"/>
              <a:ext cx="1283845" cy="1274831"/>
              <a:chOff x="7768613" y="3889564"/>
              <a:chExt cx="964572" cy="957799"/>
            </a:xfrm>
          </p:grpSpPr>
          <p:sp>
            <p:nvSpPr>
              <p:cNvPr id="46" name="TextBox 45">
                <a:extLst>
                  <a:ext uri="{FF2B5EF4-FFF2-40B4-BE49-F238E27FC236}">
                    <a16:creationId xmlns:a16="http://schemas.microsoft.com/office/drawing/2014/main" id="{425748E1-9BFA-4B33-BABA-BBAD4FCC0566}"/>
                  </a:ext>
                </a:extLst>
              </p:cNvPr>
              <p:cNvSpPr txBox="1"/>
              <p:nvPr/>
            </p:nvSpPr>
            <p:spPr>
              <a:xfrm>
                <a:off x="7768613" y="4489232"/>
                <a:ext cx="964572"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47" name="Graphic 42">
                <a:extLst>
                  <a:ext uri="{FF2B5EF4-FFF2-40B4-BE49-F238E27FC236}">
                    <a16:creationId xmlns:a16="http://schemas.microsoft.com/office/drawing/2014/main" id="{F6E1D07A-C2CB-4354-8D09-B5B355F8697A}"/>
                  </a:ext>
                </a:extLst>
              </p:cNvPr>
              <p:cNvPicPr>
                <a:picLocks noChangeAspect="1"/>
              </p:cNvPicPr>
              <p:nvPr/>
            </p:nvPicPr>
            <p:blipFill>
              <a:blip r:embed="rId4"/>
              <a:stretch>
                <a:fillRect/>
              </a:stretch>
            </p:blipFill>
            <p:spPr>
              <a:xfrm>
                <a:off x="7958964" y="3889564"/>
                <a:ext cx="583871" cy="581877"/>
              </a:xfrm>
              <a:prstGeom prst="rect">
                <a:avLst/>
              </a:prstGeom>
            </p:spPr>
          </p:pic>
        </p:grpSp>
        <p:cxnSp>
          <p:nvCxnSpPr>
            <p:cNvPr id="40" name="Straight Arrow Connector 23">
              <a:extLst>
                <a:ext uri="{FF2B5EF4-FFF2-40B4-BE49-F238E27FC236}">
                  <a16:creationId xmlns:a16="http://schemas.microsoft.com/office/drawing/2014/main" id="{01316EDD-B071-44F3-84C6-8752B9574B72}"/>
                </a:ext>
              </a:extLst>
            </p:cNvPr>
            <p:cNvCxnSpPr>
              <a:cxnSpLocks/>
            </p:cNvCxnSpPr>
            <p:nvPr/>
          </p:nvCxnSpPr>
          <p:spPr>
            <a:xfrm>
              <a:off x="1494325" y="5124167"/>
              <a:ext cx="2410804" cy="4232"/>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23">
              <a:extLst>
                <a:ext uri="{FF2B5EF4-FFF2-40B4-BE49-F238E27FC236}">
                  <a16:creationId xmlns:a16="http://schemas.microsoft.com/office/drawing/2014/main" id="{CB88E935-CB38-4F1A-9B8E-08DF59844AA7}"/>
                </a:ext>
              </a:extLst>
            </p:cNvPr>
            <p:cNvCxnSpPr>
              <a:cxnSpLocks/>
            </p:cNvCxnSpPr>
            <p:nvPr/>
          </p:nvCxnSpPr>
          <p:spPr>
            <a:xfrm flipH="1">
              <a:off x="1521613" y="5280264"/>
              <a:ext cx="2353672" cy="898"/>
            </a:xfrm>
            <a:prstGeom prst="straightConnector1">
              <a:avLst/>
            </a:prstGeom>
            <a:ln w="12700">
              <a:solidFill>
                <a:schemeClr val="tx2"/>
              </a:solidFill>
              <a:headEnd w="med" len="sm"/>
              <a:tailEnd type="arrow" w="med" len="sm"/>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E763DA3-E6BD-49A9-A330-CFED59A87967}"/>
                </a:ext>
              </a:extLst>
            </p:cNvPr>
            <p:cNvSpPr txBox="1"/>
            <p:nvPr/>
          </p:nvSpPr>
          <p:spPr>
            <a:xfrm>
              <a:off x="2166945" y="4693696"/>
              <a:ext cx="1097280"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Request</a:t>
              </a:r>
            </a:p>
          </p:txBody>
        </p:sp>
        <p:sp>
          <p:nvSpPr>
            <p:cNvPr id="43" name="TextBox 42">
              <a:extLst>
                <a:ext uri="{FF2B5EF4-FFF2-40B4-BE49-F238E27FC236}">
                  <a16:creationId xmlns:a16="http://schemas.microsoft.com/office/drawing/2014/main" id="{33B6F5F6-DCCC-4C04-975E-3359230D84C3}"/>
                </a:ext>
              </a:extLst>
            </p:cNvPr>
            <p:cNvSpPr txBox="1"/>
            <p:nvPr/>
          </p:nvSpPr>
          <p:spPr>
            <a:xfrm>
              <a:off x="1926501" y="5312734"/>
              <a:ext cx="1606528"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Response</a:t>
              </a:r>
            </a:p>
          </p:txBody>
        </p:sp>
        <p:pic>
          <p:nvPicPr>
            <p:cNvPr id="44" name="Graphic 17">
              <a:extLst>
                <a:ext uri="{FF2B5EF4-FFF2-40B4-BE49-F238E27FC236}">
                  <a16:creationId xmlns:a16="http://schemas.microsoft.com/office/drawing/2014/main" id="{07221C10-9B21-4EB8-8518-491DC0F445C1}"/>
                </a:ext>
              </a:extLst>
            </p:cNvPr>
            <p:cNvPicPr>
              <a:picLocks noChangeAspect="1" noChangeArrowheads="1"/>
            </p:cNvPicPr>
            <p:nvPr/>
          </p:nvPicPr>
          <p:blipFill>
            <a:blip r:embed="rId5"/>
            <a:srcRect/>
            <a:stretch/>
          </p:blipFill>
          <p:spPr bwMode="auto">
            <a:xfrm>
              <a:off x="638084" y="4827544"/>
              <a:ext cx="742082" cy="74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44">
              <a:extLst>
                <a:ext uri="{FF2B5EF4-FFF2-40B4-BE49-F238E27FC236}">
                  <a16:creationId xmlns:a16="http://schemas.microsoft.com/office/drawing/2014/main" id="{6EB3BF30-4D98-410F-9AFB-2805455A7C9D}"/>
                </a:ext>
              </a:extLst>
            </p:cNvPr>
            <p:cNvSpPr/>
            <p:nvPr/>
          </p:nvSpPr>
          <p:spPr>
            <a:xfrm>
              <a:off x="118691" y="5557812"/>
              <a:ext cx="1725863" cy="338554"/>
            </a:xfrm>
            <a:prstGeom prst="rect">
              <a:avLst/>
            </a:prstGeom>
          </p:spPr>
          <p:txBody>
            <a:bodyPr wrap="square">
              <a:sp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API Gateway</a:t>
              </a:r>
            </a:p>
          </p:txBody>
        </p:sp>
      </p:grpSp>
      <p:sp>
        <p:nvSpPr>
          <p:cNvPr id="6" name="Text Placeholder 5">
            <a:extLst>
              <a:ext uri="{FF2B5EF4-FFF2-40B4-BE49-F238E27FC236}">
                <a16:creationId xmlns:a16="http://schemas.microsoft.com/office/drawing/2014/main" id="{91134178-7098-4846-8DF0-5B7C8821D139}"/>
              </a:ext>
            </a:extLst>
          </p:cNvPr>
          <p:cNvSpPr>
            <a:spLocks noGrp="1"/>
          </p:cNvSpPr>
          <p:nvPr>
            <p:ph type="body" idx="2"/>
          </p:nvPr>
        </p:nvSpPr>
        <p:spPr/>
        <p:txBody>
          <a:bodyPr/>
          <a:lstStyle/>
          <a:p>
            <a:pPr marL="0" indent="0">
              <a:buNone/>
            </a:pPr>
            <a:r>
              <a:rPr lang="en-US" sz="2400" dirty="0"/>
              <a:t>Event-Driven</a:t>
            </a:r>
          </a:p>
          <a:p>
            <a:r>
              <a:rPr lang="en-US" sz="1800" dirty="0"/>
              <a:t>Asynchronous processing</a:t>
            </a:r>
          </a:p>
          <a:p>
            <a:r>
              <a:rPr lang="en-US" sz="1800" dirty="0"/>
              <a:t>A message represents something has happened</a:t>
            </a:r>
          </a:p>
          <a:p>
            <a:pPr lvl="1"/>
            <a:r>
              <a:rPr lang="en-US" sz="1600" dirty="0"/>
              <a:t>AWS resources can generate events when their state changes</a:t>
            </a:r>
          </a:p>
          <a:p>
            <a:r>
              <a:rPr lang="en-US" sz="1800" dirty="0"/>
              <a:t>Consumer subscribes to an event</a:t>
            </a:r>
          </a:p>
          <a:p>
            <a:r>
              <a:rPr lang="en-US" sz="1800" dirty="0"/>
              <a:t>Provider generates an event</a:t>
            </a:r>
          </a:p>
        </p:txBody>
      </p:sp>
      <p:grpSp>
        <p:nvGrpSpPr>
          <p:cNvPr id="5" name="eventDriven" descr="Image of a lambda function listening for events from the bucket.">
            <a:extLst>
              <a:ext uri="{FF2B5EF4-FFF2-40B4-BE49-F238E27FC236}">
                <a16:creationId xmlns:a16="http://schemas.microsoft.com/office/drawing/2014/main" id="{9E9D1154-6643-43DA-B305-7F900DB664D4}"/>
              </a:ext>
            </a:extLst>
          </p:cNvPr>
          <p:cNvGrpSpPr/>
          <p:nvPr/>
        </p:nvGrpSpPr>
        <p:grpSpPr>
          <a:xfrm>
            <a:off x="6284097" y="4322969"/>
            <a:ext cx="5269819" cy="2202813"/>
            <a:chOff x="6284097" y="4322969"/>
            <a:chExt cx="5269819" cy="2202813"/>
          </a:xfrm>
        </p:grpSpPr>
        <p:pic>
          <p:nvPicPr>
            <p:cNvPr id="9" name="Graphic 31">
              <a:extLst>
                <a:ext uri="{FF2B5EF4-FFF2-40B4-BE49-F238E27FC236}">
                  <a16:creationId xmlns:a16="http://schemas.microsoft.com/office/drawing/2014/main" id="{1765C3B3-1453-466E-8538-BDE6A40B33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6510" y="5351391"/>
              <a:ext cx="888343" cy="88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a:extLst>
                <a:ext uri="{FF2B5EF4-FFF2-40B4-BE49-F238E27FC236}">
                  <a16:creationId xmlns:a16="http://schemas.microsoft.com/office/drawing/2014/main" id="{977AE453-2AC5-418D-9F02-B534D0504B4F}"/>
                </a:ext>
              </a:extLst>
            </p:cNvPr>
            <p:cNvGrpSpPr/>
            <p:nvPr/>
          </p:nvGrpSpPr>
          <p:grpSpPr>
            <a:xfrm>
              <a:off x="9675242" y="5394816"/>
              <a:ext cx="1705578" cy="1130966"/>
              <a:chOff x="5476394" y="5065131"/>
              <a:chExt cx="1705578" cy="1130966"/>
            </a:xfrm>
          </p:grpSpPr>
          <p:sp>
            <p:nvSpPr>
              <p:cNvPr id="11" name="TextBox 17">
                <a:extLst>
                  <a:ext uri="{FF2B5EF4-FFF2-40B4-BE49-F238E27FC236}">
                    <a16:creationId xmlns:a16="http://schemas.microsoft.com/office/drawing/2014/main" id="{77082890-2C4B-4130-9CCC-23123FEE0DEF}"/>
                  </a:ext>
                </a:extLst>
              </p:cNvPr>
              <p:cNvSpPr txBox="1">
                <a:spLocks noChangeArrowheads="1"/>
              </p:cNvSpPr>
              <p:nvPr/>
            </p:nvSpPr>
            <p:spPr bwMode="auto">
              <a:xfrm>
                <a:off x="5476394" y="5857543"/>
                <a:ext cx="17055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rial" panose="020B0604020202020204" pitchFamily="34" charset="0"/>
                  </a:rPr>
                  <a:t>Dictate</a:t>
                </a:r>
              </a:p>
            </p:txBody>
          </p:sp>
          <p:pic>
            <p:nvPicPr>
              <p:cNvPr id="12" name="Graphic 13">
                <a:extLst>
                  <a:ext uri="{FF2B5EF4-FFF2-40B4-BE49-F238E27FC236}">
                    <a16:creationId xmlns:a16="http://schemas.microsoft.com/office/drawing/2014/main" id="{018FD1CC-12D0-4C5F-BDDD-3BEF42F5FC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2617" y="5065131"/>
                <a:ext cx="809958" cy="8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3" name="Straight Arrow Connector 23">
              <a:extLst>
                <a:ext uri="{FF2B5EF4-FFF2-40B4-BE49-F238E27FC236}">
                  <a16:creationId xmlns:a16="http://schemas.microsoft.com/office/drawing/2014/main" id="{FB917E81-7865-41AB-93AB-3BAEBB69FB9D}"/>
                </a:ext>
              </a:extLst>
            </p:cNvPr>
            <p:cNvCxnSpPr>
              <a:cxnSpLocks/>
              <a:stCxn id="9" idx="3"/>
              <a:endCxn id="12" idx="1"/>
            </p:cNvCxnSpPr>
            <p:nvPr/>
          </p:nvCxnSpPr>
          <p:spPr>
            <a:xfrm>
              <a:off x="8474853" y="5795563"/>
              <a:ext cx="1646612" cy="4232"/>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sp>
          <p:nvSpPr>
            <p:cNvPr id="17" name="TextBox 15">
              <a:extLst>
                <a:ext uri="{FF2B5EF4-FFF2-40B4-BE49-F238E27FC236}">
                  <a16:creationId xmlns:a16="http://schemas.microsoft.com/office/drawing/2014/main" id="{8B2A6122-AA90-4C1C-89FB-462F1DB0028B}"/>
                </a:ext>
              </a:extLst>
            </p:cNvPr>
            <p:cNvSpPr txBox="1">
              <a:spLocks noChangeArrowheads="1"/>
            </p:cNvSpPr>
            <p:nvPr/>
          </p:nvSpPr>
          <p:spPr bwMode="auto">
            <a:xfrm>
              <a:off x="6284097" y="5116744"/>
              <a:ext cx="1185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MP3</a:t>
              </a:r>
            </a:p>
          </p:txBody>
        </p:sp>
        <p:pic>
          <p:nvPicPr>
            <p:cNvPr id="18" name="Graphic 6">
              <a:extLst>
                <a:ext uri="{FF2B5EF4-FFF2-40B4-BE49-F238E27FC236}">
                  <a16:creationId xmlns:a16="http://schemas.microsoft.com/office/drawing/2014/main" id="{6A5326CA-4271-4AE8-BA56-44355636AD3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46047" y="466589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Arrow Connector 19">
              <a:extLst>
                <a:ext uri="{FF2B5EF4-FFF2-40B4-BE49-F238E27FC236}">
                  <a16:creationId xmlns:a16="http://schemas.microsoft.com/office/drawing/2014/main" id="{10686AEC-9DFE-469D-B595-859128C7D748}"/>
                </a:ext>
              </a:extLst>
            </p:cNvPr>
            <p:cNvCxnSpPr>
              <a:endCxn id="9" idx="0"/>
            </p:cNvCxnSpPr>
            <p:nvPr/>
          </p:nvCxnSpPr>
          <p:spPr>
            <a:xfrm>
              <a:off x="7241360" y="4890261"/>
              <a:ext cx="789322" cy="461130"/>
            </a:xfrm>
            <a:prstGeom prst="bentConnector2">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08083DC-7D11-4023-8AD7-907D56A82EC5}"/>
                </a:ext>
              </a:extLst>
            </p:cNvPr>
            <p:cNvSpPr txBox="1"/>
            <p:nvPr/>
          </p:nvSpPr>
          <p:spPr>
            <a:xfrm>
              <a:off x="8926421" y="5503174"/>
              <a:ext cx="727099"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PUT event</a:t>
              </a:r>
            </a:p>
          </p:txBody>
        </p:sp>
        <p:cxnSp>
          <p:nvCxnSpPr>
            <p:cNvPr id="23" name="Straight Arrow Connector 22">
              <a:extLst>
                <a:ext uri="{FF2B5EF4-FFF2-40B4-BE49-F238E27FC236}">
                  <a16:creationId xmlns:a16="http://schemas.microsoft.com/office/drawing/2014/main" id="{96392307-D1FB-4D0B-A81F-D1E3F5F03A4A}"/>
                </a:ext>
              </a:extLst>
            </p:cNvPr>
            <p:cNvCxnSpPr>
              <a:cxnSpLocks/>
            </p:cNvCxnSpPr>
            <p:nvPr/>
          </p:nvCxnSpPr>
          <p:spPr>
            <a:xfrm>
              <a:off x="10526444" y="4651819"/>
              <a:ext cx="0" cy="731585"/>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4" name="Flowchart: Process 23">
              <a:extLst>
                <a:ext uri="{FF2B5EF4-FFF2-40B4-BE49-F238E27FC236}">
                  <a16:creationId xmlns:a16="http://schemas.microsoft.com/office/drawing/2014/main" id="{9B3ECBF0-896C-4DDB-98E0-DAC2B2336BC2}"/>
                </a:ext>
              </a:extLst>
            </p:cNvPr>
            <p:cNvSpPr/>
            <p:nvPr/>
          </p:nvSpPr>
          <p:spPr>
            <a:xfrm>
              <a:off x="9466281" y="4322969"/>
              <a:ext cx="2087635" cy="685850"/>
            </a:xfrm>
            <a:prstGeom prst="flowChartProcess">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Listens for events from the bucket</a:t>
              </a:r>
            </a:p>
          </p:txBody>
        </p:sp>
      </p:grpSp>
    </p:spTree>
    <p:custDataLst>
      <p:tags r:id="rId1"/>
    </p:custDataLst>
    <p:extLst>
      <p:ext uri="{BB962C8B-B14F-4D97-AF65-F5344CB8AC3E}">
        <p14:creationId xmlns:p14="http://schemas.microsoft.com/office/powerpoint/2010/main" val="303527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20F832-1670-4A94-B0E7-A46B4CDFFE2D}"/>
              </a:ext>
            </a:extLst>
          </p:cNvPr>
          <p:cNvSpPr>
            <a:spLocks noGrp="1"/>
          </p:cNvSpPr>
          <p:nvPr>
            <p:ph type="sldNum" sz="quarter" idx="20"/>
          </p:nvPr>
        </p:nvSpPr>
        <p:spPr/>
        <p:txBody>
          <a:bodyPr/>
          <a:lstStyle/>
          <a:p>
            <a:fld id="{989D9560-4C13-4692-9687-98ECDD2D9552}" type="slidenum">
              <a:rPr lang="en-US" smtClean="0"/>
              <a:t>13</a:t>
            </a:fld>
            <a:endParaRPr lang="en-US" dirty="0"/>
          </a:p>
        </p:txBody>
      </p:sp>
      <p:sp>
        <p:nvSpPr>
          <p:cNvPr id="2" name="Title 1">
            <a:extLst>
              <a:ext uri="{FF2B5EF4-FFF2-40B4-BE49-F238E27FC236}">
                <a16:creationId xmlns:a16="http://schemas.microsoft.com/office/drawing/2014/main" id="{7990E771-0793-45E8-813D-9ACDD5C3BA7E}"/>
              </a:ext>
            </a:extLst>
          </p:cNvPr>
          <p:cNvSpPr>
            <a:spLocks noGrp="1"/>
          </p:cNvSpPr>
          <p:nvPr>
            <p:ph type="title"/>
          </p:nvPr>
        </p:nvSpPr>
        <p:spPr/>
        <p:txBody>
          <a:bodyPr/>
          <a:lstStyle/>
          <a:p>
            <a:r>
              <a:rPr lang="en-US" dirty="0"/>
              <a:t>Decoupling your monolithic application</a:t>
            </a:r>
          </a:p>
        </p:txBody>
      </p:sp>
      <p:sp>
        <p:nvSpPr>
          <p:cNvPr id="7" name="Content Placeholder 6">
            <a:extLst>
              <a:ext uri="{FF2B5EF4-FFF2-40B4-BE49-F238E27FC236}">
                <a16:creationId xmlns:a16="http://schemas.microsoft.com/office/drawing/2014/main" id="{70169930-A36F-4D67-A5DD-A672E1923BED}"/>
              </a:ext>
            </a:extLst>
          </p:cNvPr>
          <p:cNvSpPr>
            <a:spLocks noGrp="1"/>
          </p:cNvSpPr>
          <p:nvPr>
            <p:ph type="body" idx="1"/>
          </p:nvPr>
        </p:nvSpPr>
        <p:spPr>
          <a:xfrm>
            <a:off x="365760" y="1143000"/>
            <a:ext cx="7760182" cy="5291750"/>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Start small </a:t>
            </a:r>
            <a:r>
              <a:rPr lang="en-US" dirty="0"/>
              <a:t>with simple services to decompose</a:t>
            </a:r>
          </a:p>
          <a:p>
            <a:r>
              <a:rPr lang="en-US" dirty="0">
                <a:latin typeface="Amazon Ember" panose="020B0603020204020204" pitchFamily="34" charset="0"/>
                <a:ea typeface="Amazon Ember" panose="020B0603020204020204" pitchFamily="34" charset="0"/>
                <a:cs typeface="Amazon Ember" panose="020B0603020204020204" pitchFamily="34" charset="0"/>
              </a:rPr>
              <a:t>Minimize dependency back </a:t>
            </a:r>
            <a:r>
              <a:rPr lang="en-US" dirty="0"/>
              <a:t>to the monolith</a:t>
            </a:r>
          </a:p>
          <a:p>
            <a:r>
              <a:rPr lang="en-US" dirty="0">
                <a:latin typeface="Amazon Ember" panose="020B0603020204020204" pitchFamily="34" charset="0"/>
                <a:ea typeface="Amazon Ember" panose="020B0603020204020204" pitchFamily="34" charset="0"/>
                <a:cs typeface="Amazon Ember" panose="020B0603020204020204" pitchFamily="34" charset="0"/>
              </a:rPr>
              <a:t>Split complex dependencies </a:t>
            </a:r>
            <a:r>
              <a:rPr lang="en-US" dirty="0"/>
              <a:t>early</a:t>
            </a:r>
          </a:p>
          <a:p>
            <a:r>
              <a:rPr lang="en-US" dirty="0">
                <a:latin typeface="Amazon Ember" panose="020B0603020204020204" pitchFamily="34" charset="0"/>
                <a:ea typeface="Amazon Ember" panose="020B0603020204020204" pitchFamily="34" charset="0"/>
                <a:cs typeface="Amazon Ember" panose="020B0603020204020204" pitchFamily="34" charset="0"/>
              </a:rPr>
              <a:t>Decouple</a:t>
            </a:r>
            <a:r>
              <a:rPr lang="en-US" dirty="0"/>
              <a:t> frequently changing capabilities</a:t>
            </a:r>
            <a:br>
              <a:rPr lang="en-US" dirty="0"/>
            </a:br>
            <a:endParaRPr lang="en-US" dirty="0"/>
          </a:p>
          <a:p>
            <a:pPr marL="0" indent="0">
              <a:buNone/>
            </a:pPr>
            <a:r>
              <a:rPr lang="en-US" dirty="0">
                <a:latin typeface="+mj-lt"/>
              </a:rPr>
              <a:t>Example: </a:t>
            </a:r>
            <a:r>
              <a:rPr lang="en-US" dirty="0">
                <a:latin typeface="Amazon Ember" panose="020B0603020204020204" pitchFamily="34" charset="0"/>
                <a:ea typeface="Amazon Ember" panose="020B0603020204020204" pitchFamily="34" charset="0"/>
                <a:cs typeface="Amazon Ember" panose="020B0603020204020204" pitchFamily="34" charset="0"/>
              </a:rPr>
              <a:t>Strangler design pattern </a:t>
            </a:r>
          </a:p>
          <a:p>
            <a:pPr lvl="1"/>
            <a:r>
              <a:rPr lang="en-US" dirty="0"/>
              <a:t>Phased approach</a:t>
            </a:r>
          </a:p>
          <a:p>
            <a:pPr lvl="1"/>
            <a:r>
              <a:rPr lang="en-US" dirty="0"/>
              <a:t>Incrementally replace existing functionality with microservices</a:t>
            </a:r>
          </a:p>
          <a:p>
            <a:endParaRPr lang="en-US" dirty="0"/>
          </a:p>
        </p:txBody>
      </p:sp>
      <p:grpSp>
        <p:nvGrpSpPr>
          <p:cNvPr id="19" name="justGraphic">
            <a:extLst>
              <a:ext uri="{FF2B5EF4-FFF2-40B4-BE49-F238E27FC236}">
                <a16:creationId xmlns:a16="http://schemas.microsoft.com/office/drawing/2014/main" id="{4EF915B0-F97F-46CC-9179-9501C883E435}"/>
              </a:ext>
              <a:ext uri="{C183D7F6-B498-43B3-948B-1728B52AA6E4}">
                <adec:decorative xmlns:adec="http://schemas.microsoft.com/office/drawing/2017/decorative" val="1"/>
              </a:ext>
            </a:extLst>
          </p:cNvPr>
          <p:cNvGrpSpPr/>
          <p:nvPr/>
        </p:nvGrpSpPr>
        <p:grpSpPr>
          <a:xfrm>
            <a:off x="8843772" y="1528175"/>
            <a:ext cx="2465912" cy="4611958"/>
            <a:chOff x="8161795" y="3072740"/>
            <a:chExt cx="1744081" cy="3270434"/>
          </a:xfrm>
        </p:grpSpPr>
        <p:sp>
          <p:nvSpPr>
            <p:cNvPr id="20" name="Rounded Rectangle 75">
              <a:extLst>
                <a:ext uri="{FF2B5EF4-FFF2-40B4-BE49-F238E27FC236}">
                  <a16:creationId xmlns:a16="http://schemas.microsoft.com/office/drawing/2014/main" id="{94EA4EC0-2073-4636-BB73-AD22BA3B1588}"/>
                </a:ext>
                <a:ext uri="{C183D7F6-B498-43B3-948B-1728B52AA6E4}">
                  <adec:decorative xmlns:adec="http://schemas.microsoft.com/office/drawing/2017/decorative" val="1"/>
                </a:ext>
              </a:extLst>
            </p:cNvPr>
            <p:cNvSpPr/>
            <p:nvPr/>
          </p:nvSpPr>
          <p:spPr>
            <a:xfrm>
              <a:off x="8161795" y="3072740"/>
              <a:ext cx="1744081" cy="3270434"/>
            </a:xfrm>
            <a:prstGeom prst="roundRect">
              <a:avLst>
                <a:gd name="adj" fmla="val 775"/>
              </a:avLst>
            </a:prstGeom>
            <a:noFill/>
            <a:ln w="2540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1" name="Rectangle 20">
              <a:extLst>
                <a:ext uri="{FF2B5EF4-FFF2-40B4-BE49-F238E27FC236}">
                  <a16:creationId xmlns:a16="http://schemas.microsoft.com/office/drawing/2014/main" id="{D61E2983-5DC8-422B-A847-3CB49F6914AC}"/>
                </a:ext>
                <a:ext uri="{C183D7F6-B498-43B3-948B-1728B52AA6E4}">
                  <adec:decorative xmlns:adec="http://schemas.microsoft.com/office/drawing/2017/decorative" val="1"/>
                </a:ext>
              </a:extLst>
            </p:cNvPr>
            <p:cNvSpPr/>
            <p:nvPr/>
          </p:nvSpPr>
          <p:spPr>
            <a:xfrm>
              <a:off x="8832836" y="3115625"/>
              <a:ext cx="420854" cy="851178"/>
            </a:xfrm>
            <a:prstGeom prst="rect">
              <a:avLst/>
            </a:prstGeom>
          </p:spPr>
          <p:txBody>
            <a:bodyPr wrap="none">
              <a:spAutoFit/>
            </a:bodyPr>
            <a:lstStyle/>
            <a:p>
              <a:pPr algn="ctr"/>
              <a:r>
                <a:rPr lang="en-US" sz="72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a:t>
              </a:r>
              <a:endParaRPr lang="en-US" sz="4267"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2" name="Picture 21">
              <a:extLst>
                <a:ext uri="{FF2B5EF4-FFF2-40B4-BE49-F238E27FC236}">
                  <a16:creationId xmlns:a16="http://schemas.microsoft.com/office/drawing/2014/main" id="{A8BBE213-97DF-496C-A71F-04DC4B159DBC}"/>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18297" y="3994017"/>
              <a:ext cx="1223692" cy="1223692"/>
            </a:xfrm>
            <a:prstGeom prst="rect">
              <a:avLst/>
            </a:prstGeom>
          </p:spPr>
        </p:pic>
        <p:pic>
          <p:nvPicPr>
            <p:cNvPr id="23" name="Picture 22">
              <a:extLst>
                <a:ext uri="{FF2B5EF4-FFF2-40B4-BE49-F238E27FC236}">
                  <a16:creationId xmlns:a16="http://schemas.microsoft.com/office/drawing/2014/main" id="{647C95B1-0554-46B7-9888-84398171AA63}"/>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02142" y="4311075"/>
              <a:ext cx="682237" cy="682237"/>
            </a:xfrm>
            <a:prstGeom prst="rect">
              <a:avLst/>
            </a:prstGeom>
          </p:spPr>
        </p:pic>
        <p:pic>
          <p:nvPicPr>
            <p:cNvPr id="24" name="Picture 23">
              <a:extLst>
                <a:ext uri="{FF2B5EF4-FFF2-40B4-BE49-F238E27FC236}">
                  <a16:creationId xmlns:a16="http://schemas.microsoft.com/office/drawing/2014/main" id="{AA85B890-4192-4192-8259-3B9C97639236}"/>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306277" y="5428739"/>
              <a:ext cx="682237" cy="682237"/>
            </a:xfrm>
            <a:prstGeom prst="rect">
              <a:avLst/>
            </a:prstGeom>
          </p:spPr>
        </p:pic>
        <p:cxnSp>
          <p:nvCxnSpPr>
            <p:cNvPr id="25" name="Curved Connector 83">
              <a:extLst>
                <a:ext uri="{FF2B5EF4-FFF2-40B4-BE49-F238E27FC236}">
                  <a16:creationId xmlns:a16="http://schemas.microsoft.com/office/drawing/2014/main" id="{ADE16E5C-B056-4C4D-A071-40E02D7A6888}"/>
                </a:ext>
                <a:ext uri="{C183D7F6-B498-43B3-948B-1728B52AA6E4}">
                  <adec:decorative xmlns:adec="http://schemas.microsoft.com/office/drawing/2017/decorative" val="1"/>
                </a:ext>
              </a:extLst>
            </p:cNvPr>
            <p:cNvCxnSpPr/>
            <p:nvPr/>
          </p:nvCxnSpPr>
          <p:spPr>
            <a:xfrm rot="5400000" flipH="1" flipV="1">
              <a:off x="8551406" y="5103190"/>
              <a:ext cx="341119" cy="341120"/>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84">
              <a:extLst>
                <a:ext uri="{FF2B5EF4-FFF2-40B4-BE49-F238E27FC236}">
                  <a16:creationId xmlns:a16="http://schemas.microsoft.com/office/drawing/2014/main" id="{F3F26314-A7CA-4E7E-9F35-C277EB5EEED5}"/>
                </a:ext>
                <a:ext uri="{C183D7F6-B498-43B3-948B-1728B52AA6E4}">
                  <adec:decorative xmlns:adec="http://schemas.microsoft.com/office/drawing/2017/decorative" val="1"/>
                </a:ext>
              </a:extLst>
            </p:cNvPr>
            <p:cNvCxnSpPr/>
            <p:nvPr/>
          </p:nvCxnSpPr>
          <p:spPr>
            <a:xfrm>
              <a:off x="9169920" y="5107426"/>
              <a:ext cx="341119" cy="341119"/>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C872F8D1-CB39-479A-AB2F-E671F710CDD7}"/>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084502" y="5439741"/>
              <a:ext cx="682237" cy="682237"/>
            </a:xfrm>
            <a:prstGeom prst="rect">
              <a:avLst/>
            </a:prstGeom>
          </p:spPr>
        </p:pic>
      </p:grpSp>
    </p:spTree>
    <p:custDataLst>
      <p:tags r:id="rId1"/>
    </p:custDataLst>
    <p:extLst>
      <p:ext uri="{BB962C8B-B14F-4D97-AF65-F5344CB8AC3E}">
        <p14:creationId xmlns:p14="http://schemas.microsoft.com/office/powerpoint/2010/main" val="882727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8D95F35-696B-4B9B-9C63-5AE0012FF5F0}"/>
              </a:ext>
            </a:extLst>
          </p:cNvPr>
          <p:cNvSpPr>
            <a:spLocks noGrp="1"/>
          </p:cNvSpPr>
          <p:nvPr>
            <p:ph type="sldNum" sz="quarter" idx="20"/>
          </p:nvPr>
        </p:nvSpPr>
        <p:spPr/>
        <p:txBody>
          <a:bodyPr/>
          <a:lstStyle/>
          <a:p>
            <a:fld id="{989D9560-4C13-4692-9687-98ECDD2D9552}" type="slidenum">
              <a:rPr lang="en-US" smtClean="0"/>
              <a:t>14</a:t>
            </a:fld>
            <a:endParaRPr lang="en-US" dirty="0"/>
          </a:p>
        </p:txBody>
      </p:sp>
      <p:sp>
        <p:nvSpPr>
          <p:cNvPr id="2" name="Title 1"/>
          <p:cNvSpPr>
            <a:spLocks noGrp="1"/>
          </p:cNvSpPr>
          <p:nvPr>
            <p:ph type="title"/>
          </p:nvPr>
        </p:nvSpPr>
        <p:spPr/>
        <p:txBody>
          <a:bodyPr/>
          <a:lstStyle/>
          <a:p>
            <a:r>
              <a:rPr lang="en-US" dirty="0"/>
              <a:t>Software delivery: DevOps</a:t>
            </a:r>
          </a:p>
        </p:txBody>
      </p:sp>
      <p:grpSp>
        <p:nvGrpSpPr>
          <p:cNvPr id="3" name="monolithic">
            <a:extLst>
              <a:ext uri="{FF2B5EF4-FFF2-40B4-BE49-F238E27FC236}">
                <a16:creationId xmlns:a16="http://schemas.microsoft.com/office/drawing/2014/main" id="{F96861C6-743F-4676-862D-3BAF0D401870}"/>
              </a:ext>
              <a:ext uri="{C183D7F6-B498-43B3-948B-1728B52AA6E4}">
                <adec:decorative xmlns:adec="http://schemas.microsoft.com/office/drawing/2017/decorative" val="1"/>
              </a:ext>
            </a:extLst>
          </p:cNvPr>
          <p:cNvGrpSpPr/>
          <p:nvPr/>
        </p:nvGrpSpPr>
        <p:grpSpPr>
          <a:xfrm>
            <a:off x="365760" y="1151717"/>
            <a:ext cx="11569209" cy="2635567"/>
            <a:chOff x="365760" y="1151717"/>
            <a:chExt cx="11569209" cy="2635567"/>
          </a:xfrm>
        </p:grpSpPr>
        <p:sp>
          <p:nvSpPr>
            <p:cNvPr id="4" name="Rectangle 3">
              <a:extLst>
                <a:ext uri="{FF2B5EF4-FFF2-40B4-BE49-F238E27FC236}">
                  <a16:creationId xmlns:a16="http://schemas.microsoft.com/office/drawing/2014/main" id="{81C3A1FF-2862-4C6B-AE37-10A4AB7A38B8}"/>
                </a:ext>
              </a:extLst>
            </p:cNvPr>
            <p:cNvSpPr/>
            <p:nvPr/>
          </p:nvSpPr>
          <p:spPr>
            <a:xfrm>
              <a:off x="365760" y="1525612"/>
              <a:ext cx="11569209" cy="2261672"/>
            </a:xfrm>
            <a:prstGeom prst="rect">
              <a:avLst/>
            </a:prstGeom>
            <a:solidFill>
              <a:schemeClr val="accent3"/>
            </a:solidFill>
            <a:ln w="25400">
              <a:solidFill>
                <a:schemeClr val="tx2"/>
              </a:solidFill>
            </a:ln>
          </p:spPr>
          <p:style>
            <a:lnRef idx="1">
              <a:schemeClr val="accent2"/>
            </a:lnRef>
            <a:fillRef idx="2">
              <a:schemeClr val="accent2"/>
            </a:fillRef>
            <a:effectRef idx="1">
              <a:schemeClr val="accent2"/>
            </a:effectRef>
            <a:fontRef idx="minor">
              <a:schemeClr val="dk1"/>
            </a:fontRef>
          </p:style>
          <p:txBody>
            <a:bodyPr vert="vert270" rtlCol="0" anchor="t"/>
            <a:lstStyle/>
            <a:p>
              <a:pPr algn="ctr"/>
              <a:r>
                <a:rPr lang="en-US" sz="2400" dirty="0">
                  <a:solidFill>
                    <a:schemeClr val="tx2"/>
                  </a:solidFill>
                  <a:latin typeface="Amazon Ember"/>
                  <a:ea typeface="Verdana" pitchFamily="34" charset="0"/>
                  <a:cs typeface="Arial"/>
                </a:rPr>
                <a:t>Monolithic</a:t>
              </a:r>
            </a:p>
          </p:txBody>
        </p:sp>
        <p:sp>
          <p:nvSpPr>
            <p:cNvPr id="8" name="Cube 7">
              <a:extLst>
                <a:ext uri="{FF2B5EF4-FFF2-40B4-BE49-F238E27FC236}">
                  <a16:creationId xmlns:a16="http://schemas.microsoft.com/office/drawing/2014/main" id="{FB952AC8-1ECD-4654-A603-42A5ACFC493D}"/>
                </a:ext>
              </a:extLst>
            </p:cNvPr>
            <p:cNvSpPr>
              <a:spLocks noChangeAspect="1"/>
            </p:cNvSpPr>
            <p:nvPr/>
          </p:nvSpPr>
          <p:spPr>
            <a:xfrm>
              <a:off x="4399714" y="1590215"/>
              <a:ext cx="1195815" cy="2147014"/>
            </a:xfrm>
            <a:prstGeom prst="cube">
              <a:avLst>
                <a:gd name="adj" fmla="val 32073"/>
              </a:avLst>
            </a:prstGeom>
            <a:solidFill>
              <a:schemeClr val="accent4"/>
            </a:solidFill>
            <a:ln w="25400" cap="rnd">
              <a:solidFill>
                <a:schemeClr val="tx2"/>
              </a:solidFill>
              <a:prstDash val="solid"/>
              <a:round/>
              <a:headEnd type="arrow"/>
              <a:tailEnd/>
            </a:ln>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endParaRPr lang="en-US" sz="1765" dirty="0">
                <a:solidFill>
                  <a:srgbClr val="FFFFFF"/>
                </a:solidFill>
                <a:latin typeface="Amazon Ember"/>
              </a:endParaRPr>
            </a:p>
          </p:txBody>
        </p:sp>
        <p:sp>
          <p:nvSpPr>
            <p:cNvPr id="9" name="TextBox 8">
              <a:extLst>
                <a:ext uri="{FF2B5EF4-FFF2-40B4-BE49-F238E27FC236}">
                  <a16:creationId xmlns:a16="http://schemas.microsoft.com/office/drawing/2014/main" id="{3B53449F-5318-4221-91D6-43106CE1D9EB}"/>
                </a:ext>
              </a:extLst>
            </p:cNvPr>
            <p:cNvSpPr txBox="1">
              <a:spLocks noChangeArrowheads="1"/>
            </p:cNvSpPr>
            <p:nvPr/>
          </p:nvSpPr>
          <p:spPr bwMode="auto">
            <a:xfrm>
              <a:off x="1485017" y="1151717"/>
              <a:ext cx="2094920" cy="400103"/>
            </a:xfrm>
            <a:prstGeom prst="rect">
              <a:avLst/>
            </a:prstGeom>
            <a:noFill/>
            <a:ln w="9525">
              <a:noFill/>
              <a:miter lim="800000"/>
              <a:headEnd/>
              <a:tailEnd/>
            </a:ln>
          </p:spPr>
          <p:txBody>
            <a:bodyPr wrap="square" lIns="121916" tIns="60957" rIns="121916" bIns="60957">
              <a:spAutoFit/>
            </a:bodyPr>
            <a:lstStyle/>
            <a:p>
              <a:pPr algn="ctr" defTabSz="914321">
                <a:defRPr/>
              </a:pPr>
              <a:r>
                <a:rPr lang="en-US" dirty="0">
                  <a:solidFill>
                    <a:schemeClr val="tx2"/>
                  </a:solidFill>
                  <a:latin typeface="Amazon Ember"/>
                  <a:ea typeface="Verdana" pitchFamily="34" charset="0"/>
                  <a:cs typeface="Arial"/>
                </a:rPr>
                <a:t>Developers</a:t>
              </a:r>
              <a:endParaRPr lang="en-US" dirty="0">
                <a:solidFill>
                  <a:schemeClr val="tx2"/>
                </a:solidFill>
                <a:latin typeface="Amazon Ember" panose="02000000000000000000" pitchFamily="2" charset="0"/>
                <a:ea typeface="Verdana" pitchFamily="34" charset="0"/>
                <a:cs typeface="Arial"/>
              </a:endParaRPr>
            </a:p>
          </p:txBody>
        </p:sp>
        <p:sp>
          <p:nvSpPr>
            <p:cNvPr id="10" name="TextBox 9">
              <a:extLst>
                <a:ext uri="{FF2B5EF4-FFF2-40B4-BE49-F238E27FC236}">
                  <a16:creationId xmlns:a16="http://schemas.microsoft.com/office/drawing/2014/main" id="{7012E9A8-31E1-40DF-92B4-FACC84699BCA}"/>
                </a:ext>
              </a:extLst>
            </p:cNvPr>
            <p:cNvSpPr txBox="1">
              <a:spLocks noChangeArrowheads="1"/>
            </p:cNvSpPr>
            <p:nvPr/>
          </p:nvSpPr>
          <p:spPr bwMode="auto">
            <a:xfrm>
              <a:off x="5620438" y="1151717"/>
              <a:ext cx="6020741" cy="400103"/>
            </a:xfrm>
            <a:prstGeom prst="rect">
              <a:avLst/>
            </a:prstGeom>
            <a:noFill/>
            <a:ln w="9525">
              <a:noFill/>
              <a:miter lim="800000"/>
              <a:headEnd/>
              <a:tailEnd/>
            </a:ln>
          </p:spPr>
          <p:txBody>
            <a:bodyPr wrap="square" lIns="121916" tIns="60957" rIns="121916" bIns="60957">
              <a:spAutoFit/>
            </a:bodyPr>
            <a:lstStyle/>
            <a:p>
              <a:pPr algn="ctr" defTabSz="914321">
                <a:defRPr/>
              </a:pPr>
              <a:r>
                <a:rPr lang="en-US" dirty="0">
                  <a:solidFill>
                    <a:schemeClr val="tx2"/>
                  </a:solidFill>
                  <a:latin typeface="Amazon Ember"/>
                  <a:ea typeface="Verdana" pitchFamily="34" charset="0"/>
                  <a:cs typeface="Arial"/>
                </a:rPr>
                <a:t>Delivery Pipelines</a:t>
              </a:r>
            </a:p>
          </p:txBody>
        </p:sp>
        <p:sp>
          <p:nvSpPr>
            <p:cNvPr id="11" name="TextBox 10">
              <a:extLst>
                <a:ext uri="{FF2B5EF4-FFF2-40B4-BE49-F238E27FC236}">
                  <a16:creationId xmlns:a16="http://schemas.microsoft.com/office/drawing/2014/main" id="{84AD8259-039A-4516-A143-F6C3353901D5}"/>
                </a:ext>
              </a:extLst>
            </p:cNvPr>
            <p:cNvSpPr txBox="1">
              <a:spLocks noChangeArrowheads="1"/>
            </p:cNvSpPr>
            <p:nvPr/>
          </p:nvSpPr>
          <p:spPr bwMode="auto">
            <a:xfrm>
              <a:off x="3987259" y="1151717"/>
              <a:ext cx="2094920" cy="400103"/>
            </a:xfrm>
            <a:prstGeom prst="rect">
              <a:avLst/>
            </a:prstGeom>
            <a:noFill/>
            <a:ln w="9525">
              <a:noFill/>
              <a:miter lim="800000"/>
              <a:headEnd/>
              <a:tailEnd/>
            </a:ln>
          </p:spPr>
          <p:txBody>
            <a:bodyPr wrap="square" lIns="121916" tIns="60957" rIns="121916" bIns="60957">
              <a:spAutoFit/>
            </a:bodyPr>
            <a:lstStyle/>
            <a:p>
              <a:pPr algn="ctr" defTabSz="914321">
                <a:defRPr/>
              </a:pPr>
              <a:r>
                <a:rPr lang="en-US" dirty="0">
                  <a:solidFill>
                    <a:schemeClr val="tx2"/>
                  </a:solidFill>
                  <a:latin typeface="Amazon Ember"/>
                  <a:ea typeface="Verdana" pitchFamily="34" charset="0"/>
                  <a:cs typeface="Arial"/>
                </a:rPr>
                <a:t>Services</a:t>
              </a:r>
              <a:endParaRPr lang="en-US" dirty="0">
                <a:solidFill>
                  <a:schemeClr val="tx2"/>
                </a:solidFill>
                <a:latin typeface="Amazon Ember" panose="02000000000000000000" pitchFamily="2" charset="0"/>
                <a:ea typeface="Verdana" pitchFamily="34" charset="0"/>
                <a:cs typeface="Arial"/>
              </a:endParaRPr>
            </a:p>
          </p:txBody>
        </p:sp>
        <p:sp>
          <p:nvSpPr>
            <p:cNvPr id="92" name="Freeform 5">
              <a:extLst>
                <a:ext uri="{FF2B5EF4-FFF2-40B4-BE49-F238E27FC236}">
                  <a16:creationId xmlns:a16="http://schemas.microsoft.com/office/drawing/2014/main" id="{C7EBFA41-6337-452D-AA91-076D1FC8B9CA}"/>
                </a:ext>
              </a:extLst>
            </p:cNvPr>
            <p:cNvSpPr>
              <a:spLocks/>
            </p:cNvSpPr>
            <p:nvPr/>
          </p:nvSpPr>
          <p:spPr bwMode="auto">
            <a:xfrm>
              <a:off x="1530064" y="2007224"/>
              <a:ext cx="181908" cy="98776"/>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solidFill>
              <a:schemeClr val="bg2"/>
            </a:solid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93" name="Freeform 6">
              <a:extLst>
                <a:ext uri="{FF2B5EF4-FFF2-40B4-BE49-F238E27FC236}">
                  <a16:creationId xmlns:a16="http://schemas.microsoft.com/office/drawing/2014/main" id="{E7F33EC8-1056-4144-BB9C-1D37C79FA734}"/>
                </a:ext>
              </a:extLst>
            </p:cNvPr>
            <p:cNvSpPr>
              <a:spLocks/>
            </p:cNvSpPr>
            <p:nvPr/>
          </p:nvSpPr>
          <p:spPr bwMode="auto">
            <a:xfrm>
              <a:off x="1346009" y="1667948"/>
              <a:ext cx="544804" cy="338662"/>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2"/>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nvGrpSpPr>
            <p:cNvPr id="76" name="Group 75">
              <a:extLst>
                <a:ext uri="{FF2B5EF4-FFF2-40B4-BE49-F238E27FC236}">
                  <a16:creationId xmlns:a16="http://schemas.microsoft.com/office/drawing/2014/main" id="{20F5B373-E830-4746-9EE1-D7B9418C200D}"/>
                </a:ext>
              </a:extLst>
            </p:cNvPr>
            <p:cNvGrpSpPr/>
            <p:nvPr/>
          </p:nvGrpSpPr>
          <p:grpSpPr>
            <a:xfrm>
              <a:off x="1447841" y="1729055"/>
              <a:ext cx="341139" cy="216447"/>
              <a:chOff x="7308949" y="409018"/>
              <a:chExt cx="540832" cy="343149"/>
            </a:xfrm>
          </p:grpSpPr>
          <p:sp>
            <p:nvSpPr>
              <p:cNvPr id="77" name="Freeform 151">
                <a:extLst>
                  <a:ext uri="{FF2B5EF4-FFF2-40B4-BE49-F238E27FC236}">
                    <a16:creationId xmlns:a16="http://schemas.microsoft.com/office/drawing/2014/main" id="{6703470A-9EF8-4B8D-A42D-D61C53445B62}"/>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78" name="Freeform 150">
                <a:extLst>
                  <a:ext uri="{FF2B5EF4-FFF2-40B4-BE49-F238E27FC236}">
                    <a16:creationId xmlns:a16="http://schemas.microsoft.com/office/drawing/2014/main" id="{535CFF23-5B45-4623-BC78-FBAB7CDF57F4}"/>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79" name="Freeform 152">
                <a:extLst>
                  <a:ext uri="{FF2B5EF4-FFF2-40B4-BE49-F238E27FC236}">
                    <a16:creationId xmlns:a16="http://schemas.microsoft.com/office/drawing/2014/main" id="{FDC3645A-1A92-41AA-8EF0-155178215596}"/>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80" name="Freeform 153">
                <a:extLst>
                  <a:ext uri="{FF2B5EF4-FFF2-40B4-BE49-F238E27FC236}">
                    <a16:creationId xmlns:a16="http://schemas.microsoft.com/office/drawing/2014/main" id="{18DB4FEA-ED2E-444C-AE45-61BE02A6BD24}"/>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81" name="Freeform 154">
                <a:extLst>
                  <a:ext uri="{FF2B5EF4-FFF2-40B4-BE49-F238E27FC236}">
                    <a16:creationId xmlns:a16="http://schemas.microsoft.com/office/drawing/2014/main" id="{1FBDC4FB-5C89-494E-8567-CB95596304D2}"/>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82" name="Freeform 155">
                <a:extLst>
                  <a:ext uri="{FF2B5EF4-FFF2-40B4-BE49-F238E27FC236}">
                    <a16:creationId xmlns:a16="http://schemas.microsoft.com/office/drawing/2014/main" id="{862E27E9-6681-47B7-90EA-2659571498E0}"/>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83" name="Freeform 156">
                <a:extLst>
                  <a:ext uri="{FF2B5EF4-FFF2-40B4-BE49-F238E27FC236}">
                    <a16:creationId xmlns:a16="http://schemas.microsoft.com/office/drawing/2014/main" id="{316BE906-6F49-422E-912A-D2E9DF88037E}"/>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84" name="Freeform 159">
                <a:extLst>
                  <a:ext uri="{FF2B5EF4-FFF2-40B4-BE49-F238E27FC236}">
                    <a16:creationId xmlns:a16="http://schemas.microsoft.com/office/drawing/2014/main" id="{6FCD66BA-BB63-4506-A534-0F4BC8B68E22}"/>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85" name="Freeform 160">
                <a:extLst>
                  <a:ext uri="{FF2B5EF4-FFF2-40B4-BE49-F238E27FC236}">
                    <a16:creationId xmlns:a16="http://schemas.microsoft.com/office/drawing/2014/main" id="{7DFAD8AF-C1E3-47CA-A0D0-505ACFC012FD}"/>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86" name="Freeform 162">
                <a:extLst>
                  <a:ext uri="{FF2B5EF4-FFF2-40B4-BE49-F238E27FC236}">
                    <a16:creationId xmlns:a16="http://schemas.microsoft.com/office/drawing/2014/main" id="{92D83EA8-17DE-47AE-9A8A-4A59F290A716}"/>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87" name="Freeform 163">
                <a:extLst>
                  <a:ext uri="{FF2B5EF4-FFF2-40B4-BE49-F238E27FC236}">
                    <a16:creationId xmlns:a16="http://schemas.microsoft.com/office/drawing/2014/main" id="{95C3B948-70EE-4194-A49E-FAF846D44A95}"/>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88" name="Freeform 164">
                <a:extLst>
                  <a:ext uri="{FF2B5EF4-FFF2-40B4-BE49-F238E27FC236}">
                    <a16:creationId xmlns:a16="http://schemas.microsoft.com/office/drawing/2014/main" id="{852246C1-A004-44EC-A268-CC884F827A2E}"/>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89" name="Freeform 165">
                <a:extLst>
                  <a:ext uri="{FF2B5EF4-FFF2-40B4-BE49-F238E27FC236}">
                    <a16:creationId xmlns:a16="http://schemas.microsoft.com/office/drawing/2014/main" id="{1144EE00-E684-4965-A6FF-02E7099B69FE}"/>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90" name="Freeform 166">
                <a:extLst>
                  <a:ext uri="{FF2B5EF4-FFF2-40B4-BE49-F238E27FC236}">
                    <a16:creationId xmlns:a16="http://schemas.microsoft.com/office/drawing/2014/main" id="{5B01F0FC-A19F-4AF9-97C0-74031F61F700}"/>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91" name="Freeform 162">
                <a:extLst>
                  <a:ext uri="{FF2B5EF4-FFF2-40B4-BE49-F238E27FC236}">
                    <a16:creationId xmlns:a16="http://schemas.microsoft.com/office/drawing/2014/main" id="{8C653ABA-E704-4D60-A10C-AF1F421E9265}"/>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sp>
          <p:nvSpPr>
            <p:cNvPr id="73" name="Freeform 5">
              <a:extLst>
                <a:ext uri="{FF2B5EF4-FFF2-40B4-BE49-F238E27FC236}">
                  <a16:creationId xmlns:a16="http://schemas.microsoft.com/office/drawing/2014/main" id="{D4E4F835-6CA1-494D-BF12-961C7B02C7B7}"/>
                </a:ext>
              </a:extLst>
            </p:cNvPr>
            <p:cNvSpPr>
              <a:spLocks/>
            </p:cNvSpPr>
            <p:nvPr/>
          </p:nvSpPr>
          <p:spPr bwMode="auto">
            <a:xfrm>
              <a:off x="2164249" y="2007224"/>
              <a:ext cx="181908" cy="98776"/>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solidFill>
              <a:schemeClr val="bg2"/>
            </a:solid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74" name="Freeform 6">
              <a:extLst>
                <a:ext uri="{FF2B5EF4-FFF2-40B4-BE49-F238E27FC236}">
                  <a16:creationId xmlns:a16="http://schemas.microsoft.com/office/drawing/2014/main" id="{A947B2DA-2EB2-4D64-AF6F-98757FAF759B}"/>
                </a:ext>
              </a:extLst>
            </p:cNvPr>
            <p:cNvSpPr>
              <a:spLocks/>
            </p:cNvSpPr>
            <p:nvPr/>
          </p:nvSpPr>
          <p:spPr bwMode="auto">
            <a:xfrm>
              <a:off x="1980194" y="1667948"/>
              <a:ext cx="544804" cy="338662"/>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2"/>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nvGrpSpPr>
            <p:cNvPr id="57" name="Group 56">
              <a:extLst>
                <a:ext uri="{FF2B5EF4-FFF2-40B4-BE49-F238E27FC236}">
                  <a16:creationId xmlns:a16="http://schemas.microsoft.com/office/drawing/2014/main" id="{5C54964A-FF81-41C8-9B6E-6047F7B01CDC}"/>
                </a:ext>
              </a:extLst>
            </p:cNvPr>
            <p:cNvGrpSpPr/>
            <p:nvPr/>
          </p:nvGrpSpPr>
          <p:grpSpPr>
            <a:xfrm>
              <a:off x="2082026" y="1729055"/>
              <a:ext cx="341139" cy="216447"/>
              <a:chOff x="7308949" y="409018"/>
              <a:chExt cx="540832" cy="343149"/>
            </a:xfrm>
          </p:grpSpPr>
          <p:sp>
            <p:nvSpPr>
              <p:cNvPr id="58" name="Freeform 151">
                <a:extLst>
                  <a:ext uri="{FF2B5EF4-FFF2-40B4-BE49-F238E27FC236}">
                    <a16:creationId xmlns:a16="http://schemas.microsoft.com/office/drawing/2014/main" id="{FDD5C5A7-675E-4F26-BF8D-E032AB9E8177}"/>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59" name="Freeform 150">
                <a:extLst>
                  <a:ext uri="{FF2B5EF4-FFF2-40B4-BE49-F238E27FC236}">
                    <a16:creationId xmlns:a16="http://schemas.microsoft.com/office/drawing/2014/main" id="{75B2F4C7-2DE3-4167-9003-442A6D6FB043}"/>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60" name="Freeform 152">
                <a:extLst>
                  <a:ext uri="{FF2B5EF4-FFF2-40B4-BE49-F238E27FC236}">
                    <a16:creationId xmlns:a16="http://schemas.microsoft.com/office/drawing/2014/main" id="{7BA47361-D3F9-4C23-80BA-5F089C1491DF}"/>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61" name="Freeform 153">
                <a:extLst>
                  <a:ext uri="{FF2B5EF4-FFF2-40B4-BE49-F238E27FC236}">
                    <a16:creationId xmlns:a16="http://schemas.microsoft.com/office/drawing/2014/main" id="{2AF01C8B-17B4-48F9-B4D1-6E3C4C737585}"/>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62" name="Freeform 154">
                <a:extLst>
                  <a:ext uri="{FF2B5EF4-FFF2-40B4-BE49-F238E27FC236}">
                    <a16:creationId xmlns:a16="http://schemas.microsoft.com/office/drawing/2014/main" id="{1545525E-83DF-47F9-AF4E-5BAAFADD1E30}"/>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63" name="Freeform 155">
                <a:extLst>
                  <a:ext uri="{FF2B5EF4-FFF2-40B4-BE49-F238E27FC236}">
                    <a16:creationId xmlns:a16="http://schemas.microsoft.com/office/drawing/2014/main" id="{03EBD778-641F-46C2-BDBD-FCBA1D123800}"/>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64" name="Freeform 156">
                <a:extLst>
                  <a:ext uri="{FF2B5EF4-FFF2-40B4-BE49-F238E27FC236}">
                    <a16:creationId xmlns:a16="http://schemas.microsoft.com/office/drawing/2014/main" id="{18D46B40-3E29-4F2D-A0CC-9AD68AA4FD42}"/>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65" name="Freeform 159">
                <a:extLst>
                  <a:ext uri="{FF2B5EF4-FFF2-40B4-BE49-F238E27FC236}">
                    <a16:creationId xmlns:a16="http://schemas.microsoft.com/office/drawing/2014/main" id="{645AEA29-F205-450D-AA01-9EB371E0413D}"/>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66" name="Freeform 160">
                <a:extLst>
                  <a:ext uri="{FF2B5EF4-FFF2-40B4-BE49-F238E27FC236}">
                    <a16:creationId xmlns:a16="http://schemas.microsoft.com/office/drawing/2014/main" id="{3C72B04D-EDD5-4CEA-8E90-0688DD8129B6}"/>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67" name="Freeform 162">
                <a:extLst>
                  <a:ext uri="{FF2B5EF4-FFF2-40B4-BE49-F238E27FC236}">
                    <a16:creationId xmlns:a16="http://schemas.microsoft.com/office/drawing/2014/main" id="{DE39FEBE-8381-48F8-AFA6-0A5512CC2E04}"/>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68" name="Freeform 163">
                <a:extLst>
                  <a:ext uri="{FF2B5EF4-FFF2-40B4-BE49-F238E27FC236}">
                    <a16:creationId xmlns:a16="http://schemas.microsoft.com/office/drawing/2014/main" id="{401DAEE0-1D31-4DC0-84EE-47D5D8F784C8}"/>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69" name="Freeform 164">
                <a:extLst>
                  <a:ext uri="{FF2B5EF4-FFF2-40B4-BE49-F238E27FC236}">
                    <a16:creationId xmlns:a16="http://schemas.microsoft.com/office/drawing/2014/main" id="{9BF86FCB-618F-4642-998B-7AA7A98DA08A}"/>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70" name="Freeform 165">
                <a:extLst>
                  <a:ext uri="{FF2B5EF4-FFF2-40B4-BE49-F238E27FC236}">
                    <a16:creationId xmlns:a16="http://schemas.microsoft.com/office/drawing/2014/main" id="{455330DE-89A6-4903-A7C8-6A4EA75B27A1}"/>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71" name="Freeform 166">
                <a:extLst>
                  <a:ext uri="{FF2B5EF4-FFF2-40B4-BE49-F238E27FC236}">
                    <a16:creationId xmlns:a16="http://schemas.microsoft.com/office/drawing/2014/main" id="{BF914CDA-9892-461B-B769-043B89611865}"/>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72" name="Freeform 162">
                <a:extLst>
                  <a:ext uri="{FF2B5EF4-FFF2-40B4-BE49-F238E27FC236}">
                    <a16:creationId xmlns:a16="http://schemas.microsoft.com/office/drawing/2014/main" id="{97CB2115-524C-4F4F-BE71-5024BE5B6A96}"/>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sp>
          <p:nvSpPr>
            <p:cNvPr id="54" name="Freeform 5">
              <a:extLst>
                <a:ext uri="{FF2B5EF4-FFF2-40B4-BE49-F238E27FC236}">
                  <a16:creationId xmlns:a16="http://schemas.microsoft.com/office/drawing/2014/main" id="{C3F9631F-8B2C-4A9D-90F4-51FD1976BA72}"/>
                </a:ext>
              </a:extLst>
            </p:cNvPr>
            <p:cNvSpPr>
              <a:spLocks/>
            </p:cNvSpPr>
            <p:nvPr/>
          </p:nvSpPr>
          <p:spPr bwMode="auto">
            <a:xfrm>
              <a:off x="2798434" y="2007224"/>
              <a:ext cx="181908" cy="98776"/>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solidFill>
              <a:schemeClr val="bg2"/>
            </a:solid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55" name="Freeform 6">
              <a:extLst>
                <a:ext uri="{FF2B5EF4-FFF2-40B4-BE49-F238E27FC236}">
                  <a16:creationId xmlns:a16="http://schemas.microsoft.com/office/drawing/2014/main" id="{1F01C191-99EF-4430-BD46-08E6163460DB}"/>
                </a:ext>
              </a:extLst>
            </p:cNvPr>
            <p:cNvSpPr>
              <a:spLocks/>
            </p:cNvSpPr>
            <p:nvPr/>
          </p:nvSpPr>
          <p:spPr bwMode="auto">
            <a:xfrm>
              <a:off x="2614379" y="1667948"/>
              <a:ext cx="544804" cy="338662"/>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2"/>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nvGrpSpPr>
            <p:cNvPr id="38" name="Group 37">
              <a:extLst>
                <a:ext uri="{FF2B5EF4-FFF2-40B4-BE49-F238E27FC236}">
                  <a16:creationId xmlns:a16="http://schemas.microsoft.com/office/drawing/2014/main" id="{CDD1410D-1826-4EC4-B4A0-304110051413}"/>
                </a:ext>
              </a:extLst>
            </p:cNvPr>
            <p:cNvGrpSpPr/>
            <p:nvPr/>
          </p:nvGrpSpPr>
          <p:grpSpPr>
            <a:xfrm>
              <a:off x="2716211" y="1729055"/>
              <a:ext cx="341139" cy="216447"/>
              <a:chOff x="7308949" y="409018"/>
              <a:chExt cx="540832" cy="343149"/>
            </a:xfrm>
          </p:grpSpPr>
          <p:sp>
            <p:nvSpPr>
              <p:cNvPr id="39" name="Freeform 151">
                <a:extLst>
                  <a:ext uri="{FF2B5EF4-FFF2-40B4-BE49-F238E27FC236}">
                    <a16:creationId xmlns:a16="http://schemas.microsoft.com/office/drawing/2014/main" id="{8A6C15DD-B424-4289-A57B-59BADD2494BF}"/>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0" name="Freeform 150">
                <a:extLst>
                  <a:ext uri="{FF2B5EF4-FFF2-40B4-BE49-F238E27FC236}">
                    <a16:creationId xmlns:a16="http://schemas.microsoft.com/office/drawing/2014/main" id="{D9D14375-30A7-4DF8-B9FB-B2BCEF482F71}"/>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1" name="Freeform 152">
                <a:extLst>
                  <a:ext uri="{FF2B5EF4-FFF2-40B4-BE49-F238E27FC236}">
                    <a16:creationId xmlns:a16="http://schemas.microsoft.com/office/drawing/2014/main" id="{32C70F06-94ED-4E70-AB5D-2B1CFF0C03D9}"/>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2" name="Freeform 153">
                <a:extLst>
                  <a:ext uri="{FF2B5EF4-FFF2-40B4-BE49-F238E27FC236}">
                    <a16:creationId xmlns:a16="http://schemas.microsoft.com/office/drawing/2014/main" id="{DA4D5D83-6BA3-4A65-89CB-BD656AB66169}"/>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3" name="Freeform 154">
                <a:extLst>
                  <a:ext uri="{FF2B5EF4-FFF2-40B4-BE49-F238E27FC236}">
                    <a16:creationId xmlns:a16="http://schemas.microsoft.com/office/drawing/2014/main" id="{B3735D41-9A31-4A2A-BE07-32981FC23262}"/>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4" name="Freeform 155">
                <a:extLst>
                  <a:ext uri="{FF2B5EF4-FFF2-40B4-BE49-F238E27FC236}">
                    <a16:creationId xmlns:a16="http://schemas.microsoft.com/office/drawing/2014/main" id="{028CBDE0-4629-46F5-958F-81D33FCED31B}"/>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5" name="Freeform 156">
                <a:extLst>
                  <a:ext uri="{FF2B5EF4-FFF2-40B4-BE49-F238E27FC236}">
                    <a16:creationId xmlns:a16="http://schemas.microsoft.com/office/drawing/2014/main" id="{7EDC94FC-639B-41DE-B675-14C7671E20E6}"/>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6" name="Freeform 159">
                <a:extLst>
                  <a:ext uri="{FF2B5EF4-FFF2-40B4-BE49-F238E27FC236}">
                    <a16:creationId xmlns:a16="http://schemas.microsoft.com/office/drawing/2014/main" id="{7E6365C4-3EE4-441A-BB34-A50E83920A3B}"/>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7" name="Freeform 160">
                <a:extLst>
                  <a:ext uri="{FF2B5EF4-FFF2-40B4-BE49-F238E27FC236}">
                    <a16:creationId xmlns:a16="http://schemas.microsoft.com/office/drawing/2014/main" id="{26BF2C20-5BF7-4620-920E-8522F1FA8654}"/>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8" name="Freeform 162">
                <a:extLst>
                  <a:ext uri="{FF2B5EF4-FFF2-40B4-BE49-F238E27FC236}">
                    <a16:creationId xmlns:a16="http://schemas.microsoft.com/office/drawing/2014/main" id="{86E7DC7A-A6AE-43E2-803F-D7EF11415812}"/>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9" name="Freeform 163">
                <a:extLst>
                  <a:ext uri="{FF2B5EF4-FFF2-40B4-BE49-F238E27FC236}">
                    <a16:creationId xmlns:a16="http://schemas.microsoft.com/office/drawing/2014/main" id="{FA4BD1A8-0D95-46CC-B710-99E638EF450B}"/>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50" name="Freeform 164">
                <a:extLst>
                  <a:ext uri="{FF2B5EF4-FFF2-40B4-BE49-F238E27FC236}">
                    <a16:creationId xmlns:a16="http://schemas.microsoft.com/office/drawing/2014/main" id="{3261A585-BBA7-4F3D-88C8-31DBEB36C3D7}"/>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51" name="Freeform 165">
                <a:extLst>
                  <a:ext uri="{FF2B5EF4-FFF2-40B4-BE49-F238E27FC236}">
                    <a16:creationId xmlns:a16="http://schemas.microsoft.com/office/drawing/2014/main" id="{BD500DE5-4B21-4871-926C-552E42691BA0}"/>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52" name="Freeform 166">
                <a:extLst>
                  <a:ext uri="{FF2B5EF4-FFF2-40B4-BE49-F238E27FC236}">
                    <a16:creationId xmlns:a16="http://schemas.microsoft.com/office/drawing/2014/main" id="{21304A0F-3AEA-48E0-9E01-9ADF9D9BDD6B}"/>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53" name="Freeform 162">
                <a:extLst>
                  <a:ext uri="{FF2B5EF4-FFF2-40B4-BE49-F238E27FC236}">
                    <a16:creationId xmlns:a16="http://schemas.microsoft.com/office/drawing/2014/main" id="{6ABF44BD-9EAC-4A39-BBE8-F596A9C5C1BE}"/>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2"/>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sp>
          <p:nvSpPr>
            <p:cNvPr id="35" name="Freeform 5">
              <a:extLst>
                <a:ext uri="{FF2B5EF4-FFF2-40B4-BE49-F238E27FC236}">
                  <a16:creationId xmlns:a16="http://schemas.microsoft.com/office/drawing/2014/main" id="{3B76935A-8731-4AEC-9AD7-2A0B933F0592}"/>
                </a:ext>
              </a:extLst>
            </p:cNvPr>
            <p:cNvSpPr>
              <a:spLocks/>
            </p:cNvSpPr>
            <p:nvPr/>
          </p:nvSpPr>
          <p:spPr bwMode="auto">
            <a:xfrm>
              <a:off x="3432618" y="2007224"/>
              <a:ext cx="181908" cy="98776"/>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solidFill>
              <a:schemeClr val="bg2"/>
            </a:solid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36" name="Freeform 6">
              <a:extLst>
                <a:ext uri="{FF2B5EF4-FFF2-40B4-BE49-F238E27FC236}">
                  <a16:creationId xmlns:a16="http://schemas.microsoft.com/office/drawing/2014/main" id="{48F9D4CC-CC62-47F1-A52C-0E07A6445845}"/>
                </a:ext>
              </a:extLst>
            </p:cNvPr>
            <p:cNvSpPr>
              <a:spLocks/>
            </p:cNvSpPr>
            <p:nvPr/>
          </p:nvSpPr>
          <p:spPr bwMode="auto">
            <a:xfrm>
              <a:off x="3248563" y="1667948"/>
              <a:ext cx="544804" cy="338662"/>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2"/>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nvGrpSpPr>
            <p:cNvPr id="19" name="Group 18">
              <a:extLst>
                <a:ext uri="{FF2B5EF4-FFF2-40B4-BE49-F238E27FC236}">
                  <a16:creationId xmlns:a16="http://schemas.microsoft.com/office/drawing/2014/main" id="{39DACE0C-B933-4600-BA16-AF53CD8E29D8}"/>
                </a:ext>
              </a:extLst>
            </p:cNvPr>
            <p:cNvGrpSpPr/>
            <p:nvPr/>
          </p:nvGrpSpPr>
          <p:grpSpPr>
            <a:xfrm>
              <a:off x="3350395" y="1729055"/>
              <a:ext cx="341139" cy="216447"/>
              <a:chOff x="7308949" y="409018"/>
              <a:chExt cx="540832" cy="343149"/>
            </a:xfrm>
          </p:grpSpPr>
          <p:sp>
            <p:nvSpPr>
              <p:cNvPr id="20" name="Freeform 151">
                <a:extLst>
                  <a:ext uri="{FF2B5EF4-FFF2-40B4-BE49-F238E27FC236}">
                    <a16:creationId xmlns:a16="http://schemas.microsoft.com/office/drawing/2014/main" id="{8B3824BE-AF1F-4633-B712-2E5E52DDA13D}"/>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1" name="Freeform 150">
                <a:extLst>
                  <a:ext uri="{FF2B5EF4-FFF2-40B4-BE49-F238E27FC236}">
                    <a16:creationId xmlns:a16="http://schemas.microsoft.com/office/drawing/2014/main" id="{36D129E7-FB55-41B9-9F19-E544FFF799CC}"/>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2" name="Freeform 152">
                <a:extLst>
                  <a:ext uri="{FF2B5EF4-FFF2-40B4-BE49-F238E27FC236}">
                    <a16:creationId xmlns:a16="http://schemas.microsoft.com/office/drawing/2014/main" id="{03BC60E0-F3B3-4C01-BBD7-ABD406A7DDF5}"/>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3" name="Freeform 153">
                <a:extLst>
                  <a:ext uri="{FF2B5EF4-FFF2-40B4-BE49-F238E27FC236}">
                    <a16:creationId xmlns:a16="http://schemas.microsoft.com/office/drawing/2014/main" id="{D3D09F34-4384-4DB6-905E-97F81A5D9423}"/>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4" name="Freeform 154">
                <a:extLst>
                  <a:ext uri="{FF2B5EF4-FFF2-40B4-BE49-F238E27FC236}">
                    <a16:creationId xmlns:a16="http://schemas.microsoft.com/office/drawing/2014/main" id="{53033BF8-AA16-4CE8-B871-8A24E0778A66}"/>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5" name="Freeform 155">
                <a:extLst>
                  <a:ext uri="{FF2B5EF4-FFF2-40B4-BE49-F238E27FC236}">
                    <a16:creationId xmlns:a16="http://schemas.microsoft.com/office/drawing/2014/main" id="{A0406F57-ECD2-4CD3-BC6E-2DE372F64D42}"/>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6" name="Freeform 156">
                <a:extLst>
                  <a:ext uri="{FF2B5EF4-FFF2-40B4-BE49-F238E27FC236}">
                    <a16:creationId xmlns:a16="http://schemas.microsoft.com/office/drawing/2014/main" id="{18ED344E-5EFE-4543-B697-B44E33AC640E}"/>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7" name="Freeform 159">
                <a:extLst>
                  <a:ext uri="{FF2B5EF4-FFF2-40B4-BE49-F238E27FC236}">
                    <a16:creationId xmlns:a16="http://schemas.microsoft.com/office/drawing/2014/main" id="{2F0C3F86-EBB1-4F65-A765-106A110288EE}"/>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8" name="Freeform 160">
                <a:extLst>
                  <a:ext uri="{FF2B5EF4-FFF2-40B4-BE49-F238E27FC236}">
                    <a16:creationId xmlns:a16="http://schemas.microsoft.com/office/drawing/2014/main" id="{E44F91A9-34BC-4F61-A0DC-C8B84E8903CD}"/>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9" name="Freeform 162">
                <a:extLst>
                  <a:ext uri="{FF2B5EF4-FFF2-40B4-BE49-F238E27FC236}">
                    <a16:creationId xmlns:a16="http://schemas.microsoft.com/office/drawing/2014/main" id="{85B907B1-7F37-42E1-896F-5EB66FF557C4}"/>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0" name="Freeform 163">
                <a:extLst>
                  <a:ext uri="{FF2B5EF4-FFF2-40B4-BE49-F238E27FC236}">
                    <a16:creationId xmlns:a16="http://schemas.microsoft.com/office/drawing/2014/main" id="{7C8109BF-35AF-4405-991B-9642CCD301FD}"/>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1" name="Freeform 164">
                <a:extLst>
                  <a:ext uri="{FF2B5EF4-FFF2-40B4-BE49-F238E27FC236}">
                    <a16:creationId xmlns:a16="http://schemas.microsoft.com/office/drawing/2014/main" id="{45CBBDBA-53EF-4C5E-A0FD-B3598181B5B2}"/>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2" name="Freeform 165">
                <a:extLst>
                  <a:ext uri="{FF2B5EF4-FFF2-40B4-BE49-F238E27FC236}">
                    <a16:creationId xmlns:a16="http://schemas.microsoft.com/office/drawing/2014/main" id="{08D6C15D-EB0E-4CA3-A843-87A9DC79CB23}"/>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3" name="Freeform 166">
                <a:extLst>
                  <a:ext uri="{FF2B5EF4-FFF2-40B4-BE49-F238E27FC236}">
                    <a16:creationId xmlns:a16="http://schemas.microsoft.com/office/drawing/2014/main" id="{DCBB7842-DFF5-4799-ACC7-6AB88DFB7FE9}"/>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4" name="Freeform 162">
                <a:extLst>
                  <a:ext uri="{FF2B5EF4-FFF2-40B4-BE49-F238E27FC236}">
                    <a16:creationId xmlns:a16="http://schemas.microsoft.com/office/drawing/2014/main" id="{C870F05E-3EF5-46D2-B914-8C145ED35771}"/>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sp>
          <p:nvSpPr>
            <p:cNvPr id="17" name="Rectangle 16">
              <a:extLst>
                <a:ext uri="{FF2B5EF4-FFF2-40B4-BE49-F238E27FC236}">
                  <a16:creationId xmlns:a16="http://schemas.microsoft.com/office/drawing/2014/main" id="{D804E0CF-329A-48E0-9F5F-22A5211C788F}"/>
                </a:ext>
              </a:extLst>
            </p:cNvPr>
            <p:cNvSpPr/>
            <p:nvPr/>
          </p:nvSpPr>
          <p:spPr bwMode="auto">
            <a:xfrm>
              <a:off x="1187744" y="1575435"/>
              <a:ext cx="2735407" cy="594065"/>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41"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174" name="Freeform 5">
              <a:extLst>
                <a:ext uri="{FF2B5EF4-FFF2-40B4-BE49-F238E27FC236}">
                  <a16:creationId xmlns:a16="http://schemas.microsoft.com/office/drawing/2014/main" id="{6F3105C1-F3FD-4161-AF9D-038E33C01818}"/>
                </a:ext>
              </a:extLst>
            </p:cNvPr>
            <p:cNvSpPr>
              <a:spLocks/>
            </p:cNvSpPr>
            <p:nvPr/>
          </p:nvSpPr>
          <p:spPr bwMode="auto">
            <a:xfrm>
              <a:off x="1530064" y="2791089"/>
              <a:ext cx="181908" cy="98776"/>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solidFill>
              <a:schemeClr val="bg2"/>
            </a:solid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175" name="Freeform 6">
              <a:extLst>
                <a:ext uri="{FF2B5EF4-FFF2-40B4-BE49-F238E27FC236}">
                  <a16:creationId xmlns:a16="http://schemas.microsoft.com/office/drawing/2014/main" id="{5F0BA824-F7BF-4624-AFFB-9D9D52249482}"/>
                </a:ext>
              </a:extLst>
            </p:cNvPr>
            <p:cNvSpPr>
              <a:spLocks/>
            </p:cNvSpPr>
            <p:nvPr/>
          </p:nvSpPr>
          <p:spPr bwMode="auto">
            <a:xfrm>
              <a:off x="1346009" y="2451813"/>
              <a:ext cx="544804" cy="338662"/>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2"/>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sp>
          <p:nvSpPr>
            <p:cNvPr id="159" name="Freeform 151">
              <a:extLst>
                <a:ext uri="{FF2B5EF4-FFF2-40B4-BE49-F238E27FC236}">
                  <a16:creationId xmlns:a16="http://schemas.microsoft.com/office/drawing/2014/main" id="{F2EBCF79-BDC3-4870-87E9-8E75ED9B64CB}"/>
                </a:ext>
              </a:extLst>
            </p:cNvPr>
            <p:cNvSpPr>
              <a:spLocks/>
            </p:cNvSpPr>
            <p:nvPr/>
          </p:nvSpPr>
          <p:spPr bwMode="auto">
            <a:xfrm>
              <a:off x="1447841" y="2512920"/>
              <a:ext cx="341139" cy="216447"/>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60" name="Freeform 150">
              <a:extLst>
                <a:ext uri="{FF2B5EF4-FFF2-40B4-BE49-F238E27FC236}">
                  <a16:creationId xmlns:a16="http://schemas.microsoft.com/office/drawing/2014/main" id="{A37DD012-F0FA-4320-8652-D2982C175034}"/>
                </a:ext>
              </a:extLst>
            </p:cNvPr>
            <p:cNvSpPr>
              <a:spLocks/>
            </p:cNvSpPr>
            <p:nvPr/>
          </p:nvSpPr>
          <p:spPr bwMode="auto">
            <a:xfrm>
              <a:off x="1447841" y="2556837"/>
              <a:ext cx="243895" cy="172530"/>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61" name="Freeform 152">
              <a:extLst>
                <a:ext uri="{FF2B5EF4-FFF2-40B4-BE49-F238E27FC236}">
                  <a16:creationId xmlns:a16="http://schemas.microsoft.com/office/drawing/2014/main" id="{CEC63C26-5757-4DDF-8FB6-9F1590660678}"/>
                </a:ext>
              </a:extLst>
            </p:cNvPr>
            <p:cNvSpPr>
              <a:spLocks/>
            </p:cNvSpPr>
            <p:nvPr/>
          </p:nvSpPr>
          <p:spPr bwMode="auto">
            <a:xfrm>
              <a:off x="1447841" y="2559189"/>
              <a:ext cx="341139"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62" name="Freeform 153">
              <a:extLst>
                <a:ext uri="{FF2B5EF4-FFF2-40B4-BE49-F238E27FC236}">
                  <a16:creationId xmlns:a16="http://schemas.microsoft.com/office/drawing/2014/main" id="{FE3B69BE-6301-48C4-B8C4-87D461D9C8D5}"/>
                </a:ext>
              </a:extLst>
            </p:cNvPr>
            <p:cNvSpPr>
              <a:spLocks/>
            </p:cNvSpPr>
            <p:nvPr/>
          </p:nvSpPr>
          <p:spPr bwMode="auto">
            <a:xfrm>
              <a:off x="1447841" y="2556837"/>
              <a:ext cx="341139"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63" name="Freeform 154">
              <a:extLst>
                <a:ext uri="{FF2B5EF4-FFF2-40B4-BE49-F238E27FC236}">
                  <a16:creationId xmlns:a16="http://schemas.microsoft.com/office/drawing/2014/main" id="{716E5989-D124-436F-B238-36D6F299901D}"/>
                </a:ext>
              </a:extLst>
            </p:cNvPr>
            <p:cNvSpPr>
              <a:spLocks/>
            </p:cNvSpPr>
            <p:nvPr/>
          </p:nvSpPr>
          <p:spPr bwMode="auto">
            <a:xfrm>
              <a:off x="1465094" y="2527036"/>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64" name="Freeform 155">
              <a:extLst>
                <a:ext uri="{FF2B5EF4-FFF2-40B4-BE49-F238E27FC236}">
                  <a16:creationId xmlns:a16="http://schemas.microsoft.com/office/drawing/2014/main" id="{5C7AA0D4-6A61-4DA4-8ABB-99ABB04E2C78}"/>
                </a:ext>
              </a:extLst>
            </p:cNvPr>
            <p:cNvSpPr>
              <a:spLocks/>
            </p:cNvSpPr>
            <p:nvPr/>
          </p:nvSpPr>
          <p:spPr bwMode="auto">
            <a:xfrm>
              <a:off x="1491758" y="2527036"/>
              <a:ext cx="14901" cy="14116"/>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65" name="Freeform 156">
              <a:extLst>
                <a:ext uri="{FF2B5EF4-FFF2-40B4-BE49-F238E27FC236}">
                  <a16:creationId xmlns:a16="http://schemas.microsoft.com/office/drawing/2014/main" id="{28B8D3E8-D989-4F12-987F-BB9177FF0159}"/>
                </a:ext>
              </a:extLst>
            </p:cNvPr>
            <p:cNvSpPr>
              <a:spLocks/>
            </p:cNvSpPr>
            <p:nvPr/>
          </p:nvSpPr>
          <p:spPr bwMode="auto">
            <a:xfrm>
              <a:off x="1518421" y="2527036"/>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66" name="Freeform 159">
              <a:extLst>
                <a:ext uri="{FF2B5EF4-FFF2-40B4-BE49-F238E27FC236}">
                  <a16:creationId xmlns:a16="http://schemas.microsoft.com/office/drawing/2014/main" id="{2E4FED11-8F39-4C89-A393-56A730317E46}"/>
                </a:ext>
              </a:extLst>
            </p:cNvPr>
            <p:cNvSpPr>
              <a:spLocks/>
            </p:cNvSpPr>
            <p:nvPr/>
          </p:nvSpPr>
          <p:spPr bwMode="auto">
            <a:xfrm>
              <a:off x="1472936" y="2591343"/>
              <a:ext cx="195273"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67" name="Freeform 160">
              <a:extLst>
                <a:ext uri="{FF2B5EF4-FFF2-40B4-BE49-F238E27FC236}">
                  <a16:creationId xmlns:a16="http://schemas.microsoft.com/office/drawing/2014/main" id="{F524C501-7A05-42D5-9D84-E98F87E92E9C}"/>
                </a:ext>
              </a:extLst>
            </p:cNvPr>
            <p:cNvSpPr>
              <a:spLocks/>
            </p:cNvSpPr>
            <p:nvPr/>
          </p:nvSpPr>
          <p:spPr bwMode="auto">
            <a:xfrm>
              <a:off x="1472936" y="2690155"/>
              <a:ext cx="171746"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68" name="Freeform 162">
              <a:extLst>
                <a:ext uri="{FF2B5EF4-FFF2-40B4-BE49-F238E27FC236}">
                  <a16:creationId xmlns:a16="http://schemas.microsoft.com/office/drawing/2014/main" id="{AE805CF9-1006-4693-9B86-74BDD5CDAC13}"/>
                </a:ext>
              </a:extLst>
            </p:cNvPr>
            <p:cNvSpPr>
              <a:spLocks/>
            </p:cNvSpPr>
            <p:nvPr/>
          </p:nvSpPr>
          <p:spPr bwMode="auto">
            <a:xfrm>
              <a:off x="1472936" y="2616438"/>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69" name="Freeform 163">
              <a:extLst>
                <a:ext uri="{FF2B5EF4-FFF2-40B4-BE49-F238E27FC236}">
                  <a16:creationId xmlns:a16="http://schemas.microsoft.com/office/drawing/2014/main" id="{60847D44-BF06-4289-9A21-6D334BA2B7C4}"/>
                </a:ext>
              </a:extLst>
            </p:cNvPr>
            <p:cNvSpPr>
              <a:spLocks/>
            </p:cNvSpPr>
            <p:nvPr/>
          </p:nvSpPr>
          <p:spPr bwMode="auto">
            <a:xfrm>
              <a:off x="1472936" y="2640749"/>
              <a:ext cx="137240"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70" name="Freeform 164">
              <a:extLst>
                <a:ext uri="{FF2B5EF4-FFF2-40B4-BE49-F238E27FC236}">
                  <a16:creationId xmlns:a16="http://schemas.microsoft.com/office/drawing/2014/main" id="{C2A34864-E877-474C-A9F8-F90B8C18A59F}"/>
                </a:ext>
              </a:extLst>
            </p:cNvPr>
            <p:cNvSpPr>
              <a:spLocks/>
            </p:cNvSpPr>
            <p:nvPr/>
          </p:nvSpPr>
          <p:spPr bwMode="auto">
            <a:xfrm>
              <a:off x="1709773" y="2591343"/>
              <a:ext cx="28232"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71" name="Freeform 165">
              <a:extLst>
                <a:ext uri="{FF2B5EF4-FFF2-40B4-BE49-F238E27FC236}">
                  <a16:creationId xmlns:a16="http://schemas.microsoft.com/office/drawing/2014/main" id="{E083E376-BA74-45BA-8526-947A4091FA38}"/>
                </a:ext>
              </a:extLst>
            </p:cNvPr>
            <p:cNvSpPr>
              <a:spLocks/>
            </p:cNvSpPr>
            <p:nvPr/>
          </p:nvSpPr>
          <p:spPr bwMode="auto">
            <a:xfrm>
              <a:off x="1709773" y="2616438"/>
              <a:ext cx="61170"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72" name="Freeform 166">
              <a:extLst>
                <a:ext uri="{FF2B5EF4-FFF2-40B4-BE49-F238E27FC236}">
                  <a16:creationId xmlns:a16="http://schemas.microsoft.com/office/drawing/2014/main" id="{EC11759E-3040-46F7-8154-31368F16667C}"/>
                </a:ext>
              </a:extLst>
            </p:cNvPr>
            <p:cNvSpPr>
              <a:spLocks/>
            </p:cNvSpPr>
            <p:nvPr/>
          </p:nvSpPr>
          <p:spPr bwMode="auto">
            <a:xfrm>
              <a:off x="1709773" y="2640749"/>
              <a:ext cx="5019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73" name="Freeform 162">
              <a:extLst>
                <a:ext uri="{FF2B5EF4-FFF2-40B4-BE49-F238E27FC236}">
                  <a16:creationId xmlns:a16="http://schemas.microsoft.com/office/drawing/2014/main" id="{0013F1D9-651A-43AA-AD0A-422059F6D6E3}"/>
                </a:ext>
              </a:extLst>
            </p:cNvPr>
            <p:cNvSpPr>
              <a:spLocks/>
            </p:cNvSpPr>
            <p:nvPr/>
          </p:nvSpPr>
          <p:spPr bwMode="auto">
            <a:xfrm>
              <a:off x="1472936" y="2668197"/>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55" name="Freeform 5">
              <a:extLst>
                <a:ext uri="{FF2B5EF4-FFF2-40B4-BE49-F238E27FC236}">
                  <a16:creationId xmlns:a16="http://schemas.microsoft.com/office/drawing/2014/main" id="{42D98489-2E34-4649-ABA4-3212CA69A9C0}"/>
                </a:ext>
              </a:extLst>
            </p:cNvPr>
            <p:cNvSpPr>
              <a:spLocks/>
            </p:cNvSpPr>
            <p:nvPr/>
          </p:nvSpPr>
          <p:spPr bwMode="auto">
            <a:xfrm>
              <a:off x="2164249" y="2791089"/>
              <a:ext cx="181908" cy="98776"/>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solidFill>
              <a:schemeClr val="bg2"/>
            </a:solid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156" name="Freeform 6">
              <a:extLst>
                <a:ext uri="{FF2B5EF4-FFF2-40B4-BE49-F238E27FC236}">
                  <a16:creationId xmlns:a16="http://schemas.microsoft.com/office/drawing/2014/main" id="{F570FC84-18D9-4282-9F6F-6DCAFBFC3866}"/>
                </a:ext>
              </a:extLst>
            </p:cNvPr>
            <p:cNvSpPr>
              <a:spLocks/>
            </p:cNvSpPr>
            <p:nvPr/>
          </p:nvSpPr>
          <p:spPr bwMode="auto">
            <a:xfrm>
              <a:off x="1980194" y="2451813"/>
              <a:ext cx="544804" cy="338662"/>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2"/>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sp>
          <p:nvSpPr>
            <p:cNvPr id="140" name="Freeform 151">
              <a:extLst>
                <a:ext uri="{FF2B5EF4-FFF2-40B4-BE49-F238E27FC236}">
                  <a16:creationId xmlns:a16="http://schemas.microsoft.com/office/drawing/2014/main" id="{FA4F8595-722F-4635-B50F-BA3073CAEE47}"/>
                </a:ext>
              </a:extLst>
            </p:cNvPr>
            <p:cNvSpPr>
              <a:spLocks/>
            </p:cNvSpPr>
            <p:nvPr/>
          </p:nvSpPr>
          <p:spPr bwMode="auto">
            <a:xfrm>
              <a:off x="2082026" y="2512920"/>
              <a:ext cx="341139" cy="216447"/>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41" name="Freeform 150">
              <a:extLst>
                <a:ext uri="{FF2B5EF4-FFF2-40B4-BE49-F238E27FC236}">
                  <a16:creationId xmlns:a16="http://schemas.microsoft.com/office/drawing/2014/main" id="{E1252740-528F-4651-B64D-FB3FC3CA8AB8}"/>
                </a:ext>
              </a:extLst>
            </p:cNvPr>
            <p:cNvSpPr>
              <a:spLocks/>
            </p:cNvSpPr>
            <p:nvPr/>
          </p:nvSpPr>
          <p:spPr bwMode="auto">
            <a:xfrm>
              <a:off x="2082026" y="2556837"/>
              <a:ext cx="243895" cy="172530"/>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42" name="Freeform 152">
              <a:extLst>
                <a:ext uri="{FF2B5EF4-FFF2-40B4-BE49-F238E27FC236}">
                  <a16:creationId xmlns:a16="http://schemas.microsoft.com/office/drawing/2014/main" id="{9C491032-98D3-449C-B704-2638D457AA50}"/>
                </a:ext>
              </a:extLst>
            </p:cNvPr>
            <p:cNvSpPr>
              <a:spLocks/>
            </p:cNvSpPr>
            <p:nvPr/>
          </p:nvSpPr>
          <p:spPr bwMode="auto">
            <a:xfrm>
              <a:off x="2082026" y="2559189"/>
              <a:ext cx="341139"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43" name="Freeform 153">
              <a:extLst>
                <a:ext uri="{FF2B5EF4-FFF2-40B4-BE49-F238E27FC236}">
                  <a16:creationId xmlns:a16="http://schemas.microsoft.com/office/drawing/2014/main" id="{DEFC5884-98C0-4DF0-9D35-43987B2ABDF2}"/>
                </a:ext>
              </a:extLst>
            </p:cNvPr>
            <p:cNvSpPr>
              <a:spLocks/>
            </p:cNvSpPr>
            <p:nvPr/>
          </p:nvSpPr>
          <p:spPr bwMode="auto">
            <a:xfrm>
              <a:off x="2082026" y="2556837"/>
              <a:ext cx="341139"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44" name="Freeform 154">
              <a:extLst>
                <a:ext uri="{FF2B5EF4-FFF2-40B4-BE49-F238E27FC236}">
                  <a16:creationId xmlns:a16="http://schemas.microsoft.com/office/drawing/2014/main" id="{339D96DC-1CCB-45AE-9149-31298C00B27D}"/>
                </a:ext>
              </a:extLst>
            </p:cNvPr>
            <p:cNvSpPr>
              <a:spLocks/>
            </p:cNvSpPr>
            <p:nvPr/>
          </p:nvSpPr>
          <p:spPr bwMode="auto">
            <a:xfrm>
              <a:off x="2099279" y="2527036"/>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45" name="Freeform 155">
              <a:extLst>
                <a:ext uri="{FF2B5EF4-FFF2-40B4-BE49-F238E27FC236}">
                  <a16:creationId xmlns:a16="http://schemas.microsoft.com/office/drawing/2014/main" id="{E22ADC24-5B77-4E8B-BED5-FD86D55EF9F4}"/>
                </a:ext>
              </a:extLst>
            </p:cNvPr>
            <p:cNvSpPr>
              <a:spLocks/>
            </p:cNvSpPr>
            <p:nvPr/>
          </p:nvSpPr>
          <p:spPr bwMode="auto">
            <a:xfrm>
              <a:off x="2125943" y="2527036"/>
              <a:ext cx="14901" cy="14116"/>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46" name="Freeform 156">
              <a:extLst>
                <a:ext uri="{FF2B5EF4-FFF2-40B4-BE49-F238E27FC236}">
                  <a16:creationId xmlns:a16="http://schemas.microsoft.com/office/drawing/2014/main" id="{8FD3C1A8-F5A3-489C-A301-2FF2BD326024}"/>
                </a:ext>
              </a:extLst>
            </p:cNvPr>
            <p:cNvSpPr>
              <a:spLocks/>
            </p:cNvSpPr>
            <p:nvPr/>
          </p:nvSpPr>
          <p:spPr bwMode="auto">
            <a:xfrm>
              <a:off x="2152606" y="2527036"/>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47" name="Freeform 159">
              <a:extLst>
                <a:ext uri="{FF2B5EF4-FFF2-40B4-BE49-F238E27FC236}">
                  <a16:creationId xmlns:a16="http://schemas.microsoft.com/office/drawing/2014/main" id="{3515179A-145C-4366-90FF-1270C04D1722}"/>
                </a:ext>
              </a:extLst>
            </p:cNvPr>
            <p:cNvSpPr>
              <a:spLocks/>
            </p:cNvSpPr>
            <p:nvPr/>
          </p:nvSpPr>
          <p:spPr bwMode="auto">
            <a:xfrm>
              <a:off x="2107121" y="2591343"/>
              <a:ext cx="195273"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48" name="Freeform 160">
              <a:extLst>
                <a:ext uri="{FF2B5EF4-FFF2-40B4-BE49-F238E27FC236}">
                  <a16:creationId xmlns:a16="http://schemas.microsoft.com/office/drawing/2014/main" id="{F4CF5BD6-F6F3-4905-AD0C-8FF7F31ACC36}"/>
                </a:ext>
              </a:extLst>
            </p:cNvPr>
            <p:cNvSpPr>
              <a:spLocks/>
            </p:cNvSpPr>
            <p:nvPr/>
          </p:nvSpPr>
          <p:spPr bwMode="auto">
            <a:xfrm>
              <a:off x="2107121" y="2690155"/>
              <a:ext cx="171746"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49" name="Freeform 162">
              <a:extLst>
                <a:ext uri="{FF2B5EF4-FFF2-40B4-BE49-F238E27FC236}">
                  <a16:creationId xmlns:a16="http://schemas.microsoft.com/office/drawing/2014/main" id="{ABCCA80E-9190-478E-A724-3DBA9B94B4ED}"/>
                </a:ext>
              </a:extLst>
            </p:cNvPr>
            <p:cNvSpPr>
              <a:spLocks/>
            </p:cNvSpPr>
            <p:nvPr/>
          </p:nvSpPr>
          <p:spPr bwMode="auto">
            <a:xfrm>
              <a:off x="2107121" y="2616438"/>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50" name="Freeform 163">
              <a:extLst>
                <a:ext uri="{FF2B5EF4-FFF2-40B4-BE49-F238E27FC236}">
                  <a16:creationId xmlns:a16="http://schemas.microsoft.com/office/drawing/2014/main" id="{627FE5C0-0A77-486C-A08A-A36EB73042BA}"/>
                </a:ext>
              </a:extLst>
            </p:cNvPr>
            <p:cNvSpPr>
              <a:spLocks/>
            </p:cNvSpPr>
            <p:nvPr/>
          </p:nvSpPr>
          <p:spPr bwMode="auto">
            <a:xfrm>
              <a:off x="2107121" y="2640749"/>
              <a:ext cx="137240"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51" name="Freeform 164">
              <a:extLst>
                <a:ext uri="{FF2B5EF4-FFF2-40B4-BE49-F238E27FC236}">
                  <a16:creationId xmlns:a16="http://schemas.microsoft.com/office/drawing/2014/main" id="{D020419F-5DC2-485F-903E-E6982FC9ECA0}"/>
                </a:ext>
              </a:extLst>
            </p:cNvPr>
            <p:cNvSpPr>
              <a:spLocks/>
            </p:cNvSpPr>
            <p:nvPr/>
          </p:nvSpPr>
          <p:spPr bwMode="auto">
            <a:xfrm>
              <a:off x="2343958" y="2591343"/>
              <a:ext cx="28232"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52" name="Freeform 165">
              <a:extLst>
                <a:ext uri="{FF2B5EF4-FFF2-40B4-BE49-F238E27FC236}">
                  <a16:creationId xmlns:a16="http://schemas.microsoft.com/office/drawing/2014/main" id="{15A192BF-17DA-43C8-A32A-985F41727170}"/>
                </a:ext>
              </a:extLst>
            </p:cNvPr>
            <p:cNvSpPr>
              <a:spLocks/>
            </p:cNvSpPr>
            <p:nvPr/>
          </p:nvSpPr>
          <p:spPr bwMode="auto">
            <a:xfrm>
              <a:off x="2343958" y="2616438"/>
              <a:ext cx="61170"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53" name="Freeform 166">
              <a:extLst>
                <a:ext uri="{FF2B5EF4-FFF2-40B4-BE49-F238E27FC236}">
                  <a16:creationId xmlns:a16="http://schemas.microsoft.com/office/drawing/2014/main" id="{1A207E2B-76A2-47D4-99FB-355FAD73D4BA}"/>
                </a:ext>
              </a:extLst>
            </p:cNvPr>
            <p:cNvSpPr>
              <a:spLocks/>
            </p:cNvSpPr>
            <p:nvPr/>
          </p:nvSpPr>
          <p:spPr bwMode="auto">
            <a:xfrm>
              <a:off x="2343958" y="2640749"/>
              <a:ext cx="5019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54" name="Freeform 162">
              <a:extLst>
                <a:ext uri="{FF2B5EF4-FFF2-40B4-BE49-F238E27FC236}">
                  <a16:creationId xmlns:a16="http://schemas.microsoft.com/office/drawing/2014/main" id="{9BC88A2D-CEB3-412C-B903-F90A2A685513}"/>
                </a:ext>
              </a:extLst>
            </p:cNvPr>
            <p:cNvSpPr>
              <a:spLocks/>
            </p:cNvSpPr>
            <p:nvPr/>
          </p:nvSpPr>
          <p:spPr bwMode="auto">
            <a:xfrm>
              <a:off x="2107121" y="2668197"/>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36" name="Freeform 5">
              <a:extLst>
                <a:ext uri="{FF2B5EF4-FFF2-40B4-BE49-F238E27FC236}">
                  <a16:creationId xmlns:a16="http://schemas.microsoft.com/office/drawing/2014/main" id="{BE205BF8-D5F7-4913-94B6-C3A1DEC4295B}"/>
                </a:ext>
              </a:extLst>
            </p:cNvPr>
            <p:cNvSpPr>
              <a:spLocks/>
            </p:cNvSpPr>
            <p:nvPr/>
          </p:nvSpPr>
          <p:spPr bwMode="auto">
            <a:xfrm>
              <a:off x="2798434" y="2791089"/>
              <a:ext cx="181908" cy="98776"/>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solidFill>
              <a:schemeClr val="bg2"/>
            </a:solid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137" name="Freeform 6">
              <a:extLst>
                <a:ext uri="{FF2B5EF4-FFF2-40B4-BE49-F238E27FC236}">
                  <a16:creationId xmlns:a16="http://schemas.microsoft.com/office/drawing/2014/main" id="{D0D745E4-F627-4395-94FA-D4E5A40C38BB}"/>
                </a:ext>
              </a:extLst>
            </p:cNvPr>
            <p:cNvSpPr>
              <a:spLocks/>
            </p:cNvSpPr>
            <p:nvPr/>
          </p:nvSpPr>
          <p:spPr bwMode="auto">
            <a:xfrm>
              <a:off x="2614379" y="2451813"/>
              <a:ext cx="544804" cy="338662"/>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2"/>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sp>
          <p:nvSpPr>
            <p:cNvPr id="121" name="Freeform 151">
              <a:extLst>
                <a:ext uri="{FF2B5EF4-FFF2-40B4-BE49-F238E27FC236}">
                  <a16:creationId xmlns:a16="http://schemas.microsoft.com/office/drawing/2014/main" id="{2DBD7FAA-E556-41AD-A084-FD3B130BF8F3}"/>
                </a:ext>
              </a:extLst>
            </p:cNvPr>
            <p:cNvSpPr>
              <a:spLocks/>
            </p:cNvSpPr>
            <p:nvPr/>
          </p:nvSpPr>
          <p:spPr bwMode="auto">
            <a:xfrm>
              <a:off x="2716211" y="2512920"/>
              <a:ext cx="341139" cy="216447"/>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22" name="Freeform 150">
              <a:extLst>
                <a:ext uri="{FF2B5EF4-FFF2-40B4-BE49-F238E27FC236}">
                  <a16:creationId xmlns:a16="http://schemas.microsoft.com/office/drawing/2014/main" id="{29F982BF-49FD-402C-85AF-53ED5A92C057}"/>
                </a:ext>
              </a:extLst>
            </p:cNvPr>
            <p:cNvSpPr>
              <a:spLocks/>
            </p:cNvSpPr>
            <p:nvPr/>
          </p:nvSpPr>
          <p:spPr bwMode="auto">
            <a:xfrm>
              <a:off x="2716211" y="2556837"/>
              <a:ext cx="243895" cy="172530"/>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23" name="Freeform 152">
              <a:extLst>
                <a:ext uri="{FF2B5EF4-FFF2-40B4-BE49-F238E27FC236}">
                  <a16:creationId xmlns:a16="http://schemas.microsoft.com/office/drawing/2014/main" id="{C3B39EFA-5C91-401B-8672-8F28ECE8DA6C}"/>
                </a:ext>
              </a:extLst>
            </p:cNvPr>
            <p:cNvSpPr>
              <a:spLocks/>
            </p:cNvSpPr>
            <p:nvPr/>
          </p:nvSpPr>
          <p:spPr bwMode="auto">
            <a:xfrm>
              <a:off x="2716211" y="2559189"/>
              <a:ext cx="341139"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24" name="Freeform 153">
              <a:extLst>
                <a:ext uri="{FF2B5EF4-FFF2-40B4-BE49-F238E27FC236}">
                  <a16:creationId xmlns:a16="http://schemas.microsoft.com/office/drawing/2014/main" id="{94C73574-1A94-49DD-8AA5-3128765F0FC0}"/>
                </a:ext>
              </a:extLst>
            </p:cNvPr>
            <p:cNvSpPr>
              <a:spLocks/>
            </p:cNvSpPr>
            <p:nvPr/>
          </p:nvSpPr>
          <p:spPr bwMode="auto">
            <a:xfrm>
              <a:off x="2716211" y="2556837"/>
              <a:ext cx="341139"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25" name="Freeform 154">
              <a:extLst>
                <a:ext uri="{FF2B5EF4-FFF2-40B4-BE49-F238E27FC236}">
                  <a16:creationId xmlns:a16="http://schemas.microsoft.com/office/drawing/2014/main" id="{27D64545-07D1-472E-A389-B842E874E42F}"/>
                </a:ext>
              </a:extLst>
            </p:cNvPr>
            <p:cNvSpPr>
              <a:spLocks/>
            </p:cNvSpPr>
            <p:nvPr/>
          </p:nvSpPr>
          <p:spPr bwMode="auto">
            <a:xfrm>
              <a:off x="2733464" y="2527036"/>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26" name="Freeform 155">
              <a:extLst>
                <a:ext uri="{FF2B5EF4-FFF2-40B4-BE49-F238E27FC236}">
                  <a16:creationId xmlns:a16="http://schemas.microsoft.com/office/drawing/2014/main" id="{0109EE75-18BF-431B-AD82-9BD15CEFCB68}"/>
                </a:ext>
              </a:extLst>
            </p:cNvPr>
            <p:cNvSpPr>
              <a:spLocks/>
            </p:cNvSpPr>
            <p:nvPr/>
          </p:nvSpPr>
          <p:spPr bwMode="auto">
            <a:xfrm>
              <a:off x="2760128" y="2527036"/>
              <a:ext cx="14901" cy="14116"/>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27" name="Freeform 156">
              <a:extLst>
                <a:ext uri="{FF2B5EF4-FFF2-40B4-BE49-F238E27FC236}">
                  <a16:creationId xmlns:a16="http://schemas.microsoft.com/office/drawing/2014/main" id="{3473F807-0287-4926-80C2-B00D870BD6E8}"/>
                </a:ext>
              </a:extLst>
            </p:cNvPr>
            <p:cNvSpPr>
              <a:spLocks/>
            </p:cNvSpPr>
            <p:nvPr/>
          </p:nvSpPr>
          <p:spPr bwMode="auto">
            <a:xfrm>
              <a:off x="2786791" y="2527036"/>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28" name="Freeform 159">
              <a:extLst>
                <a:ext uri="{FF2B5EF4-FFF2-40B4-BE49-F238E27FC236}">
                  <a16:creationId xmlns:a16="http://schemas.microsoft.com/office/drawing/2014/main" id="{978098AE-6535-48E6-9244-81324B5804DF}"/>
                </a:ext>
              </a:extLst>
            </p:cNvPr>
            <p:cNvSpPr>
              <a:spLocks/>
            </p:cNvSpPr>
            <p:nvPr/>
          </p:nvSpPr>
          <p:spPr bwMode="auto">
            <a:xfrm>
              <a:off x="2741306" y="2591343"/>
              <a:ext cx="195273"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29" name="Freeform 160">
              <a:extLst>
                <a:ext uri="{FF2B5EF4-FFF2-40B4-BE49-F238E27FC236}">
                  <a16:creationId xmlns:a16="http://schemas.microsoft.com/office/drawing/2014/main" id="{53B2DF35-02A2-4E55-BD78-EF062193BFD5}"/>
                </a:ext>
              </a:extLst>
            </p:cNvPr>
            <p:cNvSpPr>
              <a:spLocks/>
            </p:cNvSpPr>
            <p:nvPr/>
          </p:nvSpPr>
          <p:spPr bwMode="auto">
            <a:xfrm>
              <a:off x="2741306" y="2690155"/>
              <a:ext cx="171746"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30" name="Freeform 162">
              <a:extLst>
                <a:ext uri="{FF2B5EF4-FFF2-40B4-BE49-F238E27FC236}">
                  <a16:creationId xmlns:a16="http://schemas.microsoft.com/office/drawing/2014/main" id="{373AF411-0A96-43EF-A203-6FB99B76BA09}"/>
                </a:ext>
              </a:extLst>
            </p:cNvPr>
            <p:cNvSpPr>
              <a:spLocks/>
            </p:cNvSpPr>
            <p:nvPr/>
          </p:nvSpPr>
          <p:spPr bwMode="auto">
            <a:xfrm>
              <a:off x="2741306" y="2616438"/>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31" name="Freeform 163">
              <a:extLst>
                <a:ext uri="{FF2B5EF4-FFF2-40B4-BE49-F238E27FC236}">
                  <a16:creationId xmlns:a16="http://schemas.microsoft.com/office/drawing/2014/main" id="{C1E85564-384A-4DC7-8AAA-AFB395F3615B}"/>
                </a:ext>
              </a:extLst>
            </p:cNvPr>
            <p:cNvSpPr>
              <a:spLocks/>
            </p:cNvSpPr>
            <p:nvPr/>
          </p:nvSpPr>
          <p:spPr bwMode="auto">
            <a:xfrm>
              <a:off x="2741306" y="2640749"/>
              <a:ext cx="137240"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32" name="Freeform 164">
              <a:extLst>
                <a:ext uri="{FF2B5EF4-FFF2-40B4-BE49-F238E27FC236}">
                  <a16:creationId xmlns:a16="http://schemas.microsoft.com/office/drawing/2014/main" id="{D49B581B-9080-4C8D-B3AE-67F448B8CC35}"/>
                </a:ext>
              </a:extLst>
            </p:cNvPr>
            <p:cNvSpPr>
              <a:spLocks/>
            </p:cNvSpPr>
            <p:nvPr/>
          </p:nvSpPr>
          <p:spPr bwMode="auto">
            <a:xfrm>
              <a:off x="2978143" y="2591343"/>
              <a:ext cx="28232"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33" name="Freeform 165">
              <a:extLst>
                <a:ext uri="{FF2B5EF4-FFF2-40B4-BE49-F238E27FC236}">
                  <a16:creationId xmlns:a16="http://schemas.microsoft.com/office/drawing/2014/main" id="{EA057157-0ECB-4F89-9905-31B4669DDE83}"/>
                </a:ext>
              </a:extLst>
            </p:cNvPr>
            <p:cNvSpPr>
              <a:spLocks/>
            </p:cNvSpPr>
            <p:nvPr/>
          </p:nvSpPr>
          <p:spPr bwMode="auto">
            <a:xfrm>
              <a:off x="2978143" y="2616438"/>
              <a:ext cx="61170"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34" name="Freeform 166">
              <a:extLst>
                <a:ext uri="{FF2B5EF4-FFF2-40B4-BE49-F238E27FC236}">
                  <a16:creationId xmlns:a16="http://schemas.microsoft.com/office/drawing/2014/main" id="{ACF53892-2306-4C49-B701-214DD190DFEE}"/>
                </a:ext>
              </a:extLst>
            </p:cNvPr>
            <p:cNvSpPr>
              <a:spLocks/>
            </p:cNvSpPr>
            <p:nvPr/>
          </p:nvSpPr>
          <p:spPr bwMode="auto">
            <a:xfrm>
              <a:off x="2978143" y="2640749"/>
              <a:ext cx="5019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35" name="Freeform 162">
              <a:extLst>
                <a:ext uri="{FF2B5EF4-FFF2-40B4-BE49-F238E27FC236}">
                  <a16:creationId xmlns:a16="http://schemas.microsoft.com/office/drawing/2014/main" id="{68F0A85C-A7C2-4328-AEE4-9670A3DB4896}"/>
                </a:ext>
              </a:extLst>
            </p:cNvPr>
            <p:cNvSpPr>
              <a:spLocks/>
            </p:cNvSpPr>
            <p:nvPr/>
          </p:nvSpPr>
          <p:spPr bwMode="auto">
            <a:xfrm>
              <a:off x="2741306" y="2668197"/>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nvGrpSpPr>
            <p:cNvPr id="100" name="Group 99">
              <a:extLst>
                <a:ext uri="{FF2B5EF4-FFF2-40B4-BE49-F238E27FC236}">
                  <a16:creationId xmlns:a16="http://schemas.microsoft.com/office/drawing/2014/main" id="{FE9F9406-842B-4C32-9DD3-D489DA0AA6E4}"/>
                </a:ext>
              </a:extLst>
            </p:cNvPr>
            <p:cNvGrpSpPr/>
            <p:nvPr/>
          </p:nvGrpSpPr>
          <p:grpSpPr>
            <a:xfrm>
              <a:off x="3248563" y="2451813"/>
              <a:ext cx="544804" cy="438052"/>
              <a:chOff x="512403" y="2005281"/>
              <a:chExt cx="2342558" cy="1883543"/>
            </a:xfrm>
            <a:solidFill>
              <a:schemeClr val="bg2"/>
            </a:solidFill>
          </p:grpSpPr>
          <p:sp>
            <p:nvSpPr>
              <p:cNvPr id="117" name="Freeform 5">
                <a:extLst>
                  <a:ext uri="{FF2B5EF4-FFF2-40B4-BE49-F238E27FC236}">
                    <a16:creationId xmlns:a16="http://schemas.microsoft.com/office/drawing/2014/main" id="{2D0B412D-F602-4075-AEB5-1A487585849E}"/>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118" name="Freeform 6">
                <a:extLst>
                  <a:ext uri="{FF2B5EF4-FFF2-40B4-BE49-F238E27FC236}">
                    <a16:creationId xmlns:a16="http://schemas.microsoft.com/office/drawing/2014/main" id="{624638BE-067A-4E63-856A-7A39078D17E7}"/>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5400" cap="rnd">
                <a:solidFill>
                  <a:schemeClr val="tx2"/>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sp>
          <p:nvSpPr>
            <p:cNvPr id="102" name="Freeform 151">
              <a:extLst>
                <a:ext uri="{FF2B5EF4-FFF2-40B4-BE49-F238E27FC236}">
                  <a16:creationId xmlns:a16="http://schemas.microsoft.com/office/drawing/2014/main" id="{246677A8-CF2B-45D3-9013-E4AED7A90EBF}"/>
                </a:ext>
              </a:extLst>
            </p:cNvPr>
            <p:cNvSpPr>
              <a:spLocks/>
            </p:cNvSpPr>
            <p:nvPr/>
          </p:nvSpPr>
          <p:spPr bwMode="auto">
            <a:xfrm>
              <a:off x="3350395" y="2512920"/>
              <a:ext cx="341139" cy="216447"/>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03" name="Freeform 150">
              <a:extLst>
                <a:ext uri="{FF2B5EF4-FFF2-40B4-BE49-F238E27FC236}">
                  <a16:creationId xmlns:a16="http://schemas.microsoft.com/office/drawing/2014/main" id="{FEACE54F-B164-4F4D-8FFB-2718EB92C18C}"/>
                </a:ext>
              </a:extLst>
            </p:cNvPr>
            <p:cNvSpPr>
              <a:spLocks/>
            </p:cNvSpPr>
            <p:nvPr/>
          </p:nvSpPr>
          <p:spPr bwMode="auto">
            <a:xfrm>
              <a:off x="3350395" y="2556837"/>
              <a:ext cx="243895" cy="172530"/>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04" name="Freeform 152">
              <a:extLst>
                <a:ext uri="{FF2B5EF4-FFF2-40B4-BE49-F238E27FC236}">
                  <a16:creationId xmlns:a16="http://schemas.microsoft.com/office/drawing/2014/main" id="{CB0F37D5-1E2A-493B-B10E-D5E610178E5B}"/>
                </a:ext>
              </a:extLst>
            </p:cNvPr>
            <p:cNvSpPr>
              <a:spLocks/>
            </p:cNvSpPr>
            <p:nvPr/>
          </p:nvSpPr>
          <p:spPr bwMode="auto">
            <a:xfrm>
              <a:off x="3350395" y="2559189"/>
              <a:ext cx="341139"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05" name="Freeform 153">
              <a:extLst>
                <a:ext uri="{FF2B5EF4-FFF2-40B4-BE49-F238E27FC236}">
                  <a16:creationId xmlns:a16="http://schemas.microsoft.com/office/drawing/2014/main" id="{833AABED-4F5A-41C4-828B-9756D64CC893}"/>
                </a:ext>
              </a:extLst>
            </p:cNvPr>
            <p:cNvSpPr>
              <a:spLocks/>
            </p:cNvSpPr>
            <p:nvPr/>
          </p:nvSpPr>
          <p:spPr bwMode="auto">
            <a:xfrm>
              <a:off x="3350395" y="2556837"/>
              <a:ext cx="341139"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06" name="Freeform 154">
              <a:extLst>
                <a:ext uri="{FF2B5EF4-FFF2-40B4-BE49-F238E27FC236}">
                  <a16:creationId xmlns:a16="http://schemas.microsoft.com/office/drawing/2014/main" id="{E6083038-08DB-4218-AF9C-D689174E43E4}"/>
                </a:ext>
              </a:extLst>
            </p:cNvPr>
            <p:cNvSpPr>
              <a:spLocks/>
            </p:cNvSpPr>
            <p:nvPr/>
          </p:nvSpPr>
          <p:spPr bwMode="auto">
            <a:xfrm>
              <a:off x="3367648" y="2527036"/>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07" name="Freeform 155">
              <a:extLst>
                <a:ext uri="{FF2B5EF4-FFF2-40B4-BE49-F238E27FC236}">
                  <a16:creationId xmlns:a16="http://schemas.microsoft.com/office/drawing/2014/main" id="{DF2E1B3A-9066-4C47-8978-186DF7E1A87F}"/>
                </a:ext>
              </a:extLst>
            </p:cNvPr>
            <p:cNvSpPr>
              <a:spLocks/>
            </p:cNvSpPr>
            <p:nvPr/>
          </p:nvSpPr>
          <p:spPr bwMode="auto">
            <a:xfrm>
              <a:off x="3394312" y="2527036"/>
              <a:ext cx="14901" cy="14116"/>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08" name="Freeform 156">
              <a:extLst>
                <a:ext uri="{FF2B5EF4-FFF2-40B4-BE49-F238E27FC236}">
                  <a16:creationId xmlns:a16="http://schemas.microsoft.com/office/drawing/2014/main" id="{B88D434C-F21D-447E-B469-C951BF0DEBFB}"/>
                </a:ext>
              </a:extLst>
            </p:cNvPr>
            <p:cNvSpPr>
              <a:spLocks/>
            </p:cNvSpPr>
            <p:nvPr/>
          </p:nvSpPr>
          <p:spPr bwMode="auto">
            <a:xfrm>
              <a:off x="3420975" y="2527036"/>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09" name="Freeform 159">
              <a:extLst>
                <a:ext uri="{FF2B5EF4-FFF2-40B4-BE49-F238E27FC236}">
                  <a16:creationId xmlns:a16="http://schemas.microsoft.com/office/drawing/2014/main" id="{827E41D3-FECC-4F26-BF27-299970FA26DD}"/>
                </a:ext>
              </a:extLst>
            </p:cNvPr>
            <p:cNvSpPr>
              <a:spLocks/>
            </p:cNvSpPr>
            <p:nvPr/>
          </p:nvSpPr>
          <p:spPr bwMode="auto">
            <a:xfrm>
              <a:off x="3375490" y="2591343"/>
              <a:ext cx="195273"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10" name="Freeform 160">
              <a:extLst>
                <a:ext uri="{FF2B5EF4-FFF2-40B4-BE49-F238E27FC236}">
                  <a16:creationId xmlns:a16="http://schemas.microsoft.com/office/drawing/2014/main" id="{6E0EDFBC-442C-47E0-B67F-9886C8073BE9}"/>
                </a:ext>
              </a:extLst>
            </p:cNvPr>
            <p:cNvSpPr>
              <a:spLocks/>
            </p:cNvSpPr>
            <p:nvPr/>
          </p:nvSpPr>
          <p:spPr bwMode="auto">
            <a:xfrm>
              <a:off x="3375490" y="2690155"/>
              <a:ext cx="171746"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11" name="Freeform 162">
              <a:extLst>
                <a:ext uri="{FF2B5EF4-FFF2-40B4-BE49-F238E27FC236}">
                  <a16:creationId xmlns:a16="http://schemas.microsoft.com/office/drawing/2014/main" id="{C12E7BC8-71F0-4B24-B9A0-01B72FEF5229}"/>
                </a:ext>
              </a:extLst>
            </p:cNvPr>
            <p:cNvSpPr>
              <a:spLocks/>
            </p:cNvSpPr>
            <p:nvPr/>
          </p:nvSpPr>
          <p:spPr bwMode="auto">
            <a:xfrm>
              <a:off x="3375490" y="2616438"/>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12" name="Freeform 163">
              <a:extLst>
                <a:ext uri="{FF2B5EF4-FFF2-40B4-BE49-F238E27FC236}">
                  <a16:creationId xmlns:a16="http://schemas.microsoft.com/office/drawing/2014/main" id="{7A1ECFCE-AD4F-4A7A-9956-6EE07F942238}"/>
                </a:ext>
              </a:extLst>
            </p:cNvPr>
            <p:cNvSpPr>
              <a:spLocks/>
            </p:cNvSpPr>
            <p:nvPr/>
          </p:nvSpPr>
          <p:spPr bwMode="auto">
            <a:xfrm>
              <a:off x="3375490" y="2640749"/>
              <a:ext cx="137240"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13" name="Freeform 164">
              <a:extLst>
                <a:ext uri="{FF2B5EF4-FFF2-40B4-BE49-F238E27FC236}">
                  <a16:creationId xmlns:a16="http://schemas.microsoft.com/office/drawing/2014/main" id="{E5EAF1FE-96BD-4A33-9230-CF0ABD636211}"/>
                </a:ext>
              </a:extLst>
            </p:cNvPr>
            <p:cNvSpPr>
              <a:spLocks/>
            </p:cNvSpPr>
            <p:nvPr/>
          </p:nvSpPr>
          <p:spPr bwMode="auto">
            <a:xfrm>
              <a:off x="3612327" y="2591343"/>
              <a:ext cx="28232"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14" name="Freeform 165">
              <a:extLst>
                <a:ext uri="{FF2B5EF4-FFF2-40B4-BE49-F238E27FC236}">
                  <a16:creationId xmlns:a16="http://schemas.microsoft.com/office/drawing/2014/main" id="{31889A54-C6BF-4125-8696-DDFCF5071AFA}"/>
                </a:ext>
              </a:extLst>
            </p:cNvPr>
            <p:cNvSpPr>
              <a:spLocks/>
            </p:cNvSpPr>
            <p:nvPr/>
          </p:nvSpPr>
          <p:spPr bwMode="auto">
            <a:xfrm>
              <a:off x="3612327" y="2616438"/>
              <a:ext cx="61170"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15" name="Freeform 166">
              <a:extLst>
                <a:ext uri="{FF2B5EF4-FFF2-40B4-BE49-F238E27FC236}">
                  <a16:creationId xmlns:a16="http://schemas.microsoft.com/office/drawing/2014/main" id="{1A3B00F7-AA70-4181-955C-483C2D76C8A2}"/>
                </a:ext>
              </a:extLst>
            </p:cNvPr>
            <p:cNvSpPr>
              <a:spLocks/>
            </p:cNvSpPr>
            <p:nvPr/>
          </p:nvSpPr>
          <p:spPr bwMode="auto">
            <a:xfrm>
              <a:off x="3612327" y="2640749"/>
              <a:ext cx="5019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16" name="Freeform 162">
              <a:extLst>
                <a:ext uri="{FF2B5EF4-FFF2-40B4-BE49-F238E27FC236}">
                  <a16:creationId xmlns:a16="http://schemas.microsoft.com/office/drawing/2014/main" id="{F22EDB60-6C09-4546-94F3-A2F0DBA902B6}"/>
                </a:ext>
              </a:extLst>
            </p:cNvPr>
            <p:cNvSpPr>
              <a:spLocks/>
            </p:cNvSpPr>
            <p:nvPr/>
          </p:nvSpPr>
          <p:spPr bwMode="auto">
            <a:xfrm>
              <a:off x="3375490" y="2668197"/>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99" name="Rectangle 98">
              <a:extLst>
                <a:ext uri="{FF2B5EF4-FFF2-40B4-BE49-F238E27FC236}">
                  <a16:creationId xmlns:a16="http://schemas.microsoft.com/office/drawing/2014/main" id="{0EA44B70-6EF5-4BB0-8DF0-65D064E07213}"/>
                </a:ext>
              </a:extLst>
            </p:cNvPr>
            <p:cNvSpPr/>
            <p:nvPr/>
          </p:nvSpPr>
          <p:spPr bwMode="auto">
            <a:xfrm>
              <a:off x="1187744" y="2359300"/>
              <a:ext cx="2735407" cy="594065"/>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41"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256" name="Freeform 5">
              <a:extLst>
                <a:ext uri="{FF2B5EF4-FFF2-40B4-BE49-F238E27FC236}">
                  <a16:creationId xmlns:a16="http://schemas.microsoft.com/office/drawing/2014/main" id="{EE6532FB-C223-46CB-A2A1-B1EC33C9A99C}"/>
                </a:ext>
              </a:extLst>
            </p:cNvPr>
            <p:cNvSpPr>
              <a:spLocks/>
            </p:cNvSpPr>
            <p:nvPr/>
          </p:nvSpPr>
          <p:spPr bwMode="auto">
            <a:xfrm>
              <a:off x="1530064" y="3574953"/>
              <a:ext cx="181908" cy="98776"/>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solidFill>
              <a:schemeClr val="bg2"/>
            </a:solid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257" name="Freeform 6">
              <a:extLst>
                <a:ext uri="{FF2B5EF4-FFF2-40B4-BE49-F238E27FC236}">
                  <a16:creationId xmlns:a16="http://schemas.microsoft.com/office/drawing/2014/main" id="{B7902677-E6A5-42F4-85DF-2E13D78D21DA}"/>
                </a:ext>
              </a:extLst>
            </p:cNvPr>
            <p:cNvSpPr>
              <a:spLocks/>
            </p:cNvSpPr>
            <p:nvPr/>
          </p:nvSpPr>
          <p:spPr bwMode="auto">
            <a:xfrm>
              <a:off x="1346009" y="3235677"/>
              <a:ext cx="544804" cy="338662"/>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2"/>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sp>
          <p:nvSpPr>
            <p:cNvPr id="241" name="Freeform 151">
              <a:extLst>
                <a:ext uri="{FF2B5EF4-FFF2-40B4-BE49-F238E27FC236}">
                  <a16:creationId xmlns:a16="http://schemas.microsoft.com/office/drawing/2014/main" id="{04BEAE81-A27D-40FF-8E29-38147D1AECAA}"/>
                </a:ext>
              </a:extLst>
            </p:cNvPr>
            <p:cNvSpPr>
              <a:spLocks/>
            </p:cNvSpPr>
            <p:nvPr/>
          </p:nvSpPr>
          <p:spPr bwMode="auto">
            <a:xfrm>
              <a:off x="1447841" y="3296784"/>
              <a:ext cx="341139" cy="216447"/>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42" name="Freeform 150">
              <a:extLst>
                <a:ext uri="{FF2B5EF4-FFF2-40B4-BE49-F238E27FC236}">
                  <a16:creationId xmlns:a16="http://schemas.microsoft.com/office/drawing/2014/main" id="{1FC48FEC-8642-4BF0-A987-8DABD227658B}"/>
                </a:ext>
              </a:extLst>
            </p:cNvPr>
            <p:cNvSpPr>
              <a:spLocks/>
            </p:cNvSpPr>
            <p:nvPr/>
          </p:nvSpPr>
          <p:spPr bwMode="auto">
            <a:xfrm>
              <a:off x="1447841" y="3340701"/>
              <a:ext cx="243895" cy="172530"/>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43" name="Freeform 152">
              <a:extLst>
                <a:ext uri="{FF2B5EF4-FFF2-40B4-BE49-F238E27FC236}">
                  <a16:creationId xmlns:a16="http://schemas.microsoft.com/office/drawing/2014/main" id="{62FD378F-D7BE-4D8A-843C-D2EC8640B48C}"/>
                </a:ext>
              </a:extLst>
            </p:cNvPr>
            <p:cNvSpPr>
              <a:spLocks/>
            </p:cNvSpPr>
            <p:nvPr/>
          </p:nvSpPr>
          <p:spPr bwMode="auto">
            <a:xfrm>
              <a:off x="1447841" y="3343053"/>
              <a:ext cx="341139"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44" name="Freeform 153">
              <a:extLst>
                <a:ext uri="{FF2B5EF4-FFF2-40B4-BE49-F238E27FC236}">
                  <a16:creationId xmlns:a16="http://schemas.microsoft.com/office/drawing/2014/main" id="{C969CD9F-97D0-42E6-9BFD-B87111B58669}"/>
                </a:ext>
              </a:extLst>
            </p:cNvPr>
            <p:cNvSpPr>
              <a:spLocks/>
            </p:cNvSpPr>
            <p:nvPr/>
          </p:nvSpPr>
          <p:spPr bwMode="auto">
            <a:xfrm>
              <a:off x="1447841" y="3340701"/>
              <a:ext cx="341139"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45" name="Freeform 154">
              <a:extLst>
                <a:ext uri="{FF2B5EF4-FFF2-40B4-BE49-F238E27FC236}">
                  <a16:creationId xmlns:a16="http://schemas.microsoft.com/office/drawing/2014/main" id="{E7B28D6B-203E-4053-A79E-255FAA3ED3B6}"/>
                </a:ext>
              </a:extLst>
            </p:cNvPr>
            <p:cNvSpPr>
              <a:spLocks/>
            </p:cNvSpPr>
            <p:nvPr/>
          </p:nvSpPr>
          <p:spPr bwMode="auto">
            <a:xfrm>
              <a:off x="1465094" y="3310900"/>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46" name="Freeform 155">
              <a:extLst>
                <a:ext uri="{FF2B5EF4-FFF2-40B4-BE49-F238E27FC236}">
                  <a16:creationId xmlns:a16="http://schemas.microsoft.com/office/drawing/2014/main" id="{87ED2E10-93C8-49E1-A962-D92F92FF8905}"/>
                </a:ext>
              </a:extLst>
            </p:cNvPr>
            <p:cNvSpPr>
              <a:spLocks/>
            </p:cNvSpPr>
            <p:nvPr/>
          </p:nvSpPr>
          <p:spPr bwMode="auto">
            <a:xfrm>
              <a:off x="1491758" y="3310900"/>
              <a:ext cx="14901" cy="14116"/>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47" name="Freeform 156">
              <a:extLst>
                <a:ext uri="{FF2B5EF4-FFF2-40B4-BE49-F238E27FC236}">
                  <a16:creationId xmlns:a16="http://schemas.microsoft.com/office/drawing/2014/main" id="{FAD75A71-E0AE-4CF1-8A4F-317173E8CEA0}"/>
                </a:ext>
              </a:extLst>
            </p:cNvPr>
            <p:cNvSpPr>
              <a:spLocks/>
            </p:cNvSpPr>
            <p:nvPr/>
          </p:nvSpPr>
          <p:spPr bwMode="auto">
            <a:xfrm>
              <a:off x="1518421" y="3310900"/>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48" name="Freeform 159">
              <a:extLst>
                <a:ext uri="{FF2B5EF4-FFF2-40B4-BE49-F238E27FC236}">
                  <a16:creationId xmlns:a16="http://schemas.microsoft.com/office/drawing/2014/main" id="{D2A81016-E951-4B37-8D92-886E2C5E3DFD}"/>
                </a:ext>
              </a:extLst>
            </p:cNvPr>
            <p:cNvSpPr>
              <a:spLocks/>
            </p:cNvSpPr>
            <p:nvPr/>
          </p:nvSpPr>
          <p:spPr bwMode="auto">
            <a:xfrm>
              <a:off x="1472936" y="3375207"/>
              <a:ext cx="195273"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49" name="Freeform 160">
              <a:extLst>
                <a:ext uri="{FF2B5EF4-FFF2-40B4-BE49-F238E27FC236}">
                  <a16:creationId xmlns:a16="http://schemas.microsoft.com/office/drawing/2014/main" id="{A6965D62-1F0E-445C-8A20-527DAA71EDD2}"/>
                </a:ext>
              </a:extLst>
            </p:cNvPr>
            <p:cNvSpPr>
              <a:spLocks/>
            </p:cNvSpPr>
            <p:nvPr/>
          </p:nvSpPr>
          <p:spPr bwMode="auto">
            <a:xfrm>
              <a:off x="1472936" y="3474019"/>
              <a:ext cx="171746"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50" name="Freeform 162">
              <a:extLst>
                <a:ext uri="{FF2B5EF4-FFF2-40B4-BE49-F238E27FC236}">
                  <a16:creationId xmlns:a16="http://schemas.microsoft.com/office/drawing/2014/main" id="{E53F506A-FA31-4EA0-A718-4CF8217FB4BE}"/>
                </a:ext>
              </a:extLst>
            </p:cNvPr>
            <p:cNvSpPr>
              <a:spLocks/>
            </p:cNvSpPr>
            <p:nvPr/>
          </p:nvSpPr>
          <p:spPr bwMode="auto">
            <a:xfrm>
              <a:off x="1472936" y="3400302"/>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51" name="Freeform 163">
              <a:extLst>
                <a:ext uri="{FF2B5EF4-FFF2-40B4-BE49-F238E27FC236}">
                  <a16:creationId xmlns:a16="http://schemas.microsoft.com/office/drawing/2014/main" id="{FA4F0058-DE08-4B4F-A6E5-F31D9C9FA171}"/>
                </a:ext>
              </a:extLst>
            </p:cNvPr>
            <p:cNvSpPr>
              <a:spLocks/>
            </p:cNvSpPr>
            <p:nvPr/>
          </p:nvSpPr>
          <p:spPr bwMode="auto">
            <a:xfrm>
              <a:off x="1472936" y="3424613"/>
              <a:ext cx="137240"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52" name="Freeform 164">
              <a:extLst>
                <a:ext uri="{FF2B5EF4-FFF2-40B4-BE49-F238E27FC236}">
                  <a16:creationId xmlns:a16="http://schemas.microsoft.com/office/drawing/2014/main" id="{FB8E33C5-A2ED-4C13-9BC7-169F88ABD476}"/>
                </a:ext>
              </a:extLst>
            </p:cNvPr>
            <p:cNvSpPr>
              <a:spLocks/>
            </p:cNvSpPr>
            <p:nvPr/>
          </p:nvSpPr>
          <p:spPr bwMode="auto">
            <a:xfrm>
              <a:off x="1709773" y="3375207"/>
              <a:ext cx="28232"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53" name="Freeform 165">
              <a:extLst>
                <a:ext uri="{FF2B5EF4-FFF2-40B4-BE49-F238E27FC236}">
                  <a16:creationId xmlns:a16="http://schemas.microsoft.com/office/drawing/2014/main" id="{96DF105D-69C6-4933-A416-F5F7D8358376}"/>
                </a:ext>
              </a:extLst>
            </p:cNvPr>
            <p:cNvSpPr>
              <a:spLocks/>
            </p:cNvSpPr>
            <p:nvPr/>
          </p:nvSpPr>
          <p:spPr bwMode="auto">
            <a:xfrm>
              <a:off x="1709773" y="3400302"/>
              <a:ext cx="61170"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54" name="Freeform 166">
              <a:extLst>
                <a:ext uri="{FF2B5EF4-FFF2-40B4-BE49-F238E27FC236}">
                  <a16:creationId xmlns:a16="http://schemas.microsoft.com/office/drawing/2014/main" id="{C7EF686E-0BE8-4989-A3D9-B300462433B1}"/>
                </a:ext>
              </a:extLst>
            </p:cNvPr>
            <p:cNvSpPr>
              <a:spLocks/>
            </p:cNvSpPr>
            <p:nvPr/>
          </p:nvSpPr>
          <p:spPr bwMode="auto">
            <a:xfrm>
              <a:off x="1709773" y="3424613"/>
              <a:ext cx="5019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55" name="Freeform 162">
              <a:extLst>
                <a:ext uri="{FF2B5EF4-FFF2-40B4-BE49-F238E27FC236}">
                  <a16:creationId xmlns:a16="http://schemas.microsoft.com/office/drawing/2014/main" id="{D9FC4A18-2702-47A5-B700-DBC894DA7A64}"/>
                </a:ext>
              </a:extLst>
            </p:cNvPr>
            <p:cNvSpPr>
              <a:spLocks/>
            </p:cNvSpPr>
            <p:nvPr/>
          </p:nvSpPr>
          <p:spPr bwMode="auto">
            <a:xfrm>
              <a:off x="1472936" y="3452061"/>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37" name="Freeform 5">
              <a:extLst>
                <a:ext uri="{FF2B5EF4-FFF2-40B4-BE49-F238E27FC236}">
                  <a16:creationId xmlns:a16="http://schemas.microsoft.com/office/drawing/2014/main" id="{A7FE047B-4121-40DC-9D2D-580217EDE973}"/>
                </a:ext>
              </a:extLst>
            </p:cNvPr>
            <p:cNvSpPr>
              <a:spLocks/>
            </p:cNvSpPr>
            <p:nvPr/>
          </p:nvSpPr>
          <p:spPr bwMode="auto">
            <a:xfrm>
              <a:off x="2164249" y="3574953"/>
              <a:ext cx="181908" cy="98776"/>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solidFill>
              <a:schemeClr val="bg2"/>
            </a:solid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238" name="Freeform 6">
              <a:extLst>
                <a:ext uri="{FF2B5EF4-FFF2-40B4-BE49-F238E27FC236}">
                  <a16:creationId xmlns:a16="http://schemas.microsoft.com/office/drawing/2014/main" id="{02532A52-9B00-4A00-9D30-EFA994145A28}"/>
                </a:ext>
              </a:extLst>
            </p:cNvPr>
            <p:cNvSpPr>
              <a:spLocks/>
            </p:cNvSpPr>
            <p:nvPr/>
          </p:nvSpPr>
          <p:spPr bwMode="auto">
            <a:xfrm>
              <a:off x="1980194" y="3235677"/>
              <a:ext cx="544804" cy="338662"/>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2"/>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sp>
          <p:nvSpPr>
            <p:cNvPr id="222" name="Freeform 151">
              <a:extLst>
                <a:ext uri="{FF2B5EF4-FFF2-40B4-BE49-F238E27FC236}">
                  <a16:creationId xmlns:a16="http://schemas.microsoft.com/office/drawing/2014/main" id="{1C67BB5A-F971-44E2-9A7E-604EC1497015}"/>
                </a:ext>
              </a:extLst>
            </p:cNvPr>
            <p:cNvSpPr>
              <a:spLocks/>
            </p:cNvSpPr>
            <p:nvPr/>
          </p:nvSpPr>
          <p:spPr bwMode="auto">
            <a:xfrm>
              <a:off x="2082026" y="3296784"/>
              <a:ext cx="341139" cy="216447"/>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23" name="Freeform 150">
              <a:extLst>
                <a:ext uri="{FF2B5EF4-FFF2-40B4-BE49-F238E27FC236}">
                  <a16:creationId xmlns:a16="http://schemas.microsoft.com/office/drawing/2014/main" id="{8FCCA37C-2BCA-43F1-9C03-37407A72AC2F}"/>
                </a:ext>
              </a:extLst>
            </p:cNvPr>
            <p:cNvSpPr>
              <a:spLocks/>
            </p:cNvSpPr>
            <p:nvPr/>
          </p:nvSpPr>
          <p:spPr bwMode="auto">
            <a:xfrm>
              <a:off x="2082026" y="3340701"/>
              <a:ext cx="243895" cy="172530"/>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24" name="Freeform 152">
              <a:extLst>
                <a:ext uri="{FF2B5EF4-FFF2-40B4-BE49-F238E27FC236}">
                  <a16:creationId xmlns:a16="http://schemas.microsoft.com/office/drawing/2014/main" id="{DE28EA10-5A80-4CEB-A73E-AE48474DBCAE}"/>
                </a:ext>
              </a:extLst>
            </p:cNvPr>
            <p:cNvSpPr>
              <a:spLocks/>
            </p:cNvSpPr>
            <p:nvPr/>
          </p:nvSpPr>
          <p:spPr bwMode="auto">
            <a:xfrm>
              <a:off x="2082026" y="3343053"/>
              <a:ext cx="341139"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25" name="Freeform 153">
              <a:extLst>
                <a:ext uri="{FF2B5EF4-FFF2-40B4-BE49-F238E27FC236}">
                  <a16:creationId xmlns:a16="http://schemas.microsoft.com/office/drawing/2014/main" id="{E22F5BC5-4F9D-4F3B-A5BE-2FEBCBE85688}"/>
                </a:ext>
              </a:extLst>
            </p:cNvPr>
            <p:cNvSpPr>
              <a:spLocks/>
            </p:cNvSpPr>
            <p:nvPr/>
          </p:nvSpPr>
          <p:spPr bwMode="auto">
            <a:xfrm>
              <a:off x="2082026" y="3340701"/>
              <a:ext cx="341139"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26" name="Freeform 154">
              <a:extLst>
                <a:ext uri="{FF2B5EF4-FFF2-40B4-BE49-F238E27FC236}">
                  <a16:creationId xmlns:a16="http://schemas.microsoft.com/office/drawing/2014/main" id="{1DE2F4F1-8BAA-4D43-A33E-013D1831D78B}"/>
                </a:ext>
              </a:extLst>
            </p:cNvPr>
            <p:cNvSpPr>
              <a:spLocks/>
            </p:cNvSpPr>
            <p:nvPr/>
          </p:nvSpPr>
          <p:spPr bwMode="auto">
            <a:xfrm>
              <a:off x="2099279" y="3310900"/>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27" name="Freeform 155">
              <a:extLst>
                <a:ext uri="{FF2B5EF4-FFF2-40B4-BE49-F238E27FC236}">
                  <a16:creationId xmlns:a16="http://schemas.microsoft.com/office/drawing/2014/main" id="{2650E31C-D572-41F3-A617-5C83D9D8477A}"/>
                </a:ext>
              </a:extLst>
            </p:cNvPr>
            <p:cNvSpPr>
              <a:spLocks/>
            </p:cNvSpPr>
            <p:nvPr/>
          </p:nvSpPr>
          <p:spPr bwMode="auto">
            <a:xfrm>
              <a:off x="2125943" y="3310900"/>
              <a:ext cx="14901" cy="14116"/>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28" name="Freeform 156">
              <a:extLst>
                <a:ext uri="{FF2B5EF4-FFF2-40B4-BE49-F238E27FC236}">
                  <a16:creationId xmlns:a16="http://schemas.microsoft.com/office/drawing/2014/main" id="{7D7FB84D-18EF-4700-AAE0-F9DC2417F545}"/>
                </a:ext>
              </a:extLst>
            </p:cNvPr>
            <p:cNvSpPr>
              <a:spLocks/>
            </p:cNvSpPr>
            <p:nvPr/>
          </p:nvSpPr>
          <p:spPr bwMode="auto">
            <a:xfrm>
              <a:off x="2152606" y="3310900"/>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29" name="Freeform 159">
              <a:extLst>
                <a:ext uri="{FF2B5EF4-FFF2-40B4-BE49-F238E27FC236}">
                  <a16:creationId xmlns:a16="http://schemas.microsoft.com/office/drawing/2014/main" id="{CB5BC8EB-7836-453D-9722-C3CF6C4F443F}"/>
                </a:ext>
              </a:extLst>
            </p:cNvPr>
            <p:cNvSpPr>
              <a:spLocks/>
            </p:cNvSpPr>
            <p:nvPr/>
          </p:nvSpPr>
          <p:spPr bwMode="auto">
            <a:xfrm>
              <a:off x="2107121" y="3375207"/>
              <a:ext cx="195273"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30" name="Freeform 160">
              <a:extLst>
                <a:ext uri="{FF2B5EF4-FFF2-40B4-BE49-F238E27FC236}">
                  <a16:creationId xmlns:a16="http://schemas.microsoft.com/office/drawing/2014/main" id="{FDB251C5-04F1-4318-8629-92863278DD50}"/>
                </a:ext>
              </a:extLst>
            </p:cNvPr>
            <p:cNvSpPr>
              <a:spLocks/>
            </p:cNvSpPr>
            <p:nvPr/>
          </p:nvSpPr>
          <p:spPr bwMode="auto">
            <a:xfrm>
              <a:off x="2107121" y="3474019"/>
              <a:ext cx="171746"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31" name="Freeform 162">
              <a:extLst>
                <a:ext uri="{FF2B5EF4-FFF2-40B4-BE49-F238E27FC236}">
                  <a16:creationId xmlns:a16="http://schemas.microsoft.com/office/drawing/2014/main" id="{AD14606F-D470-458F-A988-92406A1F5633}"/>
                </a:ext>
              </a:extLst>
            </p:cNvPr>
            <p:cNvSpPr>
              <a:spLocks/>
            </p:cNvSpPr>
            <p:nvPr/>
          </p:nvSpPr>
          <p:spPr bwMode="auto">
            <a:xfrm>
              <a:off x="2107121" y="3400302"/>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32" name="Freeform 163">
              <a:extLst>
                <a:ext uri="{FF2B5EF4-FFF2-40B4-BE49-F238E27FC236}">
                  <a16:creationId xmlns:a16="http://schemas.microsoft.com/office/drawing/2014/main" id="{94FB571E-B6BC-49D5-8EC1-7D39EAD110B4}"/>
                </a:ext>
              </a:extLst>
            </p:cNvPr>
            <p:cNvSpPr>
              <a:spLocks/>
            </p:cNvSpPr>
            <p:nvPr/>
          </p:nvSpPr>
          <p:spPr bwMode="auto">
            <a:xfrm>
              <a:off x="2107121" y="3424613"/>
              <a:ext cx="137240"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33" name="Freeform 164">
              <a:extLst>
                <a:ext uri="{FF2B5EF4-FFF2-40B4-BE49-F238E27FC236}">
                  <a16:creationId xmlns:a16="http://schemas.microsoft.com/office/drawing/2014/main" id="{57F9F0DC-D949-44E5-ACF0-73182E1C0735}"/>
                </a:ext>
              </a:extLst>
            </p:cNvPr>
            <p:cNvSpPr>
              <a:spLocks/>
            </p:cNvSpPr>
            <p:nvPr/>
          </p:nvSpPr>
          <p:spPr bwMode="auto">
            <a:xfrm>
              <a:off x="2343958" y="3375207"/>
              <a:ext cx="28232"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34" name="Freeform 165">
              <a:extLst>
                <a:ext uri="{FF2B5EF4-FFF2-40B4-BE49-F238E27FC236}">
                  <a16:creationId xmlns:a16="http://schemas.microsoft.com/office/drawing/2014/main" id="{F3177CF0-F3E4-4E6B-B861-67F8BE5DE435}"/>
                </a:ext>
              </a:extLst>
            </p:cNvPr>
            <p:cNvSpPr>
              <a:spLocks/>
            </p:cNvSpPr>
            <p:nvPr/>
          </p:nvSpPr>
          <p:spPr bwMode="auto">
            <a:xfrm>
              <a:off x="2343958" y="3400302"/>
              <a:ext cx="61170"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35" name="Freeform 166">
              <a:extLst>
                <a:ext uri="{FF2B5EF4-FFF2-40B4-BE49-F238E27FC236}">
                  <a16:creationId xmlns:a16="http://schemas.microsoft.com/office/drawing/2014/main" id="{A8012004-0AB4-4E64-BAAA-872975F8D52C}"/>
                </a:ext>
              </a:extLst>
            </p:cNvPr>
            <p:cNvSpPr>
              <a:spLocks/>
            </p:cNvSpPr>
            <p:nvPr/>
          </p:nvSpPr>
          <p:spPr bwMode="auto">
            <a:xfrm>
              <a:off x="2343958" y="3424613"/>
              <a:ext cx="5019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36" name="Freeform 162">
              <a:extLst>
                <a:ext uri="{FF2B5EF4-FFF2-40B4-BE49-F238E27FC236}">
                  <a16:creationId xmlns:a16="http://schemas.microsoft.com/office/drawing/2014/main" id="{F627DA30-F440-4E2D-AEBF-6FAFD6AAA30F}"/>
                </a:ext>
              </a:extLst>
            </p:cNvPr>
            <p:cNvSpPr>
              <a:spLocks/>
            </p:cNvSpPr>
            <p:nvPr/>
          </p:nvSpPr>
          <p:spPr bwMode="auto">
            <a:xfrm>
              <a:off x="2107121" y="3452061"/>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18" name="Freeform 5">
              <a:extLst>
                <a:ext uri="{FF2B5EF4-FFF2-40B4-BE49-F238E27FC236}">
                  <a16:creationId xmlns:a16="http://schemas.microsoft.com/office/drawing/2014/main" id="{607F1FBC-86F2-4E1B-AF36-02E74BB4A8D8}"/>
                </a:ext>
              </a:extLst>
            </p:cNvPr>
            <p:cNvSpPr>
              <a:spLocks/>
            </p:cNvSpPr>
            <p:nvPr/>
          </p:nvSpPr>
          <p:spPr bwMode="auto">
            <a:xfrm>
              <a:off x="2798434" y="3574953"/>
              <a:ext cx="181908" cy="98776"/>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solidFill>
              <a:schemeClr val="bg2"/>
            </a:solid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219" name="Freeform 6">
              <a:extLst>
                <a:ext uri="{FF2B5EF4-FFF2-40B4-BE49-F238E27FC236}">
                  <a16:creationId xmlns:a16="http://schemas.microsoft.com/office/drawing/2014/main" id="{1D66C49F-AC0E-4F59-B33C-FE1F160159FF}"/>
                </a:ext>
              </a:extLst>
            </p:cNvPr>
            <p:cNvSpPr>
              <a:spLocks/>
            </p:cNvSpPr>
            <p:nvPr/>
          </p:nvSpPr>
          <p:spPr bwMode="auto">
            <a:xfrm>
              <a:off x="2614379" y="3235677"/>
              <a:ext cx="544804" cy="338662"/>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2"/>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sp>
          <p:nvSpPr>
            <p:cNvPr id="203" name="Freeform 151">
              <a:extLst>
                <a:ext uri="{FF2B5EF4-FFF2-40B4-BE49-F238E27FC236}">
                  <a16:creationId xmlns:a16="http://schemas.microsoft.com/office/drawing/2014/main" id="{1BAEF9FD-4B58-48BC-BC16-8489015DFA45}"/>
                </a:ext>
              </a:extLst>
            </p:cNvPr>
            <p:cNvSpPr>
              <a:spLocks/>
            </p:cNvSpPr>
            <p:nvPr/>
          </p:nvSpPr>
          <p:spPr bwMode="auto">
            <a:xfrm>
              <a:off x="2716211" y="3296784"/>
              <a:ext cx="341139" cy="216447"/>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04" name="Freeform 150">
              <a:extLst>
                <a:ext uri="{FF2B5EF4-FFF2-40B4-BE49-F238E27FC236}">
                  <a16:creationId xmlns:a16="http://schemas.microsoft.com/office/drawing/2014/main" id="{1F826F81-0FD5-4A14-8202-0762678DFCA5}"/>
                </a:ext>
              </a:extLst>
            </p:cNvPr>
            <p:cNvSpPr>
              <a:spLocks/>
            </p:cNvSpPr>
            <p:nvPr/>
          </p:nvSpPr>
          <p:spPr bwMode="auto">
            <a:xfrm>
              <a:off x="2716211" y="3340701"/>
              <a:ext cx="243895" cy="172530"/>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05" name="Freeform 152">
              <a:extLst>
                <a:ext uri="{FF2B5EF4-FFF2-40B4-BE49-F238E27FC236}">
                  <a16:creationId xmlns:a16="http://schemas.microsoft.com/office/drawing/2014/main" id="{3054D7F2-69F5-4DF6-A788-AE41791B29F8}"/>
                </a:ext>
              </a:extLst>
            </p:cNvPr>
            <p:cNvSpPr>
              <a:spLocks/>
            </p:cNvSpPr>
            <p:nvPr/>
          </p:nvSpPr>
          <p:spPr bwMode="auto">
            <a:xfrm>
              <a:off x="2716211" y="3343053"/>
              <a:ext cx="341139"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06" name="Freeform 153">
              <a:extLst>
                <a:ext uri="{FF2B5EF4-FFF2-40B4-BE49-F238E27FC236}">
                  <a16:creationId xmlns:a16="http://schemas.microsoft.com/office/drawing/2014/main" id="{BB944546-0E36-4CCA-AB6F-43B19D43DF2D}"/>
                </a:ext>
              </a:extLst>
            </p:cNvPr>
            <p:cNvSpPr>
              <a:spLocks/>
            </p:cNvSpPr>
            <p:nvPr/>
          </p:nvSpPr>
          <p:spPr bwMode="auto">
            <a:xfrm>
              <a:off x="2716211" y="3340701"/>
              <a:ext cx="341139"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07" name="Freeform 154">
              <a:extLst>
                <a:ext uri="{FF2B5EF4-FFF2-40B4-BE49-F238E27FC236}">
                  <a16:creationId xmlns:a16="http://schemas.microsoft.com/office/drawing/2014/main" id="{FD799C7A-600F-43D3-96AE-075CFCA2D609}"/>
                </a:ext>
              </a:extLst>
            </p:cNvPr>
            <p:cNvSpPr>
              <a:spLocks/>
            </p:cNvSpPr>
            <p:nvPr/>
          </p:nvSpPr>
          <p:spPr bwMode="auto">
            <a:xfrm>
              <a:off x="2733464" y="3310900"/>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08" name="Freeform 155">
              <a:extLst>
                <a:ext uri="{FF2B5EF4-FFF2-40B4-BE49-F238E27FC236}">
                  <a16:creationId xmlns:a16="http://schemas.microsoft.com/office/drawing/2014/main" id="{AFE313B2-8477-4A5E-B97F-C1307384A80B}"/>
                </a:ext>
              </a:extLst>
            </p:cNvPr>
            <p:cNvSpPr>
              <a:spLocks/>
            </p:cNvSpPr>
            <p:nvPr/>
          </p:nvSpPr>
          <p:spPr bwMode="auto">
            <a:xfrm>
              <a:off x="2760128" y="3310900"/>
              <a:ext cx="14901" cy="14116"/>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09" name="Freeform 156">
              <a:extLst>
                <a:ext uri="{FF2B5EF4-FFF2-40B4-BE49-F238E27FC236}">
                  <a16:creationId xmlns:a16="http://schemas.microsoft.com/office/drawing/2014/main" id="{598F2298-36EE-417A-8E0D-3E6693EBEE9E}"/>
                </a:ext>
              </a:extLst>
            </p:cNvPr>
            <p:cNvSpPr>
              <a:spLocks/>
            </p:cNvSpPr>
            <p:nvPr/>
          </p:nvSpPr>
          <p:spPr bwMode="auto">
            <a:xfrm>
              <a:off x="2786791" y="3310900"/>
              <a:ext cx="14901" cy="14116"/>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10" name="Freeform 159">
              <a:extLst>
                <a:ext uri="{FF2B5EF4-FFF2-40B4-BE49-F238E27FC236}">
                  <a16:creationId xmlns:a16="http://schemas.microsoft.com/office/drawing/2014/main" id="{739DE504-4C83-416E-9971-882745977B76}"/>
                </a:ext>
              </a:extLst>
            </p:cNvPr>
            <p:cNvSpPr>
              <a:spLocks/>
            </p:cNvSpPr>
            <p:nvPr/>
          </p:nvSpPr>
          <p:spPr bwMode="auto">
            <a:xfrm>
              <a:off x="2741306" y="3375207"/>
              <a:ext cx="195273"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11" name="Freeform 160">
              <a:extLst>
                <a:ext uri="{FF2B5EF4-FFF2-40B4-BE49-F238E27FC236}">
                  <a16:creationId xmlns:a16="http://schemas.microsoft.com/office/drawing/2014/main" id="{89F7A8B2-85AF-4226-818D-1BE114763EF3}"/>
                </a:ext>
              </a:extLst>
            </p:cNvPr>
            <p:cNvSpPr>
              <a:spLocks/>
            </p:cNvSpPr>
            <p:nvPr/>
          </p:nvSpPr>
          <p:spPr bwMode="auto">
            <a:xfrm>
              <a:off x="2741306" y="3474019"/>
              <a:ext cx="171746"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12" name="Freeform 162">
              <a:extLst>
                <a:ext uri="{FF2B5EF4-FFF2-40B4-BE49-F238E27FC236}">
                  <a16:creationId xmlns:a16="http://schemas.microsoft.com/office/drawing/2014/main" id="{CF7ABF2A-F7CF-4E3C-9DEE-439D2859388E}"/>
                </a:ext>
              </a:extLst>
            </p:cNvPr>
            <p:cNvSpPr>
              <a:spLocks/>
            </p:cNvSpPr>
            <p:nvPr/>
          </p:nvSpPr>
          <p:spPr bwMode="auto">
            <a:xfrm>
              <a:off x="2741306" y="3400302"/>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13" name="Freeform 163">
              <a:extLst>
                <a:ext uri="{FF2B5EF4-FFF2-40B4-BE49-F238E27FC236}">
                  <a16:creationId xmlns:a16="http://schemas.microsoft.com/office/drawing/2014/main" id="{003C2926-9BF2-4E7B-A5A7-BBAB6423F9AA}"/>
                </a:ext>
              </a:extLst>
            </p:cNvPr>
            <p:cNvSpPr>
              <a:spLocks/>
            </p:cNvSpPr>
            <p:nvPr/>
          </p:nvSpPr>
          <p:spPr bwMode="auto">
            <a:xfrm>
              <a:off x="2741306" y="3424613"/>
              <a:ext cx="137240"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14" name="Freeform 164">
              <a:extLst>
                <a:ext uri="{FF2B5EF4-FFF2-40B4-BE49-F238E27FC236}">
                  <a16:creationId xmlns:a16="http://schemas.microsoft.com/office/drawing/2014/main" id="{93CECC19-988F-4029-A8EF-704CFC9F886F}"/>
                </a:ext>
              </a:extLst>
            </p:cNvPr>
            <p:cNvSpPr>
              <a:spLocks/>
            </p:cNvSpPr>
            <p:nvPr/>
          </p:nvSpPr>
          <p:spPr bwMode="auto">
            <a:xfrm>
              <a:off x="2978143" y="3375207"/>
              <a:ext cx="28232"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15" name="Freeform 165">
              <a:extLst>
                <a:ext uri="{FF2B5EF4-FFF2-40B4-BE49-F238E27FC236}">
                  <a16:creationId xmlns:a16="http://schemas.microsoft.com/office/drawing/2014/main" id="{4EBBB6F1-01D5-4DAB-B7EC-90F560D32521}"/>
                </a:ext>
              </a:extLst>
            </p:cNvPr>
            <p:cNvSpPr>
              <a:spLocks/>
            </p:cNvSpPr>
            <p:nvPr/>
          </p:nvSpPr>
          <p:spPr bwMode="auto">
            <a:xfrm>
              <a:off x="2978143" y="3400302"/>
              <a:ext cx="61170"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16" name="Freeform 166">
              <a:extLst>
                <a:ext uri="{FF2B5EF4-FFF2-40B4-BE49-F238E27FC236}">
                  <a16:creationId xmlns:a16="http://schemas.microsoft.com/office/drawing/2014/main" id="{27E20F2C-4FFA-4F5B-9538-FEFB7F496867}"/>
                </a:ext>
              </a:extLst>
            </p:cNvPr>
            <p:cNvSpPr>
              <a:spLocks/>
            </p:cNvSpPr>
            <p:nvPr/>
          </p:nvSpPr>
          <p:spPr bwMode="auto">
            <a:xfrm>
              <a:off x="2978143" y="3424613"/>
              <a:ext cx="5019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17" name="Freeform 162">
              <a:extLst>
                <a:ext uri="{FF2B5EF4-FFF2-40B4-BE49-F238E27FC236}">
                  <a16:creationId xmlns:a16="http://schemas.microsoft.com/office/drawing/2014/main" id="{21585130-1859-46FC-BEA9-AF42879DD251}"/>
                </a:ext>
              </a:extLst>
            </p:cNvPr>
            <p:cNvSpPr>
              <a:spLocks/>
            </p:cNvSpPr>
            <p:nvPr/>
          </p:nvSpPr>
          <p:spPr bwMode="auto">
            <a:xfrm>
              <a:off x="2741306" y="3452061"/>
              <a:ext cx="76855"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99" name="Freeform 5">
              <a:extLst>
                <a:ext uri="{FF2B5EF4-FFF2-40B4-BE49-F238E27FC236}">
                  <a16:creationId xmlns:a16="http://schemas.microsoft.com/office/drawing/2014/main" id="{539EE574-4332-4ABA-A735-026683C53D88}"/>
                </a:ext>
              </a:extLst>
            </p:cNvPr>
            <p:cNvSpPr>
              <a:spLocks/>
            </p:cNvSpPr>
            <p:nvPr/>
          </p:nvSpPr>
          <p:spPr bwMode="auto">
            <a:xfrm>
              <a:off x="3432618" y="3574953"/>
              <a:ext cx="181908" cy="98776"/>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solidFill>
              <a:schemeClr val="bg2"/>
            </a:solid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200" name="Freeform 6">
              <a:extLst>
                <a:ext uri="{FF2B5EF4-FFF2-40B4-BE49-F238E27FC236}">
                  <a16:creationId xmlns:a16="http://schemas.microsoft.com/office/drawing/2014/main" id="{A732C1BE-DFF4-41BD-B8A9-0EE01A4CB15C}"/>
                </a:ext>
              </a:extLst>
            </p:cNvPr>
            <p:cNvSpPr>
              <a:spLocks/>
            </p:cNvSpPr>
            <p:nvPr/>
          </p:nvSpPr>
          <p:spPr bwMode="auto">
            <a:xfrm>
              <a:off x="3248563" y="3235677"/>
              <a:ext cx="544804" cy="338662"/>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2"/>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nvGrpSpPr>
            <p:cNvPr id="183" name="Group 182">
              <a:extLst>
                <a:ext uri="{FF2B5EF4-FFF2-40B4-BE49-F238E27FC236}">
                  <a16:creationId xmlns:a16="http://schemas.microsoft.com/office/drawing/2014/main" id="{590748ED-E448-414D-BB96-8A6363BD3C88}"/>
                </a:ext>
              </a:extLst>
            </p:cNvPr>
            <p:cNvGrpSpPr/>
            <p:nvPr/>
          </p:nvGrpSpPr>
          <p:grpSpPr>
            <a:xfrm>
              <a:off x="3350395" y="3296784"/>
              <a:ext cx="341139" cy="216447"/>
              <a:chOff x="7308949" y="409018"/>
              <a:chExt cx="540832" cy="343149"/>
            </a:xfrm>
          </p:grpSpPr>
          <p:sp>
            <p:nvSpPr>
              <p:cNvPr id="184" name="Freeform 151">
                <a:extLst>
                  <a:ext uri="{FF2B5EF4-FFF2-40B4-BE49-F238E27FC236}">
                    <a16:creationId xmlns:a16="http://schemas.microsoft.com/office/drawing/2014/main" id="{5C646EB7-E6B2-46DF-A693-A87E1D5819C7}"/>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85" name="Freeform 150">
                <a:extLst>
                  <a:ext uri="{FF2B5EF4-FFF2-40B4-BE49-F238E27FC236}">
                    <a16:creationId xmlns:a16="http://schemas.microsoft.com/office/drawing/2014/main" id="{F3C3FE3B-D974-4A56-9907-5F82DBF0E715}"/>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86" name="Freeform 152">
                <a:extLst>
                  <a:ext uri="{FF2B5EF4-FFF2-40B4-BE49-F238E27FC236}">
                    <a16:creationId xmlns:a16="http://schemas.microsoft.com/office/drawing/2014/main" id="{DF3971FF-17D0-484B-A0F7-C2D5ECCAE7C6}"/>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87" name="Freeform 153">
                <a:extLst>
                  <a:ext uri="{FF2B5EF4-FFF2-40B4-BE49-F238E27FC236}">
                    <a16:creationId xmlns:a16="http://schemas.microsoft.com/office/drawing/2014/main" id="{8ADDD7BB-92CE-40B1-B224-50672CCF3B41}"/>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88" name="Freeform 154">
                <a:extLst>
                  <a:ext uri="{FF2B5EF4-FFF2-40B4-BE49-F238E27FC236}">
                    <a16:creationId xmlns:a16="http://schemas.microsoft.com/office/drawing/2014/main" id="{69F1D9C5-B021-4A10-A6CE-3C3A26C9E0F3}"/>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89" name="Freeform 155">
                <a:extLst>
                  <a:ext uri="{FF2B5EF4-FFF2-40B4-BE49-F238E27FC236}">
                    <a16:creationId xmlns:a16="http://schemas.microsoft.com/office/drawing/2014/main" id="{ACC30611-EAFB-4244-90EF-A21C7828645B}"/>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90" name="Freeform 156">
                <a:extLst>
                  <a:ext uri="{FF2B5EF4-FFF2-40B4-BE49-F238E27FC236}">
                    <a16:creationId xmlns:a16="http://schemas.microsoft.com/office/drawing/2014/main" id="{44D5D885-2401-4949-B58B-7EBB121EEFC0}"/>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no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91" name="Freeform 159">
                <a:extLst>
                  <a:ext uri="{FF2B5EF4-FFF2-40B4-BE49-F238E27FC236}">
                    <a16:creationId xmlns:a16="http://schemas.microsoft.com/office/drawing/2014/main" id="{27E59681-211D-4CB3-A476-C83D7ED80004}"/>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92" name="Freeform 160">
                <a:extLst>
                  <a:ext uri="{FF2B5EF4-FFF2-40B4-BE49-F238E27FC236}">
                    <a16:creationId xmlns:a16="http://schemas.microsoft.com/office/drawing/2014/main" id="{EE0C6529-A9E4-4A20-ADA2-D8521EB79CCD}"/>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93" name="Freeform 162">
                <a:extLst>
                  <a:ext uri="{FF2B5EF4-FFF2-40B4-BE49-F238E27FC236}">
                    <a16:creationId xmlns:a16="http://schemas.microsoft.com/office/drawing/2014/main" id="{6EA2649F-393E-477D-9908-C7D8F66C2DDB}"/>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94" name="Freeform 163">
                <a:extLst>
                  <a:ext uri="{FF2B5EF4-FFF2-40B4-BE49-F238E27FC236}">
                    <a16:creationId xmlns:a16="http://schemas.microsoft.com/office/drawing/2014/main" id="{F054D57E-026C-4B36-9BB4-1900D82DCD95}"/>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95" name="Freeform 164">
                <a:extLst>
                  <a:ext uri="{FF2B5EF4-FFF2-40B4-BE49-F238E27FC236}">
                    <a16:creationId xmlns:a16="http://schemas.microsoft.com/office/drawing/2014/main" id="{DB447886-EAE5-4FE4-8F7E-0C5AAC24C9AB}"/>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96" name="Freeform 165">
                <a:extLst>
                  <a:ext uri="{FF2B5EF4-FFF2-40B4-BE49-F238E27FC236}">
                    <a16:creationId xmlns:a16="http://schemas.microsoft.com/office/drawing/2014/main" id="{3F6DA27E-3038-49AF-B96C-328BCA083EB4}"/>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97" name="Freeform 166">
                <a:extLst>
                  <a:ext uri="{FF2B5EF4-FFF2-40B4-BE49-F238E27FC236}">
                    <a16:creationId xmlns:a16="http://schemas.microsoft.com/office/drawing/2014/main" id="{60C64B77-B944-41A7-9157-1022FF825FCF}"/>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198" name="Freeform 162">
                <a:extLst>
                  <a:ext uri="{FF2B5EF4-FFF2-40B4-BE49-F238E27FC236}">
                    <a16:creationId xmlns:a16="http://schemas.microsoft.com/office/drawing/2014/main" id="{5C03F80C-D2F2-42F7-AA88-CFC91A27B69A}"/>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sp>
          <p:nvSpPr>
            <p:cNvPr id="181" name="Rectangle 180">
              <a:extLst>
                <a:ext uri="{FF2B5EF4-FFF2-40B4-BE49-F238E27FC236}">
                  <a16:creationId xmlns:a16="http://schemas.microsoft.com/office/drawing/2014/main" id="{F9D81D3B-892D-458E-AFDB-DBF014007007}"/>
                </a:ext>
              </a:extLst>
            </p:cNvPr>
            <p:cNvSpPr/>
            <p:nvPr/>
          </p:nvSpPr>
          <p:spPr bwMode="auto">
            <a:xfrm>
              <a:off x="1187744" y="3143164"/>
              <a:ext cx="2735407" cy="594065"/>
            </a:xfrm>
            <a:prstGeom prst="rect">
              <a:avLst/>
            </a:prstGeom>
            <a:no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41"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504" name="Pentagon 67">
              <a:extLst>
                <a:ext uri="{FF2B5EF4-FFF2-40B4-BE49-F238E27FC236}">
                  <a16:creationId xmlns:a16="http://schemas.microsoft.com/office/drawing/2014/main" id="{96956BF1-4078-4F8D-9945-052F3661CC29}"/>
                </a:ext>
              </a:extLst>
            </p:cNvPr>
            <p:cNvSpPr/>
            <p:nvPr/>
          </p:nvSpPr>
          <p:spPr>
            <a:xfrm>
              <a:off x="10096525" y="2047961"/>
              <a:ext cx="1772711" cy="1086764"/>
            </a:xfrm>
            <a:prstGeom prst="homePlate">
              <a:avLst>
                <a:gd name="adj" fmla="val 28766"/>
              </a:avLst>
            </a:prstGeom>
            <a:solidFill>
              <a:schemeClr val="accent4"/>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kern="0" dirty="0">
                  <a:solidFill>
                    <a:schemeClr val="tx2"/>
                  </a:solidFill>
                  <a:latin typeface="Amazon Ember"/>
                </a:rPr>
                <a:t>Monitor</a:t>
              </a:r>
              <a:endParaRPr lang="en-US" sz="1667" kern="0" dirty="0">
                <a:solidFill>
                  <a:schemeClr val="tx2"/>
                </a:solidFill>
                <a:latin typeface="Amazon Ember" panose="02000000000000000000" pitchFamily="2" charset="0"/>
              </a:endParaRPr>
            </a:p>
          </p:txBody>
        </p:sp>
        <p:sp>
          <p:nvSpPr>
            <p:cNvPr id="505" name="Pentagon 7">
              <a:extLst>
                <a:ext uri="{FF2B5EF4-FFF2-40B4-BE49-F238E27FC236}">
                  <a16:creationId xmlns:a16="http://schemas.microsoft.com/office/drawing/2014/main" id="{788C39DA-FDAE-4118-BB06-6E1F24E0AA4D}"/>
                </a:ext>
              </a:extLst>
            </p:cNvPr>
            <p:cNvSpPr/>
            <p:nvPr/>
          </p:nvSpPr>
          <p:spPr>
            <a:xfrm>
              <a:off x="8607761" y="2047961"/>
              <a:ext cx="1772711" cy="1086764"/>
            </a:xfrm>
            <a:prstGeom prst="homePlate">
              <a:avLst>
                <a:gd name="adj" fmla="val 28766"/>
              </a:avLst>
            </a:prstGeom>
            <a:solidFill>
              <a:schemeClr val="accent2"/>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kern="0" dirty="0">
                  <a:solidFill>
                    <a:schemeClr val="tx2"/>
                  </a:solidFill>
                  <a:latin typeface="Amazon Ember"/>
                </a:rPr>
                <a:t>Release</a:t>
              </a:r>
              <a:endParaRPr lang="en-US" sz="1667" kern="0" dirty="0">
                <a:solidFill>
                  <a:schemeClr val="tx2"/>
                </a:solidFill>
                <a:latin typeface="Amazon Ember" panose="02000000000000000000" pitchFamily="2" charset="0"/>
              </a:endParaRPr>
            </a:p>
          </p:txBody>
        </p:sp>
        <p:sp>
          <p:nvSpPr>
            <p:cNvPr id="506" name="Pentagon 8">
              <a:extLst>
                <a:ext uri="{FF2B5EF4-FFF2-40B4-BE49-F238E27FC236}">
                  <a16:creationId xmlns:a16="http://schemas.microsoft.com/office/drawing/2014/main" id="{A16C0317-D5F5-47D8-BD12-C5C8E142B7B1}"/>
                </a:ext>
              </a:extLst>
            </p:cNvPr>
            <p:cNvSpPr/>
            <p:nvPr/>
          </p:nvSpPr>
          <p:spPr>
            <a:xfrm>
              <a:off x="7271985" y="2047961"/>
              <a:ext cx="1619721" cy="1086764"/>
            </a:xfrm>
            <a:prstGeom prst="homePlate">
              <a:avLst>
                <a:gd name="adj" fmla="val 28766"/>
              </a:avLst>
            </a:prstGeom>
            <a:solidFill>
              <a:schemeClr val="accent1"/>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kern="0" dirty="0">
                  <a:solidFill>
                    <a:srgbClr val="FFFFFF"/>
                  </a:solidFill>
                  <a:latin typeface="Amazon Ember"/>
                </a:rPr>
                <a:t>Test</a:t>
              </a:r>
              <a:endParaRPr lang="en-US" sz="1667" kern="0" dirty="0">
                <a:solidFill>
                  <a:srgbClr val="FFFFFF"/>
                </a:solidFill>
                <a:latin typeface="Amazon Ember" panose="02000000000000000000" pitchFamily="2" charset="0"/>
              </a:endParaRPr>
            </a:p>
          </p:txBody>
        </p:sp>
        <p:sp>
          <p:nvSpPr>
            <p:cNvPr id="507" name="Pentagon 9">
              <a:extLst>
                <a:ext uri="{FF2B5EF4-FFF2-40B4-BE49-F238E27FC236}">
                  <a16:creationId xmlns:a16="http://schemas.microsoft.com/office/drawing/2014/main" id="{43AD98DC-5785-4AF6-9425-25AA702217F7}"/>
                </a:ext>
              </a:extLst>
            </p:cNvPr>
            <p:cNvSpPr/>
            <p:nvPr/>
          </p:nvSpPr>
          <p:spPr>
            <a:xfrm>
              <a:off x="5936211" y="2047961"/>
              <a:ext cx="1619721" cy="1086764"/>
            </a:xfrm>
            <a:prstGeom prst="homePlate">
              <a:avLst>
                <a:gd name="adj" fmla="val 28766"/>
              </a:avLst>
            </a:prstGeom>
            <a:solidFill>
              <a:srgbClr val="232F3E"/>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kern="0" dirty="0">
                  <a:solidFill>
                    <a:srgbClr val="FFFFFF"/>
                  </a:solidFill>
                  <a:latin typeface="Amazon Ember"/>
                </a:rPr>
                <a:t>Build</a:t>
              </a:r>
              <a:endParaRPr lang="en-US" sz="1667" kern="0" dirty="0">
                <a:solidFill>
                  <a:srgbClr val="FFFFFF"/>
                </a:solidFill>
                <a:latin typeface="Amazon Ember" panose="02000000000000000000" pitchFamily="2" charset="0"/>
              </a:endParaRPr>
            </a:p>
          </p:txBody>
        </p:sp>
      </p:grpSp>
      <p:grpSp>
        <p:nvGrpSpPr>
          <p:cNvPr id="6" name="microservices">
            <a:extLst>
              <a:ext uri="{FF2B5EF4-FFF2-40B4-BE49-F238E27FC236}">
                <a16:creationId xmlns:a16="http://schemas.microsoft.com/office/drawing/2014/main" id="{65C75421-58D4-4C11-B038-CF6FAF11914C}"/>
              </a:ext>
              <a:ext uri="{C183D7F6-B498-43B3-948B-1728B52AA6E4}">
                <adec:decorative xmlns:adec="http://schemas.microsoft.com/office/drawing/2017/decorative" val="1"/>
              </a:ext>
            </a:extLst>
          </p:cNvPr>
          <p:cNvGrpSpPr/>
          <p:nvPr/>
        </p:nvGrpSpPr>
        <p:grpSpPr>
          <a:xfrm>
            <a:off x="365760" y="4035289"/>
            <a:ext cx="11569209" cy="2356720"/>
            <a:chOff x="365760" y="4035289"/>
            <a:chExt cx="11569209" cy="2356720"/>
          </a:xfrm>
        </p:grpSpPr>
        <p:sp>
          <p:nvSpPr>
            <p:cNvPr id="526" name="Rectangle 525">
              <a:extLst>
                <a:ext uri="{FF2B5EF4-FFF2-40B4-BE49-F238E27FC236}">
                  <a16:creationId xmlns:a16="http://schemas.microsoft.com/office/drawing/2014/main" id="{35B2508C-84A2-4DBB-8360-1700A1C0E04B}"/>
                </a:ext>
              </a:extLst>
            </p:cNvPr>
            <p:cNvSpPr/>
            <p:nvPr/>
          </p:nvSpPr>
          <p:spPr>
            <a:xfrm>
              <a:off x="365760" y="4035289"/>
              <a:ext cx="11569209" cy="2356720"/>
            </a:xfrm>
            <a:prstGeom prst="rect">
              <a:avLst/>
            </a:prstGeom>
            <a:noFill/>
            <a:ln w="254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vert270" rtlCol="0" anchor="t"/>
            <a:lstStyle/>
            <a:p>
              <a:pPr algn="ctr"/>
              <a:r>
                <a:rPr lang="en-US" sz="2400" dirty="0">
                  <a:solidFill>
                    <a:schemeClr val="tx2"/>
                  </a:solidFill>
                  <a:latin typeface="Amazon Ember"/>
                  <a:ea typeface="Verdana" pitchFamily="34" charset="0"/>
                  <a:cs typeface="Arial"/>
                </a:rPr>
                <a:t>Microservices</a:t>
              </a:r>
            </a:p>
          </p:txBody>
        </p:sp>
        <p:grpSp>
          <p:nvGrpSpPr>
            <p:cNvPr id="258" name="Group 257">
              <a:extLst>
                <a:ext uri="{FF2B5EF4-FFF2-40B4-BE49-F238E27FC236}">
                  <a16:creationId xmlns:a16="http://schemas.microsoft.com/office/drawing/2014/main" id="{D93DDE1A-54E4-4DA3-AC46-1027F98447AD}"/>
                </a:ext>
              </a:extLst>
            </p:cNvPr>
            <p:cNvGrpSpPr/>
            <p:nvPr/>
          </p:nvGrpSpPr>
          <p:grpSpPr>
            <a:xfrm>
              <a:off x="1187744" y="4127787"/>
              <a:ext cx="2735407" cy="594065"/>
              <a:chOff x="406400" y="4461489"/>
              <a:chExt cx="3282488" cy="712879"/>
            </a:xfrm>
          </p:grpSpPr>
          <p:grpSp>
            <p:nvGrpSpPr>
              <p:cNvPr id="259" name="Group 258">
                <a:extLst>
                  <a:ext uri="{FF2B5EF4-FFF2-40B4-BE49-F238E27FC236}">
                    <a16:creationId xmlns:a16="http://schemas.microsoft.com/office/drawing/2014/main" id="{D38576B6-446E-40E3-9A86-7CA57A7A1738}"/>
                  </a:ext>
                </a:extLst>
              </p:cNvPr>
              <p:cNvGrpSpPr/>
              <p:nvPr/>
            </p:nvGrpSpPr>
            <p:grpSpPr>
              <a:xfrm>
                <a:off x="596318" y="4572505"/>
                <a:ext cx="653765" cy="525663"/>
                <a:chOff x="596318" y="1276101"/>
                <a:chExt cx="653765" cy="525663"/>
              </a:xfrm>
            </p:grpSpPr>
            <p:grpSp>
              <p:nvGrpSpPr>
                <p:cNvPr id="321" name="Group 320">
                  <a:extLst>
                    <a:ext uri="{FF2B5EF4-FFF2-40B4-BE49-F238E27FC236}">
                      <a16:creationId xmlns:a16="http://schemas.microsoft.com/office/drawing/2014/main" id="{9B537243-D3B8-410C-8C22-F5CB81373371}"/>
                    </a:ext>
                  </a:extLst>
                </p:cNvPr>
                <p:cNvGrpSpPr/>
                <p:nvPr/>
              </p:nvGrpSpPr>
              <p:grpSpPr>
                <a:xfrm>
                  <a:off x="596318" y="1276101"/>
                  <a:ext cx="653765" cy="525663"/>
                  <a:chOff x="512403" y="2005281"/>
                  <a:chExt cx="2342558" cy="1883543"/>
                </a:xfrm>
                <a:solidFill>
                  <a:schemeClr val="bg2"/>
                </a:solidFill>
              </p:grpSpPr>
              <p:sp>
                <p:nvSpPr>
                  <p:cNvPr id="338" name="Freeform 5">
                    <a:extLst>
                      <a:ext uri="{FF2B5EF4-FFF2-40B4-BE49-F238E27FC236}">
                        <a16:creationId xmlns:a16="http://schemas.microsoft.com/office/drawing/2014/main" id="{4CE593A3-45D4-4C69-A948-58B701CE2E32}"/>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339" name="Freeform 6">
                    <a:extLst>
                      <a:ext uri="{FF2B5EF4-FFF2-40B4-BE49-F238E27FC236}">
                        <a16:creationId xmlns:a16="http://schemas.microsoft.com/office/drawing/2014/main" id="{956F8CAE-BA1B-48BC-8804-A395CC13676C}"/>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1"/>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grpSp>
              <p:nvGrpSpPr>
                <p:cNvPr id="322" name="Group 321">
                  <a:extLst>
                    <a:ext uri="{FF2B5EF4-FFF2-40B4-BE49-F238E27FC236}">
                      <a16:creationId xmlns:a16="http://schemas.microsoft.com/office/drawing/2014/main" id="{7D2C56CD-35B0-4542-BC6F-9C24F26486A1}"/>
                    </a:ext>
                  </a:extLst>
                </p:cNvPr>
                <p:cNvGrpSpPr/>
                <p:nvPr/>
              </p:nvGrpSpPr>
              <p:grpSpPr>
                <a:xfrm>
                  <a:off x="718517" y="1349429"/>
                  <a:ext cx="409367" cy="259737"/>
                  <a:chOff x="7308949" y="409018"/>
                  <a:chExt cx="540832" cy="343149"/>
                </a:xfrm>
              </p:grpSpPr>
              <p:sp>
                <p:nvSpPr>
                  <p:cNvPr id="323" name="Freeform 151">
                    <a:extLst>
                      <a:ext uri="{FF2B5EF4-FFF2-40B4-BE49-F238E27FC236}">
                        <a16:creationId xmlns:a16="http://schemas.microsoft.com/office/drawing/2014/main" id="{B09F7F46-7C01-405E-B3C1-B8BB254E00E0}"/>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24" name="Freeform 150">
                    <a:extLst>
                      <a:ext uri="{FF2B5EF4-FFF2-40B4-BE49-F238E27FC236}">
                        <a16:creationId xmlns:a16="http://schemas.microsoft.com/office/drawing/2014/main" id="{FE49307D-8CCC-437B-BF11-6CEC3D928AC0}"/>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25" name="Freeform 152">
                    <a:extLst>
                      <a:ext uri="{FF2B5EF4-FFF2-40B4-BE49-F238E27FC236}">
                        <a16:creationId xmlns:a16="http://schemas.microsoft.com/office/drawing/2014/main" id="{A616B033-B91D-4C0C-96EE-24AF1DCF326E}"/>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26" name="Freeform 153">
                    <a:extLst>
                      <a:ext uri="{FF2B5EF4-FFF2-40B4-BE49-F238E27FC236}">
                        <a16:creationId xmlns:a16="http://schemas.microsoft.com/office/drawing/2014/main" id="{6783F101-821B-4B8F-AF9E-6047276F5E65}"/>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27" name="Freeform 154">
                    <a:extLst>
                      <a:ext uri="{FF2B5EF4-FFF2-40B4-BE49-F238E27FC236}">
                        <a16:creationId xmlns:a16="http://schemas.microsoft.com/office/drawing/2014/main" id="{BF7A4517-BC2A-48F8-A2F6-7A2B875DE977}"/>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28" name="Freeform 155">
                    <a:extLst>
                      <a:ext uri="{FF2B5EF4-FFF2-40B4-BE49-F238E27FC236}">
                        <a16:creationId xmlns:a16="http://schemas.microsoft.com/office/drawing/2014/main" id="{8A48DCEC-AEF0-4577-93FF-51D866CCE597}"/>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29" name="Freeform 156">
                    <a:extLst>
                      <a:ext uri="{FF2B5EF4-FFF2-40B4-BE49-F238E27FC236}">
                        <a16:creationId xmlns:a16="http://schemas.microsoft.com/office/drawing/2014/main" id="{6E5B5878-78EB-455E-8FB4-EA77934B7748}"/>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30" name="Freeform 159">
                    <a:extLst>
                      <a:ext uri="{FF2B5EF4-FFF2-40B4-BE49-F238E27FC236}">
                        <a16:creationId xmlns:a16="http://schemas.microsoft.com/office/drawing/2014/main" id="{EE6FDE50-E394-4D30-8A51-9C33F42C52C7}"/>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31" name="Freeform 160">
                    <a:extLst>
                      <a:ext uri="{FF2B5EF4-FFF2-40B4-BE49-F238E27FC236}">
                        <a16:creationId xmlns:a16="http://schemas.microsoft.com/office/drawing/2014/main" id="{957883F5-C7F3-4BC0-86BD-995A01F2364E}"/>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32" name="Freeform 162">
                    <a:extLst>
                      <a:ext uri="{FF2B5EF4-FFF2-40B4-BE49-F238E27FC236}">
                        <a16:creationId xmlns:a16="http://schemas.microsoft.com/office/drawing/2014/main" id="{C01B3C7B-7042-497D-AE4E-CDDEB7D91C15}"/>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33" name="Freeform 163">
                    <a:extLst>
                      <a:ext uri="{FF2B5EF4-FFF2-40B4-BE49-F238E27FC236}">
                        <a16:creationId xmlns:a16="http://schemas.microsoft.com/office/drawing/2014/main" id="{9CDC083E-D6E0-49B3-B8B4-9D6C660D8840}"/>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34" name="Freeform 164">
                    <a:extLst>
                      <a:ext uri="{FF2B5EF4-FFF2-40B4-BE49-F238E27FC236}">
                        <a16:creationId xmlns:a16="http://schemas.microsoft.com/office/drawing/2014/main" id="{2EE39199-FECD-45B8-B91C-79229DD5BD2D}"/>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35" name="Freeform 165">
                    <a:extLst>
                      <a:ext uri="{FF2B5EF4-FFF2-40B4-BE49-F238E27FC236}">
                        <a16:creationId xmlns:a16="http://schemas.microsoft.com/office/drawing/2014/main" id="{BB0E8F4D-0915-4285-9DC6-4DE028A75C14}"/>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36" name="Freeform 166">
                    <a:extLst>
                      <a:ext uri="{FF2B5EF4-FFF2-40B4-BE49-F238E27FC236}">
                        <a16:creationId xmlns:a16="http://schemas.microsoft.com/office/drawing/2014/main" id="{12F945DE-3363-4EB4-8F74-EBB2D204ECC5}"/>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37" name="Freeform 162">
                    <a:extLst>
                      <a:ext uri="{FF2B5EF4-FFF2-40B4-BE49-F238E27FC236}">
                        <a16:creationId xmlns:a16="http://schemas.microsoft.com/office/drawing/2014/main" id="{8B531619-B6CB-4963-8A3C-91D22E33CC43}"/>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grpSp>
          <p:grpSp>
            <p:nvGrpSpPr>
              <p:cNvPr id="260" name="Group 259">
                <a:extLst>
                  <a:ext uri="{FF2B5EF4-FFF2-40B4-BE49-F238E27FC236}">
                    <a16:creationId xmlns:a16="http://schemas.microsoft.com/office/drawing/2014/main" id="{DA3BF373-9AC2-44AC-8F37-0E6930DF262A}"/>
                  </a:ext>
                </a:extLst>
              </p:cNvPr>
              <p:cNvGrpSpPr/>
              <p:nvPr/>
            </p:nvGrpSpPr>
            <p:grpSpPr>
              <a:xfrm>
                <a:off x="1357340" y="4572505"/>
                <a:ext cx="653765" cy="525663"/>
                <a:chOff x="596318" y="1276101"/>
                <a:chExt cx="653765" cy="525663"/>
              </a:xfrm>
            </p:grpSpPr>
            <p:grpSp>
              <p:nvGrpSpPr>
                <p:cNvPr id="302" name="Group 301">
                  <a:extLst>
                    <a:ext uri="{FF2B5EF4-FFF2-40B4-BE49-F238E27FC236}">
                      <a16:creationId xmlns:a16="http://schemas.microsoft.com/office/drawing/2014/main" id="{1E9A86EA-D9CC-43D3-A6FB-E211D366B020}"/>
                    </a:ext>
                  </a:extLst>
                </p:cNvPr>
                <p:cNvGrpSpPr/>
                <p:nvPr/>
              </p:nvGrpSpPr>
              <p:grpSpPr>
                <a:xfrm>
                  <a:off x="596318" y="1276101"/>
                  <a:ext cx="653765" cy="525663"/>
                  <a:chOff x="512403" y="2005281"/>
                  <a:chExt cx="2342558" cy="1883543"/>
                </a:xfrm>
                <a:solidFill>
                  <a:schemeClr val="bg2"/>
                </a:solidFill>
              </p:grpSpPr>
              <p:sp>
                <p:nvSpPr>
                  <p:cNvPr id="319" name="Freeform 5">
                    <a:extLst>
                      <a:ext uri="{FF2B5EF4-FFF2-40B4-BE49-F238E27FC236}">
                        <a16:creationId xmlns:a16="http://schemas.microsoft.com/office/drawing/2014/main" id="{29120AA1-AAEE-4F0B-8D9A-F92E8C784F99}"/>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320" name="Freeform 6">
                    <a:extLst>
                      <a:ext uri="{FF2B5EF4-FFF2-40B4-BE49-F238E27FC236}">
                        <a16:creationId xmlns:a16="http://schemas.microsoft.com/office/drawing/2014/main" id="{7D48CCFA-287F-4608-BD92-C2CABCE04FE1}"/>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1"/>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grpSp>
              <p:nvGrpSpPr>
                <p:cNvPr id="303" name="Group 302">
                  <a:extLst>
                    <a:ext uri="{FF2B5EF4-FFF2-40B4-BE49-F238E27FC236}">
                      <a16:creationId xmlns:a16="http://schemas.microsoft.com/office/drawing/2014/main" id="{08E00D59-93AB-4AFA-9CEE-2CE66645666F}"/>
                    </a:ext>
                  </a:extLst>
                </p:cNvPr>
                <p:cNvGrpSpPr/>
                <p:nvPr/>
              </p:nvGrpSpPr>
              <p:grpSpPr>
                <a:xfrm>
                  <a:off x="718517" y="1349429"/>
                  <a:ext cx="409367" cy="259737"/>
                  <a:chOff x="7308949" y="409018"/>
                  <a:chExt cx="540832" cy="343149"/>
                </a:xfrm>
              </p:grpSpPr>
              <p:sp>
                <p:nvSpPr>
                  <p:cNvPr id="304" name="Freeform 151">
                    <a:extLst>
                      <a:ext uri="{FF2B5EF4-FFF2-40B4-BE49-F238E27FC236}">
                        <a16:creationId xmlns:a16="http://schemas.microsoft.com/office/drawing/2014/main" id="{A04D15CC-1F20-44C8-BDC0-8701A15D73B0}"/>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05" name="Freeform 150">
                    <a:extLst>
                      <a:ext uri="{FF2B5EF4-FFF2-40B4-BE49-F238E27FC236}">
                        <a16:creationId xmlns:a16="http://schemas.microsoft.com/office/drawing/2014/main" id="{7E170DEB-91EE-4772-9977-F7A14BC7A27C}"/>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06" name="Freeform 152">
                    <a:extLst>
                      <a:ext uri="{FF2B5EF4-FFF2-40B4-BE49-F238E27FC236}">
                        <a16:creationId xmlns:a16="http://schemas.microsoft.com/office/drawing/2014/main" id="{6F6D5E7E-2535-4355-98B2-B11132F7AFB5}"/>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07" name="Freeform 153">
                    <a:extLst>
                      <a:ext uri="{FF2B5EF4-FFF2-40B4-BE49-F238E27FC236}">
                        <a16:creationId xmlns:a16="http://schemas.microsoft.com/office/drawing/2014/main" id="{FF38CE4F-7D3D-476B-BF1A-C4C435FC8035}"/>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08" name="Freeform 154">
                    <a:extLst>
                      <a:ext uri="{FF2B5EF4-FFF2-40B4-BE49-F238E27FC236}">
                        <a16:creationId xmlns:a16="http://schemas.microsoft.com/office/drawing/2014/main" id="{C9480A5E-0C32-41DD-8891-8EE28FFBD072}"/>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09" name="Freeform 155">
                    <a:extLst>
                      <a:ext uri="{FF2B5EF4-FFF2-40B4-BE49-F238E27FC236}">
                        <a16:creationId xmlns:a16="http://schemas.microsoft.com/office/drawing/2014/main" id="{A9CD239D-7863-4BAB-8AAA-F3764B21F740}"/>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10" name="Freeform 156">
                    <a:extLst>
                      <a:ext uri="{FF2B5EF4-FFF2-40B4-BE49-F238E27FC236}">
                        <a16:creationId xmlns:a16="http://schemas.microsoft.com/office/drawing/2014/main" id="{D76F7484-9E1C-4F52-98EC-E274C7A30EB4}"/>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11" name="Freeform 159">
                    <a:extLst>
                      <a:ext uri="{FF2B5EF4-FFF2-40B4-BE49-F238E27FC236}">
                        <a16:creationId xmlns:a16="http://schemas.microsoft.com/office/drawing/2014/main" id="{717E4A26-27A8-4EDF-9579-E5A82CDC53CD}"/>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12" name="Freeform 160">
                    <a:extLst>
                      <a:ext uri="{FF2B5EF4-FFF2-40B4-BE49-F238E27FC236}">
                        <a16:creationId xmlns:a16="http://schemas.microsoft.com/office/drawing/2014/main" id="{9895810C-CF80-47E9-B878-A454B0A2AF91}"/>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13" name="Freeform 162">
                    <a:extLst>
                      <a:ext uri="{FF2B5EF4-FFF2-40B4-BE49-F238E27FC236}">
                        <a16:creationId xmlns:a16="http://schemas.microsoft.com/office/drawing/2014/main" id="{C5EF22E2-EB32-4C68-A53B-DD8D44AB30D1}"/>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14" name="Freeform 163">
                    <a:extLst>
                      <a:ext uri="{FF2B5EF4-FFF2-40B4-BE49-F238E27FC236}">
                        <a16:creationId xmlns:a16="http://schemas.microsoft.com/office/drawing/2014/main" id="{B77253CA-1C42-4D62-86FD-AE17BD41B50C}"/>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15" name="Freeform 164">
                    <a:extLst>
                      <a:ext uri="{FF2B5EF4-FFF2-40B4-BE49-F238E27FC236}">
                        <a16:creationId xmlns:a16="http://schemas.microsoft.com/office/drawing/2014/main" id="{FDA79E3C-AB67-4C25-BF8A-B78D69F65CB2}"/>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16" name="Freeform 165">
                    <a:extLst>
                      <a:ext uri="{FF2B5EF4-FFF2-40B4-BE49-F238E27FC236}">
                        <a16:creationId xmlns:a16="http://schemas.microsoft.com/office/drawing/2014/main" id="{9BC3BB76-546A-49A0-AA41-E73F2DFE70F2}"/>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17" name="Freeform 166">
                    <a:extLst>
                      <a:ext uri="{FF2B5EF4-FFF2-40B4-BE49-F238E27FC236}">
                        <a16:creationId xmlns:a16="http://schemas.microsoft.com/office/drawing/2014/main" id="{2AD1C4C5-DC54-4937-A033-7C361F73A07C}"/>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18" name="Freeform 162">
                    <a:extLst>
                      <a:ext uri="{FF2B5EF4-FFF2-40B4-BE49-F238E27FC236}">
                        <a16:creationId xmlns:a16="http://schemas.microsoft.com/office/drawing/2014/main" id="{AAF0885F-1CB2-4893-9612-3E95172AF1DD}"/>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grpSp>
          <p:grpSp>
            <p:nvGrpSpPr>
              <p:cNvPr id="261" name="Group 260">
                <a:extLst>
                  <a:ext uri="{FF2B5EF4-FFF2-40B4-BE49-F238E27FC236}">
                    <a16:creationId xmlns:a16="http://schemas.microsoft.com/office/drawing/2014/main" id="{EF5EAEB8-DEBE-44AF-B6DB-43F5525B74CE}"/>
                  </a:ext>
                </a:extLst>
              </p:cNvPr>
              <p:cNvGrpSpPr/>
              <p:nvPr/>
            </p:nvGrpSpPr>
            <p:grpSpPr>
              <a:xfrm>
                <a:off x="2118362" y="4572505"/>
                <a:ext cx="653765" cy="525663"/>
                <a:chOff x="596318" y="1276101"/>
                <a:chExt cx="653765" cy="525663"/>
              </a:xfrm>
            </p:grpSpPr>
            <p:grpSp>
              <p:nvGrpSpPr>
                <p:cNvPr id="283" name="Group 282">
                  <a:extLst>
                    <a:ext uri="{FF2B5EF4-FFF2-40B4-BE49-F238E27FC236}">
                      <a16:creationId xmlns:a16="http://schemas.microsoft.com/office/drawing/2014/main" id="{C8EFEFB9-6DEC-455B-A958-E956472C20B5}"/>
                    </a:ext>
                  </a:extLst>
                </p:cNvPr>
                <p:cNvGrpSpPr/>
                <p:nvPr/>
              </p:nvGrpSpPr>
              <p:grpSpPr>
                <a:xfrm>
                  <a:off x="596318" y="1276101"/>
                  <a:ext cx="653765" cy="525663"/>
                  <a:chOff x="512403" y="2005281"/>
                  <a:chExt cx="2342558" cy="1883543"/>
                </a:xfrm>
                <a:solidFill>
                  <a:schemeClr val="bg2"/>
                </a:solidFill>
              </p:grpSpPr>
              <p:sp>
                <p:nvSpPr>
                  <p:cNvPr id="300" name="Freeform 5">
                    <a:extLst>
                      <a:ext uri="{FF2B5EF4-FFF2-40B4-BE49-F238E27FC236}">
                        <a16:creationId xmlns:a16="http://schemas.microsoft.com/office/drawing/2014/main" id="{ABE14BB6-5A3A-4EA3-BA5C-BF3122BBC79E}"/>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301" name="Freeform 6">
                    <a:extLst>
                      <a:ext uri="{FF2B5EF4-FFF2-40B4-BE49-F238E27FC236}">
                        <a16:creationId xmlns:a16="http://schemas.microsoft.com/office/drawing/2014/main" id="{6D22BDD1-1919-43B4-92F1-06D78D30C84C}"/>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1"/>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grpSp>
              <p:nvGrpSpPr>
                <p:cNvPr id="284" name="Group 283">
                  <a:extLst>
                    <a:ext uri="{FF2B5EF4-FFF2-40B4-BE49-F238E27FC236}">
                      <a16:creationId xmlns:a16="http://schemas.microsoft.com/office/drawing/2014/main" id="{894D90F6-5A17-4DED-91D7-D3E73BC22ED5}"/>
                    </a:ext>
                  </a:extLst>
                </p:cNvPr>
                <p:cNvGrpSpPr/>
                <p:nvPr/>
              </p:nvGrpSpPr>
              <p:grpSpPr>
                <a:xfrm>
                  <a:off x="718517" y="1349429"/>
                  <a:ext cx="409367" cy="259737"/>
                  <a:chOff x="7308949" y="409018"/>
                  <a:chExt cx="540832" cy="343149"/>
                </a:xfrm>
              </p:grpSpPr>
              <p:sp>
                <p:nvSpPr>
                  <p:cNvPr id="285" name="Freeform 151">
                    <a:extLst>
                      <a:ext uri="{FF2B5EF4-FFF2-40B4-BE49-F238E27FC236}">
                        <a16:creationId xmlns:a16="http://schemas.microsoft.com/office/drawing/2014/main" id="{D1FB4A3C-CCA3-4051-8201-E258BCBE64E7}"/>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86" name="Freeform 150">
                    <a:extLst>
                      <a:ext uri="{FF2B5EF4-FFF2-40B4-BE49-F238E27FC236}">
                        <a16:creationId xmlns:a16="http://schemas.microsoft.com/office/drawing/2014/main" id="{E90D19FC-A68D-4CB7-971D-F4CF97CDD241}"/>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87" name="Freeform 152">
                    <a:extLst>
                      <a:ext uri="{FF2B5EF4-FFF2-40B4-BE49-F238E27FC236}">
                        <a16:creationId xmlns:a16="http://schemas.microsoft.com/office/drawing/2014/main" id="{1CCA9789-2AE6-4EB5-920C-9865BF3CE1F0}"/>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88" name="Freeform 153">
                    <a:extLst>
                      <a:ext uri="{FF2B5EF4-FFF2-40B4-BE49-F238E27FC236}">
                        <a16:creationId xmlns:a16="http://schemas.microsoft.com/office/drawing/2014/main" id="{AD5D8BBE-E9FA-44B1-A3FE-CFFC148B9B6A}"/>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89" name="Freeform 154">
                    <a:extLst>
                      <a:ext uri="{FF2B5EF4-FFF2-40B4-BE49-F238E27FC236}">
                        <a16:creationId xmlns:a16="http://schemas.microsoft.com/office/drawing/2014/main" id="{694988EA-2E16-4FA4-9BD7-696CE69CC732}"/>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90" name="Freeform 155">
                    <a:extLst>
                      <a:ext uri="{FF2B5EF4-FFF2-40B4-BE49-F238E27FC236}">
                        <a16:creationId xmlns:a16="http://schemas.microsoft.com/office/drawing/2014/main" id="{3A738BA2-D2FE-4489-B0DA-8CAFFFE3920B}"/>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91" name="Freeform 156">
                    <a:extLst>
                      <a:ext uri="{FF2B5EF4-FFF2-40B4-BE49-F238E27FC236}">
                        <a16:creationId xmlns:a16="http://schemas.microsoft.com/office/drawing/2014/main" id="{6E05F79F-5D31-48D7-89A7-5D4859A73348}"/>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92" name="Freeform 159">
                    <a:extLst>
                      <a:ext uri="{FF2B5EF4-FFF2-40B4-BE49-F238E27FC236}">
                        <a16:creationId xmlns:a16="http://schemas.microsoft.com/office/drawing/2014/main" id="{DB558C3B-DA7C-45B0-BBEA-B828E53A924C}"/>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93" name="Freeform 160">
                    <a:extLst>
                      <a:ext uri="{FF2B5EF4-FFF2-40B4-BE49-F238E27FC236}">
                        <a16:creationId xmlns:a16="http://schemas.microsoft.com/office/drawing/2014/main" id="{8719F1C4-404E-44FB-A98D-863DAD508953}"/>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94" name="Freeform 162">
                    <a:extLst>
                      <a:ext uri="{FF2B5EF4-FFF2-40B4-BE49-F238E27FC236}">
                        <a16:creationId xmlns:a16="http://schemas.microsoft.com/office/drawing/2014/main" id="{BAFD817B-BD6C-48D5-A416-BFF9DE7B1983}"/>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95" name="Freeform 163">
                    <a:extLst>
                      <a:ext uri="{FF2B5EF4-FFF2-40B4-BE49-F238E27FC236}">
                        <a16:creationId xmlns:a16="http://schemas.microsoft.com/office/drawing/2014/main" id="{D55F71D8-BF38-4645-AF37-425DADE18B75}"/>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96" name="Freeform 164">
                    <a:extLst>
                      <a:ext uri="{FF2B5EF4-FFF2-40B4-BE49-F238E27FC236}">
                        <a16:creationId xmlns:a16="http://schemas.microsoft.com/office/drawing/2014/main" id="{4A875612-D881-4054-B3EC-BAA3217D86B9}"/>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97" name="Freeform 165">
                    <a:extLst>
                      <a:ext uri="{FF2B5EF4-FFF2-40B4-BE49-F238E27FC236}">
                        <a16:creationId xmlns:a16="http://schemas.microsoft.com/office/drawing/2014/main" id="{24C8E6A3-BA94-4255-B79E-44E8652EA722}"/>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98" name="Freeform 166">
                    <a:extLst>
                      <a:ext uri="{FF2B5EF4-FFF2-40B4-BE49-F238E27FC236}">
                        <a16:creationId xmlns:a16="http://schemas.microsoft.com/office/drawing/2014/main" id="{796350E9-B9C6-4A4E-8647-B8A69C0EAAAE}"/>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99" name="Freeform 162">
                    <a:extLst>
                      <a:ext uri="{FF2B5EF4-FFF2-40B4-BE49-F238E27FC236}">
                        <a16:creationId xmlns:a16="http://schemas.microsoft.com/office/drawing/2014/main" id="{CD814F83-F472-435B-AD65-704B11894429}"/>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grpSp>
          <p:grpSp>
            <p:nvGrpSpPr>
              <p:cNvPr id="262" name="Group 261">
                <a:extLst>
                  <a:ext uri="{FF2B5EF4-FFF2-40B4-BE49-F238E27FC236}">
                    <a16:creationId xmlns:a16="http://schemas.microsoft.com/office/drawing/2014/main" id="{CF4951AC-858F-4ED9-96DE-26FE69FB1BFD}"/>
                  </a:ext>
                </a:extLst>
              </p:cNvPr>
              <p:cNvGrpSpPr/>
              <p:nvPr/>
            </p:nvGrpSpPr>
            <p:grpSpPr>
              <a:xfrm>
                <a:off x="2879383" y="4572505"/>
                <a:ext cx="653765" cy="525663"/>
                <a:chOff x="596318" y="1276101"/>
                <a:chExt cx="653765" cy="525663"/>
              </a:xfrm>
            </p:grpSpPr>
            <p:grpSp>
              <p:nvGrpSpPr>
                <p:cNvPr id="264" name="Group 263">
                  <a:extLst>
                    <a:ext uri="{FF2B5EF4-FFF2-40B4-BE49-F238E27FC236}">
                      <a16:creationId xmlns:a16="http://schemas.microsoft.com/office/drawing/2014/main" id="{B1EAC48B-BD5B-4444-8479-B2B132201A7E}"/>
                    </a:ext>
                  </a:extLst>
                </p:cNvPr>
                <p:cNvGrpSpPr/>
                <p:nvPr/>
              </p:nvGrpSpPr>
              <p:grpSpPr>
                <a:xfrm>
                  <a:off x="596318" y="1276101"/>
                  <a:ext cx="653765" cy="525663"/>
                  <a:chOff x="512403" y="2005281"/>
                  <a:chExt cx="2342558" cy="1883543"/>
                </a:xfrm>
                <a:solidFill>
                  <a:schemeClr val="bg2"/>
                </a:solidFill>
              </p:grpSpPr>
              <p:sp>
                <p:nvSpPr>
                  <p:cNvPr id="281" name="Freeform 5">
                    <a:extLst>
                      <a:ext uri="{FF2B5EF4-FFF2-40B4-BE49-F238E27FC236}">
                        <a16:creationId xmlns:a16="http://schemas.microsoft.com/office/drawing/2014/main" id="{2AC54A14-4E71-4B41-9619-2AA98F405672}"/>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282" name="Freeform 6">
                    <a:extLst>
                      <a:ext uri="{FF2B5EF4-FFF2-40B4-BE49-F238E27FC236}">
                        <a16:creationId xmlns:a16="http://schemas.microsoft.com/office/drawing/2014/main" id="{F02B46C0-5F92-4040-8DEB-A8B92148CBC0}"/>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1"/>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grpSp>
              <p:nvGrpSpPr>
                <p:cNvPr id="265" name="Group 264">
                  <a:extLst>
                    <a:ext uri="{FF2B5EF4-FFF2-40B4-BE49-F238E27FC236}">
                      <a16:creationId xmlns:a16="http://schemas.microsoft.com/office/drawing/2014/main" id="{8AC99C5B-9C45-4AFB-B814-D2E719961BD3}"/>
                    </a:ext>
                  </a:extLst>
                </p:cNvPr>
                <p:cNvGrpSpPr/>
                <p:nvPr/>
              </p:nvGrpSpPr>
              <p:grpSpPr>
                <a:xfrm>
                  <a:off x="718517" y="1349429"/>
                  <a:ext cx="409367" cy="259737"/>
                  <a:chOff x="7308949" y="409018"/>
                  <a:chExt cx="540832" cy="343149"/>
                </a:xfrm>
              </p:grpSpPr>
              <p:sp>
                <p:nvSpPr>
                  <p:cNvPr id="266" name="Freeform 151">
                    <a:extLst>
                      <a:ext uri="{FF2B5EF4-FFF2-40B4-BE49-F238E27FC236}">
                        <a16:creationId xmlns:a16="http://schemas.microsoft.com/office/drawing/2014/main" id="{3F095CD8-BF4D-4ECC-9134-471E1799B1C4}"/>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67" name="Freeform 150">
                    <a:extLst>
                      <a:ext uri="{FF2B5EF4-FFF2-40B4-BE49-F238E27FC236}">
                        <a16:creationId xmlns:a16="http://schemas.microsoft.com/office/drawing/2014/main" id="{655678BE-3C4E-4094-9400-8691AFC7A6E8}"/>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68" name="Freeform 152">
                    <a:extLst>
                      <a:ext uri="{FF2B5EF4-FFF2-40B4-BE49-F238E27FC236}">
                        <a16:creationId xmlns:a16="http://schemas.microsoft.com/office/drawing/2014/main" id="{B0004849-EC14-4DB2-B432-FF644EF22E61}"/>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69" name="Freeform 153">
                    <a:extLst>
                      <a:ext uri="{FF2B5EF4-FFF2-40B4-BE49-F238E27FC236}">
                        <a16:creationId xmlns:a16="http://schemas.microsoft.com/office/drawing/2014/main" id="{B14EA9AB-A31B-448F-A797-ECD3AE01E6A1}"/>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70" name="Freeform 154">
                    <a:extLst>
                      <a:ext uri="{FF2B5EF4-FFF2-40B4-BE49-F238E27FC236}">
                        <a16:creationId xmlns:a16="http://schemas.microsoft.com/office/drawing/2014/main" id="{E5F37AC9-34E1-4128-AF33-BD8E19AD6E6A}"/>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71" name="Freeform 155">
                    <a:extLst>
                      <a:ext uri="{FF2B5EF4-FFF2-40B4-BE49-F238E27FC236}">
                        <a16:creationId xmlns:a16="http://schemas.microsoft.com/office/drawing/2014/main" id="{1F2A0337-A0B4-4E01-9BF9-19F78629FADD}"/>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72" name="Freeform 156">
                    <a:extLst>
                      <a:ext uri="{FF2B5EF4-FFF2-40B4-BE49-F238E27FC236}">
                        <a16:creationId xmlns:a16="http://schemas.microsoft.com/office/drawing/2014/main" id="{ED10EEEE-4203-4680-879E-48F407DB803A}"/>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73" name="Freeform 159">
                    <a:extLst>
                      <a:ext uri="{FF2B5EF4-FFF2-40B4-BE49-F238E27FC236}">
                        <a16:creationId xmlns:a16="http://schemas.microsoft.com/office/drawing/2014/main" id="{2BE495A5-D9CE-411E-8B26-7CA63E0CA4C5}"/>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74" name="Freeform 160">
                    <a:extLst>
                      <a:ext uri="{FF2B5EF4-FFF2-40B4-BE49-F238E27FC236}">
                        <a16:creationId xmlns:a16="http://schemas.microsoft.com/office/drawing/2014/main" id="{F18C2911-9AA3-45BC-8B15-9E61C85A3A6B}"/>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75" name="Freeform 162">
                    <a:extLst>
                      <a:ext uri="{FF2B5EF4-FFF2-40B4-BE49-F238E27FC236}">
                        <a16:creationId xmlns:a16="http://schemas.microsoft.com/office/drawing/2014/main" id="{06D446FE-98B5-44FA-A7E0-44830D55B71A}"/>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76" name="Freeform 163">
                    <a:extLst>
                      <a:ext uri="{FF2B5EF4-FFF2-40B4-BE49-F238E27FC236}">
                        <a16:creationId xmlns:a16="http://schemas.microsoft.com/office/drawing/2014/main" id="{573DD260-C502-4236-BDB6-A74A85FD8D07}"/>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77" name="Freeform 164">
                    <a:extLst>
                      <a:ext uri="{FF2B5EF4-FFF2-40B4-BE49-F238E27FC236}">
                        <a16:creationId xmlns:a16="http://schemas.microsoft.com/office/drawing/2014/main" id="{4DA94EAF-1896-4345-94E0-47D5ADF3237A}"/>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78" name="Freeform 165">
                    <a:extLst>
                      <a:ext uri="{FF2B5EF4-FFF2-40B4-BE49-F238E27FC236}">
                        <a16:creationId xmlns:a16="http://schemas.microsoft.com/office/drawing/2014/main" id="{FFD2CB3B-9982-402B-8AFA-AA45A9859FCB}"/>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79" name="Freeform 166">
                    <a:extLst>
                      <a:ext uri="{FF2B5EF4-FFF2-40B4-BE49-F238E27FC236}">
                        <a16:creationId xmlns:a16="http://schemas.microsoft.com/office/drawing/2014/main" id="{6D94B1B5-B07E-491B-BD52-ABD3CB5761BF}"/>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280" name="Freeform 162">
                    <a:extLst>
                      <a:ext uri="{FF2B5EF4-FFF2-40B4-BE49-F238E27FC236}">
                        <a16:creationId xmlns:a16="http://schemas.microsoft.com/office/drawing/2014/main" id="{15606E4B-0945-443F-9CE2-BFA3D82F031B}"/>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grpSp>
          <p:sp>
            <p:nvSpPr>
              <p:cNvPr id="263" name="Rectangle 262">
                <a:extLst>
                  <a:ext uri="{FF2B5EF4-FFF2-40B4-BE49-F238E27FC236}">
                    <a16:creationId xmlns:a16="http://schemas.microsoft.com/office/drawing/2014/main" id="{68A47A07-41B1-4C67-8D7B-105D9F81540F}"/>
                  </a:ext>
                </a:extLst>
              </p:cNvPr>
              <p:cNvSpPr/>
              <p:nvPr/>
            </p:nvSpPr>
            <p:spPr bwMode="auto">
              <a:xfrm>
                <a:off x="406400" y="4461489"/>
                <a:ext cx="3282488" cy="712879"/>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41"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grpSp>
        <p:grpSp>
          <p:nvGrpSpPr>
            <p:cNvPr id="340" name="Group 339">
              <a:extLst>
                <a:ext uri="{FF2B5EF4-FFF2-40B4-BE49-F238E27FC236}">
                  <a16:creationId xmlns:a16="http://schemas.microsoft.com/office/drawing/2014/main" id="{19056E82-FA04-425C-993D-2437BCF3F02F}"/>
                </a:ext>
              </a:extLst>
            </p:cNvPr>
            <p:cNvGrpSpPr/>
            <p:nvPr/>
          </p:nvGrpSpPr>
          <p:grpSpPr>
            <a:xfrm>
              <a:off x="1187744" y="4911652"/>
              <a:ext cx="2735407" cy="594065"/>
              <a:chOff x="406400" y="5414827"/>
              <a:chExt cx="3282488" cy="712879"/>
            </a:xfrm>
          </p:grpSpPr>
          <p:grpSp>
            <p:nvGrpSpPr>
              <p:cNvPr id="341" name="Group 340">
                <a:extLst>
                  <a:ext uri="{FF2B5EF4-FFF2-40B4-BE49-F238E27FC236}">
                    <a16:creationId xmlns:a16="http://schemas.microsoft.com/office/drawing/2014/main" id="{7D6A3591-F06B-475F-B0A8-B98BF020C3B3}"/>
                  </a:ext>
                </a:extLst>
              </p:cNvPr>
              <p:cNvGrpSpPr/>
              <p:nvPr/>
            </p:nvGrpSpPr>
            <p:grpSpPr>
              <a:xfrm>
                <a:off x="596318" y="5525843"/>
                <a:ext cx="653765" cy="525663"/>
                <a:chOff x="596318" y="1276101"/>
                <a:chExt cx="653765" cy="525663"/>
              </a:xfrm>
            </p:grpSpPr>
            <p:grpSp>
              <p:nvGrpSpPr>
                <p:cNvPr id="403" name="Group 402">
                  <a:extLst>
                    <a:ext uri="{FF2B5EF4-FFF2-40B4-BE49-F238E27FC236}">
                      <a16:creationId xmlns:a16="http://schemas.microsoft.com/office/drawing/2014/main" id="{CE5C1B2A-9B11-43BD-A02D-4BFA787FC5EF}"/>
                    </a:ext>
                  </a:extLst>
                </p:cNvPr>
                <p:cNvGrpSpPr/>
                <p:nvPr/>
              </p:nvGrpSpPr>
              <p:grpSpPr>
                <a:xfrm>
                  <a:off x="596318" y="1276101"/>
                  <a:ext cx="653765" cy="525663"/>
                  <a:chOff x="512403" y="2005281"/>
                  <a:chExt cx="2342558" cy="1883543"/>
                </a:xfrm>
                <a:solidFill>
                  <a:schemeClr val="bg2"/>
                </a:solidFill>
              </p:grpSpPr>
              <p:sp>
                <p:nvSpPr>
                  <p:cNvPr id="420" name="Freeform 5">
                    <a:extLst>
                      <a:ext uri="{FF2B5EF4-FFF2-40B4-BE49-F238E27FC236}">
                        <a16:creationId xmlns:a16="http://schemas.microsoft.com/office/drawing/2014/main" id="{57A3E643-863F-4AD1-A860-20531673560C}"/>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421" name="Freeform 6">
                    <a:extLst>
                      <a:ext uri="{FF2B5EF4-FFF2-40B4-BE49-F238E27FC236}">
                        <a16:creationId xmlns:a16="http://schemas.microsoft.com/office/drawing/2014/main" id="{33C3B3C5-3CE9-4933-917F-DF55BC24A009}"/>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1"/>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grpSp>
              <p:nvGrpSpPr>
                <p:cNvPr id="404" name="Group 403">
                  <a:extLst>
                    <a:ext uri="{FF2B5EF4-FFF2-40B4-BE49-F238E27FC236}">
                      <a16:creationId xmlns:a16="http://schemas.microsoft.com/office/drawing/2014/main" id="{D9331261-2756-43B6-A8C2-6449A8FA9739}"/>
                    </a:ext>
                  </a:extLst>
                </p:cNvPr>
                <p:cNvGrpSpPr/>
                <p:nvPr/>
              </p:nvGrpSpPr>
              <p:grpSpPr>
                <a:xfrm>
                  <a:off x="718517" y="1349429"/>
                  <a:ext cx="409367" cy="259737"/>
                  <a:chOff x="7308949" y="409018"/>
                  <a:chExt cx="540832" cy="343149"/>
                </a:xfrm>
              </p:grpSpPr>
              <p:sp>
                <p:nvSpPr>
                  <p:cNvPr id="405" name="Freeform 151">
                    <a:extLst>
                      <a:ext uri="{FF2B5EF4-FFF2-40B4-BE49-F238E27FC236}">
                        <a16:creationId xmlns:a16="http://schemas.microsoft.com/office/drawing/2014/main" id="{4BAF5C6E-F78F-4FD7-A92E-2C28C43ECF95}"/>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06" name="Freeform 150">
                    <a:extLst>
                      <a:ext uri="{FF2B5EF4-FFF2-40B4-BE49-F238E27FC236}">
                        <a16:creationId xmlns:a16="http://schemas.microsoft.com/office/drawing/2014/main" id="{90B21495-858A-429E-A157-EB4F3C933B78}"/>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07" name="Freeform 152">
                    <a:extLst>
                      <a:ext uri="{FF2B5EF4-FFF2-40B4-BE49-F238E27FC236}">
                        <a16:creationId xmlns:a16="http://schemas.microsoft.com/office/drawing/2014/main" id="{3C60B191-898D-46F5-A433-6033347723AB}"/>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08" name="Freeform 153">
                    <a:extLst>
                      <a:ext uri="{FF2B5EF4-FFF2-40B4-BE49-F238E27FC236}">
                        <a16:creationId xmlns:a16="http://schemas.microsoft.com/office/drawing/2014/main" id="{327B0513-89DA-463E-B77B-AFC8C5CA3857}"/>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09" name="Freeform 154">
                    <a:extLst>
                      <a:ext uri="{FF2B5EF4-FFF2-40B4-BE49-F238E27FC236}">
                        <a16:creationId xmlns:a16="http://schemas.microsoft.com/office/drawing/2014/main" id="{923B1D91-FE6F-48FB-A6C7-C5736BD1150E}"/>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10" name="Freeform 155">
                    <a:extLst>
                      <a:ext uri="{FF2B5EF4-FFF2-40B4-BE49-F238E27FC236}">
                        <a16:creationId xmlns:a16="http://schemas.microsoft.com/office/drawing/2014/main" id="{4D4EA0A2-D8C3-4854-8C7B-DE8B29341F9E}"/>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11" name="Freeform 156">
                    <a:extLst>
                      <a:ext uri="{FF2B5EF4-FFF2-40B4-BE49-F238E27FC236}">
                        <a16:creationId xmlns:a16="http://schemas.microsoft.com/office/drawing/2014/main" id="{21812F00-24DF-40FE-8E41-DAE99C7DF4E3}"/>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12" name="Freeform 159">
                    <a:extLst>
                      <a:ext uri="{FF2B5EF4-FFF2-40B4-BE49-F238E27FC236}">
                        <a16:creationId xmlns:a16="http://schemas.microsoft.com/office/drawing/2014/main" id="{B4A6552B-91D4-41D7-95C2-65A6730CF669}"/>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13" name="Freeform 160">
                    <a:extLst>
                      <a:ext uri="{FF2B5EF4-FFF2-40B4-BE49-F238E27FC236}">
                        <a16:creationId xmlns:a16="http://schemas.microsoft.com/office/drawing/2014/main" id="{EBD56443-109C-48A5-A44B-BA348588366F}"/>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14" name="Freeform 162">
                    <a:extLst>
                      <a:ext uri="{FF2B5EF4-FFF2-40B4-BE49-F238E27FC236}">
                        <a16:creationId xmlns:a16="http://schemas.microsoft.com/office/drawing/2014/main" id="{6A19D31A-A83C-4F28-9383-240AC00915BE}"/>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15" name="Freeform 163">
                    <a:extLst>
                      <a:ext uri="{FF2B5EF4-FFF2-40B4-BE49-F238E27FC236}">
                        <a16:creationId xmlns:a16="http://schemas.microsoft.com/office/drawing/2014/main" id="{C1341881-D55B-4B46-B0B1-98F3D8088F5C}"/>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16" name="Freeform 164">
                    <a:extLst>
                      <a:ext uri="{FF2B5EF4-FFF2-40B4-BE49-F238E27FC236}">
                        <a16:creationId xmlns:a16="http://schemas.microsoft.com/office/drawing/2014/main" id="{9D70270D-5D79-46B6-9508-E300785464B7}"/>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17" name="Freeform 165">
                    <a:extLst>
                      <a:ext uri="{FF2B5EF4-FFF2-40B4-BE49-F238E27FC236}">
                        <a16:creationId xmlns:a16="http://schemas.microsoft.com/office/drawing/2014/main" id="{B3AB0877-D28C-487F-8BCB-0D382C037B86}"/>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18" name="Freeform 166">
                    <a:extLst>
                      <a:ext uri="{FF2B5EF4-FFF2-40B4-BE49-F238E27FC236}">
                        <a16:creationId xmlns:a16="http://schemas.microsoft.com/office/drawing/2014/main" id="{6BF3538D-BA9D-4A30-890C-938B0A9FF8CE}"/>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19" name="Freeform 162">
                    <a:extLst>
                      <a:ext uri="{FF2B5EF4-FFF2-40B4-BE49-F238E27FC236}">
                        <a16:creationId xmlns:a16="http://schemas.microsoft.com/office/drawing/2014/main" id="{06F07ABA-467F-42FD-A540-FF92A10415D6}"/>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grpSp>
          <p:grpSp>
            <p:nvGrpSpPr>
              <p:cNvPr id="342" name="Group 341">
                <a:extLst>
                  <a:ext uri="{FF2B5EF4-FFF2-40B4-BE49-F238E27FC236}">
                    <a16:creationId xmlns:a16="http://schemas.microsoft.com/office/drawing/2014/main" id="{1DA75EF7-A2F0-4851-9364-3C990205B8AE}"/>
                  </a:ext>
                </a:extLst>
              </p:cNvPr>
              <p:cNvGrpSpPr/>
              <p:nvPr/>
            </p:nvGrpSpPr>
            <p:grpSpPr>
              <a:xfrm>
                <a:off x="1357340" y="5525843"/>
                <a:ext cx="653765" cy="525663"/>
                <a:chOff x="596318" y="1276101"/>
                <a:chExt cx="653765" cy="525663"/>
              </a:xfrm>
            </p:grpSpPr>
            <p:grpSp>
              <p:nvGrpSpPr>
                <p:cNvPr id="384" name="Group 383">
                  <a:extLst>
                    <a:ext uri="{FF2B5EF4-FFF2-40B4-BE49-F238E27FC236}">
                      <a16:creationId xmlns:a16="http://schemas.microsoft.com/office/drawing/2014/main" id="{0DFE5135-28A2-4CEA-B4C2-C70E3C837977}"/>
                    </a:ext>
                  </a:extLst>
                </p:cNvPr>
                <p:cNvGrpSpPr/>
                <p:nvPr/>
              </p:nvGrpSpPr>
              <p:grpSpPr>
                <a:xfrm>
                  <a:off x="596318" y="1276101"/>
                  <a:ext cx="653765" cy="525663"/>
                  <a:chOff x="512403" y="2005281"/>
                  <a:chExt cx="2342558" cy="1883543"/>
                </a:xfrm>
                <a:solidFill>
                  <a:schemeClr val="bg2"/>
                </a:solidFill>
              </p:grpSpPr>
              <p:sp>
                <p:nvSpPr>
                  <p:cNvPr id="401" name="Freeform 5">
                    <a:extLst>
                      <a:ext uri="{FF2B5EF4-FFF2-40B4-BE49-F238E27FC236}">
                        <a16:creationId xmlns:a16="http://schemas.microsoft.com/office/drawing/2014/main" id="{B7C8058D-2118-4258-B034-4E4C89AE9C38}"/>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402" name="Freeform 6">
                    <a:extLst>
                      <a:ext uri="{FF2B5EF4-FFF2-40B4-BE49-F238E27FC236}">
                        <a16:creationId xmlns:a16="http://schemas.microsoft.com/office/drawing/2014/main" id="{DBA2A1CA-646C-4712-B938-0B712035FCA3}"/>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1"/>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grpSp>
              <p:nvGrpSpPr>
                <p:cNvPr id="385" name="Group 384">
                  <a:extLst>
                    <a:ext uri="{FF2B5EF4-FFF2-40B4-BE49-F238E27FC236}">
                      <a16:creationId xmlns:a16="http://schemas.microsoft.com/office/drawing/2014/main" id="{53405670-1973-48EE-ADF3-DAFD47254A16}"/>
                    </a:ext>
                  </a:extLst>
                </p:cNvPr>
                <p:cNvGrpSpPr/>
                <p:nvPr/>
              </p:nvGrpSpPr>
              <p:grpSpPr>
                <a:xfrm>
                  <a:off x="718517" y="1349429"/>
                  <a:ext cx="409367" cy="259737"/>
                  <a:chOff x="7308949" y="409018"/>
                  <a:chExt cx="540832" cy="343149"/>
                </a:xfrm>
              </p:grpSpPr>
              <p:sp>
                <p:nvSpPr>
                  <p:cNvPr id="386" name="Freeform 151">
                    <a:extLst>
                      <a:ext uri="{FF2B5EF4-FFF2-40B4-BE49-F238E27FC236}">
                        <a16:creationId xmlns:a16="http://schemas.microsoft.com/office/drawing/2014/main" id="{3B518425-3D0F-4FAD-A0E1-2068E1348C62}"/>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87" name="Freeform 150">
                    <a:extLst>
                      <a:ext uri="{FF2B5EF4-FFF2-40B4-BE49-F238E27FC236}">
                        <a16:creationId xmlns:a16="http://schemas.microsoft.com/office/drawing/2014/main" id="{B6C479FD-7B64-4F9E-826E-EBBC002B2FB5}"/>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88" name="Freeform 152">
                    <a:extLst>
                      <a:ext uri="{FF2B5EF4-FFF2-40B4-BE49-F238E27FC236}">
                        <a16:creationId xmlns:a16="http://schemas.microsoft.com/office/drawing/2014/main" id="{04A4AA25-A230-4603-8E98-3CC43E5EDE08}"/>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89" name="Freeform 153">
                    <a:extLst>
                      <a:ext uri="{FF2B5EF4-FFF2-40B4-BE49-F238E27FC236}">
                        <a16:creationId xmlns:a16="http://schemas.microsoft.com/office/drawing/2014/main" id="{5E5540A7-FB59-4911-9815-647BC85BBE76}"/>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90" name="Freeform 154">
                    <a:extLst>
                      <a:ext uri="{FF2B5EF4-FFF2-40B4-BE49-F238E27FC236}">
                        <a16:creationId xmlns:a16="http://schemas.microsoft.com/office/drawing/2014/main" id="{C493E7B5-B56B-46CC-A18E-25B1D7B83C65}"/>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91" name="Freeform 155">
                    <a:extLst>
                      <a:ext uri="{FF2B5EF4-FFF2-40B4-BE49-F238E27FC236}">
                        <a16:creationId xmlns:a16="http://schemas.microsoft.com/office/drawing/2014/main" id="{806AF270-AF5E-464E-B940-5E321F12AAA1}"/>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92" name="Freeform 156">
                    <a:extLst>
                      <a:ext uri="{FF2B5EF4-FFF2-40B4-BE49-F238E27FC236}">
                        <a16:creationId xmlns:a16="http://schemas.microsoft.com/office/drawing/2014/main" id="{DF34A581-A280-49BA-B85B-955D612E33A5}"/>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93" name="Freeform 159">
                    <a:extLst>
                      <a:ext uri="{FF2B5EF4-FFF2-40B4-BE49-F238E27FC236}">
                        <a16:creationId xmlns:a16="http://schemas.microsoft.com/office/drawing/2014/main" id="{F60B148A-9DC4-403F-B2EC-2BF903800C41}"/>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94" name="Freeform 160">
                    <a:extLst>
                      <a:ext uri="{FF2B5EF4-FFF2-40B4-BE49-F238E27FC236}">
                        <a16:creationId xmlns:a16="http://schemas.microsoft.com/office/drawing/2014/main" id="{ADAC4842-1986-480D-BEDF-F8709CAB0B35}"/>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95" name="Freeform 162">
                    <a:extLst>
                      <a:ext uri="{FF2B5EF4-FFF2-40B4-BE49-F238E27FC236}">
                        <a16:creationId xmlns:a16="http://schemas.microsoft.com/office/drawing/2014/main" id="{32391928-C686-4550-8712-FA8A51768C12}"/>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96" name="Freeform 163">
                    <a:extLst>
                      <a:ext uri="{FF2B5EF4-FFF2-40B4-BE49-F238E27FC236}">
                        <a16:creationId xmlns:a16="http://schemas.microsoft.com/office/drawing/2014/main" id="{8108B3E8-F902-45A0-9833-ADCB67B9E15D}"/>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97" name="Freeform 164">
                    <a:extLst>
                      <a:ext uri="{FF2B5EF4-FFF2-40B4-BE49-F238E27FC236}">
                        <a16:creationId xmlns:a16="http://schemas.microsoft.com/office/drawing/2014/main" id="{D5F60F8E-6FF1-44D4-AB55-F2FA616531E8}"/>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98" name="Freeform 165">
                    <a:extLst>
                      <a:ext uri="{FF2B5EF4-FFF2-40B4-BE49-F238E27FC236}">
                        <a16:creationId xmlns:a16="http://schemas.microsoft.com/office/drawing/2014/main" id="{B1178C74-FD7B-499A-B962-994996E13062}"/>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99" name="Freeform 166">
                    <a:extLst>
                      <a:ext uri="{FF2B5EF4-FFF2-40B4-BE49-F238E27FC236}">
                        <a16:creationId xmlns:a16="http://schemas.microsoft.com/office/drawing/2014/main" id="{0D54B65D-410F-45A8-AFFF-DC81F63057ED}"/>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00" name="Freeform 162">
                    <a:extLst>
                      <a:ext uri="{FF2B5EF4-FFF2-40B4-BE49-F238E27FC236}">
                        <a16:creationId xmlns:a16="http://schemas.microsoft.com/office/drawing/2014/main" id="{B1D84C5F-C732-4DEA-8C00-2828A979D91B}"/>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grpSp>
          <p:grpSp>
            <p:nvGrpSpPr>
              <p:cNvPr id="343" name="Group 342">
                <a:extLst>
                  <a:ext uri="{FF2B5EF4-FFF2-40B4-BE49-F238E27FC236}">
                    <a16:creationId xmlns:a16="http://schemas.microsoft.com/office/drawing/2014/main" id="{3A8E4374-721C-4BFB-AA03-436264C628DE}"/>
                  </a:ext>
                </a:extLst>
              </p:cNvPr>
              <p:cNvGrpSpPr/>
              <p:nvPr/>
            </p:nvGrpSpPr>
            <p:grpSpPr>
              <a:xfrm>
                <a:off x="2118362" y="5525843"/>
                <a:ext cx="653765" cy="525663"/>
                <a:chOff x="596318" y="1276101"/>
                <a:chExt cx="653765" cy="525663"/>
              </a:xfrm>
            </p:grpSpPr>
            <p:grpSp>
              <p:nvGrpSpPr>
                <p:cNvPr id="365" name="Group 364">
                  <a:extLst>
                    <a:ext uri="{FF2B5EF4-FFF2-40B4-BE49-F238E27FC236}">
                      <a16:creationId xmlns:a16="http://schemas.microsoft.com/office/drawing/2014/main" id="{81ED2B96-9225-47D9-B939-3CB2EFA90BD8}"/>
                    </a:ext>
                  </a:extLst>
                </p:cNvPr>
                <p:cNvGrpSpPr/>
                <p:nvPr/>
              </p:nvGrpSpPr>
              <p:grpSpPr>
                <a:xfrm>
                  <a:off x="596318" y="1276101"/>
                  <a:ext cx="653765" cy="525663"/>
                  <a:chOff x="512403" y="2005281"/>
                  <a:chExt cx="2342558" cy="1883543"/>
                </a:xfrm>
                <a:solidFill>
                  <a:schemeClr val="bg2"/>
                </a:solidFill>
              </p:grpSpPr>
              <p:sp>
                <p:nvSpPr>
                  <p:cNvPr id="382" name="Freeform 5">
                    <a:extLst>
                      <a:ext uri="{FF2B5EF4-FFF2-40B4-BE49-F238E27FC236}">
                        <a16:creationId xmlns:a16="http://schemas.microsoft.com/office/drawing/2014/main" id="{2380D376-58BD-427E-9128-004D258B805C}"/>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383" name="Freeform 6">
                    <a:extLst>
                      <a:ext uri="{FF2B5EF4-FFF2-40B4-BE49-F238E27FC236}">
                        <a16:creationId xmlns:a16="http://schemas.microsoft.com/office/drawing/2014/main" id="{A9D3ABDA-F0C5-421D-90DD-363FC8EC2C31}"/>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1"/>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grpSp>
              <p:nvGrpSpPr>
                <p:cNvPr id="366" name="Group 365">
                  <a:extLst>
                    <a:ext uri="{FF2B5EF4-FFF2-40B4-BE49-F238E27FC236}">
                      <a16:creationId xmlns:a16="http://schemas.microsoft.com/office/drawing/2014/main" id="{EE385BCB-061E-4C9D-ADCA-C7F6F954C23D}"/>
                    </a:ext>
                  </a:extLst>
                </p:cNvPr>
                <p:cNvGrpSpPr/>
                <p:nvPr/>
              </p:nvGrpSpPr>
              <p:grpSpPr>
                <a:xfrm>
                  <a:off x="718517" y="1349429"/>
                  <a:ext cx="409367" cy="259737"/>
                  <a:chOff x="7308949" y="409018"/>
                  <a:chExt cx="540832" cy="343149"/>
                </a:xfrm>
              </p:grpSpPr>
              <p:sp>
                <p:nvSpPr>
                  <p:cNvPr id="367" name="Freeform 151">
                    <a:extLst>
                      <a:ext uri="{FF2B5EF4-FFF2-40B4-BE49-F238E27FC236}">
                        <a16:creationId xmlns:a16="http://schemas.microsoft.com/office/drawing/2014/main" id="{609BE276-57CE-44DE-B5CA-4ED9573B86CB}"/>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68" name="Freeform 150">
                    <a:extLst>
                      <a:ext uri="{FF2B5EF4-FFF2-40B4-BE49-F238E27FC236}">
                        <a16:creationId xmlns:a16="http://schemas.microsoft.com/office/drawing/2014/main" id="{717B0B42-6812-4ACE-9B8B-63805A6FE63F}"/>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69" name="Freeform 152">
                    <a:extLst>
                      <a:ext uri="{FF2B5EF4-FFF2-40B4-BE49-F238E27FC236}">
                        <a16:creationId xmlns:a16="http://schemas.microsoft.com/office/drawing/2014/main" id="{01ABAFC2-59FD-4FC2-9462-A15C58671B2C}"/>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70" name="Freeform 153">
                    <a:extLst>
                      <a:ext uri="{FF2B5EF4-FFF2-40B4-BE49-F238E27FC236}">
                        <a16:creationId xmlns:a16="http://schemas.microsoft.com/office/drawing/2014/main" id="{29EFEEBD-3FC1-4B4F-85FF-D230866EEA74}"/>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71" name="Freeform 154">
                    <a:extLst>
                      <a:ext uri="{FF2B5EF4-FFF2-40B4-BE49-F238E27FC236}">
                        <a16:creationId xmlns:a16="http://schemas.microsoft.com/office/drawing/2014/main" id="{10A333F9-8E4E-4915-B9E2-9FD2354C91A3}"/>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72" name="Freeform 155">
                    <a:extLst>
                      <a:ext uri="{FF2B5EF4-FFF2-40B4-BE49-F238E27FC236}">
                        <a16:creationId xmlns:a16="http://schemas.microsoft.com/office/drawing/2014/main" id="{E26A76B9-00CD-47DF-BE7D-8774F5370B0D}"/>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73" name="Freeform 156">
                    <a:extLst>
                      <a:ext uri="{FF2B5EF4-FFF2-40B4-BE49-F238E27FC236}">
                        <a16:creationId xmlns:a16="http://schemas.microsoft.com/office/drawing/2014/main" id="{BAF6F95B-E299-4544-9486-60183287B7F1}"/>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74" name="Freeform 159">
                    <a:extLst>
                      <a:ext uri="{FF2B5EF4-FFF2-40B4-BE49-F238E27FC236}">
                        <a16:creationId xmlns:a16="http://schemas.microsoft.com/office/drawing/2014/main" id="{FDAF7825-08AD-4E22-9FCE-0595EFB9E318}"/>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75" name="Freeform 160">
                    <a:extLst>
                      <a:ext uri="{FF2B5EF4-FFF2-40B4-BE49-F238E27FC236}">
                        <a16:creationId xmlns:a16="http://schemas.microsoft.com/office/drawing/2014/main" id="{095F6DD8-AB20-4668-A3BE-F04011161FCA}"/>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76" name="Freeform 162">
                    <a:extLst>
                      <a:ext uri="{FF2B5EF4-FFF2-40B4-BE49-F238E27FC236}">
                        <a16:creationId xmlns:a16="http://schemas.microsoft.com/office/drawing/2014/main" id="{C565446B-BF53-4B35-86E9-35F264680A05}"/>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77" name="Freeform 163">
                    <a:extLst>
                      <a:ext uri="{FF2B5EF4-FFF2-40B4-BE49-F238E27FC236}">
                        <a16:creationId xmlns:a16="http://schemas.microsoft.com/office/drawing/2014/main" id="{48359980-F95C-4903-9AF8-877FA02A2A56}"/>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78" name="Freeform 164">
                    <a:extLst>
                      <a:ext uri="{FF2B5EF4-FFF2-40B4-BE49-F238E27FC236}">
                        <a16:creationId xmlns:a16="http://schemas.microsoft.com/office/drawing/2014/main" id="{1FFA01F6-CB90-4E63-8E02-50649FE8DB2D}"/>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79" name="Freeform 165">
                    <a:extLst>
                      <a:ext uri="{FF2B5EF4-FFF2-40B4-BE49-F238E27FC236}">
                        <a16:creationId xmlns:a16="http://schemas.microsoft.com/office/drawing/2014/main" id="{33F18613-2573-4836-9E42-ED2FB70CA843}"/>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80" name="Freeform 166">
                    <a:extLst>
                      <a:ext uri="{FF2B5EF4-FFF2-40B4-BE49-F238E27FC236}">
                        <a16:creationId xmlns:a16="http://schemas.microsoft.com/office/drawing/2014/main" id="{BBBA3C5F-536D-4533-BD35-7D7F787D2C4E}"/>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81" name="Freeform 162">
                    <a:extLst>
                      <a:ext uri="{FF2B5EF4-FFF2-40B4-BE49-F238E27FC236}">
                        <a16:creationId xmlns:a16="http://schemas.microsoft.com/office/drawing/2014/main" id="{8100823C-1900-486C-AC24-BCD1A63DEA95}"/>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grpSp>
          <p:grpSp>
            <p:nvGrpSpPr>
              <p:cNvPr id="344" name="Group 343">
                <a:extLst>
                  <a:ext uri="{FF2B5EF4-FFF2-40B4-BE49-F238E27FC236}">
                    <a16:creationId xmlns:a16="http://schemas.microsoft.com/office/drawing/2014/main" id="{00C8FE6A-AE09-496D-B919-20047392FC56}"/>
                  </a:ext>
                </a:extLst>
              </p:cNvPr>
              <p:cNvGrpSpPr/>
              <p:nvPr/>
            </p:nvGrpSpPr>
            <p:grpSpPr>
              <a:xfrm>
                <a:off x="2879383" y="5525843"/>
                <a:ext cx="653765" cy="525663"/>
                <a:chOff x="596318" y="1276101"/>
                <a:chExt cx="653765" cy="525663"/>
              </a:xfrm>
            </p:grpSpPr>
            <p:grpSp>
              <p:nvGrpSpPr>
                <p:cNvPr id="346" name="Group 345">
                  <a:extLst>
                    <a:ext uri="{FF2B5EF4-FFF2-40B4-BE49-F238E27FC236}">
                      <a16:creationId xmlns:a16="http://schemas.microsoft.com/office/drawing/2014/main" id="{9A5192A5-C66D-4561-8E2F-1901DD4CED79}"/>
                    </a:ext>
                  </a:extLst>
                </p:cNvPr>
                <p:cNvGrpSpPr/>
                <p:nvPr/>
              </p:nvGrpSpPr>
              <p:grpSpPr>
                <a:xfrm>
                  <a:off x="596318" y="1276101"/>
                  <a:ext cx="653765" cy="525663"/>
                  <a:chOff x="512403" y="2005281"/>
                  <a:chExt cx="2342558" cy="1883543"/>
                </a:xfrm>
                <a:solidFill>
                  <a:schemeClr val="bg2"/>
                </a:solidFill>
              </p:grpSpPr>
              <p:sp>
                <p:nvSpPr>
                  <p:cNvPr id="363" name="Freeform 5">
                    <a:extLst>
                      <a:ext uri="{FF2B5EF4-FFF2-40B4-BE49-F238E27FC236}">
                        <a16:creationId xmlns:a16="http://schemas.microsoft.com/office/drawing/2014/main" id="{9F3CE3D5-8A2C-4E0D-BBF8-B537CD4B4F7B}"/>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364" name="Freeform 6">
                    <a:extLst>
                      <a:ext uri="{FF2B5EF4-FFF2-40B4-BE49-F238E27FC236}">
                        <a16:creationId xmlns:a16="http://schemas.microsoft.com/office/drawing/2014/main" id="{36BDA88A-1F96-49EF-84E5-CB4D233160D6}"/>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1"/>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grpSp>
              <p:nvGrpSpPr>
                <p:cNvPr id="347" name="Group 346">
                  <a:extLst>
                    <a:ext uri="{FF2B5EF4-FFF2-40B4-BE49-F238E27FC236}">
                      <a16:creationId xmlns:a16="http://schemas.microsoft.com/office/drawing/2014/main" id="{3661E80E-908D-4067-9753-4D45FAA974C5}"/>
                    </a:ext>
                  </a:extLst>
                </p:cNvPr>
                <p:cNvGrpSpPr/>
                <p:nvPr/>
              </p:nvGrpSpPr>
              <p:grpSpPr>
                <a:xfrm>
                  <a:off x="718517" y="1349429"/>
                  <a:ext cx="409367" cy="259737"/>
                  <a:chOff x="7308949" y="409018"/>
                  <a:chExt cx="540832" cy="343149"/>
                </a:xfrm>
              </p:grpSpPr>
              <p:sp>
                <p:nvSpPr>
                  <p:cNvPr id="348" name="Freeform 151">
                    <a:extLst>
                      <a:ext uri="{FF2B5EF4-FFF2-40B4-BE49-F238E27FC236}">
                        <a16:creationId xmlns:a16="http://schemas.microsoft.com/office/drawing/2014/main" id="{6A8C4E45-1D77-4AB6-B55C-3A169B856233}"/>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49" name="Freeform 150">
                    <a:extLst>
                      <a:ext uri="{FF2B5EF4-FFF2-40B4-BE49-F238E27FC236}">
                        <a16:creationId xmlns:a16="http://schemas.microsoft.com/office/drawing/2014/main" id="{77999438-EB23-4B91-BA06-B49B46A7F534}"/>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50" name="Freeform 152">
                    <a:extLst>
                      <a:ext uri="{FF2B5EF4-FFF2-40B4-BE49-F238E27FC236}">
                        <a16:creationId xmlns:a16="http://schemas.microsoft.com/office/drawing/2014/main" id="{A023F301-8F73-412C-9C89-BDC2F6F4169D}"/>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51" name="Freeform 153">
                    <a:extLst>
                      <a:ext uri="{FF2B5EF4-FFF2-40B4-BE49-F238E27FC236}">
                        <a16:creationId xmlns:a16="http://schemas.microsoft.com/office/drawing/2014/main" id="{F5B2E962-FC2D-48A1-960F-A5557C7F8A38}"/>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52" name="Freeform 154">
                    <a:extLst>
                      <a:ext uri="{FF2B5EF4-FFF2-40B4-BE49-F238E27FC236}">
                        <a16:creationId xmlns:a16="http://schemas.microsoft.com/office/drawing/2014/main" id="{8C97FA43-7661-468F-875C-B9008C525196}"/>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53" name="Freeform 155">
                    <a:extLst>
                      <a:ext uri="{FF2B5EF4-FFF2-40B4-BE49-F238E27FC236}">
                        <a16:creationId xmlns:a16="http://schemas.microsoft.com/office/drawing/2014/main" id="{C337890A-E67D-4503-9DFF-BD863D408032}"/>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54" name="Freeform 156">
                    <a:extLst>
                      <a:ext uri="{FF2B5EF4-FFF2-40B4-BE49-F238E27FC236}">
                        <a16:creationId xmlns:a16="http://schemas.microsoft.com/office/drawing/2014/main" id="{32A6649A-4CB1-48D2-A6B3-8FD50C37111B}"/>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55" name="Freeform 159">
                    <a:extLst>
                      <a:ext uri="{FF2B5EF4-FFF2-40B4-BE49-F238E27FC236}">
                        <a16:creationId xmlns:a16="http://schemas.microsoft.com/office/drawing/2014/main" id="{2CCFE12D-A3EE-49A1-8063-70CCBCE4F387}"/>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56" name="Freeform 160">
                    <a:extLst>
                      <a:ext uri="{FF2B5EF4-FFF2-40B4-BE49-F238E27FC236}">
                        <a16:creationId xmlns:a16="http://schemas.microsoft.com/office/drawing/2014/main" id="{D3519D97-7914-4AF9-90FC-8B9A51906F99}"/>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57" name="Freeform 162">
                    <a:extLst>
                      <a:ext uri="{FF2B5EF4-FFF2-40B4-BE49-F238E27FC236}">
                        <a16:creationId xmlns:a16="http://schemas.microsoft.com/office/drawing/2014/main" id="{9DC209C1-C8AD-48AE-9D31-2A9446D74321}"/>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58" name="Freeform 163">
                    <a:extLst>
                      <a:ext uri="{FF2B5EF4-FFF2-40B4-BE49-F238E27FC236}">
                        <a16:creationId xmlns:a16="http://schemas.microsoft.com/office/drawing/2014/main" id="{D0D96B11-301A-488A-9F10-FEE4A86AA2A6}"/>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59" name="Freeform 164">
                    <a:extLst>
                      <a:ext uri="{FF2B5EF4-FFF2-40B4-BE49-F238E27FC236}">
                        <a16:creationId xmlns:a16="http://schemas.microsoft.com/office/drawing/2014/main" id="{C548E914-6295-4C9F-BED1-39AB60DCC64E}"/>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60" name="Freeform 165">
                    <a:extLst>
                      <a:ext uri="{FF2B5EF4-FFF2-40B4-BE49-F238E27FC236}">
                        <a16:creationId xmlns:a16="http://schemas.microsoft.com/office/drawing/2014/main" id="{3DD83193-9689-4253-A1C4-ECECBAE65BCF}"/>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61" name="Freeform 166">
                    <a:extLst>
                      <a:ext uri="{FF2B5EF4-FFF2-40B4-BE49-F238E27FC236}">
                        <a16:creationId xmlns:a16="http://schemas.microsoft.com/office/drawing/2014/main" id="{3303C88C-6042-42A4-8A3C-AD4EEBDFDA8D}"/>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362" name="Freeform 162">
                    <a:extLst>
                      <a:ext uri="{FF2B5EF4-FFF2-40B4-BE49-F238E27FC236}">
                        <a16:creationId xmlns:a16="http://schemas.microsoft.com/office/drawing/2014/main" id="{D7C8DA50-65D4-46FD-987C-4256A18CDF3C}"/>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grpSp>
          <p:sp>
            <p:nvSpPr>
              <p:cNvPr id="345" name="Rectangle 344">
                <a:extLst>
                  <a:ext uri="{FF2B5EF4-FFF2-40B4-BE49-F238E27FC236}">
                    <a16:creationId xmlns:a16="http://schemas.microsoft.com/office/drawing/2014/main" id="{937EE488-73D3-4D7D-9730-35B7EE34FCAB}"/>
                  </a:ext>
                </a:extLst>
              </p:cNvPr>
              <p:cNvSpPr/>
              <p:nvPr/>
            </p:nvSpPr>
            <p:spPr bwMode="auto">
              <a:xfrm>
                <a:off x="406400" y="5414827"/>
                <a:ext cx="3282488" cy="712879"/>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41"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grpSp>
        <p:grpSp>
          <p:nvGrpSpPr>
            <p:cNvPr id="422" name="Group 421">
              <a:extLst>
                <a:ext uri="{FF2B5EF4-FFF2-40B4-BE49-F238E27FC236}">
                  <a16:creationId xmlns:a16="http://schemas.microsoft.com/office/drawing/2014/main" id="{A4448076-A2AE-498A-B90C-21CCF2C6FDBC}"/>
                </a:ext>
              </a:extLst>
            </p:cNvPr>
            <p:cNvGrpSpPr/>
            <p:nvPr/>
          </p:nvGrpSpPr>
          <p:grpSpPr>
            <a:xfrm>
              <a:off x="1187744" y="5695517"/>
              <a:ext cx="2735407" cy="594065"/>
              <a:chOff x="406400" y="6368165"/>
              <a:chExt cx="3282488" cy="712879"/>
            </a:xfrm>
          </p:grpSpPr>
          <p:grpSp>
            <p:nvGrpSpPr>
              <p:cNvPr id="423" name="Group 422">
                <a:extLst>
                  <a:ext uri="{FF2B5EF4-FFF2-40B4-BE49-F238E27FC236}">
                    <a16:creationId xmlns:a16="http://schemas.microsoft.com/office/drawing/2014/main" id="{2A241A0D-FFE0-4D99-BD94-74B1CDD806BE}"/>
                  </a:ext>
                </a:extLst>
              </p:cNvPr>
              <p:cNvGrpSpPr/>
              <p:nvPr/>
            </p:nvGrpSpPr>
            <p:grpSpPr>
              <a:xfrm>
                <a:off x="596318" y="6479181"/>
                <a:ext cx="653765" cy="525663"/>
                <a:chOff x="596318" y="1276101"/>
                <a:chExt cx="653765" cy="525663"/>
              </a:xfrm>
            </p:grpSpPr>
            <p:grpSp>
              <p:nvGrpSpPr>
                <p:cNvPr id="485" name="Group 484">
                  <a:extLst>
                    <a:ext uri="{FF2B5EF4-FFF2-40B4-BE49-F238E27FC236}">
                      <a16:creationId xmlns:a16="http://schemas.microsoft.com/office/drawing/2014/main" id="{49982E9C-D546-479C-A734-DD3C11E94F54}"/>
                    </a:ext>
                  </a:extLst>
                </p:cNvPr>
                <p:cNvGrpSpPr/>
                <p:nvPr/>
              </p:nvGrpSpPr>
              <p:grpSpPr>
                <a:xfrm>
                  <a:off x="596318" y="1276101"/>
                  <a:ext cx="653765" cy="525663"/>
                  <a:chOff x="512403" y="2005281"/>
                  <a:chExt cx="2342558" cy="1883543"/>
                </a:xfrm>
                <a:solidFill>
                  <a:schemeClr val="bg2"/>
                </a:solidFill>
              </p:grpSpPr>
              <p:sp>
                <p:nvSpPr>
                  <p:cNvPr id="502" name="Freeform 5">
                    <a:extLst>
                      <a:ext uri="{FF2B5EF4-FFF2-40B4-BE49-F238E27FC236}">
                        <a16:creationId xmlns:a16="http://schemas.microsoft.com/office/drawing/2014/main" id="{7A4A65FF-5E44-4B13-B678-26972E06267B}"/>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503" name="Freeform 6">
                    <a:extLst>
                      <a:ext uri="{FF2B5EF4-FFF2-40B4-BE49-F238E27FC236}">
                        <a16:creationId xmlns:a16="http://schemas.microsoft.com/office/drawing/2014/main" id="{1DD7A989-AD7F-42C4-863C-3C1A7107AC46}"/>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1"/>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grpSp>
              <p:nvGrpSpPr>
                <p:cNvPr id="486" name="Group 485">
                  <a:extLst>
                    <a:ext uri="{FF2B5EF4-FFF2-40B4-BE49-F238E27FC236}">
                      <a16:creationId xmlns:a16="http://schemas.microsoft.com/office/drawing/2014/main" id="{5821DD32-3CE1-4631-935A-228A1E3B56AD}"/>
                    </a:ext>
                  </a:extLst>
                </p:cNvPr>
                <p:cNvGrpSpPr/>
                <p:nvPr/>
              </p:nvGrpSpPr>
              <p:grpSpPr>
                <a:xfrm>
                  <a:off x="718517" y="1349429"/>
                  <a:ext cx="409367" cy="259737"/>
                  <a:chOff x="7308949" y="409018"/>
                  <a:chExt cx="540832" cy="343149"/>
                </a:xfrm>
              </p:grpSpPr>
              <p:sp>
                <p:nvSpPr>
                  <p:cNvPr id="487" name="Freeform 151">
                    <a:extLst>
                      <a:ext uri="{FF2B5EF4-FFF2-40B4-BE49-F238E27FC236}">
                        <a16:creationId xmlns:a16="http://schemas.microsoft.com/office/drawing/2014/main" id="{B35B3569-E3AA-472C-8034-90298E533AE2}"/>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88" name="Freeform 150">
                    <a:extLst>
                      <a:ext uri="{FF2B5EF4-FFF2-40B4-BE49-F238E27FC236}">
                        <a16:creationId xmlns:a16="http://schemas.microsoft.com/office/drawing/2014/main" id="{642A5C8B-D16C-4944-BBE1-9AEAF6708227}"/>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89" name="Freeform 152">
                    <a:extLst>
                      <a:ext uri="{FF2B5EF4-FFF2-40B4-BE49-F238E27FC236}">
                        <a16:creationId xmlns:a16="http://schemas.microsoft.com/office/drawing/2014/main" id="{D9BAA437-F4F1-414D-96C1-CC22AEDDB701}"/>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90" name="Freeform 153">
                    <a:extLst>
                      <a:ext uri="{FF2B5EF4-FFF2-40B4-BE49-F238E27FC236}">
                        <a16:creationId xmlns:a16="http://schemas.microsoft.com/office/drawing/2014/main" id="{B73AFCA8-FDC6-4BCF-847A-5975BD26585E}"/>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91" name="Freeform 154">
                    <a:extLst>
                      <a:ext uri="{FF2B5EF4-FFF2-40B4-BE49-F238E27FC236}">
                        <a16:creationId xmlns:a16="http://schemas.microsoft.com/office/drawing/2014/main" id="{C2A1BA0A-DD8C-4427-8150-2AF7D728EEE7}"/>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92" name="Freeform 155">
                    <a:extLst>
                      <a:ext uri="{FF2B5EF4-FFF2-40B4-BE49-F238E27FC236}">
                        <a16:creationId xmlns:a16="http://schemas.microsoft.com/office/drawing/2014/main" id="{D8335607-FDC1-440A-A110-8284AB5D388C}"/>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93" name="Freeform 156">
                    <a:extLst>
                      <a:ext uri="{FF2B5EF4-FFF2-40B4-BE49-F238E27FC236}">
                        <a16:creationId xmlns:a16="http://schemas.microsoft.com/office/drawing/2014/main" id="{3D9601C9-B90D-47B0-9F25-3793B236EA65}"/>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94" name="Freeform 159">
                    <a:extLst>
                      <a:ext uri="{FF2B5EF4-FFF2-40B4-BE49-F238E27FC236}">
                        <a16:creationId xmlns:a16="http://schemas.microsoft.com/office/drawing/2014/main" id="{426F8C21-0E20-48D6-AD4A-E6D1DDC9FE9A}"/>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95" name="Freeform 160">
                    <a:extLst>
                      <a:ext uri="{FF2B5EF4-FFF2-40B4-BE49-F238E27FC236}">
                        <a16:creationId xmlns:a16="http://schemas.microsoft.com/office/drawing/2014/main" id="{1822952F-7CED-43C2-B387-77D422C2073E}"/>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96" name="Freeform 162">
                    <a:extLst>
                      <a:ext uri="{FF2B5EF4-FFF2-40B4-BE49-F238E27FC236}">
                        <a16:creationId xmlns:a16="http://schemas.microsoft.com/office/drawing/2014/main" id="{5DBACC22-E0C5-4A3E-9B4B-CB71E123781A}"/>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97" name="Freeform 163">
                    <a:extLst>
                      <a:ext uri="{FF2B5EF4-FFF2-40B4-BE49-F238E27FC236}">
                        <a16:creationId xmlns:a16="http://schemas.microsoft.com/office/drawing/2014/main" id="{12472464-9D6F-405B-A076-2977C0FECCE8}"/>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98" name="Freeform 164">
                    <a:extLst>
                      <a:ext uri="{FF2B5EF4-FFF2-40B4-BE49-F238E27FC236}">
                        <a16:creationId xmlns:a16="http://schemas.microsoft.com/office/drawing/2014/main" id="{02649156-ABF3-4C5A-AB30-D8A12C9BB866}"/>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99" name="Freeform 165">
                    <a:extLst>
                      <a:ext uri="{FF2B5EF4-FFF2-40B4-BE49-F238E27FC236}">
                        <a16:creationId xmlns:a16="http://schemas.microsoft.com/office/drawing/2014/main" id="{4FCD83C6-17EC-4182-9060-B1B0A611B707}"/>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500" name="Freeform 166">
                    <a:extLst>
                      <a:ext uri="{FF2B5EF4-FFF2-40B4-BE49-F238E27FC236}">
                        <a16:creationId xmlns:a16="http://schemas.microsoft.com/office/drawing/2014/main" id="{B065BB65-4336-40B7-B891-673699D14B9D}"/>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501" name="Freeform 162">
                    <a:extLst>
                      <a:ext uri="{FF2B5EF4-FFF2-40B4-BE49-F238E27FC236}">
                        <a16:creationId xmlns:a16="http://schemas.microsoft.com/office/drawing/2014/main" id="{DB8B272D-C19A-4865-BC32-1E1517BCE013}"/>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grpSp>
          <p:grpSp>
            <p:nvGrpSpPr>
              <p:cNvPr id="424" name="Group 423">
                <a:extLst>
                  <a:ext uri="{FF2B5EF4-FFF2-40B4-BE49-F238E27FC236}">
                    <a16:creationId xmlns:a16="http://schemas.microsoft.com/office/drawing/2014/main" id="{49944A2E-FE22-4A63-982D-B3519915296F}"/>
                  </a:ext>
                </a:extLst>
              </p:cNvPr>
              <p:cNvGrpSpPr/>
              <p:nvPr/>
            </p:nvGrpSpPr>
            <p:grpSpPr>
              <a:xfrm>
                <a:off x="1357340" y="6479181"/>
                <a:ext cx="653765" cy="525663"/>
                <a:chOff x="596318" y="1276101"/>
                <a:chExt cx="653765" cy="525663"/>
              </a:xfrm>
            </p:grpSpPr>
            <p:grpSp>
              <p:nvGrpSpPr>
                <p:cNvPr id="466" name="Group 465">
                  <a:extLst>
                    <a:ext uri="{FF2B5EF4-FFF2-40B4-BE49-F238E27FC236}">
                      <a16:creationId xmlns:a16="http://schemas.microsoft.com/office/drawing/2014/main" id="{1292E9CD-89A1-409F-A619-432B6B79A24A}"/>
                    </a:ext>
                  </a:extLst>
                </p:cNvPr>
                <p:cNvGrpSpPr/>
                <p:nvPr/>
              </p:nvGrpSpPr>
              <p:grpSpPr>
                <a:xfrm>
                  <a:off x="596318" y="1276101"/>
                  <a:ext cx="653765" cy="525663"/>
                  <a:chOff x="512403" y="2005281"/>
                  <a:chExt cx="2342558" cy="1883543"/>
                </a:xfrm>
                <a:solidFill>
                  <a:schemeClr val="bg2"/>
                </a:solidFill>
              </p:grpSpPr>
              <p:sp>
                <p:nvSpPr>
                  <p:cNvPr id="483" name="Freeform 5">
                    <a:extLst>
                      <a:ext uri="{FF2B5EF4-FFF2-40B4-BE49-F238E27FC236}">
                        <a16:creationId xmlns:a16="http://schemas.microsoft.com/office/drawing/2014/main" id="{F70CED25-7442-4DD6-B1AE-EAB3C3FD5E1D}"/>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484" name="Freeform 6">
                    <a:extLst>
                      <a:ext uri="{FF2B5EF4-FFF2-40B4-BE49-F238E27FC236}">
                        <a16:creationId xmlns:a16="http://schemas.microsoft.com/office/drawing/2014/main" id="{91A403D1-5BA6-4425-94A2-BEB7EF7A6450}"/>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1"/>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grpSp>
              <p:nvGrpSpPr>
                <p:cNvPr id="467" name="Group 466">
                  <a:extLst>
                    <a:ext uri="{FF2B5EF4-FFF2-40B4-BE49-F238E27FC236}">
                      <a16:creationId xmlns:a16="http://schemas.microsoft.com/office/drawing/2014/main" id="{FC1FD467-3ECE-488F-84F6-66301B4DEF18}"/>
                    </a:ext>
                  </a:extLst>
                </p:cNvPr>
                <p:cNvGrpSpPr/>
                <p:nvPr/>
              </p:nvGrpSpPr>
              <p:grpSpPr>
                <a:xfrm>
                  <a:off x="718517" y="1349429"/>
                  <a:ext cx="409367" cy="259737"/>
                  <a:chOff x="7308949" y="409018"/>
                  <a:chExt cx="540832" cy="343149"/>
                </a:xfrm>
              </p:grpSpPr>
              <p:sp>
                <p:nvSpPr>
                  <p:cNvPr id="468" name="Freeform 151">
                    <a:extLst>
                      <a:ext uri="{FF2B5EF4-FFF2-40B4-BE49-F238E27FC236}">
                        <a16:creationId xmlns:a16="http://schemas.microsoft.com/office/drawing/2014/main" id="{AF42613B-25EA-47F4-AEA9-CE2B0ED7D6EB}"/>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69" name="Freeform 150">
                    <a:extLst>
                      <a:ext uri="{FF2B5EF4-FFF2-40B4-BE49-F238E27FC236}">
                        <a16:creationId xmlns:a16="http://schemas.microsoft.com/office/drawing/2014/main" id="{1482497F-D574-43E2-B8D8-AA79AF57EC86}"/>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70" name="Freeform 152">
                    <a:extLst>
                      <a:ext uri="{FF2B5EF4-FFF2-40B4-BE49-F238E27FC236}">
                        <a16:creationId xmlns:a16="http://schemas.microsoft.com/office/drawing/2014/main" id="{77D0F055-962B-4A48-9193-CDAB213159C9}"/>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71" name="Freeform 153">
                    <a:extLst>
                      <a:ext uri="{FF2B5EF4-FFF2-40B4-BE49-F238E27FC236}">
                        <a16:creationId xmlns:a16="http://schemas.microsoft.com/office/drawing/2014/main" id="{A56116DA-3972-465C-BF42-94B340673DE4}"/>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72" name="Freeform 154">
                    <a:extLst>
                      <a:ext uri="{FF2B5EF4-FFF2-40B4-BE49-F238E27FC236}">
                        <a16:creationId xmlns:a16="http://schemas.microsoft.com/office/drawing/2014/main" id="{6C06D6EA-0244-4250-8602-A48DF3185BAE}"/>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73" name="Freeform 155">
                    <a:extLst>
                      <a:ext uri="{FF2B5EF4-FFF2-40B4-BE49-F238E27FC236}">
                        <a16:creationId xmlns:a16="http://schemas.microsoft.com/office/drawing/2014/main" id="{BCBF7178-1ECB-40B6-BA41-C586A7CC5514}"/>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74" name="Freeform 156">
                    <a:extLst>
                      <a:ext uri="{FF2B5EF4-FFF2-40B4-BE49-F238E27FC236}">
                        <a16:creationId xmlns:a16="http://schemas.microsoft.com/office/drawing/2014/main" id="{0C526237-6936-4A59-AFDA-DAF5A87FCC48}"/>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75" name="Freeform 159">
                    <a:extLst>
                      <a:ext uri="{FF2B5EF4-FFF2-40B4-BE49-F238E27FC236}">
                        <a16:creationId xmlns:a16="http://schemas.microsoft.com/office/drawing/2014/main" id="{DCE02A5F-1450-4FDF-A8A2-A448504736D8}"/>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76" name="Freeform 160">
                    <a:extLst>
                      <a:ext uri="{FF2B5EF4-FFF2-40B4-BE49-F238E27FC236}">
                        <a16:creationId xmlns:a16="http://schemas.microsoft.com/office/drawing/2014/main" id="{7BD35A99-6946-4F3D-AA1F-2622C84EF37B}"/>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77" name="Freeform 162">
                    <a:extLst>
                      <a:ext uri="{FF2B5EF4-FFF2-40B4-BE49-F238E27FC236}">
                        <a16:creationId xmlns:a16="http://schemas.microsoft.com/office/drawing/2014/main" id="{93F364F3-188E-4070-981E-664DC76A4A7F}"/>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78" name="Freeform 163">
                    <a:extLst>
                      <a:ext uri="{FF2B5EF4-FFF2-40B4-BE49-F238E27FC236}">
                        <a16:creationId xmlns:a16="http://schemas.microsoft.com/office/drawing/2014/main" id="{AE2B17E4-7E9E-424A-9A1E-2D37EA000602}"/>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79" name="Freeform 164">
                    <a:extLst>
                      <a:ext uri="{FF2B5EF4-FFF2-40B4-BE49-F238E27FC236}">
                        <a16:creationId xmlns:a16="http://schemas.microsoft.com/office/drawing/2014/main" id="{98EEDEBA-FF9A-49B5-BFFC-7E6C21E13993}"/>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80" name="Freeform 165">
                    <a:extLst>
                      <a:ext uri="{FF2B5EF4-FFF2-40B4-BE49-F238E27FC236}">
                        <a16:creationId xmlns:a16="http://schemas.microsoft.com/office/drawing/2014/main" id="{975747F3-B370-43E6-8F95-60BADE1BE282}"/>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81" name="Freeform 166">
                    <a:extLst>
                      <a:ext uri="{FF2B5EF4-FFF2-40B4-BE49-F238E27FC236}">
                        <a16:creationId xmlns:a16="http://schemas.microsoft.com/office/drawing/2014/main" id="{18E04A9F-8467-4E38-8BEF-601A39746446}"/>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82" name="Freeform 162">
                    <a:extLst>
                      <a:ext uri="{FF2B5EF4-FFF2-40B4-BE49-F238E27FC236}">
                        <a16:creationId xmlns:a16="http://schemas.microsoft.com/office/drawing/2014/main" id="{71D51CC5-86DC-4BCB-BDCA-3A06540B72E8}"/>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grpSp>
          <p:grpSp>
            <p:nvGrpSpPr>
              <p:cNvPr id="425" name="Group 424">
                <a:extLst>
                  <a:ext uri="{FF2B5EF4-FFF2-40B4-BE49-F238E27FC236}">
                    <a16:creationId xmlns:a16="http://schemas.microsoft.com/office/drawing/2014/main" id="{286A8AC3-3CEF-48A8-9562-CF23C646DD37}"/>
                  </a:ext>
                </a:extLst>
              </p:cNvPr>
              <p:cNvGrpSpPr/>
              <p:nvPr/>
            </p:nvGrpSpPr>
            <p:grpSpPr>
              <a:xfrm>
                <a:off x="2118362" y="6479181"/>
                <a:ext cx="653765" cy="525663"/>
                <a:chOff x="596318" y="1276101"/>
                <a:chExt cx="653765" cy="525663"/>
              </a:xfrm>
            </p:grpSpPr>
            <p:grpSp>
              <p:nvGrpSpPr>
                <p:cNvPr id="447" name="Group 446">
                  <a:extLst>
                    <a:ext uri="{FF2B5EF4-FFF2-40B4-BE49-F238E27FC236}">
                      <a16:creationId xmlns:a16="http://schemas.microsoft.com/office/drawing/2014/main" id="{EE5A393D-7839-419E-A97E-311B102F54E1}"/>
                    </a:ext>
                  </a:extLst>
                </p:cNvPr>
                <p:cNvGrpSpPr/>
                <p:nvPr/>
              </p:nvGrpSpPr>
              <p:grpSpPr>
                <a:xfrm>
                  <a:off x="596318" y="1276101"/>
                  <a:ext cx="653765" cy="525663"/>
                  <a:chOff x="512403" y="2005281"/>
                  <a:chExt cx="2342558" cy="1883543"/>
                </a:xfrm>
                <a:solidFill>
                  <a:schemeClr val="bg2"/>
                </a:solidFill>
              </p:grpSpPr>
              <p:sp>
                <p:nvSpPr>
                  <p:cNvPr id="464" name="Freeform 5">
                    <a:extLst>
                      <a:ext uri="{FF2B5EF4-FFF2-40B4-BE49-F238E27FC236}">
                        <a16:creationId xmlns:a16="http://schemas.microsoft.com/office/drawing/2014/main" id="{0F36E550-0D34-471C-B5AB-24C7F231F55A}"/>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465" name="Freeform 6">
                    <a:extLst>
                      <a:ext uri="{FF2B5EF4-FFF2-40B4-BE49-F238E27FC236}">
                        <a16:creationId xmlns:a16="http://schemas.microsoft.com/office/drawing/2014/main" id="{6D12A11B-8624-456F-9D64-281F4BFBFD33}"/>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1"/>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grpSp>
              <p:nvGrpSpPr>
                <p:cNvPr id="448" name="Group 447">
                  <a:extLst>
                    <a:ext uri="{FF2B5EF4-FFF2-40B4-BE49-F238E27FC236}">
                      <a16:creationId xmlns:a16="http://schemas.microsoft.com/office/drawing/2014/main" id="{2C456965-CE88-47CA-8291-247A926B7635}"/>
                    </a:ext>
                  </a:extLst>
                </p:cNvPr>
                <p:cNvGrpSpPr/>
                <p:nvPr/>
              </p:nvGrpSpPr>
              <p:grpSpPr>
                <a:xfrm>
                  <a:off x="718517" y="1349429"/>
                  <a:ext cx="409367" cy="259737"/>
                  <a:chOff x="7308949" y="409018"/>
                  <a:chExt cx="540832" cy="343149"/>
                </a:xfrm>
              </p:grpSpPr>
              <p:sp>
                <p:nvSpPr>
                  <p:cNvPr id="449" name="Freeform 151">
                    <a:extLst>
                      <a:ext uri="{FF2B5EF4-FFF2-40B4-BE49-F238E27FC236}">
                        <a16:creationId xmlns:a16="http://schemas.microsoft.com/office/drawing/2014/main" id="{7E4305FB-E6F8-45BC-AFA6-4917C398D9FA}"/>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50" name="Freeform 150">
                    <a:extLst>
                      <a:ext uri="{FF2B5EF4-FFF2-40B4-BE49-F238E27FC236}">
                        <a16:creationId xmlns:a16="http://schemas.microsoft.com/office/drawing/2014/main" id="{79955B40-E550-4BA4-9E20-AD14AADFDC45}"/>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51" name="Freeform 152">
                    <a:extLst>
                      <a:ext uri="{FF2B5EF4-FFF2-40B4-BE49-F238E27FC236}">
                        <a16:creationId xmlns:a16="http://schemas.microsoft.com/office/drawing/2014/main" id="{C6024988-4911-4948-B301-618E6087E5EA}"/>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52" name="Freeform 153">
                    <a:extLst>
                      <a:ext uri="{FF2B5EF4-FFF2-40B4-BE49-F238E27FC236}">
                        <a16:creationId xmlns:a16="http://schemas.microsoft.com/office/drawing/2014/main" id="{0CE9469C-E56B-4579-9DB9-226D6754E3A3}"/>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53" name="Freeform 154">
                    <a:extLst>
                      <a:ext uri="{FF2B5EF4-FFF2-40B4-BE49-F238E27FC236}">
                        <a16:creationId xmlns:a16="http://schemas.microsoft.com/office/drawing/2014/main" id="{50491031-DCB8-4475-AB2A-F7C338658649}"/>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54" name="Freeform 155">
                    <a:extLst>
                      <a:ext uri="{FF2B5EF4-FFF2-40B4-BE49-F238E27FC236}">
                        <a16:creationId xmlns:a16="http://schemas.microsoft.com/office/drawing/2014/main" id="{EC1E7473-75DD-4347-AD6C-B953243DB3AB}"/>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55" name="Freeform 156">
                    <a:extLst>
                      <a:ext uri="{FF2B5EF4-FFF2-40B4-BE49-F238E27FC236}">
                        <a16:creationId xmlns:a16="http://schemas.microsoft.com/office/drawing/2014/main" id="{DC66F2EC-F6F6-4E6E-A111-1D4AB2366168}"/>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56" name="Freeform 159">
                    <a:extLst>
                      <a:ext uri="{FF2B5EF4-FFF2-40B4-BE49-F238E27FC236}">
                        <a16:creationId xmlns:a16="http://schemas.microsoft.com/office/drawing/2014/main" id="{3B5E1259-0D7A-43A5-BD3D-8C10468370DD}"/>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57" name="Freeform 160">
                    <a:extLst>
                      <a:ext uri="{FF2B5EF4-FFF2-40B4-BE49-F238E27FC236}">
                        <a16:creationId xmlns:a16="http://schemas.microsoft.com/office/drawing/2014/main" id="{52327808-8669-408A-AF59-042B3501E1AA}"/>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58" name="Freeform 162">
                    <a:extLst>
                      <a:ext uri="{FF2B5EF4-FFF2-40B4-BE49-F238E27FC236}">
                        <a16:creationId xmlns:a16="http://schemas.microsoft.com/office/drawing/2014/main" id="{E59415C9-0C38-4402-8F86-9DCA8E38ED9C}"/>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59" name="Freeform 163">
                    <a:extLst>
                      <a:ext uri="{FF2B5EF4-FFF2-40B4-BE49-F238E27FC236}">
                        <a16:creationId xmlns:a16="http://schemas.microsoft.com/office/drawing/2014/main" id="{6B24DA78-41B8-41AF-BEEA-9E73D43ADC1C}"/>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60" name="Freeform 164">
                    <a:extLst>
                      <a:ext uri="{FF2B5EF4-FFF2-40B4-BE49-F238E27FC236}">
                        <a16:creationId xmlns:a16="http://schemas.microsoft.com/office/drawing/2014/main" id="{C96D4192-3076-42AB-B00B-090CBAC7A76E}"/>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61" name="Freeform 165">
                    <a:extLst>
                      <a:ext uri="{FF2B5EF4-FFF2-40B4-BE49-F238E27FC236}">
                        <a16:creationId xmlns:a16="http://schemas.microsoft.com/office/drawing/2014/main" id="{876B8DAB-C2C0-445A-9C02-977EA66E217A}"/>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62" name="Freeform 166">
                    <a:extLst>
                      <a:ext uri="{FF2B5EF4-FFF2-40B4-BE49-F238E27FC236}">
                        <a16:creationId xmlns:a16="http://schemas.microsoft.com/office/drawing/2014/main" id="{347A927A-1E2A-4C8E-8F33-8DE5AE68975E}"/>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63" name="Freeform 162">
                    <a:extLst>
                      <a:ext uri="{FF2B5EF4-FFF2-40B4-BE49-F238E27FC236}">
                        <a16:creationId xmlns:a16="http://schemas.microsoft.com/office/drawing/2014/main" id="{C78D1B70-4B7C-4B3E-AFDD-EA56EC1A29C5}"/>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grpSp>
          <p:grpSp>
            <p:nvGrpSpPr>
              <p:cNvPr id="426" name="Group 425">
                <a:extLst>
                  <a:ext uri="{FF2B5EF4-FFF2-40B4-BE49-F238E27FC236}">
                    <a16:creationId xmlns:a16="http://schemas.microsoft.com/office/drawing/2014/main" id="{B5286B0F-FF1F-457D-803D-D16DAB950FF0}"/>
                  </a:ext>
                </a:extLst>
              </p:cNvPr>
              <p:cNvGrpSpPr/>
              <p:nvPr/>
            </p:nvGrpSpPr>
            <p:grpSpPr>
              <a:xfrm>
                <a:off x="2879383" y="6479181"/>
                <a:ext cx="653765" cy="525663"/>
                <a:chOff x="596318" y="1276101"/>
                <a:chExt cx="653765" cy="525663"/>
              </a:xfrm>
            </p:grpSpPr>
            <p:grpSp>
              <p:nvGrpSpPr>
                <p:cNvPr id="428" name="Group 427">
                  <a:extLst>
                    <a:ext uri="{FF2B5EF4-FFF2-40B4-BE49-F238E27FC236}">
                      <a16:creationId xmlns:a16="http://schemas.microsoft.com/office/drawing/2014/main" id="{1EF02226-6AB2-403D-AE35-D2CBBC3CC564}"/>
                    </a:ext>
                  </a:extLst>
                </p:cNvPr>
                <p:cNvGrpSpPr/>
                <p:nvPr/>
              </p:nvGrpSpPr>
              <p:grpSpPr>
                <a:xfrm>
                  <a:off x="596318" y="1276101"/>
                  <a:ext cx="653765" cy="525663"/>
                  <a:chOff x="512403" y="2005281"/>
                  <a:chExt cx="2342558" cy="1883543"/>
                </a:xfrm>
                <a:solidFill>
                  <a:schemeClr val="bg2"/>
                </a:solidFill>
              </p:grpSpPr>
              <p:sp>
                <p:nvSpPr>
                  <p:cNvPr id="445" name="Freeform 5">
                    <a:extLst>
                      <a:ext uri="{FF2B5EF4-FFF2-40B4-BE49-F238E27FC236}">
                        <a16:creationId xmlns:a16="http://schemas.microsoft.com/office/drawing/2014/main" id="{86D55E9F-7699-49B0-ACED-C4BE6E1E886D}"/>
                      </a:ext>
                    </a:extLst>
                  </p:cNvPr>
                  <p:cNvSpPr>
                    <a:spLocks/>
                  </p:cNvSpPr>
                  <p:nvPr/>
                </p:nvSpPr>
                <p:spPr bwMode="auto">
                  <a:xfrm>
                    <a:off x="1303808" y="3464104"/>
                    <a:ext cx="782172" cy="424720"/>
                  </a:xfrm>
                  <a:custGeom>
                    <a:avLst/>
                    <a:gdLst>
                      <a:gd name="T0" fmla="*/ 48 w 285"/>
                      <a:gd name="T1" fmla="*/ 0 h 154"/>
                      <a:gd name="T2" fmla="*/ 30 w 285"/>
                      <a:gd name="T3" fmla="*/ 113 h 154"/>
                      <a:gd name="T4" fmla="*/ 6 w 285"/>
                      <a:gd name="T5" fmla="*/ 137 h 154"/>
                      <a:gd name="T6" fmla="*/ 7 w 285"/>
                      <a:gd name="T7" fmla="*/ 147 h 154"/>
                      <a:gd name="T8" fmla="*/ 17 w 285"/>
                      <a:gd name="T9" fmla="*/ 153 h 154"/>
                      <a:gd name="T10" fmla="*/ 132 w 285"/>
                      <a:gd name="T11" fmla="*/ 153 h 154"/>
                      <a:gd name="T12" fmla="*/ 154 w 285"/>
                      <a:gd name="T13" fmla="*/ 153 h 154"/>
                      <a:gd name="T14" fmla="*/ 268 w 285"/>
                      <a:gd name="T15" fmla="*/ 153 h 154"/>
                      <a:gd name="T16" fmla="*/ 278 w 285"/>
                      <a:gd name="T17" fmla="*/ 147 h 154"/>
                      <a:gd name="T18" fmla="*/ 280 w 285"/>
                      <a:gd name="T19" fmla="*/ 137 h 154"/>
                      <a:gd name="T20" fmla="*/ 255 w 285"/>
                      <a:gd name="T21" fmla="*/ 113 h 154"/>
                      <a:gd name="T22" fmla="*/ 237 w 285"/>
                      <a:gd name="T2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 h="154">
                        <a:moveTo>
                          <a:pt x="48" y="0"/>
                        </a:moveTo>
                        <a:cubicBezTo>
                          <a:pt x="48" y="0"/>
                          <a:pt x="42" y="100"/>
                          <a:pt x="30" y="113"/>
                        </a:cubicBezTo>
                        <a:cubicBezTo>
                          <a:pt x="18" y="126"/>
                          <a:pt x="6" y="137"/>
                          <a:pt x="6" y="137"/>
                        </a:cubicBezTo>
                        <a:cubicBezTo>
                          <a:pt x="6" y="137"/>
                          <a:pt x="0" y="141"/>
                          <a:pt x="7" y="147"/>
                        </a:cubicBezTo>
                        <a:cubicBezTo>
                          <a:pt x="15" y="154"/>
                          <a:pt x="14" y="153"/>
                          <a:pt x="17" y="153"/>
                        </a:cubicBezTo>
                        <a:cubicBezTo>
                          <a:pt x="20" y="153"/>
                          <a:pt x="93" y="153"/>
                          <a:pt x="132" y="153"/>
                        </a:cubicBezTo>
                        <a:cubicBezTo>
                          <a:pt x="145" y="153"/>
                          <a:pt x="154" y="153"/>
                          <a:pt x="154" y="153"/>
                        </a:cubicBezTo>
                        <a:cubicBezTo>
                          <a:pt x="192" y="153"/>
                          <a:pt x="266" y="153"/>
                          <a:pt x="268" y="153"/>
                        </a:cubicBezTo>
                        <a:cubicBezTo>
                          <a:pt x="271" y="153"/>
                          <a:pt x="271" y="154"/>
                          <a:pt x="278" y="147"/>
                        </a:cubicBezTo>
                        <a:cubicBezTo>
                          <a:pt x="285" y="141"/>
                          <a:pt x="280" y="137"/>
                          <a:pt x="280" y="137"/>
                        </a:cubicBezTo>
                        <a:cubicBezTo>
                          <a:pt x="280" y="137"/>
                          <a:pt x="267" y="126"/>
                          <a:pt x="255" y="113"/>
                        </a:cubicBezTo>
                        <a:cubicBezTo>
                          <a:pt x="243" y="100"/>
                          <a:pt x="237" y="0"/>
                          <a:pt x="237" y="0"/>
                        </a:cubicBezTo>
                      </a:path>
                    </a:pathLst>
                  </a:custGeom>
                  <a:grpFill/>
                  <a:ln w="15875" cap="flat">
                    <a:solidFill>
                      <a:schemeClr val="tx1"/>
                    </a:solidFill>
                    <a:prstDash val="solid"/>
                    <a:miter lim="800000"/>
                    <a:headEnd/>
                    <a:tailEnd/>
                  </a:ln>
                </p:spPr>
                <p:txBody>
                  <a:bodyPr vert="horz" wrap="square" lIns="76200" tIns="38100" rIns="76200" bIns="38100" numCol="1" anchor="t" anchorCtr="0" compatLnSpc="1">
                    <a:prstTxWarp prst="textNoShape">
                      <a:avLst/>
                    </a:prstTxWarp>
                  </a:bodyPr>
                  <a:lstStyle/>
                  <a:p>
                    <a:pPr defTabSz="914321">
                      <a:defRPr/>
                    </a:pPr>
                    <a:endParaRPr lang="en-US" sz="1333" dirty="0">
                      <a:solidFill>
                        <a:srgbClr val="FFFFFF"/>
                      </a:solidFill>
                      <a:latin typeface="Amazon Ember"/>
                    </a:endParaRPr>
                  </a:p>
                </p:txBody>
              </p:sp>
              <p:sp>
                <p:nvSpPr>
                  <p:cNvPr id="446" name="Freeform 6">
                    <a:extLst>
                      <a:ext uri="{FF2B5EF4-FFF2-40B4-BE49-F238E27FC236}">
                        <a16:creationId xmlns:a16="http://schemas.microsoft.com/office/drawing/2014/main" id="{F20439AA-BEC8-44CE-9CDD-B655F4CDCE8B}"/>
                      </a:ext>
                    </a:extLst>
                  </p:cNvPr>
                  <p:cNvSpPr>
                    <a:spLocks/>
                  </p:cNvSpPr>
                  <p:nvPr/>
                </p:nvSpPr>
                <p:spPr bwMode="auto">
                  <a:xfrm>
                    <a:off x="512403" y="2005281"/>
                    <a:ext cx="2342558" cy="1456185"/>
                  </a:xfrm>
                  <a:custGeom>
                    <a:avLst/>
                    <a:gdLst>
                      <a:gd name="T0" fmla="*/ 842 w 853"/>
                      <a:gd name="T1" fmla="*/ 529 h 529"/>
                      <a:gd name="T2" fmla="*/ 11 w 853"/>
                      <a:gd name="T3" fmla="*/ 529 h 529"/>
                      <a:gd name="T4" fmla="*/ 0 w 853"/>
                      <a:gd name="T5" fmla="*/ 518 h 529"/>
                      <a:gd name="T6" fmla="*/ 0 w 853"/>
                      <a:gd name="T7" fmla="*/ 11 h 529"/>
                      <a:gd name="T8" fmla="*/ 11 w 853"/>
                      <a:gd name="T9" fmla="*/ 0 h 529"/>
                      <a:gd name="T10" fmla="*/ 842 w 853"/>
                      <a:gd name="T11" fmla="*/ 0 h 529"/>
                      <a:gd name="T12" fmla="*/ 853 w 853"/>
                      <a:gd name="T13" fmla="*/ 11 h 529"/>
                      <a:gd name="T14" fmla="*/ 853 w 853"/>
                      <a:gd name="T15" fmla="*/ 518 h 529"/>
                      <a:gd name="T16" fmla="*/ 842 w 853"/>
                      <a:gd name="T17"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529">
                        <a:moveTo>
                          <a:pt x="842" y="529"/>
                        </a:moveTo>
                        <a:cubicBezTo>
                          <a:pt x="11" y="529"/>
                          <a:pt x="11" y="529"/>
                          <a:pt x="11" y="529"/>
                        </a:cubicBezTo>
                        <a:cubicBezTo>
                          <a:pt x="5" y="529"/>
                          <a:pt x="0" y="524"/>
                          <a:pt x="0" y="518"/>
                        </a:cubicBezTo>
                        <a:cubicBezTo>
                          <a:pt x="0" y="11"/>
                          <a:pt x="0" y="11"/>
                          <a:pt x="0" y="11"/>
                        </a:cubicBezTo>
                        <a:cubicBezTo>
                          <a:pt x="0" y="5"/>
                          <a:pt x="5" y="0"/>
                          <a:pt x="11" y="0"/>
                        </a:cubicBezTo>
                        <a:cubicBezTo>
                          <a:pt x="842" y="0"/>
                          <a:pt x="842" y="0"/>
                          <a:pt x="842" y="0"/>
                        </a:cubicBezTo>
                        <a:cubicBezTo>
                          <a:pt x="848" y="0"/>
                          <a:pt x="853" y="5"/>
                          <a:pt x="853" y="11"/>
                        </a:cubicBezTo>
                        <a:cubicBezTo>
                          <a:pt x="853" y="518"/>
                          <a:pt x="853" y="518"/>
                          <a:pt x="853" y="518"/>
                        </a:cubicBezTo>
                        <a:cubicBezTo>
                          <a:pt x="853" y="524"/>
                          <a:pt x="848" y="529"/>
                          <a:pt x="842" y="529"/>
                        </a:cubicBezTo>
                        <a:close/>
                      </a:path>
                    </a:pathLst>
                  </a:custGeom>
                  <a:noFill/>
                  <a:ln w="22225" cap="rnd">
                    <a:solidFill>
                      <a:schemeClr val="tx1"/>
                    </a:solidFill>
                    <a:prstDash val="solid"/>
                    <a:round/>
                    <a:headEnd type="arrow"/>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grpSp>
            <p:grpSp>
              <p:nvGrpSpPr>
                <p:cNvPr id="429" name="Group 428">
                  <a:extLst>
                    <a:ext uri="{FF2B5EF4-FFF2-40B4-BE49-F238E27FC236}">
                      <a16:creationId xmlns:a16="http://schemas.microsoft.com/office/drawing/2014/main" id="{54425B8F-F6CA-4F6A-AE18-4C8526B6FE83}"/>
                    </a:ext>
                  </a:extLst>
                </p:cNvPr>
                <p:cNvGrpSpPr/>
                <p:nvPr/>
              </p:nvGrpSpPr>
              <p:grpSpPr>
                <a:xfrm>
                  <a:off x="718517" y="1349429"/>
                  <a:ext cx="409367" cy="259737"/>
                  <a:chOff x="7308949" y="409018"/>
                  <a:chExt cx="540832" cy="343149"/>
                </a:xfrm>
              </p:grpSpPr>
              <p:sp>
                <p:nvSpPr>
                  <p:cNvPr id="430" name="Freeform 151">
                    <a:extLst>
                      <a:ext uri="{FF2B5EF4-FFF2-40B4-BE49-F238E27FC236}">
                        <a16:creationId xmlns:a16="http://schemas.microsoft.com/office/drawing/2014/main" id="{0EFE47A8-8F77-4213-9E9A-5328B09B98BB}"/>
                      </a:ext>
                    </a:extLst>
                  </p:cNvPr>
                  <p:cNvSpPr>
                    <a:spLocks/>
                  </p:cNvSpPr>
                  <p:nvPr/>
                </p:nvSpPr>
                <p:spPr bwMode="auto">
                  <a:xfrm>
                    <a:off x="7308949" y="409018"/>
                    <a:ext cx="540832" cy="343149"/>
                  </a:xfrm>
                  <a:custGeom>
                    <a:avLst/>
                    <a:gdLst>
                      <a:gd name="T0" fmla="*/ 1815 w 1815"/>
                      <a:gd name="T1" fmla="*/ 1155 h 1155"/>
                      <a:gd name="T2" fmla="*/ 1815 w 1815"/>
                      <a:gd name="T3" fmla="*/ 1155 h 1155"/>
                      <a:gd name="T4" fmla="*/ 0 w 1815"/>
                      <a:gd name="T5" fmla="*/ 1155 h 1155"/>
                      <a:gd name="T6" fmla="*/ 0 w 1815"/>
                      <a:gd name="T7" fmla="*/ 0 h 1155"/>
                      <a:gd name="T8" fmla="*/ 1815 w 1815"/>
                      <a:gd name="T9" fmla="*/ 0 h 1155"/>
                      <a:gd name="T10" fmla="*/ 1815 w 1815"/>
                      <a:gd name="T11" fmla="*/ 1155 h 1155"/>
                    </a:gdLst>
                    <a:ahLst/>
                    <a:cxnLst>
                      <a:cxn ang="0">
                        <a:pos x="T0" y="T1"/>
                      </a:cxn>
                      <a:cxn ang="0">
                        <a:pos x="T2" y="T3"/>
                      </a:cxn>
                      <a:cxn ang="0">
                        <a:pos x="T4" y="T5"/>
                      </a:cxn>
                      <a:cxn ang="0">
                        <a:pos x="T6" y="T7"/>
                      </a:cxn>
                      <a:cxn ang="0">
                        <a:pos x="T8" y="T9"/>
                      </a:cxn>
                      <a:cxn ang="0">
                        <a:pos x="T10" y="T11"/>
                      </a:cxn>
                    </a:cxnLst>
                    <a:rect l="0" t="0" r="r" b="b"/>
                    <a:pathLst>
                      <a:path w="1815" h="1155">
                        <a:moveTo>
                          <a:pt x="1815" y="1155"/>
                        </a:moveTo>
                        <a:lnTo>
                          <a:pt x="1815" y="1155"/>
                        </a:lnTo>
                        <a:lnTo>
                          <a:pt x="0" y="1155"/>
                        </a:lnTo>
                        <a:lnTo>
                          <a:pt x="0" y="0"/>
                        </a:lnTo>
                        <a:lnTo>
                          <a:pt x="1815" y="0"/>
                        </a:lnTo>
                        <a:lnTo>
                          <a:pt x="1815" y="1155"/>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31" name="Freeform 150">
                    <a:extLst>
                      <a:ext uri="{FF2B5EF4-FFF2-40B4-BE49-F238E27FC236}">
                        <a16:creationId xmlns:a16="http://schemas.microsoft.com/office/drawing/2014/main" id="{904A95C0-F936-40C4-83AF-34FC852A0D66}"/>
                      </a:ext>
                    </a:extLst>
                  </p:cNvPr>
                  <p:cNvSpPr>
                    <a:spLocks/>
                  </p:cNvSpPr>
                  <p:nvPr/>
                </p:nvSpPr>
                <p:spPr bwMode="auto">
                  <a:xfrm>
                    <a:off x="7308949" y="478642"/>
                    <a:ext cx="386664" cy="273525"/>
                  </a:xfrm>
                  <a:custGeom>
                    <a:avLst/>
                    <a:gdLst>
                      <a:gd name="T0" fmla="*/ 1299 w 1299"/>
                      <a:gd name="T1" fmla="*/ 893 h 893"/>
                      <a:gd name="T2" fmla="*/ 1299 w 1299"/>
                      <a:gd name="T3" fmla="*/ 893 h 893"/>
                      <a:gd name="T4" fmla="*/ 0 w 1299"/>
                      <a:gd name="T5" fmla="*/ 893 h 893"/>
                      <a:gd name="T6" fmla="*/ 0 w 1299"/>
                      <a:gd name="T7" fmla="*/ 0 h 893"/>
                      <a:gd name="T8" fmla="*/ 1299 w 1299"/>
                      <a:gd name="T9" fmla="*/ 0 h 893"/>
                      <a:gd name="T10" fmla="*/ 1299 w 1299"/>
                      <a:gd name="T11" fmla="*/ 893 h 893"/>
                    </a:gdLst>
                    <a:ahLst/>
                    <a:cxnLst>
                      <a:cxn ang="0">
                        <a:pos x="T0" y="T1"/>
                      </a:cxn>
                      <a:cxn ang="0">
                        <a:pos x="T2" y="T3"/>
                      </a:cxn>
                      <a:cxn ang="0">
                        <a:pos x="T4" y="T5"/>
                      </a:cxn>
                      <a:cxn ang="0">
                        <a:pos x="T6" y="T7"/>
                      </a:cxn>
                      <a:cxn ang="0">
                        <a:pos x="T8" y="T9"/>
                      </a:cxn>
                      <a:cxn ang="0">
                        <a:pos x="T10" y="T11"/>
                      </a:cxn>
                    </a:cxnLst>
                    <a:rect l="0" t="0" r="r" b="b"/>
                    <a:pathLst>
                      <a:path w="1299" h="893">
                        <a:moveTo>
                          <a:pt x="1299" y="893"/>
                        </a:moveTo>
                        <a:lnTo>
                          <a:pt x="1299" y="893"/>
                        </a:lnTo>
                        <a:lnTo>
                          <a:pt x="0" y="893"/>
                        </a:lnTo>
                        <a:lnTo>
                          <a:pt x="0" y="0"/>
                        </a:lnTo>
                        <a:lnTo>
                          <a:pt x="1299" y="0"/>
                        </a:lnTo>
                        <a:lnTo>
                          <a:pt x="1299" y="893"/>
                        </a:lnTo>
                        <a:close/>
                      </a:path>
                    </a:pathLst>
                  </a:custGeom>
                  <a:solidFill>
                    <a:schemeClr val="bg2"/>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32" name="Freeform 152">
                    <a:extLst>
                      <a:ext uri="{FF2B5EF4-FFF2-40B4-BE49-F238E27FC236}">
                        <a16:creationId xmlns:a16="http://schemas.microsoft.com/office/drawing/2014/main" id="{438A0820-0F59-45F4-BD71-BD57B6674479}"/>
                      </a:ext>
                    </a:extLst>
                  </p:cNvPr>
                  <p:cNvSpPr>
                    <a:spLocks/>
                  </p:cNvSpPr>
                  <p:nvPr/>
                </p:nvSpPr>
                <p:spPr bwMode="auto">
                  <a:xfrm>
                    <a:off x="7308949" y="482372"/>
                    <a:ext cx="540832" cy="0"/>
                  </a:xfrm>
                  <a:custGeom>
                    <a:avLst/>
                    <a:gdLst>
                      <a:gd name="T0" fmla="*/ 0 w 1815"/>
                      <a:gd name="T1" fmla="*/ 0 w 1815"/>
                      <a:gd name="T2" fmla="*/ 1815 w 1815"/>
                      <a:gd name="T3" fmla="*/ 0 w 1815"/>
                    </a:gdLst>
                    <a:ahLst/>
                    <a:cxnLst>
                      <a:cxn ang="0">
                        <a:pos x="T0" y="0"/>
                      </a:cxn>
                      <a:cxn ang="0">
                        <a:pos x="T1" y="0"/>
                      </a:cxn>
                      <a:cxn ang="0">
                        <a:pos x="T2" y="0"/>
                      </a:cxn>
                      <a:cxn ang="0">
                        <a:pos x="T3" y="0"/>
                      </a:cxn>
                    </a:cxnLst>
                    <a:rect l="0" t="0" r="r" b="b"/>
                    <a:pathLst>
                      <a:path w="1815">
                        <a:moveTo>
                          <a:pt x="0" y="0"/>
                        </a:moveTo>
                        <a:lnTo>
                          <a:pt x="0" y="0"/>
                        </a:lnTo>
                        <a:lnTo>
                          <a:pt x="1815" y="0"/>
                        </a:lnTo>
                        <a:lnTo>
                          <a:pt x="0" y="0"/>
                        </a:lnTo>
                        <a:close/>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33" name="Freeform 153">
                    <a:extLst>
                      <a:ext uri="{FF2B5EF4-FFF2-40B4-BE49-F238E27FC236}">
                        <a16:creationId xmlns:a16="http://schemas.microsoft.com/office/drawing/2014/main" id="{586237EC-4D22-4A7D-80F8-97561EDCDDD9}"/>
                      </a:ext>
                    </a:extLst>
                  </p:cNvPr>
                  <p:cNvSpPr>
                    <a:spLocks/>
                  </p:cNvSpPr>
                  <p:nvPr/>
                </p:nvSpPr>
                <p:spPr bwMode="auto">
                  <a:xfrm>
                    <a:off x="7308949" y="478642"/>
                    <a:ext cx="540832" cy="0"/>
                  </a:xfrm>
                  <a:custGeom>
                    <a:avLst/>
                    <a:gdLst>
                      <a:gd name="T0" fmla="*/ 0 w 1815"/>
                      <a:gd name="T1" fmla="*/ 0 w 1815"/>
                      <a:gd name="T2" fmla="*/ 1815 w 1815"/>
                    </a:gdLst>
                    <a:ahLst/>
                    <a:cxnLst>
                      <a:cxn ang="0">
                        <a:pos x="T0" y="0"/>
                      </a:cxn>
                      <a:cxn ang="0">
                        <a:pos x="T1" y="0"/>
                      </a:cxn>
                      <a:cxn ang="0">
                        <a:pos x="T2" y="0"/>
                      </a:cxn>
                    </a:cxnLst>
                    <a:rect l="0" t="0" r="r" b="b"/>
                    <a:pathLst>
                      <a:path w="1815">
                        <a:moveTo>
                          <a:pt x="0" y="0"/>
                        </a:moveTo>
                        <a:lnTo>
                          <a:pt x="0" y="0"/>
                        </a:lnTo>
                        <a:lnTo>
                          <a:pt x="18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34" name="Freeform 154">
                    <a:extLst>
                      <a:ext uri="{FF2B5EF4-FFF2-40B4-BE49-F238E27FC236}">
                        <a16:creationId xmlns:a16="http://schemas.microsoft.com/office/drawing/2014/main" id="{C21D807D-E1B8-4828-B309-AEAABEC51736}"/>
                      </a:ext>
                    </a:extLst>
                  </p:cNvPr>
                  <p:cNvSpPr>
                    <a:spLocks/>
                  </p:cNvSpPr>
                  <p:nvPr/>
                </p:nvSpPr>
                <p:spPr bwMode="auto">
                  <a:xfrm>
                    <a:off x="7336301"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35" name="Freeform 155">
                    <a:extLst>
                      <a:ext uri="{FF2B5EF4-FFF2-40B4-BE49-F238E27FC236}">
                        <a16:creationId xmlns:a16="http://schemas.microsoft.com/office/drawing/2014/main" id="{F57AC752-E29E-43A5-BA82-A3254F44F144}"/>
                      </a:ext>
                    </a:extLst>
                  </p:cNvPr>
                  <p:cNvSpPr>
                    <a:spLocks/>
                  </p:cNvSpPr>
                  <p:nvPr/>
                </p:nvSpPr>
                <p:spPr bwMode="auto">
                  <a:xfrm>
                    <a:off x="7378573" y="431397"/>
                    <a:ext cx="23623" cy="22379"/>
                  </a:xfrm>
                  <a:custGeom>
                    <a:avLst/>
                    <a:gdLst>
                      <a:gd name="T0" fmla="*/ 77 w 77"/>
                      <a:gd name="T1" fmla="*/ 39 h 78"/>
                      <a:gd name="T2" fmla="*/ 77 w 77"/>
                      <a:gd name="T3" fmla="*/ 39 h 78"/>
                      <a:gd name="T4" fmla="*/ 39 w 77"/>
                      <a:gd name="T5" fmla="*/ 78 h 78"/>
                      <a:gd name="T6" fmla="*/ 0 w 77"/>
                      <a:gd name="T7" fmla="*/ 39 h 78"/>
                      <a:gd name="T8" fmla="*/ 39 w 77"/>
                      <a:gd name="T9" fmla="*/ 0 h 78"/>
                      <a:gd name="T10" fmla="*/ 77 w 77"/>
                      <a:gd name="T11" fmla="*/ 39 h 78"/>
                    </a:gdLst>
                    <a:ahLst/>
                    <a:cxnLst>
                      <a:cxn ang="0">
                        <a:pos x="T0" y="T1"/>
                      </a:cxn>
                      <a:cxn ang="0">
                        <a:pos x="T2" y="T3"/>
                      </a:cxn>
                      <a:cxn ang="0">
                        <a:pos x="T4" y="T5"/>
                      </a:cxn>
                      <a:cxn ang="0">
                        <a:pos x="T6" y="T7"/>
                      </a:cxn>
                      <a:cxn ang="0">
                        <a:pos x="T8" y="T9"/>
                      </a:cxn>
                      <a:cxn ang="0">
                        <a:pos x="T10" y="T11"/>
                      </a:cxn>
                    </a:cxnLst>
                    <a:rect l="0" t="0" r="r" b="b"/>
                    <a:pathLst>
                      <a:path w="77" h="78">
                        <a:moveTo>
                          <a:pt x="77" y="39"/>
                        </a:moveTo>
                        <a:lnTo>
                          <a:pt x="77" y="39"/>
                        </a:lnTo>
                        <a:cubicBezTo>
                          <a:pt x="77" y="60"/>
                          <a:pt x="60" y="78"/>
                          <a:pt x="39" y="78"/>
                        </a:cubicBezTo>
                        <a:cubicBezTo>
                          <a:pt x="17" y="78"/>
                          <a:pt x="0" y="60"/>
                          <a:pt x="0" y="39"/>
                        </a:cubicBezTo>
                        <a:cubicBezTo>
                          <a:pt x="0" y="17"/>
                          <a:pt x="17" y="0"/>
                          <a:pt x="39" y="0"/>
                        </a:cubicBezTo>
                        <a:cubicBezTo>
                          <a:pt x="60" y="0"/>
                          <a:pt x="77" y="17"/>
                          <a:pt x="77"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36" name="Freeform 156">
                    <a:extLst>
                      <a:ext uri="{FF2B5EF4-FFF2-40B4-BE49-F238E27FC236}">
                        <a16:creationId xmlns:a16="http://schemas.microsoft.com/office/drawing/2014/main" id="{2D7AEA04-46C8-4D72-BD6F-B44A880D8E5E}"/>
                      </a:ext>
                    </a:extLst>
                  </p:cNvPr>
                  <p:cNvSpPr>
                    <a:spLocks/>
                  </p:cNvSpPr>
                  <p:nvPr/>
                </p:nvSpPr>
                <p:spPr bwMode="auto">
                  <a:xfrm>
                    <a:off x="7420845" y="431397"/>
                    <a:ext cx="23623" cy="22379"/>
                  </a:xfrm>
                  <a:custGeom>
                    <a:avLst/>
                    <a:gdLst>
                      <a:gd name="T0" fmla="*/ 78 w 78"/>
                      <a:gd name="T1" fmla="*/ 39 h 78"/>
                      <a:gd name="T2" fmla="*/ 78 w 78"/>
                      <a:gd name="T3" fmla="*/ 39 h 78"/>
                      <a:gd name="T4" fmla="*/ 39 w 78"/>
                      <a:gd name="T5" fmla="*/ 78 h 78"/>
                      <a:gd name="T6" fmla="*/ 0 w 78"/>
                      <a:gd name="T7" fmla="*/ 39 h 78"/>
                      <a:gd name="T8" fmla="*/ 39 w 78"/>
                      <a:gd name="T9" fmla="*/ 0 h 78"/>
                      <a:gd name="T10" fmla="*/ 78 w 78"/>
                      <a:gd name="T11" fmla="*/ 39 h 78"/>
                    </a:gdLst>
                    <a:ahLst/>
                    <a:cxnLst>
                      <a:cxn ang="0">
                        <a:pos x="T0" y="T1"/>
                      </a:cxn>
                      <a:cxn ang="0">
                        <a:pos x="T2" y="T3"/>
                      </a:cxn>
                      <a:cxn ang="0">
                        <a:pos x="T4" y="T5"/>
                      </a:cxn>
                      <a:cxn ang="0">
                        <a:pos x="T6" y="T7"/>
                      </a:cxn>
                      <a:cxn ang="0">
                        <a:pos x="T8" y="T9"/>
                      </a:cxn>
                      <a:cxn ang="0">
                        <a:pos x="T10" y="T11"/>
                      </a:cxn>
                    </a:cxnLst>
                    <a:rect l="0" t="0" r="r" b="b"/>
                    <a:pathLst>
                      <a:path w="78" h="78">
                        <a:moveTo>
                          <a:pt x="78" y="39"/>
                        </a:moveTo>
                        <a:lnTo>
                          <a:pt x="78" y="39"/>
                        </a:lnTo>
                        <a:cubicBezTo>
                          <a:pt x="78" y="60"/>
                          <a:pt x="61" y="78"/>
                          <a:pt x="39" y="78"/>
                        </a:cubicBezTo>
                        <a:cubicBezTo>
                          <a:pt x="18" y="78"/>
                          <a:pt x="0" y="60"/>
                          <a:pt x="0" y="39"/>
                        </a:cubicBezTo>
                        <a:cubicBezTo>
                          <a:pt x="0" y="17"/>
                          <a:pt x="18" y="0"/>
                          <a:pt x="39" y="0"/>
                        </a:cubicBezTo>
                        <a:cubicBezTo>
                          <a:pt x="61" y="0"/>
                          <a:pt x="78" y="17"/>
                          <a:pt x="78" y="39"/>
                        </a:cubicBezTo>
                        <a:close/>
                      </a:path>
                    </a:pathLst>
                  </a:custGeom>
                  <a:solidFill>
                    <a:schemeClr val="tx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37" name="Freeform 159">
                    <a:extLst>
                      <a:ext uri="{FF2B5EF4-FFF2-40B4-BE49-F238E27FC236}">
                        <a16:creationId xmlns:a16="http://schemas.microsoft.com/office/drawing/2014/main" id="{082A320B-DC75-4F4E-9D67-4B90B4559087}"/>
                      </a:ext>
                    </a:extLst>
                  </p:cNvPr>
                  <p:cNvSpPr>
                    <a:spLocks/>
                  </p:cNvSpPr>
                  <p:nvPr/>
                </p:nvSpPr>
                <p:spPr bwMode="auto">
                  <a:xfrm>
                    <a:off x="7348734" y="533347"/>
                    <a:ext cx="309580" cy="0"/>
                  </a:xfrm>
                  <a:custGeom>
                    <a:avLst/>
                    <a:gdLst>
                      <a:gd name="T0" fmla="*/ 0 w 1041"/>
                      <a:gd name="T1" fmla="*/ 0 w 1041"/>
                      <a:gd name="T2" fmla="*/ 1041 w 1041"/>
                    </a:gdLst>
                    <a:ahLst/>
                    <a:cxnLst>
                      <a:cxn ang="0">
                        <a:pos x="T0" y="0"/>
                      </a:cxn>
                      <a:cxn ang="0">
                        <a:pos x="T1" y="0"/>
                      </a:cxn>
                      <a:cxn ang="0">
                        <a:pos x="T2" y="0"/>
                      </a:cxn>
                    </a:cxnLst>
                    <a:rect l="0" t="0" r="r" b="b"/>
                    <a:pathLst>
                      <a:path w="1041">
                        <a:moveTo>
                          <a:pt x="0" y="0"/>
                        </a:moveTo>
                        <a:lnTo>
                          <a:pt x="0" y="0"/>
                        </a:lnTo>
                        <a:lnTo>
                          <a:pt x="104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38" name="Freeform 160">
                    <a:extLst>
                      <a:ext uri="{FF2B5EF4-FFF2-40B4-BE49-F238E27FC236}">
                        <a16:creationId xmlns:a16="http://schemas.microsoft.com/office/drawing/2014/main" id="{34DEC723-2D85-485B-A233-623A2397B6AC}"/>
                      </a:ext>
                    </a:extLst>
                  </p:cNvPr>
                  <p:cNvSpPr>
                    <a:spLocks/>
                  </p:cNvSpPr>
                  <p:nvPr/>
                </p:nvSpPr>
                <p:spPr bwMode="auto">
                  <a:xfrm>
                    <a:off x="7348734" y="690002"/>
                    <a:ext cx="272281" cy="0"/>
                  </a:xfrm>
                  <a:custGeom>
                    <a:avLst/>
                    <a:gdLst>
                      <a:gd name="T0" fmla="*/ 0 w 915"/>
                      <a:gd name="T1" fmla="*/ 0 w 915"/>
                      <a:gd name="T2" fmla="*/ 915 w 915"/>
                    </a:gdLst>
                    <a:ahLst/>
                    <a:cxnLst>
                      <a:cxn ang="0">
                        <a:pos x="T0" y="0"/>
                      </a:cxn>
                      <a:cxn ang="0">
                        <a:pos x="T1" y="0"/>
                      </a:cxn>
                      <a:cxn ang="0">
                        <a:pos x="T2" y="0"/>
                      </a:cxn>
                    </a:cxnLst>
                    <a:rect l="0" t="0" r="r" b="b"/>
                    <a:pathLst>
                      <a:path w="915">
                        <a:moveTo>
                          <a:pt x="0" y="0"/>
                        </a:moveTo>
                        <a:lnTo>
                          <a:pt x="0" y="0"/>
                        </a:lnTo>
                        <a:lnTo>
                          <a:pt x="91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39" name="Freeform 162">
                    <a:extLst>
                      <a:ext uri="{FF2B5EF4-FFF2-40B4-BE49-F238E27FC236}">
                        <a16:creationId xmlns:a16="http://schemas.microsoft.com/office/drawing/2014/main" id="{BACCB333-E402-44FB-9D32-E567C22F0886}"/>
                      </a:ext>
                    </a:extLst>
                  </p:cNvPr>
                  <p:cNvSpPr>
                    <a:spLocks/>
                  </p:cNvSpPr>
                  <p:nvPr/>
                </p:nvSpPr>
                <p:spPr bwMode="auto">
                  <a:xfrm>
                    <a:off x="7348734" y="573133"/>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40" name="Freeform 163">
                    <a:extLst>
                      <a:ext uri="{FF2B5EF4-FFF2-40B4-BE49-F238E27FC236}">
                        <a16:creationId xmlns:a16="http://schemas.microsoft.com/office/drawing/2014/main" id="{9B908DE3-FC9B-4633-A3CD-CB80CECAD716}"/>
                      </a:ext>
                    </a:extLst>
                  </p:cNvPr>
                  <p:cNvSpPr>
                    <a:spLocks/>
                  </p:cNvSpPr>
                  <p:nvPr/>
                </p:nvSpPr>
                <p:spPr bwMode="auto">
                  <a:xfrm>
                    <a:off x="7348734" y="611674"/>
                    <a:ext cx="217576" cy="0"/>
                  </a:xfrm>
                  <a:custGeom>
                    <a:avLst/>
                    <a:gdLst>
                      <a:gd name="T0" fmla="*/ 0 w 732"/>
                      <a:gd name="T1" fmla="*/ 0 w 732"/>
                      <a:gd name="T2" fmla="*/ 732 w 732"/>
                    </a:gdLst>
                    <a:ahLst/>
                    <a:cxnLst>
                      <a:cxn ang="0">
                        <a:pos x="T0" y="0"/>
                      </a:cxn>
                      <a:cxn ang="0">
                        <a:pos x="T1" y="0"/>
                      </a:cxn>
                      <a:cxn ang="0">
                        <a:pos x="T2" y="0"/>
                      </a:cxn>
                    </a:cxnLst>
                    <a:rect l="0" t="0" r="r" b="b"/>
                    <a:pathLst>
                      <a:path w="732">
                        <a:moveTo>
                          <a:pt x="0" y="0"/>
                        </a:moveTo>
                        <a:lnTo>
                          <a:pt x="0" y="0"/>
                        </a:lnTo>
                        <a:lnTo>
                          <a:pt x="732"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41" name="Freeform 164">
                    <a:extLst>
                      <a:ext uri="{FF2B5EF4-FFF2-40B4-BE49-F238E27FC236}">
                        <a16:creationId xmlns:a16="http://schemas.microsoft.com/office/drawing/2014/main" id="{670CDED4-148F-4F56-B944-426D49F5D9DA}"/>
                      </a:ext>
                    </a:extLst>
                  </p:cNvPr>
                  <p:cNvSpPr>
                    <a:spLocks/>
                  </p:cNvSpPr>
                  <p:nvPr/>
                </p:nvSpPr>
                <p:spPr bwMode="auto">
                  <a:xfrm>
                    <a:off x="7724208" y="533347"/>
                    <a:ext cx="44758" cy="0"/>
                  </a:xfrm>
                  <a:custGeom>
                    <a:avLst/>
                    <a:gdLst>
                      <a:gd name="T0" fmla="*/ 0 w 151"/>
                      <a:gd name="T1" fmla="*/ 0 w 151"/>
                      <a:gd name="T2" fmla="*/ 151 w 151"/>
                    </a:gdLst>
                    <a:ahLst/>
                    <a:cxnLst>
                      <a:cxn ang="0">
                        <a:pos x="T0" y="0"/>
                      </a:cxn>
                      <a:cxn ang="0">
                        <a:pos x="T1" y="0"/>
                      </a:cxn>
                      <a:cxn ang="0">
                        <a:pos x="T2" y="0"/>
                      </a:cxn>
                    </a:cxnLst>
                    <a:rect l="0" t="0" r="r" b="b"/>
                    <a:pathLst>
                      <a:path w="151">
                        <a:moveTo>
                          <a:pt x="0" y="0"/>
                        </a:moveTo>
                        <a:lnTo>
                          <a:pt x="0" y="0"/>
                        </a:lnTo>
                        <a:lnTo>
                          <a:pt x="151"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42" name="Freeform 165">
                    <a:extLst>
                      <a:ext uri="{FF2B5EF4-FFF2-40B4-BE49-F238E27FC236}">
                        <a16:creationId xmlns:a16="http://schemas.microsoft.com/office/drawing/2014/main" id="{E1FB1F77-FD8B-4D01-A634-47A76D5DD67B}"/>
                      </a:ext>
                    </a:extLst>
                  </p:cNvPr>
                  <p:cNvSpPr>
                    <a:spLocks/>
                  </p:cNvSpPr>
                  <p:nvPr/>
                </p:nvSpPr>
                <p:spPr bwMode="auto">
                  <a:xfrm>
                    <a:off x="7724208" y="573133"/>
                    <a:ext cx="96977" cy="0"/>
                  </a:xfrm>
                  <a:custGeom>
                    <a:avLst/>
                    <a:gdLst>
                      <a:gd name="T0" fmla="*/ 0 w 325"/>
                      <a:gd name="T1" fmla="*/ 0 w 325"/>
                      <a:gd name="T2" fmla="*/ 325 w 325"/>
                    </a:gdLst>
                    <a:ahLst/>
                    <a:cxnLst>
                      <a:cxn ang="0">
                        <a:pos x="T0" y="0"/>
                      </a:cxn>
                      <a:cxn ang="0">
                        <a:pos x="T1" y="0"/>
                      </a:cxn>
                      <a:cxn ang="0">
                        <a:pos x="T2" y="0"/>
                      </a:cxn>
                    </a:cxnLst>
                    <a:rect l="0" t="0" r="r" b="b"/>
                    <a:pathLst>
                      <a:path w="325">
                        <a:moveTo>
                          <a:pt x="0" y="0"/>
                        </a:moveTo>
                        <a:lnTo>
                          <a:pt x="0" y="0"/>
                        </a:lnTo>
                        <a:lnTo>
                          <a:pt x="325"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43" name="Freeform 166">
                    <a:extLst>
                      <a:ext uri="{FF2B5EF4-FFF2-40B4-BE49-F238E27FC236}">
                        <a16:creationId xmlns:a16="http://schemas.microsoft.com/office/drawing/2014/main" id="{D2404DD4-230F-4D4A-AB0B-7E7933B00863}"/>
                      </a:ext>
                    </a:extLst>
                  </p:cNvPr>
                  <p:cNvSpPr>
                    <a:spLocks/>
                  </p:cNvSpPr>
                  <p:nvPr/>
                </p:nvSpPr>
                <p:spPr bwMode="auto">
                  <a:xfrm>
                    <a:off x="7724208" y="611674"/>
                    <a:ext cx="79571" cy="0"/>
                  </a:xfrm>
                  <a:custGeom>
                    <a:avLst/>
                    <a:gdLst>
                      <a:gd name="T0" fmla="*/ 0 w 268"/>
                      <a:gd name="T1" fmla="*/ 0 w 268"/>
                      <a:gd name="T2" fmla="*/ 268 w 268"/>
                    </a:gdLst>
                    <a:ahLst/>
                    <a:cxnLst>
                      <a:cxn ang="0">
                        <a:pos x="T0" y="0"/>
                      </a:cxn>
                      <a:cxn ang="0">
                        <a:pos x="T1" y="0"/>
                      </a:cxn>
                      <a:cxn ang="0">
                        <a:pos x="T2" y="0"/>
                      </a:cxn>
                    </a:cxnLst>
                    <a:rect l="0" t="0" r="r" b="b"/>
                    <a:pathLst>
                      <a:path w="268">
                        <a:moveTo>
                          <a:pt x="0" y="0"/>
                        </a:moveTo>
                        <a:lnTo>
                          <a:pt x="0" y="0"/>
                        </a:lnTo>
                        <a:lnTo>
                          <a:pt x="268"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sp>
                <p:nvSpPr>
                  <p:cNvPr id="444" name="Freeform 162">
                    <a:extLst>
                      <a:ext uri="{FF2B5EF4-FFF2-40B4-BE49-F238E27FC236}">
                        <a16:creationId xmlns:a16="http://schemas.microsoft.com/office/drawing/2014/main" id="{10FB76C2-4A7E-4931-A404-6A3DD4BB45FA}"/>
                      </a:ext>
                    </a:extLst>
                  </p:cNvPr>
                  <p:cNvSpPr>
                    <a:spLocks/>
                  </p:cNvSpPr>
                  <p:nvPr/>
                </p:nvSpPr>
                <p:spPr bwMode="auto">
                  <a:xfrm>
                    <a:off x="7348734" y="655190"/>
                    <a:ext cx="121843" cy="0"/>
                  </a:xfrm>
                  <a:custGeom>
                    <a:avLst/>
                    <a:gdLst>
                      <a:gd name="T0" fmla="*/ 0 w 410"/>
                      <a:gd name="T1" fmla="*/ 0 w 410"/>
                      <a:gd name="T2" fmla="*/ 410 w 410"/>
                    </a:gdLst>
                    <a:ahLst/>
                    <a:cxnLst>
                      <a:cxn ang="0">
                        <a:pos x="T0" y="0"/>
                      </a:cxn>
                      <a:cxn ang="0">
                        <a:pos x="T1" y="0"/>
                      </a:cxn>
                      <a:cxn ang="0">
                        <a:pos x="T2" y="0"/>
                      </a:cxn>
                    </a:cxnLst>
                    <a:rect l="0" t="0" r="r" b="b"/>
                    <a:pathLst>
                      <a:path w="410">
                        <a:moveTo>
                          <a:pt x="0" y="0"/>
                        </a:moveTo>
                        <a:lnTo>
                          <a:pt x="0" y="0"/>
                        </a:lnTo>
                        <a:lnTo>
                          <a:pt x="410" y="0"/>
                        </a:lnTo>
                      </a:path>
                    </a:pathLst>
                  </a:custGeom>
                  <a:solidFill>
                    <a:schemeClr val="bg1"/>
                  </a:solidFill>
                  <a:ln w="15875" cap="rnd">
                    <a:solidFill>
                      <a:schemeClr val="tx1"/>
                    </a:solidFill>
                    <a:prstDash val="solid"/>
                    <a:round/>
                  </a:ln>
                </p:spPr>
                <p:txBody>
                  <a:bodyPr vert="horz" wrap="square" lIns="76200" tIns="38100" rIns="76200" bIns="38100" numCol="1" anchor="t" anchorCtr="0" compatLnSpc="1">
                    <a:prstTxWarp prst="textNoShape">
                      <a:avLst/>
                    </a:prstTxWarp>
                  </a:bodyPr>
                  <a:lstStyle/>
                  <a:p>
                    <a:pPr defTabSz="380981">
                      <a:defRPr/>
                    </a:pPr>
                    <a:endParaRPr lang="en-US" sz="1765" kern="0" dirty="0">
                      <a:solidFill>
                        <a:srgbClr val="474746"/>
                      </a:solidFill>
                      <a:latin typeface="Amazon Ember"/>
                    </a:endParaRPr>
                  </a:p>
                </p:txBody>
              </p:sp>
            </p:grpSp>
          </p:grpSp>
          <p:sp>
            <p:nvSpPr>
              <p:cNvPr id="427" name="Rectangle 426">
                <a:extLst>
                  <a:ext uri="{FF2B5EF4-FFF2-40B4-BE49-F238E27FC236}">
                    <a16:creationId xmlns:a16="http://schemas.microsoft.com/office/drawing/2014/main" id="{F0BF97D0-FDB7-4872-97A6-52EA1871754F}"/>
                  </a:ext>
                </a:extLst>
              </p:cNvPr>
              <p:cNvSpPr/>
              <p:nvPr/>
            </p:nvSpPr>
            <p:spPr bwMode="auto">
              <a:xfrm>
                <a:off x="406400" y="6368165"/>
                <a:ext cx="3282488" cy="712879"/>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t" anchorCtr="0" forceAA="0" compatLnSpc="1">
                <a:prstTxWarp prst="textNoShape">
                  <a:avLst/>
                </a:prstTxWarp>
                <a:noAutofit/>
              </a:bodyPr>
              <a:lstStyle/>
              <a:p>
                <a:pPr algn="ctr" defTabSz="777041"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mazon Ember"/>
                  <a:ea typeface="Segoe UI" pitchFamily="34" charset="0"/>
                  <a:cs typeface="Segoe UI" pitchFamily="34" charset="0"/>
                </a:endParaRPr>
              </a:p>
            </p:txBody>
          </p:sp>
        </p:grpSp>
        <p:sp>
          <p:nvSpPr>
            <p:cNvPr id="508" name="Cube 507">
              <a:extLst>
                <a:ext uri="{FF2B5EF4-FFF2-40B4-BE49-F238E27FC236}">
                  <a16:creationId xmlns:a16="http://schemas.microsoft.com/office/drawing/2014/main" id="{FFB41636-4112-46CD-9D5F-EF69499379C0}"/>
                </a:ext>
              </a:extLst>
            </p:cNvPr>
            <p:cNvSpPr>
              <a:spLocks noChangeAspect="1"/>
            </p:cNvSpPr>
            <p:nvPr/>
          </p:nvSpPr>
          <p:spPr>
            <a:xfrm>
              <a:off x="4748545" y="4222177"/>
              <a:ext cx="487680" cy="487680"/>
            </a:xfrm>
            <a:prstGeom prst="cube">
              <a:avLst>
                <a:gd name="adj" fmla="val 32073"/>
              </a:avLst>
            </a:prstGeom>
            <a:solidFill>
              <a:schemeClr val="accent4"/>
            </a:solidFill>
            <a:ln w="25400" cap="rnd">
              <a:solidFill>
                <a:schemeClr val="tx2"/>
              </a:solidFill>
              <a:prstDash val="solid"/>
              <a:round/>
              <a:headEnd type="arrow"/>
              <a:tailEnd/>
            </a:ln>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sp>
          <p:nvSpPr>
            <p:cNvPr id="509" name="Cube 508">
              <a:extLst>
                <a:ext uri="{FF2B5EF4-FFF2-40B4-BE49-F238E27FC236}">
                  <a16:creationId xmlns:a16="http://schemas.microsoft.com/office/drawing/2014/main" id="{B8E2AEDA-7845-4C1A-A6BA-27FA0E84BD44}"/>
                </a:ext>
              </a:extLst>
            </p:cNvPr>
            <p:cNvSpPr>
              <a:spLocks noChangeAspect="1"/>
            </p:cNvSpPr>
            <p:nvPr/>
          </p:nvSpPr>
          <p:spPr>
            <a:xfrm>
              <a:off x="4748545" y="5032643"/>
              <a:ext cx="487680" cy="487680"/>
            </a:xfrm>
            <a:prstGeom prst="cube">
              <a:avLst>
                <a:gd name="adj" fmla="val 32073"/>
              </a:avLst>
            </a:prstGeom>
            <a:solidFill>
              <a:schemeClr val="accent4"/>
            </a:solidFill>
            <a:ln w="25400" cap="rnd">
              <a:solidFill>
                <a:schemeClr val="tx2"/>
              </a:solidFill>
              <a:prstDash val="solid"/>
              <a:round/>
              <a:headEnd type="arrow"/>
              <a:tailEnd/>
            </a:ln>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sp>
          <p:nvSpPr>
            <p:cNvPr id="510" name="Cube 509">
              <a:extLst>
                <a:ext uri="{FF2B5EF4-FFF2-40B4-BE49-F238E27FC236}">
                  <a16:creationId xmlns:a16="http://schemas.microsoft.com/office/drawing/2014/main" id="{2D57C6B7-1ACE-483C-8930-B713A3FED0D4}"/>
                </a:ext>
              </a:extLst>
            </p:cNvPr>
            <p:cNvSpPr>
              <a:spLocks noChangeAspect="1"/>
            </p:cNvSpPr>
            <p:nvPr/>
          </p:nvSpPr>
          <p:spPr>
            <a:xfrm>
              <a:off x="4748545" y="5763222"/>
              <a:ext cx="487680" cy="487680"/>
            </a:xfrm>
            <a:prstGeom prst="cube">
              <a:avLst>
                <a:gd name="adj" fmla="val 32073"/>
              </a:avLst>
            </a:prstGeom>
            <a:solidFill>
              <a:schemeClr val="accent4"/>
            </a:solidFill>
            <a:ln w="25400" cap="rnd">
              <a:solidFill>
                <a:schemeClr val="tx2"/>
              </a:solidFill>
              <a:prstDash val="solid"/>
              <a:round/>
              <a:headEnd type="arrow"/>
              <a:tailEnd/>
            </a:ln>
            <a:extLst/>
          </p:spPr>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defTabSz="914284">
                <a:defRPr/>
              </a:pPr>
              <a:endParaRPr lang="en-US" sz="1765" dirty="0">
                <a:solidFill>
                  <a:srgbClr val="FFFFFF"/>
                </a:solidFill>
                <a:latin typeface="Amazon Ember"/>
              </a:endParaRPr>
            </a:p>
          </p:txBody>
        </p:sp>
        <p:sp>
          <p:nvSpPr>
            <p:cNvPr id="511" name="Pentagon 67">
              <a:extLst>
                <a:ext uri="{FF2B5EF4-FFF2-40B4-BE49-F238E27FC236}">
                  <a16:creationId xmlns:a16="http://schemas.microsoft.com/office/drawing/2014/main" id="{765CE869-414D-4116-BB73-DDC4CA3F51AB}"/>
                </a:ext>
              </a:extLst>
            </p:cNvPr>
            <p:cNvSpPr/>
            <p:nvPr/>
          </p:nvSpPr>
          <p:spPr>
            <a:xfrm>
              <a:off x="10029566" y="4260064"/>
              <a:ext cx="1439092" cy="414733"/>
            </a:xfrm>
            <a:prstGeom prst="homePlate">
              <a:avLst>
                <a:gd name="adj" fmla="val 28766"/>
              </a:avLst>
            </a:prstGeom>
            <a:solidFill>
              <a:schemeClr val="accent3"/>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dirty="0">
                  <a:solidFill>
                    <a:schemeClr val="tx2"/>
                  </a:solidFill>
                  <a:latin typeface="Amazon Ember"/>
                </a:rPr>
                <a:t>Monitor</a:t>
              </a:r>
              <a:endParaRPr lang="en-US" sz="1667" dirty="0">
                <a:solidFill>
                  <a:schemeClr val="tx2"/>
                </a:solidFill>
                <a:latin typeface="Amazon Ember" panose="02000000000000000000" pitchFamily="2" charset="0"/>
              </a:endParaRPr>
            </a:p>
          </p:txBody>
        </p:sp>
        <p:sp>
          <p:nvSpPr>
            <p:cNvPr id="512" name="Pentagon 7">
              <a:extLst>
                <a:ext uri="{FF2B5EF4-FFF2-40B4-BE49-F238E27FC236}">
                  <a16:creationId xmlns:a16="http://schemas.microsoft.com/office/drawing/2014/main" id="{338A4290-F365-4FE1-8F6C-5C09D3F36731}"/>
                </a:ext>
              </a:extLst>
            </p:cNvPr>
            <p:cNvSpPr/>
            <p:nvPr/>
          </p:nvSpPr>
          <p:spPr>
            <a:xfrm>
              <a:off x="8679340" y="4260064"/>
              <a:ext cx="1439092" cy="414733"/>
            </a:xfrm>
            <a:prstGeom prst="homePlate">
              <a:avLst>
                <a:gd name="adj" fmla="val 28766"/>
              </a:avLst>
            </a:prstGeom>
            <a:solidFill>
              <a:schemeClr val="accent2"/>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dirty="0">
                  <a:solidFill>
                    <a:schemeClr val="tx2"/>
                  </a:solidFill>
                  <a:latin typeface="Amazon Ember"/>
                </a:rPr>
                <a:t>Release</a:t>
              </a:r>
              <a:endParaRPr lang="en-US" sz="1667" dirty="0">
                <a:solidFill>
                  <a:schemeClr val="tx2"/>
                </a:solidFill>
                <a:latin typeface="Amazon Ember" panose="02000000000000000000" pitchFamily="2" charset="0"/>
              </a:endParaRPr>
            </a:p>
          </p:txBody>
        </p:sp>
        <p:sp>
          <p:nvSpPr>
            <p:cNvPr id="513" name="Pentagon 8">
              <a:extLst>
                <a:ext uri="{FF2B5EF4-FFF2-40B4-BE49-F238E27FC236}">
                  <a16:creationId xmlns:a16="http://schemas.microsoft.com/office/drawing/2014/main" id="{5941606E-A25F-4525-A5AD-102DBF543D21}"/>
                </a:ext>
              </a:extLst>
            </p:cNvPr>
            <p:cNvSpPr/>
            <p:nvPr/>
          </p:nvSpPr>
          <p:spPr>
            <a:xfrm>
              <a:off x="7444581" y="4260064"/>
              <a:ext cx="1314895" cy="414733"/>
            </a:xfrm>
            <a:prstGeom prst="homePlate">
              <a:avLst>
                <a:gd name="adj" fmla="val 28766"/>
              </a:avLst>
            </a:prstGeom>
            <a:solidFill>
              <a:schemeClr val="accent1"/>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dirty="0">
                  <a:solidFill>
                    <a:srgbClr val="FFFFFF"/>
                  </a:solidFill>
                  <a:latin typeface="Amazon Ember"/>
                </a:rPr>
                <a:t>Test</a:t>
              </a:r>
              <a:endParaRPr lang="en-US" sz="1667" dirty="0">
                <a:solidFill>
                  <a:srgbClr val="FFFFFF"/>
                </a:solidFill>
                <a:latin typeface="Amazon Ember" panose="02000000000000000000" pitchFamily="2" charset="0"/>
              </a:endParaRPr>
            </a:p>
          </p:txBody>
        </p:sp>
        <p:sp>
          <p:nvSpPr>
            <p:cNvPr id="514" name="Pentagon 9">
              <a:extLst>
                <a:ext uri="{FF2B5EF4-FFF2-40B4-BE49-F238E27FC236}">
                  <a16:creationId xmlns:a16="http://schemas.microsoft.com/office/drawing/2014/main" id="{48A57087-1E9A-4D01-930B-89C101E7CB10}"/>
                </a:ext>
              </a:extLst>
            </p:cNvPr>
            <p:cNvSpPr/>
            <p:nvPr/>
          </p:nvSpPr>
          <p:spPr>
            <a:xfrm>
              <a:off x="6269753" y="4260064"/>
              <a:ext cx="1314895" cy="414733"/>
            </a:xfrm>
            <a:prstGeom prst="homePlate">
              <a:avLst>
                <a:gd name="adj" fmla="val 28766"/>
              </a:avLst>
            </a:prstGeom>
            <a:solidFill>
              <a:srgbClr val="232F3E"/>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dirty="0">
                  <a:solidFill>
                    <a:srgbClr val="FFFFFF"/>
                  </a:solidFill>
                  <a:latin typeface="Amazon Ember"/>
                </a:rPr>
                <a:t>Build</a:t>
              </a:r>
              <a:endParaRPr lang="en-US" sz="1667" dirty="0">
                <a:solidFill>
                  <a:srgbClr val="FFFFFF"/>
                </a:solidFill>
                <a:latin typeface="Amazon Ember" panose="02000000000000000000" pitchFamily="2" charset="0"/>
              </a:endParaRPr>
            </a:p>
          </p:txBody>
        </p:sp>
        <p:sp>
          <p:nvSpPr>
            <p:cNvPr id="515" name="Pentagon 67">
              <a:extLst>
                <a:ext uri="{FF2B5EF4-FFF2-40B4-BE49-F238E27FC236}">
                  <a16:creationId xmlns:a16="http://schemas.microsoft.com/office/drawing/2014/main" id="{EA6F8412-6059-46F5-8CA1-82819636FD72}"/>
                </a:ext>
              </a:extLst>
            </p:cNvPr>
            <p:cNvSpPr/>
            <p:nvPr/>
          </p:nvSpPr>
          <p:spPr>
            <a:xfrm>
              <a:off x="10029566" y="5070530"/>
              <a:ext cx="1439092" cy="414733"/>
            </a:xfrm>
            <a:prstGeom prst="homePlate">
              <a:avLst>
                <a:gd name="adj" fmla="val 28766"/>
              </a:avLst>
            </a:prstGeom>
            <a:solidFill>
              <a:schemeClr val="accent3"/>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dirty="0">
                  <a:solidFill>
                    <a:schemeClr val="tx2"/>
                  </a:solidFill>
                  <a:latin typeface="Amazon Ember"/>
                </a:rPr>
                <a:t>Monitor</a:t>
              </a:r>
              <a:endParaRPr lang="en-US" sz="1667" dirty="0">
                <a:solidFill>
                  <a:schemeClr val="tx2"/>
                </a:solidFill>
                <a:latin typeface="Amazon Ember" panose="02000000000000000000" pitchFamily="2" charset="0"/>
              </a:endParaRPr>
            </a:p>
          </p:txBody>
        </p:sp>
        <p:sp>
          <p:nvSpPr>
            <p:cNvPr id="516" name="Pentagon 7">
              <a:extLst>
                <a:ext uri="{FF2B5EF4-FFF2-40B4-BE49-F238E27FC236}">
                  <a16:creationId xmlns:a16="http://schemas.microsoft.com/office/drawing/2014/main" id="{B4D9ED31-2C95-4EDC-9131-A8D4A26A76D5}"/>
                </a:ext>
              </a:extLst>
            </p:cNvPr>
            <p:cNvSpPr/>
            <p:nvPr/>
          </p:nvSpPr>
          <p:spPr>
            <a:xfrm>
              <a:off x="8679340" y="5070530"/>
              <a:ext cx="1439092" cy="414733"/>
            </a:xfrm>
            <a:prstGeom prst="homePlate">
              <a:avLst>
                <a:gd name="adj" fmla="val 28766"/>
              </a:avLst>
            </a:prstGeom>
            <a:solidFill>
              <a:schemeClr val="accent2"/>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dirty="0">
                  <a:solidFill>
                    <a:schemeClr val="tx2"/>
                  </a:solidFill>
                  <a:latin typeface="Amazon Ember"/>
                </a:rPr>
                <a:t>Release</a:t>
              </a:r>
              <a:endParaRPr lang="en-US" sz="1667" dirty="0">
                <a:solidFill>
                  <a:schemeClr val="tx2"/>
                </a:solidFill>
                <a:latin typeface="Amazon Ember" panose="02000000000000000000" pitchFamily="2" charset="0"/>
              </a:endParaRPr>
            </a:p>
          </p:txBody>
        </p:sp>
        <p:sp>
          <p:nvSpPr>
            <p:cNvPr id="517" name="Pentagon 8">
              <a:extLst>
                <a:ext uri="{FF2B5EF4-FFF2-40B4-BE49-F238E27FC236}">
                  <a16:creationId xmlns:a16="http://schemas.microsoft.com/office/drawing/2014/main" id="{936340DE-ADFE-4CAA-B19A-6C7D92DF407A}"/>
                </a:ext>
              </a:extLst>
            </p:cNvPr>
            <p:cNvSpPr/>
            <p:nvPr/>
          </p:nvSpPr>
          <p:spPr>
            <a:xfrm>
              <a:off x="7444581" y="5070530"/>
              <a:ext cx="1314895" cy="414733"/>
            </a:xfrm>
            <a:prstGeom prst="homePlate">
              <a:avLst>
                <a:gd name="adj" fmla="val 28766"/>
              </a:avLst>
            </a:prstGeom>
            <a:solidFill>
              <a:schemeClr val="accent1"/>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dirty="0">
                  <a:solidFill>
                    <a:srgbClr val="FFFFFF"/>
                  </a:solidFill>
                  <a:latin typeface="Amazon Ember"/>
                </a:rPr>
                <a:t>Test</a:t>
              </a:r>
              <a:endParaRPr lang="en-US" sz="1667" dirty="0">
                <a:solidFill>
                  <a:srgbClr val="FFFFFF"/>
                </a:solidFill>
                <a:latin typeface="Amazon Ember" panose="02000000000000000000" pitchFamily="2" charset="0"/>
              </a:endParaRPr>
            </a:p>
          </p:txBody>
        </p:sp>
        <p:sp>
          <p:nvSpPr>
            <p:cNvPr id="518" name="Pentagon 9">
              <a:extLst>
                <a:ext uri="{FF2B5EF4-FFF2-40B4-BE49-F238E27FC236}">
                  <a16:creationId xmlns:a16="http://schemas.microsoft.com/office/drawing/2014/main" id="{92F93DCB-EE59-4651-A963-C717C02454DA}"/>
                </a:ext>
              </a:extLst>
            </p:cNvPr>
            <p:cNvSpPr/>
            <p:nvPr/>
          </p:nvSpPr>
          <p:spPr>
            <a:xfrm>
              <a:off x="6269753" y="5070530"/>
              <a:ext cx="1314895" cy="414733"/>
            </a:xfrm>
            <a:prstGeom prst="homePlate">
              <a:avLst>
                <a:gd name="adj" fmla="val 28766"/>
              </a:avLst>
            </a:prstGeom>
            <a:solidFill>
              <a:srgbClr val="232F3E"/>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dirty="0">
                  <a:solidFill>
                    <a:srgbClr val="FFFFFF"/>
                  </a:solidFill>
                  <a:latin typeface="Amazon Ember"/>
                </a:rPr>
                <a:t>Build</a:t>
              </a:r>
              <a:endParaRPr lang="en-US" sz="1667" dirty="0">
                <a:solidFill>
                  <a:srgbClr val="FFFFFF"/>
                </a:solidFill>
                <a:latin typeface="Amazon Ember" panose="02000000000000000000" pitchFamily="2" charset="0"/>
              </a:endParaRPr>
            </a:p>
          </p:txBody>
        </p:sp>
        <p:sp>
          <p:nvSpPr>
            <p:cNvPr id="519" name="Pentagon 67">
              <a:extLst>
                <a:ext uri="{FF2B5EF4-FFF2-40B4-BE49-F238E27FC236}">
                  <a16:creationId xmlns:a16="http://schemas.microsoft.com/office/drawing/2014/main" id="{C41EC420-4BC5-4CE1-BBA0-2E45A626136F}"/>
                </a:ext>
              </a:extLst>
            </p:cNvPr>
            <p:cNvSpPr/>
            <p:nvPr/>
          </p:nvSpPr>
          <p:spPr>
            <a:xfrm>
              <a:off x="10029566" y="5801109"/>
              <a:ext cx="1439092" cy="414733"/>
            </a:xfrm>
            <a:prstGeom prst="homePlate">
              <a:avLst>
                <a:gd name="adj" fmla="val 28766"/>
              </a:avLst>
            </a:prstGeom>
            <a:solidFill>
              <a:schemeClr val="accent3"/>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dirty="0">
                  <a:solidFill>
                    <a:schemeClr val="tx2"/>
                  </a:solidFill>
                  <a:latin typeface="Amazon Ember"/>
                </a:rPr>
                <a:t>Monitor</a:t>
              </a:r>
              <a:endParaRPr lang="en-US" sz="1667" dirty="0">
                <a:solidFill>
                  <a:schemeClr val="tx2"/>
                </a:solidFill>
                <a:latin typeface="Amazon Ember" panose="02000000000000000000" pitchFamily="2" charset="0"/>
              </a:endParaRPr>
            </a:p>
          </p:txBody>
        </p:sp>
        <p:sp>
          <p:nvSpPr>
            <p:cNvPr id="520" name="Pentagon 7">
              <a:extLst>
                <a:ext uri="{FF2B5EF4-FFF2-40B4-BE49-F238E27FC236}">
                  <a16:creationId xmlns:a16="http://schemas.microsoft.com/office/drawing/2014/main" id="{2C8F912A-B186-4B59-A523-DFB8F75B5698}"/>
                </a:ext>
              </a:extLst>
            </p:cNvPr>
            <p:cNvSpPr/>
            <p:nvPr/>
          </p:nvSpPr>
          <p:spPr>
            <a:xfrm>
              <a:off x="8679340" y="5801109"/>
              <a:ext cx="1439092" cy="414733"/>
            </a:xfrm>
            <a:prstGeom prst="homePlate">
              <a:avLst>
                <a:gd name="adj" fmla="val 28766"/>
              </a:avLst>
            </a:prstGeom>
            <a:solidFill>
              <a:schemeClr val="accent2"/>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dirty="0">
                  <a:solidFill>
                    <a:schemeClr val="tx2"/>
                  </a:solidFill>
                  <a:latin typeface="Amazon Ember"/>
                </a:rPr>
                <a:t>Release</a:t>
              </a:r>
              <a:endParaRPr lang="en-US" sz="1667" dirty="0">
                <a:solidFill>
                  <a:schemeClr val="tx2"/>
                </a:solidFill>
                <a:latin typeface="Amazon Ember" panose="02000000000000000000" pitchFamily="2" charset="0"/>
              </a:endParaRPr>
            </a:p>
          </p:txBody>
        </p:sp>
        <p:sp>
          <p:nvSpPr>
            <p:cNvPr id="521" name="Pentagon 8">
              <a:extLst>
                <a:ext uri="{FF2B5EF4-FFF2-40B4-BE49-F238E27FC236}">
                  <a16:creationId xmlns:a16="http://schemas.microsoft.com/office/drawing/2014/main" id="{AE11E657-5D06-423B-BBA1-5685AC5F04B2}"/>
                </a:ext>
              </a:extLst>
            </p:cNvPr>
            <p:cNvSpPr/>
            <p:nvPr/>
          </p:nvSpPr>
          <p:spPr>
            <a:xfrm>
              <a:off x="7444581" y="5801109"/>
              <a:ext cx="1314895" cy="414733"/>
            </a:xfrm>
            <a:prstGeom prst="homePlate">
              <a:avLst>
                <a:gd name="adj" fmla="val 28766"/>
              </a:avLst>
            </a:prstGeom>
            <a:solidFill>
              <a:schemeClr val="accent1"/>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dirty="0">
                  <a:solidFill>
                    <a:srgbClr val="FFFFFF"/>
                  </a:solidFill>
                  <a:latin typeface="Amazon Ember"/>
                </a:rPr>
                <a:t>Test</a:t>
              </a:r>
              <a:endParaRPr lang="en-US" sz="1667" dirty="0">
                <a:solidFill>
                  <a:srgbClr val="FFFFFF"/>
                </a:solidFill>
                <a:latin typeface="Amazon Ember" panose="02000000000000000000" pitchFamily="2" charset="0"/>
              </a:endParaRPr>
            </a:p>
          </p:txBody>
        </p:sp>
        <p:sp>
          <p:nvSpPr>
            <p:cNvPr id="522" name="Pentagon 9">
              <a:extLst>
                <a:ext uri="{FF2B5EF4-FFF2-40B4-BE49-F238E27FC236}">
                  <a16:creationId xmlns:a16="http://schemas.microsoft.com/office/drawing/2014/main" id="{F42EDDCA-8ADC-40EC-A399-E963E6AAD8D4}"/>
                </a:ext>
              </a:extLst>
            </p:cNvPr>
            <p:cNvSpPr/>
            <p:nvPr/>
          </p:nvSpPr>
          <p:spPr>
            <a:xfrm>
              <a:off x="6269753" y="5801109"/>
              <a:ext cx="1314895" cy="414733"/>
            </a:xfrm>
            <a:prstGeom prst="homePlate">
              <a:avLst>
                <a:gd name="adj" fmla="val 28766"/>
              </a:avLst>
            </a:prstGeom>
            <a:solidFill>
              <a:srgbClr val="232F3E"/>
            </a:solidFill>
            <a:ln w="25400" cap="rnd">
              <a:solidFill>
                <a:schemeClr val="tx2"/>
              </a:solidFill>
              <a:prstDash val="solid"/>
              <a:round/>
              <a:headEnd type="arrow"/>
              <a:tailEnd/>
            </a:ln>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defTabSz="914284">
                <a:defRPr/>
              </a:pPr>
              <a:r>
                <a:rPr lang="en-US" sz="1667" dirty="0">
                  <a:solidFill>
                    <a:srgbClr val="FFFFFF"/>
                  </a:solidFill>
                  <a:latin typeface="Amazon Ember"/>
                </a:rPr>
                <a:t>Build</a:t>
              </a:r>
              <a:endParaRPr lang="en-US" sz="1667" dirty="0">
                <a:solidFill>
                  <a:srgbClr val="FFFFFF"/>
                </a:solidFill>
                <a:latin typeface="Amazon Ember" panose="02000000000000000000" pitchFamily="2" charset="0"/>
              </a:endParaRPr>
            </a:p>
          </p:txBody>
        </p:sp>
        <p:cxnSp>
          <p:nvCxnSpPr>
            <p:cNvPr id="523" name="Straight Connector 522">
              <a:extLst>
                <a:ext uri="{FF2B5EF4-FFF2-40B4-BE49-F238E27FC236}">
                  <a16:creationId xmlns:a16="http://schemas.microsoft.com/office/drawing/2014/main" id="{017B4406-0DB1-4E74-92FE-D384AB7665C1}"/>
                </a:ext>
              </a:extLst>
            </p:cNvPr>
            <p:cNvCxnSpPr/>
            <p:nvPr/>
          </p:nvCxnSpPr>
          <p:spPr>
            <a:xfrm>
              <a:off x="5513366" y="4466017"/>
              <a:ext cx="457200" cy="0"/>
            </a:xfrm>
            <a:prstGeom prst="line">
              <a:avLst/>
            </a:prstGeom>
            <a:ln w="25400" cap="rnd">
              <a:solidFill>
                <a:schemeClr val="tx1"/>
              </a:solidFill>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524" name="Straight Connector 523">
              <a:extLst>
                <a:ext uri="{FF2B5EF4-FFF2-40B4-BE49-F238E27FC236}">
                  <a16:creationId xmlns:a16="http://schemas.microsoft.com/office/drawing/2014/main" id="{0E4F2564-DDAE-46C2-AB2E-6700C2727DBD}"/>
                </a:ext>
              </a:extLst>
            </p:cNvPr>
            <p:cNvCxnSpPr/>
            <p:nvPr/>
          </p:nvCxnSpPr>
          <p:spPr>
            <a:xfrm>
              <a:off x="5513366" y="5276483"/>
              <a:ext cx="457200" cy="0"/>
            </a:xfrm>
            <a:prstGeom prst="line">
              <a:avLst/>
            </a:prstGeom>
            <a:ln w="25400" cap="rnd">
              <a:solidFill>
                <a:schemeClr val="tx1"/>
              </a:solidFill>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525" name="Straight Connector 524">
              <a:extLst>
                <a:ext uri="{FF2B5EF4-FFF2-40B4-BE49-F238E27FC236}">
                  <a16:creationId xmlns:a16="http://schemas.microsoft.com/office/drawing/2014/main" id="{4D461879-2323-455C-A08B-49DAA6E8F214}"/>
                </a:ext>
              </a:extLst>
            </p:cNvPr>
            <p:cNvCxnSpPr/>
            <p:nvPr/>
          </p:nvCxnSpPr>
          <p:spPr>
            <a:xfrm>
              <a:off x="5513366" y="6007062"/>
              <a:ext cx="457200" cy="0"/>
            </a:xfrm>
            <a:prstGeom prst="line">
              <a:avLst/>
            </a:prstGeom>
            <a:ln w="25400" cap="rnd">
              <a:solidFill>
                <a:schemeClr val="tx1"/>
              </a:solidFill>
              <a:tailEnd type="arrow" w="med" len="sm"/>
            </a:ln>
            <a:effectLst/>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2153512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EA2D-6D58-4569-9666-BFC525ED9868}"/>
              </a:ext>
            </a:extLst>
          </p:cNvPr>
          <p:cNvSpPr>
            <a:spLocks noGrp="1"/>
          </p:cNvSpPr>
          <p:nvPr>
            <p:ph type="title"/>
          </p:nvPr>
        </p:nvSpPr>
        <p:spPr/>
        <p:txBody>
          <a:bodyPr/>
          <a:lstStyle/>
          <a:p>
            <a:r>
              <a:rPr lang="en-US" dirty="0"/>
              <a:t>Operation model – Serverless</a:t>
            </a:r>
          </a:p>
        </p:txBody>
      </p:sp>
      <p:sp>
        <p:nvSpPr>
          <p:cNvPr id="3" name="Text Placeholder 2">
            <a:extLst>
              <a:ext uri="{FF2B5EF4-FFF2-40B4-BE49-F238E27FC236}">
                <a16:creationId xmlns:a16="http://schemas.microsoft.com/office/drawing/2014/main" id="{B22D732C-C7B4-4C67-AF53-617CC87E5629}"/>
              </a:ext>
            </a:extLst>
          </p:cNvPr>
          <p:cNvSpPr>
            <a:spLocks noGrp="1"/>
          </p:cNvSpPr>
          <p:nvPr>
            <p:ph type="subTitle" idx="1"/>
          </p:nvPr>
        </p:nvSpPr>
        <p:spPr/>
        <p:txBody>
          <a:bodyPr>
            <a:normAutofit/>
          </a:bodyPr>
          <a:lstStyle/>
          <a:p>
            <a:r>
              <a:rPr lang="en-US" dirty="0"/>
              <a:t>Module 11: Building a Modern Application</a:t>
            </a:r>
          </a:p>
        </p:txBody>
      </p:sp>
    </p:spTree>
    <p:custDataLst>
      <p:tags r:id="rId1"/>
    </p:custDataLst>
    <p:extLst>
      <p:ext uri="{BB962C8B-B14F-4D97-AF65-F5344CB8AC3E}">
        <p14:creationId xmlns:p14="http://schemas.microsoft.com/office/powerpoint/2010/main" val="2396732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FC43BFD-8FF7-A343-A8A6-E2338FCE8046}" type="slidenum">
              <a:rPr lang="en-US" smtClean="0"/>
              <a:pPr/>
              <a:t>16</a:t>
            </a:fld>
            <a:endParaRPr lang="en-US" dirty="0"/>
          </a:p>
        </p:txBody>
      </p:sp>
      <p:sp>
        <p:nvSpPr>
          <p:cNvPr id="2" name="Title 1"/>
          <p:cNvSpPr>
            <a:spLocks noGrp="1"/>
          </p:cNvSpPr>
          <p:nvPr>
            <p:ph type="title"/>
          </p:nvPr>
        </p:nvSpPr>
        <p:spPr/>
        <p:txBody>
          <a:bodyPr/>
          <a:lstStyle/>
          <a:p>
            <a:r>
              <a:rPr lang="en-US" dirty="0"/>
              <a:t>What is serverless computing?</a:t>
            </a:r>
          </a:p>
        </p:txBody>
      </p:sp>
      <p:sp>
        <p:nvSpPr>
          <p:cNvPr id="8" name="Rounded Rectangle 7"/>
          <p:cNvSpPr/>
          <p:nvPr/>
        </p:nvSpPr>
        <p:spPr>
          <a:xfrm>
            <a:off x="238540" y="1503673"/>
            <a:ext cx="5652974" cy="4852677"/>
          </a:xfrm>
          <a:prstGeom prst="roundRect">
            <a:avLst>
              <a:gd name="adj" fmla="val 0"/>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tIns="548640" rtlCol="0" anchor="t"/>
          <a:lstStyle/>
          <a:p>
            <a:pPr marL="342900" indent="-342900">
              <a:lnSpc>
                <a:spcPct val="90000"/>
              </a:lnSpc>
              <a:spcBef>
                <a:spcPts val="1000"/>
              </a:spcBef>
              <a:buFont typeface="Arial" panose="020B0604020202020204" pitchFamily="34" charset="0"/>
              <a:buChar char="•"/>
            </a:pPr>
            <a:r>
              <a:rPr lang="en-US" sz="2000" dirty="0">
                <a:solidFill>
                  <a:schemeClr val="tx1"/>
                </a:solidFill>
                <a:ea typeface="Amazon Ember Light" charset="0"/>
                <a:cs typeface="Amazon Ember Light" charset="0"/>
              </a:rPr>
              <a:t>Provision an instance</a:t>
            </a:r>
          </a:p>
          <a:p>
            <a:pPr marL="344488" indent="-344488">
              <a:lnSpc>
                <a:spcPct val="90000"/>
              </a:lnSpc>
              <a:spcBef>
                <a:spcPts val="1000"/>
              </a:spcBef>
              <a:buFont typeface="Arial" panose="020B0604020202020204" pitchFamily="34" charset="0"/>
              <a:buChar char="•"/>
            </a:pPr>
            <a:r>
              <a:rPr lang="en-US" sz="2000" dirty="0">
                <a:solidFill>
                  <a:schemeClr val="tx1"/>
                </a:solidFill>
                <a:ea typeface="Amazon Ember Light" charset="0"/>
                <a:cs typeface="Amazon Ember Light" charset="0"/>
              </a:rPr>
              <a:t>Update the </a:t>
            </a:r>
            <a:r>
              <a:rPr lang="en-US" sz="2000" dirty="0">
                <a:solidFill>
                  <a:srgbClr val="000000"/>
                </a:solidFill>
                <a:ea typeface="Amazon Ember Light" charset="0"/>
                <a:cs typeface="Amazon Ember Light" charset="0"/>
              </a:rPr>
              <a:t>OS</a:t>
            </a:r>
          </a:p>
          <a:p>
            <a:pPr marL="344488" indent="-344488">
              <a:lnSpc>
                <a:spcPct val="90000"/>
              </a:lnSpc>
              <a:spcBef>
                <a:spcPts val="1000"/>
              </a:spcBef>
              <a:buFont typeface="Arial" panose="020B0604020202020204" pitchFamily="34" charset="0"/>
              <a:buChar char="•"/>
            </a:pPr>
            <a:r>
              <a:rPr lang="en-US" sz="2000" dirty="0">
                <a:solidFill>
                  <a:schemeClr val="tx1"/>
                </a:solidFill>
                <a:ea typeface="Amazon Ember Light" charset="0"/>
                <a:cs typeface="Amazon Ember Light" charset="0"/>
              </a:rPr>
              <a:t>Install the </a:t>
            </a:r>
            <a:r>
              <a:rPr lang="en-US" sz="2000" dirty="0">
                <a:solidFill>
                  <a:srgbClr val="000000"/>
                </a:solidFill>
                <a:ea typeface="Amazon Ember Light" charset="0"/>
                <a:cs typeface="Amazon Ember Light" charset="0"/>
              </a:rPr>
              <a:t>application platform</a:t>
            </a:r>
          </a:p>
          <a:p>
            <a:pPr marL="344488" indent="-344488">
              <a:lnSpc>
                <a:spcPct val="90000"/>
              </a:lnSpc>
              <a:spcBef>
                <a:spcPts val="1000"/>
              </a:spcBef>
              <a:buFont typeface="Arial" panose="020B0604020202020204" pitchFamily="34" charset="0"/>
              <a:buChar char="•"/>
            </a:pPr>
            <a:r>
              <a:rPr lang="en-US" sz="2000" dirty="0">
                <a:solidFill>
                  <a:schemeClr val="tx1"/>
                </a:solidFill>
                <a:ea typeface="Amazon Ember Light" charset="0"/>
                <a:cs typeface="Amazon Ember Light" charset="0"/>
              </a:rPr>
              <a:t>Build and deploy </a:t>
            </a:r>
            <a:r>
              <a:rPr lang="en-US" sz="2000" dirty="0">
                <a:solidFill>
                  <a:srgbClr val="000000"/>
                </a:solidFill>
                <a:ea typeface="Amazon Ember Light" charset="0"/>
                <a:cs typeface="Amazon Ember Light" charset="0"/>
              </a:rPr>
              <a:t>applications</a:t>
            </a:r>
          </a:p>
          <a:p>
            <a:pPr marL="344488" indent="-344488">
              <a:lnSpc>
                <a:spcPct val="90000"/>
              </a:lnSpc>
              <a:spcBef>
                <a:spcPts val="1000"/>
              </a:spcBef>
              <a:buFont typeface="Arial" panose="020B0604020202020204" pitchFamily="34" charset="0"/>
              <a:buChar char="•"/>
            </a:pPr>
            <a:r>
              <a:rPr lang="en-US" sz="2000" dirty="0">
                <a:solidFill>
                  <a:schemeClr val="tx1"/>
                </a:solidFill>
                <a:ea typeface="Amazon Ember Light" charset="0"/>
                <a:cs typeface="Amazon Ember Light" charset="0"/>
              </a:rPr>
              <a:t>Configure </a:t>
            </a:r>
            <a:r>
              <a:rPr lang="en-US" sz="2000" dirty="0">
                <a:solidFill>
                  <a:srgbClr val="000000"/>
                </a:solidFill>
                <a:ea typeface="Amazon Ember Light" charset="0"/>
                <a:cs typeface="Amazon Ember Light" charset="0"/>
              </a:rPr>
              <a:t>auto scaling</a:t>
            </a:r>
            <a:r>
              <a:rPr lang="en-US" sz="2000" dirty="0">
                <a:solidFill>
                  <a:schemeClr val="tx1"/>
                </a:solidFill>
                <a:ea typeface="Amazon Ember Light" charset="0"/>
                <a:cs typeface="Amazon Ember Light" charset="0"/>
              </a:rPr>
              <a:t> and load </a:t>
            </a:r>
            <a:r>
              <a:rPr lang="en-US" sz="2000" dirty="0">
                <a:solidFill>
                  <a:srgbClr val="000000"/>
                </a:solidFill>
                <a:ea typeface="Amazon Ember Light" charset="0"/>
                <a:cs typeface="Amazon Ember Light" charset="0"/>
              </a:rPr>
              <a:t>balancing</a:t>
            </a:r>
          </a:p>
          <a:p>
            <a:pPr marL="344488" indent="-344488">
              <a:lnSpc>
                <a:spcPct val="90000"/>
              </a:lnSpc>
              <a:spcBef>
                <a:spcPts val="1000"/>
              </a:spcBef>
              <a:buFont typeface="Arial" panose="020B0604020202020204" pitchFamily="34" charset="0"/>
              <a:buChar char="•"/>
            </a:pPr>
            <a:r>
              <a:rPr lang="en-US" sz="2000" dirty="0">
                <a:solidFill>
                  <a:schemeClr val="tx1"/>
                </a:solidFill>
                <a:ea typeface="Amazon Ember Light" charset="0"/>
                <a:cs typeface="Amazon Ember Light" charset="0"/>
              </a:rPr>
              <a:t>Continuously patch, secure, and monitor </a:t>
            </a:r>
            <a:r>
              <a:rPr lang="en-US" sz="2000" dirty="0">
                <a:solidFill>
                  <a:srgbClr val="000000"/>
                </a:solidFill>
                <a:ea typeface="Amazon Ember Light" charset="0"/>
                <a:cs typeface="Amazon Ember Light" charset="0"/>
              </a:rPr>
              <a:t>servers</a:t>
            </a:r>
          </a:p>
          <a:p>
            <a:pPr marL="344488" indent="-344488">
              <a:lnSpc>
                <a:spcPct val="90000"/>
              </a:lnSpc>
              <a:spcBef>
                <a:spcPts val="1000"/>
              </a:spcBef>
              <a:buFont typeface="Arial" panose="020B0604020202020204" pitchFamily="34" charset="0"/>
              <a:buChar char="•"/>
            </a:pPr>
            <a:r>
              <a:rPr lang="en-US" sz="2000" dirty="0">
                <a:solidFill>
                  <a:schemeClr val="tx1"/>
                </a:solidFill>
                <a:ea typeface="Amazon Ember Light" charset="0"/>
                <a:cs typeface="Amazon Ember Light" charset="0"/>
              </a:rPr>
              <a:t>Monitor and maintain </a:t>
            </a:r>
            <a:r>
              <a:rPr lang="en-US" sz="2000" dirty="0">
                <a:solidFill>
                  <a:srgbClr val="000000"/>
                </a:solidFill>
                <a:ea typeface="Amazon Ember Light" charset="0"/>
                <a:cs typeface="Amazon Ember Light" charset="0"/>
              </a:rPr>
              <a:t>applications</a:t>
            </a:r>
          </a:p>
          <a:p>
            <a:pPr>
              <a:lnSpc>
                <a:spcPct val="80000"/>
              </a:lnSpc>
              <a:spcBef>
                <a:spcPct val="0"/>
              </a:spcBef>
            </a:pPr>
            <a:endParaRPr lang="en-US" sz="2130" dirty="0">
              <a:solidFill>
                <a:srgbClr val="595A5D"/>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 name="serverless" descr="- Build and deploy applications&#10;- Monitor and maintain applications&#10;"/>
          <p:cNvSpPr/>
          <p:nvPr/>
        </p:nvSpPr>
        <p:spPr>
          <a:xfrm>
            <a:off x="6236155" y="1503673"/>
            <a:ext cx="5652974" cy="4852677"/>
          </a:xfrm>
          <a:prstGeom prst="roundRect">
            <a:avLst>
              <a:gd name="adj" fmla="val 0"/>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tIns="548640" rtlCol="0" anchor="t"/>
          <a:lstStyle/>
          <a:p>
            <a:pPr marL="342900" indent="-342900">
              <a:lnSpc>
                <a:spcPct val="90000"/>
              </a:lnSpc>
              <a:spcBef>
                <a:spcPts val="1000"/>
              </a:spcBef>
              <a:buFont typeface="Arial" panose="020B0604020202020204" pitchFamily="34" charset="0"/>
              <a:buChar char="•"/>
            </a:pPr>
            <a:r>
              <a:rPr lang="en-US" sz="2000" strike="sngStrike" dirty="0">
                <a:solidFill>
                  <a:schemeClr val="tx2"/>
                </a:solidFill>
                <a:ea typeface="Amazon Ember Light" charset="0"/>
                <a:cs typeface="Amazon Ember Light" charset="0"/>
              </a:rPr>
              <a:t>Provision an instance</a:t>
            </a:r>
          </a:p>
          <a:p>
            <a:pPr marL="344488" indent="-344488">
              <a:lnSpc>
                <a:spcPct val="90000"/>
              </a:lnSpc>
              <a:spcBef>
                <a:spcPts val="1000"/>
              </a:spcBef>
              <a:buFont typeface="Arial" panose="020B0604020202020204" pitchFamily="34" charset="0"/>
              <a:buChar char="•"/>
            </a:pPr>
            <a:r>
              <a:rPr lang="en-US" sz="2000" strike="sngStrike" dirty="0">
                <a:solidFill>
                  <a:schemeClr val="tx2"/>
                </a:solidFill>
                <a:ea typeface="Amazon Ember Light" charset="0"/>
                <a:cs typeface="Amazon Ember Light" charset="0"/>
              </a:rPr>
              <a:t>Update the OS</a:t>
            </a:r>
          </a:p>
          <a:p>
            <a:pPr marL="344488" indent="-344488">
              <a:lnSpc>
                <a:spcPct val="90000"/>
              </a:lnSpc>
              <a:spcBef>
                <a:spcPts val="1000"/>
              </a:spcBef>
              <a:buFont typeface="Arial" panose="020B0604020202020204" pitchFamily="34" charset="0"/>
              <a:buChar char="•"/>
            </a:pPr>
            <a:r>
              <a:rPr lang="en-US" sz="2000" strike="sngStrike" dirty="0">
                <a:solidFill>
                  <a:schemeClr val="tx2"/>
                </a:solidFill>
                <a:ea typeface="Amazon Ember Light" charset="0"/>
                <a:cs typeface="Amazon Ember Light" charset="0"/>
              </a:rPr>
              <a:t>Install the application platform</a:t>
            </a:r>
          </a:p>
          <a:p>
            <a:pPr marL="344488" indent="-344488">
              <a:lnSpc>
                <a:spcPct val="90000"/>
              </a:lnSpc>
              <a:spcBef>
                <a:spcPts val="1000"/>
              </a:spcBef>
              <a:buFont typeface="Arial" panose="020B0604020202020204" pitchFamily="34" charset="0"/>
              <a:buChar char="•"/>
            </a:pPr>
            <a:r>
              <a:rPr lang="en-US" sz="2000" dirty="0">
                <a:solidFill>
                  <a:schemeClr val="accent6"/>
                </a:solidFill>
                <a:ea typeface="Amazon Ember Light" panose="020B0403020204020204" pitchFamily="34" charset="0"/>
                <a:cs typeface="Amazon Ember Light" panose="020B0403020204020204" pitchFamily="34" charset="0"/>
              </a:rPr>
              <a:t>Build and deploy applications</a:t>
            </a:r>
          </a:p>
          <a:p>
            <a:pPr marL="344488" indent="-344488">
              <a:lnSpc>
                <a:spcPct val="90000"/>
              </a:lnSpc>
              <a:spcBef>
                <a:spcPts val="1000"/>
              </a:spcBef>
              <a:buFont typeface="Arial" panose="020B0604020202020204" pitchFamily="34" charset="0"/>
              <a:buChar char="•"/>
            </a:pPr>
            <a:r>
              <a:rPr lang="en-US" sz="2000" strike="sngStrike" dirty="0">
                <a:solidFill>
                  <a:schemeClr val="tx2"/>
                </a:solidFill>
                <a:ea typeface="Amazon Ember Light" charset="0"/>
                <a:cs typeface="Amazon Ember Light" charset="0"/>
              </a:rPr>
              <a:t>Configure auto scaling and load balancing</a:t>
            </a:r>
          </a:p>
          <a:p>
            <a:pPr marL="344488" indent="-344488">
              <a:lnSpc>
                <a:spcPct val="90000"/>
              </a:lnSpc>
              <a:spcBef>
                <a:spcPts val="1000"/>
              </a:spcBef>
              <a:buFont typeface="Arial" panose="020B0604020202020204" pitchFamily="34" charset="0"/>
              <a:buChar char="•"/>
            </a:pPr>
            <a:r>
              <a:rPr lang="en-US" sz="2000" strike="sngStrike">
                <a:solidFill>
                  <a:schemeClr val="tx2"/>
                </a:solidFill>
                <a:ea typeface="Amazon Ember Light" charset="0"/>
                <a:cs typeface="Amazon Ember Light" charset="0"/>
              </a:rPr>
              <a:t>Continuously patch</a:t>
            </a:r>
            <a:r>
              <a:rPr lang="en-US" sz="2000" strike="sngStrike" dirty="0">
                <a:solidFill>
                  <a:schemeClr val="tx2"/>
                </a:solidFill>
                <a:ea typeface="Amazon Ember Light" charset="0"/>
                <a:cs typeface="Amazon Ember Light" charset="0"/>
              </a:rPr>
              <a:t>, secure, and monitor servers</a:t>
            </a:r>
          </a:p>
          <a:p>
            <a:pPr marL="344488" indent="-344488">
              <a:lnSpc>
                <a:spcPct val="90000"/>
              </a:lnSpc>
              <a:spcBef>
                <a:spcPts val="1000"/>
              </a:spcBef>
              <a:buFont typeface="Arial" panose="020B0604020202020204" pitchFamily="34" charset="0"/>
              <a:buChar char="•"/>
            </a:pPr>
            <a:r>
              <a:rPr lang="en-US" sz="2000" dirty="0">
                <a:solidFill>
                  <a:schemeClr val="accent6"/>
                </a:solidFill>
                <a:ea typeface="Amazon Ember" panose="020B0603020204020204" pitchFamily="34" charset="0"/>
                <a:cs typeface="Amazon Ember" panose="020B0603020204020204" pitchFamily="34" charset="0"/>
              </a:rPr>
              <a:t>Monitor and maintain applications</a:t>
            </a:r>
          </a:p>
          <a:p>
            <a:pPr>
              <a:lnSpc>
                <a:spcPct val="80000"/>
              </a:lnSpc>
              <a:spcBef>
                <a:spcPct val="0"/>
              </a:spcBef>
            </a:pPr>
            <a:endParaRPr lang="en-US" sz="2130" dirty="0">
              <a:solidFill>
                <a:srgbClr val="595A5D"/>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Rounded Rectangle 10">
            <a:extLst>
              <a:ext uri="{C183D7F6-B498-43B3-948B-1728B52AA6E4}">
                <adec:decorative xmlns:adec="http://schemas.microsoft.com/office/drawing/2017/decorative" val="1"/>
              </a:ext>
            </a:extLst>
          </p:cNvPr>
          <p:cNvSpPr/>
          <p:nvPr/>
        </p:nvSpPr>
        <p:spPr>
          <a:xfrm rot="5400000">
            <a:off x="2662395" y="-540653"/>
            <a:ext cx="805264" cy="4088652"/>
          </a:xfrm>
          <a:prstGeom prst="roundRect">
            <a:avLst>
              <a:gd name="adj" fmla="val 0"/>
            </a:avLst>
          </a:prstGeom>
          <a:solidFill>
            <a:schemeClr val="tx2"/>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a:solidFill>
                  <a:schemeClr val="bg1"/>
                </a:solidFill>
                <a:latin typeface="Amazon Ember" panose="02000000000000000000" pitchFamily="2" charset="0"/>
                <a:ea typeface="Amazon Ember" panose="02000000000000000000" pitchFamily="2" charset="0"/>
              </a:rPr>
              <a:t>Traditional deployment </a:t>
            </a:r>
          </a:p>
          <a:p>
            <a:pPr algn="ctr"/>
            <a:r>
              <a:rPr lang="en-US" sz="2400" dirty="0">
                <a:solidFill>
                  <a:schemeClr val="bg1"/>
                </a:solidFill>
                <a:latin typeface="Amazon Ember" panose="02000000000000000000" pitchFamily="2" charset="0"/>
                <a:ea typeface="Amazon Ember" panose="02000000000000000000" pitchFamily="2" charset="0"/>
              </a:rPr>
              <a:t>and operations</a:t>
            </a:r>
          </a:p>
        </p:txBody>
      </p:sp>
      <p:sp>
        <p:nvSpPr>
          <p:cNvPr id="13" name="Rounded Rectangle 12">
            <a:extLst>
              <a:ext uri="{C183D7F6-B498-43B3-948B-1728B52AA6E4}">
                <adec:decorative xmlns:adec="http://schemas.microsoft.com/office/drawing/2017/decorative" val="1"/>
              </a:ext>
            </a:extLst>
          </p:cNvPr>
          <p:cNvSpPr/>
          <p:nvPr/>
        </p:nvSpPr>
        <p:spPr>
          <a:xfrm rot="5400000">
            <a:off x="8660010" y="-540653"/>
            <a:ext cx="805264" cy="4088652"/>
          </a:xfrm>
          <a:prstGeom prst="roundRect">
            <a:avLst>
              <a:gd name="adj" fmla="val 0"/>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2400" dirty="0">
                <a:solidFill>
                  <a:schemeClr val="bg1"/>
                </a:solidFill>
                <a:latin typeface="Amazon Ember" panose="02000000000000000000" pitchFamily="2" charset="0"/>
                <a:ea typeface="Amazon Ember" panose="02000000000000000000" pitchFamily="2" charset="0"/>
              </a:rPr>
              <a:t>Serverless deployment </a:t>
            </a:r>
          </a:p>
          <a:p>
            <a:pPr algn="ctr"/>
            <a:r>
              <a:rPr lang="en-US" sz="2400" dirty="0">
                <a:solidFill>
                  <a:schemeClr val="bg1"/>
                </a:solidFill>
                <a:latin typeface="Amazon Ember" panose="02000000000000000000" pitchFamily="2" charset="0"/>
                <a:ea typeface="Amazon Ember" panose="02000000000000000000" pitchFamily="2" charset="0"/>
              </a:rPr>
              <a:t>and operations</a:t>
            </a:r>
          </a:p>
        </p:txBody>
      </p:sp>
    </p:spTree>
    <p:custDataLst>
      <p:tags r:id="rId1"/>
    </p:custDataLst>
    <p:extLst>
      <p:ext uri="{BB962C8B-B14F-4D97-AF65-F5344CB8AC3E}">
        <p14:creationId xmlns:p14="http://schemas.microsoft.com/office/powerpoint/2010/main" val="22567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FC43BFD-8FF7-A343-A8A6-E2338FCE8046}" type="slidenum">
              <a:rPr lang="en-US" smtClean="0"/>
              <a:pPr/>
              <a:t>17</a:t>
            </a:fld>
            <a:endParaRPr lang="en-US" dirty="0"/>
          </a:p>
        </p:txBody>
      </p:sp>
      <p:sp>
        <p:nvSpPr>
          <p:cNvPr id="2" name="Title 1"/>
          <p:cNvSpPr>
            <a:spLocks noGrp="1"/>
          </p:cNvSpPr>
          <p:nvPr>
            <p:ph type="title"/>
          </p:nvPr>
        </p:nvSpPr>
        <p:spPr/>
        <p:txBody>
          <a:bodyPr/>
          <a:lstStyle/>
          <a:p>
            <a:r>
              <a:rPr lang="en-US" dirty="0"/>
              <a:t>Benefits of serverless computing</a:t>
            </a:r>
          </a:p>
        </p:txBody>
      </p:sp>
      <p:pic>
        <p:nvPicPr>
          <p:cNvPr id="20" name="Picture 19">
            <a:extLs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421572" y="1424217"/>
            <a:ext cx="1521702" cy="1580796"/>
          </a:xfrm>
          <a:prstGeom prst="rect">
            <a:avLst/>
          </a:prstGeom>
        </p:spPr>
      </p:pic>
      <p:sp>
        <p:nvSpPr>
          <p:cNvPr id="19" name="TextBox 18"/>
          <p:cNvSpPr txBox="1"/>
          <p:nvPr/>
        </p:nvSpPr>
        <p:spPr>
          <a:xfrm>
            <a:off x="1109651" y="3154031"/>
            <a:ext cx="4145545" cy="707886"/>
          </a:xfrm>
          <a:prstGeom prst="rect">
            <a:avLst/>
          </a:prstGeom>
          <a:noFill/>
        </p:spPr>
        <p:txBody>
          <a:bodyPr wrap="square" rtlCol="0">
            <a:spAutoFit/>
          </a:bodyPr>
          <a:lstStyle/>
          <a:p>
            <a:pPr algn="ctr"/>
            <a:r>
              <a:rPr lang="en-US" sz="2000" dirty="0">
                <a:ea typeface="Amazon Ember Light" panose="020B0403020204020204" pitchFamily="34" charset="0"/>
                <a:cs typeface="Amazon Ember Light" panose="020B0403020204020204" pitchFamily="34" charset="0"/>
              </a:rPr>
              <a:t>No servers to provision </a:t>
            </a:r>
            <a:br>
              <a:rPr lang="en-US" sz="2000" dirty="0">
                <a:ea typeface="Amazon Ember Light" panose="020B0403020204020204" pitchFamily="34" charset="0"/>
                <a:cs typeface="Amazon Ember Light" panose="020B0403020204020204" pitchFamily="34" charset="0"/>
              </a:rPr>
            </a:br>
            <a:r>
              <a:rPr lang="en-US" sz="2000" dirty="0">
                <a:ea typeface="Amazon Ember Light" panose="020B0403020204020204" pitchFamily="34" charset="0"/>
                <a:cs typeface="Amazon Ember Light" panose="020B0403020204020204" pitchFamily="34" charset="0"/>
              </a:rPr>
              <a:t>or </a:t>
            </a:r>
            <a:r>
              <a:rPr lang="en-US" sz="2000" dirty="0">
                <a:solidFill>
                  <a:srgbClr val="000000"/>
                </a:solidFill>
                <a:ea typeface="Amazon Ember Light" panose="020B0403020204020204" pitchFamily="34" charset="0"/>
                <a:cs typeface="Amazon Ember Light" panose="020B0403020204020204" pitchFamily="34" charset="0"/>
              </a:rPr>
              <a:t>manage</a:t>
            </a:r>
          </a:p>
        </p:txBody>
      </p:sp>
      <p:pic>
        <p:nvPicPr>
          <p:cNvPr id="26" name="Picture 25">
            <a:extLs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780527" y="1366732"/>
            <a:ext cx="1721188" cy="1695767"/>
          </a:xfrm>
          <a:prstGeom prst="rect">
            <a:avLst/>
          </a:prstGeom>
        </p:spPr>
      </p:pic>
      <p:sp>
        <p:nvSpPr>
          <p:cNvPr id="25" name="TextBox 24"/>
          <p:cNvSpPr txBox="1"/>
          <p:nvPr/>
        </p:nvSpPr>
        <p:spPr>
          <a:xfrm>
            <a:off x="6645654" y="3154031"/>
            <a:ext cx="3990934" cy="400110"/>
          </a:xfrm>
          <a:prstGeom prst="rect">
            <a:avLst/>
          </a:prstGeom>
          <a:noFill/>
        </p:spPr>
        <p:txBody>
          <a:bodyPr wrap="square" rtlCol="0">
            <a:spAutoFit/>
          </a:bodyPr>
          <a:lstStyle/>
          <a:p>
            <a:pPr algn="ctr"/>
            <a:r>
              <a:rPr lang="en-US" sz="2000" dirty="0">
                <a:ea typeface="Amazon Ember Light" panose="020B0403020204020204" pitchFamily="34" charset="0"/>
                <a:cs typeface="Amazon Ember Light" panose="020B0403020204020204" pitchFamily="34" charset="0"/>
              </a:rPr>
              <a:t>Scales with </a:t>
            </a:r>
            <a:r>
              <a:rPr lang="en-US" sz="2000" dirty="0">
                <a:solidFill>
                  <a:srgbClr val="000000"/>
                </a:solidFill>
                <a:ea typeface="Amazon Ember Light" panose="020B0403020204020204" pitchFamily="34" charset="0"/>
                <a:cs typeface="Amazon Ember Light" panose="020B0403020204020204" pitchFamily="34" charset="0"/>
              </a:rPr>
              <a:t>usage</a:t>
            </a:r>
          </a:p>
        </p:txBody>
      </p:sp>
      <p:pic>
        <p:nvPicPr>
          <p:cNvPr id="23" name="Content Placeholder 4">
            <a:extLst>
              <a:ext uri="{C183D7F6-B498-43B3-948B-1728B52AA6E4}">
                <adec:decorative xmlns:adec="http://schemas.microsoft.com/office/drawing/2017/decorative" val="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l="6403" t="18278" r="6403" b="19720"/>
          <a:stretch/>
        </p:blipFill>
        <p:spPr>
          <a:xfrm>
            <a:off x="2216830" y="4055357"/>
            <a:ext cx="1931187" cy="1399193"/>
          </a:xfrm>
          <a:prstGeom prst="rect">
            <a:avLst/>
          </a:prstGeom>
        </p:spPr>
      </p:pic>
      <p:sp>
        <p:nvSpPr>
          <p:cNvPr id="22" name="TextBox 21"/>
          <p:cNvSpPr txBox="1"/>
          <p:nvPr/>
        </p:nvSpPr>
        <p:spPr>
          <a:xfrm>
            <a:off x="1048502" y="5544230"/>
            <a:ext cx="4267843" cy="400110"/>
          </a:xfrm>
          <a:prstGeom prst="rect">
            <a:avLst/>
          </a:prstGeom>
          <a:noFill/>
        </p:spPr>
        <p:txBody>
          <a:bodyPr wrap="square" rtlCol="0">
            <a:spAutoFit/>
          </a:bodyPr>
          <a:lstStyle/>
          <a:p>
            <a:pPr algn="ctr"/>
            <a:r>
              <a:rPr lang="en-US" sz="2000" dirty="0">
                <a:ea typeface="Amazon Ember Light" panose="020B0403020204020204" pitchFamily="34" charset="0"/>
                <a:cs typeface="Amazon Ember Light" panose="020B0403020204020204" pitchFamily="34" charset="0"/>
              </a:rPr>
              <a:t>Seldom pay for </a:t>
            </a:r>
            <a:r>
              <a:rPr lang="en-US" sz="2000" dirty="0">
                <a:solidFill>
                  <a:srgbClr val="000000"/>
                </a:solidFill>
                <a:ea typeface="Amazon Ember Light" panose="020B0403020204020204" pitchFamily="34" charset="0"/>
                <a:cs typeface="Amazon Ember Light" panose="020B0403020204020204" pitchFamily="34" charset="0"/>
              </a:rPr>
              <a:t>idle servers</a:t>
            </a:r>
          </a:p>
        </p:txBody>
      </p:sp>
      <p:pic>
        <p:nvPicPr>
          <p:cNvPr id="29" name="Picture 28">
            <a:extLst>
              <a:ext uri="{C183D7F6-B498-43B3-948B-1728B52AA6E4}">
                <adec:decorative xmlns:adec="http://schemas.microsoft.com/office/drawing/2017/decorative" val="1"/>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r="5071"/>
          <a:stretch/>
        </p:blipFill>
        <p:spPr>
          <a:xfrm>
            <a:off x="7842964" y="3933142"/>
            <a:ext cx="1596315" cy="1643623"/>
          </a:xfrm>
          <a:prstGeom prst="rect">
            <a:avLst/>
          </a:prstGeom>
        </p:spPr>
      </p:pic>
      <p:sp>
        <p:nvSpPr>
          <p:cNvPr id="28" name="TextBox 27"/>
          <p:cNvSpPr txBox="1"/>
          <p:nvPr/>
        </p:nvSpPr>
        <p:spPr>
          <a:xfrm>
            <a:off x="6187171" y="5544230"/>
            <a:ext cx="4907901" cy="707886"/>
          </a:xfrm>
          <a:prstGeom prst="rect">
            <a:avLst/>
          </a:prstGeom>
          <a:noFill/>
        </p:spPr>
        <p:txBody>
          <a:bodyPr wrap="square" rtlCol="0">
            <a:spAutoFit/>
          </a:bodyPr>
          <a:lstStyle/>
          <a:p>
            <a:pPr algn="ctr"/>
            <a:r>
              <a:rPr lang="en-US" sz="2000" dirty="0">
                <a:ea typeface="Amazon Ember Light" panose="020B0403020204020204" pitchFamily="34" charset="0"/>
                <a:cs typeface="Amazon Ember Light" panose="020B0403020204020204" pitchFamily="34" charset="0"/>
              </a:rPr>
              <a:t>Availability and fault tolerance is built in</a:t>
            </a:r>
          </a:p>
        </p:txBody>
      </p:sp>
    </p:spTree>
    <p:custDataLst>
      <p:tags r:id="rId1"/>
    </p:custDataLst>
    <p:extLst>
      <p:ext uri="{BB962C8B-B14F-4D97-AF65-F5344CB8AC3E}">
        <p14:creationId xmlns:p14="http://schemas.microsoft.com/office/powerpoint/2010/main" val="3397467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738E35-C1D3-4224-845C-F9AFE0EA48B3}"/>
              </a:ext>
            </a:extLst>
          </p:cNvPr>
          <p:cNvSpPr>
            <a:spLocks noGrp="1"/>
          </p:cNvSpPr>
          <p:nvPr>
            <p:ph type="sldNum" sz="quarter" idx="20"/>
          </p:nvPr>
        </p:nvSpPr>
        <p:spPr/>
        <p:txBody>
          <a:bodyPr/>
          <a:lstStyle/>
          <a:p>
            <a:fld id="{989D9560-4C13-4692-9687-98ECDD2D9552}" type="slidenum">
              <a:rPr lang="en-US" smtClean="0"/>
              <a:t>18</a:t>
            </a:fld>
            <a:endParaRPr lang="en-US" dirty="0"/>
          </a:p>
        </p:txBody>
      </p:sp>
      <p:sp>
        <p:nvSpPr>
          <p:cNvPr id="5" name="Title 4">
            <a:extLst>
              <a:ext uri="{FF2B5EF4-FFF2-40B4-BE49-F238E27FC236}">
                <a16:creationId xmlns:a16="http://schemas.microsoft.com/office/drawing/2014/main" id="{C2CCE5AE-BD90-412F-9A2C-3A569BA544E7}"/>
              </a:ext>
            </a:extLst>
          </p:cNvPr>
          <p:cNvSpPr>
            <a:spLocks noGrp="1"/>
          </p:cNvSpPr>
          <p:nvPr>
            <p:ph type="title"/>
          </p:nvPr>
        </p:nvSpPr>
        <p:spPr/>
        <p:txBody>
          <a:bodyPr/>
          <a:lstStyle/>
          <a:p>
            <a:r>
              <a:rPr lang="en-US" dirty="0"/>
              <a:t>Serverless application stack</a:t>
            </a:r>
          </a:p>
        </p:txBody>
      </p:sp>
      <p:grpSp>
        <p:nvGrpSpPr>
          <p:cNvPr id="3" name="Group 2">
            <a:extLst>
              <a:ext uri="{FF2B5EF4-FFF2-40B4-BE49-F238E27FC236}">
                <a16:creationId xmlns:a16="http://schemas.microsoft.com/office/drawing/2014/main" id="{A52612B1-7021-4993-8F5C-15B083E3D9F2}"/>
              </a:ext>
            </a:extLst>
          </p:cNvPr>
          <p:cNvGrpSpPr/>
          <p:nvPr/>
        </p:nvGrpSpPr>
        <p:grpSpPr>
          <a:xfrm>
            <a:off x="857834" y="1165411"/>
            <a:ext cx="3310134" cy="1521389"/>
            <a:chOff x="857834" y="1165411"/>
            <a:chExt cx="3310134" cy="1521389"/>
          </a:xfrm>
        </p:grpSpPr>
        <p:sp>
          <p:nvSpPr>
            <p:cNvPr id="21" name="TextBox 20">
              <a:extLst>
                <a:ext uri="{FF2B5EF4-FFF2-40B4-BE49-F238E27FC236}">
                  <a16:creationId xmlns:a16="http://schemas.microsoft.com/office/drawing/2014/main" id="{F5BDB676-E756-4570-AB57-AF941C20CE7B}"/>
                </a:ext>
              </a:extLst>
            </p:cNvPr>
            <p:cNvSpPr txBox="1"/>
            <p:nvPr/>
          </p:nvSpPr>
          <p:spPr>
            <a:xfrm>
              <a:off x="1967351" y="1165411"/>
              <a:ext cx="1252266" cy="400110"/>
            </a:xfrm>
            <a:prstGeom prst="rect">
              <a:avLst/>
            </a:prstGeom>
            <a:noFill/>
          </p:spPr>
          <p:txBody>
            <a:bodyPr wrap="none" rtlCol="0">
              <a:spAutoFit/>
            </a:bodyPr>
            <a:lstStyle/>
            <a:p>
              <a:pPr algn="ctr" defTabSz="609585">
                <a:defRPr/>
              </a:pPr>
              <a:r>
                <a:rPr lang="en-US" sz="2000" dirty="0">
                  <a:ea typeface="Amazon Ember" panose="02000000000000000000" pitchFamily="2" charset="0"/>
                  <a:cs typeface="Amazon Ember Light" panose="020B0403020204020204" pitchFamily="34" charset="0"/>
                </a:rPr>
                <a:t>Compute</a:t>
              </a:r>
            </a:p>
          </p:txBody>
        </p:sp>
        <p:cxnSp>
          <p:nvCxnSpPr>
            <p:cNvPr id="26" name="Straight Connector 25" descr="Example services include.">
              <a:extLst>
                <a:ext uri="{FF2B5EF4-FFF2-40B4-BE49-F238E27FC236}">
                  <a16:creationId xmlns:a16="http://schemas.microsoft.com/office/drawing/2014/main" id="{12E784F8-FE6E-4F00-A89E-15B8BFEE5275}"/>
                </a:ext>
                <a:ext uri="{C183D7F6-B498-43B3-948B-1728B52AA6E4}">
                  <adec:decorative xmlns:adec="http://schemas.microsoft.com/office/drawing/2017/decorative" val="0"/>
                </a:ext>
              </a:extLst>
            </p:cNvPr>
            <p:cNvCxnSpPr>
              <a:cxnSpLocks/>
            </p:cNvCxnSpPr>
            <p:nvPr/>
          </p:nvCxnSpPr>
          <p:spPr>
            <a:xfrm>
              <a:off x="1702944" y="1527908"/>
              <a:ext cx="178108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3" name="Graphic 43">
              <a:extLst>
                <a:ext uri="{FF2B5EF4-FFF2-40B4-BE49-F238E27FC236}">
                  <a16:creationId xmlns:a16="http://schemas.microsoft.com/office/drawing/2014/main" id="{A6392FFB-970D-4B84-9BA2-CF05FBB8B0B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301050" y="1587230"/>
              <a:ext cx="685800" cy="685800"/>
            </a:xfrm>
            <a:prstGeom prst="rect">
              <a:avLst/>
            </a:prstGeom>
          </p:spPr>
        </p:pic>
        <p:sp>
          <p:nvSpPr>
            <p:cNvPr id="22" name="TextBox 21">
              <a:extLst>
                <a:ext uri="{FF2B5EF4-FFF2-40B4-BE49-F238E27FC236}">
                  <a16:creationId xmlns:a16="http://schemas.microsoft.com/office/drawing/2014/main" id="{8840882F-96CC-4A58-A569-C186F21B8C3B}"/>
                </a:ext>
              </a:extLst>
            </p:cNvPr>
            <p:cNvSpPr txBox="1"/>
            <p:nvPr/>
          </p:nvSpPr>
          <p:spPr>
            <a:xfrm>
              <a:off x="857834" y="2348246"/>
              <a:ext cx="1572232" cy="338554"/>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AWS Lambda</a:t>
              </a:r>
            </a:p>
          </p:txBody>
        </p:sp>
        <p:pic>
          <p:nvPicPr>
            <p:cNvPr id="25" name="Graphic 5">
              <a:extLst>
                <a:ext uri="{FF2B5EF4-FFF2-40B4-BE49-F238E27FC236}">
                  <a16:creationId xmlns:a16="http://schemas.microsoft.com/office/drawing/2014/main" id="{CBDB0675-8BA2-402D-A9E8-3EA50900A8B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038952" y="1587230"/>
              <a:ext cx="685800" cy="685800"/>
            </a:xfrm>
            <a:prstGeom prst="rect">
              <a:avLst/>
            </a:prstGeom>
          </p:spPr>
        </p:pic>
        <p:sp>
          <p:nvSpPr>
            <p:cNvPr id="24" name="TextBox 23">
              <a:extLst>
                <a:ext uri="{FF2B5EF4-FFF2-40B4-BE49-F238E27FC236}">
                  <a16:creationId xmlns:a16="http://schemas.microsoft.com/office/drawing/2014/main" id="{45296799-571B-44C9-A6A7-49B22EBE9E0A}"/>
                </a:ext>
              </a:extLst>
            </p:cNvPr>
            <p:cNvSpPr txBox="1"/>
            <p:nvPr/>
          </p:nvSpPr>
          <p:spPr>
            <a:xfrm>
              <a:off x="2595736" y="2348246"/>
              <a:ext cx="1572232" cy="338554"/>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AWS Fargate</a:t>
              </a:r>
            </a:p>
          </p:txBody>
        </p:sp>
      </p:grpSp>
      <p:grpSp>
        <p:nvGrpSpPr>
          <p:cNvPr id="4" name="Group 3">
            <a:extLst>
              <a:ext uri="{FF2B5EF4-FFF2-40B4-BE49-F238E27FC236}">
                <a16:creationId xmlns:a16="http://schemas.microsoft.com/office/drawing/2014/main" id="{41A4F054-8458-4AD7-BF8F-57A0134875CA}"/>
              </a:ext>
            </a:extLst>
          </p:cNvPr>
          <p:cNvGrpSpPr/>
          <p:nvPr/>
        </p:nvGrpSpPr>
        <p:grpSpPr>
          <a:xfrm>
            <a:off x="4596528" y="1143109"/>
            <a:ext cx="3423791" cy="1789912"/>
            <a:chOff x="4596528" y="1143109"/>
            <a:chExt cx="3423791" cy="1789912"/>
          </a:xfrm>
        </p:grpSpPr>
        <p:sp>
          <p:nvSpPr>
            <p:cNvPr id="39" name="TextBox 38">
              <a:extLst>
                <a:ext uri="{FF2B5EF4-FFF2-40B4-BE49-F238E27FC236}">
                  <a16:creationId xmlns:a16="http://schemas.microsoft.com/office/drawing/2014/main" id="{0B6C670D-B877-4EEC-870B-5EF7FA395599}"/>
                </a:ext>
              </a:extLst>
            </p:cNvPr>
            <p:cNvSpPr txBox="1"/>
            <p:nvPr/>
          </p:nvSpPr>
          <p:spPr>
            <a:xfrm>
              <a:off x="5661451" y="1143109"/>
              <a:ext cx="1293944" cy="400110"/>
            </a:xfrm>
            <a:prstGeom prst="rect">
              <a:avLst/>
            </a:prstGeom>
            <a:noFill/>
          </p:spPr>
          <p:txBody>
            <a:bodyPr wrap="none" rtlCol="0">
              <a:spAutoFit/>
            </a:bodyPr>
            <a:lstStyle/>
            <a:p>
              <a:pPr algn="ctr" defTabSz="609585">
                <a:defRPr/>
              </a:pPr>
              <a:r>
                <a:rPr lang="en-US" sz="2000" dirty="0">
                  <a:ea typeface="Amazon Ember" panose="02000000000000000000" pitchFamily="2" charset="0"/>
                  <a:cs typeface="Amazon Ember Light" panose="020B0403020204020204" pitchFamily="34" charset="0"/>
                </a:rPr>
                <a:t>API Proxy</a:t>
              </a:r>
            </a:p>
          </p:txBody>
        </p:sp>
        <p:cxnSp>
          <p:nvCxnSpPr>
            <p:cNvPr id="44" name="Straight Connector 43" descr="Example services include.">
              <a:extLst>
                <a:ext uri="{FF2B5EF4-FFF2-40B4-BE49-F238E27FC236}">
                  <a16:creationId xmlns:a16="http://schemas.microsoft.com/office/drawing/2014/main" id="{A9DDC4E1-7E6E-43ED-9567-0073CA9B17FB}"/>
                </a:ext>
                <a:ext uri="{C183D7F6-B498-43B3-948B-1728B52AA6E4}">
                  <adec:decorative xmlns:adec="http://schemas.microsoft.com/office/drawing/2017/decorative" val="0"/>
                </a:ext>
              </a:extLst>
            </p:cNvPr>
            <p:cNvCxnSpPr>
              <a:cxnSpLocks/>
            </p:cNvCxnSpPr>
            <p:nvPr/>
          </p:nvCxnSpPr>
          <p:spPr>
            <a:xfrm>
              <a:off x="5417883" y="1527908"/>
              <a:ext cx="178108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43" name="Graphic 16">
              <a:extLst>
                <a:ext uri="{FF2B5EF4-FFF2-40B4-BE49-F238E27FC236}">
                  <a16:creationId xmlns:a16="http://schemas.microsoft.com/office/drawing/2014/main" id="{0D5378D2-025B-47C6-BD1F-C23673DBC77A}"/>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105655" y="1587230"/>
              <a:ext cx="685800" cy="685800"/>
            </a:xfrm>
            <a:prstGeom prst="rect">
              <a:avLst/>
            </a:prstGeom>
          </p:spPr>
        </p:pic>
        <p:sp>
          <p:nvSpPr>
            <p:cNvPr id="42" name="TextBox 41">
              <a:extLst>
                <a:ext uri="{FF2B5EF4-FFF2-40B4-BE49-F238E27FC236}">
                  <a16:creationId xmlns:a16="http://schemas.microsoft.com/office/drawing/2014/main" id="{2ADFAA8A-2238-4BCF-9803-796D04DBF4E5}"/>
                </a:ext>
              </a:extLst>
            </p:cNvPr>
            <p:cNvSpPr txBox="1"/>
            <p:nvPr/>
          </p:nvSpPr>
          <p:spPr>
            <a:xfrm>
              <a:off x="4596528" y="2348246"/>
              <a:ext cx="1729455" cy="584775"/>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Amazon API</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Gateway</a:t>
              </a:r>
            </a:p>
          </p:txBody>
        </p:sp>
        <p:pic>
          <p:nvPicPr>
            <p:cNvPr id="41" name="Graphic 47">
              <a:extLst>
                <a:ext uri="{FF2B5EF4-FFF2-40B4-BE49-F238E27FC236}">
                  <a16:creationId xmlns:a16="http://schemas.microsoft.com/office/drawing/2014/main" id="{7C77DA00-995D-48A6-834B-D30CB4D734A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6826461" y="1587230"/>
              <a:ext cx="685800" cy="685800"/>
            </a:xfrm>
            <a:prstGeom prst="rect">
              <a:avLst/>
            </a:prstGeom>
          </p:spPr>
        </p:pic>
        <p:sp>
          <p:nvSpPr>
            <p:cNvPr id="40" name="TextBox 39">
              <a:extLst>
                <a:ext uri="{FF2B5EF4-FFF2-40B4-BE49-F238E27FC236}">
                  <a16:creationId xmlns:a16="http://schemas.microsoft.com/office/drawing/2014/main" id="{9F732762-D41A-4B72-839C-E8139D27F78C}"/>
                </a:ext>
              </a:extLst>
            </p:cNvPr>
            <p:cNvSpPr txBox="1"/>
            <p:nvPr/>
          </p:nvSpPr>
          <p:spPr>
            <a:xfrm>
              <a:off x="6505484" y="2348246"/>
              <a:ext cx="1514835" cy="338554"/>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AWS AppSync</a:t>
              </a:r>
            </a:p>
          </p:txBody>
        </p:sp>
      </p:grpSp>
      <p:grpSp>
        <p:nvGrpSpPr>
          <p:cNvPr id="58" name="Group 57">
            <a:extLst>
              <a:ext uri="{FF2B5EF4-FFF2-40B4-BE49-F238E27FC236}">
                <a16:creationId xmlns:a16="http://schemas.microsoft.com/office/drawing/2014/main" id="{5B4F0FD6-A135-4514-A7D1-1B8FB729548D}"/>
              </a:ext>
            </a:extLst>
          </p:cNvPr>
          <p:cNvGrpSpPr/>
          <p:nvPr/>
        </p:nvGrpSpPr>
        <p:grpSpPr>
          <a:xfrm>
            <a:off x="8459507" y="1143109"/>
            <a:ext cx="3426974" cy="1543691"/>
            <a:chOff x="8459507" y="1143109"/>
            <a:chExt cx="3426974" cy="1543691"/>
          </a:xfrm>
        </p:grpSpPr>
        <p:sp>
          <p:nvSpPr>
            <p:cNvPr id="16" name="TextBox 15">
              <a:extLst>
                <a:ext uri="{FF2B5EF4-FFF2-40B4-BE49-F238E27FC236}">
                  <a16:creationId xmlns:a16="http://schemas.microsoft.com/office/drawing/2014/main" id="{2C41A882-EF86-4D83-959D-9C0FCB2178AB}"/>
                </a:ext>
              </a:extLst>
            </p:cNvPr>
            <p:cNvSpPr txBox="1"/>
            <p:nvPr/>
          </p:nvSpPr>
          <p:spPr>
            <a:xfrm>
              <a:off x="9498351" y="1143109"/>
              <a:ext cx="1231427" cy="400110"/>
            </a:xfrm>
            <a:prstGeom prst="rect">
              <a:avLst/>
            </a:prstGeom>
            <a:noFill/>
          </p:spPr>
          <p:txBody>
            <a:bodyPr wrap="none" rtlCol="0">
              <a:spAutoFit/>
            </a:bodyPr>
            <a:lstStyle/>
            <a:p>
              <a:pPr algn="ctr" defTabSz="609585">
                <a:defRPr/>
              </a:pPr>
              <a:r>
                <a:rPr lang="en-US" sz="2000" dirty="0">
                  <a:ea typeface="Amazon Ember" panose="02000000000000000000" pitchFamily="2" charset="0"/>
                  <a:cs typeface="Amazon Ember Light" panose="020B0403020204020204" pitchFamily="34" charset="0"/>
                </a:rPr>
                <a:t>Analytics</a:t>
              </a:r>
            </a:p>
          </p:txBody>
        </p:sp>
        <p:cxnSp>
          <p:nvCxnSpPr>
            <p:cNvPr id="27" name="Straight Connector 26" descr="Example services include.">
              <a:extLst>
                <a:ext uri="{FF2B5EF4-FFF2-40B4-BE49-F238E27FC236}">
                  <a16:creationId xmlns:a16="http://schemas.microsoft.com/office/drawing/2014/main" id="{87510B45-0590-4AEC-A0DB-BFFD57A420C1}"/>
                </a:ext>
                <a:ext uri="{C183D7F6-B498-43B3-948B-1728B52AA6E4}">
                  <adec:decorative xmlns:adec="http://schemas.microsoft.com/office/drawing/2017/decorative" val="0"/>
                </a:ext>
              </a:extLst>
            </p:cNvPr>
            <p:cNvCxnSpPr>
              <a:cxnSpLocks/>
            </p:cNvCxnSpPr>
            <p:nvPr/>
          </p:nvCxnSpPr>
          <p:spPr>
            <a:xfrm>
              <a:off x="9223524" y="1505606"/>
              <a:ext cx="178108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8" name="Graphic 141">
              <a:extLst>
                <a:ext uri="{FF2B5EF4-FFF2-40B4-BE49-F238E27FC236}">
                  <a16:creationId xmlns:a16="http://schemas.microsoft.com/office/drawing/2014/main" id="{C813CBC4-A2BB-4A30-A5CC-020A141ACCBE}"/>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8962312" y="1587230"/>
              <a:ext cx="685800" cy="685800"/>
            </a:xfrm>
            <a:prstGeom prst="rect">
              <a:avLst/>
            </a:prstGeom>
          </p:spPr>
        </p:pic>
        <p:sp>
          <p:nvSpPr>
            <p:cNvPr id="17" name="TextBox 16">
              <a:extLst>
                <a:ext uri="{FF2B5EF4-FFF2-40B4-BE49-F238E27FC236}">
                  <a16:creationId xmlns:a16="http://schemas.microsoft.com/office/drawing/2014/main" id="{82A5E0FF-90CA-4A8F-83DC-5A38E261B63B}"/>
                </a:ext>
              </a:extLst>
            </p:cNvPr>
            <p:cNvSpPr txBox="1"/>
            <p:nvPr/>
          </p:nvSpPr>
          <p:spPr>
            <a:xfrm>
              <a:off x="8459507" y="2348246"/>
              <a:ext cx="1691411" cy="338554"/>
            </a:xfrm>
            <a:prstGeom prst="rect">
              <a:avLst/>
            </a:prstGeom>
            <a:noFill/>
          </p:spPr>
          <p:txBody>
            <a:bodyPr wrap="square" rtlCol="0">
              <a:sp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Kinesis</a:t>
              </a:r>
              <a:endParaRPr lang="en-US" sz="1600" dirty="0">
                <a:ea typeface="Amazon Ember Light" panose="020B0403020204020204" pitchFamily="34" charset="0"/>
                <a:cs typeface="Amazon Ember Light" panose="020B0403020204020204" pitchFamily="34" charset="0"/>
              </a:endParaRPr>
            </a:p>
          </p:txBody>
        </p:sp>
        <p:pic>
          <p:nvPicPr>
            <p:cNvPr id="20" name="Graphic 81">
              <a:extLst>
                <a:ext uri="{FF2B5EF4-FFF2-40B4-BE49-F238E27FC236}">
                  <a16:creationId xmlns:a16="http://schemas.microsoft.com/office/drawing/2014/main" id="{A784C329-060B-49B3-8718-F97113FFCD39}"/>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0697875" y="1587230"/>
              <a:ext cx="685800" cy="685800"/>
            </a:xfrm>
            <a:prstGeom prst="rect">
              <a:avLst/>
            </a:prstGeom>
          </p:spPr>
        </p:pic>
        <p:sp>
          <p:nvSpPr>
            <p:cNvPr id="19" name="TextBox 18">
              <a:extLst>
                <a:ext uri="{FF2B5EF4-FFF2-40B4-BE49-F238E27FC236}">
                  <a16:creationId xmlns:a16="http://schemas.microsoft.com/office/drawing/2014/main" id="{C51C2AC6-4E30-4FD7-9B84-5D1EC8EB2F07}"/>
                </a:ext>
              </a:extLst>
            </p:cNvPr>
            <p:cNvSpPr txBox="1"/>
            <p:nvPr/>
          </p:nvSpPr>
          <p:spPr>
            <a:xfrm>
              <a:off x="10195070" y="2348246"/>
              <a:ext cx="1691411" cy="338554"/>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Amazon Athena</a:t>
              </a:r>
            </a:p>
          </p:txBody>
        </p:sp>
      </p:grpSp>
      <p:grpSp>
        <p:nvGrpSpPr>
          <p:cNvPr id="59" name="Group 58">
            <a:extLst>
              <a:ext uri="{FF2B5EF4-FFF2-40B4-BE49-F238E27FC236}">
                <a16:creationId xmlns:a16="http://schemas.microsoft.com/office/drawing/2014/main" id="{E07D91B6-FAB3-40B4-94DE-E53B09CA8BDA}"/>
              </a:ext>
            </a:extLst>
          </p:cNvPr>
          <p:cNvGrpSpPr/>
          <p:nvPr/>
        </p:nvGrpSpPr>
        <p:grpSpPr>
          <a:xfrm>
            <a:off x="298955" y="2947299"/>
            <a:ext cx="4569147" cy="1817092"/>
            <a:chOff x="298955" y="2947299"/>
            <a:chExt cx="4569147" cy="1817092"/>
          </a:xfrm>
        </p:grpSpPr>
        <p:sp>
          <p:nvSpPr>
            <p:cNvPr id="51" name="TextBox 50">
              <a:extLst>
                <a:ext uri="{FF2B5EF4-FFF2-40B4-BE49-F238E27FC236}">
                  <a16:creationId xmlns:a16="http://schemas.microsoft.com/office/drawing/2014/main" id="{1B47935C-02D1-4992-B00D-AA60AB35E3C9}"/>
                </a:ext>
              </a:extLst>
            </p:cNvPr>
            <p:cNvSpPr txBox="1"/>
            <p:nvPr/>
          </p:nvSpPr>
          <p:spPr>
            <a:xfrm>
              <a:off x="1029794" y="2947299"/>
              <a:ext cx="3127381" cy="400110"/>
            </a:xfrm>
            <a:prstGeom prst="rect">
              <a:avLst/>
            </a:prstGeom>
            <a:noFill/>
          </p:spPr>
          <p:txBody>
            <a:bodyPr wrap="square" rtlCol="0">
              <a:spAutoFit/>
            </a:bodyPr>
            <a:lstStyle/>
            <a:p>
              <a:pPr algn="ctr" defTabSz="609585">
                <a:defRPr/>
              </a:pPr>
              <a:r>
                <a:rPr lang="en-US" sz="2000" dirty="0">
                  <a:ea typeface="Amazon Ember" panose="02000000000000000000" pitchFamily="2" charset="0"/>
                  <a:cs typeface="Amazon Ember Light" panose="020B0403020204020204" pitchFamily="34" charset="0"/>
                </a:rPr>
                <a:t>Interposes </a:t>
              </a:r>
              <a:r>
                <a:rPr lang="en-US" sz="2000" dirty="0">
                  <a:solidFill>
                    <a:srgbClr val="000000"/>
                  </a:solidFill>
                  <a:ea typeface="Amazon Ember" panose="02000000000000000000" pitchFamily="2" charset="0"/>
                  <a:cs typeface="Amazon Ember Light" panose="020B0403020204020204" pitchFamily="34" charset="0"/>
                </a:rPr>
                <a:t>Messaging</a:t>
              </a:r>
            </a:p>
          </p:txBody>
        </p:sp>
        <p:cxnSp>
          <p:nvCxnSpPr>
            <p:cNvPr id="33" name="Straight Connector 32" descr="Example services include.">
              <a:extLst>
                <a:ext uri="{FF2B5EF4-FFF2-40B4-BE49-F238E27FC236}">
                  <a16:creationId xmlns:a16="http://schemas.microsoft.com/office/drawing/2014/main" id="{1A01B3C5-C2C5-4B2D-AEC8-16137F49E681}"/>
                </a:ext>
                <a:ext uri="{C183D7F6-B498-43B3-948B-1728B52AA6E4}">
                  <adec:decorative xmlns:adec="http://schemas.microsoft.com/office/drawing/2017/decorative" val="0"/>
                </a:ext>
              </a:extLst>
            </p:cNvPr>
            <p:cNvCxnSpPr>
              <a:cxnSpLocks/>
            </p:cNvCxnSpPr>
            <p:nvPr/>
          </p:nvCxnSpPr>
          <p:spPr>
            <a:xfrm>
              <a:off x="1702944" y="3341104"/>
              <a:ext cx="178108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5" name="Graphic 29">
              <a:extLst>
                <a:ext uri="{FF2B5EF4-FFF2-40B4-BE49-F238E27FC236}">
                  <a16:creationId xmlns:a16="http://schemas.microsoft.com/office/drawing/2014/main" id="{EED6FDA4-A0F7-4622-A6BA-824E007E5D1E}"/>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631916" y="3449729"/>
              <a:ext cx="685800" cy="685800"/>
            </a:xfrm>
            <a:prstGeom prst="rect">
              <a:avLst/>
            </a:prstGeom>
          </p:spPr>
        </p:pic>
        <p:sp>
          <p:nvSpPr>
            <p:cNvPr id="54" name="TextBox 53">
              <a:extLst>
                <a:ext uri="{FF2B5EF4-FFF2-40B4-BE49-F238E27FC236}">
                  <a16:creationId xmlns:a16="http://schemas.microsoft.com/office/drawing/2014/main" id="{E0774992-F0C5-4B1E-A82E-C4D9E4481109}"/>
                </a:ext>
              </a:extLst>
            </p:cNvPr>
            <p:cNvSpPr txBox="1"/>
            <p:nvPr/>
          </p:nvSpPr>
          <p:spPr>
            <a:xfrm>
              <a:off x="298955" y="4179616"/>
              <a:ext cx="1377123" cy="338554"/>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Amazon SNS</a:t>
              </a:r>
            </a:p>
          </p:txBody>
        </p:sp>
        <p:pic>
          <p:nvPicPr>
            <p:cNvPr id="53" name="Graphic 35">
              <a:extLst>
                <a:ext uri="{FF2B5EF4-FFF2-40B4-BE49-F238E27FC236}">
                  <a16:creationId xmlns:a16="http://schemas.microsoft.com/office/drawing/2014/main" id="{67FF35CF-E05E-4C47-8E93-C0576FECBDC4}"/>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2184711" y="3449729"/>
              <a:ext cx="685800" cy="685800"/>
            </a:xfrm>
            <a:prstGeom prst="rect">
              <a:avLst/>
            </a:prstGeom>
          </p:spPr>
        </p:pic>
        <p:sp>
          <p:nvSpPr>
            <p:cNvPr id="52" name="TextBox 51">
              <a:extLst>
                <a:ext uri="{FF2B5EF4-FFF2-40B4-BE49-F238E27FC236}">
                  <a16:creationId xmlns:a16="http://schemas.microsoft.com/office/drawing/2014/main" id="{8ABF56D0-5E6B-4B12-B1FB-CC36ACE2AF08}"/>
                </a:ext>
              </a:extLst>
            </p:cNvPr>
            <p:cNvSpPr txBox="1"/>
            <p:nvPr/>
          </p:nvSpPr>
          <p:spPr>
            <a:xfrm>
              <a:off x="1787255" y="4179616"/>
              <a:ext cx="1666319" cy="338554"/>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Amazon SQS  </a:t>
              </a:r>
            </a:p>
          </p:txBody>
        </p:sp>
        <p:pic>
          <p:nvPicPr>
            <p:cNvPr id="56" name="Graphic 19">
              <a:extLst>
                <a:ext uri="{FF2B5EF4-FFF2-40B4-BE49-F238E27FC236}">
                  <a16:creationId xmlns:a16="http://schemas.microsoft.com/office/drawing/2014/main" id="{6DE58A8A-8DA0-4D09-9413-79CB16F36AD4}"/>
                </a:ext>
                <a:ext uri="{C183D7F6-B498-43B3-948B-1728B52AA6E4}">
                  <adec:decorative xmlns:adec="http://schemas.microsoft.com/office/drawing/2017/decorative" val="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669216" y="3447697"/>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11">
              <a:extLst>
                <a:ext uri="{FF2B5EF4-FFF2-40B4-BE49-F238E27FC236}">
                  <a16:creationId xmlns:a16="http://schemas.microsoft.com/office/drawing/2014/main" id="{5C91F804-FDD0-423D-9828-A2C6D7124950}"/>
                </a:ext>
              </a:extLst>
            </p:cNvPr>
            <p:cNvSpPr txBox="1">
              <a:spLocks noChangeArrowheads="1"/>
            </p:cNvSpPr>
            <p:nvPr/>
          </p:nvSpPr>
          <p:spPr bwMode="auto">
            <a:xfrm>
              <a:off x="3302396" y="4179616"/>
              <a:ext cx="15657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Amazon </a:t>
              </a:r>
              <a:br>
                <a:rPr lang="en-US" altLang="en-US" sz="1600" dirty="0">
                  <a:latin typeface="+mn-lt"/>
                  <a:ea typeface="Amazon Ember Light" panose="020B0403020204020204" pitchFamily="34" charset="0"/>
                  <a:cs typeface="Amazon Ember Light" panose="020B0403020204020204" pitchFamily="34" charset="0"/>
                </a:rPr>
              </a:br>
              <a:r>
                <a:rPr lang="en-US" altLang="en-US" sz="1600" dirty="0">
                  <a:latin typeface="+mn-lt"/>
                  <a:ea typeface="Amazon Ember Light" panose="020B0403020204020204" pitchFamily="34" charset="0"/>
                  <a:cs typeface="Amazon Ember Light" panose="020B0403020204020204" pitchFamily="34" charset="0"/>
                </a:rPr>
                <a:t>EventBridge</a:t>
              </a:r>
            </a:p>
          </p:txBody>
        </p:sp>
      </p:grpSp>
      <p:grpSp>
        <p:nvGrpSpPr>
          <p:cNvPr id="60" name="Group 59">
            <a:extLst>
              <a:ext uri="{FF2B5EF4-FFF2-40B4-BE49-F238E27FC236}">
                <a16:creationId xmlns:a16="http://schemas.microsoft.com/office/drawing/2014/main" id="{0C89528D-2154-493D-B776-BB413BA7C6D1}"/>
              </a:ext>
            </a:extLst>
          </p:cNvPr>
          <p:cNvGrpSpPr/>
          <p:nvPr/>
        </p:nvGrpSpPr>
        <p:grpSpPr>
          <a:xfrm>
            <a:off x="5157471" y="2947299"/>
            <a:ext cx="2301904" cy="1570871"/>
            <a:chOff x="5157471" y="2947299"/>
            <a:chExt cx="2301904" cy="1570871"/>
          </a:xfrm>
        </p:grpSpPr>
        <p:sp>
          <p:nvSpPr>
            <p:cNvPr id="45" name="TextBox 44">
              <a:extLst>
                <a:ext uri="{FF2B5EF4-FFF2-40B4-BE49-F238E27FC236}">
                  <a16:creationId xmlns:a16="http://schemas.microsoft.com/office/drawing/2014/main" id="{8E319E2A-0664-47B3-B185-185B06A4F454}"/>
                </a:ext>
              </a:extLst>
            </p:cNvPr>
            <p:cNvSpPr txBox="1"/>
            <p:nvPr/>
          </p:nvSpPr>
          <p:spPr>
            <a:xfrm>
              <a:off x="5273525" y="2947299"/>
              <a:ext cx="2069797" cy="400110"/>
            </a:xfrm>
            <a:prstGeom prst="rect">
              <a:avLst/>
            </a:prstGeom>
            <a:noFill/>
          </p:spPr>
          <p:txBody>
            <a:bodyPr wrap="none" rtlCol="0">
              <a:spAutoFit/>
            </a:bodyPr>
            <a:lstStyle/>
            <a:p>
              <a:pPr algn="ctr" defTabSz="609585">
                <a:defRPr/>
              </a:pPr>
              <a:r>
                <a:rPr lang="en-US" sz="2000" dirty="0">
                  <a:ea typeface="Amazon Ember" panose="02000000000000000000" pitchFamily="2" charset="0"/>
                  <a:cs typeface="Amazon Ember Light" panose="020B0403020204020204" pitchFamily="34" charset="0"/>
                </a:rPr>
                <a:t>Developer Tools</a:t>
              </a:r>
            </a:p>
          </p:txBody>
        </p:sp>
        <p:cxnSp>
          <p:nvCxnSpPr>
            <p:cNvPr id="48" name="Straight Connector 47" descr="Example services include.">
              <a:extLst>
                <a:ext uri="{FF2B5EF4-FFF2-40B4-BE49-F238E27FC236}">
                  <a16:creationId xmlns:a16="http://schemas.microsoft.com/office/drawing/2014/main" id="{7A558F90-23C1-4D5B-87BB-9E079708AA3E}"/>
                </a:ext>
                <a:ext uri="{C183D7F6-B498-43B3-948B-1728B52AA6E4}">
                  <adec:decorative xmlns:adec="http://schemas.microsoft.com/office/drawing/2017/decorative" val="0"/>
                </a:ext>
              </a:extLst>
            </p:cNvPr>
            <p:cNvCxnSpPr>
              <a:cxnSpLocks/>
            </p:cNvCxnSpPr>
            <p:nvPr/>
          </p:nvCxnSpPr>
          <p:spPr>
            <a:xfrm>
              <a:off x="5417883" y="3341104"/>
              <a:ext cx="178108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47" name="Graphic 31">
              <a:extLst>
                <a:ext uri="{FF2B5EF4-FFF2-40B4-BE49-F238E27FC236}">
                  <a16:creationId xmlns:a16="http://schemas.microsoft.com/office/drawing/2014/main" id="{94A36ED8-5B19-4A45-92F1-0CF7E4A69020}"/>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5965523" y="3449729"/>
              <a:ext cx="685800" cy="685800"/>
            </a:xfrm>
            <a:prstGeom prst="rect">
              <a:avLst/>
            </a:prstGeom>
          </p:spPr>
        </p:pic>
        <p:sp>
          <p:nvSpPr>
            <p:cNvPr id="46" name="TextBox 45">
              <a:extLst>
                <a:ext uri="{FF2B5EF4-FFF2-40B4-BE49-F238E27FC236}">
                  <a16:creationId xmlns:a16="http://schemas.microsoft.com/office/drawing/2014/main" id="{0E3B1326-D3B7-4940-A6F5-B09F2D6B3B6D}"/>
                </a:ext>
              </a:extLst>
            </p:cNvPr>
            <p:cNvSpPr txBox="1"/>
            <p:nvPr/>
          </p:nvSpPr>
          <p:spPr>
            <a:xfrm>
              <a:off x="5157471" y="4179616"/>
              <a:ext cx="2301904" cy="338554"/>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AWS Tools and SDKs</a:t>
              </a:r>
            </a:p>
          </p:txBody>
        </p:sp>
      </p:grpSp>
      <p:grpSp>
        <p:nvGrpSpPr>
          <p:cNvPr id="66" name="Group 65">
            <a:extLst>
              <a:ext uri="{FF2B5EF4-FFF2-40B4-BE49-F238E27FC236}">
                <a16:creationId xmlns:a16="http://schemas.microsoft.com/office/drawing/2014/main" id="{76E9A848-13A5-4B89-83AB-DB6A01C91C29}"/>
              </a:ext>
            </a:extLst>
          </p:cNvPr>
          <p:cNvGrpSpPr/>
          <p:nvPr/>
        </p:nvGrpSpPr>
        <p:grpSpPr>
          <a:xfrm>
            <a:off x="8154260" y="2942699"/>
            <a:ext cx="3747654" cy="1575471"/>
            <a:chOff x="8154260" y="2942699"/>
            <a:chExt cx="3747654" cy="1575471"/>
          </a:xfrm>
        </p:grpSpPr>
        <p:sp>
          <p:nvSpPr>
            <p:cNvPr id="28" name="TextBox 27">
              <a:extLst>
                <a:ext uri="{FF2B5EF4-FFF2-40B4-BE49-F238E27FC236}">
                  <a16:creationId xmlns:a16="http://schemas.microsoft.com/office/drawing/2014/main" id="{A018700C-8E57-4E3D-AC0D-CB8619A9D3A6}"/>
                </a:ext>
              </a:extLst>
            </p:cNvPr>
            <p:cNvSpPr txBox="1"/>
            <p:nvPr/>
          </p:nvSpPr>
          <p:spPr>
            <a:xfrm>
              <a:off x="9567280" y="2942699"/>
              <a:ext cx="1093569" cy="400110"/>
            </a:xfrm>
            <a:prstGeom prst="rect">
              <a:avLst/>
            </a:prstGeom>
            <a:noFill/>
          </p:spPr>
          <p:txBody>
            <a:bodyPr wrap="none" rtlCol="0">
              <a:spAutoFit/>
            </a:bodyPr>
            <a:lstStyle/>
            <a:p>
              <a:pPr algn="ctr" defTabSz="609585">
                <a:defRPr/>
              </a:pPr>
              <a:r>
                <a:rPr lang="en-US" sz="2000" dirty="0">
                  <a:ea typeface="Amazon Ember" panose="02000000000000000000" pitchFamily="2" charset="0"/>
                  <a:cs typeface="Amazon Ember Light" panose="020B0403020204020204" pitchFamily="34" charset="0"/>
                </a:rPr>
                <a:t>Storage</a:t>
              </a:r>
            </a:p>
          </p:txBody>
        </p:sp>
        <p:cxnSp>
          <p:nvCxnSpPr>
            <p:cNvPr id="34" name="Straight Connector 33" descr="Example services include.">
              <a:extLst>
                <a:ext uri="{FF2B5EF4-FFF2-40B4-BE49-F238E27FC236}">
                  <a16:creationId xmlns:a16="http://schemas.microsoft.com/office/drawing/2014/main" id="{5A57400D-700D-4919-BEDB-1AAABDA92DA5}"/>
                </a:ext>
                <a:ext uri="{C183D7F6-B498-43B3-948B-1728B52AA6E4}">
                  <adec:decorative xmlns:adec="http://schemas.microsoft.com/office/drawing/2017/decorative" val="0"/>
                </a:ext>
              </a:extLst>
            </p:cNvPr>
            <p:cNvCxnSpPr>
              <a:cxnSpLocks/>
            </p:cNvCxnSpPr>
            <p:nvPr/>
          </p:nvCxnSpPr>
          <p:spPr>
            <a:xfrm>
              <a:off x="9223524" y="3336504"/>
              <a:ext cx="178108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9" name="Graphic 69">
              <a:extLst>
                <a:ext uri="{FF2B5EF4-FFF2-40B4-BE49-F238E27FC236}">
                  <a16:creationId xmlns:a16="http://schemas.microsoft.com/office/drawing/2014/main" id="{716B529E-1B66-4699-B91C-4E099A8E07F7}"/>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8962312" y="3449729"/>
              <a:ext cx="685800" cy="685800"/>
            </a:xfrm>
            <a:prstGeom prst="rect">
              <a:avLst/>
            </a:prstGeom>
          </p:spPr>
        </p:pic>
        <p:sp>
          <p:nvSpPr>
            <p:cNvPr id="30" name="TextBox 29">
              <a:extLst>
                <a:ext uri="{FF2B5EF4-FFF2-40B4-BE49-F238E27FC236}">
                  <a16:creationId xmlns:a16="http://schemas.microsoft.com/office/drawing/2014/main" id="{8384E1B5-5DEC-44EE-8879-B8B21A7DD51A}"/>
                </a:ext>
              </a:extLst>
            </p:cNvPr>
            <p:cNvSpPr txBox="1"/>
            <p:nvPr/>
          </p:nvSpPr>
          <p:spPr>
            <a:xfrm>
              <a:off x="8154260" y="4179616"/>
              <a:ext cx="2301904" cy="338554"/>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Amazon S3</a:t>
              </a:r>
            </a:p>
          </p:txBody>
        </p:sp>
        <p:pic>
          <p:nvPicPr>
            <p:cNvPr id="31" name="Graphic 19">
              <a:extLst>
                <a:ext uri="{FF2B5EF4-FFF2-40B4-BE49-F238E27FC236}">
                  <a16:creationId xmlns:a16="http://schemas.microsoft.com/office/drawing/2014/main" id="{A51FBDDD-5F1D-443E-B256-DE402FAAD60D}"/>
                </a:ext>
                <a:ext uri="{C183D7F6-B498-43B3-948B-1728B52AA6E4}">
                  <adec:decorative xmlns:adec="http://schemas.microsoft.com/office/drawing/2017/decorative" val="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697875" y="3447697"/>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1">
              <a:extLst>
                <a:ext uri="{FF2B5EF4-FFF2-40B4-BE49-F238E27FC236}">
                  <a16:creationId xmlns:a16="http://schemas.microsoft.com/office/drawing/2014/main" id="{34CCB80A-48C0-4CC4-9A9C-A3C909DE18D0}"/>
                </a:ext>
              </a:extLst>
            </p:cNvPr>
            <p:cNvSpPr txBox="1">
              <a:spLocks noChangeArrowheads="1"/>
            </p:cNvSpPr>
            <p:nvPr/>
          </p:nvSpPr>
          <p:spPr bwMode="auto">
            <a:xfrm>
              <a:off x="10179637" y="4179616"/>
              <a:ext cx="17222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Amazon EFS</a:t>
              </a:r>
            </a:p>
          </p:txBody>
        </p:sp>
      </p:grpSp>
      <p:grpSp>
        <p:nvGrpSpPr>
          <p:cNvPr id="62" name="Group 61">
            <a:extLst>
              <a:ext uri="{FF2B5EF4-FFF2-40B4-BE49-F238E27FC236}">
                <a16:creationId xmlns:a16="http://schemas.microsoft.com/office/drawing/2014/main" id="{49E7B0A0-DBB5-4611-963E-C5BCF1377B63}"/>
              </a:ext>
            </a:extLst>
          </p:cNvPr>
          <p:cNvGrpSpPr/>
          <p:nvPr/>
        </p:nvGrpSpPr>
        <p:grpSpPr>
          <a:xfrm>
            <a:off x="625081" y="4881241"/>
            <a:ext cx="3570456" cy="1605876"/>
            <a:chOff x="625081" y="4881241"/>
            <a:chExt cx="3570456" cy="1605876"/>
          </a:xfrm>
        </p:grpSpPr>
        <p:sp>
          <p:nvSpPr>
            <p:cNvPr id="7" name="TextBox 6">
              <a:extLst>
                <a:ext uri="{FF2B5EF4-FFF2-40B4-BE49-F238E27FC236}">
                  <a16:creationId xmlns:a16="http://schemas.microsoft.com/office/drawing/2014/main" id="{EEF5BFF0-E2E3-4850-AFD8-4D25886623A7}"/>
                </a:ext>
              </a:extLst>
            </p:cNvPr>
            <p:cNvSpPr txBox="1"/>
            <p:nvPr/>
          </p:nvSpPr>
          <p:spPr>
            <a:xfrm>
              <a:off x="1962542" y="4881241"/>
              <a:ext cx="1261884" cy="400110"/>
            </a:xfrm>
            <a:prstGeom prst="rect">
              <a:avLst/>
            </a:prstGeom>
            <a:noFill/>
          </p:spPr>
          <p:txBody>
            <a:bodyPr wrap="none" rtlCol="0">
              <a:spAutoFit/>
            </a:bodyPr>
            <a:lstStyle/>
            <a:p>
              <a:pPr algn="ctr" defTabSz="609585">
                <a:defRPr/>
              </a:pPr>
              <a:r>
                <a:rPr lang="en-US" sz="2000" dirty="0">
                  <a:ea typeface="Amazon Ember" panose="02000000000000000000" pitchFamily="2" charset="0"/>
                  <a:cs typeface="Amazon Ember Light" panose="020B0403020204020204" pitchFamily="34" charset="0"/>
                </a:rPr>
                <a:t>Database</a:t>
              </a:r>
            </a:p>
          </p:txBody>
        </p:sp>
        <p:cxnSp>
          <p:nvCxnSpPr>
            <p:cNvPr id="35" name="Straight Connector 34" descr="Example services include.">
              <a:extLst>
                <a:ext uri="{FF2B5EF4-FFF2-40B4-BE49-F238E27FC236}">
                  <a16:creationId xmlns:a16="http://schemas.microsoft.com/office/drawing/2014/main" id="{4C456029-18F7-495A-9B4D-3EFAB606F00F}"/>
                </a:ext>
                <a:ext uri="{C183D7F6-B498-43B3-948B-1728B52AA6E4}">
                  <adec:decorative xmlns:adec="http://schemas.microsoft.com/office/drawing/2017/decorative" val="0"/>
                </a:ext>
              </a:extLst>
            </p:cNvPr>
            <p:cNvCxnSpPr>
              <a:cxnSpLocks/>
            </p:cNvCxnSpPr>
            <p:nvPr/>
          </p:nvCxnSpPr>
          <p:spPr>
            <a:xfrm>
              <a:off x="1702944" y="5257236"/>
              <a:ext cx="178108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Graphic 43">
              <a:extLst>
                <a:ext uri="{FF2B5EF4-FFF2-40B4-BE49-F238E27FC236}">
                  <a16:creationId xmlns:a16="http://schemas.microsoft.com/office/drawing/2014/main" id="{FDA2B26A-EB39-4D52-8C9B-F6E1A79B4E00}"/>
                </a:ext>
                <a:ext uri="{C183D7F6-B498-43B3-948B-1728B52AA6E4}">
                  <adec:decorative xmlns:adec="http://schemas.microsoft.com/office/drawing/2017/decorative" val="1"/>
                </a:ext>
              </a:extLst>
            </p:cNvPr>
            <p:cNvPicPr>
              <a:picLocks noChangeAspect="1"/>
            </p:cNvPicPr>
            <p:nvPr/>
          </p:nvPicPr>
          <p:blipFill>
            <a:blip r:embed="rId16"/>
            <a:stretch>
              <a:fillRect/>
            </a:stretch>
          </p:blipFill>
          <p:spPr>
            <a:xfrm>
              <a:off x="1301050" y="5407102"/>
              <a:ext cx="685800" cy="685800"/>
            </a:xfrm>
            <a:prstGeom prst="rect">
              <a:avLst/>
            </a:prstGeom>
          </p:spPr>
        </p:pic>
        <p:sp>
          <p:nvSpPr>
            <p:cNvPr id="6" name="TextBox 5">
              <a:extLst>
                <a:ext uri="{FF2B5EF4-FFF2-40B4-BE49-F238E27FC236}">
                  <a16:creationId xmlns:a16="http://schemas.microsoft.com/office/drawing/2014/main" id="{B6CA9E14-E317-464F-98CF-963D2E62E3F4}"/>
                </a:ext>
              </a:extLst>
            </p:cNvPr>
            <p:cNvSpPr txBox="1"/>
            <p:nvPr/>
          </p:nvSpPr>
          <p:spPr>
            <a:xfrm>
              <a:off x="625081" y="6148563"/>
              <a:ext cx="2037738" cy="338554"/>
            </a:xfrm>
            <a:prstGeom prst="rect">
              <a:avLst/>
            </a:prstGeom>
            <a:noFill/>
          </p:spPr>
          <p:txBody>
            <a:bodyPr wrap="none" rtlCol="0">
              <a:spAutoFit/>
            </a:bodyPr>
            <a:lstStyle/>
            <a:p>
              <a:pPr algn="ctr" defTabSz="609585">
                <a:defRPr/>
              </a:pPr>
              <a:r>
                <a:rPr lang="en-US" sz="1600" dirty="0">
                  <a:ea typeface="Amazon Ember Light" panose="020B0403020204020204" pitchFamily="34" charset="0"/>
                  <a:cs typeface="Amazon Ember Light" panose="020B0403020204020204" pitchFamily="34" charset="0"/>
                </a:rPr>
                <a:t>Amazon DynamoDB</a:t>
              </a:r>
            </a:p>
          </p:txBody>
        </p:sp>
        <p:pic>
          <p:nvPicPr>
            <p:cNvPr id="10" name="Graphic 25">
              <a:extLst>
                <a:ext uri="{FF2B5EF4-FFF2-40B4-BE49-F238E27FC236}">
                  <a16:creationId xmlns:a16="http://schemas.microsoft.com/office/drawing/2014/main" id="{8CD3B916-4DB6-4FA2-87DA-5D13F31858F4}"/>
                </a:ext>
                <a:ext uri="{C183D7F6-B498-43B3-948B-1728B52AA6E4}">
                  <adec:decorative xmlns:adec="http://schemas.microsoft.com/office/drawing/2017/decorative" val="1"/>
                </a:ext>
              </a:extLst>
            </p:cNvPr>
            <p:cNvPicPr>
              <a:picLocks noChangeAspect="1"/>
            </p:cNvPicPr>
            <p:nvPr/>
          </p:nvPicPr>
          <p:blipFill>
            <a:blip r:embed="rId17"/>
            <a:stretch>
              <a:fillRect/>
            </a:stretch>
          </p:blipFill>
          <p:spPr>
            <a:xfrm>
              <a:off x="3038952" y="5407102"/>
              <a:ext cx="685800" cy="685800"/>
            </a:xfrm>
            <a:prstGeom prst="rect">
              <a:avLst/>
            </a:prstGeom>
          </p:spPr>
        </p:pic>
        <p:sp>
          <p:nvSpPr>
            <p:cNvPr id="8" name="TextBox 7">
              <a:extLst>
                <a:ext uri="{FF2B5EF4-FFF2-40B4-BE49-F238E27FC236}">
                  <a16:creationId xmlns:a16="http://schemas.microsoft.com/office/drawing/2014/main" id="{26F81F78-B2E8-4814-9A7E-9E3270A85C1A}"/>
                </a:ext>
              </a:extLst>
            </p:cNvPr>
            <p:cNvSpPr txBox="1"/>
            <p:nvPr/>
          </p:nvSpPr>
          <p:spPr>
            <a:xfrm>
              <a:off x="2568167" y="6148563"/>
              <a:ext cx="1627370" cy="338554"/>
            </a:xfrm>
            <a:prstGeom prst="rect">
              <a:avLst/>
            </a:prstGeom>
            <a:noFill/>
          </p:spPr>
          <p:txBody>
            <a:bodyPr wrap="none" rtlCol="0">
              <a:spAutoFit/>
            </a:bodyPr>
            <a:lstStyle/>
            <a:p>
              <a:pPr algn="ctr" defTabSz="609585">
                <a:defRPr/>
              </a:pPr>
              <a:r>
                <a:rPr lang="en-US" sz="1600" dirty="0">
                  <a:ea typeface="Amazon Ember Light" panose="020B0403020204020204" pitchFamily="34" charset="0"/>
                  <a:cs typeface="Amazon Ember Light" panose="020B0403020204020204" pitchFamily="34" charset="0"/>
                </a:rPr>
                <a:t>Amazon Aurora</a:t>
              </a:r>
            </a:p>
          </p:txBody>
        </p:sp>
      </p:grpSp>
      <p:grpSp>
        <p:nvGrpSpPr>
          <p:cNvPr id="63" name="Group 62">
            <a:extLst>
              <a:ext uri="{FF2B5EF4-FFF2-40B4-BE49-F238E27FC236}">
                <a16:creationId xmlns:a16="http://schemas.microsoft.com/office/drawing/2014/main" id="{6BBDA3FC-6581-4D41-9FA7-D313F1379EFD}"/>
              </a:ext>
            </a:extLst>
          </p:cNvPr>
          <p:cNvGrpSpPr/>
          <p:nvPr/>
        </p:nvGrpSpPr>
        <p:grpSpPr>
          <a:xfrm>
            <a:off x="5199488" y="4949055"/>
            <a:ext cx="2217871" cy="1548585"/>
            <a:chOff x="5199488" y="4949055"/>
            <a:chExt cx="2217871" cy="1548585"/>
          </a:xfrm>
        </p:grpSpPr>
        <p:sp>
          <p:nvSpPr>
            <p:cNvPr id="36" name="TextBox 35">
              <a:extLst>
                <a:ext uri="{FF2B5EF4-FFF2-40B4-BE49-F238E27FC236}">
                  <a16:creationId xmlns:a16="http://schemas.microsoft.com/office/drawing/2014/main" id="{E83B21F9-8AD8-479B-85F9-03D5F3F0D0EC}"/>
                </a:ext>
              </a:extLst>
            </p:cNvPr>
            <p:cNvSpPr txBox="1"/>
            <p:nvPr/>
          </p:nvSpPr>
          <p:spPr>
            <a:xfrm>
              <a:off x="5414589" y="4949055"/>
              <a:ext cx="1787669" cy="400110"/>
            </a:xfrm>
            <a:prstGeom prst="rect">
              <a:avLst/>
            </a:prstGeom>
            <a:noFill/>
          </p:spPr>
          <p:txBody>
            <a:bodyPr wrap="none" rtlCol="0">
              <a:spAutoFit/>
            </a:bodyPr>
            <a:lstStyle/>
            <a:p>
              <a:pPr algn="ctr" defTabSz="609585">
                <a:defRPr/>
              </a:pPr>
              <a:r>
                <a:rPr lang="en-US" sz="2000" dirty="0">
                  <a:ea typeface="Amazon Ember" panose="02000000000000000000" pitchFamily="2" charset="0"/>
                  <a:cs typeface="Amazon Ember Light" panose="020B0403020204020204" pitchFamily="34" charset="0"/>
                </a:rPr>
                <a:t>Orchestration</a:t>
              </a:r>
            </a:p>
          </p:txBody>
        </p:sp>
        <p:cxnSp>
          <p:nvCxnSpPr>
            <p:cNvPr id="49" name="Straight Connector 48" descr="Example services include.">
              <a:extLst>
                <a:ext uri="{FF2B5EF4-FFF2-40B4-BE49-F238E27FC236}">
                  <a16:creationId xmlns:a16="http://schemas.microsoft.com/office/drawing/2014/main" id="{FE397EB5-F810-4B38-9E96-6FC050F14BC8}"/>
                </a:ext>
                <a:ext uri="{C183D7F6-B498-43B3-948B-1728B52AA6E4}">
                  <adec:decorative xmlns:adec="http://schemas.microsoft.com/office/drawing/2017/decorative" val="0"/>
                </a:ext>
              </a:extLst>
            </p:cNvPr>
            <p:cNvCxnSpPr>
              <a:cxnSpLocks/>
            </p:cNvCxnSpPr>
            <p:nvPr/>
          </p:nvCxnSpPr>
          <p:spPr>
            <a:xfrm>
              <a:off x="5417883" y="5309640"/>
              <a:ext cx="178108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8" name="Graphic 9">
              <a:extLst>
                <a:ext uri="{FF2B5EF4-FFF2-40B4-BE49-F238E27FC236}">
                  <a16:creationId xmlns:a16="http://schemas.microsoft.com/office/drawing/2014/main" id="{E9DBE18A-4B9F-4B08-BD82-AF8AEBF20E99}"/>
                </a:ext>
                <a:ext uri="{C183D7F6-B498-43B3-948B-1728B52AA6E4}">
                  <adec:decorative xmlns:adec="http://schemas.microsoft.com/office/drawing/2017/decorative" val="1"/>
                </a:ext>
              </a:extLst>
            </p:cNvPr>
            <p:cNvPicPr>
              <a:picLocks noChangeAspect="1"/>
            </p:cNvPicPr>
            <p:nvPr/>
          </p:nvPicPr>
          <p:blipFill>
            <a:blip r:embed="rId18"/>
            <a:stretch>
              <a:fillRect/>
            </a:stretch>
          </p:blipFill>
          <p:spPr>
            <a:xfrm>
              <a:off x="5965523" y="5423227"/>
              <a:ext cx="685800" cy="685800"/>
            </a:xfrm>
            <a:prstGeom prst="rect">
              <a:avLst/>
            </a:prstGeom>
          </p:spPr>
        </p:pic>
        <p:sp>
          <p:nvSpPr>
            <p:cNvPr id="37" name="TextBox 36">
              <a:extLst>
                <a:ext uri="{FF2B5EF4-FFF2-40B4-BE49-F238E27FC236}">
                  <a16:creationId xmlns:a16="http://schemas.microsoft.com/office/drawing/2014/main" id="{107619C0-4076-4C3B-AC82-85673C75B8D0}"/>
                </a:ext>
              </a:extLst>
            </p:cNvPr>
            <p:cNvSpPr txBox="1"/>
            <p:nvPr/>
          </p:nvSpPr>
          <p:spPr>
            <a:xfrm>
              <a:off x="5199488" y="6159086"/>
              <a:ext cx="2217871" cy="338554"/>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AWS Step Functions</a:t>
              </a:r>
            </a:p>
          </p:txBody>
        </p:sp>
      </p:grpSp>
      <p:grpSp>
        <p:nvGrpSpPr>
          <p:cNvPr id="64" name="Group 63">
            <a:extLst>
              <a:ext uri="{FF2B5EF4-FFF2-40B4-BE49-F238E27FC236}">
                <a16:creationId xmlns:a16="http://schemas.microsoft.com/office/drawing/2014/main" id="{6D732797-8A8F-467E-BB15-F9932FA32D16}"/>
              </a:ext>
            </a:extLst>
          </p:cNvPr>
          <p:cNvGrpSpPr/>
          <p:nvPr/>
        </p:nvGrpSpPr>
        <p:grpSpPr>
          <a:xfrm>
            <a:off x="8183644" y="4959739"/>
            <a:ext cx="3623195" cy="1540089"/>
            <a:chOff x="8183644" y="4959739"/>
            <a:chExt cx="3623195" cy="1540089"/>
          </a:xfrm>
        </p:grpSpPr>
        <p:sp>
          <p:nvSpPr>
            <p:cNvPr id="11" name="Text Placeholder 5">
              <a:extLst>
                <a:ext uri="{FF2B5EF4-FFF2-40B4-BE49-F238E27FC236}">
                  <a16:creationId xmlns:a16="http://schemas.microsoft.com/office/drawing/2014/main" id="{89E15990-3C43-403C-BFBD-D95DC9884068}"/>
                </a:ext>
              </a:extLst>
            </p:cNvPr>
            <p:cNvSpPr txBox="1">
              <a:spLocks/>
            </p:cNvSpPr>
            <p:nvPr/>
          </p:nvSpPr>
          <p:spPr>
            <a:xfrm>
              <a:off x="9275727" y="4959739"/>
              <a:ext cx="1676675" cy="427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000000"/>
                  </a:solidFill>
                  <a:latin typeface="+mn-lt"/>
                  <a:ea typeface="Amazon Ember" panose="02000000000000000000" pitchFamily="2" charset="0"/>
                </a:rPr>
                <a:t>Visibility</a:t>
              </a:r>
            </a:p>
          </p:txBody>
        </p:sp>
        <p:cxnSp>
          <p:nvCxnSpPr>
            <p:cNvPr id="50" name="Straight Connector 49" descr="Example services include.">
              <a:extLst>
                <a:ext uri="{FF2B5EF4-FFF2-40B4-BE49-F238E27FC236}">
                  <a16:creationId xmlns:a16="http://schemas.microsoft.com/office/drawing/2014/main" id="{07DAAAF1-F271-446D-8B7C-B8C187547BD6}"/>
                </a:ext>
                <a:ext uri="{C183D7F6-B498-43B3-948B-1728B52AA6E4}">
                  <adec:decorative xmlns:adec="http://schemas.microsoft.com/office/drawing/2017/decorative" val="0"/>
                </a:ext>
              </a:extLst>
            </p:cNvPr>
            <p:cNvCxnSpPr>
              <a:cxnSpLocks/>
            </p:cNvCxnSpPr>
            <p:nvPr/>
          </p:nvCxnSpPr>
          <p:spPr>
            <a:xfrm>
              <a:off x="9223524" y="5296162"/>
              <a:ext cx="178108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Graphic 17">
              <a:extLst>
                <a:ext uri="{FF2B5EF4-FFF2-40B4-BE49-F238E27FC236}">
                  <a16:creationId xmlns:a16="http://schemas.microsoft.com/office/drawing/2014/main" id="{E54DD29A-8027-40CC-B1D3-09E76A643D6C}"/>
                </a:ext>
                <a:ext uri="{C183D7F6-B498-43B3-948B-1728B52AA6E4}">
                  <adec:decorative xmlns:adec="http://schemas.microsoft.com/office/drawing/2017/decorative" val="1"/>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962312" y="5433911"/>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546871A7-B758-4AF4-9EFC-6937859C7B78}"/>
                </a:ext>
              </a:extLst>
            </p:cNvPr>
            <p:cNvSpPr txBox="1">
              <a:spLocks noChangeArrowheads="1"/>
            </p:cNvSpPr>
            <p:nvPr/>
          </p:nvSpPr>
          <p:spPr bwMode="auto">
            <a:xfrm>
              <a:off x="8183644" y="6161274"/>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Amazon CloudWatch</a:t>
              </a:r>
            </a:p>
          </p:txBody>
        </p:sp>
        <p:pic>
          <p:nvPicPr>
            <p:cNvPr id="14" name="Graphic 7">
              <a:extLst>
                <a:ext uri="{FF2B5EF4-FFF2-40B4-BE49-F238E27FC236}">
                  <a16:creationId xmlns:a16="http://schemas.microsoft.com/office/drawing/2014/main" id="{B4DBFCCE-337B-4287-9EB3-59CC13E1CD7C}"/>
                </a:ext>
                <a:ext uri="{C183D7F6-B498-43B3-948B-1728B52AA6E4}">
                  <adec:decorative xmlns:adec="http://schemas.microsoft.com/office/drawing/2017/decorative" val="1"/>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697875" y="5433911"/>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a:extLst>
                <a:ext uri="{FF2B5EF4-FFF2-40B4-BE49-F238E27FC236}">
                  <a16:creationId xmlns:a16="http://schemas.microsoft.com/office/drawing/2014/main" id="{AE79E55D-1A2D-460A-B77F-CFDBA10757EC}"/>
                </a:ext>
              </a:extLst>
            </p:cNvPr>
            <p:cNvSpPr txBox="1">
              <a:spLocks noChangeArrowheads="1"/>
            </p:cNvSpPr>
            <p:nvPr/>
          </p:nvSpPr>
          <p:spPr bwMode="auto">
            <a:xfrm>
              <a:off x="10274746" y="6159086"/>
              <a:ext cx="15320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AWS X-Ray</a:t>
              </a:r>
            </a:p>
          </p:txBody>
        </p:sp>
      </p:grpSp>
    </p:spTree>
    <p:custDataLst>
      <p:tags r:id="rId1"/>
    </p:custDataLst>
    <p:extLst>
      <p:ext uri="{BB962C8B-B14F-4D97-AF65-F5344CB8AC3E}">
        <p14:creationId xmlns:p14="http://schemas.microsoft.com/office/powerpoint/2010/main" val="559576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EA2D-6D58-4569-9666-BFC525ED9868}"/>
              </a:ext>
            </a:extLst>
          </p:cNvPr>
          <p:cNvSpPr>
            <a:spLocks noGrp="1"/>
          </p:cNvSpPr>
          <p:nvPr>
            <p:ph type="title"/>
          </p:nvPr>
        </p:nvSpPr>
        <p:spPr/>
        <p:txBody>
          <a:bodyPr/>
          <a:lstStyle/>
          <a:p>
            <a:r>
              <a:rPr lang="en-US" dirty="0"/>
              <a:t>Your application</a:t>
            </a:r>
          </a:p>
        </p:txBody>
      </p:sp>
      <p:sp>
        <p:nvSpPr>
          <p:cNvPr id="3" name="Text Placeholder 2">
            <a:extLst>
              <a:ext uri="{FF2B5EF4-FFF2-40B4-BE49-F238E27FC236}">
                <a16:creationId xmlns:a16="http://schemas.microsoft.com/office/drawing/2014/main" id="{B22D732C-C7B4-4C67-AF53-617CC87E5629}"/>
              </a:ext>
            </a:extLst>
          </p:cNvPr>
          <p:cNvSpPr>
            <a:spLocks noGrp="1"/>
          </p:cNvSpPr>
          <p:nvPr>
            <p:ph type="subTitle" idx="1"/>
          </p:nvPr>
        </p:nvSpPr>
        <p:spPr/>
        <p:txBody>
          <a:bodyPr>
            <a:normAutofit/>
          </a:bodyPr>
          <a:lstStyle/>
          <a:p>
            <a:r>
              <a:rPr lang="en-US" dirty="0"/>
              <a:t>Module 11: Building a Modern Application</a:t>
            </a:r>
          </a:p>
        </p:txBody>
      </p:sp>
    </p:spTree>
    <p:custDataLst>
      <p:tags r:id="rId1"/>
    </p:custDataLst>
    <p:extLst>
      <p:ext uri="{BB962C8B-B14F-4D97-AF65-F5344CB8AC3E}">
        <p14:creationId xmlns:p14="http://schemas.microsoft.com/office/powerpoint/2010/main" val="389555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2</a:t>
            </a:fld>
            <a:endParaRPr lang="en-US" dirty="0"/>
          </a:p>
        </p:txBody>
      </p:sp>
      <p:sp>
        <p:nvSpPr>
          <p:cNvPr id="2" name="Title 1"/>
          <p:cNvSpPr>
            <a:spLocks noGrp="1"/>
          </p:cNvSpPr>
          <p:nvPr>
            <p:ph type="title"/>
          </p:nvPr>
        </p:nvSpPr>
        <p:spPr/>
        <p:txBody>
          <a:bodyPr/>
          <a:lstStyle/>
          <a:p>
            <a:r>
              <a:rPr lang="en-US" dirty="0"/>
              <a:t>Agenda</a:t>
            </a:r>
          </a:p>
        </p:txBody>
      </p:sp>
      <p:grpSp>
        <p:nvGrpSpPr>
          <p:cNvPr id="4" name="justCompleted" descr="You just completed Module 10, Managing the APIs.">
            <a:extLst>
              <a:ext uri="{FF2B5EF4-FFF2-40B4-BE49-F238E27FC236}">
                <a16:creationId xmlns:a16="http://schemas.microsoft.com/office/drawing/2014/main" id="{F9F84B84-D350-4C11-8CBC-F44D3D9910A9}"/>
              </a:ext>
            </a:extLst>
          </p:cNvPr>
          <p:cNvGrpSpPr/>
          <p:nvPr/>
        </p:nvGrpSpPr>
        <p:grpSpPr>
          <a:xfrm>
            <a:off x="896583" y="1371820"/>
            <a:ext cx="2862432" cy="1074480"/>
            <a:chOff x="896583" y="1371820"/>
            <a:chExt cx="2862432" cy="1074480"/>
          </a:xfrm>
        </p:grpSpPr>
        <p:sp>
          <p:nvSpPr>
            <p:cNvPr id="78" name="Rectangle 77">
              <a:extLst>
                <a:ext uri="{FF2B5EF4-FFF2-40B4-BE49-F238E27FC236}">
                  <a16:creationId xmlns:a16="http://schemas.microsoft.com/office/drawing/2014/main" id="{B1FB1C8B-30E8-400B-B15D-80A16FAEF80E}"/>
                </a:ext>
              </a:extLst>
            </p:cNvPr>
            <p:cNvSpPr/>
            <p:nvPr/>
          </p:nvSpPr>
          <p:spPr>
            <a:xfrm>
              <a:off x="896583" y="1623340"/>
              <a:ext cx="2102206" cy="822960"/>
            </a:xfrm>
            <a:prstGeom prst="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Managing the APIs</a:t>
              </a:r>
            </a:p>
          </p:txBody>
        </p:sp>
        <p:sp>
          <p:nvSpPr>
            <p:cNvPr id="79" name="TextBox 78">
              <a:extLst>
                <a:ext uri="{FF2B5EF4-FFF2-40B4-BE49-F238E27FC236}">
                  <a16:creationId xmlns:a16="http://schemas.microsoft.com/office/drawing/2014/main" id="{E4EFBF4C-8306-4B0E-B2E7-E8055EBA3C4B}"/>
                </a:ext>
              </a:extLst>
            </p:cNvPr>
            <p:cNvSpPr txBox="1"/>
            <p:nvPr/>
          </p:nvSpPr>
          <p:spPr>
            <a:xfrm>
              <a:off x="896583" y="1371820"/>
              <a:ext cx="2102206" cy="274320"/>
            </a:xfrm>
            <a:prstGeom prst="rect">
              <a:avLst/>
            </a:prstGeom>
            <a:solidFill>
              <a:schemeClr val="tx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10</a:t>
              </a:r>
            </a:p>
          </p:txBody>
        </p:sp>
        <p:cxnSp>
          <p:nvCxnSpPr>
            <p:cNvPr id="80" name="Straight Arrow Connector 79">
              <a:extLst>
                <a:ext uri="{FF2B5EF4-FFF2-40B4-BE49-F238E27FC236}">
                  <a16:creationId xmlns:a16="http://schemas.microsoft.com/office/drawing/2014/main" id="{DB385EE1-F853-44CB-A9F7-5BA760347473}"/>
                </a:ext>
              </a:extLst>
            </p:cNvPr>
            <p:cNvCxnSpPr>
              <a:cxnSpLocks/>
            </p:cNvCxnSpPr>
            <p:nvPr/>
          </p:nvCxnSpPr>
          <p:spPr>
            <a:xfrm>
              <a:off x="2816366" y="2032394"/>
              <a:ext cx="942649" cy="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
        <p:nvSpPr>
          <p:cNvPr id="37" name="L-Shape 36">
            <a:extLst>
              <a:ext uri="{FF2B5EF4-FFF2-40B4-BE49-F238E27FC236}">
                <a16:creationId xmlns:a16="http://schemas.microsoft.com/office/drawing/2014/main" id="{1B748369-A845-4E45-8C30-0AE076476AF4}"/>
              </a:ext>
              <a:ext uri="{C183D7F6-B498-43B3-948B-1728B52AA6E4}">
                <adec:decorative xmlns:adec="http://schemas.microsoft.com/office/drawing/2017/decorative" val="1"/>
              </a:ext>
            </a:extLst>
          </p:cNvPr>
          <p:cNvSpPr/>
          <p:nvPr/>
        </p:nvSpPr>
        <p:spPr>
          <a:xfrm rot="18353955">
            <a:off x="2507700" y="1296528"/>
            <a:ext cx="436700" cy="150581"/>
          </a:xfrm>
          <a:prstGeom prst="corner">
            <a:avLst/>
          </a:prstGeom>
          <a:solidFill>
            <a:srgbClr val="18A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next" descr="Now you are starting module 11, Building a modern application.">
            <a:extLst>
              <a:ext uri="{FF2B5EF4-FFF2-40B4-BE49-F238E27FC236}">
                <a16:creationId xmlns:a16="http://schemas.microsoft.com/office/drawing/2014/main" id="{1030AF7F-E8F5-4698-AC14-C3F5B8201447}"/>
              </a:ext>
            </a:extLst>
          </p:cNvPr>
          <p:cNvGrpSpPr/>
          <p:nvPr/>
        </p:nvGrpSpPr>
        <p:grpSpPr>
          <a:xfrm>
            <a:off x="3571027" y="1344168"/>
            <a:ext cx="7957362" cy="5012182"/>
            <a:chOff x="3571027" y="1344168"/>
            <a:chExt cx="7957362" cy="5012182"/>
          </a:xfrm>
        </p:grpSpPr>
        <p:sp>
          <p:nvSpPr>
            <p:cNvPr id="43" name="Rectangle 42">
              <a:extLst>
                <a:ext uri="{FF2B5EF4-FFF2-40B4-BE49-F238E27FC236}">
                  <a16:creationId xmlns:a16="http://schemas.microsoft.com/office/drawing/2014/main" id="{471565A7-72F2-4564-A7D3-213F221908FD}"/>
                </a:ext>
              </a:extLst>
            </p:cNvPr>
            <p:cNvSpPr/>
            <p:nvPr/>
          </p:nvSpPr>
          <p:spPr>
            <a:xfrm>
              <a:off x="6251037" y="1618488"/>
              <a:ext cx="2102206" cy="827812"/>
            </a:xfrm>
            <a:prstGeom prst="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Granting Access to Your Application Users</a:t>
              </a:r>
            </a:p>
          </p:txBody>
        </p:sp>
        <p:sp>
          <p:nvSpPr>
            <p:cNvPr id="44" name="TextBox 43">
              <a:extLst>
                <a:ext uri="{FF2B5EF4-FFF2-40B4-BE49-F238E27FC236}">
                  <a16:creationId xmlns:a16="http://schemas.microsoft.com/office/drawing/2014/main" id="{62B9D12D-005E-4E90-AD89-4A9D85DDEC94}"/>
                </a:ext>
              </a:extLst>
            </p:cNvPr>
            <p:cNvSpPr txBox="1"/>
            <p:nvPr/>
          </p:nvSpPr>
          <p:spPr>
            <a:xfrm>
              <a:off x="6251037" y="1344168"/>
              <a:ext cx="2102206"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12</a:t>
              </a:r>
            </a:p>
          </p:txBody>
        </p:sp>
        <p:sp>
          <p:nvSpPr>
            <p:cNvPr id="46" name="Rectangle 45">
              <a:extLst>
                <a:ext uri="{FF2B5EF4-FFF2-40B4-BE49-F238E27FC236}">
                  <a16:creationId xmlns:a16="http://schemas.microsoft.com/office/drawing/2014/main" id="{E5D6E454-C068-4511-8B28-0054C99FDD81}"/>
                </a:ext>
              </a:extLst>
            </p:cNvPr>
            <p:cNvSpPr/>
            <p:nvPr/>
          </p:nvSpPr>
          <p:spPr>
            <a:xfrm>
              <a:off x="8931047" y="1618488"/>
              <a:ext cx="2102206" cy="827812"/>
            </a:xfrm>
            <a:prstGeom prst="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Authenticate Users with Amazon Cognito</a:t>
              </a:r>
            </a:p>
          </p:txBody>
        </p:sp>
        <p:sp>
          <p:nvSpPr>
            <p:cNvPr id="48" name="TextBox 47">
              <a:extLst>
                <a:ext uri="{FF2B5EF4-FFF2-40B4-BE49-F238E27FC236}">
                  <a16:creationId xmlns:a16="http://schemas.microsoft.com/office/drawing/2014/main" id="{FF3C80E0-25AC-4BE0-B32E-D1C11C4C0DE4}"/>
                </a:ext>
              </a:extLst>
            </p:cNvPr>
            <p:cNvSpPr txBox="1"/>
            <p:nvPr/>
          </p:nvSpPr>
          <p:spPr>
            <a:xfrm>
              <a:off x="8931047" y="1344168"/>
              <a:ext cx="2102206" cy="274320"/>
            </a:xfrm>
            <a:prstGeom prst="rect">
              <a:avLst/>
            </a:prstGeom>
            <a:solidFill>
              <a:schemeClr val="accent5"/>
            </a:solidFill>
            <a:ln w="12700">
              <a:solidFill>
                <a:schemeClr val="tx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Lab 6</a:t>
              </a:r>
            </a:p>
          </p:txBody>
        </p:sp>
        <p:sp>
          <p:nvSpPr>
            <p:cNvPr id="51" name="Rectangle 50">
              <a:extLst>
                <a:ext uri="{FF2B5EF4-FFF2-40B4-BE49-F238E27FC236}">
                  <a16:creationId xmlns:a16="http://schemas.microsoft.com/office/drawing/2014/main" id="{EFAB534B-7FF8-46B9-82A0-81001ACCE59F}"/>
                </a:ext>
              </a:extLst>
            </p:cNvPr>
            <p:cNvSpPr/>
            <p:nvPr/>
          </p:nvSpPr>
          <p:spPr>
            <a:xfrm>
              <a:off x="3571027" y="1618488"/>
              <a:ext cx="2102206" cy="827812"/>
            </a:xfrm>
            <a:prstGeom prst="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Building a Modern Application</a:t>
              </a:r>
            </a:p>
          </p:txBody>
        </p:sp>
        <p:sp>
          <p:nvSpPr>
            <p:cNvPr id="52" name="TextBox 51">
              <a:extLst>
                <a:ext uri="{FF2B5EF4-FFF2-40B4-BE49-F238E27FC236}">
                  <a16:creationId xmlns:a16="http://schemas.microsoft.com/office/drawing/2014/main" id="{2624F8A7-BFA6-483A-B1AB-B973C36F67A8}"/>
                </a:ext>
              </a:extLst>
            </p:cNvPr>
            <p:cNvSpPr txBox="1"/>
            <p:nvPr/>
          </p:nvSpPr>
          <p:spPr>
            <a:xfrm>
              <a:off x="3571027" y="1344168"/>
              <a:ext cx="2102206"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11</a:t>
              </a:r>
            </a:p>
          </p:txBody>
        </p:sp>
        <p:cxnSp>
          <p:nvCxnSpPr>
            <p:cNvPr id="53" name="Straight Arrow Connector 52">
              <a:extLst>
                <a:ext uri="{FF2B5EF4-FFF2-40B4-BE49-F238E27FC236}">
                  <a16:creationId xmlns:a16="http://schemas.microsoft.com/office/drawing/2014/main" id="{56BE884C-316B-456D-9850-CFB227B85953}"/>
                </a:ext>
              </a:extLst>
            </p:cNvPr>
            <p:cNvCxnSpPr>
              <a:stCxn id="51" idx="3"/>
              <a:endCxn id="43" idx="1"/>
            </p:cNvCxnSpPr>
            <p:nvPr/>
          </p:nvCxnSpPr>
          <p:spPr>
            <a:xfrm>
              <a:off x="5673233" y="2032394"/>
              <a:ext cx="577804" cy="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A7DC1D-334F-4932-AA06-3001976E416C}"/>
                </a:ext>
              </a:extLst>
            </p:cNvPr>
            <p:cNvCxnSpPr>
              <a:stCxn id="43" idx="3"/>
              <a:endCxn id="46" idx="1"/>
            </p:cNvCxnSpPr>
            <p:nvPr/>
          </p:nvCxnSpPr>
          <p:spPr>
            <a:xfrm>
              <a:off x="8353243" y="2032394"/>
              <a:ext cx="577804" cy="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56" name="Graphic 17">
              <a:extLst>
                <a:ext uri="{FF2B5EF4-FFF2-40B4-BE49-F238E27FC236}">
                  <a16:creationId xmlns:a16="http://schemas.microsoft.com/office/drawing/2014/main" id="{EF2C34E5-DC21-44EB-AA1B-918E676A56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32048" y="44507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11">
              <a:extLst>
                <a:ext uri="{FF2B5EF4-FFF2-40B4-BE49-F238E27FC236}">
                  <a16:creationId xmlns:a16="http://schemas.microsoft.com/office/drawing/2014/main" id="{4F089A27-7B48-455A-AEF5-93E7679BD0CE}"/>
                </a:ext>
              </a:extLst>
            </p:cNvPr>
            <p:cNvSpPr txBox="1">
              <a:spLocks noChangeArrowheads="1"/>
            </p:cNvSpPr>
            <p:nvPr/>
          </p:nvSpPr>
          <p:spPr bwMode="auto">
            <a:xfrm>
              <a:off x="6214473" y="5009588"/>
              <a:ext cx="22923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sp>
          <p:nvSpPr>
            <p:cNvPr id="60" name="Rectangle 59">
              <a:extLst>
                <a:ext uri="{FF2B5EF4-FFF2-40B4-BE49-F238E27FC236}">
                  <a16:creationId xmlns:a16="http://schemas.microsoft.com/office/drawing/2014/main" id="{093DF2B5-4005-4961-A5C1-2681EF0745D0}"/>
                </a:ext>
              </a:extLst>
            </p:cNvPr>
            <p:cNvSpPr/>
            <p:nvPr/>
          </p:nvSpPr>
          <p:spPr>
            <a:xfrm>
              <a:off x="5854478" y="3990173"/>
              <a:ext cx="5673911" cy="236617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61" name="Graphic 20">
              <a:extLst>
                <a:ext uri="{FF2B5EF4-FFF2-40B4-BE49-F238E27FC236}">
                  <a16:creationId xmlns:a16="http://schemas.microsoft.com/office/drawing/2014/main" id="{E77DE6E9-4DBA-481F-96DC-C3A7218EF9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4478" y="399521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Graphic 22">
              <a:extLst>
                <a:ext uri="{FF2B5EF4-FFF2-40B4-BE49-F238E27FC236}">
                  <a16:creationId xmlns:a16="http://schemas.microsoft.com/office/drawing/2014/main" id="{0EFD35B3-0700-4783-91A9-E6923EF97667}"/>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8454978" y="315514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Graphic 45">
              <a:extLst>
                <a:ext uri="{FF2B5EF4-FFF2-40B4-BE49-F238E27FC236}">
                  <a16:creationId xmlns:a16="http://schemas.microsoft.com/office/drawing/2014/main" id="{3CC2151A-F38D-4B23-AE87-3F14FFE0A3BD}"/>
                </a:ext>
              </a:extLst>
            </p:cNvPr>
            <p:cNvPicPr>
              <a:picLocks noChangeAspect="1"/>
            </p:cNvPicPr>
            <p:nvPr/>
          </p:nvPicPr>
          <p:blipFill>
            <a:blip r:embed="rId8"/>
            <a:stretch>
              <a:fillRect/>
            </a:stretch>
          </p:blipFill>
          <p:spPr>
            <a:xfrm>
              <a:off x="6920297" y="5571917"/>
              <a:ext cx="458767" cy="457200"/>
            </a:xfrm>
            <a:prstGeom prst="rect">
              <a:avLst/>
            </a:prstGeom>
          </p:spPr>
        </p:pic>
        <p:pic>
          <p:nvPicPr>
            <p:cNvPr id="64" name="Graphic 13">
              <a:extLst>
                <a:ext uri="{FF2B5EF4-FFF2-40B4-BE49-F238E27FC236}">
                  <a16:creationId xmlns:a16="http://schemas.microsoft.com/office/drawing/2014/main" id="{C1B234C6-4B21-4845-AEDE-83944977E0B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62111" y="555769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Graphic 17">
              <a:extLst>
                <a:ext uri="{FF2B5EF4-FFF2-40B4-BE49-F238E27FC236}">
                  <a16:creationId xmlns:a16="http://schemas.microsoft.com/office/drawing/2014/main" id="{CC4FF29A-8ADE-4CB1-ADF5-3C9D5885549A}"/>
                </a:ext>
              </a:extLst>
            </p:cNvPr>
            <p:cNvPicPr>
              <a:picLocks noChangeAspect="1" noChangeArrowheads="1"/>
            </p:cNvPicPr>
            <p:nvPr/>
          </p:nvPicPr>
          <p:blipFill>
            <a:blip r:embed="rId10"/>
            <a:srcRect/>
            <a:stretch/>
          </p:blipFill>
          <p:spPr bwMode="auto">
            <a:xfrm>
              <a:off x="9833705" y="44507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9">
              <a:extLst>
                <a:ext uri="{FF2B5EF4-FFF2-40B4-BE49-F238E27FC236}">
                  <a16:creationId xmlns:a16="http://schemas.microsoft.com/office/drawing/2014/main" id="{67286EA1-45D2-4E27-8BFA-B09709616F0D}"/>
                </a:ext>
              </a:extLst>
            </p:cNvPr>
            <p:cNvSpPr txBox="1">
              <a:spLocks noChangeArrowheads="1"/>
            </p:cNvSpPr>
            <p:nvPr/>
          </p:nvSpPr>
          <p:spPr bwMode="auto">
            <a:xfrm>
              <a:off x="8940736" y="5009588"/>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 Gateway</a:t>
              </a:r>
            </a:p>
          </p:txBody>
        </p:sp>
        <p:pic>
          <p:nvPicPr>
            <p:cNvPr id="67" name="Graphic 31">
              <a:extLst>
                <a:ext uri="{FF2B5EF4-FFF2-40B4-BE49-F238E27FC236}">
                  <a16:creationId xmlns:a16="http://schemas.microsoft.com/office/drawing/2014/main" id="{9580023F-3E23-464E-9694-9B7E08BDAAB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841451" y="557191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Graphic 23">
              <a:extLst>
                <a:ext uri="{FF2B5EF4-FFF2-40B4-BE49-F238E27FC236}">
                  <a16:creationId xmlns:a16="http://schemas.microsoft.com/office/drawing/2014/main" id="{A6E11946-A087-403A-955C-F723FBE7DF35}"/>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flipH="1">
              <a:off x="4815319" y="444383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40">
              <a:extLst>
                <a:ext uri="{FF2B5EF4-FFF2-40B4-BE49-F238E27FC236}">
                  <a16:creationId xmlns:a16="http://schemas.microsoft.com/office/drawing/2014/main" id="{438DB5E6-AA50-49EC-A7AC-C7FF5A3E08D8}"/>
                </a:ext>
              </a:extLst>
            </p:cNvPr>
            <p:cNvSpPr txBox="1">
              <a:spLocks noChangeArrowheads="1"/>
            </p:cNvSpPr>
            <p:nvPr/>
          </p:nvSpPr>
          <p:spPr bwMode="auto">
            <a:xfrm>
              <a:off x="4513694" y="5015333"/>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Users</a:t>
              </a:r>
            </a:p>
          </p:txBody>
        </p:sp>
        <p:cxnSp>
          <p:nvCxnSpPr>
            <p:cNvPr id="70" name="Elbow Connector 39">
              <a:extLst>
                <a:ext uri="{FF2B5EF4-FFF2-40B4-BE49-F238E27FC236}">
                  <a16:creationId xmlns:a16="http://schemas.microsoft.com/office/drawing/2014/main" id="{D97FA834-5E23-4516-83E8-57E22F16F5AC}"/>
                </a:ext>
              </a:extLst>
            </p:cNvPr>
            <p:cNvCxnSpPr>
              <a:stCxn id="62" idx="2"/>
              <a:endCxn id="56" idx="0"/>
            </p:cNvCxnSpPr>
            <p:nvPr/>
          </p:nvCxnSpPr>
          <p:spPr>
            <a:xfrm rot="5400000">
              <a:off x="7612418" y="3373278"/>
              <a:ext cx="825740" cy="1329280"/>
            </a:xfrm>
            <a:prstGeom prst="bentConnector3">
              <a:avLst>
                <a:gd name="adj1" fmla="val 67556"/>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1" name="Elbow Connector 41">
              <a:extLst>
                <a:ext uri="{FF2B5EF4-FFF2-40B4-BE49-F238E27FC236}">
                  <a16:creationId xmlns:a16="http://schemas.microsoft.com/office/drawing/2014/main" id="{F48907DF-3A10-4F62-A379-2E0BC22C1B8F}"/>
                </a:ext>
              </a:extLst>
            </p:cNvPr>
            <p:cNvCxnSpPr>
              <a:stCxn id="62" idx="2"/>
              <a:endCxn id="65" idx="0"/>
            </p:cNvCxnSpPr>
            <p:nvPr/>
          </p:nvCxnSpPr>
          <p:spPr>
            <a:xfrm rot="16200000" flipH="1">
              <a:off x="8963246" y="3351729"/>
              <a:ext cx="825740" cy="1372377"/>
            </a:xfrm>
            <a:prstGeom prst="bentConnector3">
              <a:avLst>
                <a:gd name="adj1" fmla="val 67556"/>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2" name="Elbow Connector 46">
              <a:extLst>
                <a:ext uri="{FF2B5EF4-FFF2-40B4-BE49-F238E27FC236}">
                  <a16:creationId xmlns:a16="http://schemas.microsoft.com/office/drawing/2014/main" id="{83930514-D0FF-4150-BF62-35704863C93F}"/>
                </a:ext>
              </a:extLst>
            </p:cNvPr>
            <p:cNvCxnSpPr>
              <a:stCxn id="60" idx="0"/>
              <a:endCxn id="63" idx="0"/>
            </p:cNvCxnSpPr>
            <p:nvPr/>
          </p:nvCxnSpPr>
          <p:spPr>
            <a:xfrm rot="16200000" flipH="1" flipV="1">
              <a:off x="7129686" y="4010168"/>
              <a:ext cx="1581744" cy="1541753"/>
            </a:xfrm>
            <a:prstGeom prst="bentConnector3">
              <a:avLst>
                <a:gd name="adj1" fmla="val 86362"/>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3" name="Elbow Connector 48">
              <a:extLst>
                <a:ext uri="{FF2B5EF4-FFF2-40B4-BE49-F238E27FC236}">
                  <a16:creationId xmlns:a16="http://schemas.microsoft.com/office/drawing/2014/main" id="{470F120F-C8DA-4496-82A1-5A7681311136}"/>
                </a:ext>
              </a:extLst>
            </p:cNvPr>
            <p:cNvCxnSpPr>
              <a:stCxn id="62" idx="2"/>
              <a:endCxn id="67" idx="0"/>
            </p:cNvCxnSpPr>
            <p:nvPr/>
          </p:nvCxnSpPr>
          <p:spPr>
            <a:xfrm rot="16200000" flipH="1">
              <a:off x="8406555" y="3908420"/>
              <a:ext cx="1946869" cy="1380123"/>
            </a:xfrm>
            <a:prstGeom prst="bentConnector3">
              <a:avLst>
                <a:gd name="adj1" fmla="val 89592"/>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BBD168D-A984-415E-8076-6E975B6C8506}"/>
                </a:ext>
              </a:extLst>
            </p:cNvPr>
            <p:cNvCxnSpPr>
              <a:stCxn id="62" idx="2"/>
              <a:endCxn id="64" idx="0"/>
            </p:cNvCxnSpPr>
            <p:nvPr/>
          </p:nvCxnSpPr>
          <p:spPr>
            <a:xfrm>
              <a:off x="8689928" y="3625048"/>
              <a:ext cx="783" cy="1932644"/>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58F2A93-4542-44F5-9B15-80C851AF67A8}"/>
                </a:ext>
              </a:extLst>
            </p:cNvPr>
            <p:cNvCxnSpPr>
              <a:stCxn id="68" idx="1"/>
              <a:endCxn id="56" idx="1"/>
            </p:cNvCxnSpPr>
            <p:nvPr/>
          </p:nvCxnSpPr>
          <p:spPr>
            <a:xfrm>
              <a:off x="5285219" y="4678783"/>
              <a:ext cx="1846829" cy="605"/>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6" name="Elbow Connector 58">
              <a:extLst>
                <a:ext uri="{FF2B5EF4-FFF2-40B4-BE49-F238E27FC236}">
                  <a16:creationId xmlns:a16="http://schemas.microsoft.com/office/drawing/2014/main" id="{E60968A6-63F5-4DB3-8306-E2BA38D915C2}"/>
                </a:ext>
              </a:extLst>
            </p:cNvPr>
            <p:cNvCxnSpPr>
              <a:stCxn id="46" idx="2"/>
              <a:endCxn id="62" idx="3"/>
            </p:cNvCxnSpPr>
            <p:nvPr/>
          </p:nvCxnSpPr>
          <p:spPr>
            <a:xfrm rot="5400000">
              <a:off x="8981615" y="2389563"/>
              <a:ext cx="943798" cy="1057272"/>
            </a:xfrm>
            <a:prstGeom prst="bentConnector2">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503470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20</a:t>
            </a:fld>
            <a:endParaRPr lang="en-US" dirty="0"/>
          </a:p>
        </p:txBody>
      </p:sp>
      <p:sp>
        <p:nvSpPr>
          <p:cNvPr id="2" name="Title 1"/>
          <p:cNvSpPr>
            <a:spLocks noGrp="1"/>
          </p:cNvSpPr>
          <p:nvPr>
            <p:ph type="title"/>
          </p:nvPr>
        </p:nvSpPr>
        <p:spPr/>
        <p:txBody>
          <a:bodyPr>
            <a:normAutofit/>
          </a:bodyPr>
          <a:lstStyle/>
          <a:p>
            <a:r>
              <a:rPr lang="en-US" b="1" dirty="0"/>
              <a:t>The application build</a:t>
            </a:r>
            <a:endParaRPr lang="en-US" dirty="0"/>
          </a:p>
        </p:txBody>
      </p:sp>
      <p:grpSp>
        <p:nvGrpSpPr>
          <p:cNvPr id="5" name="architecture" descr="Architecture diagram of the Pollynotes application.">
            <a:extLst>
              <a:ext uri="{FF2B5EF4-FFF2-40B4-BE49-F238E27FC236}">
                <a16:creationId xmlns:a16="http://schemas.microsoft.com/office/drawing/2014/main" id="{F7AE5E17-6452-46EA-BAD1-0FF4D3AD354E}"/>
              </a:ext>
            </a:extLst>
          </p:cNvPr>
          <p:cNvGrpSpPr/>
          <p:nvPr/>
        </p:nvGrpSpPr>
        <p:grpSpPr>
          <a:xfrm>
            <a:off x="281272" y="1659124"/>
            <a:ext cx="8609420" cy="4323598"/>
            <a:chOff x="833623" y="1150926"/>
            <a:chExt cx="10713897" cy="5380456"/>
          </a:xfrm>
        </p:grpSpPr>
        <p:cxnSp>
          <p:nvCxnSpPr>
            <p:cNvPr id="159" name="Straight Arrow Connector 158">
              <a:extLst>
                <a:ext uri="{FF2B5EF4-FFF2-40B4-BE49-F238E27FC236}">
                  <a16:creationId xmlns:a16="http://schemas.microsoft.com/office/drawing/2014/main" id="{B8E4CA0B-BE3C-4BE9-B361-23758E9B10F7}"/>
                </a:ext>
              </a:extLst>
            </p:cNvPr>
            <p:cNvCxnSpPr>
              <a:cxnSpLocks/>
              <a:stCxn id="163" idx="3"/>
            </p:cNvCxnSpPr>
            <p:nvPr/>
          </p:nvCxnSpPr>
          <p:spPr>
            <a:xfrm>
              <a:off x="1453466" y="3212843"/>
              <a:ext cx="2641714"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60" name="Elbow Connector 109">
              <a:extLst>
                <a:ext uri="{FF2B5EF4-FFF2-40B4-BE49-F238E27FC236}">
                  <a16:creationId xmlns:a16="http://schemas.microsoft.com/office/drawing/2014/main" id="{30C03B2A-6723-4B1E-9EB3-9D741196E676}"/>
                </a:ext>
              </a:extLst>
            </p:cNvPr>
            <p:cNvCxnSpPr>
              <a:cxnSpLocks/>
              <a:stCxn id="167" idx="0"/>
              <a:endCxn id="206" idx="0"/>
            </p:cNvCxnSpPr>
            <p:nvPr/>
          </p:nvCxnSpPr>
          <p:spPr>
            <a:xfrm rot="16200000" flipH="1">
              <a:off x="4992161" y="1894385"/>
              <a:ext cx="828459" cy="1467744"/>
            </a:xfrm>
            <a:prstGeom prst="bentConnector3">
              <a:avLst>
                <a:gd name="adj1" fmla="val -34338"/>
              </a:avLst>
            </a:prstGeom>
            <a:ln w="12700">
              <a:solidFill>
                <a:schemeClr val="tx1"/>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63" name="Graphic 22">
              <a:extLst>
                <a:ext uri="{FF2B5EF4-FFF2-40B4-BE49-F238E27FC236}">
                  <a16:creationId xmlns:a16="http://schemas.microsoft.com/office/drawing/2014/main" id="{B4CD81D1-9B40-5F42-95D0-DE45EF24430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983566" y="297789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 name="TextBox 39">
              <a:extLst>
                <a:ext uri="{FF2B5EF4-FFF2-40B4-BE49-F238E27FC236}">
                  <a16:creationId xmlns:a16="http://schemas.microsoft.com/office/drawing/2014/main" id="{60FB3AAB-9A14-B74E-9308-8E3E255852DD}"/>
                </a:ext>
              </a:extLst>
            </p:cNvPr>
            <p:cNvSpPr txBox="1">
              <a:spLocks noChangeArrowheads="1"/>
            </p:cNvSpPr>
            <p:nvPr/>
          </p:nvSpPr>
          <p:spPr bwMode="auto">
            <a:xfrm>
              <a:off x="833623" y="3461131"/>
              <a:ext cx="732976" cy="72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End user</a:t>
              </a:r>
            </a:p>
          </p:txBody>
        </p:sp>
        <p:sp>
          <p:nvSpPr>
            <p:cNvPr id="165" name="TextBox 164">
              <a:extLst>
                <a:ext uri="{FF2B5EF4-FFF2-40B4-BE49-F238E27FC236}">
                  <a16:creationId xmlns:a16="http://schemas.microsoft.com/office/drawing/2014/main" id="{7B360DC5-63E7-4A18-9596-6B594754F812}"/>
                </a:ext>
              </a:extLst>
            </p:cNvPr>
            <p:cNvSpPr txBox="1"/>
            <p:nvPr/>
          </p:nvSpPr>
          <p:spPr>
            <a:xfrm>
              <a:off x="3739158" y="2817120"/>
              <a:ext cx="1879680"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166" name="TextBox 165">
              <a:extLst>
                <a:ext uri="{FF2B5EF4-FFF2-40B4-BE49-F238E27FC236}">
                  <a16:creationId xmlns:a16="http://schemas.microsoft.com/office/drawing/2014/main" id="{BE1E8CA3-911E-42ED-8B43-A46414A38421}"/>
                </a:ext>
              </a:extLst>
            </p:cNvPr>
            <p:cNvSpPr txBox="1"/>
            <p:nvPr/>
          </p:nvSpPr>
          <p:spPr>
            <a:xfrm>
              <a:off x="3732677" y="4008059"/>
              <a:ext cx="1879680" cy="3306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167" name="Graphic 68">
              <a:extLst>
                <a:ext uri="{FF2B5EF4-FFF2-40B4-BE49-F238E27FC236}">
                  <a16:creationId xmlns:a16="http://schemas.microsoft.com/office/drawing/2014/main" id="{16DC68BD-63AC-4CC7-B711-6858AF6BC74D}"/>
                </a:ext>
              </a:extLst>
            </p:cNvPr>
            <p:cNvPicPr>
              <a:picLocks noChangeAspect="1"/>
            </p:cNvPicPr>
            <p:nvPr/>
          </p:nvPicPr>
          <p:blipFill>
            <a:blip r:embed="rId6"/>
            <a:stretch>
              <a:fillRect/>
            </a:stretch>
          </p:blipFill>
          <p:spPr>
            <a:xfrm>
              <a:off x="4380583" y="2214028"/>
              <a:ext cx="583871" cy="581877"/>
            </a:xfrm>
            <a:prstGeom prst="rect">
              <a:avLst/>
            </a:prstGeom>
          </p:spPr>
        </p:pic>
        <p:pic>
          <p:nvPicPr>
            <p:cNvPr id="168" name="Graphic 68">
              <a:extLst>
                <a:ext uri="{FF2B5EF4-FFF2-40B4-BE49-F238E27FC236}">
                  <a16:creationId xmlns:a16="http://schemas.microsoft.com/office/drawing/2014/main" id="{024E2B7F-114D-4BEC-8A69-94C31BD86F6B}"/>
                </a:ext>
              </a:extLst>
            </p:cNvPr>
            <p:cNvPicPr>
              <a:picLocks noChangeAspect="1"/>
            </p:cNvPicPr>
            <p:nvPr/>
          </p:nvPicPr>
          <p:blipFill>
            <a:blip r:embed="rId6"/>
            <a:stretch>
              <a:fillRect/>
            </a:stretch>
          </p:blipFill>
          <p:spPr>
            <a:xfrm>
              <a:off x="4380583" y="3484593"/>
              <a:ext cx="583871" cy="581877"/>
            </a:xfrm>
            <a:prstGeom prst="rect">
              <a:avLst/>
            </a:prstGeom>
          </p:spPr>
        </p:pic>
        <p:sp>
          <p:nvSpPr>
            <p:cNvPr id="169" name="TextBox 168">
              <a:extLst>
                <a:ext uri="{FF2B5EF4-FFF2-40B4-BE49-F238E27FC236}">
                  <a16:creationId xmlns:a16="http://schemas.microsoft.com/office/drawing/2014/main" id="{68823FF8-34DA-49E3-A208-3482D4B48355}"/>
                </a:ext>
              </a:extLst>
            </p:cNvPr>
            <p:cNvSpPr txBox="1"/>
            <p:nvPr/>
          </p:nvSpPr>
          <p:spPr>
            <a:xfrm>
              <a:off x="4703298" y="1342868"/>
              <a:ext cx="1417501" cy="2293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a:t>
              </a:r>
              <a:br>
                <a:rPr lang="en-US" sz="1600" dirty="0">
                  <a:solidFill>
                    <a:srgbClr val="000000"/>
                  </a:solidFill>
                  <a:ea typeface="Amazon Ember Light" panose="020B0403020204020204" pitchFamily="34" charset="0"/>
                  <a:cs typeface="Amazon Ember Light" panose="020B0403020204020204" pitchFamily="34" charset="0"/>
                </a:rPr>
              </a:br>
              <a:r>
                <a:rPr lang="en-US" sz="1600" dirty="0">
                  <a:solidFill>
                    <a:srgbClr val="000000"/>
                  </a:solidFill>
                  <a:ea typeface="Amazon Ember Light" panose="020B0403020204020204" pitchFamily="34" charset="0"/>
                  <a:cs typeface="Amazon Ember Light" panose="020B0403020204020204" pitchFamily="34" charset="0"/>
                </a:rPr>
                <a:t>API calls</a:t>
              </a:r>
            </a:p>
          </p:txBody>
        </p:sp>
        <p:cxnSp>
          <p:nvCxnSpPr>
            <p:cNvPr id="170" name="Elbow Connector 58">
              <a:extLst>
                <a:ext uri="{FF2B5EF4-FFF2-40B4-BE49-F238E27FC236}">
                  <a16:creationId xmlns:a16="http://schemas.microsoft.com/office/drawing/2014/main" id="{87C07C63-3C20-45CA-9122-3B407BC04865}"/>
                </a:ext>
              </a:extLst>
            </p:cNvPr>
            <p:cNvCxnSpPr>
              <a:cxnSpLocks/>
              <a:endCxn id="206" idx="3"/>
            </p:cNvCxnSpPr>
            <p:nvPr/>
          </p:nvCxnSpPr>
          <p:spPr>
            <a:xfrm rot="10800000">
              <a:off x="6368864" y="3271087"/>
              <a:ext cx="1039056" cy="849088"/>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71" name="Elbow Connector 170">
              <a:extLst>
                <a:ext uri="{FF2B5EF4-FFF2-40B4-BE49-F238E27FC236}">
                  <a16:creationId xmlns:a16="http://schemas.microsoft.com/office/drawing/2014/main" id="{D14DECB2-EDFA-4A1C-8C3F-AEE5A5A47969}"/>
                </a:ext>
              </a:extLst>
            </p:cNvPr>
            <p:cNvCxnSpPr>
              <a:cxnSpLocks/>
              <a:stCxn id="217" idx="1"/>
              <a:endCxn id="207" idx="2"/>
            </p:cNvCxnSpPr>
            <p:nvPr/>
          </p:nvCxnSpPr>
          <p:spPr>
            <a:xfrm rot="10800000">
              <a:off x="6136205" y="4160855"/>
              <a:ext cx="1410730" cy="784318"/>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72" name="Elbow Connector 65">
              <a:extLst>
                <a:ext uri="{FF2B5EF4-FFF2-40B4-BE49-F238E27FC236}">
                  <a16:creationId xmlns:a16="http://schemas.microsoft.com/office/drawing/2014/main" id="{6B7975B3-64CF-4664-9B81-F5B08E2FB2F3}"/>
                </a:ext>
              </a:extLst>
            </p:cNvPr>
            <p:cNvCxnSpPr>
              <a:cxnSpLocks/>
              <a:stCxn id="183" idx="1"/>
              <a:endCxn id="206" idx="3"/>
            </p:cNvCxnSpPr>
            <p:nvPr/>
          </p:nvCxnSpPr>
          <p:spPr>
            <a:xfrm flipH="1">
              <a:off x="6368862" y="3265980"/>
              <a:ext cx="1206938" cy="5107"/>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73" name="Elbow Connector 79">
              <a:extLst>
                <a:ext uri="{FF2B5EF4-FFF2-40B4-BE49-F238E27FC236}">
                  <a16:creationId xmlns:a16="http://schemas.microsoft.com/office/drawing/2014/main" id="{C310D941-667E-415A-9F76-E9A393CEC1C0}"/>
                </a:ext>
              </a:extLst>
            </p:cNvPr>
            <p:cNvCxnSpPr>
              <a:cxnSpLocks/>
              <a:stCxn id="180" idx="1"/>
            </p:cNvCxnSpPr>
            <p:nvPr/>
          </p:nvCxnSpPr>
          <p:spPr>
            <a:xfrm rot="10800000" flipV="1">
              <a:off x="6303200" y="1507947"/>
              <a:ext cx="1272601" cy="151588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74" name="Elbow Connector 76">
              <a:extLst>
                <a:ext uri="{FF2B5EF4-FFF2-40B4-BE49-F238E27FC236}">
                  <a16:creationId xmlns:a16="http://schemas.microsoft.com/office/drawing/2014/main" id="{3A745F4B-12CD-4631-B7A3-ABC98F53FEC2}"/>
                </a:ext>
              </a:extLst>
            </p:cNvPr>
            <p:cNvCxnSpPr>
              <a:cxnSpLocks/>
            </p:cNvCxnSpPr>
            <p:nvPr/>
          </p:nvCxnSpPr>
          <p:spPr>
            <a:xfrm flipV="1">
              <a:off x="8130805" y="3691999"/>
              <a:ext cx="1276536" cy="117414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75" name="Elbow Connector 77">
              <a:extLst>
                <a:ext uri="{FF2B5EF4-FFF2-40B4-BE49-F238E27FC236}">
                  <a16:creationId xmlns:a16="http://schemas.microsoft.com/office/drawing/2014/main" id="{C33A0DEA-EA4C-4211-8839-1430CE377022}"/>
                </a:ext>
              </a:extLst>
            </p:cNvPr>
            <p:cNvCxnSpPr>
              <a:cxnSpLocks/>
              <a:stCxn id="183" idx="3"/>
              <a:endCxn id="197" idx="1"/>
            </p:cNvCxnSpPr>
            <p:nvPr/>
          </p:nvCxnSpPr>
          <p:spPr>
            <a:xfrm flipV="1">
              <a:off x="8159671" y="3252433"/>
              <a:ext cx="1019070" cy="13547"/>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76" name="Elbow Connector 97">
              <a:extLst>
                <a:ext uri="{FF2B5EF4-FFF2-40B4-BE49-F238E27FC236}">
                  <a16:creationId xmlns:a16="http://schemas.microsoft.com/office/drawing/2014/main" id="{06690F6D-3C60-47CC-93A1-4545CF495A4B}"/>
                </a:ext>
              </a:extLst>
            </p:cNvPr>
            <p:cNvCxnSpPr>
              <a:cxnSpLocks/>
              <a:endCxn id="197" idx="1"/>
            </p:cNvCxnSpPr>
            <p:nvPr/>
          </p:nvCxnSpPr>
          <p:spPr>
            <a:xfrm flipV="1">
              <a:off x="8290252" y="3252433"/>
              <a:ext cx="888489" cy="849088"/>
            </a:xfrm>
            <a:prstGeom prst="bentConnector3">
              <a:avLst>
                <a:gd name="adj1" fmla="val 45426"/>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77" name="Elbow Connector 98">
              <a:extLst>
                <a:ext uri="{FF2B5EF4-FFF2-40B4-BE49-F238E27FC236}">
                  <a16:creationId xmlns:a16="http://schemas.microsoft.com/office/drawing/2014/main" id="{B2351EE0-51AB-40FE-81B8-7334F97FC9A9}"/>
                </a:ext>
              </a:extLst>
            </p:cNvPr>
            <p:cNvCxnSpPr>
              <a:cxnSpLocks/>
              <a:stCxn id="180" idx="3"/>
              <a:endCxn id="197" idx="0"/>
            </p:cNvCxnSpPr>
            <p:nvPr/>
          </p:nvCxnSpPr>
          <p:spPr>
            <a:xfrm>
              <a:off x="8159673" y="1507947"/>
              <a:ext cx="1247667" cy="151666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78" name="Group 177"/>
            <p:cNvGrpSpPr/>
            <p:nvPr/>
          </p:nvGrpSpPr>
          <p:grpSpPr>
            <a:xfrm>
              <a:off x="7231417" y="1217008"/>
              <a:ext cx="1272639" cy="997020"/>
              <a:chOff x="7614579" y="2070176"/>
              <a:chExt cx="1272639" cy="997020"/>
            </a:xfrm>
          </p:grpSpPr>
          <p:sp>
            <p:nvSpPr>
              <p:cNvPr id="179" name="TextBox 178">
                <a:extLst>
                  <a:ext uri="{FF2B5EF4-FFF2-40B4-BE49-F238E27FC236}">
                    <a16:creationId xmlns:a16="http://schemas.microsoft.com/office/drawing/2014/main" id="{66838DFF-317C-40B6-BCDC-E3DC323C3062}"/>
                  </a:ext>
                </a:extLst>
              </p:cNvPr>
              <p:cNvSpPr txBox="1"/>
              <p:nvPr/>
            </p:nvSpPr>
            <p:spPr>
              <a:xfrm>
                <a:off x="7614579" y="2673506"/>
                <a:ext cx="1272639" cy="39369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180" name="Graphic 42">
                <a:extLst>
                  <a:ext uri="{FF2B5EF4-FFF2-40B4-BE49-F238E27FC236}">
                    <a16:creationId xmlns:a16="http://schemas.microsoft.com/office/drawing/2014/main" id="{A8428AB1-D6EC-4580-9737-9EF141ABA528}"/>
                  </a:ext>
                </a:extLst>
              </p:cNvPr>
              <p:cNvPicPr>
                <a:picLocks noChangeAspect="1"/>
              </p:cNvPicPr>
              <p:nvPr/>
            </p:nvPicPr>
            <p:blipFill>
              <a:blip r:embed="rId7"/>
              <a:stretch>
                <a:fillRect/>
              </a:stretch>
            </p:blipFill>
            <p:spPr>
              <a:xfrm>
                <a:off x="7958964" y="2070176"/>
                <a:ext cx="583871" cy="581877"/>
              </a:xfrm>
              <a:prstGeom prst="rect">
                <a:avLst/>
              </a:prstGeom>
            </p:spPr>
          </p:pic>
        </p:grpSp>
        <p:grpSp>
          <p:nvGrpSpPr>
            <p:cNvPr id="181" name="Group 180"/>
            <p:cNvGrpSpPr/>
            <p:nvPr/>
          </p:nvGrpSpPr>
          <p:grpSpPr>
            <a:xfrm>
              <a:off x="7284170" y="2975042"/>
              <a:ext cx="1167133" cy="944252"/>
              <a:chOff x="7667332" y="3903111"/>
              <a:chExt cx="1167133" cy="944252"/>
            </a:xfrm>
          </p:grpSpPr>
          <p:sp>
            <p:nvSpPr>
              <p:cNvPr id="182" name="TextBox 181">
                <a:extLst>
                  <a:ext uri="{FF2B5EF4-FFF2-40B4-BE49-F238E27FC236}">
                    <a16:creationId xmlns:a16="http://schemas.microsoft.com/office/drawing/2014/main" id="{E54FA703-C687-4BD4-B25A-B3AFECCADC8F}"/>
                  </a:ext>
                </a:extLst>
              </p:cNvPr>
              <p:cNvSpPr txBox="1"/>
              <p:nvPr/>
            </p:nvSpPr>
            <p:spPr>
              <a:xfrm>
                <a:off x="7667332" y="44892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183" name="Graphic 42">
                <a:extLst>
                  <a:ext uri="{FF2B5EF4-FFF2-40B4-BE49-F238E27FC236}">
                    <a16:creationId xmlns:a16="http://schemas.microsoft.com/office/drawing/2014/main" id="{DBD63E0C-8BC7-4AAF-B284-D0B0D184780A}"/>
                  </a:ext>
                </a:extLst>
              </p:cNvPr>
              <p:cNvPicPr>
                <a:picLocks noChangeAspect="1"/>
              </p:cNvPicPr>
              <p:nvPr/>
            </p:nvPicPr>
            <p:blipFill>
              <a:blip r:embed="rId7"/>
              <a:stretch>
                <a:fillRect/>
              </a:stretch>
            </p:blipFill>
            <p:spPr>
              <a:xfrm>
                <a:off x="7958962" y="3903111"/>
                <a:ext cx="583871" cy="581877"/>
              </a:xfrm>
              <a:prstGeom prst="rect">
                <a:avLst/>
              </a:prstGeom>
            </p:spPr>
          </p:pic>
        </p:grpSp>
        <p:grpSp>
          <p:nvGrpSpPr>
            <p:cNvPr id="184" name="Group 183"/>
            <p:cNvGrpSpPr/>
            <p:nvPr/>
          </p:nvGrpSpPr>
          <p:grpSpPr>
            <a:xfrm>
              <a:off x="7284170" y="3810583"/>
              <a:ext cx="1167133" cy="952365"/>
              <a:chOff x="7667332" y="5234798"/>
              <a:chExt cx="1167133" cy="952365"/>
            </a:xfrm>
          </p:grpSpPr>
          <p:sp>
            <p:nvSpPr>
              <p:cNvPr id="185" name="TextBox 184">
                <a:extLst>
                  <a:ext uri="{FF2B5EF4-FFF2-40B4-BE49-F238E27FC236}">
                    <a16:creationId xmlns:a16="http://schemas.microsoft.com/office/drawing/2014/main" id="{41A5941D-0A8F-41AA-BB05-462F713D54A8}"/>
                  </a:ext>
                </a:extLst>
              </p:cNvPr>
              <p:cNvSpPr txBox="1"/>
              <p:nvPr/>
            </p:nvSpPr>
            <p:spPr>
              <a:xfrm>
                <a:off x="7667332"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186" name="Graphic 42">
                <a:extLst>
                  <a:ext uri="{FF2B5EF4-FFF2-40B4-BE49-F238E27FC236}">
                    <a16:creationId xmlns:a16="http://schemas.microsoft.com/office/drawing/2014/main" id="{2043E59B-8FCF-4C92-B1D0-67DFB5F949D5}"/>
                  </a:ext>
                </a:extLst>
              </p:cNvPr>
              <p:cNvPicPr>
                <a:picLocks noChangeAspect="1"/>
              </p:cNvPicPr>
              <p:nvPr/>
            </p:nvPicPr>
            <p:blipFill>
              <a:blip r:embed="rId7"/>
              <a:stretch>
                <a:fillRect/>
              </a:stretch>
            </p:blipFill>
            <p:spPr>
              <a:xfrm>
                <a:off x="7958963" y="5234798"/>
                <a:ext cx="583871" cy="581875"/>
              </a:xfrm>
              <a:prstGeom prst="rect">
                <a:avLst/>
              </a:prstGeom>
            </p:spPr>
          </p:pic>
        </p:grpSp>
        <p:grpSp>
          <p:nvGrpSpPr>
            <p:cNvPr id="193" name="Group 192"/>
            <p:cNvGrpSpPr/>
            <p:nvPr/>
          </p:nvGrpSpPr>
          <p:grpSpPr>
            <a:xfrm>
              <a:off x="6953603" y="2105317"/>
              <a:ext cx="1714221" cy="925292"/>
              <a:chOff x="7336765" y="2946198"/>
              <a:chExt cx="1714221" cy="925292"/>
            </a:xfrm>
          </p:grpSpPr>
          <p:sp>
            <p:nvSpPr>
              <p:cNvPr id="194" name="TextBox 193">
                <a:extLst>
                  <a:ext uri="{FF2B5EF4-FFF2-40B4-BE49-F238E27FC236}">
                    <a16:creationId xmlns:a16="http://schemas.microsoft.com/office/drawing/2014/main" id="{524D2ED8-79A8-46BB-AC90-00034C19FE9B}"/>
                  </a:ext>
                </a:extLst>
              </p:cNvPr>
              <p:cNvSpPr txBox="1"/>
              <p:nvPr/>
            </p:nvSpPr>
            <p:spPr>
              <a:xfrm>
                <a:off x="7336765" y="3512031"/>
                <a:ext cx="1714221" cy="35945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195" name="Graphic 42">
                <a:extLst>
                  <a:ext uri="{FF2B5EF4-FFF2-40B4-BE49-F238E27FC236}">
                    <a16:creationId xmlns:a16="http://schemas.microsoft.com/office/drawing/2014/main" id="{CBB9100A-0F9A-4DA0-8426-465E9ABCBD0C}"/>
                  </a:ext>
                </a:extLst>
              </p:cNvPr>
              <p:cNvPicPr>
                <a:picLocks noChangeAspect="1"/>
              </p:cNvPicPr>
              <p:nvPr/>
            </p:nvPicPr>
            <p:blipFill>
              <a:blip r:embed="rId7"/>
              <a:stretch>
                <a:fillRect/>
              </a:stretch>
            </p:blipFill>
            <p:spPr>
              <a:xfrm>
                <a:off x="7958964" y="2946198"/>
                <a:ext cx="583871" cy="581877"/>
              </a:xfrm>
              <a:prstGeom prst="rect">
                <a:avLst/>
              </a:prstGeom>
            </p:spPr>
          </p:pic>
        </p:grpSp>
        <p:grpSp>
          <p:nvGrpSpPr>
            <p:cNvPr id="196" name="Group 195"/>
            <p:cNvGrpSpPr/>
            <p:nvPr/>
          </p:nvGrpSpPr>
          <p:grpSpPr>
            <a:xfrm>
              <a:off x="8765417" y="3024614"/>
              <a:ext cx="1283847" cy="628997"/>
              <a:chOff x="10040002" y="2382519"/>
              <a:chExt cx="1283847" cy="628997"/>
            </a:xfrm>
          </p:grpSpPr>
          <p:pic>
            <p:nvPicPr>
              <p:cNvPr id="197" name="Graphic 45">
                <a:extLst>
                  <a:ext uri="{FF2B5EF4-FFF2-40B4-BE49-F238E27FC236}">
                    <a16:creationId xmlns:a16="http://schemas.microsoft.com/office/drawing/2014/main" id="{492B2F79-DB65-48E2-BB2B-0AE641DFD9AB}"/>
                  </a:ext>
                </a:extLst>
              </p:cNvPr>
              <p:cNvPicPr>
                <a:picLocks noChangeAspect="1"/>
              </p:cNvPicPr>
              <p:nvPr/>
            </p:nvPicPr>
            <p:blipFill>
              <a:blip r:embed="rId8"/>
              <a:stretch>
                <a:fillRect/>
              </a:stretch>
            </p:blipFill>
            <p:spPr>
              <a:xfrm>
                <a:off x="10453325" y="2382519"/>
                <a:ext cx="457200" cy="455638"/>
              </a:xfrm>
              <a:prstGeom prst="rect">
                <a:avLst/>
              </a:prstGeom>
            </p:spPr>
          </p:pic>
          <p:sp>
            <p:nvSpPr>
              <p:cNvPr id="198" name="TextBox 197">
                <a:extLst>
                  <a:ext uri="{FF2B5EF4-FFF2-40B4-BE49-F238E27FC236}">
                    <a16:creationId xmlns:a16="http://schemas.microsoft.com/office/drawing/2014/main" id="{9D109191-85FE-4667-BA2A-3BB1C898FE87}"/>
                  </a:ext>
                </a:extLst>
              </p:cNvPr>
              <p:cNvSpPr txBox="1"/>
              <p:nvPr/>
            </p:nvSpPr>
            <p:spPr>
              <a:xfrm>
                <a:off x="10040002" y="2824668"/>
                <a:ext cx="1283847"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grpSp>
        <p:pic>
          <p:nvPicPr>
            <p:cNvPr id="199" name="Graphic 19">
              <a:extLst>
                <a:ext uri="{FF2B5EF4-FFF2-40B4-BE49-F238E27FC236}">
                  <a16:creationId xmlns:a16="http://schemas.microsoft.com/office/drawing/2014/main" id="{ED9F78BE-213C-3D47-A534-0B86E72111B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9315" y="210329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1182117" y="2570171"/>
              <a:ext cx="2671598" cy="42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IAM</a:t>
              </a:r>
            </a:p>
          </p:txBody>
        </p:sp>
        <p:grpSp>
          <p:nvGrpSpPr>
            <p:cNvPr id="201" name="Group 200"/>
            <p:cNvGrpSpPr/>
            <p:nvPr/>
          </p:nvGrpSpPr>
          <p:grpSpPr>
            <a:xfrm>
              <a:off x="1577451" y="4352034"/>
              <a:ext cx="1845722" cy="1128664"/>
              <a:chOff x="2050365" y="2297577"/>
              <a:chExt cx="1845722" cy="1128664"/>
            </a:xfrm>
          </p:grpSpPr>
          <p:pic>
            <p:nvPicPr>
              <p:cNvPr id="204" name="Graphic 17">
                <a:extLst>
                  <a:ext uri="{FF2B5EF4-FFF2-40B4-BE49-F238E27FC236}">
                    <a16:creationId xmlns:a16="http://schemas.microsoft.com/office/drawing/2014/main" id="{29A4B8A3-9C63-104B-986C-E2796ED6BACB}"/>
                  </a:ext>
                </a:extLst>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44626" y="22975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2050365" y="2698524"/>
                <a:ext cx="1845722" cy="72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grpSp>
        <p:pic>
          <p:nvPicPr>
            <p:cNvPr id="206"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11"/>
            <a:srcRect/>
            <a:stretch/>
          </p:blipFill>
          <p:spPr bwMode="auto">
            <a:xfrm>
              <a:off x="5911663" y="30424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5302721" y="3433138"/>
              <a:ext cx="1666965" cy="72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sp>
          <p:nvSpPr>
            <p:cNvPr id="208" name="Rectangle 207">
              <a:extLst>
                <a:ext uri="{FF2B5EF4-FFF2-40B4-BE49-F238E27FC236}">
                  <a16:creationId xmlns:a16="http://schemas.microsoft.com/office/drawing/2014/main" id="{BEFEC4D9-0FF6-0740-BBB7-9A904CD0D43A}"/>
                </a:ext>
              </a:extLst>
            </p:cNvPr>
            <p:cNvSpPr/>
            <p:nvPr/>
          </p:nvSpPr>
          <p:spPr>
            <a:xfrm>
              <a:off x="1777778" y="1150926"/>
              <a:ext cx="9769742" cy="52968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209"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77778" y="1150926"/>
              <a:ext cx="330199"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0" name="Group 209"/>
            <p:cNvGrpSpPr/>
            <p:nvPr/>
          </p:nvGrpSpPr>
          <p:grpSpPr>
            <a:xfrm>
              <a:off x="9915273" y="4698381"/>
              <a:ext cx="1573623" cy="1007974"/>
              <a:chOff x="9033702" y="5319982"/>
              <a:chExt cx="1573623" cy="1007974"/>
            </a:xfrm>
          </p:grpSpPr>
          <p:sp>
            <p:nvSpPr>
              <p:cNvPr id="211" name="TextBox 210">
                <a:extLst>
                  <a:ext uri="{FF2B5EF4-FFF2-40B4-BE49-F238E27FC236}">
                    <a16:creationId xmlns:a16="http://schemas.microsoft.com/office/drawing/2014/main" id="{BE1E8CA3-911E-42ED-8B43-A46414A38421}"/>
                  </a:ext>
                </a:extLst>
              </p:cNvPr>
              <p:cNvSpPr txBox="1"/>
              <p:nvPr/>
            </p:nvSpPr>
            <p:spPr>
              <a:xfrm>
                <a:off x="9033702" y="5782379"/>
                <a:ext cx="1573623"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212" name="Graphic 8">
                <a:extLst>
                  <a:ext uri="{FF2B5EF4-FFF2-40B4-BE49-F238E27FC236}">
                    <a16:creationId xmlns:a16="http://schemas.microsoft.com/office/drawing/2014/main" id="{7878EBC1-8556-5C49-8C35-366F912BECC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91913" y="531998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3" name="Graphic 7">
              <a:extLst>
                <a:ext uri="{FF2B5EF4-FFF2-40B4-BE49-F238E27FC236}">
                  <a16:creationId xmlns:a16="http://schemas.microsoft.com/office/drawing/2014/main" id="{57FA1F27-A2E2-7D4A-A34C-9636E8580D5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393782" y="5678721"/>
              <a:ext cx="45719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6500815" y="6110072"/>
              <a:ext cx="2243137" cy="42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grpSp>
          <p:nvGrpSpPr>
            <p:cNvPr id="215" name="Group 214"/>
            <p:cNvGrpSpPr/>
            <p:nvPr/>
          </p:nvGrpSpPr>
          <p:grpSpPr>
            <a:xfrm>
              <a:off x="7255303" y="4654236"/>
              <a:ext cx="1167133" cy="952365"/>
              <a:chOff x="7667333" y="5234798"/>
              <a:chExt cx="1167133" cy="952365"/>
            </a:xfrm>
          </p:grpSpPr>
          <p:sp>
            <p:nvSpPr>
              <p:cNvPr id="216" name="TextBox 215">
                <a:extLst>
                  <a:ext uri="{FF2B5EF4-FFF2-40B4-BE49-F238E27FC236}">
                    <a16:creationId xmlns:a16="http://schemas.microsoft.com/office/drawing/2014/main" id="{41A5941D-0A8F-41AA-BB05-462F713D54A8}"/>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217" name="Graphic 42">
                <a:extLst>
                  <a:ext uri="{FF2B5EF4-FFF2-40B4-BE49-F238E27FC236}">
                    <a16:creationId xmlns:a16="http://schemas.microsoft.com/office/drawing/2014/main" id="{2043E59B-8FCF-4C92-B1D0-67DFB5F949D5}"/>
                  </a:ext>
                </a:extLst>
              </p:cNvPr>
              <p:cNvPicPr>
                <a:picLocks noChangeAspect="1"/>
              </p:cNvPicPr>
              <p:nvPr/>
            </p:nvPicPr>
            <p:blipFill>
              <a:blip r:embed="rId7"/>
              <a:stretch>
                <a:fillRect/>
              </a:stretch>
            </p:blipFill>
            <p:spPr>
              <a:xfrm>
                <a:off x="7958964" y="5234798"/>
                <a:ext cx="583871" cy="581875"/>
              </a:xfrm>
              <a:prstGeom prst="rect">
                <a:avLst/>
              </a:prstGeom>
            </p:spPr>
          </p:pic>
        </p:grpSp>
        <p:pic>
          <p:nvPicPr>
            <p:cNvPr id="218" name="Picture 21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31136" y="1320448"/>
              <a:ext cx="609669" cy="867448"/>
            </a:xfrm>
            <a:prstGeom prst="rect">
              <a:avLst/>
            </a:prstGeom>
          </p:spPr>
        </p:pic>
        <p:cxnSp>
          <p:nvCxnSpPr>
            <p:cNvPr id="219" name="Elbow Connector 77">
              <a:extLst>
                <a:ext uri="{FF2B5EF4-FFF2-40B4-BE49-F238E27FC236}">
                  <a16:creationId xmlns:a16="http://schemas.microsoft.com/office/drawing/2014/main" id="{C33A0DEA-EA4C-4211-8839-1430CE377022}"/>
                </a:ext>
              </a:extLst>
            </p:cNvPr>
            <p:cNvCxnSpPr>
              <a:cxnSpLocks/>
              <a:endCxn id="197" idx="1"/>
            </p:cNvCxnSpPr>
            <p:nvPr/>
          </p:nvCxnSpPr>
          <p:spPr>
            <a:xfrm>
              <a:off x="8290252" y="2396256"/>
              <a:ext cx="888488" cy="856177"/>
            </a:xfrm>
            <a:prstGeom prst="bentConnector3">
              <a:avLst>
                <a:gd name="adj1" fmla="val 4390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20" name="Elbow Connector 76">
              <a:extLst>
                <a:ext uri="{FF2B5EF4-FFF2-40B4-BE49-F238E27FC236}">
                  <a16:creationId xmlns:a16="http://schemas.microsoft.com/office/drawing/2014/main" id="{3A745F4B-12CD-4631-B7A3-ABC98F53FEC2}"/>
                </a:ext>
              </a:extLst>
            </p:cNvPr>
            <p:cNvCxnSpPr>
              <a:cxnSpLocks/>
            </p:cNvCxnSpPr>
            <p:nvPr/>
          </p:nvCxnSpPr>
          <p:spPr>
            <a:xfrm flipV="1">
              <a:off x="8167484" y="4901011"/>
              <a:ext cx="2256153" cy="156255"/>
            </a:xfrm>
            <a:prstGeom prst="bentConnector3">
              <a:avLst>
                <a:gd name="adj1" fmla="val 66347"/>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21" name="Elbow Connector 220">
              <a:extLst>
                <a:ext uri="{FF2B5EF4-FFF2-40B4-BE49-F238E27FC236}">
                  <a16:creationId xmlns:a16="http://schemas.microsoft.com/office/drawing/2014/main" id="{D14DECB2-EDFA-4A1C-8C3F-AEE5A5A47969}"/>
                </a:ext>
              </a:extLst>
            </p:cNvPr>
            <p:cNvCxnSpPr>
              <a:cxnSpLocks/>
              <a:stCxn id="204" idx="1"/>
              <a:endCxn id="164" idx="2"/>
            </p:cNvCxnSpPr>
            <p:nvPr/>
          </p:nvCxnSpPr>
          <p:spPr>
            <a:xfrm rot="10800000">
              <a:off x="1200111" y="4188849"/>
              <a:ext cx="1071601" cy="39178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222" name="Freeform 88">
              <a:extLst>
                <a:ext uri="{FF2B5EF4-FFF2-40B4-BE49-F238E27FC236}">
                  <a16:creationId xmlns:a16="http://schemas.microsoft.com/office/drawing/2014/main" id="{3090B44C-0F6F-4B39-B15A-5ABE29C767FB}"/>
                </a:ext>
              </a:extLst>
            </p:cNvPr>
            <p:cNvSpPr/>
            <p:nvPr/>
          </p:nvSpPr>
          <p:spPr>
            <a:xfrm rot="10800000">
              <a:off x="3489876" y="2605591"/>
              <a:ext cx="605303" cy="1219398"/>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2"/>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3" name="Left Brace 222"/>
            <p:cNvSpPr/>
            <p:nvPr/>
          </p:nvSpPr>
          <p:spPr>
            <a:xfrm rot="16200000">
              <a:off x="6695882" y="892358"/>
              <a:ext cx="164621" cy="9277676"/>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p>
          </p:txBody>
        </p:sp>
        <p:cxnSp>
          <p:nvCxnSpPr>
            <p:cNvPr id="224" name="Elbow Connector 223">
              <a:extLst>
                <a:ext uri="{FF2B5EF4-FFF2-40B4-BE49-F238E27FC236}">
                  <a16:creationId xmlns:a16="http://schemas.microsoft.com/office/drawing/2014/main" id="{D14DECB2-EDFA-4A1C-8C3F-AEE5A5A47969}"/>
                </a:ext>
              </a:extLst>
            </p:cNvPr>
            <p:cNvCxnSpPr>
              <a:cxnSpLocks/>
              <a:endCxn id="166" idx="2"/>
            </p:cNvCxnSpPr>
            <p:nvPr/>
          </p:nvCxnSpPr>
          <p:spPr>
            <a:xfrm rot="10800000">
              <a:off x="4672519" y="4338699"/>
              <a:ext cx="2250393" cy="679008"/>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225"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10251890" y="2213295"/>
              <a:ext cx="1168160" cy="72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cxnSp>
          <p:nvCxnSpPr>
            <p:cNvPr id="226" name="Elbow Connector 65">
              <a:extLst>
                <a:ext uri="{FF2B5EF4-FFF2-40B4-BE49-F238E27FC236}">
                  <a16:creationId xmlns:a16="http://schemas.microsoft.com/office/drawing/2014/main" id="{6B7975B3-64CF-4664-9B81-F5B08E2FB2F3}"/>
                </a:ext>
              </a:extLst>
            </p:cNvPr>
            <p:cNvCxnSpPr>
              <a:cxnSpLocks/>
              <a:endCxn id="206" idx="3"/>
            </p:cNvCxnSpPr>
            <p:nvPr/>
          </p:nvCxnSpPr>
          <p:spPr>
            <a:xfrm rot="10800000" flipV="1">
              <a:off x="6368863" y="2414908"/>
              <a:ext cx="1039052" cy="856179"/>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227"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33478" y="567872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3965110" y="6110072"/>
              <a:ext cx="2646501" cy="42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grpSp>
      <p:sp>
        <p:nvSpPr>
          <p:cNvPr id="66" name="TextBox 65">
            <a:extLst>
              <a:ext uri="{FF2B5EF4-FFF2-40B4-BE49-F238E27FC236}">
                <a16:creationId xmlns:a16="http://schemas.microsoft.com/office/drawing/2014/main" id="{A72C7E2C-2617-4385-B7C4-520C22B3F466}"/>
              </a:ext>
            </a:extLst>
          </p:cNvPr>
          <p:cNvSpPr txBox="1"/>
          <p:nvPr/>
        </p:nvSpPr>
        <p:spPr>
          <a:xfrm>
            <a:off x="386501" y="1100153"/>
            <a:ext cx="11597640" cy="369332"/>
          </a:xfrm>
          <a:prstGeom prst="rect">
            <a:avLst/>
          </a:prstGeom>
          <a:noFill/>
        </p:spPr>
        <p:txBody>
          <a:bodyPr wrap="square" rtlCol="0">
            <a:spAutoFit/>
          </a:bodyPr>
          <a:lstStyle/>
          <a:p>
            <a:r>
              <a:rPr lang="en-US" dirty="0"/>
              <a:t>Which modern application features were applied in your application?</a:t>
            </a:r>
          </a:p>
        </p:txBody>
      </p:sp>
      <p:sp>
        <p:nvSpPr>
          <p:cNvPr id="23" name="TextBox 22">
            <a:extLst>
              <a:ext uri="{FF2B5EF4-FFF2-40B4-BE49-F238E27FC236}">
                <a16:creationId xmlns:a16="http://schemas.microsoft.com/office/drawing/2014/main" id="{922A759E-D323-4067-A3AD-9C57368E8AA4}"/>
              </a:ext>
            </a:extLst>
          </p:cNvPr>
          <p:cNvSpPr txBox="1"/>
          <p:nvPr/>
        </p:nvSpPr>
        <p:spPr>
          <a:xfrm>
            <a:off x="8952879" y="1908126"/>
            <a:ext cx="3031262" cy="2979085"/>
          </a:xfrm>
          <a:prstGeom prst="rect">
            <a:avLst/>
          </a:prstGeom>
          <a:noFill/>
        </p:spPr>
        <p:txBody>
          <a:bodyPr wrap="square" rtlCol="0">
            <a:spAutoFit/>
          </a:bodyPr>
          <a:lstStyle/>
          <a:p>
            <a:pPr marL="171450" lvl="0" indent="-171450">
              <a:lnSpc>
                <a:spcPct val="200000"/>
              </a:lnSpc>
              <a:buFont typeface="Arial" panose="020B0604020202020204" pitchFamily="34" charset="0"/>
              <a:buChar char="•"/>
            </a:pPr>
            <a:r>
              <a:rPr lang="en-US" sz="1600" dirty="0"/>
              <a:t>API driven </a:t>
            </a:r>
          </a:p>
          <a:p>
            <a:pPr marL="171450" lvl="0" indent="-171450">
              <a:lnSpc>
                <a:spcPct val="200000"/>
              </a:lnSpc>
              <a:buFont typeface="Arial" panose="020B0604020202020204" pitchFamily="34" charset="0"/>
              <a:buChar char="•"/>
            </a:pPr>
            <a:r>
              <a:rPr lang="en-US" sz="1600" dirty="0"/>
              <a:t>Independent functionality</a:t>
            </a:r>
          </a:p>
          <a:p>
            <a:pPr marL="171450" indent="-171450">
              <a:lnSpc>
                <a:spcPct val="200000"/>
              </a:lnSpc>
              <a:buFont typeface="Arial" panose="020B0604020202020204" pitchFamily="34" charset="0"/>
              <a:buChar char="•"/>
            </a:pPr>
            <a:r>
              <a:rPr lang="en-US" sz="1600" dirty="0"/>
              <a:t>Decoupled components </a:t>
            </a:r>
          </a:p>
          <a:p>
            <a:pPr marL="171450" lvl="0" indent="-171450">
              <a:lnSpc>
                <a:spcPct val="200000"/>
              </a:lnSpc>
              <a:buFont typeface="Arial" panose="020B0604020202020204" pitchFamily="34" charset="0"/>
              <a:buChar char="•"/>
            </a:pPr>
            <a:r>
              <a:rPr lang="en-US" sz="1600" dirty="0"/>
              <a:t>Technology agnostic</a:t>
            </a:r>
          </a:p>
          <a:p>
            <a:pPr marL="171450" lvl="0" indent="-171450">
              <a:lnSpc>
                <a:spcPct val="200000"/>
              </a:lnSpc>
              <a:buFont typeface="Arial" panose="020B0604020202020204" pitchFamily="34" charset="0"/>
              <a:buChar char="•"/>
            </a:pPr>
            <a:r>
              <a:rPr lang="en-US" sz="1600" dirty="0"/>
              <a:t>Independent deployment</a:t>
            </a:r>
          </a:p>
          <a:p>
            <a:pPr marL="171450" lvl="0" indent="-171450">
              <a:lnSpc>
                <a:spcPct val="200000"/>
              </a:lnSpc>
              <a:buFont typeface="Arial" panose="020B0604020202020204" pitchFamily="34" charset="0"/>
              <a:buChar char="•"/>
            </a:pPr>
            <a:r>
              <a:rPr lang="en-US" sz="1600" dirty="0"/>
              <a:t>Serverless</a:t>
            </a:r>
          </a:p>
        </p:txBody>
      </p:sp>
    </p:spTree>
    <p:custDataLst>
      <p:tags r:id="rId1"/>
    </p:custDataLst>
    <p:extLst>
      <p:ext uri="{BB962C8B-B14F-4D97-AF65-F5344CB8AC3E}">
        <p14:creationId xmlns:p14="http://schemas.microsoft.com/office/powerpoint/2010/main" val="279951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 through </a:t>
            </a:r>
            <a:br>
              <a:rPr lang="en-US" dirty="0"/>
            </a:br>
            <a:r>
              <a:rPr lang="en-US" dirty="0"/>
              <a:t>AWS Step Functions</a:t>
            </a:r>
          </a:p>
        </p:txBody>
      </p:sp>
      <p:sp>
        <p:nvSpPr>
          <p:cNvPr id="6" name="Text Placeholder 5"/>
          <p:cNvSpPr>
            <a:spLocks noGrp="1"/>
          </p:cNvSpPr>
          <p:nvPr>
            <p:ph type="subTitle" idx="1"/>
          </p:nvPr>
        </p:nvSpPr>
        <p:spPr/>
        <p:txBody>
          <a:bodyPr>
            <a:normAutofit/>
          </a:bodyPr>
          <a:lstStyle/>
          <a:p>
            <a:r>
              <a:rPr lang="en-US" dirty="0"/>
              <a:t>Module 11: Building a Modern Application</a:t>
            </a:r>
          </a:p>
        </p:txBody>
      </p:sp>
    </p:spTree>
    <p:custDataLst>
      <p:tags r:id="rId1"/>
    </p:custDataLst>
    <p:extLst>
      <p:ext uri="{BB962C8B-B14F-4D97-AF65-F5344CB8AC3E}">
        <p14:creationId xmlns:p14="http://schemas.microsoft.com/office/powerpoint/2010/main" val="133842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B471949-F597-4AC9-8C11-0ADAF92FD93F}"/>
              </a:ext>
            </a:extLst>
          </p:cNvPr>
          <p:cNvSpPr>
            <a:spLocks noGrp="1"/>
          </p:cNvSpPr>
          <p:nvPr>
            <p:ph type="sldNum" sz="quarter" idx="20"/>
          </p:nvPr>
        </p:nvSpPr>
        <p:spPr/>
        <p:txBody>
          <a:bodyPr/>
          <a:lstStyle/>
          <a:p>
            <a:fld id="{989D9560-4C13-4692-9687-98ECDD2D9552}" type="slidenum">
              <a:rPr lang="en-US" smtClean="0"/>
              <a:t>22</a:t>
            </a:fld>
            <a:endParaRPr lang="en-US" dirty="0"/>
          </a:p>
        </p:txBody>
      </p:sp>
      <p:sp>
        <p:nvSpPr>
          <p:cNvPr id="3" name="Title 2">
            <a:extLst>
              <a:ext uri="{FF2B5EF4-FFF2-40B4-BE49-F238E27FC236}">
                <a16:creationId xmlns:a16="http://schemas.microsoft.com/office/drawing/2014/main" id="{79161804-4820-1544-83CD-12310E59C88D}"/>
              </a:ext>
            </a:extLst>
          </p:cNvPr>
          <p:cNvSpPr>
            <a:spLocks noGrp="1"/>
          </p:cNvSpPr>
          <p:nvPr>
            <p:ph type="title"/>
          </p:nvPr>
        </p:nvSpPr>
        <p:spPr/>
        <p:txBody>
          <a:bodyPr/>
          <a:lstStyle/>
          <a:p>
            <a:r>
              <a:rPr lang="en-US" dirty="0"/>
              <a:t>Orchestration of complex distributed workflows</a:t>
            </a:r>
          </a:p>
        </p:txBody>
      </p:sp>
      <p:sp>
        <p:nvSpPr>
          <p:cNvPr id="60" name="Content Placeholder 1">
            <a:extLst>
              <a:ext uri="{FF2B5EF4-FFF2-40B4-BE49-F238E27FC236}">
                <a16:creationId xmlns:a16="http://schemas.microsoft.com/office/drawing/2014/main" id="{D6CB7375-8C46-4020-82A6-067F82AEFE3C}"/>
              </a:ext>
            </a:extLst>
          </p:cNvPr>
          <p:cNvSpPr txBox="1">
            <a:spLocks/>
          </p:cNvSpPr>
          <p:nvPr/>
        </p:nvSpPr>
        <p:spPr bwMode="auto">
          <a:xfrm>
            <a:off x="365760" y="1397639"/>
            <a:ext cx="2775536" cy="250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52400" tIns="121920" rIns="152400" bIns="121920" numCol="1" anchor="t" anchorCtr="0" compatLnSpc="1">
            <a:prstTxWarp prst="textNoShape">
              <a:avLst/>
            </a:prstTxWarp>
            <a:spAutoFit/>
          </a:bodyPr>
          <a:lstStyle>
            <a:lvl1pPr algn="l" defTabSz="1096963" rtl="0" eaLnBrk="1" fontAlgn="base" hangingPunct="1">
              <a:lnSpc>
                <a:spcPct val="90000"/>
              </a:lnSpc>
              <a:spcBef>
                <a:spcPct val="20000"/>
              </a:spcBef>
              <a:spcAft>
                <a:spcPct val="0"/>
              </a:spcAft>
              <a:buSzPct val="90000"/>
              <a:buFont typeface="Arial" panose="020B0604020202020204" pitchFamily="34" charset="0"/>
              <a:defRPr sz="3200" kern="1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03225" algn="l" defTabSz="1096963" rtl="0" eaLnBrk="1" fontAlgn="base" hangingPunct="1">
              <a:lnSpc>
                <a:spcPct val="90000"/>
              </a:lnSpc>
              <a:spcBef>
                <a:spcPts val="600"/>
              </a:spcBef>
              <a:spcAft>
                <a:spcPct val="0"/>
              </a:spcAft>
              <a:buSzPct val="90000"/>
              <a:buFont typeface="Arial" panose="020B0604020202020204" pitchFamily="34" charset="0"/>
              <a:defRPr sz="2400" kern="1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2pPr>
            <a:lvl3pPr marL="671513" algn="l" defTabSz="1096963" rtl="0" eaLnBrk="1" fontAlgn="base" hangingPunct="1">
              <a:lnSpc>
                <a:spcPct val="90000"/>
              </a:lnSpc>
              <a:spcBef>
                <a:spcPts val="600"/>
              </a:spcBef>
              <a:spcAft>
                <a:spcPct val="0"/>
              </a:spcAft>
              <a:buSzPct val="90000"/>
              <a:buFont typeface="Arial" panose="020B0604020202020204" pitchFamily="34" charset="0"/>
              <a:defRPr sz="2400" kern="1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3pPr>
            <a:lvl4pPr marL="939800" algn="l" defTabSz="1096963" rtl="0" eaLnBrk="1" fontAlgn="base" hangingPunct="1">
              <a:lnSpc>
                <a:spcPct val="90000"/>
              </a:lnSpc>
              <a:spcBef>
                <a:spcPts val="600"/>
              </a:spcBef>
              <a:spcAft>
                <a:spcPct val="0"/>
              </a:spcAft>
              <a:buSzPct val="90000"/>
              <a:buFont typeface="Arial" panose="020B0604020202020204" pitchFamily="34" charset="0"/>
              <a:defRPr sz="2000" kern="1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4pPr>
            <a:lvl5pPr marL="1209675" algn="l" defTabSz="1096963" rtl="0" eaLnBrk="1" fontAlgn="base" hangingPunct="1">
              <a:lnSpc>
                <a:spcPct val="90000"/>
              </a:lnSpc>
              <a:spcBef>
                <a:spcPts val="600"/>
              </a:spcBef>
              <a:spcAft>
                <a:spcPct val="0"/>
              </a:spcAft>
              <a:buSzPct val="90000"/>
              <a:buFont typeface="Arial" panose="020B0604020202020204" pitchFamily="34" charset="0"/>
              <a:defRPr sz="2000" kern="1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r>
              <a:rPr lang="en-US" sz="2333" dirty="0">
                <a:solidFill>
                  <a:schemeClr val="tx1"/>
                </a:solidFill>
                <a:latin typeface="+mn-lt"/>
              </a:rPr>
              <a:t>Manage state across distributed tasks while reducing application code and improving resiliency </a:t>
            </a:r>
          </a:p>
        </p:txBody>
      </p:sp>
      <p:grpSp>
        <p:nvGrpSpPr>
          <p:cNvPr id="6" name="justGraphic-example">
            <a:extLst>
              <a:ext uri="{FF2B5EF4-FFF2-40B4-BE49-F238E27FC236}">
                <a16:creationId xmlns:a16="http://schemas.microsoft.com/office/drawing/2014/main" id="{78455009-BFC1-42D9-BBC1-743D7C27CF96}"/>
              </a:ext>
              <a:ext uri="{C183D7F6-B498-43B3-948B-1728B52AA6E4}">
                <adec:decorative xmlns:adec="http://schemas.microsoft.com/office/drawing/2017/decorative" val="1"/>
              </a:ext>
            </a:extLst>
          </p:cNvPr>
          <p:cNvGrpSpPr/>
          <p:nvPr/>
        </p:nvGrpSpPr>
        <p:grpSpPr>
          <a:xfrm>
            <a:off x="2203727" y="1670527"/>
            <a:ext cx="9751244" cy="4733078"/>
            <a:chOff x="2203727" y="1670527"/>
            <a:chExt cx="9751244" cy="4733078"/>
          </a:xfrm>
        </p:grpSpPr>
        <p:sp>
          <p:nvSpPr>
            <p:cNvPr id="61" name="Rectangle 60">
              <a:extLst>
                <a:ext uri="{FF2B5EF4-FFF2-40B4-BE49-F238E27FC236}">
                  <a16:creationId xmlns:a16="http://schemas.microsoft.com/office/drawing/2014/main" id="{3A6F528A-1596-4EEF-BE19-710990D7F0A1}"/>
                </a:ext>
              </a:extLst>
            </p:cNvPr>
            <p:cNvSpPr/>
            <p:nvPr/>
          </p:nvSpPr>
          <p:spPr bwMode="auto">
            <a:xfrm>
              <a:off x="3573506" y="1670527"/>
              <a:ext cx="8381465" cy="47330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62" name="Graphic 12">
              <a:extLst>
                <a:ext uri="{FF2B5EF4-FFF2-40B4-BE49-F238E27FC236}">
                  <a16:creationId xmlns:a16="http://schemas.microsoft.com/office/drawing/2014/main" id="{81ADEC95-50E2-4207-897A-80694774D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573506" y="1670527"/>
              <a:ext cx="365778" cy="36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4335C1A-64B1-4C44-A358-AF0C31C5F93B}"/>
                </a:ext>
              </a:extLst>
            </p:cNvPr>
            <p:cNvSpPr/>
            <p:nvPr/>
          </p:nvSpPr>
          <p:spPr>
            <a:xfrm>
              <a:off x="5273405" y="1749698"/>
              <a:ext cx="5175223" cy="4565489"/>
            </a:xfrm>
            <a:prstGeom prst="rect">
              <a:avLst/>
            </a:prstGeom>
            <a:noFill/>
            <a:ln w="19050">
              <a:solidFill>
                <a:srgbClr val="CD226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0" tIns="76200" rIns="76200" bIns="38100" numCol="1" spcCol="0" rtlCol="0" fromWordArt="0" anchor="t" anchorCtr="0" forceAA="0" compatLnSpc="1">
              <a:prstTxWarp prst="textNoShape">
                <a:avLst/>
              </a:prstTxWarp>
              <a:noAutofit/>
            </a:bodyPr>
            <a:lstStyle/>
            <a:p>
              <a:pPr defTabSz="914099" eaLnBrk="0" fontAlgn="base" hangingPunct="0">
                <a:spcBef>
                  <a:spcPct val="0"/>
                </a:spcBef>
                <a:spcAft>
                  <a:spcPct val="0"/>
                </a:spcAft>
                <a:defRPr/>
              </a:pPr>
              <a:r>
                <a:rPr lang="en-US" sz="1600" dirty="0">
                  <a:solidFill>
                    <a:schemeClr val="tx1"/>
                  </a:solidFill>
                  <a:latin typeface="Amazon Ember"/>
                </a:rPr>
                <a:t>AWS Step Functions</a:t>
              </a:r>
            </a:p>
            <a:p>
              <a:pPr defTabSz="914099" eaLnBrk="0" fontAlgn="base" hangingPunct="0">
                <a:spcBef>
                  <a:spcPct val="0"/>
                </a:spcBef>
                <a:spcAft>
                  <a:spcPct val="0"/>
                </a:spcAft>
                <a:defRPr/>
              </a:pPr>
              <a:r>
                <a:rPr lang="en-US" sz="1600" dirty="0">
                  <a:solidFill>
                    <a:schemeClr val="tx1"/>
                  </a:solidFill>
                  <a:latin typeface="Amazon Ember" panose="020B0703020204020204" pitchFamily="34" charset="0"/>
                  <a:ea typeface="Amazon Ember" panose="020B0703020204020204" pitchFamily="34" charset="0"/>
                  <a:cs typeface="Amazon Ember" panose="020B0703020204020204" pitchFamily="34" charset="0"/>
                </a:rPr>
                <a:t>post-note </a:t>
              </a:r>
              <a:r>
                <a:rPr lang="en-US" sz="1600" dirty="0">
                  <a:solidFill>
                    <a:schemeClr val="tx1"/>
                  </a:solidFill>
                  <a:latin typeface="Amazon Ember"/>
                </a:rPr>
                <a:t>workflow</a:t>
              </a:r>
            </a:p>
          </p:txBody>
        </p:sp>
        <p:pic>
          <p:nvPicPr>
            <p:cNvPr id="5" name="Graphic 4">
              <a:extLst>
                <a:ext uri="{FF2B5EF4-FFF2-40B4-BE49-F238E27FC236}">
                  <a16:creationId xmlns:a16="http://schemas.microsoft.com/office/drawing/2014/main" id="{5848FB5A-5B43-AA44-9850-C12312DA1D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6886" y="1749698"/>
              <a:ext cx="333375" cy="333375"/>
            </a:xfrm>
            <a:prstGeom prst="rect">
              <a:avLst/>
            </a:prstGeom>
          </p:spPr>
        </p:pic>
        <p:sp>
          <p:nvSpPr>
            <p:cNvPr id="7" name="Rectangle 6">
              <a:extLst>
                <a:ext uri="{FF2B5EF4-FFF2-40B4-BE49-F238E27FC236}">
                  <a16:creationId xmlns:a16="http://schemas.microsoft.com/office/drawing/2014/main" id="{317BB231-6986-4341-9A85-C1196E7812A6}"/>
                </a:ext>
              </a:extLst>
            </p:cNvPr>
            <p:cNvSpPr/>
            <p:nvPr/>
          </p:nvSpPr>
          <p:spPr>
            <a:xfrm>
              <a:off x="6622572" y="3779645"/>
              <a:ext cx="2504527" cy="40504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4099" eaLnBrk="0" fontAlgn="base" hangingPunct="0">
                <a:spcBef>
                  <a:spcPct val="0"/>
                </a:spcBef>
                <a:spcAft>
                  <a:spcPct val="0"/>
                </a:spcAf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Record transaction</a:t>
              </a:r>
            </a:p>
          </p:txBody>
        </p:sp>
        <p:sp>
          <p:nvSpPr>
            <p:cNvPr id="9" name="Rectangle 8">
              <a:extLst>
                <a:ext uri="{FF2B5EF4-FFF2-40B4-BE49-F238E27FC236}">
                  <a16:creationId xmlns:a16="http://schemas.microsoft.com/office/drawing/2014/main" id="{66AD1AAD-5872-5642-90B8-4363E63C3305}"/>
                </a:ext>
              </a:extLst>
            </p:cNvPr>
            <p:cNvSpPr/>
            <p:nvPr/>
          </p:nvSpPr>
          <p:spPr>
            <a:xfrm>
              <a:off x="8093270" y="5427590"/>
              <a:ext cx="2069857" cy="361694"/>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099" eaLnBrk="0" fontAlgn="base" hangingPunct="0">
                <a:spcBef>
                  <a:spcPct val="0"/>
                </a:spcBef>
                <a:spcAft>
                  <a:spcPct val="0"/>
                </a:spcAft>
                <a:defRPr/>
              </a:pPr>
              <a:r>
                <a:rPr lang="en-US" sz="1600" dirty="0">
                  <a:solidFill>
                    <a:schemeClr val="tx1"/>
                  </a:solidFill>
                  <a:latin typeface="Amazon Ember"/>
                </a:rPr>
                <a:t>Notify admin</a:t>
              </a:r>
            </a:p>
          </p:txBody>
        </p:sp>
        <p:cxnSp>
          <p:nvCxnSpPr>
            <p:cNvPr id="11" name="Straight Arrow Connector 10">
              <a:extLst>
                <a:ext uri="{FF2B5EF4-FFF2-40B4-BE49-F238E27FC236}">
                  <a16:creationId xmlns:a16="http://schemas.microsoft.com/office/drawing/2014/main" id="{B7E1D078-7625-6D43-827B-B070E6792681}"/>
                </a:ext>
              </a:extLst>
            </p:cNvPr>
            <p:cNvCxnSpPr>
              <a:cxnSpLocks/>
              <a:stCxn id="7" idx="2"/>
            </p:cNvCxnSpPr>
            <p:nvPr/>
          </p:nvCxnSpPr>
          <p:spPr>
            <a:xfrm flipH="1">
              <a:off x="7873232" y="4184688"/>
              <a:ext cx="1604" cy="280930"/>
            </a:xfrm>
            <a:prstGeom prst="straightConnector1">
              <a:avLst/>
            </a:prstGeom>
            <a:ln w="25400">
              <a:solidFill>
                <a:schemeClr val="accent6"/>
              </a:solidFill>
              <a:tailEnd type="arrow" w="lg" len="sm"/>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833A3AB-27B2-9A42-9504-E9617B14FEFB}"/>
                </a:ext>
              </a:extLst>
            </p:cNvPr>
            <p:cNvSpPr/>
            <p:nvPr/>
          </p:nvSpPr>
          <p:spPr>
            <a:xfrm>
              <a:off x="7566392" y="1900988"/>
              <a:ext cx="560703" cy="5833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9" eaLnBrk="0" fontAlgn="base" hangingPunct="0">
                <a:spcBef>
                  <a:spcPct val="0"/>
                </a:spcBef>
                <a:spcAft>
                  <a:spcPct val="0"/>
                </a:spcAft>
                <a:defRPr/>
              </a:pPr>
              <a:endParaRPr lang="en-US" sz="833" dirty="0">
                <a:solidFill>
                  <a:schemeClr val="tx1"/>
                </a:solidFill>
                <a:latin typeface="Amazon Ember"/>
              </a:endParaRPr>
            </a:p>
          </p:txBody>
        </p:sp>
        <p:cxnSp>
          <p:nvCxnSpPr>
            <p:cNvPr id="13" name="Straight Arrow Connector 12">
              <a:extLst>
                <a:ext uri="{FF2B5EF4-FFF2-40B4-BE49-F238E27FC236}">
                  <a16:creationId xmlns:a16="http://schemas.microsoft.com/office/drawing/2014/main" id="{5E7FE930-1ECE-5C47-B961-2E01671A71BA}"/>
                </a:ext>
              </a:extLst>
            </p:cNvPr>
            <p:cNvCxnSpPr>
              <a:cxnSpLocks/>
              <a:stCxn id="9" idx="3"/>
              <a:endCxn id="52" idx="1"/>
            </p:cNvCxnSpPr>
            <p:nvPr/>
          </p:nvCxnSpPr>
          <p:spPr>
            <a:xfrm flipV="1">
              <a:off x="10163127" y="5604572"/>
              <a:ext cx="739117" cy="3865"/>
            </a:xfrm>
            <a:prstGeom prst="straightConnector1">
              <a:avLst/>
            </a:prstGeom>
            <a:ln w="19050">
              <a:solidFill>
                <a:schemeClr val="accent6"/>
              </a:solidFill>
              <a:tailEnd type="arrow" w="lg" len="sm"/>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456B3E20-3411-4F4A-8B9A-AACE274B18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26161" y="5425521"/>
              <a:ext cx="391583" cy="391583"/>
            </a:xfrm>
            <a:prstGeom prst="rect">
              <a:avLst/>
            </a:prstGeom>
          </p:spPr>
        </p:pic>
        <p:pic>
          <p:nvPicPr>
            <p:cNvPr id="17" name="Graphic 16">
              <a:extLst>
                <a:ext uri="{FF2B5EF4-FFF2-40B4-BE49-F238E27FC236}">
                  <a16:creationId xmlns:a16="http://schemas.microsoft.com/office/drawing/2014/main" id="{9AE4CF91-C13A-C842-A984-315E0AA987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2572" y="3779645"/>
              <a:ext cx="405043" cy="405043"/>
            </a:xfrm>
            <a:prstGeom prst="rect">
              <a:avLst/>
            </a:prstGeom>
          </p:spPr>
        </p:pic>
        <p:grpSp>
          <p:nvGrpSpPr>
            <p:cNvPr id="68" name="Group 67">
              <a:extLst>
                <a:ext uri="{FF2B5EF4-FFF2-40B4-BE49-F238E27FC236}">
                  <a16:creationId xmlns:a16="http://schemas.microsoft.com/office/drawing/2014/main" id="{2DEBEA2B-9A61-684D-A778-87914B05DE8E}"/>
                </a:ext>
              </a:extLst>
            </p:cNvPr>
            <p:cNvGrpSpPr/>
            <p:nvPr/>
          </p:nvGrpSpPr>
          <p:grpSpPr>
            <a:xfrm>
              <a:off x="10452402" y="2834562"/>
              <a:ext cx="1390125" cy="1135479"/>
              <a:chOff x="11251988" y="2638024"/>
              <a:chExt cx="1668150" cy="1362575"/>
            </a:xfrm>
          </p:grpSpPr>
          <p:sp>
            <p:nvSpPr>
              <p:cNvPr id="20" name="TextBox 19">
                <a:extLst>
                  <a:ext uri="{FF2B5EF4-FFF2-40B4-BE49-F238E27FC236}">
                    <a16:creationId xmlns:a16="http://schemas.microsoft.com/office/drawing/2014/main" id="{54441CEA-871F-3A43-896D-EBBB8C551122}"/>
                  </a:ext>
                </a:extLst>
              </p:cNvPr>
              <p:cNvSpPr txBox="1"/>
              <p:nvPr/>
            </p:nvSpPr>
            <p:spPr>
              <a:xfrm>
                <a:off x="11251988" y="3357962"/>
                <a:ext cx="1668150" cy="642637"/>
              </a:xfrm>
              <a:prstGeom prst="rect">
                <a:avLst/>
              </a:prstGeom>
              <a:noFill/>
            </p:spPr>
            <p:txBody>
              <a:bodyPr wrap="none" rtlCol="0">
                <a:spAutoFit/>
              </a:bodyPr>
              <a:lstStyle/>
              <a:p>
                <a:pPr algn="ctr" defTabSz="914099" eaLnBrk="0" fontAlgn="base" hangingPunct="0">
                  <a:lnSpc>
                    <a:spcPct val="90000"/>
                  </a:lnSpc>
                  <a:spcBef>
                    <a:spcPct val="0"/>
                  </a:spcBef>
                  <a:spcAft>
                    <a:spcPct val="0"/>
                  </a:spcAft>
                  <a:defRPr/>
                </a:pPr>
                <a:r>
                  <a:rPr lang="en-US" sz="1600" dirty="0">
                    <a:ea typeface="Amazon Ember Light" panose="020B0403020204020204" pitchFamily="34" charset="0"/>
                    <a:cs typeface="Amazon Ember Light" panose="020B0403020204020204" pitchFamily="34" charset="0"/>
                  </a:rPr>
                  <a:t>Amazon</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Comprehend</a:t>
                </a:r>
              </a:p>
            </p:txBody>
          </p:sp>
          <p:pic>
            <p:nvPicPr>
              <p:cNvPr id="21" name="Graphic 20">
                <a:extLst>
                  <a:ext uri="{FF2B5EF4-FFF2-40B4-BE49-F238E27FC236}">
                    <a16:creationId xmlns:a16="http://schemas.microsoft.com/office/drawing/2014/main" id="{1121B000-7F1F-8F45-8AEA-B8813B28EF8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730463" y="2638024"/>
                <a:ext cx="711201" cy="711201"/>
              </a:xfrm>
              <a:prstGeom prst="rect">
                <a:avLst/>
              </a:prstGeom>
            </p:spPr>
          </p:pic>
        </p:grpSp>
        <p:grpSp>
          <p:nvGrpSpPr>
            <p:cNvPr id="2" name="Group 1">
              <a:extLst>
                <a:ext uri="{FF2B5EF4-FFF2-40B4-BE49-F238E27FC236}">
                  <a16:creationId xmlns:a16="http://schemas.microsoft.com/office/drawing/2014/main" id="{4417C193-779B-4EFA-947D-475F0E24AADF}"/>
                </a:ext>
              </a:extLst>
            </p:cNvPr>
            <p:cNvGrpSpPr/>
            <p:nvPr/>
          </p:nvGrpSpPr>
          <p:grpSpPr>
            <a:xfrm>
              <a:off x="5757508" y="2917530"/>
              <a:ext cx="2066544" cy="442570"/>
              <a:chOff x="6908232" y="3157992"/>
              <a:chExt cx="2066544" cy="442570"/>
            </a:xfrm>
          </p:grpSpPr>
          <p:sp>
            <p:nvSpPr>
              <p:cNvPr id="22" name="Rectangle 21">
                <a:extLst>
                  <a:ext uri="{FF2B5EF4-FFF2-40B4-BE49-F238E27FC236}">
                    <a16:creationId xmlns:a16="http://schemas.microsoft.com/office/drawing/2014/main" id="{C27CFC54-2495-2F42-B8A7-9C0E0081664E}"/>
                  </a:ext>
                </a:extLst>
              </p:cNvPr>
              <p:cNvSpPr/>
              <p:nvPr/>
            </p:nvSpPr>
            <p:spPr>
              <a:xfrm>
                <a:off x="6908232" y="3157992"/>
                <a:ext cx="2066544" cy="442570"/>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099" eaLnBrk="0" fontAlgn="base" hangingPunct="0">
                  <a:spcBef>
                    <a:spcPct val="0"/>
                  </a:spcBef>
                  <a:spcAft>
                    <a:spcPct val="0"/>
                  </a:spcAf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Custom logs</a:t>
                </a:r>
              </a:p>
            </p:txBody>
          </p:sp>
          <p:pic>
            <p:nvPicPr>
              <p:cNvPr id="24" name="Graphic 23">
                <a:extLst>
                  <a:ext uri="{FF2B5EF4-FFF2-40B4-BE49-F238E27FC236}">
                    <a16:creationId xmlns:a16="http://schemas.microsoft.com/office/drawing/2014/main" id="{C17BB5B7-ABE6-AE49-8C9D-85EAECDD2D1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29487" y="3191122"/>
                <a:ext cx="391583" cy="391583"/>
              </a:xfrm>
              <a:prstGeom prst="rect">
                <a:avLst/>
              </a:prstGeom>
            </p:spPr>
          </p:pic>
        </p:grpSp>
        <p:sp>
          <p:nvSpPr>
            <p:cNvPr id="25" name="Rectangle 24">
              <a:extLst>
                <a:ext uri="{FF2B5EF4-FFF2-40B4-BE49-F238E27FC236}">
                  <a16:creationId xmlns:a16="http://schemas.microsoft.com/office/drawing/2014/main" id="{C3FDDC4B-2F2A-D84E-BFD5-117FB4BE176D}"/>
                </a:ext>
              </a:extLst>
            </p:cNvPr>
            <p:cNvSpPr/>
            <p:nvPr/>
          </p:nvSpPr>
          <p:spPr>
            <a:xfrm>
              <a:off x="6736413" y="4448097"/>
              <a:ext cx="2276843" cy="273407"/>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9" eaLnBrk="0" fontAlgn="base" hangingPunct="0">
                <a:spcBef>
                  <a:spcPct val="0"/>
                </a:spcBef>
                <a:spcAft>
                  <a:spcPct val="0"/>
                </a:spcAft>
                <a:defRPr/>
              </a:pP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Good or bad?</a:t>
              </a:r>
            </a:p>
          </p:txBody>
        </p:sp>
        <p:sp>
          <p:nvSpPr>
            <p:cNvPr id="27" name="Rectangle 26">
              <a:extLst>
                <a:ext uri="{FF2B5EF4-FFF2-40B4-BE49-F238E27FC236}">
                  <a16:creationId xmlns:a16="http://schemas.microsoft.com/office/drawing/2014/main" id="{AC401564-0E5E-3845-AFBF-7E784EFE7CF0}"/>
                </a:ext>
              </a:extLst>
            </p:cNvPr>
            <p:cNvSpPr/>
            <p:nvPr/>
          </p:nvSpPr>
          <p:spPr>
            <a:xfrm>
              <a:off x="5553829" y="4979363"/>
              <a:ext cx="2069857" cy="311511"/>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9" eaLnBrk="0" fontAlgn="base" hangingPunct="0">
                <a:spcBef>
                  <a:spcPct val="0"/>
                </a:spcBef>
                <a:spcAft>
                  <a:spcPct val="0"/>
                </a:spcAft>
                <a:defRPr/>
              </a:pPr>
              <a:r>
                <a:rPr lang="en-US" sz="1750" dirty="0">
                  <a:solidFill>
                    <a:schemeClr val="tx1"/>
                  </a:solidFill>
                  <a:latin typeface="Amazon Ember"/>
                </a:rPr>
                <a:t>Good</a:t>
              </a:r>
            </a:p>
          </p:txBody>
        </p:sp>
        <p:sp>
          <p:nvSpPr>
            <p:cNvPr id="29" name="Rectangle 28">
              <a:extLst>
                <a:ext uri="{FF2B5EF4-FFF2-40B4-BE49-F238E27FC236}">
                  <a16:creationId xmlns:a16="http://schemas.microsoft.com/office/drawing/2014/main" id="{3038C5FA-B8F7-E243-BD6E-4D70B9D32D2A}"/>
                </a:ext>
              </a:extLst>
            </p:cNvPr>
            <p:cNvSpPr/>
            <p:nvPr/>
          </p:nvSpPr>
          <p:spPr>
            <a:xfrm>
              <a:off x="8087268" y="4974668"/>
              <a:ext cx="2069857" cy="311511"/>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9" eaLnBrk="0" fontAlgn="base" hangingPunct="0">
                <a:spcBef>
                  <a:spcPct val="0"/>
                </a:spcBef>
                <a:spcAft>
                  <a:spcPct val="0"/>
                </a:spcAft>
                <a:defRPr/>
              </a:pPr>
              <a:r>
                <a:rPr lang="en-US" sz="1750" dirty="0">
                  <a:solidFill>
                    <a:schemeClr val="tx1"/>
                  </a:solidFill>
                  <a:latin typeface="Amazon Ember"/>
                </a:rPr>
                <a:t>Bad</a:t>
              </a:r>
            </a:p>
          </p:txBody>
        </p:sp>
        <p:cxnSp>
          <p:nvCxnSpPr>
            <p:cNvPr id="31" name="Elbow Connector 30">
              <a:extLst>
                <a:ext uri="{FF2B5EF4-FFF2-40B4-BE49-F238E27FC236}">
                  <a16:creationId xmlns:a16="http://schemas.microsoft.com/office/drawing/2014/main" id="{A23B3448-FD13-204C-A23A-D2F1767A2C3C}"/>
                </a:ext>
              </a:extLst>
            </p:cNvPr>
            <p:cNvCxnSpPr>
              <a:cxnSpLocks/>
              <a:stCxn id="25" idx="1"/>
              <a:endCxn id="27" idx="0"/>
            </p:cNvCxnSpPr>
            <p:nvPr/>
          </p:nvCxnSpPr>
          <p:spPr>
            <a:xfrm rot="10800000" flipV="1">
              <a:off x="6588759" y="4584801"/>
              <a:ext cx="147655" cy="394562"/>
            </a:xfrm>
            <a:prstGeom prst="bentConnector2">
              <a:avLst/>
            </a:prstGeom>
            <a:ln w="25400">
              <a:solidFill>
                <a:schemeClr val="accent6"/>
              </a:solidFill>
              <a:tailEnd type="arrow" w="lg"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85C269B-2763-EF4F-B857-C7F51B181A80}"/>
                </a:ext>
              </a:extLst>
            </p:cNvPr>
            <p:cNvCxnSpPr>
              <a:cxnSpLocks/>
              <a:stCxn id="58" idx="2"/>
              <a:endCxn id="7" idx="0"/>
            </p:cNvCxnSpPr>
            <p:nvPr/>
          </p:nvCxnSpPr>
          <p:spPr>
            <a:xfrm>
              <a:off x="7873361" y="3535922"/>
              <a:ext cx="1475" cy="243723"/>
            </a:xfrm>
            <a:prstGeom prst="straightConnector1">
              <a:avLst/>
            </a:prstGeom>
            <a:ln w="25400">
              <a:solidFill>
                <a:schemeClr val="accent6"/>
              </a:solidFill>
              <a:tailEnd type="arrow" w="lg" len="sm"/>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2794DDC9-ABE5-554E-8A58-393A06991D09}"/>
                </a:ext>
              </a:extLst>
            </p:cNvPr>
            <p:cNvCxnSpPr>
              <a:cxnSpLocks/>
              <a:stCxn id="27" idx="2"/>
              <a:endCxn id="37" idx="2"/>
            </p:cNvCxnSpPr>
            <p:nvPr/>
          </p:nvCxnSpPr>
          <p:spPr>
            <a:xfrm rot="16200000" flipH="1">
              <a:off x="6746640" y="5132991"/>
              <a:ext cx="727162" cy="1042927"/>
            </a:xfrm>
            <a:prstGeom prst="bentConnector2">
              <a:avLst/>
            </a:prstGeom>
            <a:ln w="25400">
              <a:solidFill>
                <a:schemeClr val="accent6"/>
              </a:solidFill>
              <a:tailEnd type="arrow" w="lg" len="sm"/>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6880B3CB-73FD-D84C-9C97-4CD1DDEA3AD1}"/>
                </a:ext>
              </a:extLst>
            </p:cNvPr>
            <p:cNvCxnSpPr>
              <a:cxnSpLocks/>
              <a:stCxn id="9" idx="2"/>
              <a:endCxn id="38" idx="3"/>
            </p:cNvCxnSpPr>
            <p:nvPr/>
          </p:nvCxnSpPr>
          <p:spPr>
            <a:xfrm rot="5400000">
              <a:off x="8511222" y="5414923"/>
              <a:ext cx="242616" cy="991339"/>
            </a:xfrm>
            <a:prstGeom prst="bentConnector2">
              <a:avLst/>
            </a:prstGeom>
            <a:ln w="25400">
              <a:solidFill>
                <a:schemeClr val="accent6"/>
              </a:solidFill>
              <a:tailEnd type="arrow" w="lg" len="sm"/>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AA156E8D-5F62-1A48-812C-879EE3CFE11E}"/>
                </a:ext>
              </a:extLst>
            </p:cNvPr>
            <p:cNvSpPr/>
            <p:nvPr/>
          </p:nvSpPr>
          <p:spPr>
            <a:xfrm>
              <a:off x="7527514" y="2029384"/>
              <a:ext cx="643125" cy="338554"/>
            </a:xfrm>
            <a:prstGeom prst="rect">
              <a:avLst/>
            </a:prstGeom>
          </p:spPr>
          <p:txBody>
            <a:bodyPr wrap="none">
              <a:spAutoFit/>
            </a:bodyPr>
            <a:lstStyle/>
            <a:p>
              <a:pPr algn="ctr" defTabSz="914099" eaLnBrk="0" fontAlgn="base" hangingPunct="0">
                <a:spcBef>
                  <a:spcPct val="0"/>
                </a:spcBef>
                <a:spcAft>
                  <a:spcPct val="0"/>
                </a:spcAft>
                <a:defRPr/>
              </a:pPr>
              <a:r>
                <a:rPr lang="en-US" sz="1600" dirty="0">
                  <a:solidFill>
                    <a:schemeClr val="bg1"/>
                  </a:solidFill>
                  <a:latin typeface="Amazon Ember" panose="020B0603020204020204" pitchFamily="34" charset="0"/>
                </a:rPr>
                <a:t>Start</a:t>
              </a:r>
            </a:p>
          </p:txBody>
        </p:sp>
        <p:sp>
          <p:nvSpPr>
            <p:cNvPr id="37" name="Oval 36">
              <a:extLst>
                <a:ext uri="{FF2B5EF4-FFF2-40B4-BE49-F238E27FC236}">
                  <a16:creationId xmlns:a16="http://schemas.microsoft.com/office/drawing/2014/main" id="{97FA8428-A3BC-EA49-8E3B-25999EE5574F}"/>
                </a:ext>
              </a:extLst>
            </p:cNvPr>
            <p:cNvSpPr/>
            <p:nvPr/>
          </p:nvSpPr>
          <p:spPr>
            <a:xfrm>
              <a:off x="7631685" y="5773102"/>
              <a:ext cx="486297" cy="4898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9" eaLnBrk="0" fontAlgn="base" hangingPunct="0">
                <a:spcBef>
                  <a:spcPct val="0"/>
                </a:spcBef>
                <a:spcAft>
                  <a:spcPct val="0"/>
                </a:spcAft>
                <a:defRPr/>
              </a:pPr>
              <a:endParaRPr lang="en-US" sz="833" dirty="0">
                <a:solidFill>
                  <a:schemeClr val="tx1"/>
                </a:solidFill>
                <a:latin typeface="Amazon Ember"/>
              </a:endParaRPr>
            </a:p>
          </p:txBody>
        </p:sp>
        <p:sp>
          <p:nvSpPr>
            <p:cNvPr id="38" name="Rectangle 37">
              <a:extLst>
                <a:ext uri="{FF2B5EF4-FFF2-40B4-BE49-F238E27FC236}">
                  <a16:creationId xmlns:a16="http://schemas.microsoft.com/office/drawing/2014/main" id="{B495E437-0E97-6A4B-998A-A9FDA4D18419}"/>
                </a:ext>
              </a:extLst>
            </p:cNvPr>
            <p:cNvSpPr/>
            <p:nvPr/>
          </p:nvSpPr>
          <p:spPr>
            <a:xfrm>
              <a:off x="7594724" y="5862623"/>
              <a:ext cx="542136" cy="338554"/>
            </a:xfrm>
            <a:prstGeom prst="rect">
              <a:avLst/>
            </a:prstGeom>
          </p:spPr>
          <p:txBody>
            <a:bodyPr wrap="none">
              <a:spAutoFit/>
            </a:bodyPr>
            <a:lstStyle/>
            <a:p>
              <a:pPr algn="ctr" defTabSz="914099" eaLnBrk="0" fontAlgn="base" hangingPunct="0">
                <a:spcBef>
                  <a:spcPct val="0"/>
                </a:spcBef>
                <a:spcAft>
                  <a:spcPct val="0"/>
                </a:spcAft>
                <a:defRPr/>
              </a:pPr>
              <a:r>
                <a:rPr lang="en-US" sz="1600" dirty="0">
                  <a:latin typeface="Amazon Ember" panose="020B0603020204020204" pitchFamily="34" charset="0"/>
                </a:rPr>
                <a:t>End</a:t>
              </a:r>
            </a:p>
          </p:txBody>
        </p:sp>
        <p:cxnSp>
          <p:nvCxnSpPr>
            <p:cNvPr id="39" name="Straight Arrow Connector 38">
              <a:extLst>
                <a:ext uri="{FF2B5EF4-FFF2-40B4-BE49-F238E27FC236}">
                  <a16:creationId xmlns:a16="http://schemas.microsoft.com/office/drawing/2014/main" id="{0A9E0A5D-625E-9940-BB54-A7D91EF152DA}"/>
                </a:ext>
              </a:extLst>
            </p:cNvPr>
            <p:cNvCxnSpPr>
              <a:cxnSpLocks/>
              <a:stCxn id="12" idx="4"/>
              <a:endCxn id="22" idx="0"/>
            </p:cNvCxnSpPr>
            <p:nvPr/>
          </p:nvCxnSpPr>
          <p:spPr>
            <a:xfrm rot="5400000">
              <a:off x="7102159" y="2172945"/>
              <a:ext cx="433206" cy="1055964"/>
            </a:xfrm>
            <a:prstGeom prst="bentConnector3">
              <a:avLst>
                <a:gd name="adj1" fmla="val 47487"/>
              </a:avLst>
            </a:prstGeom>
            <a:ln w="25400">
              <a:solidFill>
                <a:schemeClr val="accent6"/>
              </a:solidFill>
              <a:tailEnd type="arrow" w="lg"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FDD6C37-8AF5-D740-A065-36ED900072B4}"/>
                </a:ext>
              </a:extLst>
            </p:cNvPr>
            <p:cNvCxnSpPr>
              <a:cxnSpLocks/>
              <a:stCxn id="18" idx="3"/>
              <a:endCxn id="21" idx="1"/>
            </p:cNvCxnSpPr>
            <p:nvPr/>
          </p:nvCxnSpPr>
          <p:spPr>
            <a:xfrm>
              <a:off x="10049140" y="3127126"/>
              <a:ext cx="801992" cy="3770"/>
            </a:xfrm>
            <a:prstGeom prst="straightConnector1">
              <a:avLst/>
            </a:prstGeom>
            <a:ln w="19050">
              <a:solidFill>
                <a:schemeClr val="accent6"/>
              </a:solidFill>
              <a:tailEnd type="arrow" w="lg" len="sm"/>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AD1C13C-B140-D74A-9091-85C64564AF04}"/>
                </a:ext>
              </a:extLst>
            </p:cNvPr>
            <p:cNvSpPr txBox="1"/>
            <p:nvPr/>
          </p:nvSpPr>
          <p:spPr>
            <a:xfrm>
              <a:off x="3880877" y="4360269"/>
              <a:ext cx="1316386" cy="313932"/>
            </a:xfrm>
            <a:prstGeom prst="rect">
              <a:avLst/>
            </a:prstGeom>
            <a:noFill/>
          </p:spPr>
          <p:txBody>
            <a:bodyPr wrap="none" rtlCol="0">
              <a:spAutoFit/>
            </a:bodyPr>
            <a:lstStyle>
              <a:defPPr>
                <a:defRPr lang="en-US"/>
              </a:defPPr>
              <a:lvl1pPr marL="0" marR="0" lvl="0" indent="0" algn="ctr" latinLnBrk="0">
                <a:lnSpc>
                  <a:spcPct val="90000"/>
                </a:lnSpc>
                <a:buClrTx/>
                <a:buSzTx/>
                <a:buFontTx/>
                <a:buNone/>
                <a:tabLst/>
                <a:defRPr kumimoji="0" sz="1400" b="0" i="0" u="none" strike="noStrike" cap="none" spc="0" normalizeH="0" baseline="0">
                  <a:ln>
                    <a:noFill/>
                  </a:ln>
                  <a:solidFill>
                    <a:srgbClr val="FFFFFF"/>
                  </a:solidFill>
                  <a:effectLst/>
                  <a:uLnTx/>
                  <a:uFillTx/>
                </a:defRPr>
              </a:lvl1pPr>
            </a:lstStyle>
            <a:p>
              <a:r>
                <a:rPr lang="en-US" sz="1600" dirty="0">
                  <a:solidFill>
                    <a:schemeClr val="tx1"/>
                  </a:solidFill>
                  <a:latin typeface="+mj-lt"/>
                </a:rPr>
                <a:t>API Gateway</a:t>
              </a:r>
            </a:p>
          </p:txBody>
        </p:sp>
        <p:pic>
          <p:nvPicPr>
            <p:cNvPr id="41" name="Graphic 40">
              <a:extLst>
                <a:ext uri="{FF2B5EF4-FFF2-40B4-BE49-F238E27FC236}">
                  <a16:creationId xmlns:a16="http://schemas.microsoft.com/office/drawing/2014/main" id="{1F50E1D2-7531-A345-89C0-CA8893E693A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242737" y="3717731"/>
              <a:ext cx="592667" cy="592667"/>
            </a:xfrm>
            <a:prstGeom prst="rect">
              <a:avLst/>
            </a:prstGeom>
          </p:spPr>
        </p:pic>
        <p:pic>
          <p:nvPicPr>
            <p:cNvPr id="42" name="Graphic 41">
              <a:extLst>
                <a:ext uri="{FF2B5EF4-FFF2-40B4-BE49-F238E27FC236}">
                  <a16:creationId xmlns:a16="http://schemas.microsoft.com/office/drawing/2014/main" id="{2A88EB2A-7B6C-434D-A244-2D43DB580F9B}"/>
                </a:ext>
              </a:extLst>
            </p:cNvPr>
            <p:cNvPicPr>
              <a:picLocks noChangeAspect="1"/>
            </p:cNvPicPr>
            <p:nvPr/>
          </p:nvPicPr>
          <p:blipFill>
            <a:blip r:embed="rId15">
              <a:duotone>
                <a:prstClr val="black"/>
                <a:schemeClr val="accent1">
                  <a:tint val="45000"/>
                  <a:satMod val="400000"/>
                </a:schemeClr>
              </a:duotone>
              <a:lum bright="-40000" contrast="-40000"/>
              <a:extLst>
                <a:ext uri="{96DAC541-7B7A-43D3-8B79-37D633B846F1}">
                  <asvg:svgBlip xmlns:asvg="http://schemas.microsoft.com/office/drawing/2016/SVG/main" r:embed="rId16"/>
                </a:ext>
              </a:extLst>
            </a:blip>
            <a:stretch>
              <a:fillRect/>
            </a:stretch>
          </p:blipFill>
          <p:spPr>
            <a:xfrm>
              <a:off x="2399352" y="3852169"/>
              <a:ext cx="487680" cy="490791"/>
            </a:xfrm>
            <a:prstGeom prst="rect">
              <a:avLst/>
            </a:prstGeom>
          </p:spPr>
        </p:pic>
        <p:sp>
          <p:nvSpPr>
            <p:cNvPr id="43" name="TextBox 42">
              <a:extLst>
                <a:ext uri="{FF2B5EF4-FFF2-40B4-BE49-F238E27FC236}">
                  <a16:creationId xmlns:a16="http://schemas.microsoft.com/office/drawing/2014/main" id="{4CA5B4BF-4A11-BF41-8C0C-FE3224A83C15}"/>
                </a:ext>
              </a:extLst>
            </p:cNvPr>
            <p:cNvSpPr txBox="1"/>
            <p:nvPr/>
          </p:nvSpPr>
          <p:spPr>
            <a:xfrm>
              <a:off x="2203727" y="4360269"/>
              <a:ext cx="893958" cy="338554"/>
            </a:xfrm>
            <a:prstGeom prst="rect">
              <a:avLst/>
            </a:prstGeom>
            <a:noFill/>
          </p:spPr>
          <p:txBody>
            <a:bodyPr wrap="square" rtlCol="0">
              <a:spAutoFit/>
            </a:bodyPr>
            <a:lstStyle/>
            <a:p>
              <a:pPr algn="ctr" defTabSz="914099" eaLnBrk="0" fontAlgn="base" hangingPunct="0">
                <a:spcBef>
                  <a:spcPct val="0"/>
                </a:spcBef>
                <a:spcAft>
                  <a:spcPct val="0"/>
                </a:spcAft>
                <a:defRPr/>
              </a:pPr>
              <a:r>
                <a:rPr lang="en-US" sz="1600" dirty="0">
                  <a:latin typeface="+mj-lt"/>
                </a:rPr>
                <a:t>Client</a:t>
              </a:r>
            </a:p>
          </p:txBody>
        </p:sp>
        <p:sp>
          <p:nvSpPr>
            <p:cNvPr id="44" name="TextBox 43">
              <a:extLst>
                <a:ext uri="{FF2B5EF4-FFF2-40B4-BE49-F238E27FC236}">
                  <a16:creationId xmlns:a16="http://schemas.microsoft.com/office/drawing/2014/main" id="{1A2CD222-4D12-CF42-957E-1A16F7821764}"/>
                </a:ext>
              </a:extLst>
            </p:cNvPr>
            <p:cNvSpPr txBox="1"/>
            <p:nvPr/>
          </p:nvSpPr>
          <p:spPr>
            <a:xfrm>
              <a:off x="2968614" y="3245235"/>
              <a:ext cx="1114843" cy="348878"/>
            </a:xfrm>
            <a:prstGeom prst="rect">
              <a:avLst/>
            </a:prstGeom>
            <a:solidFill>
              <a:schemeClr val="accent6"/>
            </a:solidFill>
            <a:ln>
              <a:solidFill>
                <a:schemeClr val="accent6"/>
              </a:solidFill>
            </a:ln>
          </p:spPr>
          <p:txBody>
            <a:bodyPr wrap="square" rtlCol="0">
              <a:spAutoFit/>
            </a:bodyPr>
            <a:lstStyle/>
            <a:p>
              <a:pPr algn="ctr" defTabSz="914099" eaLnBrk="0" fontAlgn="base" hangingPunct="0">
                <a:spcBef>
                  <a:spcPct val="0"/>
                </a:spcBef>
                <a:spcAft>
                  <a:spcPct val="0"/>
                </a:spcAft>
                <a:defRPr/>
              </a:pPr>
              <a:r>
                <a:rPr lang="en-US" sz="1667" dirty="0">
                  <a:solidFill>
                    <a:schemeClr val="bg1"/>
                  </a:solidFill>
                  <a:latin typeface="Lucida Console" panose="020B0609040504020204" pitchFamily="49" charset="0"/>
                </a:rPr>
                <a:t>POST</a:t>
              </a:r>
            </a:p>
          </p:txBody>
        </p:sp>
        <p:cxnSp>
          <p:nvCxnSpPr>
            <p:cNvPr id="45" name="Straight Arrow Connector 44">
              <a:extLst>
                <a:ext uri="{FF2B5EF4-FFF2-40B4-BE49-F238E27FC236}">
                  <a16:creationId xmlns:a16="http://schemas.microsoft.com/office/drawing/2014/main" id="{FF18A32A-6818-8747-87F6-D4D315548773}"/>
                </a:ext>
              </a:extLst>
            </p:cNvPr>
            <p:cNvCxnSpPr>
              <a:cxnSpLocks/>
            </p:cNvCxnSpPr>
            <p:nvPr/>
          </p:nvCxnSpPr>
          <p:spPr>
            <a:xfrm>
              <a:off x="4835404" y="4110315"/>
              <a:ext cx="402346" cy="0"/>
            </a:xfrm>
            <a:prstGeom prst="straightConnector1">
              <a:avLst/>
            </a:prstGeom>
            <a:ln w="19050">
              <a:solidFill>
                <a:schemeClr val="accent4"/>
              </a:solidFill>
              <a:headEnd type="arrow" w="lg" len="sm"/>
              <a:tailEnd type="arrow" w="lg" len="sm"/>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8287742E-1221-6549-B08E-12A62F4A97DF}"/>
                </a:ext>
              </a:extLst>
            </p:cNvPr>
            <p:cNvCxnSpPr>
              <a:cxnSpLocks/>
              <a:stCxn id="40" idx="2"/>
              <a:endCxn id="43" idx="2"/>
            </p:cNvCxnSpPr>
            <p:nvPr/>
          </p:nvCxnSpPr>
          <p:spPr>
            <a:xfrm rot="5400000">
              <a:off x="3582577" y="3742330"/>
              <a:ext cx="24622" cy="1888364"/>
            </a:xfrm>
            <a:prstGeom prst="bentConnector3">
              <a:avLst>
                <a:gd name="adj1" fmla="val 1028438"/>
              </a:avLst>
            </a:prstGeom>
            <a:ln w="25400">
              <a:solidFill>
                <a:schemeClr val="accent6"/>
              </a:solidFill>
              <a:tailEnd type="arrow" w="lg" len="sm"/>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017F4D45-324D-A84B-9E13-73E53EAC2C2F}"/>
                </a:ext>
              </a:extLst>
            </p:cNvPr>
            <p:cNvCxnSpPr>
              <a:cxnSpLocks/>
              <a:stCxn id="42" idx="0"/>
              <a:endCxn id="41" idx="0"/>
            </p:cNvCxnSpPr>
            <p:nvPr/>
          </p:nvCxnSpPr>
          <p:spPr>
            <a:xfrm rot="5400000" flipH="1" flipV="1">
              <a:off x="3523913" y="2837012"/>
              <a:ext cx="134438" cy="1895878"/>
            </a:xfrm>
            <a:prstGeom prst="bentConnector3">
              <a:avLst>
                <a:gd name="adj1" fmla="val 241702"/>
              </a:avLst>
            </a:prstGeom>
            <a:ln w="25400">
              <a:solidFill>
                <a:schemeClr val="accent6"/>
              </a:solidFill>
              <a:tailEnd type="arrow" w="lg"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CC8710B-9741-0947-B06E-88AFDC807650}"/>
                </a:ext>
              </a:extLst>
            </p:cNvPr>
            <p:cNvSpPr txBox="1"/>
            <p:nvPr/>
          </p:nvSpPr>
          <p:spPr>
            <a:xfrm>
              <a:off x="2772930" y="3609769"/>
              <a:ext cx="1542410" cy="338554"/>
            </a:xfrm>
            <a:prstGeom prst="rect">
              <a:avLst/>
            </a:prstGeom>
            <a:solidFill>
              <a:schemeClr val="bg1"/>
            </a:solidFill>
          </p:spPr>
          <p:txBody>
            <a:bodyPr wrap="none" rtlCol="0">
              <a:spAutoFit/>
            </a:bodyPr>
            <a:lstStyle/>
            <a:p>
              <a:pPr algn="ctr" defTabSz="914099" eaLnBrk="0" fontAlgn="base" hangingPunct="0">
                <a:spcBef>
                  <a:spcPct val="0"/>
                </a:spcBef>
                <a:spcAft>
                  <a:spcPct val="0"/>
                </a:spcAft>
                <a:defRPr/>
              </a:pPr>
              <a:r>
                <a:rPr lang="en-US" sz="1600" dirty="0">
                  <a:latin typeface="Lucida Console" panose="020B0609040504020204" pitchFamily="49" charset="0"/>
                  <a:cs typeface="Courier New" panose="02070309020205020404" pitchFamily="49" charset="0"/>
                </a:rPr>
                <a:t>{form data}</a:t>
              </a:r>
            </a:p>
          </p:txBody>
        </p:sp>
        <p:sp>
          <p:nvSpPr>
            <p:cNvPr id="50" name="TextBox 49">
              <a:extLst>
                <a:ext uri="{FF2B5EF4-FFF2-40B4-BE49-F238E27FC236}">
                  <a16:creationId xmlns:a16="http://schemas.microsoft.com/office/drawing/2014/main" id="{F74FC54F-F96E-2E4E-ACF9-3F16ED296F26}"/>
                </a:ext>
              </a:extLst>
            </p:cNvPr>
            <p:cNvSpPr txBox="1"/>
            <p:nvPr/>
          </p:nvSpPr>
          <p:spPr>
            <a:xfrm>
              <a:off x="2816545" y="4943105"/>
              <a:ext cx="1418979" cy="338554"/>
            </a:xfrm>
            <a:prstGeom prst="rect">
              <a:avLst/>
            </a:prstGeom>
            <a:solidFill>
              <a:schemeClr val="bg1"/>
            </a:solidFill>
          </p:spPr>
          <p:txBody>
            <a:bodyPr wrap="none" rtlCol="0">
              <a:spAutoFit/>
            </a:bodyPr>
            <a:lstStyle/>
            <a:p>
              <a:pPr algn="ctr">
                <a:defRPr/>
              </a:pPr>
              <a:r>
                <a:rPr lang="en-US" sz="1600" dirty="0">
                  <a:latin typeface="Lucida Console" panose="020B0609040504020204" pitchFamily="49" charset="0"/>
                  <a:cs typeface="Courier New" panose="02070309020205020404" pitchFamily="49" charset="0"/>
                </a:rPr>
                <a:t>{Response}</a:t>
              </a:r>
            </a:p>
          </p:txBody>
        </p:sp>
        <p:sp>
          <p:nvSpPr>
            <p:cNvPr id="51" name="TextBox 50">
              <a:extLst>
                <a:ext uri="{FF2B5EF4-FFF2-40B4-BE49-F238E27FC236}">
                  <a16:creationId xmlns:a16="http://schemas.microsoft.com/office/drawing/2014/main" id="{76137B62-7C32-0F49-918A-47467DF6EE5B}"/>
                </a:ext>
              </a:extLst>
            </p:cNvPr>
            <p:cNvSpPr txBox="1"/>
            <p:nvPr/>
          </p:nvSpPr>
          <p:spPr>
            <a:xfrm>
              <a:off x="10525156" y="5897131"/>
              <a:ext cx="1346844" cy="313932"/>
            </a:xfrm>
            <a:prstGeom prst="rect">
              <a:avLst/>
            </a:prstGeom>
            <a:noFill/>
          </p:spPr>
          <p:txBody>
            <a:bodyPr wrap="none" rtlCol="0">
              <a:spAutoFit/>
            </a:bodyPr>
            <a:lstStyle>
              <a:defPPr>
                <a:defRPr lang="en-US"/>
              </a:defPPr>
              <a:lvl1pPr marL="0" marR="0" lvl="0" indent="0" algn="ctr" latinLnBrk="0">
                <a:lnSpc>
                  <a:spcPct val="90000"/>
                </a:lnSpc>
                <a:buClrTx/>
                <a:buSzTx/>
                <a:buFontTx/>
                <a:buNone/>
                <a:tabLst/>
                <a:defRPr kumimoji="0" sz="1400" b="0" i="0" u="none" strike="noStrike" cap="none" spc="0" normalizeH="0" baseline="0">
                  <a:ln>
                    <a:noFill/>
                  </a:ln>
                  <a:solidFill>
                    <a:srgbClr val="FFFFFF"/>
                  </a:solidFill>
                  <a:effectLst/>
                  <a:uLnTx/>
                  <a:uFillTx/>
                </a:defRPr>
              </a:lvl1pPr>
            </a:lstStyle>
            <a:p>
              <a:r>
                <a:rPr lang="en-US" sz="1600" dirty="0">
                  <a:solidFill>
                    <a:schemeClr val="tx1"/>
                  </a:solidFill>
                  <a:ea typeface="Amazon Ember Light" panose="020B0403020204020204" pitchFamily="34" charset="0"/>
                  <a:cs typeface="Amazon Ember Light" panose="020B0403020204020204" pitchFamily="34" charset="0"/>
                </a:rPr>
                <a:t>Amazon SES</a:t>
              </a:r>
            </a:p>
          </p:txBody>
        </p:sp>
        <p:pic>
          <p:nvPicPr>
            <p:cNvPr id="52" name="Graphic 51">
              <a:extLst>
                <a:ext uri="{FF2B5EF4-FFF2-40B4-BE49-F238E27FC236}">
                  <a16:creationId xmlns:a16="http://schemas.microsoft.com/office/drawing/2014/main" id="{99511FD1-02EE-334E-91CD-D8E7423C8C6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902244" y="5308238"/>
              <a:ext cx="592667" cy="592667"/>
            </a:xfrm>
            <a:prstGeom prst="rect">
              <a:avLst/>
            </a:prstGeom>
          </p:spPr>
        </p:pic>
        <p:grpSp>
          <p:nvGrpSpPr>
            <p:cNvPr id="14" name="Group 13">
              <a:extLst>
                <a:ext uri="{FF2B5EF4-FFF2-40B4-BE49-F238E27FC236}">
                  <a16:creationId xmlns:a16="http://schemas.microsoft.com/office/drawing/2014/main" id="{ADD752FD-FF3C-4AEC-9E4F-B8BC7A6A1B82}"/>
                </a:ext>
              </a:extLst>
            </p:cNvPr>
            <p:cNvGrpSpPr/>
            <p:nvPr/>
          </p:nvGrpSpPr>
          <p:grpSpPr>
            <a:xfrm>
              <a:off x="7982596" y="2905841"/>
              <a:ext cx="2066544" cy="442570"/>
              <a:chOff x="6870910" y="2559103"/>
              <a:chExt cx="2066544" cy="442570"/>
            </a:xfrm>
          </p:grpSpPr>
          <p:sp>
            <p:nvSpPr>
              <p:cNvPr id="18" name="Rectangle 17">
                <a:extLst>
                  <a:ext uri="{FF2B5EF4-FFF2-40B4-BE49-F238E27FC236}">
                    <a16:creationId xmlns:a16="http://schemas.microsoft.com/office/drawing/2014/main" id="{5710F9C4-2F5A-6C4E-AB3F-97F4E22E3CB5}"/>
                  </a:ext>
                </a:extLst>
              </p:cNvPr>
              <p:cNvSpPr/>
              <p:nvPr/>
            </p:nvSpPr>
            <p:spPr>
              <a:xfrm>
                <a:off x="6870910" y="2559103"/>
                <a:ext cx="2066544" cy="442570"/>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099" eaLnBrk="0" fontAlgn="base" hangingPunct="0">
                  <a:spcBef>
                    <a:spcPct val="0"/>
                  </a:spcBef>
                  <a:spcAft>
                    <a:spcPct val="0"/>
                  </a:spcAft>
                  <a:defRPr/>
                </a:pPr>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Detect sentiment</a:t>
                </a:r>
              </a:p>
            </p:txBody>
          </p:sp>
          <p:pic>
            <p:nvPicPr>
              <p:cNvPr id="53" name="Graphic 52">
                <a:extLst>
                  <a:ext uri="{FF2B5EF4-FFF2-40B4-BE49-F238E27FC236}">
                    <a16:creationId xmlns:a16="http://schemas.microsoft.com/office/drawing/2014/main" id="{F14CCB10-C597-9447-B69D-3FAF1E4BD6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43731" y="2583674"/>
                <a:ext cx="393192" cy="393192"/>
              </a:xfrm>
              <a:prstGeom prst="rect">
                <a:avLst/>
              </a:prstGeom>
            </p:spPr>
          </p:pic>
        </p:grpSp>
        <p:cxnSp>
          <p:nvCxnSpPr>
            <p:cNvPr id="54" name="Straight Arrow Connector 53">
              <a:extLst>
                <a:ext uri="{FF2B5EF4-FFF2-40B4-BE49-F238E27FC236}">
                  <a16:creationId xmlns:a16="http://schemas.microsoft.com/office/drawing/2014/main" id="{6B6F2A32-6C8A-8A41-A1F9-B51B0C2C4767}"/>
                </a:ext>
              </a:extLst>
            </p:cNvPr>
            <p:cNvCxnSpPr>
              <a:cxnSpLocks/>
              <a:stCxn id="29" idx="2"/>
              <a:endCxn id="9" idx="0"/>
            </p:cNvCxnSpPr>
            <p:nvPr/>
          </p:nvCxnSpPr>
          <p:spPr>
            <a:xfrm>
              <a:off x="9122197" y="5286179"/>
              <a:ext cx="6002" cy="141411"/>
            </a:xfrm>
            <a:prstGeom prst="straightConnector1">
              <a:avLst/>
            </a:prstGeom>
            <a:ln w="19050">
              <a:solidFill>
                <a:schemeClr val="accent6"/>
              </a:solidFill>
              <a:tailEnd type="arrow" w="lg" len="sm"/>
            </a:ln>
          </p:spPr>
          <p:style>
            <a:lnRef idx="1">
              <a:schemeClr val="accent1"/>
            </a:lnRef>
            <a:fillRef idx="0">
              <a:schemeClr val="accent1"/>
            </a:fillRef>
            <a:effectRef idx="0">
              <a:schemeClr val="accent1"/>
            </a:effectRef>
            <a:fontRef idx="minor">
              <a:schemeClr val="tx1"/>
            </a:fontRef>
          </p:style>
        </p:cxnSp>
        <p:cxnSp>
          <p:nvCxnSpPr>
            <p:cNvPr id="63" name="Elbow Connector 30">
              <a:extLst>
                <a:ext uri="{FF2B5EF4-FFF2-40B4-BE49-F238E27FC236}">
                  <a16:creationId xmlns:a16="http://schemas.microsoft.com/office/drawing/2014/main" id="{2A4AA01C-1DAF-4C7A-BC59-8958A62F8CF2}"/>
                </a:ext>
              </a:extLst>
            </p:cNvPr>
            <p:cNvCxnSpPr>
              <a:cxnSpLocks/>
              <a:stCxn id="25" idx="3"/>
              <a:endCxn id="29" idx="0"/>
            </p:cNvCxnSpPr>
            <p:nvPr/>
          </p:nvCxnSpPr>
          <p:spPr>
            <a:xfrm>
              <a:off x="9013256" y="4584801"/>
              <a:ext cx="108941" cy="389867"/>
            </a:xfrm>
            <a:prstGeom prst="bentConnector2">
              <a:avLst/>
            </a:prstGeom>
            <a:ln w="25400">
              <a:solidFill>
                <a:schemeClr val="accent6"/>
              </a:solidFill>
              <a:tailEnd type="arrow" w="lg" len="sm"/>
            </a:ln>
          </p:spPr>
          <p:style>
            <a:lnRef idx="1">
              <a:schemeClr val="accent1"/>
            </a:lnRef>
            <a:fillRef idx="0">
              <a:schemeClr val="accent1"/>
            </a:fillRef>
            <a:effectRef idx="0">
              <a:schemeClr val="accent1"/>
            </a:effectRef>
            <a:fontRef idx="minor">
              <a:schemeClr val="tx1"/>
            </a:fontRef>
          </p:style>
        </p:cxnSp>
        <p:sp>
          <p:nvSpPr>
            <p:cNvPr id="58" name="Rounded Rectangle 37">
              <a:extLst>
                <a:ext uri="{FF2B5EF4-FFF2-40B4-BE49-F238E27FC236}">
                  <a16:creationId xmlns:a16="http://schemas.microsoft.com/office/drawing/2014/main" id="{0C5438A2-9680-42F2-8DB0-2D4F2A00ED2A}"/>
                </a:ext>
              </a:extLst>
            </p:cNvPr>
            <p:cNvSpPr/>
            <p:nvPr/>
          </p:nvSpPr>
          <p:spPr bwMode="auto">
            <a:xfrm>
              <a:off x="5389553" y="2768248"/>
              <a:ext cx="4967615" cy="767674"/>
            </a:xfrm>
            <a:prstGeom prst="roundRect">
              <a:avLst>
                <a:gd name="adj" fmla="val 0"/>
              </a:avLst>
            </a:prstGeom>
            <a:noFill/>
            <a:ln w="38100">
              <a:solidFill>
                <a:schemeClr val="accent6">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cxnSp>
          <p:nvCxnSpPr>
            <p:cNvPr id="71" name="Straight Arrow Connector 38">
              <a:extLst>
                <a:ext uri="{FF2B5EF4-FFF2-40B4-BE49-F238E27FC236}">
                  <a16:creationId xmlns:a16="http://schemas.microsoft.com/office/drawing/2014/main" id="{9708622A-B4A8-429E-9E33-1DE3D583344D}"/>
                </a:ext>
              </a:extLst>
            </p:cNvPr>
            <p:cNvCxnSpPr>
              <a:cxnSpLocks/>
              <a:stCxn id="12" idx="4"/>
              <a:endCxn id="18" idx="0"/>
            </p:cNvCxnSpPr>
            <p:nvPr/>
          </p:nvCxnSpPr>
          <p:spPr>
            <a:xfrm rot="16200000" flipH="1">
              <a:off x="8220548" y="2110520"/>
              <a:ext cx="421517" cy="1169124"/>
            </a:xfrm>
            <a:prstGeom prst="bentConnector3">
              <a:avLst>
                <a:gd name="adj1" fmla="val 50000"/>
              </a:avLst>
            </a:prstGeom>
            <a:ln w="25400">
              <a:solidFill>
                <a:schemeClr val="accent6"/>
              </a:solidFill>
              <a:tailEnd type="arrow" w="lg"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33118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B1B875-EAE5-4401-A4CD-1AABE5F11E21}"/>
              </a:ext>
            </a:extLst>
          </p:cNvPr>
          <p:cNvSpPr>
            <a:spLocks noGrp="1"/>
          </p:cNvSpPr>
          <p:nvPr>
            <p:ph type="sldNum" sz="quarter" idx="20"/>
          </p:nvPr>
        </p:nvSpPr>
        <p:spPr/>
        <p:txBody>
          <a:bodyPr/>
          <a:lstStyle/>
          <a:p>
            <a:fld id="{989D9560-4C13-4692-9687-98ECDD2D9552}" type="slidenum">
              <a:rPr lang="en-US" smtClean="0"/>
              <a:t>23</a:t>
            </a:fld>
            <a:endParaRPr lang="en-US" dirty="0"/>
          </a:p>
        </p:txBody>
      </p:sp>
      <p:sp>
        <p:nvSpPr>
          <p:cNvPr id="4" name="Title 3">
            <a:extLst>
              <a:ext uri="{FF2B5EF4-FFF2-40B4-BE49-F238E27FC236}">
                <a16:creationId xmlns:a16="http://schemas.microsoft.com/office/drawing/2014/main" id="{1EE9C7BB-2887-4F2C-A959-AC9AC32F7B75}"/>
              </a:ext>
              <a:ext uri="{C183D7F6-B498-43B3-948B-1728B52AA6E4}">
                <adec:decorative xmlns:adec="http://schemas.microsoft.com/office/drawing/2017/decorative" val="1"/>
              </a:ext>
            </a:extLst>
          </p:cNvPr>
          <p:cNvSpPr>
            <a:spLocks noGrp="1"/>
          </p:cNvSpPr>
          <p:nvPr>
            <p:ph type="title"/>
          </p:nvPr>
        </p:nvSpPr>
        <p:spPr>
          <a:xfrm>
            <a:off x="365760" y="299526"/>
            <a:ext cx="11569209" cy="731318"/>
          </a:xfrm>
        </p:spPr>
        <p:txBody>
          <a:bodyPr/>
          <a:lstStyle/>
          <a:p>
            <a:r>
              <a:rPr lang="en-US" dirty="0"/>
              <a:t>Orchestration of business logic</a:t>
            </a:r>
          </a:p>
        </p:txBody>
      </p:sp>
      <p:sp>
        <p:nvSpPr>
          <p:cNvPr id="42" name="TextBox 41">
            <a:extLst>
              <a:ext uri="{FF2B5EF4-FFF2-40B4-BE49-F238E27FC236}">
                <a16:creationId xmlns:a16="http://schemas.microsoft.com/office/drawing/2014/main" id="{15783614-665F-44B9-915A-F1011FFEA12B}"/>
              </a:ext>
            </a:extLst>
          </p:cNvPr>
          <p:cNvSpPr txBox="1"/>
          <p:nvPr/>
        </p:nvSpPr>
        <p:spPr>
          <a:xfrm>
            <a:off x="410210" y="1337478"/>
            <a:ext cx="2787805" cy="461665"/>
          </a:xfrm>
          <a:prstGeom prst="rect">
            <a:avLst/>
          </a:prstGeom>
          <a:noFill/>
        </p:spPr>
        <p:txBody>
          <a:bodyPr wrap="square" rtlCol="0">
            <a:spAutoFit/>
          </a:bodyPr>
          <a:lstStyle/>
          <a:p>
            <a:pPr algn="r"/>
            <a:r>
              <a:rPr lang="en-US" sz="2400" dirty="0">
                <a:ea typeface="Amazon Ember Light" panose="020B0403020204020204" pitchFamily="34" charset="0"/>
                <a:cs typeface="Amazon Ember Light" panose="020B0403020204020204" pitchFamily="34" charset="0"/>
              </a:rPr>
              <a:t>Sequential tasks</a:t>
            </a:r>
          </a:p>
        </p:txBody>
      </p:sp>
      <p:grpSp>
        <p:nvGrpSpPr>
          <p:cNvPr id="2" name="justGraphic-sequential">
            <a:extLst>
              <a:ext uri="{FF2B5EF4-FFF2-40B4-BE49-F238E27FC236}">
                <a16:creationId xmlns:a16="http://schemas.microsoft.com/office/drawing/2014/main" id="{15FD6916-EC16-4E79-9351-AA32D827D366}"/>
              </a:ext>
              <a:ext uri="{C183D7F6-B498-43B3-948B-1728B52AA6E4}">
                <adec:decorative xmlns:adec="http://schemas.microsoft.com/office/drawing/2017/decorative" val="1"/>
              </a:ext>
            </a:extLst>
          </p:cNvPr>
          <p:cNvGrpSpPr/>
          <p:nvPr/>
        </p:nvGrpSpPr>
        <p:grpSpPr>
          <a:xfrm>
            <a:off x="781710" y="1960496"/>
            <a:ext cx="2044807" cy="664600"/>
            <a:chOff x="781710" y="1960496"/>
            <a:chExt cx="2044807" cy="664600"/>
          </a:xfrm>
        </p:grpSpPr>
        <p:sp>
          <p:nvSpPr>
            <p:cNvPr id="10" name="Rectangle 9">
              <a:extLst>
                <a:ext uri="{FF2B5EF4-FFF2-40B4-BE49-F238E27FC236}">
                  <a16:creationId xmlns:a16="http://schemas.microsoft.com/office/drawing/2014/main" id="{0A1367EF-8EAC-43CB-B022-C5A8691A27CE}"/>
                </a:ext>
                <a:ext uri="{C183D7F6-B498-43B3-948B-1728B52AA6E4}">
                  <adec:decorative xmlns:adec="http://schemas.microsoft.com/office/drawing/2017/decorative" val="1"/>
                </a:ext>
              </a:extLst>
            </p:cNvPr>
            <p:cNvSpPr/>
            <p:nvPr/>
          </p:nvSpPr>
          <p:spPr bwMode="auto">
            <a:xfrm>
              <a:off x="781710" y="1963758"/>
              <a:ext cx="762502" cy="661338"/>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sz="2000" dirty="0">
                  <a:solidFill>
                    <a:schemeClr val="tx1"/>
                  </a:solidFill>
                  <a:ea typeface="Segoe UI" pitchFamily="34" charset="0"/>
                  <a:cs typeface="Segoe UI" pitchFamily="34" charset="0"/>
                </a:rPr>
                <a:t>A</a:t>
              </a:r>
            </a:p>
          </p:txBody>
        </p:sp>
        <p:sp>
          <p:nvSpPr>
            <p:cNvPr id="13" name="Rectangle 12">
              <a:extLst>
                <a:ext uri="{FF2B5EF4-FFF2-40B4-BE49-F238E27FC236}">
                  <a16:creationId xmlns:a16="http://schemas.microsoft.com/office/drawing/2014/main" id="{DC693A4E-E9C8-42C3-84BD-CCAEFB29FC3C}"/>
                </a:ext>
                <a:ext uri="{C183D7F6-B498-43B3-948B-1728B52AA6E4}">
                  <adec:decorative xmlns:adec="http://schemas.microsoft.com/office/drawing/2017/decorative" val="1"/>
                </a:ext>
              </a:extLst>
            </p:cNvPr>
            <p:cNvSpPr/>
            <p:nvPr/>
          </p:nvSpPr>
          <p:spPr bwMode="auto">
            <a:xfrm>
              <a:off x="2064015" y="1960496"/>
              <a:ext cx="762502" cy="661338"/>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sz="2000" dirty="0">
                  <a:solidFill>
                    <a:schemeClr val="tx1"/>
                  </a:solidFill>
                  <a:ea typeface="Segoe UI" pitchFamily="34" charset="0"/>
                  <a:cs typeface="Segoe UI" pitchFamily="34" charset="0"/>
                </a:rPr>
                <a:t>B</a:t>
              </a:r>
            </a:p>
          </p:txBody>
        </p:sp>
        <p:cxnSp>
          <p:nvCxnSpPr>
            <p:cNvPr id="17" name="Straight Connector 16">
              <a:extLst>
                <a:ext uri="{FF2B5EF4-FFF2-40B4-BE49-F238E27FC236}">
                  <a16:creationId xmlns:a16="http://schemas.microsoft.com/office/drawing/2014/main" id="{B8EAA89F-FE3E-4AEA-9B01-26F56E845646}"/>
                </a:ext>
                <a:ext uri="{C183D7F6-B498-43B3-948B-1728B52AA6E4}">
                  <adec:decorative xmlns:adec="http://schemas.microsoft.com/office/drawing/2017/decorative" val="1"/>
                </a:ext>
              </a:extLst>
            </p:cNvPr>
            <p:cNvCxnSpPr>
              <a:cxnSpLocks/>
              <a:stCxn id="10" idx="3"/>
              <a:endCxn id="13" idx="1"/>
            </p:cNvCxnSpPr>
            <p:nvPr/>
          </p:nvCxnSpPr>
          <p:spPr>
            <a:xfrm flipV="1">
              <a:off x="1544212" y="2291165"/>
              <a:ext cx="519803" cy="3262"/>
            </a:xfrm>
            <a:prstGeom prst="line">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149142E9-CBC7-4533-BC3E-DFB289672077}"/>
              </a:ext>
            </a:extLst>
          </p:cNvPr>
          <p:cNvSpPr txBox="1"/>
          <p:nvPr/>
        </p:nvSpPr>
        <p:spPr>
          <a:xfrm>
            <a:off x="3898236" y="1705683"/>
            <a:ext cx="2436872" cy="830997"/>
          </a:xfrm>
          <a:prstGeom prst="rect">
            <a:avLst/>
          </a:prstGeom>
          <a:noFill/>
        </p:spPr>
        <p:txBody>
          <a:bodyPr wrap="square" rtlCol="0">
            <a:spAutoFit/>
          </a:bodyPr>
          <a:lstStyle/>
          <a:p>
            <a:r>
              <a:rPr lang="en-US" sz="2400" dirty="0">
                <a:ea typeface="Amazon Ember Light" panose="020B0403020204020204" pitchFamily="34" charset="0"/>
                <a:cs typeface="Amazon Ember Light" panose="020B0403020204020204" pitchFamily="34" charset="0"/>
              </a:rPr>
              <a:t>Select task based on data</a:t>
            </a:r>
          </a:p>
        </p:txBody>
      </p:sp>
      <p:grpSp>
        <p:nvGrpSpPr>
          <p:cNvPr id="5" name="justGraphic-decition">
            <a:extLst>
              <a:ext uri="{FF2B5EF4-FFF2-40B4-BE49-F238E27FC236}">
                <a16:creationId xmlns:a16="http://schemas.microsoft.com/office/drawing/2014/main" id="{9896566D-F141-4828-8B22-CE9AF18959F9}"/>
              </a:ext>
              <a:ext uri="{C183D7F6-B498-43B3-948B-1728B52AA6E4}">
                <adec:decorative xmlns:adec="http://schemas.microsoft.com/office/drawing/2017/decorative" val="1"/>
              </a:ext>
            </a:extLst>
          </p:cNvPr>
          <p:cNvGrpSpPr/>
          <p:nvPr/>
        </p:nvGrpSpPr>
        <p:grpSpPr>
          <a:xfrm>
            <a:off x="4947254" y="1547141"/>
            <a:ext cx="3457643" cy="2026903"/>
            <a:chOff x="4947254" y="1547141"/>
            <a:chExt cx="3457643" cy="2026903"/>
          </a:xfrm>
        </p:grpSpPr>
        <p:sp>
          <p:nvSpPr>
            <p:cNvPr id="75" name="Rectangle 74">
              <a:extLst>
                <a:ext uri="{FF2B5EF4-FFF2-40B4-BE49-F238E27FC236}">
                  <a16:creationId xmlns:a16="http://schemas.microsoft.com/office/drawing/2014/main" id="{F1E8CEA8-E414-41C6-B87E-00F2D092801E}"/>
                </a:ext>
                <a:ext uri="{C183D7F6-B498-43B3-948B-1728B52AA6E4}">
                  <adec:decorative xmlns:adec="http://schemas.microsoft.com/office/drawing/2017/decorative" val="1"/>
                </a:ext>
              </a:extLst>
            </p:cNvPr>
            <p:cNvSpPr/>
            <p:nvPr/>
          </p:nvSpPr>
          <p:spPr bwMode="auto">
            <a:xfrm>
              <a:off x="4947254" y="2786175"/>
              <a:ext cx="758952" cy="661338"/>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sz="2000" dirty="0">
                  <a:solidFill>
                    <a:schemeClr val="tx1"/>
                  </a:solidFill>
                  <a:ea typeface="Segoe UI" pitchFamily="34" charset="0"/>
                  <a:cs typeface="Segoe UI" pitchFamily="34" charset="0"/>
                </a:rPr>
                <a:t>B</a:t>
              </a:r>
            </a:p>
          </p:txBody>
        </p:sp>
        <p:sp>
          <p:nvSpPr>
            <p:cNvPr id="76" name="Rectangle 75">
              <a:extLst>
                <a:ext uri="{FF2B5EF4-FFF2-40B4-BE49-F238E27FC236}">
                  <a16:creationId xmlns:a16="http://schemas.microsoft.com/office/drawing/2014/main" id="{FD2802B4-0FA4-445C-83F5-5048F8E33D2B}"/>
                </a:ext>
                <a:ext uri="{C183D7F6-B498-43B3-948B-1728B52AA6E4}">
                  <adec:decorative xmlns:adec="http://schemas.microsoft.com/office/drawing/2017/decorative" val="1"/>
                </a:ext>
              </a:extLst>
            </p:cNvPr>
            <p:cNvSpPr/>
            <p:nvPr/>
          </p:nvSpPr>
          <p:spPr bwMode="auto">
            <a:xfrm>
              <a:off x="7645945" y="2786175"/>
              <a:ext cx="758952" cy="661338"/>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sz="2000" dirty="0">
                  <a:solidFill>
                    <a:schemeClr val="tx1"/>
                  </a:solidFill>
                  <a:ea typeface="Segoe UI" pitchFamily="34" charset="0"/>
                  <a:cs typeface="Segoe UI" pitchFamily="34" charset="0"/>
                </a:rPr>
                <a:t>C</a:t>
              </a:r>
            </a:p>
          </p:txBody>
        </p:sp>
        <p:sp>
          <p:nvSpPr>
            <p:cNvPr id="77" name="Rectangle 76">
              <a:extLst>
                <a:ext uri="{FF2B5EF4-FFF2-40B4-BE49-F238E27FC236}">
                  <a16:creationId xmlns:a16="http://schemas.microsoft.com/office/drawing/2014/main" id="{92C52564-7802-4D2D-A585-B3216F6E4B94}"/>
                </a:ext>
                <a:ext uri="{C183D7F6-B498-43B3-948B-1728B52AA6E4}">
                  <adec:decorative xmlns:adec="http://schemas.microsoft.com/office/drawing/2017/decorative" val="1"/>
                </a:ext>
              </a:extLst>
            </p:cNvPr>
            <p:cNvSpPr/>
            <p:nvPr/>
          </p:nvSpPr>
          <p:spPr bwMode="auto">
            <a:xfrm>
              <a:off x="6289626" y="1547141"/>
              <a:ext cx="758952" cy="661339"/>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sz="2000" dirty="0">
                  <a:solidFill>
                    <a:schemeClr val="tx1"/>
                  </a:solidFill>
                  <a:ea typeface="Segoe UI" pitchFamily="34" charset="0"/>
                  <a:cs typeface="Segoe UI" pitchFamily="34" charset="0"/>
                </a:rPr>
                <a:t>A</a:t>
              </a:r>
            </a:p>
          </p:txBody>
        </p:sp>
        <p:sp>
          <p:nvSpPr>
            <p:cNvPr id="85" name="Diamond 84">
              <a:extLst>
                <a:ext uri="{FF2B5EF4-FFF2-40B4-BE49-F238E27FC236}">
                  <a16:creationId xmlns:a16="http://schemas.microsoft.com/office/drawing/2014/main" id="{EE1E682C-403D-4E97-A4FA-4540ACE8B2B6}"/>
                </a:ext>
                <a:ext uri="{C183D7F6-B498-43B3-948B-1728B52AA6E4}">
                  <adec:decorative xmlns:adec="http://schemas.microsoft.com/office/drawing/2017/decorative" val="1"/>
                </a:ext>
              </a:extLst>
            </p:cNvPr>
            <p:cNvSpPr/>
            <p:nvPr/>
          </p:nvSpPr>
          <p:spPr>
            <a:xfrm>
              <a:off x="6212200" y="2659644"/>
              <a:ext cx="914400" cy="914400"/>
            </a:xfrm>
            <a:prstGeom prst="diamond">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sz="2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
              </a:r>
            </a:p>
          </p:txBody>
        </p:sp>
        <p:cxnSp>
          <p:nvCxnSpPr>
            <p:cNvPr id="86" name="Straight Connector 85">
              <a:extLst>
                <a:ext uri="{FF2B5EF4-FFF2-40B4-BE49-F238E27FC236}">
                  <a16:creationId xmlns:a16="http://schemas.microsoft.com/office/drawing/2014/main" id="{3D8D3FD8-52AC-4A3A-920B-EA9E01109793}"/>
                </a:ext>
                <a:ext uri="{C183D7F6-B498-43B3-948B-1728B52AA6E4}">
                  <adec:decorative xmlns:adec="http://schemas.microsoft.com/office/drawing/2017/decorative" val="1"/>
                </a:ext>
              </a:extLst>
            </p:cNvPr>
            <p:cNvCxnSpPr>
              <a:cxnSpLocks/>
              <a:stCxn id="77" idx="2"/>
              <a:endCxn id="85" idx="0"/>
            </p:cNvCxnSpPr>
            <p:nvPr/>
          </p:nvCxnSpPr>
          <p:spPr>
            <a:xfrm>
              <a:off x="6669102" y="2208480"/>
              <a:ext cx="298" cy="451164"/>
            </a:xfrm>
            <a:prstGeom prst="line">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DBEB293-46DE-406A-AEA6-D7F72586520E}"/>
                </a:ext>
                <a:ext uri="{C183D7F6-B498-43B3-948B-1728B52AA6E4}">
                  <adec:decorative xmlns:adec="http://schemas.microsoft.com/office/drawing/2017/decorative" val="1"/>
                </a:ext>
              </a:extLst>
            </p:cNvPr>
            <p:cNvCxnSpPr>
              <a:cxnSpLocks/>
              <a:stCxn id="85" idx="1"/>
              <a:endCxn id="75" idx="3"/>
            </p:cNvCxnSpPr>
            <p:nvPr/>
          </p:nvCxnSpPr>
          <p:spPr>
            <a:xfrm flipH="1">
              <a:off x="5706206" y="3116844"/>
              <a:ext cx="505994" cy="0"/>
            </a:xfrm>
            <a:prstGeom prst="line">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ABD3A00-97CD-4E26-9F45-79934B86CAAE}"/>
                </a:ext>
                <a:ext uri="{C183D7F6-B498-43B3-948B-1728B52AA6E4}">
                  <adec:decorative xmlns:adec="http://schemas.microsoft.com/office/drawing/2017/decorative" val="1"/>
                </a:ext>
              </a:extLst>
            </p:cNvPr>
            <p:cNvCxnSpPr>
              <a:cxnSpLocks/>
              <a:stCxn id="85" idx="3"/>
              <a:endCxn id="76" idx="1"/>
            </p:cNvCxnSpPr>
            <p:nvPr/>
          </p:nvCxnSpPr>
          <p:spPr>
            <a:xfrm>
              <a:off x="7126600" y="3116844"/>
              <a:ext cx="519345" cy="0"/>
            </a:xfrm>
            <a:prstGeom prst="line">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9BA386A2-D46E-421E-82CA-3701E0DB63A1}"/>
              </a:ext>
            </a:extLst>
          </p:cNvPr>
          <p:cNvSpPr txBox="1"/>
          <p:nvPr/>
        </p:nvSpPr>
        <p:spPr>
          <a:xfrm>
            <a:off x="8767129" y="1337478"/>
            <a:ext cx="2225380" cy="830997"/>
          </a:xfrm>
          <a:prstGeom prst="rect">
            <a:avLst/>
          </a:prstGeom>
          <a:noFill/>
        </p:spPr>
        <p:txBody>
          <a:bodyPr wrap="square" rtlCol="0">
            <a:spAutoFit/>
          </a:bodyPr>
          <a:lstStyle/>
          <a:p>
            <a:r>
              <a:rPr lang="en-US" sz="2400" dirty="0">
                <a:ea typeface="Amazon Ember Light" panose="020B0403020204020204" pitchFamily="34" charset="0"/>
                <a:cs typeface="Amazon Ember Light" panose="020B0403020204020204" pitchFamily="34" charset="0"/>
              </a:rPr>
              <a:t>Retry failed tasks</a:t>
            </a:r>
          </a:p>
        </p:txBody>
      </p:sp>
      <p:grpSp>
        <p:nvGrpSpPr>
          <p:cNvPr id="6" name="justGraphic-retry">
            <a:extLst>
              <a:ext uri="{FF2B5EF4-FFF2-40B4-BE49-F238E27FC236}">
                <a16:creationId xmlns:a16="http://schemas.microsoft.com/office/drawing/2014/main" id="{BD4F52FA-6E8A-4CEA-BE99-E748B9753EBE}"/>
              </a:ext>
              <a:ext uri="{C183D7F6-B498-43B3-948B-1728B52AA6E4}">
                <adec:decorative xmlns:adec="http://schemas.microsoft.com/office/drawing/2017/decorative" val="1"/>
              </a:ext>
            </a:extLst>
          </p:cNvPr>
          <p:cNvGrpSpPr/>
          <p:nvPr/>
        </p:nvGrpSpPr>
        <p:grpSpPr>
          <a:xfrm>
            <a:off x="9859803" y="2131978"/>
            <a:ext cx="1609586" cy="661338"/>
            <a:chOff x="9859803" y="2131978"/>
            <a:chExt cx="1609586" cy="661338"/>
          </a:xfrm>
        </p:grpSpPr>
        <p:sp>
          <p:nvSpPr>
            <p:cNvPr id="78" name="Rectangle 77">
              <a:extLst>
                <a:ext uri="{FF2B5EF4-FFF2-40B4-BE49-F238E27FC236}">
                  <a16:creationId xmlns:a16="http://schemas.microsoft.com/office/drawing/2014/main" id="{D2055CB0-EE9E-49CE-894A-F1B464EE1C95}"/>
                </a:ext>
                <a:ext uri="{C183D7F6-B498-43B3-948B-1728B52AA6E4}">
                  <adec:decorative xmlns:adec="http://schemas.microsoft.com/office/drawing/2017/decorative" val="1"/>
                </a:ext>
              </a:extLst>
            </p:cNvPr>
            <p:cNvSpPr/>
            <p:nvPr/>
          </p:nvSpPr>
          <p:spPr bwMode="auto">
            <a:xfrm>
              <a:off x="9859803" y="2131978"/>
              <a:ext cx="758952" cy="661338"/>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sz="2000" dirty="0">
                  <a:solidFill>
                    <a:schemeClr val="tx1"/>
                  </a:solidFill>
                  <a:ea typeface="Segoe UI" pitchFamily="34" charset="0"/>
                  <a:cs typeface="Segoe UI" pitchFamily="34" charset="0"/>
                </a:rPr>
                <a:t>A</a:t>
              </a:r>
            </a:p>
          </p:txBody>
        </p:sp>
        <p:sp>
          <p:nvSpPr>
            <p:cNvPr id="102" name="Freeform: Shape 101">
              <a:extLst>
                <a:ext uri="{FF2B5EF4-FFF2-40B4-BE49-F238E27FC236}">
                  <a16:creationId xmlns:a16="http://schemas.microsoft.com/office/drawing/2014/main" id="{4B3ADE5E-42F4-4B96-A583-5BF9F9C61C95}"/>
                </a:ext>
                <a:ext uri="{C183D7F6-B498-43B3-948B-1728B52AA6E4}">
                  <adec:decorative xmlns:adec="http://schemas.microsoft.com/office/drawing/2017/decorative" val="1"/>
                </a:ext>
              </a:extLst>
            </p:cNvPr>
            <p:cNvSpPr/>
            <p:nvPr/>
          </p:nvSpPr>
          <p:spPr>
            <a:xfrm>
              <a:off x="10643772" y="2208480"/>
              <a:ext cx="825617" cy="490654"/>
            </a:xfrm>
            <a:custGeom>
              <a:avLst/>
              <a:gdLst>
                <a:gd name="connsiteX0" fmla="*/ 0 w 825617"/>
                <a:gd name="connsiteY0" fmla="*/ 0 h 490654"/>
                <a:gd name="connsiteX1" fmla="*/ 825190 w 825617"/>
                <a:gd name="connsiteY1" fmla="*/ 178420 h 490654"/>
                <a:gd name="connsiteX2" fmla="*/ 89210 w 825617"/>
                <a:gd name="connsiteY2" fmla="*/ 490654 h 490654"/>
              </a:gdLst>
              <a:ahLst/>
              <a:cxnLst>
                <a:cxn ang="0">
                  <a:pos x="connsiteX0" y="connsiteY0"/>
                </a:cxn>
                <a:cxn ang="0">
                  <a:pos x="connsiteX1" y="connsiteY1"/>
                </a:cxn>
                <a:cxn ang="0">
                  <a:pos x="connsiteX2" y="connsiteY2"/>
                </a:cxn>
              </a:cxnLst>
              <a:rect l="l" t="t" r="r" b="b"/>
              <a:pathLst>
                <a:path w="825617" h="490654">
                  <a:moveTo>
                    <a:pt x="0" y="0"/>
                  </a:moveTo>
                  <a:cubicBezTo>
                    <a:pt x="405161" y="48322"/>
                    <a:pt x="810322" y="96644"/>
                    <a:pt x="825190" y="178420"/>
                  </a:cubicBezTo>
                  <a:cubicBezTo>
                    <a:pt x="840058" y="260196"/>
                    <a:pt x="464634" y="375425"/>
                    <a:pt x="89210" y="490654"/>
                  </a:cubicBezTo>
                </a:path>
              </a:pathLst>
            </a:cu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45" name="TextBox 44">
            <a:extLst>
              <a:ext uri="{FF2B5EF4-FFF2-40B4-BE49-F238E27FC236}">
                <a16:creationId xmlns:a16="http://schemas.microsoft.com/office/drawing/2014/main" id="{C2B65D6A-0C21-4896-941C-FEE3B7E647F0}"/>
              </a:ext>
            </a:extLst>
          </p:cNvPr>
          <p:cNvSpPr txBox="1"/>
          <p:nvPr/>
        </p:nvSpPr>
        <p:spPr>
          <a:xfrm>
            <a:off x="433262" y="3143479"/>
            <a:ext cx="2787805" cy="461665"/>
          </a:xfrm>
          <a:prstGeom prst="rect">
            <a:avLst/>
          </a:prstGeom>
          <a:noFill/>
        </p:spPr>
        <p:txBody>
          <a:bodyPr wrap="square" rtlCol="0">
            <a:spAutoFit/>
          </a:bodyPr>
          <a:lstStyle/>
          <a:p>
            <a:r>
              <a:rPr lang="en-US" sz="2400" dirty="0">
                <a:ea typeface="Amazon Ember Light" panose="020B0403020204020204" pitchFamily="34" charset="0"/>
                <a:cs typeface="Amazon Ember Light" panose="020B0403020204020204" pitchFamily="34" charset="0"/>
              </a:rPr>
              <a:t>Tasks in parallel</a:t>
            </a:r>
          </a:p>
        </p:txBody>
      </p:sp>
      <p:grpSp>
        <p:nvGrpSpPr>
          <p:cNvPr id="7" name="justGraphic-parallel">
            <a:extLst>
              <a:ext uri="{FF2B5EF4-FFF2-40B4-BE49-F238E27FC236}">
                <a16:creationId xmlns:a16="http://schemas.microsoft.com/office/drawing/2014/main" id="{1C8EAD2F-04A5-4C68-90FA-F6F48D4093E6}"/>
              </a:ext>
              <a:ext uri="{C183D7F6-B498-43B3-948B-1728B52AA6E4}">
                <adec:decorative xmlns:adec="http://schemas.microsoft.com/office/drawing/2017/decorative" val="1"/>
              </a:ext>
            </a:extLst>
          </p:cNvPr>
          <p:cNvGrpSpPr/>
          <p:nvPr/>
        </p:nvGrpSpPr>
        <p:grpSpPr>
          <a:xfrm>
            <a:off x="379440" y="3666699"/>
            <a:ext cx="2834134" cy="2537593"/>
            <a:chOff x="379440" y="3666699"/>
            <a:chExt cx="2834134" cy="2537593"/>
          </a:xfrm>
        </p:grpSpPr>
        <p:sp>
          <p:nvSpPr>
            <p:cNvPr id="31" name="Rectangle 30">
              <a:extLst>
                <a:ext uri="{FF2B5EF4-FFF2-40B4-BE49-F238E27FC236}">
                  <a16:creationId xmlns:a16="http://schemas.microsoft.com/office/drawing/2014/main" id="{B5A58269-DCCB-4F26-B09E-A69260D3F2F2}"/>
                </a:ext>
                <a:ext uri="{C183D7F6-B498-43B3-948B-1728B52AA6E4}">
                  <adec:decorative xmlns:adec="http://schemas.microsoft.com/office/drawing/2017/decorative" val="1"/>
                </a:ext>
              </a:extLst>
            </p:cNvPr>
            <p:cNvSpPr/>
            <p:nvPr/>
          </p:nvSpPr>
          <p:spPr bwMode="auto">
            <a:xfrm>
              <a:off x="637066" y="4273856"/>
              <a:ext cx="758952" cy="661338"/>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sz="2000" dirty="0">
                  <a:solidFill>
                    <a:schemeClr val="tx1"/>
                  </a:solidFill>
                  <a:ea typeface="Segoe UI" pitchFamily="34" charset="0"/>
                  <a:cs typeface="Segoe UI" pitchFamily="34" charset="0"/>
                </a:rPr>
                <a:t>A</a:t>
              </a:r>
            </a:p>
          </p:txBody>
        </p:sp>
        <p:sp>
          <p:nvSpPr>
            <p:cNvPr id="32" name="Rectangle 31">
              <a:extLst>
                <a:ext uri="{FF2B5EF4-FFF2-40B4-BE49-F238E27FC236}">
                  <a16:creationId xmlns:a16="http://schemas.microsoft.com/office/drawing/2014/main" id="{ED1454AD-BA68-499B-A7BD-33987535ED22}"/>
                </a:ext>
                <a:ext uri="{C183D7F6-B498-43B3-948B-1728B52AA6E4}">
                  <adec:decorative xmlns:adec="http://schemas.microsoft.com/office/drawing/2017/decorative" val="1"/>
                </a:ext>
              </a:extLst>
            </p:cNvPr>
            <p:cNvSpPr/>
            <p:nvPr/>
          </p:nvSpPr>
          <p:spPr bwMode="auto">
            <a:xfrm>
              <a:off x="2189978" y="4273855"/>
              <a:ext cx="758952" cy="661338"/>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sz="2000" dirty="0">
                  <a:solidFill>
                    <a:schemeClr val="tx1"/>
                  </a:solidFill>
                  <a:ea typeface="Segoe UI" pitchFamily="34" charset="0"/>
                  <a:cs typeface="Segoe UI" pitchFamily="34" charset="0"/>
                </a:rPr>
                <a:t>B</a:t>
              </a:r>
            </a:p>
          </p:txBody>
        </p:sp>
        <p:sp>
          <p:nvSpPr>
            <p:cNvPr id="35" name="Rectangle 34">
              <a:extLst>
                <a:ext uri="{FF2B5EF4-FFF2-40B4-BE49-F238E27FC236}">
                  <a16:creationId xmlns:a16="http://schemas.microsoft.com/office/drawing/2014/main" id="{6A3C3D5D-CFE7-4BCE-B026-A0C5F0E5DFEB}"/>
                </a:ext>
                <a:ext uri="{C183D7F6-B498-43B3-948B-1728B52AA6E4}">
                  <adec:decorative xmlns:adec="http://schemas.microsoft.com/office/drawing/2017/decorative" val="1"/>
                </a:ext>
              </a:extLst>
            </p:cNvPr>
            <p:cNvSpPr/>
            <p:nvPr/>
          </p:nvSpPr>
          <p:spPr bwMode="auto">
            <a:xfrm>
              <a:off x="1409403" y="5542954"/>
              <a:ext cx="758952" cy="661338"/>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sz="2000" dirty="0">
                  <a:solidFill>
                    <a:schemeClr val="tx1"/>
                  </a:solidFill>
                  <a:ea typeface="Segoe UI" pitchFamily="34" charset="0"/>
                  <a:cs typeface="Segoe UI" pitchFamily="34" charset="0"/>
                </a:rPr>
                <a:t>C</a:t>
              </a:r>
            </a:p>
          </p:txBody>
        </p:sp>
        <p:sp>
          <p:nvSpPr>
            <p:cNvPr id="36" name="Rounded Rectangle 37">
              <a:extLst>
                <a:ext uri="{FF2B5EF4-FFF2-40B4-BE49-F238E27FC236}">
                  <a16:creationId xmlns:a16="http://schemas.microsoft.com/office/drawing/2014/main" id="{421E4D0B-0503-4DA8-896B-15DCF510C543}"/>
                </a:ext>
                <a:ext uri="{C183D7F6-B498-43B3-948B-1728B52AA6E4}">
                  <adec:decorative xmlns:adec="http://schemas.microsoft.com/office/drawing/2017/decorative" val="1"/>
                </a:ext>
              </a:extLst>
            </p:cNvPr>
            <p:cNvSpPr/>
            <p:nvPr/>
          </p:nvSpPr>
          <p:spPr bwMode="auto">
            <a:xfrm>
              <a:off x="379440" y="4159355"/>
              <a:ext cx="2834134" cy="944628"/>
            </a:xfrm>
            <a:prstGeom prst="roundRect">
              <a:avLst/>
            </a:prstGeom>
            <a:noFill/>
            <a:ln w="38100">
              <a:solidFill>
                <a:schemeClr val="accent6">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cxnSp>
          <p:nvCxnSpPr>
            <p:cNvPr id="40" name="Elbow Connector 47">
              <a:extLst>
                <a:ext uri="{FF2B5EF4-FFF2-40B4-BE49-F238E27FC236}">
                  <a16:creationId xmlns:a16="http://schemas.microsoft.com/office/drawing/2014/main" id="{30335D40-4812-478D-84D9-6CA22AE6A419}"/>
                </a:ext>
                <a:ext uri="{C183D7F6-B498-43B3-948B-1728B52AA6E4}">
                  <adec:decorative xmlns:adec="http://schemas.microsoft.com/office/drawing/2017/decorative" val="1"/>
                </a:ext>
              </a:extLst>
            </p:cNvPr>
            <p:cNvCxnSpPr>
              <a:cxnSpLocks/>
              <a:endCxn id="31" idx="0"/>
            </p:cNvCxnSpPr>
            <p:nvPr/>
          </p:nvCxnSpPr>
          <p:spPr>
            <a:xfrm rot="5400000">
              <a:off x="1118276" y="3564966"/>
              <a:ext cx="607157" cy="810623"/>
            </a:xfrm>
            <a:prstGeom prst="bentConnector3">
              <a:avLst>
                <a:gd name="adj1" fmla="val 50000"/>
              </a:avLst>
            </a:prstGeom>
            <a:ln w="44450" cap="rnd">
              <a:solidFill>
                <a:schemeClr val="hlink"/>
              </a:solidFill>
              <a:headEnd type="none" w="lg" len="lg"/>
              <a:tailEnd type="none"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41" name="Elbow Connector 55">
              <a:extLst>
                <a:ext uri="{FF2B5EF4-FFF2-40B4-BE49-F238E27FC236}">
                  <a16:creationId xmlns:a16="http://schemas.microsoft.com/office/drawing/2014/main" id="{EF91309E-867D-49A6-8E93-B9E981D7BB92}"/>
                </a:ext>
                <a:ext uri="{C183D7F6-B498-43B3-948B-1728B52AA6E4}">
                  <adec:decorative xmlns:adec="http://schemas.microsoft.com/office/drawing/2017/decorative" val="1"/>
                </a:ext>
              </a:extLst>
            </p:cNvPr>
            <p:cNvCxnSpPr>
              <a:cxnSpLocks/>
              <a:stCxn id="32" idx="0"/>
            </p:cNvCxnSpPr>
            <p:nvPr/>
          </p:nvCxnSpPr>
          <p:spPr>
            <a:xfrm rot="16200000" flipV="1">
              <a:off x="1894732" y="3599132"/>
              <a:ext cx="607156" cy="742289"/>
            </a:xfrm>
            <a:prstGeom prst="bentConnector3">
              <a:avLst>
                <a:gd name="adj1" fmla="val 50000"/>
              </a:avLst>
            </a:prstGeom>
            <a:ln w="44450" cap="rnd">
              <a:solidFill>
                <a:schemeClr val="hlink"/>
              </a:solidFill>
              <a:headEnd type="none" w="lg" len="lg"/>
              <a:tailEnd type="none"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E04E2EB-68F4-4762-ADA8-1FB6D7A3FAC6}"/>
                </a:ext>
                <a:ext uri="{C183D7F6-B498-43B3-948B-1728B52AA6E4}">
                  <adec:decorative xmlns:adec="http://schemas.microsoft.com/office/drawing/2017/decorative" val="1"/>
                </a:ext>
              </a:extLst>
            </p:cNvPr>
            <p:cNvCxnSpPr>
              <a:cxnSpLocks/>
              <a:stCxn id="36" idx="2"/>
              <a:endCxn id="35" idx="0"/>
            </p:cNvCxnSpPr>
            <p:nvPr/>
          </p:nvCxnSpPr>
          <p:spPr>
            <a:xfrm flipH="1">
              <a:off x="1788879" y="5103983"/>
              <a:ext cx="7628" cy="438971"/>
            </a:xfrm>
            <a:prstGeom prst="line">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FBAB98CE-4E34-47B8-A0FE-7143F79997A3}"/>
              </a:ext>
            </a:extLst>
          </p:cNvPr>
          <p:cNvSpPr txBox="1"/>
          <p:nvPr/>
        </p:nvSpPr>
        <p:spPr>
          <a:xfrm>
            <a:off x="3963357" y="3881073"/>
            <a:ext cx="4325073" cy="830997"/>
          </a:xfrm>
          <a:prstGeom prst="rect">
            <a:avLst/>
          </a:prstGeom>
          <a:noFill/>
        </p:spPr>
        <p:txBody>
          <a:bodyPr wrap="square" rtlCol="0">
            <a:spAutoFit/>
          </a:bodyPr>
          <a:lstStyle/>
          <a:p>
            <a:pPr algn="ctr"/>
            <a:r>
              <a:rPr lang="en-US" sz="2400" dirty="0">
                <a:ea typeface="Amazon Ember Light" panose="020B0403020204020204" pitchFamily="34" charset="0"/>
                <a:cs typeface="Amazon Ember Light" panose="020B0403020204020204" pitchFamily="34" charset="0"/>
              </a:rPr>
              <a:t>Wait </a:t>
            </a:r>
            <a:br>
              <a:rPr lang="en-US" sz="2400" dirty="0">
                <a:ea typeface="Amazon Ember Light" panose="020B0403020204020204" pitchFamily="34" charset="0"/>
                <a:cs typeface="Amazon Ember Light" panose="020B0403020204020204" pitchFamily="34" charset="0"/>
              </a:rPr>
            </a:br>
            <a:r>
              <a:rPr lang="en-US" sz="2400" dirty="0">
                <a:ea typeface="Amazon Ember Light" panose="020B0403020204020204" pitchFamily="34" charset="0"/>
                <a:cs typeface="Amazon Ember Light" panose="020B0403020204020204" pitchFamily="34" charset="0"/>
              </a:rPr>
              <a:t>duration/time/dynamic </a:t>
            </a:r>
          </a:p>
        </p:txBody>
      </p:sp>
      <p:grpSp>
        <p:nvGrpSpPr>
          <p:cNvPr id="8" name="justGraphic-wait">
            <a:extLst>
              <a:ext uri="{FF2B5EF4-FFF2-40B4-BE49-F238E27FC236}">
                <a16:creationId xmlns:a16="http://schemas.microsoft.com/office/drawing/2014/main" id="{C9370F0F-AA5C-4B90-B270-AA36DF86503C}"/>
              </a:ext>
              <a:ext uri="{C183D7F6-B498-43B3-948B-1728B52AA6E4}">
                <adec:decorative xmlns:adec="http://schemas.microsoft.com/office/drawing/2017/decorative" val="1"/>
              </a:ext>
            </a:extLst>
          </p:cNvPr>
          <p:cNvGrpSpPr/>
          <p:nvPr/>
        </p:nvGrpSpPr>
        <p:grpSpPr>
          <a:xfrm>
            <a:off x="4587628" y="4766303"/>
            <a:ext cx="2646764" cy="1505730"/>
            <a:chOff x="4587628" y="4766303"/>
            <a:chExt cx="2646764" cy="1505730"/>
          </a:xfrm>
        </p:grpSpPr>
        <p:pic>
          <p:nvPicPr>
            <p:cNvPr id="120" name="Picture 119">
              <a:extLst>
                <a:ext uri="{FF2B5EF4-FFF2-40B4-BE49-F238E27FC236}">
                  <a16:creationId xmlns:a16="http://schemas.microsoft.com/office/drawing/2014/main" id="{6E80D833-0B06-4963-B185-7922B473B90A}"/>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556" r="8137"/>
            <a:stretch/>
          </p:blipFill>
          <p:spPr>
            <a:xfrm>
              <a:off x="4587628" y="4766303"/>
              <a:ext cx="1239308" cy="1505730"/>
            </a:xfrm>
            <a:prstGeom prst="rect">
              <a:avLst/>
            </a:prstGeom>
          </p:spPr>
        </p:pic>
        <p:sp>
          <p:nvSpPr>
            <p:cNvPr id="127" name="Rectangle 126">
              <a:extLst>
                <a:ext uri="{FF2B5EF4-FFF2-40B4-BE49-F238E27FC236}">
                  <a16:creationId xmlns:a16="http://schemas.microsoft.com/office/drawing/2014/main" id="{382BF96B-5A08-468E-913D-E8BC296F46B2}"/>
                </a:ext>
                <a:ext uri="{C183D7F6-B498-43B3-948B-1728B52AA6E4}">
                  <adec:decorative xmlns:adec="http://schemas.microsoft.com/office/drawing/2017/decorative" val="1"/>
                </a:ext>
              </a:extLst>
            </p:cNvPr>
            <p:cNvSpPr/>
            <p:nvPr/>
          </p:nvSpPr>
          <p:spPr bwMode="auto">
            <a:xfrm>
              <a:off x="6502872" y="5197756"/>
              <a:ext cx="731520" cy="661338"/>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sz="2000" dirty="0">
                  <a:solidFill>
                    <a:schemeClr val="tx1"/>
                  </a:solidFill>
                  <a:ea typeface="Segoe UI" pitchFamily="34" charset="0"/>
                  <a:cs typeface="Segoe UI" pitchFamily="34" charset="0"/>
                </a:rPr>
                <a:t>A</a:t>
              </a:r>
            </a:p>
          </p:txBody>
        </p:sp>
        <p:cxnSp>
          <p:nvCxnSpPr>
            <p:cNvPr id="128" name="Straight Connector 127">
              <a:extLst>
                <a:ext uri="{FF2B5EF4-FFF2-40B4-BE49-F238E27FC236}">
                  <a16:creationId xmlns:a16="http://schemas.microsoft.com/office/drawing/2014/main" id="{3190F1C2-6AE8-4E42-94D3-3D2B5DC3ED6F}"/>
                </a:ext>
                <a:ext uri="{C183D7F6-B498-43B3-948B-1728B52AA6E4}">
                  <adec:decorative xmlns:adec="http://schemas.microsoft.com/office/drawing/2017/decorative" val="1"/>
                </a:ext>
              </a:extLst>
            </p:cNvPr>
            <p:cNvCxnSpPr>
              <a:cxnSpLocks/>
              <a:stCxn id="120" idx="3"/>
              <a:endCxn id="127" idx="1"/>
            </p:cNvCxnSpPr>
            <p:nvPr/>
          </p:nvCxnSpPr>
          <p:spPr>
            <a:xfrm>
              <a:off x="5826936" y="5519168"/>
              <a:ext cx="675936" cy="9257"/>
            </a:xfrm>
            <a:prstGeom prst="line">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5F42B8E9-6678-463A-8C4D-CD0C8410C802}"/>
              </a:ext>
            </a:extLst>
          </p:cNvPr>
          <p:cNvSpPr txBox="1"/>
          <p:nvPr/>
        </p:nvSpPr>
        <p:spPr>
          <a:xfrm>
            <a:off x="8767129" y="3881073"/>
            <a:ext cx="2873072" cy="461665"/>
          </a:xfrm>
          <a:prstGeom prst="rect">
            <a:avLst/>
          </a:prstGeom>
          <a:noFill/>
        </p:spPr>
        <p:txBody>
          <a:bodyPr wrap="square" rtlCol="0">
            <a:spAutoFit/>
          </a:bodyPr>
          <a:lstStyle/>
          <a:p>
            <a:r>
              <a:rPr lang="en-US" sz="2400" dirty="0">
                <a:ea typeface="Amazon Ember Light" panose="020B0403020204020204" pitchFamily="34" charset="0"/>
                <a:cs typeface="Amazon Ember Light" panose="020B0403020204020204" pitchFamily="34" charset="0"/>
              </a:rPr>
              <a:t>Try/Catch/Finally</a:t>
            </a:r>
          </a:p>
        </p:txBody>
      </p:sp>
      <p:grpSp>
        <p:nvGrpSpPr>
          <p:cNvPr id="9" name="justGraphic-try">
            <a:extLst>
              <a:ext uri="{FF2B5EF4-FFF2-40B4-BE49-F238E27FC236}">
                <a16:creationId xmlns:a16="http://schemas.microsoft.com/office/drawing/2014/main" id="{E27DA1E9-4633-43A3-8E2F-A307C7B40A99}"/>
              </a:ext>
              <a:ext uri="{C183D7F6-B498-43B3-948B-1728B52AA6E4}">
                <adec:decorative xmlns:adec="http://schemas.microsoft.com/office/drawing/2017/decorative" val="1"/>
              </a:ext>
            </a:extLst>
          </p:cNvPr>
          <p:cNvGrpSpPr/>
          <p:nvPr/>
        </p:nvGrpSpPr>
        <p:grpSpPr>
          <a:xfrm>
            <a:off x="9339826" y="4666055"/>
            <a:ext cx="1799504" cy="1193039"/>
            <a:chOff x="9339826" y="4666055"/>
            <a:chExt cx="1799504" cy="1193039"/>
          </a:xfrm>
        </p:grpSpPr>
        <p:sp>
          <p:nvSpPr>
            <p:cNvPr id="105" name="Rectangle 104">
              <a:extLst>
                <a:ext uri="{FF2B5EF4-FFF2-40B4-BE49-F238E27FC236}">
                  <a16:creationId xmlns:a16="http://schemas.microsoft.com/office/drawing/2014/main" id="{E12F4EE6-830A-4AD5-A213-2A26B9A142D9}"/>
                </a:ext>
                <a:ext uri="{C183D7F6-B498-43B3-948B-1728B52AA6E4}">
                  <adec:decorative xmlns:adec="http://schemas.microsoft.com/office/drawing/2017/decorative" val="1"/>
                </a:ext>
              </a:extLst>
            </p:cNvPr>
            <p:cNvSpPr/>
            <p:nvPr/>
          </p:nvSpPr>
          <p:spPr bwMode="auto">
            <a:xfrm>
              <a:off x="9859170" y="5197756"/>
              <a:ext cx="758952" cy="661338"/>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r>
                <a:rPr lang="en-US" sz="2000" dirty="0">
                  <a:solidFill>
                    <a:schemeClr val="tx1"/>
                  </a:solidFill>
                  <a:ea typeface="Segoe UI" pitchFamily="34" charset="0"/>
                  <a:cs typeface="Segoe UI" pitchFamily="34" charset="0"/>
                </a:rPr>
                <a:t>A</a:t>
              </a:r>
            </a:p>
          </p:txBody>
        </p:sp>
        <p:cxnSp>
          <p:nvCxnSpPr>
            <p:cNvPr id="106" name="Straight Connector 105">
              <a:extLst>
                <a:ext uri="{FF2B5EF4-FFF2-40B4-BE49-F238E27FC236}">
                  <a16:creationId xmlns:a16="http://schemas.microsoft.com/office/drawing/2014/main" id="{C9DA2012-8A51-4B29-8A6C-7E68B11876C7}"/>
                </a:ext>
                <a:ext uri="{C183D7F6-B498-43B3-948B-1728B52AA6E4}">
                  <adec:decorative xmlns:adec="http://schemas.microsoft.com/office/drawing/2017/decorative" val="1"/>
                </a:ext>
              </a:extLst>
            </p:cNvPr>
            <p:cNvCxnSpPr>
              <a:cxnSpLocks/>
              <a:stCxn id="105" idx="3"/>
            </p:cNvCxnSpPr>
            <p:nvPr/>
          </p:nvCxnSpPr>
          <p:spPr>
            <a:xfrm>
              <a:off x="10618122" y="5528425"/>
              <a:ext cx="521208" cy="0"/>
            </a:xfrm>
            <a:prstGeom prst="line">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D428917-DC68-4B1F-A7D2-0CC17E6E29D0}"/>
                </a:ext>
                <a:ext uri="{C183D7F6-B498-43B3-948B-1728B52AA6E4}">
                  <adec:decorative xmlns:adec="http://schemas.microsoft.com/office/drawing/2017/decorative" val="1"/>
                </a:ext>
              </a:extLst>
            </p:cNvPr>
            <p:cNvCxnSpPr>
              <a:cxnSpLocks/>
            </p:cNvCxnSpPr>
            <p:nvPr/>
          </p:nvCxnSpPr>
          <p:spPr>
            <a:xfrm>
              <a:off x="10241510" y="4666055"/>
              <a:ext cx="0" cy="521208"/>
            </a:xfrm>
            <a:prstGeom prst="line">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CE7FCE5-8B48-4714-8737-EE8778E51EB7}"/>
                </a:ext>
                <a:ext uri="{C183D7F6-B498-43B3-948B-1728B52AA6E4}">
                  <adec:decorative xmlns:adec="http://schemas.microsoft.com/office/drawing/2017/decorative" val="1"/>
                </a:ext>
              </a:extLst>
            </p:cNvPr>
            <p:cNvCxnSpPr>
              <a:cxnSpLocks/>
              <a:stCxn id="105" idx="1"/>
            </p:cNvCxnSpPr>
            <p:nvPr/>
          </p:nvCxnSpPr>
          <p:spPr>
            <a:xfrm flipH="1">
              <a:off x="9339826" y="5528425"/>
              <a:ext cx="519344" cy="0"/>
            </a:xfrm>
            <a:prstGeom prst="line">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881392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15AD228-97C2-4F15-A818-0F0EBDC85C53}"/>
              </a:ext>
            </a:extLst>
          </p:cNvPr>
          <p:cNvSpPr>
            <a:spLocks noGrp="1"/>
          </p:cNvSpPr>
          <p:nvPr>
            <p:ph type="sldNum" sz="quarter" idx="20"/>
          </p:nvPr>
        </p:nvSpPr>
        <p:spPr/>
        <p:txBody>
          <a:bodyPr/>
          <a:lstStyle/>
          <a:p>
            <a:fld id="{989D9560-4C13-4692-9687-98ECDD2D9552}" type="slidenum">
              <a:rPr lang="en-US" smtClean="0"/>
              <a:pPr/>
              <a:t>24</a:t>
            </a:fld>
            <a:endParaRPr lang="en-US" dirty="0"/>
          </a:p>
        </p:txBody>
      </p:sp>
      <p:sp>
        <p:nvSpPr>
          <p:cNvPr id="3" name="Title 2">
            <a:extLst>
              <a:ext uri="{FF2B5EF4-FFF2-40B4-BE49-F238E27FC236}">
                <a16:creationId xmlns:a16="http://schemas.microsoft.com/office/drawing/2014/main" id="{7659B763-E381-9F42-B756-A5ED992218BB}"/>
              </a:ext>
            </a:extLst>
          </p:cNvPr>
          <p:cNvSpPr>
            <a:spLocks noGrp="1"/>
          </p:cNvSpPr>
          <p:nvPr>
            <p:ph type="title"/>
          </p:nvPr>
        </p:nvSpPr>
        <p:spPr/>
        <p:txBody>
          <a:bodyPr/>
          <a:lstStyle/>
          <a:p>
            <a:r>
              <a:rPr lang="en-US" dirty="0"/>
              <a:t>AWS Step Functions</a:t>
            </a:r>
          </a:p>
        </p:txBody>
      </p:sp>
      <p:sp>
        <p:nvSpPr>
          <p:cNvPr id="5" name="Content Placeholder 4">
            <a:extLst>
              <a:ext uri="{FF2B5EF4-FFF2-40B4-BE49-F238E27FC236}">
                <a16:creationId xmlns:a16="http://schemas.microsoft.com/office/drawing/2014/main" id="{C55990BD-4375-4799-99F8-87AF41047F97}"/>
              </a:ext>
            </a:extLst>
          </p:cNvPr>
          <p:cNvSpPr>
            <a:spLocks noGrp="1"/>
          </p:cNvSpPr>
          <p:nvPr>
            <p:ph idx="4294967295"/>
          </p:nvPr>
        </p:nvSpPr>
        <p:spPr>
          <a:xfrm>
            <a:off x="365760" y="1528763"/>
            <a:ext cx="5139690" cy="4648200"/>
          </a:xfrm>
        </p:spPr>
        <p:txBody>
          <a:bodyPr>
            <a:normAutofit lnSpcReduction="10000"/>
          </a:bodyPr>
          <a:lstStyle/>
          <a:p>
            <a:r>
              <a:rPr lang="en-US" dirty="0"/>
              <a:t>Coordinate the components of distributed applications using visual workflows. </a:t>
            </a:r>
          </a:p>
          <a:p>
            <a:pPr lvl="1"/>
            <a:endParaRPr lang="en-US" dirty="0"/>
          </a:p>
          <a:p>
            <a:r>
              <a:rPr lang="en-US" dirty="0"/>
              <a:t>Workflows manage: </a:t>
            </a:r>
          </a:p>
          <a:p>
            <a:pPr lvl="1"/>
            <a:r>
              <a:rPr lang="en-US" dirty="0"/>
              <a:t>Failures</a:t>
            </a:r>
          </a:p>
          <a:p>
            <a:pPr lvl="1"/>
            <a:r>
              <a:rPr lang="en-US" dirty="0"/>
              <a:t>Retries</a:t>
            </a:r>
          </a:p>
          <a:p>
            <a:pPr lvl="1"/>
            <a:r>
              <a:rPr lang="en-US" dirty="0"/>
              <a:t>Parallelization</a:t>
            </a:r>
          </a:p>
          <a:p>
            <a:pPr lvl="1"/>
            <a:r>
              <a:rPr lang="en-US" dirty="0"/>
              <a:t>Service integrations</a:t>
            </a:r>
          </a:p>
          <a:p>
            <a:pPr lvl="1"/>
            <a:r>
              <a:rPr lang="en-US" dirty="0"/>
              <a:t>Observability</a:t>
            </a:r>
          </a:p>
        </p:txBody>
      </p:sp>
      <p:grpSp>
        <p:nvGrpSpPr>
          <p:cNvPr id="4" name="justGraphic-stepfunction">
            <a:extLst>
              <a:ext uri="{FF2B5EF4-FFF2-40B4-BE49-F238E27FC236}">
                <a16:creationId xmlns:a16="http://schemas.microsoft.com/office/drawing/2014/main" id="{A94326EB-395D-42D8-B12A-53649649883F}"/>
              </a:ext>
              <a:ext uri="{C183D7F6-B498-43B3-948B-1728B52AA6E4}">
                <adec:decorative xmlns:adec="http://schemas.microsoft.com/office/drawing/2017/decorative" val="0"/>
              </a:ext>
            </a:extLst>
          </p:cNvPr>
          <p:cNvGrpSpPr/>
          <p:nvPr/>
        </p:nvGrpSpPr>
        <p:grpSpPr>
          <a:xfrm>
            <a:off x="6152455" y="1457913"/>
            <a:ext cx="5548746" cy="4699221"/>
            <a:chOff x="2116530" y="1010214"/>
            <a:chExt cx="6713981" cy="5686057"/>
          </a:xfrm>
        </p:grpSpPr>
        <p:sp>
          <p:nvSpPr>
            <p:cNvPr id="35" name="Rectangle 34">
              <a:extLst>
                <a:ext uri="{FF2B5EF4-FFF2-40B4-BE49-F238E27FC236}">
                  <a16:creationId xmlns:a16="http://schemas.microsoft.com/office/drawing/2014/main" id="{EE607997-14AD-9343-84D9-CAD836F4A440}"/>
                </a:ext>
              </a:extLst>
            </p:cNvPr>
            <p:cNvSpPr/>
            <p:nvPr/>
          </p:nvSpPr>
          <p:spPr bwMode="auto">
            <a:xfrm>
              <a:off x="5082887" y="2169056"/>
              <a:ext cx="1350818" cy="800219"/>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cxnSp>
          <p:nvCxnSpPr>
            <p:cNvPr id="40" name="Straight Connector 39">
              <a:extLst>
                <a:ext uri="{FF2B5EF4-FFF2-40B4-BE49-F238E27FC236}">
                  <a16:creationId xmlns:a16="http://schemas.microsoft.com/office/drawing/2014/main" id="{6583E741-0577-4E4E-80D7-E38028E16240}"/>
                </a:ext>
              </a:extLst>
            </p:cNvPr>
            <p:cNvCxnSpPr>
              <a:stCxn id="2" idx="4"/>
              <a:endCxn id="35" idx="0"/>
            </p:cNvCxnSpPr>
            <p:nvPr/>
          </p:nvCxnSpPr>
          <p:spPr>
            <a:xfrm>
              <a:off x="5758296" y="1895270"/>
              <a:ext cx="0" cy="273787"/>
            </a:xfrm>
            <a:prstGeom prst="line">
              <a:avLst/>
            </a:prstGeom>
            <a:ln w="38100" cap="rnd">
              <a:solidFill>
                <a:srgbClr val="18AB4B"/>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C0E861-D591-EA44-89DB-EFBD2D90D707}"/>
                </a:ext>
              </a:extLst>
            </p:cNvPr>
            <p:cNvCxnSpPr>
              <a:cxnSpLocks/>
              <a:stCxn id="35" idx="2"/>
            </p:cNvCxnSpPr>
            <p:nvPr/>
          </p:nvCxnSpPr>
          <p:spPr>
            <a:xfrm>
              <a:off x="5758296" y="2969276"/>
              <a:ext cx="0" cy="875359"/>
            </a:xfrm>
            <a:prstGeom prst="line">
              <a:avLst/>
            </a:prstGeom>
            <a:ln w="38100" cap="rnd">
              <a:solidFill>
                <a:srgbClr val="18AB4B"/>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297603D-E37E-B048-A948-F42D0E1E9CFF}"/>
                </a:ext>
              </a:extLst>
            </p:cNvPr>
            <p:cNvCxnSpPr>
              <a:cxnSpLocks/>
              <a:stCxn id="34" idx="2"/>
              <a:endCxn id="37" idx="0"/>
            </p:cNvCxnSpPr>
            <p:nvPr/>
          </p:nvCxnSpPr>
          <p:spPr>
            <a:xfrm>
              <a:off x="5758296" y="4644854"/>
              <a:ext cx="0" cy="384578"/>
            </a:xfrm>
            <a:prstGeom prst="line">
              <a:avLst/>
            </a:prstGeom>
            <a:ln w="38100" cap="rnd">
              <a:solidFill>
                <a:srgbClr val="18AB4B"/>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E221DA65-AA84-8245-BDE7-7E06566C1DE1}"/>
                </a:ext>
              </a:extLst>
            </p:cNvPr>
            <p:cNvCxnSpPr>
              <a:cxnSpLocks/>
              <a:endCxn id="33" idx="0"/>
            </p:cNvCxnSpPr>
            <p:nvPr/>
          </p:nvCxnSpPr>
          <p:spPr>
            <a:xfrm rot="10800000" flipV="1">
              <a:off x="3879274" y="3326042"/>
              <a:ext cx="1879023" cy="518593"/>
            </a:xfrm>
            <a:prstGeom prst="bentConnector2">
              <a:avLst/>
            </a:prstGeom>
            <a:ln w="38100" cap="rnd">
              <a:solidFill>
                <a:srgbClr val="18AB4B"/>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092905C6-A0BF-E544-BF2C-96C38C8B4D47}"/>
                </a:ext>
              </a:extLst>
            </p:cNvPr>
            <p:cNvCxnSpPr>
              <a:cxnSpLocks/>
              <a:stCxn id="36" idx="0"/>
            </p:cNvCxnSpPr>
            <p:nvPr/>
          </p:nvCxnSpPr>
          <p:spPr>
            <a:xfrm rot="16200000" flipV="1">
              <a:off x="6438511" y="2645826"/>
              <a:ext cx="518593" cy="1879023"/>
            </a:xfrm>
            <a:prstGeom prst="bentConnector2">
              <a:avLst/>
            </a:prstGeom>
            <a:ln w="38100" cap="rnd">
              <a:solidFill>
                <a:srgbClr val="18AB4B"/>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369F8281-AA5D-6544-BF78-326559BB5D56}"/>
                </a:ext>
              </a:extLst>
            </p:cNvPr>
            <p:cNvCxnSpPr>
              <a:cxnSpLocks/>
              <a:stCxn id="37" idx="1"/>
              <a:endCxn id="33" idx="2"/>
            </p:cNvCxnSpPr>
            <p:nvPr/>
          </p:nvCxnSpPr>
          <p:spPr>
            <a:xfrm rot="10800000">
              <a:off x="3879274" y="4644855"/>
              <a:ext cx="1203613" cy="784688"/>
            </a:xfrm>
            <a:prstGeom prst="bentConnector2">
              <a:avLst/>
            </a:prstGeom>
            <a:ln w="38100" cap="rnd">
              <a:solidFill>
                <a:srgbClr val="18AB4B"/>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32BFB3EE-0758-5844-92DC-7749D158C9EE}"/>
                </a:ext>
              </a:extLst>
            </p:cNvPr>
            <p:cNvCxnSpPr>
              <a:cxnSpLocks/>
              <a:stCxn id="36" idx="2"/>
              <a:endCxn id="37" idx="3"/>
            </p:cNvCxnSpPr>
            <p:nvPr/>
          </p:nvCxnSpPr>
          <p:spPr>
            <a:xfrm rot="5400000">
              <a:off x="6643169" y="4435391"/>
              <a:ext cx="784688" cy="1203614"/>
            </a:xfrm>
            <a:prstGeom prst="bentConnector2">
              <a:avLst/>
            </a:prstGeom>
            <a:ln w="38100" cap="rnd">
              <a:solidFill>
                <a:srgbClr val="FF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09F017A5-8AE5-4D4E-86D0-22F109832447}"/>
                </a:ext>
              </a:extLst>
            </p:cNvPr>
            <p:cNvSpPr/>
            <p:nvPr/>
          </p:nvSpPr>
          <p:spPr bwMode="auto">
            <a:xfrm>
              <a:off x="5512906" y="6124340"/>
              <a:ext cx="490780" cy="490780"/>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cxnSp>
          <p:nvCxnSpPr>
            <p:cNvPr id="67" name="Straight Connector 66">
              <a:extLst>
                <a:ext uri="{FF2B5EF4-FFF2-40B4-BE49-F238E27FC236}">
                  <a16:creationId xmlns:a16="http://schemas.microsoft.com/office/drawing/2014/main" id="{AF4A8ADE-5CDE-594F-B3B8-D41E6D5FE487}"/>
                </a:ext>
              </a:extLst>
            </p:cNvPr>
            <p:cNvCxnSpPr>
              <a:cxnSpLocks/>
              <a:stCxn id="66" idx="0"/>
              <a:endCxn id="37" idx="2"/>
            </p:cNvCxnSpPr>
            <p:nvPr/>
          </p:nvCxnSpPr>
          <p:spPr>
            <a:xfrm flipV="1">
              <a:off x="5758296" y="5829651"/>
              <a:ext cx="0" cy="294689"/>
            </a:xfrm>
            <a:prstGeom prst="line">
              <a:avLst/>
            </a:prstGeom>
            <a:ln w="38100" cap="rnd">
              <a:solidFill>
                <a:srgbClr val="18AB4B"/>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71EE09A2-43A7-3543-A2E2-0EF49C289A3C}"/>
                </a:ext>
              </a:extLst>
            </p:cNvPr>
            <p:cNvSpPr txBox="1"/>
            <p:nvPr/>
          </p:nvSpPr>
          <p:spPr>
            <a:xfrm>
              <a:off x="2131711" y="2923344"/>
              <a:ext cx="3162016" cy="409650"/>
            </a:xfrm>
            <a:prstGeom prst="rect">
              <a:avLst/>
            </a:prstGeom>
            <a:noFill/>
          </p:spPr>
          <p:txBody>
            <a:bodyPr wrap="square" rtlCol="0">
              <a:spAutoFit/>
            </a:bodyPr>
            <a:lstStyle/>
            <a:p>
              <a:pPr algn="ctr"/>
              <a:r>
                <a:rPr lang="en-US" sz="1600" dirty="0">
                  <a:solidFill>
                    <a:schemeClr val="tx2"/>
                  </a:solidFill>
                  <a:latin typeface="Amazon Ember" panose="020B0703020204020204" pitchFamily="34" charset="0"/>
                  <a:ea typeface="Amazon Ember" panose="020B0703020204020204" pitchFamily="34" charset="0"/>
                  <a:cs typeface="Amazon Ember" panose="020B0703020204020204" pitchFamily="34" charset="0"/>
                </a:rPr>
                <a:t>Multiple decision paths</a:t>
              </a:r>
            </a:p>
          </p:txBody>
        </p:sp>
        <p:sp>
          <p:nvSpPr>
            <p:cNvPr id="71" name="TextBox 70">
              <a:extLst>
                <a:ext uri="{FF2B5EF4-FFF2-40B4-BE49-F238E27FC236}">
                  <a16:creationId xmlns:a16="http://schemas.microsoft.com/office/drawing/2014/main" id="{F555F29F-9647-B54A-B612-4086A67A571C}"/>
                </a:ext>
              </a:extLst>
            </p:cNvPr>
            <p:cNvSpPr txBox="1"/>
            <p:nvPr/>
          </p:nvSpPr>
          <p:spPr>
            <a:xfrm>
              <a:off x="2131711" y="4862394"/>
              <a:ext cx="1721584" cy="707578"/>
            </a:xfrm>
            <a:prstGeom prst="rect">
              <a:avLst/>
            </a:prstGeom>
            <a:noFill/>
            <a:ln>
              <a:noFill/>
            </a:ln>
          </p:spPr>
          <p:txBody>
            <a:bodyPr wrap="square" rtlCol="0">
              <a:spAutoFit/>
            </a:bodyPr>
            <a:lstStyle/>
            <a:p>
              <a:pPr algn="ctr"/>
              <a:r>
                <a:rPr lang="en-US" sz="1600" dirty="0">
                  <a:solidFill>
                    <a:schemeClr val="tx2"/>
                  </a:solidFill>
                  <a:latin typeface="Amazon Ember" panose="020B0703020204020204" pitchFamily="34" charset="0"/>
                  <a:ea typeface="Amazon Ember" panose="020B0703020204020204" pitchFamily="34" charset="0"/>
                  <a:cs typeface="Amazon Ember" panose="020B0703020204020204" pitchFamily="34" charset="0"/>
                </a:rPr>
                <a:t>Multiple step processes</a:t>
              </a:r>
            </a:p>
          </p:txBody>
        </p:sp>
        <p:sp>
          <p:nvSpPr>
            <p:cNvPr id="72" name="TextBox 71">
              <a:extLst>
                <a:ext uri="{FF2B5EF4-FFF2-40B4-BE49-F238E27FC236}">
                  <a16:creationId xmlns:a16="http://schemas.microsoft.com/office/drawing/2014/main" id="{022F89C2-3FED-0141-A1DD-EE1A9477D06D}"/>
                </a:ext>
              </a:extLst>
            </p:cNvPr>
            <p:cNvSpPr txBox="1"/>
            <p:nvPr/>
          </p:nvSpPr>
          <p:spPr>
            <a:xfrm>
              <a:off x="6480548" y="5537271"/>
              <a:ext cx="2012099" cy="707578"/>
            </a:xfrm>
            <a:prstGeom prst="rect">
              <a:avLst/>
            </a:prstGeom>
            <a:noFill/>
          </p:spPr>
          <p:txBody>
            <a:bodyPr wrap="square" rtlCol="0">
              <a:spAutoFit/>
            </a:bodyPr>
            <a:lstStyle/>
            <a:p>
              <a:pPr algn="ctr"/>
              <a:r>
                <a:rPr lang="en-US" sz="1600" dirty="0">
                  <a:solidFill>
                    <a:schemeClr val="tx2"/>
                  </a:solidFill>
                  <a:latin typeface="Amazon Ember" panose="020B0703020204020204" pitchFamily="34" charset="0"/>
                  <a:ea typeface="Amazon Ember" panose="020B0703020204020204" pitchFamily="34" charset="0"/>
                  <a:cs typeface="Amazon Ember" panose="020B0703020204020204" pitchFamily="34" charset="0"/>
                </a:rPr>
                <a:t>Need to handle failures</a:t>
              </a:r>
            </a:p>
          </p:txBody>
        </p:sp>
        <p:sp>
          <p:nvSpPr>
            <p:cNvPr id="22" name="Rectangle 21">
              <a:extLst>
                <a:ext uri="{FF2B5EF4-FFF2-40B4-BE49-F238E27FC236}">
                  <a16:creationId xmlns:a16="http://schemas.microsoft.com/office/drawing/2014/main" id="{8AD04D00-FA11-544F-9C51-9728231C2353}"/>
                </a:ext>
              </a:extLst>
            </p:cNvPr>
            <p:cNvSpPr/>
            <p:nvPr/>
          </p:nvSpPr>
          <p:spPr>
            <a:xfrm>
              <a:off x="2116530" y="1010214"/>
              <a:ext cx="6713981" cy="5686057"/>
            </a:xfrm>
            <a:prstGeom prst="rect">
              <a:avLst/>
            </a:prstGeom>
            <a:noFill/>
            <a:ln w="12700">
              <a:solidFill>
                <a:srgbClr val="FF4F8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0" tIns="76200" rIns="76200" bIns="38100" numCol="1" spcCol="0" rtlCol="0" fromWordArt="0" anchor="t" anchorCtr="0" forceAA="0" compatLnSpc="1">
              <a:prstTxWarp prst="textNoShape">
                <a:avLst/>
              </a:prstTxWarp>
              <a:noAutofit/>
            </a:bodyPr>
            <a:lstStyle/>
            <a:p>
              <a:r>
                <a:rPr lang="en-US" sz="1600" dirty="0">
                  <a:solidFill>
                    <a:schemeClr val="tx1"/>
                  </a:solidFill>
                  <a:latin typeface="Amazon Ember" panose="020B0703020204020204" pitchFamily="34" charset="0"/>
                  <a:ea typeface="Amazon Ember" panose="020B0703020204020204" pitchFamily="34" charset="0"/>
                  <a:cs typeface="Amazon Ember" panose="020B0703020204020204" pitchFamily="34" charset="0"/>
                </a:rPr>
                <a:t>AWS Step Functions</a:t>
              </a:r>
            </a:p>
          </p:txBody>
        </p:sp>
        <p:pic>
          <p:nvPicPr>
            <p:cNvPr id="23" name="Graphic 22">
              <a:extLst>
                <a:ext uri="{FF2B5EF4-FFF2-40B4-BE49-F238E27FC236}">
                  <a16:creationId xmlns:a16="http://schemas.microsoft.com/office/drawing/2014/main" id="{42BFA862-FAC7-4142-81F8-88ABAC4378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16530" y="1010214"/>
              <a:ext cx="403384" cy="403384"/>
            </a:xfrm>
            <a:prstGeom prst="rect">
              <a:avLst/>
            </a:prstGeom>
          </p:spPr>
        </p:pic>
        <p:sp>
          <p:nvSpPr>
            <p:cNvPr id="37" name="Rectangle 36">
              <a:extLst>
                <a:ext uri="{FF2B5EF4-FFF2-40B4-BE49-F238E27FC236}">
                  <a16:creationId xmlns:a16="http://schemas.microsoft.com/office/drawing/2014/main" id="{D79D18EB-2A99-9C42-AE13-8F553A61E522}"/>
                </a:ext>
              </a:extLst>
            </p:cNvPr>
            <p:cNvSpPr/>
            <p:nvPr/>
          </p:nvSpPr>
          <p:spPr bwMode="auto">
            <a:xfrm>
              <a:off x="5082887" y="5029432"/>
              <a:ext cx="1350818" cy="800219"/>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2BE40339-4378-DA48-8DAF-A0B73D9CF3D0}"/>
                </a:ext>
              </a:extLst>
            </p:cNvPr>
            <p:cNvSpPr/>
            <p:nvPr/>
          </p:nvSpPr>
          <p:spPr bwMode="auto">
            <a:xfrm>
              <a:off x="5082887" y="3844635"/>
              <a:ext cx="1350818" cy="800219"/>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sp>
          <p:nvSpPr>
            <p:cNvPr id="38" name="Rounded Rectangle 37">
              <a:extLst>
                <a:ext uri="{FF2B5EF4-FFF2-40B4-BE49-F238E27FC236}">
                  <a16:creationId xmlns:a16="http://schemas.microsoft.com/office/drawing/2014/main" id="{ECAE99A0-63AE-F445-8982-406B817D20DD}"/>
                </a:ext>
              </a:extLst>
            </p:cNvPr>
            <p:cNvSpPr/>
            <p:nvPr/>
          </p:nvSpPr>
          <p:spPr bwMode="auto">
            <a:xfrm>
              <a:off x="2892137" y="3679746"/>
              <a:ext cx="3827319" cy="1143000"/>
            </a:xfrm>
            <a:prstGeom prst="roundRect">
              <a:avLst>
                <a:gd name="adj" fmla="val 0"/>
              </a:avLst>
            </a:prstGeom>
            <a:noFill/>
            <a:ln w="38100">
              <a:solidFill>
                <a:schemeClr val="accent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0A3F6AF8-E884-DF47-B2B5-2A77028371BD}"/>
                </a:ext>
              </a:extLst>
            </p:cNvPr>
            <p:cNvSpPr/>
            <p:nvPr/>
          </p:nvSpPr>
          <p:spPr bwMode="auto">
            <a:xfrm>
              <a:off x="3203864" y="3844636"/>
              <a:ext cx="1350818" cy="800219"/>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Oval 1">
              <a:extLst>
                <a:ext uri="{FF2B5EF4-FFF2-40B4-BE49-F238E27FC236}">
                  <a16:creationId xmlns:a16="http://schemas.microsoft.com/office/drawing/2014/main" id="{5B92F128-4A59-424E-9015-C4A6D418864C}"/>
                </a:ext>
              </a:extLst>
            </p:cNvPr>
            <p:cNvSpPr/>
            <p:nvPr/>
          </p:nvSpPr>
          <p:spPr bwMode="auto">
            <a:xfrm>
              <a:off x="5512906" y="1404490"/>
              <a:ext cx="490780" cy="490780"/>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A74737A9-CA10-E34D-B831-19DEA052CCA9}"/>
                </a:ext>
              </a:extLst>
            </p:cNvPr>
            <p:cNvSpPr/>
            <p:nvPr/>
          </p:nvSpPr>
          <p:spPr bwMode="auto">
            <a:xfrm>
              <a:off x="6961910" y="3844635"/>
              <a:ext cx="1350818" cy="800219"/>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3774788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36ED6B2A-82FB-4D87-B2DB-74C8CE48F4E7}"/>
              </a:ext>
            </a:extLst>
          </p:cNvPr>
          <p:cNvSpPr>
            <a:spLocks noGrp="1"/>
          </p:cNvSpPr>
          <p:nvPr>
            <p:ph type="sldNum" sz="quarter" idx="20"/>
          </p:nvPr>
        </p:nvSpPr>
        <p:spPr/>
        <p:txBody>
          <a:bodyPr/>
          <a:lstStyle/>
          <a:p>
            <a:fld id="{989D9560-4C13-4692-9687-98ECDD2D9552}" type="slidenum">
              <a:rPr lang="en-US" smtClean="0"/>
              <a:t>25</a:t>
            </a:fld>
            <a:endParaRPr lang="en-US" dirty="0"/>
          </a:p>
        </p:txBody>
      </p:sp>
      <p:sp>
        <p:nvSpPr>
          <p:cNvPr id="3" name="Title 2">
            <a:extLst>
              <a:ext uri="{FF2B5EF4-FFF2-40B4-BE49-F238E27FC236}">
                <a16:creationId xmlns:a16="http://schemas.microsoft.com/office/drawing/2014/main" id="{B4956326-FCC7-D545-93AF-D3299886BDAB}"/>
              </a:ext>
            </a:extLst>
          </p:cNvPr>
          <p:cNvSpPr>
            <a:spLocks noGrp="1"/>
          </p:cNvSpPr>
          <p:nvPr>
            <p:ph type="title"/>
          </p:nvPr>
        </p:nvSpPr>
        <p:spPr/>
        <p:txBody>
          <a:bodyPr/>
          <a:lstStyle/>
          <a:p>
            <a:r>
              <a:rPr lang="en-US" dirty="0"/>
              <a:t>Getting started with Step Functions</a:t>
            </a:r>
          </a:p>
        </p:txBody>
      </p:sp>
      <p:sp>
        <p:nvSpPr>
          <p:cNvPr id="20" name="TextBox 19">
            <a:extLst>
              <a:ext uri="{FF2B5EF4-FFF2-40B4-BE49-F238E27FC236}">
                <a16:creationId xmlns:a16="http://schemas.microsoft.com/office/drawing/2014/main" id="{2C7B6A4F-4BC6-2147-8B20-6A82C180F2E1}"/>
              </a:ext>
            </a:extLst>
          </p:cNvPr>
          <p:cNvSpPr txBox="1"/>
          <p:nvPr/>
        </p:nvSpPr>
        <p:spPr>
          <a:xfrm>
            <a:off x="948326" y="1333475"/>
            <a:ext cx="2571865" cy="461665"/>
          </a:xfrm>
          <a:prstGeom prst="rect">
            <a:avLst/>
          </a:prstGeom>
          <a:noFill/>
        </p:spPr>
        <p:txBody>
          <a:bodyPr wrap="square" rtlCol="0">
            <a:sp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Define</a:t>
            </a:r>
          </a:p>
        </p:txBody>
      </p:sp>
      <p:sp>
        <p:nvSpPr>
          <p:cNvPr id="5" name="TextBox 4">
            <a:extLst>
              <a:ext uri="{FF2B5EF4-FFF2-40B4-BE49-F238E27FC236}">
                <a16:creationId xmlns:a16="http://schemas.microsoft.com/office/drawing/2014/main" id="{18BCBE19-E7D2-8F45-864B-CC2670D174D4}"/>
              </a:ext>
            </a:extLst>
          </p:cNvPr>
          <p:cNvSpPr txBox="1"/>
          <p:nvPr/>
        </p:nvSpPr>
        <p:spPr>
          <a:xfrm>
            <a:off x="431436" y="1795140"/>
            <a:ext cx="3605644" cy="338554"/>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JSON - Amazon States Language</a:t>
            </a: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Rectangle 1">
            <a:extLst>
              <a:ext uri="{FF2B5EF4-FFF2-40B4-BE49-F238E27FC236}">
                <a16:creationId xmlns:a16="http://schemas.microsoft.com/office/drawing/2014/main" id="{7F85CDD5-2003-374C-9EA5-2A029A4A3ECE}"/>
              </a:ext>
            </a:extLst>
          </p:cNvPr>
          <p:cNvSpPr/>
          <p:nvPr/>
        </p:nvSpPr>
        <p:spPr>
          <a:xfrm>
            <a:off x="611430" y="2122264"/>
            <a:ext cx="3245657" cy="338554"/>
          </a:xfrm>
          <a:prstGeom prst="rect">
            <a:avLst/>
          </a:prstGeom>
        </p:spPr>
        <p:txBody>
          <a:bodyPr wrap="square">
            <a:spAutoFit/>
          </a:bodyPr>
          <a:lstStyle/>
          <a:p>
            <a:pPr algn="ctr"/>
            <a:r>
              <a:rPr lang="en-US" sz="1600" dirty="0"/>
              <a:t>https://states-language.net/</a:t>
            </a:r>
          </a:p>
        </p:txBody>
      </p:sp>
      <p:pic>
        <p:nvPicPr>
          <p:cNvPr id="8" name="Picture 7">
            <a:extLst>
              <a:ext uri="{FF2B5EF4-FFF2-40B4-BE49-F238E27FC236}">
                <a16:creationId xmlns:a16="http://schemas.microsoft.com/office/drawing/2014/main" id="{D7E5C91B-3BE5-7449-9F23-4EF40437F2E9}"/>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2317" y="2498564"/>
            <a:ext cx="3663883" cy="1386115"/>
          </a:xfrm>
          <a:prstGeom prst="rect">
            <a:avLst/>
          </a:prstGeom>
        </p:spPr>
      </p:pic>
      <p:sp>
        <p:nvSpPr>
          <p:cNvPr id="22" name="TextBox 21">
            <a:extLst>
              <a:ext uri="{FF2B5EF4-FFF2-40B4-BE49-F238E27FC236}">
                <a16:creationId xmlns:a16="http://schemas.microsoft.com/office/drawing/2014/main" id="{B000E048-FF9D-4BCE-ACCD-02AEAAD5CCEE}"/>
              </a:ext>
            </a:extLst>
          </p:cNvPr>
          <p:cNvSpPr txBox="1"/>
          <p:nvPr/>
        </p:nvSpPr>
        <p:spPr>
          <a:xfrm>
            <a:off x="593703" y="4104749"/>
            <a:ext cx="3281111" cy="338554"/>
          </a:xfrm>
          <a:prstGeom prst="rect">
            <a:avLst/>
          </a:prstGeom>
          <a:noFill/>
        </p:spPr>
        <p:txBody>
          <a:bodyPr wrap="squar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State Function Workflow Studio</a:t>
            </a:r>
            <a:endParaRPr lang="en-US" sz="1467"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3" name="Picture 12">
            <a:extLst>
              <a:ext uri="{FF2B5EF4-FFF2-40B4-BE49-F238E27FC236}">
                <a16:creationId xmlns:a16="http://schemas.microsoft.com/office/drawing/2014/main" id="{5903DC69-8CBB-4FCC-AD18-184DE931DA5C}"/>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4789" y="4382557"/>
            <a:ext cx="3738938" cy="1911097"/>
          </a:xfrm>
          <a:prstGeom prst="rect">
            <a:avLst/>
          </a:prstGeom>
          <a:ln w="3175" cap="sq">
            <a:noFill/>
            <a:prstDash val="solid"/>
            <a:miter lim="800000"/>
          </a:ln>
          <a:effectLst/>
        </p:spPr>
      </p:pic>
      <p:cxnSp>
        <p:nvCxnSpPr>
          <p:cNvPr id="16" name="Straight Connector 15">
            <a:extLst>
              <a:ext uri="{FF2B5EF4-FFF2-40B4-BE49-F238E27FC236}">
                <a16:creationId xmlns:a16="http://schemas.microsoft.com/office/drawing/2014/main" id="{457A96FE-87A2-423E-8C85-2B4D6DF2E84C}"/>
              </a:ext>
              <a:ext uri="{C183D7F6-B498-43B3-948B-1728B52AA6E4}">
                <adec:decorative xmlns:adec="http://schemas.microsoft.com/office/drawing/2017/decorative" val="1"/>
              </a:ext>
            </a:extLst>
          </p:cNvPr>
          <p:cNvCxnSpPr/>
          <p:nvPr/>
        </p:nvCxnSpPr>
        <p:spPr>
          <a:xfrm>
            <a:off x="4333459" y="1662660"/>
            <a:ext cx="0" cy="456330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E6CBF63-628E-6B49-9AC7-6E22C50C2CDC}"/>
              </a:ext>
            </a:extLst>
          </p:cNvPr>
          <p:cNvSpPr txBox="1"/>
          <p:nvPr/>
        </p:nvSpPr>
        <p:spPr>
          <a:xfrm>
            <a:off x="4849292" y="1333475"/>
            <a:ext cx="2493416" cy="461665"/>
          </a:xfrm>
          <a:prstGeom prst="rect">
            <a:avLst/>
          </a:prstGeom>
          <a:noFill/>
        </p:spPr>
        <p:txBody>
          <a:bodyPr wrap="square" rtlCol="0">
            <a:sp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Visualize</a:t>
            </a:r>
          </a:p>
        </p:txBody>
      </p:sp>
      <p:grpSp>
        <p:nvGrpSpPr>
          <p:cNvPr id="12" name="justGraphic-visualize">
            <a:extLst>
              <a:ext uri="{FF2B5EF4-FFF2-40B4-BE49-F238E27FC236}">
                <a16:creationId xmlns:a16="http://schemas.microsoft.com/office/drawing/2014/main" id="{E5873B45-E14F-43A0-AA4C-467B997D2025}"/>
              </a:ext>
              <a:ext uri="{C183D7F6-B498-43B3-948B-1728B52AA6E4}">
                <adec:decorative xmlns:adec="http://schemas.microsoft.com/office/drawing/2017/decorative" val="1"/>
              </a:ext>
            </a:extLst>
          </p:cNvPr>
          <p:cNvGrpSpPr/>
          <p:nvPr/>
        </p:nvGrpSpPr>
        <p:grpSpPr>
          <a:xfrm>
            <a:off x="4497069" y="2498564"/>
            <a:ext cx="3224363" cy="3373662"/>
            <a:chOff x="4497069" y="2498564"/>
            <a:chExt cx="3224363" cy="3373662"/>
          </a:xfrm>
        </p:grpSpPr>
        <p:pic>
          <p:nvPicPr>
            <p:cNvPr id="7" name="Picture 6">
              <a:extLst>
                <a:ext uri="{FF2B5EF4-FFF2-40B4-BE49-F238E27FC236}">
                  <a16:creationId xmlns:a16="http://schemas.microsoft.com/office/drawing/2014/main" id="{E6AF3B44-F549-B342-B0F0-9DE5B0D2A44D}"/>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97069" y="2501302"/>
              <a:ext cx="3224363" cy="3370924"/>
            </a:xfrm>
            <a:prstGeom prst="rect">
              <a:avLst/>
            </a:prstGeom>
            <a:ln w="15875">
              <a:solidFill>
                <a:srgbClr val="FF4E8B"/>
              </a:solidFill>
            </a:ln>
          </p:spPr>
        </p:pic>
        <p:pic>
          <p:nvPicPr>
            <p:cNvPr id="10" name="Graphic 54">
              <a:extLst>
                <a:ext uri="{FF2B5EF4-FFF2-40B4-BE49-F238E27FC236}">
                  <a16:creationId xmlns:a16="http://schemas.microsoft.com/office/drawing/2014/main" id="{F890DDE7-DCC5-E34A-8151-0698E443AE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98808" y="2498564"/>
              <a:ext cx="339560" cy="339560"/>
            </a:xfrm>
            <a:prstGeom prst="rect">
              <a:avLst/>
            </a:prstGeom>
          </p:spPr>
        </p:pic>
      </p:grpSp>
      <p:cxnSp>
        <p:nvCxnSpPr>
          <p:cNvPr id="25" name="Straight Connector 24">
            <a:extLst>
              <a:ext uri="{FF2B5EF4-FFF2-40B4-BE49-F238E27FC236}">
                <a16:creationId xmlns:a16="http://schemas.microsoft.com/office/drawing/2014/main" id="{25C29C7D-E6ED-4AC3-B6BB-60F09FE49824}"/>
              </a:ext>
            </a:extLst>
          </p:cNvPr>
          <p:cNvCxnSpPr/>
          <p:nvPr/>
        </p:nvCxnSpPr>
        <p:spPr>
          <a:xfrm>
            <a:off x="7885042" y="1662660"/>
            <a:ext cx="0" cy="456330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41303E-B94D-D24B-8C2B-6EA154E635E3}"/>
              </a:ext>
            </a:extLst>
          </p:cNvPr>
          <p:cNvSpPr txBox="1"/>
          <p:nvPr/>
        </p:nvSpPr>
        <p:spPr>
          <a:xfrm>
            <a:off x="8733580" y="1333475"/>
            <a:ext cx="2571865" cy="461665"/>
          </a:xfrm>
          <a:prstGeom prst="rect">
            <a:avLst/>
          </a:prstGeom>
          <a:noFill/>
        </p:spPr>
        <p:txBody>
          <a:bodyPr wrap="square" rtlCol="0">
            <a:sp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Run and Monitor</a:t>
            </a:r>
          </a:p>
        </p:txBody>
      </p:sp>
      <p:pic>
        <p:nvPicPr>
          <p:cNvPr id="9" name="Picture 8">
            <a:extLst>
              <a:ext uri="{FF2B5EF4-FFF2-40B4-BE49-F238E27FC236}">
                <a16:creationId xmlns:a16="http://schemas.microsoft.com/office/drawing/2014/main" id="{C8E2CCF5-6F64-7B41-811E-A9F4AF8847D4}"/>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8076336" y="2399934"/>
            <a:ext cx="3886352" cy="2500248"/>
          </a:xfrm>
          <a:prstGeom prst="rect">
            <a:avLst/>
          </a:prstGeom>
        </p:spPr>
      </p:pic>
      <p:pic>
        <p:nvPicPr>
          <p:cNvPr id="11" name="Picture 10">
            <a:extLst>
              <a:ext uri="{FF2B5EF4-FFF2-40B4-BE49-F238E27FC236}">
                <a16:creationId xmlns:a16="http://schemas.microsoft.com/office/drawing/2014/main" id="{EDFDEF64-F0DB-7343-A5FB-E81AB1E563BC}"/>
              </a:ext>
              <a:ext uri="{C183D7F6-B498-43B3-948B-1728B52AA6E4}">
                <adec:decorative xmlns:adec="http://schemas.microsoft.com/office/drawing/2017/decorative" val="1"/>
              </a:ext>
            </a:extLst>
          </p:cNvPr>
          <p:cNvPicPr>
            <a:picLocks noChangeAspect="1"/>
          </p:cNvPicPr>
          <p:nvPr/>
        </p:nvPicPr>
        <p:blipFill rotWithShape="1">
          <a:blip r:embed="rId10"/>
          <a:srcRect l="16842" b="16847"/>
          <a:stretch/>
        </p:blipFill>
        <p:spPr>
          <a:xfrm>
            <a:off x="8149657" y="4920556"/>
            <a:ext cx="3785311" cy="1398009"/>
          </a:xfrm>
          <a:prstGeom prst="rect">
            <a:avLst/>
          </a:prstGeom>
        </p:spPr>
      </p:pic>
    </p:spTree>
    <p:custDataLst>
      <p:tags r:id="rId1"/>
    </p:custDataLst>
    <p:extLst>
      <p:ext uri="{BB962C8B-B14F-4D97-AF65-F5344CB8AC3E}">
        <p14:creationId xmlns:p14="http://schemas.microsoft.com/office/powerpoint/2010/main" val="2081490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F3D173-D432-48D5-99C2-687A14355748}"/>
              </a:ext>
            </a:extLst>
          </p:cNvPr>
          <p:cNvSpPr>
            <a:spLocks noGrp="1"/>
          </p:cNvSpPr>
          <p:nvPr>
            <p:ph type="sldNum" sz="quarter" idx="20"/>
          </p:nvPr>
        </p:nvSpPr>
        <p:spPr/>
        <p:txBody>
          <a:bodyPr/>
          <a:lstStyle/>
          <a:p>
            <a:fld id="{989D9560-4C13-4692-9687-98ECDD2D9552}" type="slidenum">
              <a:rPr lang="en-US" smtClean="0"/>
              <a:t>26</a:t>
            </a:fld>
            <a:endParaRPr lang="en-US" dirty="0"/>
          </a:p>
        </p:txBody>
      </p:sp>
      <p:sp>
        <p:nvSpPr>
          <p:cNvPr id="2" name="Title 1">
            <a:extLst>
              <a:ext uri="{FF2B5EF4-FFF2-40B4-BE49-F238E27FC236}">
                <a16:creationId xmlns:a16="http://schemas.microsoft.com/office/drawing/2014/main" id="{E3311519-8B7D-4B23-B490-85765B2590A2}"/>
              </a:ext>
            </a:extLst>
          </p:cNvPr>
          <p:cNvSpPr>
            <a:spLocks noGrp="1"/>
          </p:cNvSpPr>
          <p:nvPr>
            <p:ph type="title"/>
          </p:nvPr>
        </p:nvSpPr>
        <p:spPr/>
        <p:txBody>
          <a:bodyPr/>
          <a:lstStyle/>
          <a:p>
            <a:r>
              <a:rPr lang="en-US" dirty="0"/>
              <a:t>Anatomy of the Task state</a:t>
            </a:r>
          </a:p>
        </p:txBody>
      </p:sp>
      <p:sp>
        <p:nvSpPr>
          <p:cNvPr id="6" name="Subtitle 5">
            <a:extLst>
              <a:ext uri="{FF2B5EF4-FFF2-40B4-BE49-F238E27FC236}">
                <a16:creationId xmlns:a16="http://schemas.microsoft.com/office/drawing/2014/main" id="{8ACF7764-1325-4B4D-B3A2-0211C12BC401}"/>
              </a:ext>
            </a:extLst>
          </p:cNvPr>
          <p:cNvSpPr>
            <a:spLocks noGrp="1"/>
          </p:cNvSpPr>
          <p:nvPr>
            <p:ph type="subTitle" idx="2"/>
          </p:nvPr>
        </p:nvSpPr>
        <p:spPr/>
        <p:txBody>
          <a:bodyPr/>
          <a:lstStyle/>
          <a:p>
            <a:r>
              <a:rPr lang="en-US" dirty="0"/>
              <a:t>How JSON information moves through a task state</a:t>
            </a:r>
          </a:p>
        </p:txBody>
      </p:sp>
      <p:grpSp>
        <p:nvGrpSpPr>
          <p:cNvPr id="8" name="justGraphic-JSONFlow">
            <a:extLst>
              <a:ext uri="{FF2B5EF4-FFF2-40B4-BE49-F238E27FC236}">
                <a16:creationId xmlns:a16="http://schemas.microsoft.com/office/drawing/2014/main" id="{9C0EBC23-4481-45B8-893B-FFD1186C41DC}"/>
              </a:ext>
              <a:ext uri="{C183D7F6-B498-43B3-948B-1728B52AA6E4}">
                <adec:decorative xmlns:adec="http://schemas.microsoft.com/office/drawing/2017/decorative" val="1"/>
              </a:ext>
            </a:extLst>
          </p:cNvPr>
          <p:cNvGrpSpPr/>
          <p:nvPr/>
        </p:nvGrpSpPr>
        <p:grpSpPr>
          <a:xfrm>
            <a:off x="77851" y="1707865"/>
            <a:ext cx="11875799" cy="4601701"/>
            <a:chOff x="77851" y="1707865"/>
            <a:chExt cx="11875799" cy="4601701"/>
          </a:xfrm>
        </p:grpSpPr>
        <p:sp>
          <p:nvSpPr>
            <p:cNvPr id="10" name="Rectangle: Rounded Corners 9">
              <a:extLst>
                <a:ext uri="{FF2B5EF4-FFF2-40B4-BE49-F238E27FC236}">
                  <a16:creationId xmlns:a16="http://schemas.microsoft.com/office/drawing/2014/main" id="{6E0FB88F-D094-4123-BE9E-665F0B662C03}"/>
                </a:ext>
              </a:extLst>
            </p:cNvPr>
            <p:cNvSpPr/>
            <p:nvPr/>
          </p:nvSpPr>
          <p:spPr>
            <a:xfrm>
              <a:off x="4869878" y="3297145"/>
              <a:ext cx="2446209" cy="1340169"/>
            </a:xfrm>
            <a:prstGeom prst="roundRect">
              <a:avLst>
                <a:gd name="adj" fmla="val 0"/>
              </a:avLst>
            </a:prstGeom>
            <a:solidFill>
              <a:schemeClr val="tx2"/>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Lucida Console" panose="020B0609040504020204" pitchFamily="49" charset="0"/>
                </a:rPr>
                <a:t>State [X]</a:t>
              </a:r>
            </a:p>
            <a:p>
              <a:pPr marL="285750" indent="-285750">
                <a:buFont typeface="Arial" panose="020B0604020202020204" pitchFamily="34" charset="0"/>
                <a:buChar char="•"/>
              </a:pPr>
              <a:r>
                <a:rPr lang="en-US" sz="1600" dirty="0">
                  <a:solidFill>
                    <a:schemeClr val="bg1"/>
                  </a:solidFill>
                </a:rPr>
                <a:t>AWS service</a:t>
              </a:r>
            </a:p>
            <a:p>
              <a:pPr marL="285750" indent="-285750">
                <a:buFont typeface="Arial" panose="020B0604020202020204" pitchFamily="34" charset="0"/>
                <a:buChar char="•"/>
              </a:pPr>
              <a:r>
                <a:rPr lang="en-US" sz="1600" dirty="0">
                  <a:solidFill>
                    <a:schemeClr val="bg1"/>
                  </a:solidFill>
                </a:rPr>
                <a:t>Lambda function</a:t>
              </a:r>
            </a:p>
            <a:p>
              <a:pPr marL="285750" indent="-285750">
                <a:buFont typeface="Arial" panose="020B0604020202020204" pitchFamily="34" charset="0"/>
                <a:buChar char="•"/>
              </a:pPr>
              <a:r>
                <a:rPr lang="en-US" sz="1600" dirty="0">
                  <a:solidFill>
                    <a:schemeClr val="bg1"/>
                  </a:solidFill>
                </a:rPr>
                <a:t>Activity worker </a:t>
              </a:r>
            </a:p>
          </p:txBody>
        </p:sp>
        <p:sp>
          <p:nvSpPr>
            <p:cNvPr id="11" name="TextBox 10">
              <a:extLst>
                <a:ext uri="{FF2B5EF4-FFF2-40B4-BE49-F238E27FC236}">
                  <a16:creationId xmlns:a16="http://schemas.microsoft.com/office/drawing/2014/main" id="{2E9D51B7-519C-499A-9D10-E229F31EDDCC}"/>
                </a:ext>
              </a:extLst>
            </p:cNvPr>
            <p:cNvSpPr txBox="1"/>
            <p:nvPr/>
          </p:nvSpPr>
          <p:spPr>
            <a:xfrm>
              <a:off x="77851" y="1707865"/>
              <a:ext cx="2677546" cy="445097"/>
            </a:xfrm>
            <a:prstGeom prst="rect">
              <a:avLst/>
            </a:prstGeom>
            <a:noFill/>
          </p:spPr>
          <p:txBody>
            <a:bodyPr wrap="square" rtlCol="0">
              <a:spAutoFit/>
            </a:bodyPr>
            <a:lstStyle/>
            <a:p>
              <a:pPr algn="ctr"/>
              <a:r>
                <a:rPr lang="en-US" sz="2800" dirty="0">
                  <a:latin typeface="Lucida Console" panose="020B0609040504020204" pitchFamily="49" charset="0"/>
                  <a:ea typeface="Amazon Ember Light" panose="020B0403020204020204" pitchFamily="34" charset="0"/>
                  <a:cs typeface="Amazon Ember Light" panose="020B0403020204020204" pitchFamily="34" charset="0"/>
                </a:rPr>
                <a:t>State input</a:t>
              </a:r>
            </a:p>
          </p:txBody>
        </p:sp>
        <p:sp>
          <p:nvSpPr>
            <p:cNvPr id="12" name="TextBox 11">
              <a:extLst>
                <a:ext uri="{FF2B5EF4-FFF2-40B4-BE49-F238E27FC236}">
                  <a16:creationId xmlns:a16="http://schemas.microsoft.com/office/drawing/2014/main" id="{8A00BE7C-B901-4968-9604-597422256EBA}"/>
                </a:ext>
              </a:extLst>
            </p:cNvPr>
            <p:cNvSpPr txBox="1"/>
            <p:nvPr/>
          </p:nvSpPr>
          <p:spPr>
            <a:xfrm>
              <a:off x="310199" y="2585579"/>
              <a:ext cx="2212848" cy="1261884"/>
            </a:xfrm>
            <a:prstGeom prst="rect">
              <a:avLst/>
            </a:prstGeom>
            <a:noFill/>
          </p:spPr>
          <p:txBody>
            <a:bodyPr wrap="square" rtlCol="0">
              <a:spAutoFit/>
            </a:bodyPr>
            <a:lstStyle/>
            <a:p>
              <a:pPr algn="ctr"/>
              <a:r>
                <a:rPr lang="en-US" sz="2800" dirty="0">
                  <a:ea typeface="Amazon Ember Light" panose="020B0403020204020204" pitchFamily="34" charset="0"/>
                  <a:cs typeface="Amazon Ember Light" panose="020B0403020204020204" pitchFamily="34" charset="0"/>
                </a:rPr>
                <a:t>“InputPath”</a:t>
              </a:r>
            </a:p>
            <a:p>
              <a:r>
                <a:rPr lang="en-US" sz="1600" dirty="0">
                  <a:ea typeface="Amazon Ember Light" panose="020B0403020204020204" pitchFamily="34" charset="0"/>
                  <a:cs typeface="Amazon Ember Light" panose="020B0403020204020204" pitchFamily="34" charset="0"/>
                </a:rPr>
                <a:t>Determine which parts of the JSON input to pass to the task.</a:t>
              </a:r>
              <a:endParaRPr lang="en-US" sz="2800" dirty="0">
                <a:ea typeface="Amazon Ember Light" panose="020B0403020204020204" pitchFamily="34" charset="0"/>
                <a:cs typeface="Amazon Ember Light" panose="020B0403020204020204" pitchFamily="34" charset="0"/>
              </a:endParaRPr>
            </a:p>
          </p:txBody>
        </p:sp>
        <p:sp>
          <p:nvSpPr>
            <p:cNvPr id="13" name="TextBox 12">
              <a:extLst>
                <a:ext uri="{FF2B5EF4-FFF2-40B4-BE49-F238E27FC236}">
                  <a16:creationId xmlns:a16="http://schemas.microsoft.com/office/drawing/2014/main" id="{1A5424A7-CE98-4CD8-94D4-25AC957AEF76}"/>
                </a:ext>
              </a:extLst>
            </p:cNvPr>
            <p:cNvSpPr txBox="1"/>
            <p:nvPr/>
          </p:nvSpPr>
          <p:spPr>
            <a:xfrm>
              <a:off x="9117970" y="5786346"/>
              <a:ext cx="2835680" cy="523220"/>
            </a:xfrm>
            <a:prstGeom prst="rect">
              <a:avLst/>
            </a:prstGeom>
            <a:noFill/>
          </p:spPr>
          <p:txBody>
            <a:bodyPr wrap="square" rtlCol="0">
              <a:spAutoFit/>
            </a:bodyPr>
            <a:lstStyle/>
            <a:p>
              <a:pPr algn="ctr"/>
              <a:r>
                <a:rPr lang="en-US" sz="2800" dirty="0">
                  <a:latin typeface="Lucida Console" panose="020B0609040504020204" pitchFamily="49" charset="0"/>
                  <a:ea typeface="Amazon Ember Light" panose="020B0403020204020204" pitchFamily="34" charset="0"/>
                  <a:cs typeface="Amazon Ember Light" panose="020B0403020204020204" pitchFamily="34" charset="0"/>
                </a:rPr>
                <a:t>State Output</a:t>
              </a:r>
            </a:p>
          </p:txBody>
        </p:sp>
        <p:sp>
          <p:nvSpPr>
            <p:cNvPr id="14" name="TextBox 13">
              <a:extLst>
                <a:ext uri="{FF2B5EF4-FFF2-40B4-BE49-F238E27FC236}">
                  <a16:creationId xmlns:a16="http://schemas.microsoft.com/office/drawing/2014/main" id="{28589C1B-EA25-40D1-B075-6E5F934B9F98}"/>
                </a:ext>
              </a:extLst>
            </p:cNvPr>
            <p:cNvSpPr txBox="1"/>
            <p:nvPr/>
          </p:nvSpPr>
          <p:spPr>
            <a:xfrm>
              <a:off x="3081028" y="2585579"/>
              <a:ext cx="2346831" cy="1508105"/>
            </a:xfrm>
            <a:prstGeom prst="rect">
              <a:avLst/>
            </a:prstGeom>
            <a:noFill/>
          </p:spPr>
          <p:txBody>
            <a:bodyPr wrap="square" rtlCol="0">
              <a:spAutoFit/>
            </a:bodyPr>
            <a:lstStyle/>
            <a:p>
              <a:r>
                <a:rPr lang="en-US" sz="2800" dirty="0">
                  <a:ea typeface="Amazon Ember Light" panose="020B0403020204020204" pitchFamily="34" charset="0"/>
                  <a:cs typeface="Amazon Ember Light" panose="020B0403020204020204" pitchFamily="34" charset="0"/>
                </a:rPr>
                <a:t>“Parameters”</a:t>
              </a:r>
              <a:br>
                <a:rPr lang="en-US" sz="28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Pass information </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to the API actions </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of connected resources.</a:t>
              </a:r>
              <a:endParaRPr lang="en-US" sz="2800" dirty="0">
                <a:ea typeface="Amazon Ember Light" panose="020B0403020204020204" pitchFamily="34" charset="0"/>
                <a:cs typeface="Amazon Ember Light" panose="020B0403020204020204" pitchFamily="34" charset="0"/>
              </a:endParaRPr>
            </a:p>
          </p:txBody>
        </p:sp>
        <p:sp>
          <p:nvSpPr>
            <p:cNvPr id="15" name="TextBox 14">
              <a:extLst>
                <a:ext uri="{FF2B5EF4-FFF2-40B4-BE49-F238E27FC236}">
                  <a16:creationId xmlns:a16="http://schemas.microsoft.com/office/drawing/2014/main" id="{D634B453-4E99-4269-8581-2A0BBC783BDC}"/>
                </a:ext>
              </a:extLst>
            </p:cNvPr>
            <p:cNvSpPr txBox="1"/>
            <p:nvPr/>
          </p:nvSpPr>
          <p:spPr>
            <a:xfrm>
              <a:off x="6381115" y="4714771"/>
              <a:ext cx="2298979" cy="1261884"/>
            </a:xfrm>
            <a:prstGeom prst="rect">
              <a:avLst/>
            </a:prstGeom>
            <a:noFill/>
          </p:spPr>
          <p:txBody>
            <a:bodyPr wrap="square" rtlCol="0">
              <a:spAutoFit/>
            </a:bodyPr>
            <a:lstStyle/>
            <a:p>
              <a:pPr algn="ctr"/>
              <a:r>
                <a:rPr lang="en-US" sz="2800" dirty="0">
                  <a:ea typeface="Amazon Ember Light" panose="020B0403020204020204" pitchFamily="34" charset="0"/>
                  <a:cs typeface="Amazon Ember Light" panose="020B0403020204020204" pitchFamily="34" charset="0"/>
                </a:rPr>
                <a:t>“ResultPath”</a:t>
              </a:r>
            </a:p>
            <a:p>
              <a:r>
                <a:rPr lang="en-US" sz="1600" dirty="0">
                  <a:ea typeface="Amazon Ember Light" panose="020B0403020204020204" pitchFamily="34" charset="0"/>
                  <a:cs typeface="Amazon Ember Light" panose="020B0403020204020204" pitchFamily="34" charset="0"/>
                </a:rPr>
                <a:t>Determines which information to pass to the output</a:t>
              </a:r>
              <a:endParaRPr lang="en-US" sz="3200" dirty="0">
                <a:ea typeface="Amazon Ember Light" panose="020B0403020204020204" pitchFamily="34" charset="0"/>
                <a:cs typeface="Amazon Ember Light" panose="020B0403020204020204" pitchFamily="34" charset="0"/>
              </a:endParaRPr>
            </a:p>
          </p:txBody>
        </p:sp>
        <p:sp>
          <p:nvSpPr>
            <p:cNvPr id="16" name="TextBox 15">
              <a:extLst>
                <a:ext uri="{FF2B5EF4-FFF2-40B4-BE49-F238E27FC236}">
                  <a16:creationId xmlns:a16="http://schemas.microsoft.com/office/drawing/2014/main" id="{A10B6FB8-C579-41B8-A104-FA13D50A9F6C}"/>
                </a:ext>
              </a:extLst>
            </p:cNvPr>
            <p:cNvSpPr txBox="1"/>
            <p:nvPr/>
          </p:nvSpPr>
          <p:spPr>
            <a:xfrm>
              <a:off x="9298666" y="4722284"/>
              <a:ext cx="2474289" cy="769441"/>
            </a:xfrm>
            <a:prstGeom prst="rect">
              <a:avLst/>
            </a:prstGeom>
            <a:noFill/>
          </p:spPr>
          <p:txBody>
            <a:bodyPr wrap="square" rtlCol="0">
              <a:spAutoFit/>
            </a:bodyPr>
            <a:lstStyle/>
            <a:p>
              <a:pPr algn="ctr"/>
              <a:r>
                <a:rPr lang="en-US" sz="2800" dirty="0">
                  <a:ea typeface="Amazon Ember Light" panose="020B0403020204020204" pitchFamily="34" charset="0"/>
                  <a:cs typeface="Amazon Ember Light" panose="020B0403020204020204" pitchFamily="34" charset="0"/>
                </a:rPr>
                <a:t>“OutputPath”</a:t>
              </a:r>
              <a:br>
                <a:rPr lang="en-US" sz="28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Filtering passed data</a:t>
              </a:r>
              <a:endParaRPr lang="en-US" sz="2800" dirty="0">
                <a:ea typeface="Amazon Ember Light" panose="020B0403020204020204" pitchFamily="34" charset="0"/>
                <a:cs typeface="Amazon Ember Light" panose="020B0403020204020204" pitchFamily="34" charset="0"/>
              </a:endParaRPr>
            </a:p>
          </p:txBody>
        </p:sp>
        <p:cxnSp>
          <p:nvCxnSpPr>
            <p:cNvPr id="17" name="Straight Connector 16">
              <a:extLst>
                <a:ext uri="{FF2B5EF4-FFF2-40B4-BE49-F238E27FC236}">
                  <a16:creationId xmlns:a16="http://schemas.microsoft.com/office/drawing/2014/main" id="{68AA47E6-4526-4CE8-AC44-5A4D65BFF3A4}"/>
                </a:ext>
              </a:extLst>
            </p:cNvPr>
            <p:cNvCxnSpPr>
              <a:cxnSpLocks/>
              <a:stCxn id="11" idx="2"/>
              <a:endCxn id="12" idx="0"/>
            </p:cNvCxnSpPr>
            <p:nvPr/>
          </p:nvCxnSpPr>
          <p:spPr>
            <a:xfrm flipH="1">
              <a:off x="1416623" y="2152962"/>
              <a:ext cx="1" cy="432617"/>
            </a:xfrm>
            <a:prstGeom prst="line">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EB48498-EE75-4480-AE14-7425A77E971E}"/>
                </a:ext>
              </a:extLst>
            </p:cNvPr>
            <p:cNvCxnSpPr>
              <a:cxnSpLocks/>
            </p:cNvCxnSpPr>
            <p:nvPr/>
          </p:nvCxnSpPr>
          <p:spPr>
            <a:xfrm>
              <a:off x="2523047" y="2854863"/>
              <a:ext cx="557982" cy="0"/>
            </a:xfrm>
            <a:prstGeom prst="line">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0634B47-7AD4-402F-8D46-BFF93ECBFEBE}"/>
                </a:ext>
              </a:extLst>
            </p:cNvPr>
            <p:cNvCxnSpPr>
              <a:cxnSpLocks/>
            </p:cNvCxnSpPr>
            <p:nvPr/>
          </p:nvCxnSpPr>
          <p:spPr>
            <a:xfrm>
              <a:off x="8653594" y="4932070"/>
              <a:ext cx="645072" cy="0"/>
            </a:xfrm>
            <a:prstGeom prst="line">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EAF718F5-D77A-41C0-955F-420C84841330}"/>
                </a:ext>
              </a:extLst>
            </p:cNvPr>
            <p:cNvCxnSpPr>
              <a:cxnSpLocks/>
              <a:endCxn id="10" idx="0"/>
            </p:cNvCxnSpPr>
            <p:nvPr/>
          </p:nvCxnSpPr>
          <p:spPr>
            <a:xfrm>
              <a:off x="5293877" y="2854863"/>
              <a:ext cx="799106" cy="442282"/>
            </a:xfrm>
            <a:prstGeom prst="bentConnector2">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DA42EB69-7211-48C9-A39B-758E87B6DDB9}"/>
                </a:ext>
              </a:extLst>
            </p:cNvPr>
            <p:cNvCxnSpPr>
              <a:cxnSpLocks/>
              <a:stCxn id="10" idx="2"/>
            </p:cNvCxnSpPr>
            <p:nvPr/>
          </p:nvCxnSpPr>
          <p:spPr>
            <a:xfrm rot="16200000" flipH="1">
              <a:off x="6167747" y="4562550"/>
              <a:ext cx="294756" cy="444284"/>
            </a:xfrm>
            <a:prstGeom prst="bentConnector2">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9CB7D4-D34D-4683-B7F6-4E596C5F8A38}"/>
                </a:ext>
              </a:extLst>
            </p:cNvPr>
            <p:cNvCxnSpPr>
              <a:cxnSpLocks/>
            </p:cNvCxnSpPr>
            <p:nvPr/>
          </p:nvCxnSpPr>
          <p:spPr>
            <a:xfrm>
              <a:off x="10535810" y="5491725"/>
              <a:ext cx="0" cy="378126"/>
            </a:xfrm>
            <a:prstGeom prst="line">
              <a:avLst/>
            </a:prstGeom>
            <a:ln w="44450" cap="rnd">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701174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85B793-A98B-47E7-A3B1-4E091A0C74F4}"/>
              </a:ext>
            </a:extLst>
          </p:cNvPr>
          <p:cNvSpPr>
            <a:spLocks noGrp="1"/>
          </p:cNvSpPr>
          <p:nvPr>
            <p:ph type="sldNum" sz="quarter" idx="20"/>
          </p:nvPr>
        </p:nvSpPr>
        <p:spPr/>
        <p:txBody>
          <a:bodyPr/>
          <a:lstStyle/>
          <a:p>
            <a:fld id="{989D9560-4C13-4692-9687-98ECDD2D9552}" type="slidenum">
              <a:rPr lang="en-US" smtClean="0"/>
              <a:t>27</a:t>
            </a:fld>
            <a:endParaRPr lang="en-US" dirty="0"/>
          </a:p>
        </p:txBody>
      </p:sp>
      <p:sp>
        <p:nvSpPr>
          <p:cNvPr id="2" name="Title 1">
            <a:extLst>
              <a:ext uri="{FF2B5EF4-FFF2-40B4-BE49-F238E27FC236}">
                <a16:creationId xmlns:a16="http://schemas.microsoft.com/office/drawing/2014/main" id="{77165D39-29C9-441A-87B4-3F658A4EAE87}"/>
              </a:ext>
            </a:extLst>
          </p:cNvPr>
          <p:cNvSpPr>
            <a:spLocks noGrp="1"/>
          </p:cNvSpPr>
          <p:nvPr>
            <p:ph type="title"/>
          </p:nvPr>
        </p:nvSpPr>
        <p:spPr/>
        <p:txBody>
          <a:bodyPr>
            <a:noAutofit/>
          </a:bodyPr>
          <a:lstStyle/>
          <a:p>
            <a:r>
              <a:rPr lang="en-US" sz="1800" dirty="0"/>
              <a:t>Example: Iterate a loop using Lambda</a:t>
            </a:r>
          </a:p>
        </p:txBody>
      </p:sp>
      <p:sp>
        <p:nvSpPr>
          <p:cNvPr id="6" name="Rectangle 5">
            <a:extLst>
              <a:ext uri="{FF2B5EF4-FFF2-40B4-BE49-F238E27FC236}">
                <a16:creationId xmlns:a16="http://schemas.microsoft.com/office/drawing/2014/main" id="{AF1E35BC-E423-4D46-9DA3-A945DB9A69E5}"/>
              </a:ext>
            </a:extLst>
          </p:cNvPr>
          <p:cNvSpPr/>
          <p:nvPr/>
        </p:nvSpPr>
        <p:spPr>
          <a:xfrm>
            <a:off x="183934" y="589117"/>
            <a:ext cx="11824131" cy="575542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 "Comment": "Example of the Amazon States Language using a Pass state",</a:t>
            </a:r>
          </a:p>
          <a:p>
            <a:r>
              <a:rPr lang="en-US" sz="1600" dirty="0"/>
              <a:t>  "StartAt": "DynamoDB GetItem",</a:t>
            </a:r>
          </a:p>
          <a:p>
            <a:r>
              <a:rPr lang="en-US" sz="1600" dirty="0"/>
              <a:t>  "States": {</a:t>
            </a:r>
          </a:p>
          <a:p>
            <a:r>
              <a:rPr lang="en-US" sz="1600" dirty="0"/>
              <a:t>    "DynamoDB GetItem": {</a:t>
            </a:r>
          </a:p>
          <a:p>
            <a:r>
              <a:rPr lang="en-US" sz="1600" dirty="0"/>
              <a:t>      "Type": "Task",</a:t>
            </a:r>
          </a:p>
          <a:p>
            <a:r>
              <a:rPr lang="en-US" sz="1600" dirty="0">
                <a:solidFill>
                  <a:srgbClr val="00B050"/>
                </a:solidFill>
              </a:rPr>
              <a:t>      "Resource": "</a:t>
            </a:r>
            <a:r>
              <a:rPr lang="en-US" sz="1600" dirty="0" err="1">
                <a:solidFill>
                  <a:srgbClr val="00B050"/>
                </a:solidFill>
              </a:rPr>
              <a:t>arn:aws:states</a:t>
            </a:r>
            <a:r>
              <a:rPr lang="en-US" sz="1600" dirty="0">
                <a:solidFill>
                  <a:srgbClr val="00B050"/>
                </a:solidFill>
              </a:rPr>
              <a:t>:::dynamodb:getItem",</a:t>
            </a:r>
          </a:p>
          <a:p>
            <a:r>
              <a:rPr lang="en-US" sz="1600" dirty="0"/>
              <a:t>      "Parameters": { "TableName": "NoteInventory", "Key": { "NoteName": {"S.$": "$.note" } } },</a:t>
            </a:r>
          </a:p>
          <a:p>
            <a:r>
              <a:rPr lang="en-US" sz="1600" dirty="0"/>
              <a:t>      "ResultPath": "$.DynamoDB",</a:t>
            </a:r>
          </a:p>
          <a:p>
            <a:r>
              <a:rPr lang="en-US" sz="1600" dirty="0">
                <a:solidFill>
                  <a:srgbClr val="00B050"/>
                </a:solidFill>
              </a:rPr>
              <a:t>      "Catch": </a:t>
            </a:r>
            <a:r>
              <a:rPr lang="en-US" sz="1600" dirty="0"/>
              <a:t>[ { "ErrorEquals": [ "</a:t>
            </a:r>
            <a:r>
              <a:rPr lang="en-US" sz="1600" dirty="0" err="1"/>
              <a:t>States.ALL</a:t>
            </a:r>
            <a:r>
              <a:rPr lang="en-US" sz="1600" dirty="0"/>
              <a:t>" ], "Next": "Fail" } ],</a:t>
            </a:r>
          </a:p>
          <a:p>
            <a:r>
              <a:rPr lang="en-US" sz="1600" dirty="0">
                <a:solidFill>
                  <a:srgbClr val="00B050"/>
                </a:solidFill>
              </a:rPr>
              <a:t>      "Next": "Lambda Invoke"</a:t>
            </a:r>
          </a:p>
          <a:p>
            <a:r>
              <a:rPr lang="en-US" sz="1600" dirty="0"/>
              <a:t>    },</a:t>
            </a:r>
          </a:p>
          <a:p>
            <a:r>
              <a:rPr lang="en-US" sz="1600" dirty="0"/>
              <a:t>    "Lambda Invoke": {</a:t>
            </a:r>
          </a:p>
          <a:p>
            <a:r>
              <a:rPr lang="en-US" sz="1600" dirty="0"/>
              <a:t>      "Type": "Task",</a:t>
            </a:r>
          </a:p>
          <a:p>
            <a:r>
              <a:rPr lang="en-US" sz="1600" dirty="0"/>
              <a:t>      "Resource": "</a:t>
            </a:r>
            <a:r>
              <a:rPr lang="en-US" sz="1600" dirty="0" err="1"/>
              <a:t>arn:aws:states</a:t>
            </a:r>
            <a:r>
              <a:rPr lang="en-US" sz="1600" dirty="0"/>
              <a:t>:::lambda:invoke",</a:t>
            </a:r>
          </a:p>
          <a:p>
            <a:r>
              <a:rPr lang="en-US" sz="1600" dirty="0"/>
              <a:t>      "OutputPath": "$.Payload",</a:t>
            </a:r>
          </a:p>
          <a:p>
            <a:r>
              <a:rPr lang="en-US" sz="1600" dirty="0"/>
              <a:t>      "Parameters": {</a:t>
            </a:r>
          </a:p>
          <a:p>
            <a:r>
              <a:rPr lang="en-US" sz="1600" dirty="0"/>
              <a:t>        "Payload.$": "$",</a:t>
            </a:r>
          </a:p>
          <a:p>
            <a:r>
              <a:rPr lang="en-US" sz="1600" dirty="0"/>
              <a:t>        </a:t>
            </a:r>
            <a:r>
              <a:rPr lang="en-US" sz="1600" dirty="0">
                <a:solidFill>
                  <a:srgbClr val="00B050"/>
                </a:solidFill>
              </a:rPr>
              <a:t>"FunctionName": "arn:aws:lambda:us-east-2:069025409925:function:ProcessDynamoDBRecords2:$LATEST"</a:t>
            </a:r>
          </a:p>
          <a:p>
            <a:r>
              <a:rPr lang="en-US" sz="1600" dirty="0"/>
              <a:t>      },</a:t>
            </a:r>
          </a:p>
          <a:p>
            <a:r>
              <a:rPr lang="en-US" sz="1600" dirty="0">
                <a:solidFill>
                  <a:srgbClr val="00B050"/>
                </a:solidFill>
              </a:rPr>
              <a:t>      "Retry": [</a:t>
            </a:r>
          </a:p>
          <a:p>
            <a:r>
              <a:rPr lang="en-US" sz="1600" dirty="0"/>
              <a:t>        {"ErrorEquals": [ "Lambda.ServiceException", "Lambda.AWSLambdaException", "</a:t>
            </a:r>
            <a:r>
              <a:rPr lang="en-US" sz="1600" dirty="0" err="1"/>
              <a:t>Lambda.SdkClientException</a:t>
            </a:r>
            <a:r>
              <a:rPr lang="en-US" sz="1600" dirty="0"/>
              <a:t>" ],</a:t>
            </a:r>
          </a:p>
          <a:p>
            <a:r>
              <a:rPr lang="en-US" sz="1600" dirty="0"/>
              <a:t>          "IntervalSeconds": 2,</a:t>
            </a:r>
          </a:p>
          <a:p>
            <a:r>
              <a:rPr lang="en-US" sz="1600" dirty="0"/>
              <a:t>          "MaxAttempts": 6,  …</a:t>
            </a:r>
          </a:p>
        </p:txBody>
      </p:sp>
      <p:pic>
        <p:nvPicPr>
          <p:cNvPr id="8" name="Picture 7" descr="Graphical depiction of the code.">
            <a:extLst>
              <a:ext uri="{FF2B5EF4-FFF2-40B4-BE49-F238E27FC236}">
                <a16:creationId xmlns:a16="http://schemas.microsoft.com/office/drawing/2014/main" id="{BA26AC7D-57BF-426B-8B23-AC3EBC69987D}"/>
              </a:ext>
            </a:extLst>
          </p:cNvPr>
          <p:cNvPicPr>
            <a:picLocks noChangeAspect="1"/>
          </p:cNvPicPr>
          <p:nvPr/>
        </p:nvPicPr>
        <p:blipFill rotWithShape="1">
          <a:blip r:embed="rId4"/>
          <a:srcRect l="-367" t="2656" r="2" b="-760"/>
          <a:stretch/>
        </p:blipFill>
        <p:spPr>
          <a:xfrm>
            <a:off x="8823250" y="589117"/>
            <a:ext cx="3184815" cy="2900566"/>
          </a:xfrm>
          <a:prstGeom prst="rect">
            <a:avLst/>
          </a:prstGeom>
          <a:ln w="12700">
            <a:solidFill>
              <a:srgbClr val="232F3E"/>
            </a:solidFill>
          </a:ln>
          <a:effectLst>
            <a:outerShdw blurRad="63500" dist="53881" dir="2700016" rotWithShape="0">
              <a:scrgbClr r="0" g="0" b="0">
                <a:alpha val="25000"/>
              </a:scrgbClr>
            </a:outerShdw>
          </a:effectLst>
        </p:spPr>
      </p:pic>
    </p:spTree>
    <p:custDataLst>
      <p:tags r:id="rId1"/>
    </p:custDataLst>
    <p:extLst>
      <p:ext uri="{BB962C8B-B14F-4D97-AF65-F5344CB8AC3E}">
        <p14:creationId xmlns:p14="http://schemas.microsoft.com/office/powerpoint/2010/main" val="3417356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A3E4117-2372-4523-AF35-D32664A00984}"/>
              </a:ext>
            </a:extLst>
          </p:cNvPr>
          <p:cNvSpPr>
            <a:spLocks noGrp="1"/>
          </p:cNvSpPr>
          <p:nvPr>
            <p:ph type="sldNum" sz="quarter" idx="20"/>
          </p:nvPr>
        </p:nvSpPr>
        <p:spPr/>
        <p:txBody>
          <a:bodyPr/>
          <a:lstStyle/>
          <a:p>
            <a:fld id="{989D9560-4C13-4692-9687-98ECDD2D9552}" type="slidenum">
              <a:rPr lang="en-US" smtClean="0"/>
              <a:t>28</a:t>
            </a:fld>
            <a:endParaRPr lang="en-US" dirty="0"/>
          </a:p>
        </p:txBody>
      </p:sp>
      <p:sp>
        <p:nvSpPr>
          <p:cNvPr id="25" name="Title 24">
            <a:extLst>
              <a:ext uri="{FF2B5EF4-FFF2-40B4-BE49-F238E27FC236}">
                <a16:creationId xmlns:a16="http://schemas.microsoft.com/office/drawing/2014/main" id="{10DF9B95-1770-42AE-8EB7-EAC147AB2FB2}"/>
              </a:ext>
            </a:extLst>
          </p:cNvPr>
          <p:cNvSpPr>
            <a:spLocks noGrp="1"/>
          </p:cNvSpPr>
          <p:nvPr>
            <p:ph type="title"/>
          </p:nvPr>
        </p:nvSpPr>
        <p:spPr/>
        <p:txBody>
          <a:bodyPr/>
          <a:lstStyle/>
          <a:p>
            <a:r>
              <a:rPr lang="en-US" dirty="0"/>
              <a:t>Service integrations</a:t>
            </a:r>
          </a:p>
        </p:txBody>
      </p:sp>
      <p:grpSp>
        <p:nvGrpSpPr>
          <p:cNvPr id="3" name="Stepfunction" descr="AWS Step Functions integrate with services  such as:">
            <a:extLst>
              <a:ext uri="{FF2B5EF4-FFF2-40B4-BE49-F238E27FC236}">
                <a16:creationId xmlns:a16="http://schemas.microsoft.com/office/drawing/2014/main" id="{BE23B439-A18A-40AF-A2FA-F5487E627BBC}"/>
              </a:ext>
            </a:extLst>
          </p:cNvPr>
          <p:cNvGrpSpPr/>
          <p:nvPr/>
        </p:nvGrpSpPr>
        <p:grpSpPr>
          <a:xfrm>
            <a:off x="788204" y="1631414"/>
            <a:ext cx="2025337" cy="3151604"/>
            <a:chOff x="2116530" y="1010215"/>
            <a:chExt cx="2450657" cy="3813441"/>
          </a:xfrm>
        </p:grpSpPr>
        <p:cxnSp>
          <p:nvCxnSpPr>
            <p:cNvPr id="11" name="Straight Connector 10">
              <a:extLst>
                <a:ext uri="{FF2B5EF4-FFF2-40B4-BE49-F238E27FC236}">
                  <a16:creationId xmlns:a16="http://schemas.microsoft.com/office/drawing/2014/main" id="{7280C283-B387-4C34-B2E3-43A5E538B47C}"/>
                </a:ext>
              </a:extLst>
            </p:cNvPr>
            <p:cNvCxnSpPr>
              <a:stCxn id="4" idx="4"/>
              <a:endCxn id="7" idx="0"/>
            </p:cNvCxnSpPr>
            <p:nvPr/>
          </p:nvCxnSpPr>
          <p:spPr>
            <a:xfrm>
              <a:off x="3404326" y="2240530"/>
              <a:ext cx="0" cy="273787"/>
            </a:xfrm>
            <a:prstGeom prst="line">
              <a:avLst/>
            </a:prstGeom>
            <a:ln w="38100" cap="rnd">
              <a:solidFill>
                <a:srgbClr val="18AB4B"/>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50BB0A-8780-4D78-96D8-97881E2702AC}"/>
                </a:ext>
              </a:extLst>
            </p:cNvPr>
            <p:cNvCxnSpPr>
              <a:cxnSpLocks/>
              <a:stCxn id="7" idx="2"/>
              <a:endCxn id="18" idx="0"/>
            </p:cNvCxnSpPr>
            <p:nvPr/>
          </p:nvCxnSpPr>
          <p:spPr>
            <a:xfrm>
              <a:off x="3404326" y="3314535"/>
              <a:ext cx="0" cy="437680"/>
            </a:xfrm>
            <a:prstGeom prst="line">
              <a:avLst/>
            </a:prstGeom>
            <a:ln w="38100" cap="rnd">
              <a:solidFill>
                <a:srgbClr val="18AB4B"/>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BA15128-53E0-41FC-8DD9-9E191B93E2DD}"/>
                </a:ext>
              </a:extLst>
            </p:cNvPr>
            <p:cNvSpPr/>
            <p:nvPr/>
          </p:nvSpPr>
          <p:spPr bwMode="auto">
            <a:xfrm>
              <a:off x="3158935" y="3752215"/>
              <a:ext cx="490780" cy="490780"/>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5C6A63C-C287-457B-B505-CE713E2A8A30}"/>
                </a:ext>
              </a:extLst>
            </p:cNvPr>
            <p:cNvSpPr/>
            <p:nvPr/>
          </p:nvSpPr>
          <p:spPr>
            <a:xfrm>
              <a:off x="2116530" y="1010215"/>
              <a:ext cx="2450657" cy="3813441"/>
            </a:xfrm>
            <a:prstGeom prst="rect">
              <a:avLst/>
            </a:prstGeom>
            <a:noFill/>
            <a:ln w="12700">
              <a:solidFill>
                <a:srgbClr val="FF4F8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0" tIns="76200" rIns="76200" bIns="38100" numCol="1" spcCol="0" rtlCol="0" fromWordArt="0" anchor="t" anchorCtr="0" forceAA="0" compatLnSpc="1">
              <a:prstTxWarp prst="textNoShape">
                <a:avLst/>
              </a:prstTxWarp>
              <a:noAutofit/>
            </a:bodyPr>
            <a:lstStyle/>
            <a:p>
              <a:pPr algn="ctr"/>
              <a:endParaRPr lang="en-US" sz="1500" dirty="0">
                <a:solidFill>
                  <a:schemeClr val="tx1"/>
                </a:solidFill>
              </a:endParaRPr>
            </a:p>
          </p:txBody>
        </p:sp>
        <p:pic>
          <p:nvPicPr>
            <p:cNvPr id="24" name="Graphic 23">
              <a:extLst>
                <a:ext uri="{FF2B5EF4-FFF2-40B4-BE49-F238E27FC236}">
                  <a16:creationId xmlns:a16="http://schemas.microsoft.com/office/drawing/2014/main" id="{6F423437-DFEF-451A-9CD2-452A805278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16530" y="1010215"/>
              <a:ext cx="403384" cy="403384"/>
            </a:xfrm>
            <a:prstGeom prst="rect">
              <a:avLst/>
            </a:prstGeom>
          </p:spPr>
        </p:pic>
        <p:sp>
          <p:nvSpPr>
            <p:cNvPr id="4" name="Oval 3">
              <a:extLst>
                <a:ext uri="{FF2B5EF4-FFF2-40B4-BE49-F238E27FC236}">
                  <a16:creationId xmlns:a16="http://schemas.microsoft.com/office/drawing/2014/main" id="{EC1143D3-3F19-4BC0-88B7-495425D944D8}"/>
                </a:ext>
              </a:extLst>
            </p:cNvPr>
            <p:cNvSpPr/>
            <p:nvPr/>
          </p:nvSpPr>
          <p:spPr bwMode="auto">
            <a:xfrm>
              <a:off x="3158935" y="1749750"/>
              <a:ext cx="490780" cy="490780"/>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55E7FF7D-9369-4B8C-95CA-9B6006B75612}"/>
                </a:ext>
              </a:extLst>
            </p:cNvPr>
            <p:cNvSpPr/>
            <p:nvPr/>
          </p:nvSpPr>
          <p:spPr bwMode="auto">
            <a:xfrm>
              <a:off x="2728916" y="2514316"/>
              <a:ext cx="1350818" cy="800219"/>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400" tIns="121920" rIns="152400" bIns="121920" numCol="1" spcCol="0" rtlCol="0" fromWordArt="0" anchor="ctr" anchorCtr="0" forceAA="0" compatLnSpc="1">
              <a:prstTxWarp prst="textNoShape">
                <a:avLst/>
              </a:prstTxWarp>
              <a:noAutofit/>
            </a:bodyPr>
            <a:lstStyle/>
            <a:p>
              <a:pPr algn="ctr" defTabSz="777029"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grpSp>
      <p:grpSp>
        <p:nvGrpSpPr>
          <p:cNvPr id="5" name="justGraphic-RequestResponce">
            <a:extLst>
              <a:ext uri="{FF2B5EF4-FFF2-40B4-BE49-F238E27FC236}">
                <a16:creationId xmlns:a16="http://schemas.microsoft.com/office/drawing/2014/main" id="{01D9D053-4E07-4B33-B748-697610F9AD6B}"/>
              </a:ext>
              <a:ext uri="{C183D7F6-B498-43B3-948B-1728B52AA6E4}">
                <adec:decorative xmlns:adec="http://schemas.microsoft.com/office/drawing/2017/decorative" val="1"/>
              </a:ext>
            </a:extLst>
          </p:cNvPr>
          <p:cNvGrpSpPr/>
          <p:nvPr/>
        </p:nvGrpSpPr>
        <p:grpSpPr>
          <a:xfrm>
            <a:off x="3436221" y="2952543"/>
            <a:ext cx="1646612" cy="639958"/>
            <a:chOff x="3436221" y="2952543"/>
            <a:chExt cx="1646612" cy="639958"/>
          </a:xfrm>
        </p:grpSpPr>
        <p:cxnSp>
          <p:nvCxnSpPr>
            <p:cNvPr id="27" name="Straight Arrow Connector 23">
              <a:extLst>
                <a:ext uri="{FF2B5EF4-FFF2-40B4-BE49-F238E27FC236}">
                  <a16:creationId xmlns:a16="http://schemas.microsoft.com/office/drawing/2014/main" id="{807C6A29-3374-41B8-A112-A3B946215CAF}"/>
                </a:ext>
              </a:extLst>
            </p:cNvPr>
            <p:cNvCxnSpPr>
              <a:cxnSpLocks/>
            </p:cNvCxnSpPr>
            <p:nvPr/>
          </p:nvCxnSpPr>
          <p:spPr>
            <a:xfrm>
              <a:off x="3436221" y="2952543"/>
              <a:ext cx="1646612" cy="423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3">
              <a:extLst>
                <a:ext uri="{FF2B5EF4-FFF2-40B4-BE49-F238E27FC236}">
                  <a16:creationId xmlns:a16="http://schemas.microsoft.com/office/drawing/2014/main" id="{79DD1BAA-3221-4A71-9BE4-D445C1E10404}"/>
                </a:ext>
              </a:extLst>
            </p:cNvPr>
            <p:cNvCxnSpPr>
              <a:cxnSpLocks/>
            </p:cNvCxnSpPr>
            <p:nvPr/>
          </p:nvCxnSpPr>
          <p:spPr>
            <a:xfrm flipH="1">
              <a:off x="3455732" y="3591603"/>
              <a:ext cx="1607590" cy="898"/>
            </a:xfrm>
            <a:prstGeom prst="straightConnector1">
              <a:avLst/>
            </a:prstGeom>
            <a:ln w="25400">
              <a:solidFill>
                <a:schemeClr val="tx2"/>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29F659F-5BB9-4402-BB2C-706423C3D9CD}"/>
                </a:ext>
              </a:extLst>
            </p:cNvPr>
            <p:cNvSpPr txBox="1"/>
            <p:nvPr/>
          </p:nvSpPr>
          <p:spPr>
            <a:xfrm>
              <a:off x="3655783" y="3102796"/>
              <a:ext cx="1097280"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Request</a:t>
              </a:r>
            </a:p>
          </p:txBody>
        </p:sp>
      </p:grpSp>
      <p:grpSp>
        <p:nvGrpSpPr>
          <p:cNvPr id="8" name="Group 7">
            <a:extLst>
              <a:ext uri="{FF2B5EF4-FFF2-40B4-BE49-F238E27FC236}">
                <a16:creationId xmlns:a16="http://schemas.microsoft.com/office/drawing/2014/main" id="{DEAF8F0B-C2D2-4F8E-B608-5F44E2DAA680}"/>
              </a:ext>
            </a:extLst>
          </p:cNvPr>
          <p:cNvGrpSpPr/>
          <p:nvPr/>
        </p:nvGrpSpPr>
        <p:grpSpPr>
          <a:xfrm>
            <a:off x="5577038" y="1521364"/>
            <a:ext cx="6195862" cy="4835046"/>
            <a:chOff x="5577038" y="1521364"/>
            <a:chExt cx="6195862" cy="4835046"/>
          </a:xfrm>
        </p:grpSpPr>
        <p:grpSp>
          <p:nvGrpSpPr>
            <p:cNvPr id="42" name="Group 41">
              <a:extLst>
                <a:ext uri="{FF2B5EF4-FFF2-40B4-BE49-F238E27FC236}">
                  <a16:creationId xmlns:a16="http://schemas.microsoft.com/office/drawing/2014/main" id="{2E93FC54-F772-43BA-A063-6E6E869FEFAC}"/>
                </a:ext>
              </a:extLst>
            </p:cNvPr>
            <p:cNvGrpSpPr/>
            <p:nvPr/>
          </p:nvGrpSpPr>
          <p:grpSpPr>
            <a:xfrm>
              <a:off x="5662943" y="5077926"/>
              <a:ext cx="1392812" cy="1099760"/>
              <a:chOff x="5311248" y="4990001"/>
              <a:chExt cx="1392812" cy="1099760"/>
            </a:xfrm>
          </p:grpSpPr>
          <p:pic>
            <p:nvPicPr>
              <p:cNvPr id="31" name="Graphic 6">
                <a:extLst>
                  <a:ext uri="{FF2B5EF4-FFF2-40B4-BE49-F238E27FC236}">
                    <a16:creationId xmlns:a16="http://schemas.microsoft.com/office/drawing/2014/main" id="{D534C6E1-BB25-42FB-8A2B-0F5F8FD9A7C7}"/>
                  </a:ext>
                  <a:ext uri="{C183D7F6-B498-43B3-948B-1728B52AA6E4}">
                    <adec:decorative xmlns:adec="http://schemas.microsoft.com/office/drawing/2017/decorative" val="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26654" y="499000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8">
                <a:extLst>
                  <a:ext uri="{FF2B5EF4-FFF2-40B4-BE49-F238E27FC236}">
                    <a16:creationId xmlns:a16="http://schemas.microsoft.com/office/drawing/2014/main" id="{700A25CA-6784-4736-B77E-FE420B9130B7}"/>
                  </a:ext>
                </a:extLst>
              </p:cNvPr>
              <p:cNvSpPr txBox="1">
                <a:spLocks noChangeArrowheads="1"/>
              </p:cNvSpPr>
              <p:nvPr/>
            </p:nvSpPr>
            <p:spPr bwMode="auto">
              <a:xfrm>
                <a:off x="5311248" y="5751207"/>
                <a:ext cx="1392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Batch</a:t>
                </a:r>
              </a:p>
            </p:txBody>
          </p:sp>
        </p:grpSp>
        <p:grpSp>
          <p:nvGrpSpPr>
            <p:cNvPr id="41" name="Group 40">
              <a:extLst>
                <a:ext uri="{FF2B5EF4-FFF2-40B4-BE49-F238E27FC236}">
                  <a16:creationId xmlns:a16="http://schemas.microsoft.com/office/drawing/2014/main" id="{B7D1C066-B7B7-4172-B4C7-548238E033F3}"/>
                </a:ext>
              </a:extLst>
            </p:cNvPr>
            <p:cNvGrpSpPr/>
            <p:nvPr/>
          </p:nvGrpSpPr>
          <p:grpSpPr>
            <a:xfrm>
              <a:off x="5651607" y="3876530"/>
              <a:ext cx="1415484" cy="1098966"/>
              <a:chOff x="5299912" y="3857139"/>
              <a:chExt cx="1415484" cy="1098966"/>
            </a:xfrm>
          </p:grpSpPr>
          <p:pic>
            <p:nvPicPr>
              <p:cNvPr id="33" name="Graphic 14">
                <a:extLst>
                  <a:ext uri="{FF2B5EF4-FFF2-40B4-BE49-F238E27FC236}">
                    <a16:creationId xmlns:a16="http://schemas.microsoft.com/office/drawing/2014/main" id="{84192D06-DDB9-4109-8226-3F1ED9730397}"/>
                  </a:ext>
                  <a:ext uri="{C183D7F6-B498-43B3-948B-1728B52AA6E4}">
                    <adec:decorative xmlns:adec="http://schemas.microsoft.com/office/drawing/2017/decorative" val="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26654" y="385713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2">
                <a:extLst>
                  <a:ext uri="{FF2B5EF4-FFF2-40B4-BE49-F238E27FC236}">
                    <a16:creationId xmlns:a16="http://schemas.microsoft.com/office/drawing/2014/main" id="{3A2E1C3A-04D4-4C9A-BF05-5285F651ED2B}"/>
                  </a:ext>
                </a:extLst>
              </p:cNvPr>
              <p:cNvSpPr txBox="1">
                <a:spLocks noChangeArrowheads="1"/>
              </p:cNvSpPr>
              <p:nvPr/>
            </p:nvSpPr>
            <p:spPr bwMode="auto">
              <a:xfrm>
                <a:off x="5299912" y="4617551"/>
                <a:ext cx="14154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Fargate</a:t>
                </a:r>
              </a:p>
            </p:txBody>
          </p:sp>
        </p:grpSp>
        <p:grpSp>
          <p:nvGrpSpPr>
            <p:cNvPr id="40" name="Group 39">
              <a:extLst>
                <a:ext uri="{FF2B5EF4-FFF2-40B4-BE49-F238E27FC236}">
                  <a16:creationId xmlns:a16="http://schemas.microsoft.com/office/drawing/2014/main" id="{0BC7B11E-1195-4B9F-A0DD-0DB4B39DE5ED}"/>
                </a:ext>
              </a:extLst>
            </p:cNvPr>
            <p:cNvGrpSpPr/>
            <p:nvPr/>
          </p:nvGrpSpPr>
          <p:grpSpPr>
            <a:xfrm>
              <a:off x="5577038" y="2673547"/>
              <a:ext cx="1564622" cy="1100554"/>
              <a:chOff x="5225343" y="2591425"/>
              <a:chExt cx="1564622" cy="1100554"/>
            </a:xfrm>
          </p:grpSpPr>
          <p:pic>
            <p:nvPicPr>
              <p:cNvPr id="35" name="Graphic 18">
                <a:extLst>
                  <a:ext uri="{FF2B5EF4-FFF2-40B4-BE49-F238E27FC236}">
                    <a16:creationId xmlns:a16="http://schemas.microsoft.com/office/drawing/2014/main" id="{71D8458D-4540-4221-9133-95C8DD374F59}"/>
                  </a:ext>
                  <a:ext uri="{C183D7F6-B498-43B3-948B-1728B52AA6E4}">
                    <adec:decorative xmlns:adec="http://schemas.microsoft.com/office/drawing/2017/decorative" val="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26654" y="259142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a:extLst>
                  <a:ext uri="{FF2B5EF4-FFF2-40B4-BE49-F238E27FC236}">
                    <a16:creationId xmlns:a16="http://schemas.microsoft.com/office/drawing/2014/main" id="{D2C3685C-356F-463F-A5C5-007DFEFA0AEA}"/>
                  </a:ext>
                </a:extLst>
              </p:cNvPr>
              <p:cNvSpPr txBox="1">
                <a:spLocks noChangeArrowheads="1"/>
              </p:cNvSpPr>
              <p:nvPr/>
            </p:nvSpPr>
            <p:spPr bwMode="auto">
              <a:xfrm>
                <a:off x="5225343" y="3353425"/>
                <a:ext cx="15646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ECS</a:t>
                </a:r>
              </a:p>
            </p:txBody>
          </p:sp>
        </p:grpSp>
        <p:grpSp>
          <p:nvGrpSpPr>
            <p:cNvPr id="39" name="Group 38">
              <a:extLst>
                <a:ext uri="{FF2B5EF4-FFF2-40B4-BE49-F238E27FC236}">
                  <a16:creationId xmlns:a16="http://schemas.microsoft.com/office/drawing/2014/main" id="{0B3E0879-C4C1-4F9B-9110-A87F68D0C6B0}"/>
                </a:ext>
              </a:extLst>
            </p:cNvPr>
            <p:cNvGrpSpPr/>
            <p:nvPr/>
          </p:nvGrpSpPr>
          <p:grpSpPr>
            <a:xfrm>
              <a:off x="5606081" y="1521364"/>
              <a:ext cx="1506537" cy="1049754"/>
              <a:chOff x="5254386" y="1433439"/>
              <a:chExt cx="1506537" cy="1049754"/>
            </a:xfrm>
          </p:grpSpPr>
          <p:pic>
            <p:nvPicPr>
              <p:cNvPr id="37" name="Graphic 7">
                <a:extLst>
                  <a:ext uri="{FF2B5EF4-FFF2-40B4-BE49-F238E27FC236}">
                    <a16:creationId xmlns:a16="http://schemas.microsoft.com/office/drawing/2014/main" id="{4DBEAABE-DBBF-406B-B905-CBE22D9388E1}"/>
                  </a:ext>
                  <a:ext uri="{C183D7F6-B498-43B3-948B-1728B52AA6E4}">
                    <adec:decorative xmlns:adec="http://schemas.microsoft.com/office/drawing/2017/decorative" val="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52054" y="1433439"/>
                <a:ext cx="7112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1">
                <a:extLst>
                  <a:ext uri="{FF2B5EF4-FFF2-40B4-BE49-F238E27FC236}">
                    <a16:creationId xmlns:a16="http://schemas.microsoft.com/office/drawing/2014/main" id="{04EE2C93-0DEB-4491-9929-179E812B9051}"/>
                  </a:ext>
                </a:extLst>
              </p:cNvPr>
              <p:cNvSpPr txBox="1">
                <a:spLocks noChangeArrowheads="1"/>
              </p:cNvSpPr>
              <p:nvPr/>
            </p:nvSpPr>
            <p:spPr bwMode="auto">
              <a:xfrm>
                <a:off x="5254386" y="2144639"/>
                <a:ext cx="15065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cs typeface="Amazon Ember Light" panose="020B0403020204020204" pitchFamily="34" charset="0"/>
                  </a:rPr>
                  <a:t>AWS Lambda</a:t>
                </a:r>
              </a:p>
            </p:txBody>
          </p:sp>
        </p:grpSp>
        <p:grpSp>
          <p:nvGrpSpPr>
            <p:cNvPr id="51" name="Group 50">
              <a:extLst>
                <a:ext uri="{FF2B5EF4-FFF2-40B4-BE49-F238E27FC236}">
                  <a16:creationId xmlns:a16="http://schemas.microsoft.com/office/drawing/2014/main" id="{8B5429F2-F190-4CEE-80B1-6FBFECB0FFD1}"/>
                </a:ext>
              </a:extLst>
            </p:cNvPr>
            <p:cNvGrpSpPr/>
            <p:nvPr/>
          </p:nvGrpSpPr>
          <p:grpSpPr>
            <a:xfrm>
              <a:off x="7412089" y="4608033"/>
              <a:ext cx="2279650" cy="1102141"/>
              <a:chOff x="7060394" y="4520108"/>
              <a:chExt cx="2279650" cy="1102141"/>
            </a:xfrm>
          </p:grpSpPr>
          <p:pic>
            <p:nvPicPr>
              <p:cNvPr id="43" name="Graphic 23">
                <a:extLst>
                  <a:ext uri="{FF2B5EF4-FFF2-40B4-BE49-F238E27FC236}">
                    <a16:creationId xmlns:a16="http://schemas.microsoft.com/office/drawing/2014/main" id="{797CF619-4C6D-48C2-840E-8EF7FE8F5030}"/>
                  </a:ext>
                  <a:ext uri="{C183D7F6-B498-43B3-948B-1728B52AA6E4}">
                    <adec:decorative xmlns:adec="http://schemas.microsoft.com/office/drawing/2017/decorative" val="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19219" y="452010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12">
                <a:extLst>
                  <a:ext uri="{FF2B5EF4-FFF2-40B4-BE49-F238E27FC236}">
                    <a16:creationId xmlns:a16="http://schemas.microsoft.com/office/drawing/2014/main" id="{51BB0742-0808-4A7E-8309-11C05AC5EE10}"/>
                  </a:ext>
                </a:extLst>
              </p:cNvPr>
              <p:cNvSpPr txBox="1">
                <a:spLocks noChangeArrowheads="1"/>
              </p:cNvSpPr>
              <p:nvPr/>
            </p:nvSpPr>
            <p:spPr bwMode="auto">
              <a:xfrm>
                <a:off x="7060394" y="5283695"/>
                <a:ext cx="2279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DynamoDB</a:t>
                </a:r>
              </a:p>
            </p:txBody>
          </p:sp>
        </p:grpSp>
        <p:grpSp>
          <p:nvGrpSpPr>
            <p:cNvPr id="50" name="Group 49">
              <a:extLst>
                <a:ext uri="{FF2B5EF4-FFF2-40B4-BE49-F238E27FC236}">
                  <a16:creationId xmlns:a16="http://schemas.microsoft.com/office/drawing/2014/main" id="{BA8E7A52-CB6F-4BA8-95BA-19E4CE66EBB7}"/>
                </a:ext>
              </a:extLst>
            </p:cNvPr>
            <p:cNvGrpSpPr/>
            <p:nvPr/>
          </p:nvGrpSpPr>
          <p:grpSpPr>
            <a:xfrm>
              <a:off x="7777194" y="3338331"/>
              <a:ext cx="1549441" cy="1102141"/>
              <a:chOff x="7425499" y="3250406"/>
              <a:chExt cx="1549441" cy="1102141"/>
            </a:xfrm>
          </p:grpSpPr>
          <p:pic>
            <p:nvPicPr>
              <p:cNvPr id="45" name="Graphic 24">
                <a:extLst>
                  <a:ext uri="{FF2B5EF4-FFF2-40B4-BE49-F238E27FC236}">
                    <a16:creationId xmlns:a16="http://schemas.microsoft.com/office/drawing/2014/main" id="{B17357D3-B5E1-4A1B-83DD-1496606B1709}"/>
                  </a:ext>
                  <a:ext uri="{C183D7F6-B498-43B3-948B-1728B52AA6E4}">
                    <adec:decorative xmlns:adec="http://schemas.microsoft.com/office/drawing/2017/decorative" val="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19219" y="325040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9">
                <a:extLst>
                  <a:ext uri="{FF2B5EF4-FFF2-40B4-BE49-F238E27FC236}">
                    <a16:creationId xmlns:a16="http://schemas.microsoft.com/office/drawing/2014/main" id="{88D89D53-900F-4E6F-879E-425188536A39}"/>
                  </a:ext>
                </a:extLst>
              </p:cNvPr>
              <p:cNvSpPr txBox="1">
                <a:spLocks noChangeArrowheads="1"/>
              </p:cNvSpPr>
              <p:nvPr/>
            </p:nvSpPr>
            <p:spPr bwMode="auto">
              <a:xfrm>
                <a:off x="7425499" y="4013993"/>
                <a:ext cx="15494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SNS</a:t>
                </a:r>
              </a:p>
            </p:txBody>
          </p:sp>
        </p:grpSp>
        <p:grpSp>
          <p:nvGrpSpPr>
            <p:cNvPr id="49" name="Group 48">
              <a:extLst>
                <a:ext uri="{FF2B5EF4-FFF2-40B4-BE49-F238E27FC236}">
                  <a16:creationId xmlns:a16="http://schemas.microsoft.com/office/drawing/2014/main" id="{EEDD877D-8EFE-4572-9887-D007F0E8B3ED}"/>
                </a:ext>
              </a:extLst>
            </p:cNvPr>
            <p:cNvGrpSpPr/>
            <p:nvPr/>
          </p:nvGrpSpPr>
          <p:grpSpPr>
            <a:xfrm>
              <a:off x="7840230" y="2068629"/>
              <a:ext cx="1423369" cy="1102141"/>
              <a:chOff x="7488535" y="1980704"/>
              <a:chExt cx="1423369" cy="1102141"/>
            </a:xfrm>
          </p:grpSpPr>
          <p:pic>
            <p:nvPicPr>
              <p:cNvPr id="47" name="Graphic 26">
                <a:extLst>
                  <a:ext uri="{FF2B5EF4-FFF2-40B4-BE49-F238E27FC236}">
                    <a16:creationId xmlns:a16="http://schemas.microsoft.com/office/drawing/2014/main" id="{7623F3FF-5B5C-4D02-B37C-8932F20440DE}"/>
                  </a:ext>
                  <a:ext uri="{C183D7F6-B498-43B3-948B-1728B52AA6E4}">
                    <adec:decorative xmlns:adec="http://schemas.microsoft.com/office/drawing/2017/decorative" val="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19219" y="198070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11">
                <a:extLst>
                  <a:ext uri="{FF2B5EF4-FFF2-40B4-BE49-F238E27FC236}">
                    <a16:creationId xmlns:a16="http://schemas.microsoft.com/office/drawing/2014/main" id="{050430C3-D25F-4651-9FC1-06FD9F7A9A35}"/>
                  </a:ext>
                </a:extLst>
              </p:cNvPr>
              <p:cNvSpPr txBox="1">
                <a:spLocks noChangeArrowheads="1"/>
              </p:cNvSpPr>
              <p:nvPr/>
            </p:nvSpPr>
            <p:spPr bwMode="auto">
              <a:xfrm>
                <a:off x="7488535" y="2744291"/>
                <a:ext cx="14233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SQS</a:t>
                </a:r>
              </a:p>
            </p:txBody>
          </p:sp>
        </p:grpSp>
        <p:grpSp>
          <p:nvGrpSpPr>
            <p:cNvPr id="57" name="Group 56">
              <a:extLst>
                <a:ext uri="{FF2B5EF4-FFF2-40B4-BE49-F238E27FC236}">
                  <a16:creationId xmlns:a16="http://schemas.microsoft.com/office/drawing/2014/main" id="{5FC5CEC5-A3E3-4334-9F69-35249A623331}"/>
                </a:ext>
              </a:extLst>
            </p:cNvPr>
            <p:cNvGrpSpPr/>
            <p:nvPr/>
          </p:nvGrpSpPr>
          <p:grpSpPr>
            <a:xfrm>
              <a:off x="9689544" y="2514633"/>
              <a:ext cx="2083356" cy="2348059"/>
              <a:chOff x="9337849" y="2426708"/>
              <a:chExt cx="1819722" cy="2348059"/>
            </a:xfrm>
          </p:grpSpPr>
          <p:pic>
            <p:nvPicPr>
              <p:cNvPr id="52" name="Graphic 6">
                <a:extLst>
                  <a:ext uri="{FF2B5EF4-FFF2-40B4-BE49-F238E27FC236}">
                    <a16:creationId xmlns:a16="http://schemas.microsoft.com/office/drawing/2014/main" id="{AAC604B7-12E1-425F-8664-3D1DAC5DB649}"/>
                  </a:ext>
                  <a:ext uri="{C183D7F6-B498-43B3-948B-1728B52AA6E4}">
                    <adec:decorative xmlns:adec="http://schemas.microsoft.com/office/drawing/2017/decorative" val="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866710" y="365307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10">
                <a:extLst>
                  <a:ext uri="{FF2B5EF4-FFF2-40B4-BE49-F238E27FC236}">
                    <a16:creationId xmlns:a16="http://schemas.microsoft.com/office/drawing/2014/main" id="{3B7EFCE8-DCFA-4EB9-B8B3-B4EC7DE5652C}"/>
                  </a:ext>
                </a:extLst>
              </p:cNvPr>
              <p:cNvSpPr txBox="1">
                <a:spLocks noChangeArrowheads="1"/>
              </p:cNvSpPr>
              <p:nvPr/>
            </p:nvSpPr>
            <p:spPr bwMode="auto">
              <a:xfrm>
                <a:off x="9526178" y="4436213"/>
                <a:ext cx="14085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Glue</a:t>
                </a:r>
              </a:p>
            </p:txBody>
          </p:sp>
          <p:grpSp>
            <p:nvGrpSpPr>
              <p:cNvPr id="56" name="Group 55">
                <a:extLst>
                  <a:ext uri="{FF2B5EF4-FFF2-40B4-BE49-F238E27FC236}">
                    <a16:creationId xmlns:a16="http://schemas.microsoft.com/office/drawing/2014/main" id="{1EB4310B-F1D4-448B-B5F2-D9B70BD05143}"/>
                  </a:ext>
                </a:extLst>
              </p:cNvPr>
              <p:cNvGrpSpPr/>
              <p:nvPr/>
            </p:nvGrpSpPr>
            <p:grpSpPr>
              <a:xfrm>
                <a:off x="9337849" y="2426708"/>
                <a:ext cx="1819722" cy="1100554"/>
                <a:chOff x="9337849" y="2426708"/>
                <a:chExt cx="1819722" cy="1100554"/>
              </a:xfrm>
            </p:grpSpPr>
            <p:pic>
              <p:nvPicPr>
                <p:cNvPr id="54" name="Graphic 22">
                  <a:extLst>
                    <a:ext uri="{FF2B5EF4-FFF2-40B4-BE49-F238E27FC236}">
                      <a16:creationId xmlns:a16="http://schemas.microsoft.com/office/drawing/2014/main" id="{55738F34-81F3-4B3A-A997-047FBCBE2004}"/>
                    </a:ext>
                    <a:ext uri="{C183D7F6-B498-43B3-948B-1728B52AA6E4}">
                      <adec:decorative xmlns:adec="http://schemas.microsoft.com/office/drawing/2017/decorative" val="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866710" y="242670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15">
                  <a:extLst>
                    <a:ext uri="{FF2B5EF4-FFF2-40B4-BE49-F238E27FC236}">
                      <a16:creationId xmlns:a16="http://schemas.microsoft.com/office/drawing/2014/main" id="{0B7364F2-B3F0-4F54-A1C1-209579156B48}"/>
                    </a:ext>
                  </a:extLst>
                </p:cNvPr>
                <p:cNvSpPr txBox="1">
                  <a:spLocks noChangeArrowheads="1"/>
                </p:cNvSpPr>
                <p:nvPr/>
              </p:nvSpPr>
              <p:spPr bwMode="auto">
                <a:xfrm>
                  <a:off x="9337849" y="3188708"/>
                  <a:ext cx="18197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SageMaker</a:t>
                  </a:r>
                </a:p>
              </p:txBody>
            </p:sp>
          </p:grpSp>
        </p:grpSp>
        <p:sp>
          <p:nvSpPr>
            <p:cNvPr id="2" name="TextBox 1">
              <a:extLst>
                <a:ext uri="{FF2B5EF4-FFF2-40B4-BE49-F238E27FC236}">
                  <a16:creationId xmlns:a16="http://schemas.microsoft.com/office/drawing/2014/main" id="{56F90946-C602-41F0-8D7A-A90A860A00E1}"/>
                </a:ext>
              </a:extLst>
            </p:cNvPr>
            <p:cNvSpPr txBox="1"/>
            <p:nvPr/>
          </p:nvSpPr>
          <p:spPr>
            <a:xfrm>
              <a:off x="10007600" y="5956300"/>
              <a:ext cx="1701800" cy="40011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ea typeface="Amazon Ember Light" panose="020B0403020204020204" pitchFamily="34" charset="0"/>
                  <a:cs typeface="Amazon Ember Light" panose="020B0403020204020204" pitchFamily="34" charset="0"/>
                </a:rPr>
                <a:t>And more.</a:t>
              </a:r>
            </a:p>
          </p:txBody>
        </p:sp>
      </p:grpSp>
      <p:sp>
        <p:nvSpPr>
          <p:cNvPr id="30" name="TextBox 29">
            <a:extLst>
              <a:ext uri="{FF2B5EF4-FFF2-40B4-BE49-F238E27FC236}">
                <a16:creationId xmlns:a16="http://schemas.microsoft.com/office/drawing/2014/main" id="{AA8BCD30-A208-49F5-9F12-66B16E9B65C9}"/>
              </a:ext>
            </a:extLst>
          </p:cNvPr>
          <p:cNvSpPr txBox="1"/>
          <p:nvPr/>
        </p:nvSpPr>
        <p:spPr>
          <a:xfrm>
            <a:off x="2916791" y="4100331"/>
            <a:ext cx="2355404"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Step Functions invoke the task and pauses until the task is completed. </a:t>
            </a:r>
          </a:p>
        </p:txBody>
      </p:sp>
    </p:spTree>
    <p:custDataLst>
      <p:tags r:id="rId1"/>
    </p:custDataLst>
    <p:extLst>
      <p:ext uri="{BB962C8B-B14F-4D97-AF65-F5344CB8AC3E}">
        <p14:creationId xmlns:p14="http://schemas.microsoft.com/office/powerpoint/2010/main" val="3474076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6" name="Text Placeholder 5"/>
          <p:cNvSpPr>
            <a:spLocks noGrp="1"/>
          </p:cNvSpPr>
          <p:nvPr>
            <p:ph type="subTitle" idx="1"/>
          </p:nvPr>
        </p:nvSpPr>
        <p:spPr/>
        <p:txBody>
          <a:bodyPr>
            <a:normAutofit/>
          </a:bodyPr>
          <a:lstStyle/>
          <a:p>
            <a:r>
              <a:rPr lang="en-US" dirty="0"/>
              <a:t>Module 11: Building a Modern Application</a:t>
            </a:r>
          </a:p>
        </p:txBody>
      </p:sp>
    </p:spTree>
    <p:custDataLst>
      <p:tags r:id="rId1"/>
    </p:custDataLst>
    <p:extLst>
      <p:ext uri="{BB962C8B-B14F-4D97-AF65-F5344CB8AC3E}">
        <p14:creationId xmlns:p14="http://schemas.microsoft.com/office/powerpoint/2010/main" val="300001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3</a:t>
            </a:fld>
            <a:endParaRPr lang="en-US" dirty="0"/>
          </a:p>
        </p:txBody>
      </p:sp>
      <p:sp>
        <p:nvSpPr>
          <p:cNvPr id="4" name="Title 3"/>
          <p:cNvSpPr>
            <a:spLocks noGrp="1"/>
          </p:cNvSpPr>
          <p:nvPr>
            <p:ph type="title"/>
          </p:nvPr>
        </p:nvSpPr>
        <p:spPr/>
        <p:txBody>
          <a:bodyPr/>
          <a:lstStyle/>
          <a:p>
            <a:r>
              <a:rPr lang="en-US" dirty="0"/>
              <a:t>Day 1 and 2 recap</a:t>
            </a:r>
          </a:p>
        </p:txBody>
      </p:sp>
      <p:sp>
        <p:nvSpPr>
          <p:cNvPr id="6" name="Content Placeholder 5"/>
          <p:cNvSpPr>
            <a:spLocks noGrp="1"/>
          </p:cNvSpPr>
          <p:nvPr>
            <p:ph sz="quarter" idx="21"/>
          </p:nvPr>
        </p:nvSpPr>
        <p:spPr/>
        <p:txBody>
          <a:bodyPr/>
          <a:lstStyle/>
          <a:p>
            <a:pPr marL="0" lvl="0" indent="0">
              <a:buNone/>
            </a:pPr>
            <a:r>
              <a:rPr lang="en-US" dirty="0"/>
              <a:t>Day 1</a:t>
            </a:r>
          </a:p>
          <a:p>
            <a:pPr lvl="1"/>
            <a:r>
              <a:rPr lang="en-US" dirty="0"/>
              <a:t>Your application</a:t>
            </a:r>
          </a:p>
          <a:p>
            <a:pPr lvl="1"/>
            <a:r>
              <a:rPr lang="en-US" dirty="0"/>
              <a:t>Developer tools (IDEs, SDKs, APIs)</a:t>
            </a:r>
          </a:p>
          <a:p>
            <a:pPr lvl="1"/>
            <a:r>
              <a:rPr lang="en-US" dirty="0"/>
              <a:t>Permissions</a:t>
            </a:r>
          </a:p>
          <a:p>
            <a:pPr lvl="1"/>
            <a:r>
              <a:rPr lang="en-US" dirty="0"/>
              <a:t>Storing and hosting your application</a:t>
            </a:r>
          </a:p>
          <a:p>
            <a:pPr marL="0" indent="0">
              <a:buNone/>
            </a:pPr>
            <a:r>
              <a:rPr lang="en-US" dirty="0"/>
              <a:t>Day 2</a:t>
            </a:r>
          </a:p>
          <a:p>
            <a:pPr lvl="1"/>
            <a:r>
              <a:rPr lang="en-US" dirty="0"/>
              <a:t>Databases</a:t>
            </a:r>
          </a:p>
          <a:p>
            <a:pPr lvl="1"/>
            <a:r>
              <a:rPr lang="en-US" dirty="0"/>
              <a:t>Compute and storage</a:t>
            </a:r>
          </a:p>
          <a:p>
            <a:pPr lvl="1"/>
            <a:r>
              <a:rPr lang="en-US" dirty="0"/>
              <a:t>API management</a:t>
            </a:r>
          </a:p>
        </p:txBody>
      </p:sp>
      <p:pic>
        <p:nvPicPr>
          <p:cNvPr id="7" name="Picture 6">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1177" y="2480969"/>
            <a:ext cx="2743200" cy="2743200"/>
          </a:xfrm>
          <a:prstGeom prst="rect">
            <a:avLst/>
          </a:prstGeom>
        </p:spPr>
      </p:pic>
    </p:spTree>
    <p:custDataLst>
      <p:tags r:id="rId1"/>
    </p:custDataLst>
    <p:extLst>
      <p:ext uri="{BB962C8B-B14F-4D97-AF65-F5344CB8AC3E}">
        <p14:creationId xmlns:p14="http://schemas.microsoft.com/office/powerpoint/2010/main" val="3040863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30</a:t>
            </a:fld>
            <a:endParaRPr lang="en-US" dirty="0"/>
          </a:p>
        </p:txBody>
      </p:sp>
      <p:sp>
        <p:nvSpPr>
          <p:cNvPr id="2" name="Title 1"/>
          <p:cNvSpPr>
            <a:spLocks noGrp="1"/>
          </p:cNvSpPr>
          <p:nvPr>
            <p:ph type="title"/>
          </p:nvPr>
        </p:nvSpPr>
        <p:spPr/>
        <p:txBody>
          <a:bodyPr vert="horz" lIns="91440" tIns="45720" rIns="91440" bIns="45720" rtlCol="0" anchor="ctr">
            <a:noAutofit/>
          </a:bodyPr>
          <a:lstStyle/>
          <a:p>
            <a:r>
              <a:rPr lang="en-US" sz="2800" dirty="0"/>
              <a:t>Demo: Use AWS Step Functions to orchestrate Lambda functions</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0" name="Content Placeholder 9">
            <a:extLst>
              <a:ext uri="{C183D7F6-B498-43B3-948B-1728B52AA6E4}">
                <adec:decorative xmlns:adec="http://schemas.microsoft.com/office/drawing/2017/decorative" val="1"/>
              </a:ext>
            </a:extLst>
          </p:cNvPr>
          <p:cNvPicPr>
            <a:picLocks noGrp="1" noChangeAspect="1"/>
          </p:cNvPicPr>
          <p:nvPr>
            <p:ph idx="4294967295"/>
          </p:nvPr>
        </p:nvPicPr>
        <p:blipFill rotWithShape="1">
          <a:blip r:embed="rId4" cstate="print">
            <a:extLst>
              <a:ext uri="{28A0092B-C50C-407E-A947-70E740481C1C}">
                <a14:useLocalDpi xmlns:a14="http://schemas.microsoft.com/office/drawing/2010/main" val="0"/>
              </a:ext>
            </a:extLst>
          </a:blip>
          <a:stretch/>
        </p:blipFill>
        <p:spPr>
          <a:xfrm>
            <a:off x="365760" y="1409020"/>
            <a:ext cx="4648200" cy="4648200"/>
          </a:xfrm>
          <a:prstGeom prst="rect">
            <a:avLst/>
          </a:prstGeom>
        </p:spPr>
      </p:pic>
      <p:sp>
        <p:nvSpPr>
          <p:cNvPr id="9" name="Content Placeholder 8"/>
          <p:cNvSpPr>
            <a:spLocks noGrp="1"/>
          </p:cNvSpPr>
          <p:nvPr>
            <p:ph idx="4294967295"/>
          </p:nvPr>
        </p:nvSpPr>
        <p:spPr>
          <a:xfrm>
            <a:off x="6150363" y="1920210"/>
            <a:ext cx="5784605" cy="4648200"/>
          </a:xfrm>
        </p:spPr>
        <p:txBody>
          <a:bodyPr/>
          <a:lstStyle/>
          <a:p>
            <a:pPr lvl="1"/>
            <a:r>
              <a:rPr lang="en-US" sz="2000" dirty="0"/>
              <a:t>Visual development option</a:t>
            </a:r>
          </a:p>
          <a:p>
            <a:pPr lvl="1"/>
            <a:r>
              <a:rPr lang="en-US" sz="2000" dirty="0"/>
              <a:t>Task – parallel/sequence</a:t>
            </a:r>
          </a:p>
          <a:p>
            <a:pPr lvl="1"/>
            <a:r>
              <a:rPr lang="en-US" sz="2000" dirty="0"/>
              <a:t>Branching</a:t>
            </a:r>
          </a:p>
          <a:p>
            <a:pPr lvl="1"/>
            <a:r>
              <a:rPr lang="en-US" sz="2000" dirty="0"/>
              <a:t>Choice</a:t>
            </a:r>
          </a:p>
          <a:p>
            <a:pPr lvl="1"/>
            <a:r>
              <a:rPr lang="en-US" sz="2000" dirty="0"/>
              <a:t>Running</a:t>
            </a:r>
          </a:p>
          <a:p>
            <a:pPr lvl="1"/>
            <a:r>
              <a:rPr lang="en-US" sz="2000" dirty="0"/>
              <a:t>Integrations</a:t>
            </a:r>
          </a:p>
        </p:txBody>
      </p:sp>
    </p:spTree>
    <p:custDataLst>
      <p:tags r:id="rId1"/>
    </p:custDataLst>
    <p:extLst>
      <p:ext uri="{BB962C8B-B14F-4D97-AF65-F5344CB8AC3E}">
        <p14:creationId xmlns:p14="http://schemas.microsoft.com/office/powerpoint/2010/main" val="550146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3A7B-5A89-434A-945D-00187563BAFA}"/>
              </a:ext>
            </a:extLst>
          </p:cNvPr>
          <p:cNvSpPr>
            <a:spLocks noGrp="1"/>
          </p:cNvSpPr>
          <p:nvPr>
            <p:ph type="title"/>
          </p:nvPr>
        </p:nvSpPr>
        <p:spPr/>
        <p:txBody>
          <a:bodyPr/>
          <a:lstStyle/>
          <a:p>
            <a:r>
              <a:rPr lang="en-US" dirty="0"/>
              <a:t>Check your knowledge</a:t>
            </a:r>
          </a:p>
        </p:txBody>
      </p:sp>
      <p:sp>
        <p:nvSpPr>
          <p:cNvPr id="6" name="Text Placeholder 5">
            <a:extLst>
              <a:ext uri="{FF2B5EF4-FFF2-40B4-BE49-F238E27FC236}">
                <a16:creationId xmlns:a16="http://schemas.microsoft.com/office/drawing/2014/main" id="{45D8284F-FFE5-440E-9888-11A829809E86}"/>
              </a:ext>
            </a:extLst>
          </p:cNvPr>
          <p:cNvSpPr>
            <a:spLocks noGrp="1"/>
          </p:cNvSpPr>
          <p:nvPr>
            <p:ph type="subTitle" idx="1"/>
          </p:nvPr>
        </p:nvSpPr>
        <p:spPr/>
        <p:txBody>
          <a:bodyPr>
            <a:normAutofit/>
          </a:bodyPr>
          <a:lstStyle/>
          <a:p>
            <a:r>
              <a:rPr lang="en-US" dirty="0"/>
              <a:t>Module 11: Building a Modern Application</a:t>
            </a:r>
          </a:p>
        </p:txBody>
      </p:sp>
    </p:spTree>
    <p:custDataLst>
      <p:tags r:id="rId1"/>
    </p:custDataLst>
    <p:extLst>
      <p:ext uri="{BB962C8B-B14F-4D97-AF65-F5344CB8AC3E}">
        <p14:creationId xmlns:p14="http://schemas.microsoft.com/office/powerpoint/2010/main" val="599287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FC43BFD-8FF7-A343-A8A6-E2338FCE8046}" type="slidenum">
              <a:rPr lang="en-US" smtClean="0"/>
              <a:pPr/>
              <a:t>32</a:t>
            </a:fld>
            <a:endParaRPr lang="en-US" dirty="0"/>
          </a:p>
        </p:txBody>
      </p:sp>
      <p:sp>
        <p:nvSpPr>
          <p:cNvPr id="5" name="Title 4"/>
          <p:cNvSpPr>
            <a:spLocks noGrp="1"/>
          </p:cNvSpPr>
          <p:nvPr>
            <p:ph type="title"/>
          </p:nvPr>
        </p:nvSpPr>
        <p:spPr/>
        <p:txBody>
          <a:bodyPr/>
          <a:lstStyle/>
          <a:p>
            <a:r>
              <a:rPr lang="en-US"/>
              <a:t>Knowledge check</a:t>
            </a:r>
            <a:endParaRPr lang="en-US" dirty="0"/>
          </a:p>
        </p:txBody>
      </p:sp>
      <p:sp>
        <p:nvSpPr>
          <p:cNvPr id="15" name="TextBox 14" descr="True, false.">
            <a:extLst>
              <a:ext uri="{C183D7F6-B498-43B3-948B-1728B52AA6E4}">
                <adec:decorative xmlns:adec="http://schemas.microsoft.com/office/drawing/2017/decorative" val="0"/>
              </a:ext>
            </a:extLst>
          </p:cNvPr>
          <p:cNvSpPr txBox="1"/>
          <p:nvPr/>
        </p:nvSpPr>
        <p:spPr>
          <a:xfrm>
            <a:off x="10672625" y="1753082"/>
            <a:ext cx="1382741" cy="830997"/>
          </a:xfrm>
          <a:prstGeom prst="rect">
            <a:avLst/>
          </a:prstGeom>
          <a:noFill/>
        </p:spPr>
        <p:txBody>
          <a:bodyPr wrap="square" rtlCol="0">
            <a:spAutoFit/>
          </a:bodyPr>
          <a:lstStyle/>
          <a:p>
            <a:r>
              <a:rPr lang="en-US" sz="2400" dirty="0">
                <a:solidFill>
                  <a:srgbClr val="0C9B2E"/>
                </a:solidFill>
                <a:ea typeface="Amazon Ember Light" charset="0"/>
                <a:cs typeface="Amazon Ember Light" charset="0"/>
                <a:sym typeface="Wingdings"/>
              </a:rPr>
              <a:t></a:t>
            </a:r>
            <a:r>
              <a:rPr lang="en-US" sz="2400" dirty="0">
                <a:ea typeface="Amazon Ember Light" charset="0"/>
                <a:cs typeface="Amazon Ember Light" charset="0"/>
                <a:sym typeface="Wingdings"/>
              </a:rPr>
              <a:t> </a:t>
            </a:r>
            <a:r>
              <a:rPr lang="en-US" sz="2400" dirty="0">
                <a:ea typeface="Amazon Ember Light" charset="0"/>
                <a:cs typeface="Amazon Ember Light" charset="0"/>
              </a:rPr>
              <a:t>True</a:t>
            </a:r>
          </a:p>
          <a:p>
            <a:r>
              <a:rPr lang="en-US" sz="2400" dirty="0">
                <a:solidFill>
                  <a:srgbClr val="FF0000"/>
                </a:solidFill>
                <a:ea typeface="Amazon Ember Light" charset="0"/>
                <a:cs typeface="Amazon Ember Light" charset="0"/>
                <a:sym typeface="Wingdings"/>
              </a:rPr>
              <a:t></a:t>
            </a:r>
            <a:r>
              <a:rPr lang="en-US" sz="2400" dirty="0">
                <a:ea typeface="Amazon Ember Light" charset="0"/>
                <a:cs typeface="Amazon Ember Light" charset="0"/>
                <a:sym typeface="Wingdings"/>
              </a:rPr>
              <a:t> </a:t>
            </a:r>
            <a:r>
              <a:rPr lang="en-US" sz="2400" dirty="0">
                <a:ea typeface="Amazon Ember Light" charset="0"/>
                <a:cs typeface="Amazon Ember Light" charset="0"/>
              </a:rPr>
              <a:t>False</a:t>
            </a:r>
          </a:p>
        </p:txBody>
      </p:sp>
      <p:sp>
        <p:nvSpPr>
          <p:cNvPr id="19" name="TextBox 18">
            <a:extLst>
              <a:ext uri="{FF2B5EF4-FFF2-40B4-BE49-F238E27FC236}">
                <a16:creationId xmlns:a16="http://schemas.microsoft.com/office/drawing/2014/main" id="{DE4C7609-AF5D-4C77-84D1-79EA0BC6D2D0}"/>
              </a:ext>
              <a:ext uri="{C183D7F6-B498-43B3-948B-1728B52AA6E4}">
                <adec:decorative xmlns:adec="http://schemas.microsoft.com/office/drawing/2017/decorative" val="1"/>
              </a:ext>
            </a:extLst>
          </p:cNvPr>
          <p:cNvSpPr txBox="1"/>
          <p:nvPr/>
        </p:nvSpPr>
        <p:spPr>
          <a:xfrm>
            <a:off x="474465" y="1947349"/>
            <a:ext cx="351323" cy="400110"/>
          </a:xfrm>
          <a:prstGeom prst="rect">
            <a:avLst/>
          </a:prstGeom>
          <a:solidFill>
            <a:schemeClr val="tx2"/>
          </a:solidFill>
        </p:spPr>
        <p:txBody>
          <a:bodyPr wrap="square" rtlCol="0">
            <a:spAutoFit/>
          </a:bodyPr>
          <a:lstStyle/>
          <a:p>
            <a:r>
              <a:rPr lang="en-US" sz="2000" dirty="0">
                <a:solidFill>
                  <a:schemeClr val="bg1"/>
                </a:solidFill>
                <a:ea typeface="Amazon Ember" panose="020B0603020204020204" pitchFamily="34" charset="0"/>
                <a:cs typeface="Amazon Ember" panose="020B0603020204020204" pitchFamily="34" charset="0"/>
              </a:rPr>
              <a:t>1</a:t>
            </a:r>
          </a:p>
        </p:txBody>
      </p:sp>
      <p:sp>
        <p:nvSpPr>
          <p:cNvPr id="6" name="Freeform 5">
            <a:extLst>
              <a:ext uri="{C183D7F6-B498-43B3-948B-1728B52AA6E4}">
                <adec:decorative xmlns:adec="http://schemas.microsoft.com/office/drawing/2017/decorative" val="1"/>
              </a:ext>
            </a:extLst>
          </p:cNvPr>
          <p:cNvSpPr/>
          <p:nvPr/>
        </p:nvSpPr>
        <p:spPr>
          <a:xfrm>
            <a:off x="474465" y="1947349"/>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w="12700">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anchor="ctr" anchorCtr="0">
            <a:noAutofit/>
          </a:bodyPr>
          <a:lstStyle/>
          <a:p>
            <a:pPr defTabSz="770447">
              <a:lnSpc>
                <a:spcPts val="2667"/>
              </a:lnSpc>
              <a:spcBef>
                <a:spcPct val="0"/>
              </a:spcBef>
              <a:spcAft>
                <a:spcPct val="35000"/>
              </a:spcAft>
            </a:pPr>
            <a:endParaRPr lang="en-US" sz="1600" dirty="0">
              <a:ea typeface="Amazon Ember Light" panose="020B0403020204020204" pitchFamily="34" charset="0"/>
              <a:cs typeface="Amazon Ember Light" panose="020B0403020204020204" pitchFamily="34" charset="0"/>
            </a:endParaRPr>
          </a:p>
          <a:p>
            <a:pPr defTabSz="770447">
              <a:lnSpc>
                <a:spcPts val="2667"/>
              </a:lnSpc>
              <a:spcBef>
                <a:spcPct val="0"/>
              </a:spcBef>
              <a:spcAft>
                <a:spcPct val="35000"/>
              </a:spcAft>
            </a:pPr>
            <a:r>
              <a:rPr lang="en-US" sz="1600" dirty="0">
                <a:ea typeface="Amazon Ember Light" panose="020B0403020204020204" pitchFamily="34" charset="0"/>
                <a:cs typeface="Amazon Ember Light" panose="020B0403020204020204" pitchFamily="34" charset="0"/>
              </a:rPr>
              <a:t>With serverless architecture, teams focus on the application, while the cloud service provider manages the infrastructure.</a:t>
            </a:r>
          </a:p>
        </p:txBody>
      </p:sp>
      <p:sp>
        <p:nvSpPr>
          <p:cNvPr id="18" name="TextBox 17" descr="True.">
            <a:extLst>
              <a:ext uri="{C183D7F6-B498-43B3-948B-1728B52AA6E4}">
                <adec:decorative xmlns:adec="http://schemas.microsoft.com/office/drawing/2017/decorative" val="0"/>
              </a:ext>
            </a:extLst>
          </p:cNvPr>
          <p:cNvSpPr txBox="1"/>
          <p:nvPr/>
        </p:nvSpPr>
        <p:spPr>
          <a:xfrm>
            <a:off x="3120497" y="1863290"/>
            <a:ext cx="611065" cy="887493"/>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5" name="TextBox 24">
            <a:extLst>
              <a:ext uri="{FF2B5EF4-FFF2-40B4-BE49-F238E27FC236}">
                <a16:creationId xmlns:a16="http://schemas.microsoft.com/office/drawing/2014/main" id="{D77C6FBF-CBF3-4611-BD16-7183DD82396F}"/>
              </a:ext>
              <a:ext uri="{C183D7F6-B498-43B3-948B-1728B52AA6E4}">
                <adec:decorative xmlns:adec="http://schemas.microsoft.com/office/drawing/2017/decorative" val="1"/>
              </a:ext>
            </a:extLst>
          </p:cNvPr>
          <p:cNvSpPr txBox="1"/>
          <p:nvPr/>
        </p:nvSpPr>
        <p:spPr>
          <a:xfrm>
            <a:off x="3949701" y="1947349"/>
            <a:ext cx="351323" cy="400110"/>
          </a:xfrm>
          <a:prstGeom prst="rect">
            <a:avLst/>
          </a:prstGeom>
          <a:solidFill>
            <a:schemeClr val="tx2"/>
          </a:solidFill>
        </p:spPr>
        <p:txBody>
          <a:bodyPr wrap="square" rtlCol="0">
            <a:spAutoFit/>
          </a:bodyPr>
          <a:lstStyle/>
          <a:p>
            <a:r>
              <a:rPr lang="en-US" sz="2000" dirty="0">
                <a:solidFill>
                  <a:schemeClr val="bg1"/>
                </a:solidFill>
                <a:ea typeface="Amazon Ember" panose="020B0603020204020204" pitchFamily="34" charset="0"/>
                <a:cs typeface="Amazon Ember" panose="020B0603020204020204" pitchFamily="34" charset="0"/>
              </a:rPr>
              <a:t>2</a:t>
            </a:r>
          </a:p>
        </p:txBody>
      </p:sp>
      <p:sp>
        <p:nvSpPr>
          <p:cNvPr id="16" name="Freeform 8">
            <a:extLst>
              <a:ext uri="{FF2B5EF4-FFF2-40B4-BE49-F238E27FC236}">
                <a16:creationId xmlns:a16="http://schemas.microsoft.com/office/drawing/2014/main" id="{A60F37C6-7EE6-4221-B35A-A9624BBC7435}"/>
              </a:ext>
              <a:ext uri="{C183D7F6-B498-43B3-948B-1728B52AA6E4}">
                <adec:decorative xmlns:adec="http://schemas.microsoft.com/office/drawing/2017/decorative" val="1"/>
              </a:ext>
            </a:extLst>
          </p:cNvPr>
          <p:cNvSpPr/>
          <p:nvPr/>
        </p:nvSpPr>
        <p:spPr>
          <a:xfrm>
            <a:off x="3949701" y="1947349"/>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w="12700">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anchor="ctr" anchorCtr="0">
            <a:noAutofit/>
          </a:bodyPr>
          <a:lstStyle/>
          <a:p>
            <a:pPr defTabSz="770447">
              <a:lnSpc>
                <a:spcPts val="2667"/>
              </a:lnSpc>
              <a:spcBef>
                <a:spcPct val="0"/>
              </a:spcBef>
              <a:spcAft>
                <a:spcPct val="35000"/>
              </a:spcAft>
            </a:pPr>
            <a:endParaRPr lang="en-US" sz="1600" dirty="0"/>
          </a:p>
          <a:p>
            <a:pPr defTabSz="770447">
              <a:lnSpc>
                <a:spcPts val="2667"/>
              </a:lnSpc>
              <a:spcBef>
                <a:spcPct val="0"/>
              </a:spcBef>
              <a:spcAft>
                <a:spcPct val="35000"/>
              </a:spcAft>
            </a:pPr>
            <a:r>
              <a:rPr lang="en-US" sz="1600" dirty="0">
                <a:ea typeface="Amazon Ember Light" panose="020B0403020204020204" pitchFamily="34" charset="0"/>
                <a:cs typeface="Amazon Ember Light" panose="020B0403020204020204" pitchFamily="34" charset="0"/>
              </a:rPr>
              <a:t>Modern application development is an approach to designing, building, and managing applications in the cloud. </a:t>
            </a:r>
          </a:p>
        </p:txBody>
      </p:sp>
      <p:sp>
        <p:nvSpPr>
          <p:cNvPr id="21" name="TextBox 20" descr="True.">
            <a:extLst>
              <a:ext uri="{FF2B5EF4-FFF2-40B4-BE49-F238E27FC236}">
                <a16:creationId xmlns:a16="http://schemas.microsoft.com/office/drawing/2014/main" id="{612FE771-AE24-428F-B710-ADEA41D9D6D2}"/>
              </a:ext>
              <a:ext uri="{C183D7F6-B498-43B3-948B-1728B52AA6E4}">
                <adec:decorative xmlns:adec="http://schemas.microsoft.com/office/drawing/2017/decorative" val="0"/>
              </a:ext>
            </a:extLst>
          </p:cNvPr>
          <p:cNvSpPr txBox="1"/>
          <p:nvPr/>
        </p:nvSpPr>
        <p:spPr>
          <a:xfrm>
            <a:off x="6640572" y="1861074"/>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6" name="TextBox 25">
            <a:extLst>
              <a:ext uri="{FF2B5EF4-FFF2-40B4-BE49-F238E27FC236}">
                <a16:creationId xmlns:a16="http://schemas.microsoft.com/office/drawing/2014/main" id="{05F283DA-C3A4-44C3-825F-FB4CEFE9D941}"/>
              </a:ext>
              <a:ext uri="{C183D7F6-B498-43B3-948B-1728B52AA6E4}">
                <adec:decorative xmlns:adec="http://schemas.microsoft.com/office/drawing/2017/decorative" val="1"/>
              </a:ext>
            </a:extLst>
          </p:cNvPr>
          <p:cNvSpPr txBox="1"/>
          <p:nvPr/>
        </p:nvSpPr>
        <p:spPr>
          <a:xfrm>
            <a:off x="7424937" y="1947349"/>
            <a:ext cx="351323" cy="400110"/>
          </a:xfrm>
          <a:prstGeom prst="rect">
            <a:avLst/>
          </a:prstGeom>
          <a:solidFill>
            <a:schemeClr val="tx2"/>
          </a:solidFill>
        </p:spPr>
        <p:txBody>
          <a:bodyPr wrap="square" rtlCol="0">
            <a:spAutoFit/>
          </a:bodyPr>
          <a:lstStyle/>
          <a:p>
            <a:r>
              <a:rPr lang="en-US" sz="2000" dirty="0">
                <a:solidFill>
                  <a:schemeClr val="bg1"/>
                </a:solidFill>
                <a:ea typeface="Amazon Ember" panose="020B0603020204020204" pitchFamily="34" charset="0"/>
                <a:cs typeface="Amazon Ember" panose="020B0603020204020204" pitchFamily="34" charset="0"/>
              </a:rPr>
              <a:t>3</a:t>
            </a:r>
          </a:p>
        </p:txBody>
      </p:sp>
      <p:sp>
        <p:nvSpPr>
          <p:cNvPr id="7" name="Freeform 6">
            <a:extLst>
              <a:ext uri="{C183D7F6-B498-43B3-948B-1728B52AA6E4}">
                <adec:decorative xmlns:adec="http://schemas.microsoft.com/office/drawing/2017/decorative" val="1"/>
              </a:ext>
            </a:extLst>
          </p:cNvPr>
          <p:cNvSpPr/>
          <p:nvPr/>
        </p:nvSpPr>
        <p:spPr>
          <a:xfrm>
            <a:off x="7424937" y="1947349"/>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w="12700">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anchor="ctr" anchorCtr="0">
            <a:noAutofit/>
          </a:bodyPr>
          <a:lstStyle/>
          <a:p>
            <a:pPr defTabSz="770447">
              <a:lnSpc>
                <a:spcPts val="2667"/>
              </a:lnSpc>
              <a:spcBef>
                <a:spcPct val="0"/>
              </a:spcBef>
              <a:spcAft>
                <a:spcPct val="35000"/>
              </a:spcAft>
            </a:pPr>
            <a:r>
              <a:rPr lang="en-US" sz="1600" dirty="0">
                <a:solidFill>
                  <a:schemeClr val="tx1"/>
                </a:solidFill>
                <a:ea typeface="Amazon Ember Light" panose="020B0403020204020204" pitchFamily="34" charset="0"/>
                <a:cs typeface="Amazon Ember Light" panose="020B0403020204020204" pitchFamily="34" charset="0"/>
              </a:rPr>
              <a:t>In Step Functions, all work in your state machine is done by AWS Lambda functions. </a:t>
            </a:r>
            <a:endParaRPr lang="en-US" sz="1600" dirty="0">
              <a:solidFill>
                <a:srgbClr val="FF0000"/>
              </a:solidFill>
              <a:ea typeface="Amazon Ember Light" panose="020B0403020204020204" pitchFamily="34" charset="0"/>
              <a:cs typeface="Amazon Ember Light" panose="020B0403020204020204" pitchFamily="34" charset="0"/>
            </a:endParaRPr>
          </a:p>
        </p:txBody>
      </p:sp>
      <p:sp>
        <p:nvSpPr>
          <p:cNvPr id="14" name="TextBox 13" descr="False!">
            <a:extLst>
              <a:ext uri="{C183D7F6-B498-43B3-948B-1728B52AA6E4}">
                <adec:decorative xmlns:adec="http://schemas.microsoft.com/office/drawing/2017/decorative" val="0"/>
              </a:ext>
            </a:extLst>
          </p:cNvPr>
          <p:cNvSpPr txBox="1"/>
          <p:nvPr/>
        </p:nvSpPr>
        <p:spPr>
          <a:xfrm>
            <a:off x="10118803" y="1912222"/>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7" name="TextBox 26">
            <a:extLst>
              <a:ext uri="{FF2B5EF4-FFF2-40B4-BE49-F238E27FC236}">
                <a16:creationId xmlns:a16="http://schemas.microsoft.com/office/drawing/2014/main" id="{E5574E81-77C7-4594-8F5D-DDEC2AE24372}"/>
              </a:ext>
              <a:ext uri="{C183D7F6-B498-43B3-948B-1728B52AA6E4}">
                <adec:decorative xmlns:adec="http://schemas.microsoft.com/office/drawing/2017/decorative" val="1"/>
              </a:ext>
            </a:extLst>
          </p:cNvPr>
          <p:cNvSpPr txBox="1"/>
          <p:nvPr/>
        </p:nvSpPr>
        <p:spPr>
          <a:xfrm>
            <a:off x="474465" y="4056993"/>
            <a:ext cx="351323" cy="400110"/>
          </a:xfrm>
          <a:prstGeom prst="rect">
            <a:avLst/>
          </a:prstGeom>
          <a:solidFill>
            <a:schemeClr val="tx2"/>
          </a:solidFill>
        </p:spPr>
        <p:txBody>
          <a:bodyPr wrap="square" rtlCol="0">
            <a:spAutoFit/>
          </a:bodyPr>
          <a:lstStyle/>
          <a:p>
            <a:r>
              <a:rPr lang="en-US" sz="2000" dirty="0">
                <a:solidFill>
                  <a:schemeClr val="bg1"/>
                </a:solidFill>
                <a:ea typeface="Amazon Ember" panose="020B0603020204020204" pitchFamily="34" charset="0"/>
                <a:cs typeface="Amazon Ember" panose="020B0603020204020204" pitchFamily="34" charset="0"/>
              </a:rPr>
              <a:t>4</a:t>
            </a:r>
          </a:p>
        </p:txBody>
      </p:sp>
      <p:sp>
        <p:nvSpPr>
          <p:cNvPr id="9" name="Freeform 8">
            <a:extLst>
              <a:ext uri="{C183D7F6-B498-43B3-948B-1728B52AA6E4}">
                <adec:decorative xmlns:adec="http://schemas.microsoft.com/office/drawing/2017/decorative" val="1"/>
              </a:ext>
            </a:extLst>
          </p:cNvPr>
          <p:cNvSpPr/>
          <p:nvPr/>
        </p:nvSpPr>
        <p:spPr>
          <a:xfrm>
            <a:off x="474465" y="4056993"/>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w="12700">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anchor="ctr" anchorCtr="0">
            <a:noAutofit/>
          </a:bodyPr>
          <a:lstStyle/>
          <a:p>
            <a:pPr defTabSz="770447">
              <a:lnSpc>
                <a:spcPts val="2667"/>
              </a:lnSpc>
              <a:spcBef>
                <a:spcPct val="0"/>
              </a:spcBef>
              <a:spcAft>
                <a:spcPct val="35000"/>
              </a:spcAft>
            </a:pP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The state machines of Step Functions support branching, parallel runs, retry/error handling, and initiating tasks</a:t>
            </a:r>
            <a:r>
              <a:rPr lang="en-US" sz="1600" dirty="0"/>
              <a:t>. </a:t>
            </a:r>
            <a:endParaRPr lang="en-US" sz="1600" dirty="0">
              <a:ea typeface="Amazon Ember Light" panose="020B0403020204020204" pitchFamily="34" charset="0"/>
              <a:cs typeface="Amazon Ember Light" panose="020B0403020204020204" pitchFamily="34" charset="0"/>
            </a:endParaRPr>
          </a:p>
        </p:txBody>
      </p:sp>
      <p:sp>
        <p:nvSpPr>
          <p:cNvPr id="24" name="TextBox 23" descr="True.">
            <a:extLst>
              <a:ext uri="{FF2B5EF4-FFF2-40B4-BE49-F238E27FC236}">
                <a16:creationId xmlns:a16="http://schemas.microsoft.com/office/drawing/2014/main" id="{91ECF77C-F099-400B-A701-47098E9CFAA2}"/>
              </a:ext>
              <a:ext uri="{C183D7F6-B498-43B3-948B-1728B52AA6E4}">
                <adec:decorative xmlns:adec="http://schemas.microsoft.com/office/drawing/2017/decorative" val="0"/>
              </a:ext>
            </a:extLst>
          </p:cNvPr>
          <p:cNvSpPr txBox="1"/>
          <p:nvPr/>
        </p:nvSpPr>
        <p:spPr>
          <a:xfrm>
            <a:off x="3139269" y="3999410"/>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8" name="TextBox 27">
            <a:extLst>
              <a:ext uri="{FF2B5EF4-FFF2-40B4-BE49-F238E27FC236}">
                <a16:creationId xmlns:a16="http://schemas.microsoft.com/office/drawing/2014/main" id="{32A8AEE8-DA7F-4881-B389-65F634037809}"/>
              </a:ext>
              <a:ext uri="{C183D7F6-B498-43B3-948B-1728B52AA6E4}">
                <adec:decorative xmlns:adec="http://schemas.microsoft.com/office/drawing/2017/decorative" val="1"/>
              </a:ext>
            </a:extLst>
          </p:cNvPr>
          <p:cNvSpPr txBox="1"/>
          <p:nvPr/>
        </p:nvSpPr>
        <p:spPr>
          <a:xfrm>
            <a:off x="3949701" y="4056993"/>
            <a:ext cx="351323" cy="400110"/>
          </a:xfrm>
          <a:prstGeom prst="rect">
            <a:avLst/>
          </a:prstGeom>
          <a:solidFill>
            <a:schemeClr val="tx2"/>
          </a:solidFill>
        </p:spPr>
        <p:txBody>
          <a:bodyPr wrap="square" rtlCol="0">
            <a:spAutoFit/>
          </a:bodyPr>
          <a:lstStyle/>
          <a:p>
            <a:r>
              <a:rPr lang="en-US" sz="2000" dirty="0">
                <a:solidFill>
                  <a:schemeClr val="bg1"/>
                </a:solidFill>
                <a:ea typeface="Amazon Ember" panose="020B0603020204020204" pitchFamily="34" charset="0"/>
                <a:cs typeface="Amazon Ember" panose="020B0603020204020204" pitchFamily="34" charset="0"/>
              </a:rPr>
              <a:t>5</a:t>
            </a:r>
          </a:p>
        </p:txBody>
      </p:sp>
      <p:sp>
        <p:nvSpPr>
          <p:cNvPr id="10" name="Freeform 9">
            <a:extLst>
              <a:ext uri="{C183D7F6-B498-43B3-948B-1728B52AA6E4}">
                <adec:decorative xmlns:adec="http://schemas.microsoft.com/office/drawing/2017/decorative" val="1"/>
              </a:ext>
            </a:extLst>
          </p:cNvPr>
          <p:cNvSpPr/>
          <p:nvPr/>
        </p:nvSpPr>
        <p:spPr>
          <a:xfrm>
            <a:off x="3949701" y="4056993"/>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w="12700">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anchor="ctr" anchorCtr="0">
            <a:noAutofit/>
          </a:bodyPr>
          <a:lstStyle/>
          <a:p>
            <a:pPr defTabSz="770447">
              <a:lnSpc>
                <a:spcPts val="2667"/>
              </a:lnSpc>
              <a:spcBef>
                <a:spcPct val="0"/>
              </a:spcBef>
              <a:spcAft>
                <a:spcPct val="35000"/>
              </a:spcAft>
            </a:pPr>
            <a:endParaRPr lang="en-US" sz="1600" dirty="0">
              <a:ea typeface="Amazon Ember Light" panose="020B0403020204020204" pitchFamily="34" charset="0"/>
              <a:cs typeface="Amazon Ember Light" panose="020B0403020204020204" pitchFamily="34" charset="0"/>
            </a:endParaRPr>
          </a:p>
          <a:p>
            <a:pPr defTabSz="770447">
              <a:lnSpc>
                <a:spcPts val="2667"/>
              </a:lnSpc>
              <a:spcBef>
                <a:spcPct val="0"/>
              </a:spcBef>
              <a:spcAft>
                <a:spcPct val="35000"/>
              </a:spcAft>
            </a:pP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Microservices are loosely coupled, have independent functionality, and are event-driven or API-driven.</a:t>
            </a:r>
          </a:p>
          <a:p>
            <a:pPr algn="ctr" defTabSz="770447">
              <a:lnSpc>
                <a:spcPts val="2667"/>
              </a:lnSpc>
              <a:spcBef>
                <a:spcPct val="0"/>
              </a:spcBef>
              <a:spcAft>
                <a:spcPct val="35000"/>
              </a:spcAft>
            </a:pPr>
            <a:endParaRPr lang="en-US" sz="1600" dirty="0">
              <a:ea typeface="Amazon Ember Light" panose="020B0403020204020204" pitchFamily="34" charset="0"/>
              <a:cs typeface="Amazon Ember Light" panose="020B0403020204020204" pitchFamily="34" charset="0"/>
            </a:endParaRPr>
          </a:p>
        </p:txBody>
      </p:sp>
      <p:sp>
        <p:nvSpPr>
          <p:cNvPr id="20" name="TextBox 19" descr="True.">
            <a:extLst>
              <a:ext uri="{C183D7F6-B498-43B3-948B-1728B52AA6E4}">
                <adec:decorative xmlns:adec="http://schemas.microsoft.com/office/drawing/2017/decorative" val="0"/>
              </a:ext>
            </a:extLst>
          </p:cNvPr>
          <p:cNvSpPr txBox="1"/>
          <p:nvPr/>
        </p:nvSpPr>
        <p:spPr>
          <a:xfrm>
            <a:off x="6599861" y="3980822"/>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9" name="TextBox 28">
            <a:extLst>
              <a:ext uri="{FF2B5EF4-FFF2-40B4-BE49-F238E27FC236}">
                <a16:creationId xmlns:a16="http://schemas.microsoft.com/office/drawing/2014/main" id="{513B5C0A-82BA-4C6B-B37C-08CCF0D51233}"/>
              </a:ext>
              <a:ext uri="{C183D7F6-B498-43B3-948B-1728B52AA6E4}">
                <adec:decorative xmlns:adec="http://schemas.microsoft.com/office/drawing/2017/decorative" val="1"/>
              </a:ext>
            </a:extLst>
          </p:cNvPr>
          <p:cNvSpPr txBox="1"/>
          <p:nvPr/>
        </p:nvSpPr>
        <p:spPr>
          <a:xfrm>
            <a:off x="7424937" y="4056993"/>
            <a:ext cx="351323" cy="400110"/>
          </a:xfrm>
          <a:prstGeom prst="rect">
            <a:avLst/>
          </a:prstGeom>
          <a:solidFill>
            <a:schemeClr val="tx2"/>
          </a:solidFill>
        </p:spPr>
        <p:txBody>
          <a:bodyPr wrap="square" rtlCol="0">
            <a:spAutoFit/>
          </a:bodyPr>
          <a:lstStyle/>
          <a:p>
            <a:r>
              <a:rPr lang="en-US" sz="2000" dirty="0">
                <a:solidFill>
                  <a:schemeClr val="bg1"/>
                </a:solidFill>
                <a:ea typeface="Amazon Ember" panose="020B0603020204020204" pitchFamily="34" charset="0"/>
                <a:cs typeface="Amazon Ember" panose="020B0603020204020204" pitchFamily="34" charset="0"/>
              </a:rPr>
              <a:t>6</a:t>
            </a:r>
          </a:p>
        </p:txBody>
      </p:sp>
      <p:sp>
        <p:nvSpPr>
          <p:cNvPr id="22" name="Freeform 9">
            <a:extLst>
              <a:ext uri="{FF2B5EF4-FFF2-40B4-BE49-F238E27FC236}">
                <a16:creationId xmlns:a16="http://schemas.microsoft.com/office/drawing/2014/main" id="{FBCF9017-A78C-407D-BA1F-53B7D6C75D84}"/>
              </a:ext>
              <a:ext uri="{C183D7F6-B498-43B3-948B-1728B52AA6E4}">
                <adec:decorative xmlns:adec="http://schemas.microsoft.com/office/drawing/2017/decorative" val="1"/>
              </a:ext>
            </a:extLst>
          </p:cNvPr>
          <p:cNvSpPr/>
          <p:nvPr/>
        </p:nvSpPr>
        <p:spPr>
          <a:xfrm>
            <a:off x="7424937" y="4056993"/>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w="12700">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anchor="ctr" anchorCtr="0">
            <a:noAutofit/>
          </a:bodyPr>
          <a:lstStyle/>
          <a:p>
            <a:pPr defTabSz="770447">
              <a:lnSpc>
                <a:spcPts val="2667"/>
              </a:lnSpc>
              <a:spcBef>
                <a:spcPct val="0"/>
              </a:spcBef>
              <a:spcAft>
                <a:spcPct val="35000"/>
              </a:spcAft>
            </a:pPr>
            <a:endParaRPr lang="en-US" sz="1600" dirty="0">
              <a:ea typeface="Amazon Ember Light" panose="020B0403020204020204" pitchFamily="34" charset="0"/>
              <a:cs typeface="Amazon Ember Light" panose="020B0403020204020204" pitchFamily="34" charset="0"/>
            </a:endParaRPr>
          </a:p>
          <a:p>
            <a:pPr defTabSz="770447">
              <a:lnSpc>
                <a:spcPts val="2667"/>
              </a:lnSpc>
              <a:spcBef>
                <a:spcPct val="0"/>
              </a:spcBef>
              <a:spcAft>
                <a:spcPct val="35000"/>
              </a:spcAft>
            </a:pPr>
            <a:r>
              <a:rPr lang="en-US" sz="1600" dirty="0">
                <a:ea typeface="Amazon Ember Light" panose="020B0403020204020204" pitchFamily="34" charset="0"/>
                <a:cs typeface="Amazon Ember Light" panose="020B0403020204020204" pitchFamily="34" charset="0"/>
              </a:rPr>
              <a:t>Step Functions workflows manage parallelization and service integration, but you have to manage failures and retries. </a:t>
            </a:r>
          </a:p>
        </p:txBody>
      </p:sp>
      <p:sp>
        <p:nvSpPr>
          <p:cNvPr id="23" name="TextBox 22" descr="False!">
            <a:extLst>
              <a:ext uri="{FF2B5EF4-FFF2-40B4-BE49-F238E27FC236}">
                <a16:creationId xmlns:a16="http://schemas.microsoft.com/office/drawing/2014/main" id="{E5BABB8F-F924-46D8-84F8-A5DD504B765D}"/>
              </a:ext>
              <a:ext uri="{C183D7F6-B498-43B3-948B-1728B52AA6E4}">
                <adec:decorative xmlns:adec="http://schemas.microsoft.com/office/drawing/2017/decorative" val="0"/>
              </a:ext>
            </a:extLst>
          </p:cNvPr>
          <p:cNvSpPr txBox="1"/>
          <p:nvPr/>
        </p:nvSpPr>
        <p:spPr>
          <a:xfrm>
            <a:off x="10075097" y="3984536"/>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101918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14" grpId="0"/>
      <p:bldP spid="24" grpId="0"/>
      <p:bldP spid="20"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3A7B-5A89-434A-945D-00187563BAFA}"/>
              </a:ext>
            </a:extLst>
          </p:cNvPr>
          <p:cNvSpPr>
            <a:spLocks noGrp="1"/>
          </p:cNvSpPr>
          <p:nvPr>
            <p:ph type="title"/>
          </p:nvPr>
        </p:nvSpPr>
        <p:spPr/>
        <p:txBody>
          <a:bodyPr/>
          <a:lstStyle/>
          <a:p>
            <a:r>
              <a:rPr lang="en-US" dirty="0"/>
              <a:t>Wrap-up</a:t>
            </a:r>
          </a:p>
        </p:txBody>
      </p:sp>
      <p:sp>
        <p:nvSpPr>
          <p:cNvPr id="6" name="Text Placeholder 5">
            <a:extLst>
              <a:ext uri="{FF2B5EF4-FFF2-40B4-BE49-F238E27FC236}">
                <a16:creationId xmlns:a16="http://schemas.microsoft.com/office/drawing/2014/main" id="{45D8284F-FFE5-440E-9888-11A829809E86}"/>
              </a:ext>
            </a:extLst>
          </p:cNvPr>
          <p:cNvSpPr>
            <a:spLocks noGrp="1"/>
          </p:cNvSpPr>
          <p:nvPr>
            <p:ph type="subTitle" idx="1"/>
          </p:nvPr>
        </p:nvSpPr>
        <p:spPr/>
        <p:txBody>
          <a:bodyPr>
            <a:normAutofit/>
          </a:bodyPr>
          <a:lstStyle/>
          <a:p>
            <a:r>
              <a:rPr lang="en-US" dirty="0"/>
              <a:t>Module 11: Building a Modern Application</a:t>
            </a:r>
          </a:p>
        </p:txBody>
      </p:sp>
    </p:spTree>
    <p:custDataLst>
      <p:tags r:id="rId1"/>
    </p:custDataLst>
    <p:extLst>
      <p:ext uri="{BB962C8B-B14F-4D97-AF65-F5344CB8AC3E}">
        <p14:creationId xmlns:p14="http://schemas.microsoft.com/office/powerpoint/2010/main" val="2878585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B25507-5542-4D32-8453-FFE46DC2EA27}"/>
              </a:ext>
            </a:extLst>
          </p:cNvPr>
          <p:cNvSpPr>
            <a:spLocks noGrp="1"/>
          </p:cNvSpPr>
          <p:nvPr>
            <p:ph type="sldNum" sz="quarter" idx="20"/>
          </p:nvPr>
        </p:nvSpPr>
        <p:spPr/>
        <p:txBody>
          <a:bodyPr/>
          <a:lstStyle/>
          <a:p>
            <a:fld id="{B6A95138-A96E-2F42-A959-2EFD44FE4AB7}" type="slidenum">
              <a:rPr lang="en-US" smtClean="0"/>
              <a:t>34</a:t>
            </a:fld>
            <a:endParaRPr lang="en-US" dirty="0"/>
          </a:p>
        </p:txBody>
      </p:sp>
      <p:sp>
        <p:nvSpPr>
          <p:cNvPr id="4" name="Title 3"/>
          <p:cNvSpPr>
            <a:spLocks noGrp="1"/>
          </p:cNvSpPr>
          <p:nvPr>
            <p:ph type="title"/>
          </p:nvPr>
        </p:nvSpPr>
        <p:spPr/>
        <p:txBody>
          <a:bodyPr/>
          <a:lstStyle/>
          <a:p>
            <a:r>
              <a:rPr lang="en-US" dirty="0"/>
              <a:t>Module summary</a:t>
            </a:r>
          </a:p>
        </p:txBody>
      </p:sp>
      <p:sp>
        <p:nvSpPr>
          <p:cNvPr id="5" name="Content Placeholder 4"/>
          <p:cNvSpPr>
            <a:spLocks noGrp="1"/>
          </p:cNvSpPr>
          <p:nvPr>
            <p:ph sz="quarter" idx="21"/>
          </p:nvPr>
        </p:nvSpPr>
        <p:spPr/>
        <p:txBody>
          <a:bodyPr/>
          <a:lstStyle/>
          <a:p>
            <a:pPr marL="0" indent="0">
              <a:buNone/>
            </a:pPr>
            <a:r>
              <a:rPr lang="en-US" dirty="0"/>
              <a:t>You are now able to:</a:t>
            </a:r>
          </a:p>
          <a:p>
            <a:pPr lvl="1"/>
            <a:r>
              <a:rPr lang="en-US" dirty="0"/>
              <a:t>Describe the challenges with traditional architectures</a:t>
            </a:r>
          </a:p>
          <a:p>
            <a:pPr lvl="1"/>
            <a:r>
              <a:rPr lang="en-US" dirty="0"/>
              <a:t>Describe the microservice architecture and benefits</a:t>
            </a:r>
          </a:p>
          <a:p>
            <a:pPr lvl="1"/>
            <a:r>
              <a:rPr lang="en-US" dirty="0"/>
              <a:t>Explain various approaches for designing microservice applications</a:t>
            </a:r>
          </a:p>
          <a:p>
            <a:pPr lvl="1"/>
            <a:r>
              <a:rPr lang="en-US" dirty="0"/>
              <a:t>Explain steps involved in decoupling monolithic applications</a:t>
            </a:r>
          </a:p>
          <a:p>
            <a:pPr lvl="1"/>
            <a:r>
              <a:rPr lang="en-US" dirty="0"/>
              <a:t>Explain how to orchestrate Lambda functions by using AWS Step Functions</a:t>
            </a:r>
          </a:p>
          <a:p>
            <a:pPr marL="457200" lvl="1" indent="0">
              <a:buNone/>
            </a:pPr>
            <a:endParaRPr lang="en-US" dirty="0"/>
          </a:p>
        </p:txBody>
      </p:sp>
    </p:spTree>
    <p:custDataLst>
      <p:tags r:id="rId1"/>
    </p:custDataLst>
    <p:extLst>
      <p:ext uri="{BB962C8B-B14F-4D97-AF65-F5344CB8AC3E}">
        <p14:creationId xmlns:p14="http://schemas.microsoft.com/office/powerpoint/2010/main" val="3663711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787E3C5-F017-5342-A18A-0774633BEB95}"/>
              </a:ext>
            </a:extLst>
          </p:cNvPr>
          <p:cNvSpPr>
            <a:spLocks noGrp="1"/>
          </p:cNvSpPr>
          <p:nvPr>
            <p:ph type="title"/>
          </p:nvPr>
        </p:nvSpPr>
        <p:spPr/>
        <p:txBody>
          <a:bodyPr>
            <a:noAutofit/>
          </a:bodyPr>
          <a:lstStyle/>
          <a:p>
            <a:r>
              <a:rPr lang="en-US" dirty="0"/>
              <a:t>Thank you</a:t>
            </a:r>
          </a:p>
        </p:txBody>
      </p:sp>
      <p:sp>
        <p:nvSpPr>
          <p:cNvPr id="2" name="Slide Number Placeholder 1">
            <a:extLst>
              <a:ext uri="{FF2B5EF4-FFF2-40B4-BE49-F238E27FC236}">
                <a16:creationId xmlns:a16="http://schemas.microsoft.com/office/drawing/2014/main" id="{95B62593-BAFD-4563-BDCB-7511B0BC6C20}"/>
              </a:ext>
            </a:extLst>
          </p:cNvPr>
          <p:cNvSpPr>
            <a:spLocks noGrp="1"/>
          </p:cNvSpPr>
          <p:nvPr>
            <p:ph type="sldNum" sz="quarter" idx="20"/>
          </p:nvPr>
        </p:nvSpPr>
        <p:spPr/>
        <p:txBody>
          <a:bodyPr/>
          <a:lstStyle/>
          <a:p>
            <a:fld id="{930176A1-BCF0-4712-97A6-6B495F55390B}" type="slidenum">
              <a:rPr lang="en-US" smtClean="0"/>
              <a:pPr/>
              <a:t>35</a:t>
            </a:fld>
            <a:endParaRPr lang="en-US"/>
          </a:p>
        </p:txBody>
      </p:sp>
    </p:spTree>
    <p:custDataLst>
      <p:tags r:id="rId1"/>
    </p:custDataLst>
    <p:extLst>
      <p:ext uri="{BB962C8B-B14F-4D97-AF65-F5344CB8AC3E}">
        <p14:creationId xmlns:p14="http://schemas.microsoft.com/office/powerpoint/2010/main" val="169743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pPr/>
              <a:t>4</a:t>
            </a:fld>
            <a:endParaRPr lang="en-US" dirty="0"/>
          </a:p>
        </p:txBody>
      </p:sp>
      <p:sp>
        <p:nvSpPr>
          <p:cNvPr id="4" name="Title 3"/>
          <p:cNvSpPr>
            <a:spLocks noGrp="1"/>
          </p:cNvSpPr>
          <p:nvPr>
            <p:ph type="title"/>
          </p:nvPr>
        </p:nvSpPr>
        <p:spPr/>
        <p:txBody>
          <a:bodyPr/>
          <a:lstStyle/>
          <a:p>
            <a:r>
              <a:rPr lang="en-US"/>
              <a:t>Module objectives</a:t>
            </a:r>
            <a:endParaRPr lang="en-US" dirty="0"/>
          </a:p>
        </p:txBody>
      </p:sp>
      <p:sp>
        <p:nvSpPr>
          <p:cNvPr id="5" name="Content Placeholder 4"/>
          <p:cNvSpPr>
            <a:spLocks noGrp="1"/>
          </p:cNvSpPr>
          <p:nvPr>
            <p:ph sz="quarter" idx="21"/>
          </p:nvPr>
        </p:nvSpPr>
        <p:spPr/>
        <p:txBody>
          <a:bodyPr/>
          <a:lstStyle/>
          <a:p>
            <a:pPr marL="0" indent="0">
              <a:buNone/>
            </a:pPr>
            <a:r>
              <a:rPr lang="en-US" dirty="0"/>
              <a:t>By the end of this module, you will be able to:</a:t>
            </a:r>
          </a:p>
          <a:p>
            <a:pPr lvl="1"/>
            <a:r>
              <a:rPr lang="en-US" dirty="0"/>
              <a:t>Describe the challenges with traditional architectures</a:t>
            </a:r>
          </a:p>
          <a:p>
            <a:pPr lvl="1"/>
            <a:r>
              <a:rPr lang="en-US" dirty="0"/>
              <a:t>Describe the microservice architecture and benefits</a:t>
            </a:r>
          </a:p>
          <a:p>
            <a:pPr lvl="1"/>
            <a:r>
              <a:rPr lang="en-US" dirty="0"/>
              <a:t>Explain various approaches for designing microservice applications</a:t>
            </a:r>
          </a:p>
          <a:p>
            <a:pPr lvl="1"/>
            <a:r>
              <a:rPr lang="en-US" dirty="0"/>
              <a:t>Explain steps involved in decoupling monolithic applications</a:t>
            </a:r>
          </a:p>
          <a:p>
            <a:pPr lvl="1"/>
            <a:r>
              <a:rPr lang="en-US" dirty="0"/>
              <a:t>Explain how to orchestrate Lambda functions using AWS Step Functions</a:t>
            </a:r>
          </a:p>
        </p:txBody>
      </p:sp>
    </p:spTree>
    <p:custDataLst>
      <p:tags r:id="rId1"/>
    </p:custDataLst>
    <p:extLst>
      <p:ext uri="{BB962C8B-B14F-4D97-AF65-F5344CB8AC3E}">
        <p14:creationId xmlns:p14="http://schemas.microsoft.com/office/powerpoint/2010/main" val="140429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Modern applications</a:t>
            </a:r>
            <a:endParaRPr lang="en-US" dirty="0"/>
          </a:p>
        </p:txBody>
      </p:sp>
      <p:sp>
        <p:nvSpPr>
          <p:cNvPr id="7" name="Text Placeholder 6">
            <a:extLst>
              <a:ext uri="{FF2B5EF4-FFF2-40B4-BE49-F238E27FC236}">
                <a16:creationId xmlns:a16="http://schemas.microsoft.com/office/drawing/2014/main" id="{5094B70F-0AC0-43EF-ACFF-C58541D9F3B7}"/>
              </a:ext>
            </a:extLst>
          </p:cNvPr>
          <p:cNvSpPr>
            <a:spLocks noGrp="1"/>
          </p:cNvSpPr>
          <p:nvPr>
            <p:ph type="subTitle" idx="1"/>
          </p:nvPr>
        </p:nvSpPr>
        <p:spPr/>
        <p:txBody>
          <a:bodyPr/>
          <a:lstStyle/>
          <a:p>
            <a:r>
              <a:rPr lang="en-US"/>
              <a:t>Module 11: Building a Modern Application</a:t>
            </a:r>
            <a:endParaRPr lang="en-US" dirty="0"/>
          </a:p>
        </p:txBody>
      </p:sp>
    </p:spTree>
    <p:custDataLst>
      <p:tags r:id="rId1"/>
    </p:custDataLst>
    <p:extLst>
      <p:ext uri="{BB962C8B-B14F-4D97-AF65-F5344CB8AC3E}">
        <p14:creationId xmlns:p14="http://schemas.microsoft.com/office/powerpoint/2010/main" val="3235129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C94334DF-F9F0-4020-B024-4A65B939C271}"/>
              </a:ext>
            </a:extLst>
          </p:cNvPr>
          <p:cNvSpPr>
            <a:spLocks noGrp="1"/>
          </p:cNvSpPr>
          <p:nvPr>
            <p:ph type="sldNum" sz="quarter" idx="20"/>
          </p:nvPr>
        </p:nvSpPr>
        <p:spPr/>
        <p:txBody>
          <a:bodyPr/>
          <a:lstStyle/>
          <a:p>
            <a:fld id="{989D9560-4C13-4692-9687-98ECDD2D9552}" type="slidenum">
              <a:rPr lang="en-US" smtClean="0"/>
              <a:t>6</a:t>
            </a:fld>
            <a:endParaRPr lang="en-US" dirty="0"/>
          </a:p>
        </p:txBody>
      </p:sp>
      <p:sp>
        <p:nvSpPr>
          <p:cNvPr id="2" name="Title 1">
            <a:extLst>
              <a:ext uri="{FF2B5EF4-FFF2-40B4-BE49-F238E27FC236}">
                <a16:creationId xmlns:a16="http://schemas.microsoft.com/office/drawing/2014/main" id="{9038F4ED-7C0F-4E0D-8EB7-0D9185490AEB}"/>
              </a:ext>
            </a:extLst>
          </p:cNvPr>
          <p:cNvSpPr>
            <a:spLocks noGrp="1"/>
          </p:cNvSpPr>
          <p:nvPr>
            <p:ph type="title"/>
          </p:nvPr>
        </p:nvSpPr>
        <p:spPr/>
        <p:txBody>
          <a:bodyPr/>
          <a:lstStyle/>
          <a:p>
            <a:r>
              <a:rPr lang="en-US" dirty="0"/>
              <a:t>Characteristics of modern applications</a:t>
            </a:r>
          </a:p>
        </p:txBody>
      </p:sp>
      <p:cxnSp>
        <p:nvCxnSpPr>
          <p:cNvPr id="62" name="Straight Connector 61">
            <a:extLst>
              <a:ext uri="{FF2B5EF4-FFF2-40B4-BE49-F238E27FC236}">
                <a16:creationId xmlns:a16="http://schemas.microsoft.com/office/drawing/2014/main" id="{4E5D5368-3B36-4B49-8B83-B02B4209AA19}"/>
              </a:ext>
              <a:ext uri="{C183D7F6-B498-43B3-948B-1728B52AA6E4}">
                <adec:decorative xmlns:adec="http://schemas.microsoft.com/office/drawing/2017/decorative" val="1"/>
              </a:ext>
            </a:extLst>
          </p:cNvPr>
          <p:cNvCxnSpPr>
            <a:cxnSpLocks/>
          </p:cNvCxnSpPr>
          <p:nvPr/>
        </p:nvCxnSpPr>
        <p:spPr>
          <a:xfrm>
            <a:off x="1196954" y="1953223"/>
            <a:ext cx="178108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DDD1AE98-2C5C-4C1E-8221-0A087CCB8407}"/>
              </a:ext>
            </a:extLst>
          </p:cNvPr>
          <p:cNvSpPr>
            <a:spLocks noGrp="1"/>
          </p:cNvSpPr>
          <p:nvPr>
            <p:ph idx="4294967295"/>
          </p:nvPr>
        </p:nvSpPr>
        <p:spPr>
          <a:xfrm>
            <a:off x="290444" y="1458518"/>
            <a:ext cx="3594100" cy="849071"/>
          </a:xfrm>
        </p:spPr>
        <p:txBody>
          <a:bodyPr>
            <a:noAutofit/>
          </a:bodyPr>
          <a:lstStyle/>
          <a:p>
            <a:pPr marL="0" indent="0" algn="ctr">
              <a:buNone/>
            </a:pPr>
            <a:r>
              <a:rPr lang="en-US" sz="2400" dirty="0"/>
              <a:t>Architectural patterns</a:t>
            </a:r>
          </a:p>
          <a:p>
            <a:pPr marL="0" indent="0" algn="ctr">
              <a:buNone/>
            </a:pPr>
            <a:r>
              <a:rPr lang="en-US" sz="2000" dirty="0"/>
              <a:t>Microservices</a:t>
            </a:r>
          </a:p>
        </p:txBody>
      </p:sp>
      <p:grpSp>
        <p:nvGrpSpPr>
          <p:cNvPr id="3" name="microservices" descr="Image of completely independent components connected with arrows.">
            <a:extLst>
              <a:ext uri="{FF2B5EF4-FFF2-40B4-BE49-F238E27FC236}">
                <a16:creationId xmlns:a16="http://schemas.microsoft.com/office/drawing/2014/main" id="{D17D11C8-933A-4E2E-8E16-F11127A35153}"/>
              </a:ext>
            </a:extLst>
          </p:cNvPr>
          <p:cNvGrpSpPr/>
          <p:nvPr/>
        </p:nvGrpSpPr>
        <p:grpSpPr>
          <a:xfrm>
            <a:off x="590776" y="2792857"/>
            <a:ext cx="3322103" cy="2832360"/>
            <a:chOff x="590776" y="2792857"/>
            <a:chExt cx="3322103" cy="2832360"/>
          </a:xfrm>
        </p:grpSpPr>
        <p:pic>
          <p:nvPicPr>
            <p:cNvPr id="17" name="Picture 16">
              <a:extLst>
                <a:ext uri="{FF2B5EF4-FFF2-40B4-BE49-F238E27FC236}">
                  <a16:creationId xmlns:a16="http://schemas.microsoft.com/office/drawing/2014/main" id="{782C1D00-8937-4549-A66D-4A30E5A87EEC}"/>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187781" y="3986958"/>
              <a:ext cx="512575" cy="512575"/>
            </a:xfrm>
            <a:prstGeom prst="rect">
              <a:avLst/>
            </a:prstGeom>
          </p:spPr>
        </p:pic>
        <p:cxnSp>
          <p:nvCxnSpPr>
            <p:cNvPr id="18" name="Curved Connector 54">
              <a:extLst>
                <a:ext uri="{FF2B5EF4-FFF2-40B4-BE49-F238E27FC236}">
                  <a16:creationId xmlns:a16="http://schemas.microsoft.com/office/drawing/2014/main" id="{E88A9049-DB9F-41B1-B956-CBA8E9143B0B}"/>
                </a:ext>
                <a:ext uri="{C183D7F6-B498-43B3-948B-1728B52AA6E4}">
                  <adec:decorative xmlns:adec="http://schemas.microsoft.com/office/drawing/2017/decorative" val="1"/>
                </a:ext>
              </a:extLst>
            </p:cNvPr>
            <p:cNvCxnSpPr>
              <a:stCxn id="19" idx="1"/>
              <a:endCxn id="17" idx="0"/>
            </p:cNvCxnSpPr>
            <p:nvPr/>
          </p:nvCxnSpPr>
          <p:spPr>
            <a:xfrm>
              <a:off x="2925085" y="3743107"/>
              <a:ext cx="518983" cy="243851"/>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F7C453E2-C8C9-47AE-918B-20273DE0D25F}"/>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412511" y="3486820"/>
              <a:ext cx="512575" cy="512575"/>
            </a:xfrm>
            <a:prstGeom prst="rect">
              <a:avLst/>
            </a:prstGeom>
          </p:spPr>
        </p:pic>
        <p:pic>
          <p:nvPicPr>
            <p:cNvPr id="20" name="Picture 19">
              <a:extLst>
                <a:ext uri="{FF2B5EF4-FFF2-40B4-BE49-F238E27FC236}">
                  <a16:creationId xmlns:a16="http://schemas.microsoft.com/office/drawing/2014/main" id="{76D073B7-CFA9-4849-AAB5-1D89700D0825}"/>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792292" y="2866603"/>
              <a:ext cx="512575" cy="512575"/>
            </a:xfrm>
            <a:prstGeom prst="rect">
              <a:avLst/>
            </a:prstGeom>
          </p:spPr>
        </p:pic>
        <p:cxnSp>
          <p:nvCxnSpPr>
            <p:cNvPr id="21" name="Curved Connector 57">
              <a:extLst>
                <a:ext uri="{FF2B5EF4-FFF2-40B4-BE49-F238E27FC236}">
                  <a16:creationId xmlns:a16="http://schemas.microsoft.com/office/drawing/2014/main" id="{91A54360-6E5D-447F-A14E-C9964248C332}"/>
                </a:ext>
                <a:ext uri="{C183D7F6-B498-43B3-948B-1728B52AA6E4}">
                  <adec:decorative xmlns:adec="http://schemas.microsoft.com/office/drawing/2017/decorative" val="1"/>
                </a:ext>
              </a:extLst>
            </p:cNvPr>
            <p:cNvCxnSpPr/>
            <p:nvPr/>
          </p:nvCxnSpPr>
          <p:spPr>
            <a:xfrm rot="10800000">
              <a:off x="2062677" y="3447096"/>
              <a:ext cx="281918" cy="281916"/>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A1E97A4-2E78-4F8F-9AAE-76C41750BBC5}"/>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567565" y="4487098"/>
              <a:ext cx="512575" cy="512575"/>
            </a:xfrm>
            <a:prstGeom prst="rect">
              <a:avLst/>
            </a:prstGeom>
          </p:spPr>
        </p:pic>
        <p:pic>
          <p:nvPicPr>
            <p:cNvPr id="23" name="Picture 22">
              <a:extLst>
                <a:ext uri="{FF2B5EF4-FFF2-40B4-BE49-F238E27FC236}">
                  <a16:creationId xmlns:a16="http://schemas.microsoft.com/office/drawing/2014/main" id="{DF3EA49C-9EF5-4BEB-B0A2-2454C46FC75A}"/>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947348" y="5107314"/>
              <a:ext cx="512575" cy="512575"/>
            </a:xfrm>
            <a:prstGeom prst="rect">
              <a:avLst/>
            </a:prstGeom>
          </p:spPr>
        </p:pic>
        <p:cxnSp>
          <p:nvCxnSpPr>
            <p:cNvPr id="24" name="Curved Connector 60">
              <a:extLst>
                <a:ext uri="{FF2B5EF4-FFF2-40B4-BE49-F238E27FC236}">
                  <a16:creationId xmlns:a16="http://schemas.microsoft.com/office/drawing/2014/main" id="{98FEA0FC-EAF2-4A0C-B8E1-71BFC0AAC690}"/>
                </a:ext>
                <a:ext uri="{C183D7F6-B498-43B3-948B-1728B52AA6E4}">
                  <adec:decorative xmlns:adec="http://schemas.microsoft.com/office/drawing/2017/decorative" val="1"/>
                </a:ext>
              </a:extLst>
            </p:cNvPr>
            <p:cNvCxnSpPr/>
            <p:nvPr/>
          </p:nvCxnSpPr>
          <p:spPr>
            <a:xfrm rot="5400000" flipH="1" flipV="1">
              <a:off x="2217732" y="4757481"/>
              <a:ext cx="281916" cy="281917"/>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61">
              <a:extLst>
                <a:ext uri="{FF2B5EF4-FFF2-40B4-BE49-F238E27FC236}">
                  <a16:creationId xmlns:a16="http://schemas.microsoft.com/office/drawing/2014/main" id="{180366DA-7F9B-471F-AB57-84C868A3543C}"/>
                </a:ext>
                <a:ext uri="{C183D7F6-B498-43B3-948B-1728B52AA6E4}">
                  <adec:decorative xmlns:adec="http://schemas.microsoft.com/office/drawing/2017/decorative" val="1"/>
                </a:ext>
              </a:extLst>
            </p:cNvPr>
            <p:cNvCxnSpPr>
              <a:stCxn id="22" idx="0"/>
            </p:cNvCxnSpPr>
            <p:nvPr/>
          </p:nvCxnSpPr>
          <p:spPr>
            <a:xfrm rot="16200000" flipV="1">
              <a:off x="2565718" y="4228963"/>
              <a:ext cx="405409" cy="110860"/>
            </a:xfrm>
            <a:prstGeom prst="curvedConnector3">
              <a:avLst>
                <a:gd name="adj1" fmla="val 50000"/>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62">
              <a:extLst>
                <a:ext uri="{FF2B5EF4-FFF2-40B4-BE49-F238E27FC236}">
                  <a16:creationId xmlns:a16="http://schemas.microsoft.com/office/drawing/2014/main" id="{A4DD9397-71C0-419C-8A8A-095E8EA9A4AD}"/>
                </a:ext>
                <a:ext uri="{C183D7F6-B498-43B3-948B-1728B52AA6E4}">
                  <adec:decorative xmlns:adec="http://schemas.microsoft.com/office/drawing/2017/decorative" val="1"/>
                </a:ext>
              </a:extLst>
            </p:cNvPr>
            <p:cNvCxnSpPr>
              <a:stCxn id="17" idx="2"/>
            </p:cNvCxnSpPr>
            <p:nvPr/>
          </p:nvCxnSpPr>
          <p:spPr>
            <a:xfrm rot="5400000">
              <a:off x="2289203" y="4470352"/>
              <a:ext cx="1125685" cy="1184046"/>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8DE17F7B-8E9F-4710-90DF-3A6062DEF3B8}"/>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210992" y="4610661"/>
              <a:ext cx="512575" cy="512575"/>
            </a:xfrm>
            <a:prstGeom prst="rect">
              <a:avLst/>
            </a:prstGeom>
          </p:spPr>
        </p:pic>
        <p:pic>
          <p:nvPicPr>
            <p:cNvPr id="28" name="Picture 27">
              <a:extLst>
                <a:ext uri="{FF2B5EF4-FFF2-40B4-BE49-F238E27FC236}">
                  <a16:creationId xmlns:a16="http://schemas.microsoft.com/office/drawing/2014/main" id="{7818ADBA-3D1F-41C1-8733-48EA9AF89345}"/>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210992" y="3370231"/>
              <a:ext cx="512575" cy="512575"/>
            </a:xfrm>
            <a:prstGeom prst="rect">
              <a:avLst/>
            </a:prstGeom>
          </p:spPr>
        </p:pic>
        <p:pic>
          <p:nvPicPr>
            <p:cNvPr id="29" name="Picture 28">
              <a:extLst>
                <a:ext uri="{FF2B5EF4-FFF2-40B4-BE49-F238E27FC236}">
                  <a16:creationId xmlns:a16="http://schemas.microsoft.com/office/drawing/2014/main" id="{EF14B1F1-987E-4DDF-8283-7BE84E1BBC5F}"/>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90776" y="3990445"/>
              <a:ext cx="512575" cy="512575"/>
            </a:xfrm>
            <a:prstGeom prst="rect">
              <a:avLst/>
            </a:prstGeom>
          </p:spPr>
        </p:pic>
        <p:pic>
          <p:nvPicPr>
            <p:cNvPr id="30" name="Picture 29">
              <a:extLst>
                <a:ext uri="{FF2B5EF4-FFF2-40B4-BE49-F238E27FC236}">
                  <a16:creationId xmlns:a16="http://schemas.microsoft.com/office/drawing/2014/main" id="{30F62F70-BEC9-4AF9-902C-23B039D847FD}"/>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831207" y="3990445"/>
              <a:ext cx="512575" cy="512575"/>
            </a:xfrm>
            <a:prstGeom prst="rect">
              <a:avLst/>
            </a:prstGeom>
          </p:spPr>
        </p:pic>
        <p:cxnSp>
          <p:nvCxnSpPr>
            <p:cNvPr id="31" name="Curved Connector 67">
              <a:extLst>
                <a:ext uri="{FF2B5EF4-FFF2-40B4-BE49-F238E27FC236}">
                  <a16:creationId xmlns:a16="http://schemas.microsoft.com/office/drawing/2014/main" id="{F89FC481-3F25-453F-986A-7A9E161ECEF8}"/>
                </a:ext>
                <a:ext uri="{C183D7F6-B498-43B3-948B-1728B52AA6E4}">
                  <adec:decorative xmlns:adec="http://schemas.microsoft.com/office/drawing/2017/decorative" val="1"/>
                </a:ext>
              </a:extLst>
            </p:cNvPr>
            <p:cNvCxnSpPr/>
            <p:nvPr/>
          </p:nvCxnSpPr>
          <p:spPr>
            <a:xfrm rot="5400000">
              <a:off x="1791484" y="4570937"/>
              <a:ext cx="281916" cy="281915"/>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68">
              <a:extLst>
                <a:ext uri="{FF2B5EF4-FFF2-40B4-BE49-F238E27FC236}">
                  <a16:creationId xmlns:a16="http://schemas.microsoft.com/office/drawing/2014/main" id="{D0C2F52D-A620-40E0-AC6A-89E46CED4106}"/>
                </a:ext>
                <a:ext uri="{C183D7F6-B498-43B3-948B-1728B52AA6E4}">
                  <adec:decorative xmlns:adec="http://schemas.microsoft.com/office/drawing/2017/decorative" val="1"/>
                </a:ext>
              </a:extLst>
            </p:cNvPr>
            <p:cNvCxnSpPr/>
            <p:nvPr/>
          </p:nvCxnSpPr>
          <p:spPr>
            <a:xfrm>
              <a:off x="1791482" y="3640612"/>
              <a:ext cx="281916" cy="281916"/>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69">
              <a:extLst>
                <a:ext uri="{FF2B5EF4-FFF2-40B4-BE49-F238E27FC236}">
                  <a16:creationId xmlns:a16="http://schemas.microsoft.com/office/drawing/2014/main" id="{1A2B0E8E-3B97-4B0F-BB33-E0552BE16A60}"/>
                </a:ext>
                <a:ext uri="{C183D7F6-B498-43B3-948B-1728B52AA6E4}">
                  <adec:decorative xmlns:adec="http://schemas.microsoft.com/office/drawing/2017/decorative" val="1"/>
                </a:ext>
              </a:extLst>
            </p:cNvPr>
            <p:cNvCxnSpPr/>
            <p:nvPr/>
          </p:nvCxnSpPr>
          <p:spPr>
            <a:xfrm rot="10800000">
              <a:off x="1185362" y="4247259"/>
              <a:ext cx="563834" cy="10495"/>
            </a:xfrm>
            <a:prstGeom prst="curvedConnector3">
              <a:avLst>
                <a:gd name="adj1" fmla="val 50000"/>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70">
              <a:extLst>
                <a:ext uri="{FF2B5EF4-FFF2-40B4-BE49-F238E27FC236}">
                  <a16:creationId xmlns:a16="http://schemas.microsoft.com/office/drawing/2014/main" id="{D2401ED6-01C7-4EED-9651-5E70E3343E28}"/>
                </a:ext>
                <a:ext uri="{C183D7F6-B498-43B3-948B-1728B52AA6E4}">
                  <adec:decorative xmlns:adec="http://schemas.microsoft.com/office/drawing/2017/decorative" val="1"/>
                </a:ext>
              </a:extLst>
            </p:cNvPr>
            <p:cNvCxnSpPr>
              <a:stCxn id="29" idx="0"/>
              <a:endCxn id="20" idx="3"/>
            </p:cNvCxnSpPr>
            <p:nvPr/>
          </p:nvCxnSpPr>
          <p:spPr>
            <a:xfrm rot="5400000" flipH="1" flipV="1">
              <a:off x="885901" y="3084053"/>
              <a:ext cx="867555" cy="945229"/>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71">
              <a:extLst>
                <a:ext uri="{FF2B5EF4-FFF2-40B4-BE49-F238E27FC236}">
                  <a16:creationId xmlns:a16="http://schemas.microsoft.com/office/drawing/2014/main" id="{31A346B4-C8B5-4971-87A9-541EAF53401F}"/>
                </a:ext>
                <a:ext uri="{C183D7F6-B498-43B3-948B-1728B52AA6E4}">
                  <adec:decorative xmlns:adec="http://schemas.microsoft.com/office/drawing/2017/decorative" val="1"/>
                </a:ext>
              </a:extLst>
            </p:cNvPr>
            <p:cNvSpPr/>
            <p:nvPr/>
          </p:nvSpPr>
          <p:spPr>
            <a:xfrm>
              <a:off x="1775392" y="2792857"/>
              <a:ext cx="563832" cy="634595"/>
            </a:xfrm>
            <a:prstGeom prst="roundRect">
              <a:avLst>
                <a:gd name="adj" fmla="val 0"/>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6" name="Rounded Rectangle 72">
              <a:extLst>
                <a:ext uri="{FF2B5EF4-FFF2-40B4-BE49-F238E27FC236}">
                  <a16:creationId xmlns:a16="http://schemas.microsoft.com/office/drawing/2014/main" id="{A9FEE3A3-CE2D-4C83-BBC6-C777B0FD0F99}"/>
                </a:ext>
                <a:ext uri="{C183D7F6-B498-43B3-948B-1728B52AA6E4}">
                  <adec:decorative xmlns:adec="http://schemas.microsoft.com/office/drawing/2017/decorative" val="1"/>
                </a:ext>
              </a:extLst>
            </p:cNvPr>
            <p:cNvSpPr/>
            <p:nvPr/>
          </p:nvSpPr>
          <p:spPr>
            <a:xfrm>
              <a:off x="2396254" y="3425810"/>
              <a:ext cx="563832" cy="634595"/>
            </a:xfrm>
            <a:prstGeom prst="roundRect">
              <a:avLst>
                <a:gd name="adj" fmla="val 0"/>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7" name="TextBox 36">
              <a:extLst>
                <a:ext uri="{FF2B5EF4-FFF2-40B4-BE49-F238E27FC236}">
                  <a16:creationId xmlns:a16="http://schemas.microsoft.com/office/drawing/2014/main" id="{BFCDC01F-7891-47BD-9865-A3622F19B4A2}"/>
                </a:ext>
                <a:ext uri="{C183D7F6-B498-43B3-948B-1728B52AA6E4}">
                  <adec:decorative xmlns:adec="http://schemas.microsoft.com/office/drawing/2017/decorative" val="1"/>
                </a:ext>
              </a:extLst>
            </p:cNvPr>
            <p:cNvSpPr txBox="1"/>
            <p:nvPr/>
          </p:nvSpPr>
          <p:spPr>
            <a:xfrm>
              <a:off x="2460079" y="2813412"/>
              <a:ext cx="1452800" cy="531614"/>
            </a:xfrm>
            <a:prstGeom prst="rect">
              <a:avLst/>
            </a:prstGeom>
            <a:noFill/>
          </p:spPr>
          <p:txBody>
            <a:bodyPr wrap="square" rtlCol="0">
              <a:spAutoFit/>
            </a:bodyPr>
            <a:lstStyle/>
            <a:p>
              <a:r>
                <a:rPr lang="en-US" sz="1600" dirty="0"/>
                <a:t>Completely independent</a:t>
              </a:r>
            </a:p>
          </p:txBody>
        </p:sp>
      </p:grpSp>
      <p:cxnSp>
        <p:nvCxnSpPr>
          <p:cNvPr id="65" name="Straight Connector 64">
            <a:extLst>
              <a:ext uri="{FF2B5EF4-FFF2-40B4-BE49-F238E27FC236}">
                <a16:creationId xmlns:a16="http://schemas.microsoft.com/office/drawing/2014/main" id="{53299888-098B-4264-A01A-544F1F9C2042}"/>
              </a:ext>
              <a:ext uri="{C183D7F6-B498-43B3-948B-1728B52AA6E4}">
                <adec:decorative xmlns:adec="http://schemas.microsoft.com/office/drawing/2017/decorative" val="1"/>
              </a:ext>
            </a:extLst>
          </p:cNvPr>
          <p:cNvCxnSpPr>
            <a:cxnSpLocks/>
          </p:cNvCxnSpPr>
          <p:nvPr/>
        </p:nvCxnSpPr>
        <p:spPr>
          <a:xfrm>
            <a:off x="5388449" y="1937612"/>
            <a:ext cx="178108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a16="http://schemas.microsoft.com/office/drawing/2014/main" id="{6CD4F480-AE2F-47DB-B158-BEABE60AEC71}"/>
              </a:ext>
            </a:extLst>
          </p:cNvPr>
          <p:cNvSpPr>
            <a:spLocks noGrp="1"/>
          </p:cNvSpPr>
          <p:nvPr>
            <p:ph type="body" sz="quarter" idx="4294967295"/>
          </p:nvPr>
        </p:nvSpPr>
        <p:spPr>
          <a:xfrm>
            <a:off x="4482734" y="1449418"/>
            <a:ext cx="3592512" cy="867271"/>
          </a:xfrm>
        </p:spPr>
        <p:txBody>
          <a:bodyPr>
            <a:noAutofit/>
          </a:bodyPr>
          <a:lstStyle/>
          <a:p>
            <a:pPr marL="0" indent="0" algn="ctr">
              <a:buNone/>
            </a:pPr>
            <a:r>
              <a:rPr lang="en-US" sz="2400" dirty="0"/>
              <a:t>Software delivery</a:t>
            </a:r>
          </a:p>
          <a:p>
            <a:pPr marL="0" indent="0" algn="ctr">
              <a:buNone/>
            </a:pPr>
            <a:r>
              <a:rPr lang="en-US" sz="2000" dirty="0"/>
              <a:t>DevOps</a:t>
            </a:r>
          </a:p>
        </p:txBody>
      </p:sp>
      <p:grpSp>
        <p:nvGrpSpPr>
          <p:cNvPr id="41" name="DevOps" descr="Infinity loop with Dev, Ops, Test, and security working together through the lifecycle phases. ">
            <a:extLst>
              <a:ext uri="{FF2B5EF4-FFF2-40B4-BE49-F238E27FC236}">
                <a16:creationId xmlns:a16="http://schemas.microsoft.com/office/drawing/2014/main" id="{99870C35-7E5B-4E8F-909D-28AEF32AF0FD}"/>
              </a:ext>
            </a:extLst>
          </p:cNvPr>
          <p:cNvGrpSpPr/>
          <p:nvPr/>
        </p:nvGrpSpPr>
        <p:grpSpPr>
          <a:xfrm>
            <a:off x="4414912" y="2546492"/>
            <a:ext cx="3728157" cy="3325091"/>
            <a:chOff x="3789730" y="1389790"/>
            <a:chExt cx="4100973" cy="3657600"/>
          </a:xfrm>
        </p:grpSpPr>
        <p:grpSp>
          <p:nvGrpSpPr>
            <p:cNvPr id="42" name="Group 41">
              <a:extLst>
                <a:ext uri="{FF2B5EF4-FFF2-40B4-BE49-F238E27FC236}">
                  <a16:creationId xmlns:a16="http://schemas.microsoft.com/office/drawing/2014/main" id="{3E6CC847-9323-4B7E-B62C-84C1539BD537}"/>
                </a:ext>
              </a:extLst>
            </p:cNvPr>
            <p:cNvGrpSpPr/>
            <p:nvPr/>
          </p:nvGrpSpPr>
          <p:grpSpPr>
            <a:xfrm>
              <a:off x="3789730" y="1389790"/>
              <a:ext cx="4100973" cy="3657600"/>
              <a:chOff x="3789730" y="1389790"/>
              <a:chExt cx="4100973" cy="3657600"/>
            </a:xfrm>
          </p:grpSpPr>
          <p:grpSp>
            <p:nvGrpSpPr>
              <p:cNvPr id="45" name="Group 44">
                <a:extLst>
                  <a:ext uri="{FF2B5EF4-FFF2-40B4-BE49-F238E27FC236}">
                    <a16:creationId xmlns:a16="http://schemas.microsoft.com/office/drawing/2014/main" id="{489F13F3-D1D6-4173-A0C8-AE342C61D88C}"/>
                  </a:ext>
                </a:extLst>
              </p:cNvPr>
              <p:cNvGrpSpPr/>
              <p:nvPr/>
            </p:nvGrpSpPr>
            <p:grpSpPr>
              <a:xfrm>
                <a:off x="3789730" y="1389790"/>
                <a:ext cx="4100973" cy="3657600"/>
                <a:chOff x="3789730" y="1389790"/>
                <a:chExt cx="4100973" cy="3657600"/>
              </a:xfrm>
            </p:grpSpPr>
            <p:sp>
              <p:nvSpPr>
                <p:cNvPr id="49" name="Freeform 25">
                  <a:extLst>
                    <a:ext uri="{FF2B5EF4-FFF2-40B4-BE49-F238E27FC236}">
                      <a16:creationId xmlns:a16="http://schemas.microsoft.com/office/drawing/2014/main" id="{583930B5-7B42-4703-82A4-565A26CA28EB}"/>
                    </a:ext>
                  </a:extLst>
                </p:cNvPr>
                <p:cNvSpPr/>
                <p:nvPr/>
              </p:nvSpPr>
              <p:spPr>
                <a:xfrm rot="2700000">
                  <a:off x="3955736" y="1390128"/>
                  <a:ext cx="3657600" cy="3656924"/>
                </a:xfrm>
                <a:custGeom>
                  <a:avLst/>
                  <a:gdLst>
                    <a:gd name="connsiteX0" fmla="*/ 2406964 w 3657600"/>
                    <a:gd name="connsiteY0" fmla="*/ 1698171 h 3656924"/>
                    <a:gd name="connsiteX1" fmla="*/ 2677886 w 3657600"/>
                    <a:gd name="connsiteY1" fmla="*/ 1698171 h 3656924"/>
                    <a:gd name="connsiteX2" fmla="*/ 3339883 w 3657600"/>
                    <a:gd name="connsiteY2" fmla="*/ 1259370 h 3656924"/>
                    <a:gd name="connsiteX3" fmla="*/ 3373052 w 3657600"/>
                    <a:gd name="connsiteY3" fmla="*/ 1152515 h 3656924"/>
                    <a:gd name="connsiteX4" fmla="*/ 3470685 w 3657600"/>
                    <a:gd name="connsiteY4" fmla="*/ 1300203 h 3656924"/>
                    <a:gd name="connsiteX5" fmla="*/ 3633782 w 3657600"/>
                    <a:gd name="connsiteY5" fmla="*/ 1192384 h 3656924"/>
                    <a:gd name="connsiteX6" fmla="*/ 3613554 w 3657600"/>
                    <a:gd name="connsiteY6" fmla="*/ 1271051 h 3656924"/>
                    <a:gd name="connsiteX7" fmla="*/ 2677886 w 3657600"/>
                    <a:gd name="connsiteY7" fmla="*/ 1959428 h 3656924"/>
                    <a:gd name="connsiteX8" fmla="*/ 2521470 w 3657600"/>
                    <a:gd name="connsiteY8" fmla="*/ 1959428 h 3656924"/>
                    <a:gd name="connsiteX9" fmla="*/ 2321622 w 3657600"/>
                    <a:gd name="connsiteY9" fmla="*/ 1825908 h 3656924"/>
                    <a:gd name="connsiteX10" fmla="*/ 1698171 w 3657600"/>
                    <a:gd name="connsiteY10" fmla="*/ 2383042 h 3656924"/>
                    <a:gd name="connsiteX11" fmla="*/ 1864160 w 3657600"/>
                    <a:gd name="connsiteY11" fmla="*/ 2238691 h 3656924"/>
                    <a:gd name="connsiteX12" fmla="*/ 1959429 w 3657600"/>
                    <a:gd name="connsiteY12" fmla="*/ 2348239 h 3656924"/>
                    <a:gd name="connsiteX13" fmla="*/ 1959429 w 3657600"/>
                    <a:gd name="connsiteY13" fmla="*/ 2677886 h 3656924"/>
                    <a:gd name="connsiteX14" fmla="*/ 1079884 w 3657600"/>
                    <a:gd name="connsiteY14" fmla="*/ 3652542 h 3656924"/>
                    <a:gd name="connsiteX15" fmla="*/ 993104 w 3657600"/>
                    <a:gd name="connsiteY15" fmla="*/ 3656924 h 3656924"/>
                    <a:gd name="connsiteX16" fmla="*/ 1170827 w 3657600"/>
                    <a:gd name="connsiteY16" fmla="*/ 3530749 h 3656924"/>
                    <a:gd name="connsiteX17" fmla="*/ 1069014 w 3657600"/>
                    <a:gd name="connsiteY17" fmla="*/ 3387341 h 3656924"/>
                    <a:gd name="connsiteX18" fmla="*/ 1124509 w 3657600"/>
                    <a:gd name="connsiteY18" fmla="*/ 3381746 h 3656924"/>
                    <a:gd name="connsiteX19" fmla="*/ 1698171 w 3657600"/>
                    <a:gd name="connsiteY19" fmla="*/ 2677886 h 3656924"/>
                    <a:gd name="connsiteX20" fmla="*/ 3009014 w 3657600"/>
                    <a:gd name="connsiteY20" fmla="*/ 61402 h 3656924"/>
                    <a:gd name="connsiteX21" fmla="*/ 3059235 w 3657600"/>
                    <a:gd name="connsiteY21" fmla="*/ 76991 h 3656924"/>
                    <a:gd name="connsiteX22" fmla="*/ 3657600 w 3657600"/>
                    <a:gd name="connsiteY22" fmla="*/ 979714 h 3656924"/>
                    <a:gd name="connsiteX23" fmla="*/ 3652542 w 3657600"/>
                    <a:gd name="connsiteY23" fmla="*/ 1079884 h 3656924"/>
                    <a:gd name="connsiteX24" fmla="*/ 3647410 w 3657600"/>
                    <a:gd name="connsiteY24" fmla="*/ 1113511 h 3656924"/>
                    <a:gd name="connsiteX25" fmla="*/ 3478320 w 3657600"/>
                    <a:gd name="connsiteY25" fmla="*/ 1225292 h 3656924"/>
                    <a:gd name="connsiteX26" fmla="*/ 3385709 w 3657600"/>
                    <a:gd name="connsiteY26" fmla="*/ 1085200 h 3656924"/>
                    <a:gd name="connsiteX27" fmla="*/ 3396343 w 3657600"/>
                    <a:gd name="connsiteY27" fmla="*/ 979713 h 3656924"/>
                    <a:gd name="connsiteX28" fmla="*/ 3079582 w 3657600"/>
                    <a:gd name="connsiteY28" fmla="*/ 383958 h 3656924"/>
                    <a:gd name="connsiteX29" fmla="*/ 2969108 w 3657600"/>
                    <a:gd name="connsiteY29" fmla="*/ 323995 h 3656924"/>
                    <a:gd name="connsiteX30" fmla="*/ 3120070 w 3657600"/>
                    <a:gd name="connsiteY30" fmla="*/ 214460 h 3656924"/>
                    <a:gd name="connsiteX31" fmla="*/ 3543 w 3657600"/>
                    <a:gd name="connsiteY31" fmla="*/ 2607715 h 3656924"/>
                    <a:gd name="connsiteX32" fmla="*/ 170407 w 3657600"/>
                    <a:gd name="connsiteY32" fmla="*/ 2749270 h 3656924"/>
                    <a:gd name="connsiteX33" fmla="*/ 265342 w 3657600"/>
                    <a:gd name="connsiteY33" fmla="*/ 2637360 h 3656924"/>
                    <a:gd name="connsiteX34" fmla="*/ 261257 w 3657600"/>
                    <a:gd name="connsiteY34" fmla="*/ 2677886 h 3656924"/>
                    <a:gd name="connsiteX35" fmla="*/ 979714 w 3657600"/>
                    <a:gd name="connsiteY35" fmla="*/ 3396343 h 3656924"/>
                    <a:gd name="connsiteX36" fmla="*/ 1002313 w 3657600"/>
                    <a:gd name="connsiteY36" fmla="*/ 3394065 h 3656924"/>
                    <a:gd name="connsiteX37" fmla="*/ 1095703 w 3657600"/>
                    <a:gd name="connsiteY37" fmla="*/ 3525609 h 3656924"/>
                    <a:gd name="connsiteX38" fmla="*/ 918482 w 3657600"/>
                    <a:gd name="connsiteY38" fmla="*/ 3651427 h 3656924"/>
                    <a:gd name="connsiteX39" fmla="*/ 782268 w 3657600"/>
                    <a:gd name="connsiteY39" fmla="*/ 3637696 h 3656924"/>
                    <a:gd name="connsiteX40" fmla="*/ 0 w 3657600"/>
                    <a:gd name="connsiteY40" fmla="*/ 2677886 h 3656924"/>
                    <a:gd name="connsiteX41" fmla="*/ 1707203 w 3657600"/>
                    <a:gd name="connsiteY41" fmla="*/ 853506 h 3656924"/>
                    <a:gd name="connsiteX42" fmla="*/ 1861398 w 3657600"/>
                    <a:gd name="connsiteY42" fmla="*/ 720465 h 3656924"/>
                    <a:gd name="connsiteX43" fmla="*/ 1972574 w 3657600"/>
                    <a:gd name="connsiteY43" fmla="*/ 849319 h 3656924"/>
                    <a:gd name="connsiteX44" fmla="*/ 1959429 w 3657600"/>
                    <a:gd name="connsiteY44" fmla="*/ 979714 h 3656924"/>
                    <a:gd name="connsiteX45" fmla="*/ 1959429 w 3657600"/>
                    <a:gd name="connsiteY45" fmla="*/ 1698171 h 3656924"/>
                    <a:gd name="connsiteX46" fmla="*/ 2349621 w 3657600"/>
                    <a:gd name="connsiteY46" fmla="*/ 1698171 h 3656924"/>
                    <a:gd name="connsiteX47" fmla="*/ 2249600 w 3657600"/>
                    <a:gd name="connsiteY47" fmla="*/ 1847880 h 3656924"/>
                    <a:gd name="connsiteX48" fmla="*/ 2416561 w 3657600"/>
                    <a:gd name="connsiteY48" fmla="*/ 1959428 h 3656924"/>
                    <a:gd name="connsiteX49" fmla="*/ 1959429 w 3657600"/>
                    <a:gd name="connsiteY49" fmla="*/ 1959428 h 3656924"/>
                    <a:gd name="connsiteX50" fmla="*/ 1959429 w 3657600"/>
                    <a:gd name="connsiteY50" fmla="*/ 2275579 h 3656924"/>
                    <a:gd name="connsiteX51" fmla="*/ 1861894 w 3657600"/>
                    <a:gd name="connsiteY51" fmla="*/ 2163425 h 3656924"/>
                    <a:gd name="connsiteX52" fmla="*/ 1698171 w 3657600"/>
                    <a:gd name="connsiteY52" fmla="*/ 2305807 h 3656924"/>
                    <a:gd name="connsiteX53" fmla="*/ 1698171 w 3657600"/>
                    <a:gd name="connsiteY53" fmla="*/ 1959429 h 3656924"/>
                    <a:gd name="connsiteX54" fmla="*/ 1006396 w 3657600"/>
                    <a:gd name="connsiteY54" fmla="*/ 1959429 h 3656924"/>
                    <a:gd name="connsiteX55" fmla="*/ 857141 w 3657600"/>
                    <a:gd name="connsiteY55" fmla="*/ 1885014 h 3656924"/>
                    <a:gd name="connsiteX56" fmla="*/ 949537 w 3657600"/>
                    <a:gd name="connsiteY56" fmla="*/ 1699696 h 3656924"/>
                    <a:gd name="connsiteX57" fmla="*/ 979714 w 3657600"/>
                    <a:gd name="connsiteY57" fmla="*/ 1698172 h 3656924"/>
                    <a:gd name="connsiteX58" fmla="*/ 1698171 w 3657600"/>
                    <a:gd name="connsiteY58" fmla="*/ 1698172 h 3656924"/>
                    <a:gd name="connsiteX59" fmla="*/ 1698171 w 3657600"/>
                    <a:gd name="connsiteY59" fmla="*/ 979713 h 3656924"/>
                    <a:gd name="connsiteX60" fmla="*/ 1703230 w 3657600"/>
                    <a:gd name="connsiteY60" fmla="*/ 879543 h 3656924"/>
                    <a:gd name="connsiteX61" fmla="*/ 286952 w 3657600"/>
                    <a:gd name="connsiteY61" fmla="*/ 1985123 h 3656924"/>
                    <a:gd name="connsiteX62" fmla="*/ 879545 w 3657600"/>
                    <a:gd name="connsiteY62" fmla="*/ 1703230 h 3656924"/>
                    <a:gd name="connsiteX63" fmla="*/ 894882 w 3657600"/>
                    <a:gd name="connsiteY63" fmla="*/ 1702455 h 3656924"/>
                    <a:gd name="connsiteX64" fmla="*/ 788466 w 3657600"/>
                    <a:gd name="connsiteY64" fmla="*/ 1915895 h 3656924"/>
                    <a:gd name="connsiteX65" fmla="*/ 893261 w 3657600"/>
                    <a:gd name="connsiteY65" fmla="*/ 1968144 h 3656924"/>
                    <a:gd name="connsiteX66" fmla="*/ 834920 w 3657600"/>
                    <a:gd name="connsiteY66" fmla="*/ 1974025 h 3656924"/>
                    <a:gd name="connsiteX67" fmla="*/ 471689 w 3657600"/>
                    <a:gd name="connsiteY67" fmla="*/ 2169860 h 3656924"/>
                    <a:gd name="connsiteX68" fmla="*/ 275854 w 3657600"/>
                    <a:gd name="connsiteY68" fmla="*/ 2533092 h 3656924"/>
                    <a:gd name="connsiteX69" fmla="*/ 275649 w 3657600"/>
                    <a:gd name="connsiteY69" fmla="*/ 2535121 h 3656924"/>
                    <a:gd name="connsiteX70" fmla="*/ 156810 w 3657600"/>
                    <a:gd name="connsiteY70" fmla="*/ 2675208 h 3656924"/>
                    <a:gd name="connsiteX71" fmla="*/ 9280 w 3657600"/>
                    <a:gd name="connsiteY71" fmla="*/ 2550055 h 3656924"/>
                    <a:gd name="connsiteX72" fmla="*/ 19904 w 3657600"/>
                    <a:gd name="connsiteY72" fmla="*/ 2480439 h 3656924"/>
                    <a:gd name="connsiteX73" fmla="*/ 286952 w 3657600"/>
                    <a:gd name="connsiteY73" fmla="*/ 1985123 h 3656924"/>
                    <a:gd name="connsiteX74" fmla="*/ 1985123 w 3657600"/>
                    <a:gd name="connsiteY74" fmla="*/ 286951 h 3656924"/>
                    <a:gd name="connsiteX75" fmla="*/ 2677886 w 3657600"/>
                    <a:gd name="connsiteY75" fmla="*/ 0 h 3656924"/>
                    <a:gd name="connsiteX76" fmla="*/ 2875332 w 3657600"/>
                    <a:gd name="connsiteY76" fmla="*/ 19904 h 3656924"/>
                    <a:gd name="connsiteX77" fmla="*/ 2916077 w 3657600"/>
                    <a:gd name="connsiteY77" fmla="*/ 32552 h 3656924"/>
                    <a:gd name="connsiteX78" fmla="*/ 3044898 w 3657600"/>
                    <a:gd name="connsiteY78" fmla="*/ 210095 h 3656924"/>
                    <a:gd name="connsiteX79" fmla="*/ 2914840 w 3657600"/>
                    <a:gd name="connsiteY79" fmla="*/ 304461 h 3656924"/>
                    <a:gd name="connsiteX80" fmla="*/ 2822680 w 3657600"/>
                    <a:gd name="connsiteY80" fmla="*/ 275853 h 3656924"/>
                    <a:gd name="connsiteX81" fmla="*/ 2677886 w 3657600"/>
                    <a:gd name="connsiteY81" fmla="*/ 261256 h 3656924"/>
                    <a:gd name="connsiteX82" fmla="*/ 2169860 w 3657600"/>
                    <a:gd name="connsiteY82" fmla="*/ 471688 h 3656924"/>
                    <a:gd name="connsiteX83" fmla="*/ 2015888 w 3657600"/>
                    <a:gd name="connsiteY83" fmla="*/ 700058 h 3656924"/>
                    <a:gd name="connsiteX84" fmla="*/ 1987016 w 3657600"/>
                    <a:gd name="connsiteY84" fmla="*/ 793069 h 3656924"/>
                    <a:gd name="connsiteX85" fmla="*/ 1859427 w 3657600"/>
                    <a:gd name="connsiteY85" fmla="*/ 645192 h 3656924"/>
                    <a:gd name="connsiteX86" fmla="*/ 1723070 w 3657600"/>
                    <a:gd name="connsiteY86" fmla="*/ 762842 h 3656924"/>
                    <a:gd name="connsiteX87" fmla="*/ 1742217 w 3657600"/>
                    <a:gd name="connsiteY87" fmla="*/ 688377 h 3656924"/>
                    <a:gd name="connsiteX88" fmla="*/ 1985123 w 3657600"/>
                    <a:gd name="connsiteY88" fmla="*/ 286951 h 365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657600" h="3656924">
                      <a:moveTo>
                        <a:pt x="2406964" y="1698171"/>
                      </a:moveTo>
                      <a:lnTo>
                        <a:pt x="2677886" y="1698171"/>
                      </a:lnTo>
                      <a:cubicBezTo>
                        <a:pt x="2975480" y="1698171"/>
                        <a:pt x="3230815" y="1517234"/>
                        <a:pt x="3339883" y="1259370"/>
                      </a:cubicBezTo>
                      <a:lnTo>
                        <a:pt x="3373052" y="1152515"/>
                      </a:lnTo>
                      <a:lnTo>
                        <a:pt x="3470685" y="1300203"/>
                      </a:lnTo>
                      <a:lnTo>
                        <a:pt x="3633782" y="1192384"/>
                      </a:lnTo>
                      <a:lnTo>
                        <a:pt x="3613554" y="1271051"/>
                      </a:lnTo>
                      <a:cubicBezTo>
                        <a:pt x="3489511" y="1669862"/>
                        <a:pt x="3117514" y="1959428"/>
                        <a:pt x="2677886" y="1959428"/>
                      </a:cubicBezTo>
                      <a:lnTo>
                        <a:pt x="2521470" y="1959428"/>
                      </a:lnTo>
                      <a:lnTo>
                        <a:pt x="2321622" y="1825908"/>
                      </a:lnTo>
                      <a:close/>
                      <a:moveTo>
                        <a:pt x="1698171" y="2383042"/>
                      </a:moveTo>
                      <a:lnTo>
                        <a:pt x="1864160" y="2238691"/>
                      </a:lnTo>
                      <a:lnTo>
                        <a:pt x="1959429" y="2348239"/>
                      </a:lnTo>
                      <a:lnTo>
                        <a:pt x="1959429" y="2677886"/>
                      </a:lnTo>
                      <a:cubicBezTo>
                        <a:pt x="1959428" y="3185150"/>
                        <a:pt x="1573911" y="3602371"/>
                        <a:pt x="1079884" y="3652542"/>
                      </a:cubicBezTo>
                      <a:lnTo>
                        <a:pt x="993104" y="3656924"/>
                      </a:lnTo>
                      <a:lnTo>
                        <a:pt x="1170827" y="3530749"/>
                      </a:lnTo>
                      <a:lnTo>
                        <a:pt x="1069014" y="3387341"/>
                      </a:lnTo>
                      <a:lnTo>
                        <a:pt x="1124509" y="3381746"/>
                      </a:lnTo>
                      <a:cubicBezTo>
                        <a:pt x="1451897" y="3314753"/>
                        <a:pt x="1698172" y="3025079"/>
                        <a:pt x="1698171" y="2677886"/>
                      </a:cubicBezTo>
                      <a:close/>
                      <a:moveTo>
                        <a:pt x="3009014" y="61402"/>
                      </a:moveTo>
                      <a:lnTo>
                        <a:pt x="3059235" y="76991"/>
                      </a:lnTo>
                      <a:cubicBezTo>
                        <a:pt x="3410869" y="225719"/>
                        <a:pt x="3657600" y="573903"/>
                        <a:pt x="3657600" y="979714"/>
                      </a:cubicBezTo>
                      <a:cubicBezTo>
                        <a:pt x="3657600" y="1013532"/>
                        <a:pt x="3655887" y="1046949"/>
                        <a:pt x="3652542" y="1079884"/>
                      </a:cubicBezTo>
                      <a:lnTo>
                        <a:pt x="3647410" y="1113511"/>
                      </a:lnTo>
                      <a:lnTo>
                        <a:pt x="3478320" y="1225292"/>
                      </a:lnTo>
                      <a:lnTo>
                        <a:pt x="3385709" y="1085200"/>
                      </a:lnTo>
                      <a:lnTo>
                        <a:pt x="3396343" y="979713"/>
                      </a:lnTo>
                      <a:cubicBezTo>
                        <a:pt x="3396343" y="731718"/>
                        <a:pt x="3270693" y="513070"/>
                        <a:pt x="3079582" y="383958"/>
                      </a:cubicBezTo>
                      <a:lnTo>
                        <a:pt x="2969108" y="323995"/>
                      </a:lnTo>
                      <a:lnTo>
                        <a:pt x="3120070" y="214460"/>
                      </a:lnTo>
                      <a:close/>
                      <a:moveTo>
                        <a:pt x="3543" y="2607715"/>
                      </a:moveTo>
                      <a:lnTo>
                        <a:pt x="170407" y="2749270"/>
                      </a:lnTo>
                      <a:lnTo>
                        <a:pt x="265342" y="2637360"/>
                      </a:lnTo>
                      <a:lnTo>
                        <a:pt x="261257" y="2677886"/>
                      </a:lnTo>
                      <a:cubicBezTo>
                        <a:pt x="261257" y="3074679"/>
                        <a:pt x="582921" y="3396343"/>
                        <a:pt x="979714" y="3396343"/>
                      </a:cubicBezTo>
                      <a:lnTo>
                        <a:pt x="1002313" y="3394065"/>
                      </a:lnTo>
                      <a:lnTo>
                        <a:pt x="1095703" y="3525609"/>
                      </a:lnTo>
                      <a:lnTo>
                        <a:pt x="918482" y="3651427"/>
                      </a:lnTo>
                      <a:lnTo>
                        <a:pt x="782268" y="3637696"/>
                      </a:lnTo>
                      <a:cubicBezTo>
                        <a:pt x="335828" y="3546341"/>
                        <a:pt x="0" y="3151332"/>
                        <a:pt x="0" y="2677886"/>
                      </a:cubicBezTo>
                      <a:close/>
                      <a:moveTo>
                        <a:pt x="1707203" y="853506"/>
                      </a:moveTo>
                      <a:lnTo>
                        <a:pt x="1861398" y="720465"/>
                      </a:lnTo>
                      <a:lnTo>
                        <a:pt x="1972574" y="849319"/>
                      </a:lnTo>
                      <a:lnTo>
                        <a:pt x="1959429" y="979714"/>
                      </a:lnTo>
                      <a:lnTo>
                        <a:pt x="1959429" y="1698171"/>
                      </a:lnTo>
                      <a:lnTo>
                        <a:pt x="2349621" y="1698171"/>
                      </a:lnTo>
                      <a:lnTo>
                        <a:pt x="2249600" y="1847880"/>
                      </a:lnTo>
                      <a:lnTo>
                        <a:pt x="2416561" y="1959428"/>
                      </a:lnTo>
                      <a:lnTo>
                        <a:pt x="1959429" y="1959428"/>
                      </a:lnTo>
                      <a:lnTo>
                        <a:pt x="1959429" y="2275579"/>
                      </a:lnTo>
                      <a:lnTo>
                        <a:pt x="1861894" y="2163425"/>
                      </a:lnTo>
                      <a:lnTo>
                        <a:pt x="1698171" y="2305807"/>
                      </a:lnTo>
                      <a:lnTo>
                        <a:pt x="1698171" y="1959429"/>
                      </a:lnTo>
                      <a:lnTo>
                        <a:pt x="1006396" y="1959429"/>
                      </a:lnTo>
                      <a:lnTo>
                        <a:pt x="857141" y="1885014"/>
                      </a:lnTo>
                      <a:lnTo>
                        <a:pt x="949537" y="1699696"/>
                      </a:lnTo>
                      <a:lnTo>
                        <a:pt x="979714" y="1698172"/>
                      </a:lnTo>
                      <a:lnTo>
                        <a:pt x="1698171" y="1698172"/>
                      </a:lnTo>
                      <a:lnTo>
                        <a:pt x="1698171" y="979713"/>
                      </a:lnTo>
                      <a:cubicBezTo>
                        <a:pt x="1698171" y="945896"/>
                        <a:pt x="1699885" y="912479"/>
                        <a:pt x="1703230" y="879543"/>
                      </a:cubicBezTo>
                      <a:close/>
                      <a:moveTo>
                        <a:pt x="286952" y="1985123"/>
                      </a:moveTo>
                      <a:cubicBezTo>
                        <a:pt x="442084" y="1829992"/>
                        <a:pt x="648998" y="1726643"/>
                        <a:pt x="879545" y="1703230"/>
                      </a:cubicBezTo>
                      <a:lnTo>
                        <a:pt x="894882" y="1702455"/>
                      </a:lnTo>
                      <a:lnTo>
                        <a:pt x="788466" y="1915895"/>
                      </a:lnTo>
                      <a:lnTo>
                        <a:pt x="893261" y="1968144"/>
                      </a:lnTo>
                      <a:lnTo>
                        <a:pt x="834920" y="1974025"/>
                      </a:lnTo>
                      <a:cubicBezTo>
                        <a:pt x="694610" y="2002737"/>
                        <a:pt x="569200" y="2072348"/>
                        <a:pt x="471689" y="2169860"/>
                      </a:cubicBezTo>
                      <a:cubicBezTo>
                        <a:pt x="374177" y="2267371"/>
                        <a:pt x="304565" y="2392782"/>
                        <a:pt x="275854" y="2533092"/>
                      </a:cubicBezTo>
                      <a:lnTo>
                        <a:pt x="275649" y="2535121"/>
                      </a:lnTo>
                      <a:lnTo>
                        <a:pt x="156810" y="2675208"/>
                      </a:lnTo>
                      <a:lnTo>
                        <a:pt x="9280" y="2550055"/>
                      </a:lnTo>
                      <a:lnTo>
                        <a:pt x="19904" y="2480439"/>
                      </a:lnTo>
                      <a:cubicBezTo>
                        <a:pt x="59057" y="2289108"/>
                        <a:pt x="153982" y="2118093"/>
                        <a:pt x="286952" y="1985123"/>
                      </a:cubicBezTo>
                      <a:close/>
                      <a:moveTo>
                        <a:pt x="1985123" y="286951"/>
                      </a:moveTo>
                      <a:cubicBezTo>
                        <a:pt x="2162417" y="109659"/>
                        <a:pt x="2407345" y="0"/>
                        <a:pt x="2677886" y="0"/>
                      </a:cubicBezTo>
                      <a:cubicBezTo>
                        <a:pt x="2745521" y="0"/>
                        <a:pt x="2811555" y="6854"/>
                        <a:pt x="2875332" y="19904"/>
                      </a:cubicBezTo>
                      <a:lnTo>
                        <a:pt x="2916077" y="32552"/>
                      </a:lnTo>
                      <a:lnTo>
                        <a:pt x="3044898" y="210095"/>
                      </a:lnTo>
                      <a:lnTo>
                        <a:pt x="2914840" y="304461"/>
                      </a:lnTo>
                      <a:lnTo>
                        <a:pt x="2822680" y="275853"/>
                      </a:lnTo>
                      <a:cubicBezTo>
                        <a:pt x="2775910" y="266283"/>
                        <a:pt x="2727485" y="261256"/>
                        <a:pt x="2677886" y="261256"/>
                      </a:cubicBezTo>
                      <a:cubicBezTo>
                        <a:pt x="2479489" y="261256"/>
                        <a:pt x="2299875" y="341672"/>
                        <a:pt x="2169860" y="471688"/>
                      </a:cubicBezTo>
                      <a:cubicBezTo>
                        <a:pt x="2104852" y="536696"/>
                        <a:pt x="2052244" y="614104"/>
                        <a:pt x="2015888" y="700058"/>
                      </a:cubicBezTo>
                      <a:lnTo>
                        <a:pt x="1987016" y="793069"/>
                      </a:lnTo>
                      <a:lnTo>
                        <a:pt x="1859427" y="645192"/>
                      </a:lnTo>
                      <a:lnTo>
                        <a:pt x="1723070" y="762842"/>
                      </a:lnTo>
                      <a:lnTo>
                        <a:pt x="1742217" y="688377"/>
                      </a:lnTo>
                      <a:cubicBezTo>
                        <a:pt x="1789926" y="534988"/>
                        <a:pt x="1874315" y="397759"/>
                        <a:pt x="1985123" y="286951"/>
                      </a:cubicBezTo>
                      <a:close/>
                    </a:path>
                  </a:pathLst>
                </a:custGeom>
                <a:solidFill>
                  <a:srgbClr val="232F3E"/>
                </a:solidFill>
                <a:ln>
                  <a:solidFill>
                    <a:srgbClr val="BDC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0" name="Rectangle 49">
                  <a:extLst>
                    <a:ext uri="{FF2B5EF4-FFF2-40B4-BE49-F238E27FC236}">
                      <a16:creationId xmlns:a16="http://schemas.microsoft.com/office/drawing/2014/main" id="{3BD1ECE8-F9A9-4DF1-9B93-5558BFA9145C}"/>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US" sz="5400" dirty="0"/>
                </a:p>
              </p:txBody>
            </p:sp>
            <p:sp>
              <p:nvSpPr>
                <p:cNvPr id="51" name="Rectangle 50">
                  <a:extLst>
                    <a:ext uri="{FF2B5EF4-FFF2-40B4-BE49-F238E27FC236}">
                      <a16:creationId xmlns:a16="http://schemas.microsoft.com/office/drawing/2014/main" id="{75B62041-E483-4C0F-B4C6-EEC7B6494A7A}"/>
                    </a:ext>
                  </a:extLst>
                </p:cNvPr>
                <p:cNvSpPr/>
                <p:nvPr/>
              </p:nvSpPr>
              <p:spPr>
                <a:xfrm>
                  <a:off x="3902149" y="2420017"/>
                  <a:ext cx="1392865" cy="925033"/>
                </a:xfrm>
                <a:prstGeom prst="rect">
                  <a:avLst/>
                </a:prstGeom>
                <a:noFill/>
              </p:spPr>
              <p:txBody>
                <a:bodyPr wrap="none" lIns="91440" tIns="45720" rIns="91440" bIns="45720">
                  <a:prstTxWarp prst="textArchUp">
                    <a:avLst>
                      <a:gd name="adj" fmla="val 10658598"/>
                    </a:avLst>
                  </a:prstTxWarp>
                  <a:spAutoFit/>
                </a:bodyPr>
                <a:lstStyle/>
                <a:p>
                  <a:pPr algn="ctr"/>
                  <a:r>
                    <a:rPr lang="en-US" sz="1600" cap="none" spc="0" dirty="0">
                      <a:ln w="0"/>
                      <a:solidFill>
                        <a:schemeClr val="bg1"/>
                      </a:solidFill>
                      <a:effectLst>
                        <a:outerShdw blurRad="38100" dist="19050" dir="2700000" algn="tl" rotWithShape="0">
                          <a:schemeClr val="dk1">
                            <a:alpha val="40000"/>
                          </a:schemeClr>
                        </a:outerShdw>
                      </a:effectLst>
                    </a:rPr>
                    <a:t>Code</a:t>
                  </a:r>
                </a:p>
              </p:txBody>
            </p:sp>
            <p:sp>
              <p:nvSpPr>
                <p:cNvPr id="52" name="Rectangle 51">
                  <a:extLst>
                    <a:ext uri="{FF2B5EF4-FFF2-40B4-BE49-F238E27FC236}">
                      <a16:creationId xmlns:a16="http://schemas.microsoft.com/office/drawing/2014/main" id="{895E99E1-0939-4268-B58F-58D625B0AA09}"/>
                    </a:ext>
                  </a:extLst>
                </p:cNvPr>
                <p:cNvSpPr/>
                <p:nvPr/>
              </p:nvSpPr>
              <p:spPr>
                <a:xfrm rot="16200000">
                  <a:off x="3675566" y="2789519"/>
                  <a:ext cx="1051219" cy="822892"/>
                </a:xfrm>
                <a:prstGeom prst="rect">
                  <a:avLst/>
                </a:prstGeom>
                <a:noFill/>
              </p:spPr>
              <p:txBody>
                <a:bodyPr wrap="none" lIns="91440" tIns="45720" rIns="91440" bIns="45720">
                  <a:prstTxWarp prst="textArchUp">
                    <a:avLst>
                      <a:gd name="adj" fmla="val 10775894"/>
                    </a:avLst>
                  </a:prstTxWarp>
                  <a:spAutoFit/>
                </a:bodyPr>
                <a:lstStyle/>
                <a:p>
                  <a:pPr algn="ctr"/>
                  <a:r>
                    <a:rPr lang="en-US" sz="1600" cap="none" spc="0" dirty="0">
                      <a:ln w="0"/>
                      <a:solidFill>
                        <a:schemeClr val="bg1"/>
                      </a:solidFill>
                      <a:effectLst>
                        <a:outerShdw blurRad="38100" dist="19050" dir="2700000" algn="tl" rotWithShape="0">
                          <a:schemeClr val="dk1">
                            <a:alpha val="40000"/>
                          </a:schemeClr>
                        </a:outerShdw>
                      </a:effectLst>
                    </a:rPr>
                    <a:t>Build</a:t>
                  </a:r>
                </a:p>
              </p:txBody>
            </p:sp>
            <p:sp>
              <p:nvSpPr>
                <p:cNvPr id="53" name="Rectangle 52">
                  <a:extLst>
                    <a:ext uri="{FF2B5EF4-FFF2-40B4-BE49-F238E27FC236}">
                      <a16:creationId xmlns:a16="http://schemas.microsoft.com/office/drawing/2014/main" id="{C66ADAF2-CCA4-4AFE-86E7-2C848DB6422F}"/>
                    </a:ext>
                  </a:extLst>
                </p:cNvPr>
                <p:cNvSpPr/>
                <p:nvPr/>
              </p:nvSpPr>
              <p:spPr>
                <a:xfrm rot="20725225">
                  <a:off x="4054654" y="3139811"/>
                  <a:ext cx="1392865" cy="925033"/>
                </a:xfrm>
                <a:prstGeom prst="rect">
                  <a:avLst/>
                </a:prstGeom>
                <a:noFill/>
              </p:spPr>
              <p:txBody>
                <a:bodyPr wrap="none" lIns="91440" tIns="45720" rIns="91440" bIns="45720">
                  <a:prstTxWarp prst="textArchDown">
                    <a:avLst/>
                  </a:prstTxWarp>
                  <a:spAutoFit/>
                </a:bodyPr>
                <a:lstStyle/>
                <a:p>
                  <a:pPr algn="ctr"/>
                  <a:r>
                    <a:rPr lang="en-US" sz="1600" cap="none" spc="0" dirty="0">
                      <a:ln w="0"/>
                      <a:solidFill>
                        <a:schemeClr val="bg1"/>
                      </a:solidFill>
                      <a:effectLst>
                        <a:outerShdw blurRad="38100" dist="19050" dir="2700000" algn="tl" rotWithShape="0">
                          <a:schemeClr val="dk1">
                            <a:alpha val="40000"/>
                          </a:schemeClr>
                        </a:outerShdw>
                      </a:effectLst>
                    </a:rPr>
                    <a:t>Test</a:t>
                  </a:r>
                </a:p>
              </p:txBody>
            </p:sp>
            <p:sp>
              <p:nvSpPr>
                <p:cNvPr id="54" name="Rectangle 53">
                  <a:extLst>
                    <a:ext uri="{FF2B5EF4-FFF2-40B4-BE49-F238E27FC236}">
                      <a16:creationId xmlns:a16="http://schemas.microsoft.com/office/drawing/2014/main" id="{BA0654FD-FC55-4BF1-B080-5314B4F86B1D}"/>
                    </a:ext>
                  </a:extLst>
                </p:cNvPr>
                <p:cNvSpPr/>
                <p:nvPr/>
              </p:nvSpPr>
              <p:spPr>
                <a:xfrm rot="18837155">
                  <a:off x="5502211" y="2823755"/>
                  <a:ext cx="952537" cy="372409"/>
                </a:xfrm>
                <a:prstGeom prst="rect">
                  <a:avLst/>
                </a:prstGeom>
                <a:noFill/>
              </p:spPr>
              <p:txBody>
                <a:bodyPr wrap="none" lIns="91440" tIns="45720" rIns="91440" bIns="45720">
                  <a:spAutoFit/>
                </a:bodyPr>
                <a:lstStyle/>
                <a:p>
                  <a:pPr algn="ctr"/>
                  <a:r>
                    <a:rPr lang="en-US" sz="1600" cap="none" spc="0" dirty="0">
                      <a:ln w="0"/>
                      <a:solidFill>
                        <a:schemeClr val="bg1"/>
                      </a:solidFill>
                      <a:effectLst>
                        <a:outerShdw blurRad="38100" dist="19050" dir="2700000" algn="tl" rotWithShape="0">
                          <a:schemeClr val="dk1">
                            <a:alpha val="40000"/>
                          </a:schemeClr>
                        </a:outerShdw>
                      </a:effectLst>
                    </a:rPr>
                    <a:t>Release</a:t>
                  </a:r>
                </a:p>
              </p:txBody>
            </p:sp>
            <p:sp>
              <p:nvSpPr>
                <p:cNvPr id="55" name="Rectangle 54">
                  <a:extLst>
                    <a:ext uri="{FF2B5EF4-FFF2-40B4-BE49-F238E27FC236}">
                      <a16:creationId xmlns:a16="http://schemas.microsoft.com/office/drawing/2014/main" id="{90EEB792-D54B-4271-9104-B69781B702DF}"/>
                    </a:ext>
                  </a:extLst>
                </p:cNvPr>
                <p:cNvSpPr/>
                <p:nvPr/>
              </p:nvSpPr>
              <p:spPr>
                <a:xfrm rot="1373349">
                  <a:off x="6497838" y="2457391"/>
                  <a:ext cx="1392865" cy="925033"/>
                </a:xfrm>
                <a:prstGeom prst="rect">
                  <a:avLst/>
                </a:prstGeom>
                <a:noFill/>
              </p:spPr>
              <p:txBody>
                <a:bodyPr wrap="none" lIns="91440" tIns="45720" rIns="91440" bIns="45720">
                  <a:prstTxWarp prst="textArchUp">
                    <a:avLst>
                      <a:gd name="adj" fmla="val 10658598"/>
                    </a:avLst>
                  </a:prstTxWarp>
                  <a:spAutoFit/>
                </a:bodyPr>
                <a:lstStyle/>
                <a:p>
                  <a:pPr algn="ctr"/>
                  <a:r>
                    <a:rPr lang="en-US" sz="1600" cap="none" spc="0" dirty="0">
                      <a:ln w="0"/>
                      <a:solidFill>
                        <a:schemeClr val="bg1"/>
                      </a:solidFill>
                      <a:effectLst>
                        <a:outerShdw blurRad="38100" dist="19050" dir="2700000" algn="tl" rotWithShape="0">
                          <a:schemeClr val="dk1">
                            <a:alpha val="40000"/>
                          </a:schemeClr>
                        </a:outerShdw>
                      </a:effectLst>
                    </a:rPr>
                    <a:t>Deploy</a:t>
                  </a:r>
                </a:p>
              </p:txBody>
            </p:sp>
            <p:sp>
              <p:nvSpPr>
                <p:cNvPr id="56" name="Rectangle 55">
                  <a:extLst>
                    <a:ext uri="{FF2B5EF4-FFF2-40B4-BE49-F238E27FC236}">
                      <a16:creationId xmlns:a16="http://schemas.microsoft.com/office/drawing/2014/main" id="{7ADDDF02-ACCB-4CFC-AFAC-518CAB9E95CB}"/>
                    </a:ext>
                  </a:extLst>
                </p:cNvPr>
                <p:cNvSpPr/>
                <p:nvPr/>
              </p:nvSpPr>
              <p:spPr>
                <a:xfrm rot="6538704">
                  <a:off x="6716635" y="2895947"/>
                  <a:ext cx="1219389" cy="925033"/>
                </a:xfrm>
                <a:prstGeom prst="rect">
                  <a:avLst/>
                </a:prstGeom>
                <a:noFill/>
              </p:spPr>
              <p:txBody>
                <a:bodyPr wrap="none" lIns="91440" tIns="45720" rIns="91440" bIns="45720">
                  <a:prstTxWarp prst="textArchUp">
                    <a:avLst>
                      <a:gd name="adj" fmla="val 10769268"/>
                    </a:avLst>
                  </a:prstTxWarp>
                  <a:spAutoFit/>
                </a:bodyPr>
                <a:lstStyle/>
                <a:p>
                  <a:pPr algn="ctr"/>
                  <a:r>
                    <a:rPr lang="en-US" sz="1600" cap="none" spc="0" dirty="0">
                      <a:ln w="0"/>
                      <a:solidFill>
                        <a:schemeClr val="bg1"/>
                      </a:solidFill>
                      <a:effectLst>
                        <a:outerShdw blurRad="38100" dist="19050" dir="2700000" algn="tl" rotWithShape="0">
                          <a:schemeClr val="dk1">
                            <a:alpha val="40000"/>
                          </a:schemeClr>
                        </a:outerShdw>
                      </a:effectLst>
                    </a:rPr>
                    <a:t>Operate</a:t>
                  </a:r>
                </a:p>
              </p:txBody>
            </p:sp>
            <p:sp>
              <p:nvSpPr>
                <p:cNvPr id="57" name="Rectangle 56">
                  <a:extLst>
                    <a:ext uri="{FF2B5EF4-FFF2-40B4-BE49-F238E27FC236}">
                      <a16:creationId xmlns:a16="http://schemas.microsoft.com/office/drawing/2014/main" id="{39773E17-54ED-46A1-9484-49D150F6D36E}"/>
                    </a:ext>
                  </a:extLst>
                </p:cNvPr>
                <p:cNvSpPr/>
                <p:nvPr/>
              </p:nvSpPr>
              <p:spPr>
                <a:xfrm rot="796291">
                  <a:off x="6162949" y="3146737"/>
                  <a:ext cx="1392865" cy="925033"/>
                </a:xfrm>
                <a:prstGeom prst="rect">
                  <a:avLst/>
                </a:prstGeom>
                <a:noFill/>
              </p:spPr>
              <p:txBody>
                <a:bodyPr wrap="none" lIns="91440" tIns="45720" rIns="91440" bIns="45720">
                  <a:prstTxWarp prst="textArchDown">
                    <a:avLst/>
                  </a:prstTxWarp>
                  <a:spAutoFit/>
                </a:bodyPr>
                <a:lstStyle/>
                <a:p>
                  <a:pPr algn="ctr"/>
                  <a:r>
                    <a:rPr lang="en-US" sz="1600" cap="none" spc="0" dirty="0">
                      <a:ln w="0"/>
                      <a:solidFill>
                        <a:schemeClr val="bg1"/>
                      </a:solidFill>
                      <a:effectLst>
                        <a:outerShdw blurRad="38100" dist="19050" dir="2700000" algn="tl" rotWithShape="0">
                          <a:schemeClr val="dk1">
                            <a:alpha val="40000"/>
                          </a:schemeClr>
                        </a:outerShdw>
                      </a:effectLst>
                    </a:rPr>
                    <a:t>Monitor</a:t>
                  </a:r>
                </a:p>
              </p:txBody>
            </p:sp>
            <p:sp>
              <p:nvSpPr>
                <p:cNvPr id="58" name="Rectangle 57">
                  <a:extLst>
                    <a:ext uri="{FF2B5EF4-FFF2-40B4-BE49-F238E27FC236}">
                      <a16:creationId xmlns:a16="http://schemas.microsoft.com/office/drawing/2014/main" id="{57542E41-A39F-48B7-97E7-D641FA3C6FF5}"/>
                    </a:ext>
                  </a:extLst>
                </p:cNvPr>
                <p:cNvSpPr/>
                <p:nvPr/>
              </p:nvSpPr>
              <p:spPr>
                <a:xfrm rot="2665694">
                  <a:off x="5090006" y="2647706"/>
                  <a:ext cx="635141" cy="372409"/>
                </a:xfrm>
                <a:prstGeom prst="rect">
                  <a:avLst/>
                </a:prstGeom>
                <a:noFill/>
              </p:spPr>
              <p:txBody>
                <a:bodyPr wrap="none" lIns="91440" tIns="45720" rIns="91440" bIns="45720">
                  <a:spAutoFit/>
                </a:bodyPr>
                <a:lstStyle/>
                <a:p>
                  <a:pPr algn="ctr"/>
                  <a:r>
                    <a:rPr lang="en-US" sz="1600" cap="none" spc="0" dirty="0">
                      <a:ln w="0"/>
                      <a:solidFill>
                        <a:schemeClr val="bg1"/>
                      </a:solidFill>
                      <a:effectLst>
                        <a:outerShdw blurRad="38100" dist="19050" dir="2700000" algn="tl" rotWithShape="0">
                          <a:schemeClr val="dk1">
                            <a:alpha val="40000"/>
                          </a:schemeClr>
                        </a:outerShdw>
                      </a:effectLst>
                    </a:rPr>
                    <a:t>Plan</a:t>
                  </a:r>
                </a:p>
              </p:txBody>
            </p:sp>
            <p:cxnSp>
              <p:nvCxnSpPr>
                <p:cNvPr id="59" name="Straight Connector 58">
                  <a:extLst>
                    <a:ext uri="{FF2B5EF4-FFF2-40B4-BE49-F238E27FC236}">
                      <a16:creationId xmlns:a16="http://schemas.microsoft.com/office/drawing/2014/main" id="{9DD1C1F7-D934-464D-9270-CF98C42A5638}"/>
                    </a:ext>
                  </a:extLst>
                </p:cNvPr>
                <p:cNvCxnSpPr/>
                <p:nvPr/>
              </p:nvCxnSpPr>
              <p:spPr>
                <a:xfrm flipV="1">
                  <a:off x="5784298" y="3218829"/>
                  <a:ext cx="184736" cy="184737"/>
                </a:xfrm>
                <a:prstGeom prst="line">
                  <a:avLst/>
                </a:prstGeom>
                <a:ln>
                  <a:solidFill>
                    <a:srgbClr val="BDCADA"/>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a:extLst>
                    <a:ext uri="{FF2B5EF4-FFF2-40B4-BE49-F238E27FC236}">
                      <a16:creationId xmlns:a16="http://schemas.microsoft.com/office/drawing/2014/main" id="{B9996B6A-DDA3-4AFF-A87E-7D514D3F49D3}"/>
                    </a:ext>
                  </a:extLst>
                </p:cNvPr>
                <p:cNvCxnSpPr>
                  <a:stCxn id="49" idx="52"/>
                </p:cNvCxnSpPr>
                <p:nvPr/>
              </p:nvCxnSpPr>
              <p:spPr>
                <a:xfrm flipV="1">
                  <a:off x="5354633" y="3027829"/>
                  <a:ext cx="434631" cy="435926"/>
                </a:xfrm>
                <a:prstGeom prst="line">
                  <a:avLst/>
                </a:prstGeom>
                <a:ln>
                  <a:solidFill>
                    <a:srgbClr val="BDCADA"/>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6" name="Group 45">
                <a:extLst>
                  <a:ext uri="{FF2B5EF4-FFF2-40B4-BE49-F238E27FC236}">
                    <a16:creationId xmlns:a16="http://schemas.microsoft.com/office/drawing/2014/main" id="{F29DF954-0A69-4DFE-BEDC-2DFAC6B8A0D9}"/>
                  </a:ext>
                </a:extLst>
              </p:cNvPr>
              <p:cNvGrpSpPr/>
              <p:nvPr/>
            </p:nvGrpSpPr>
            <p:grpSpPr>
              <a:xfrm>
                <a:off x="4339904" y="3013912"/>
                <a:ext cx="2884208" cy="369332"/>
                <a:chOff x="4284654" y="3013912"/>
                <a:chExt cx="2884208" cy="369332"/>
              </a:xfrm>
            </p:grpSpPr>
            <p:sp>
              <p:nvSpPr>
                <p:cNvPr id="47" name="TextBox 46">
                  <a:extLst>
                    <a:ext uri="{FF2B5EF4-FFF2-40B4-BE49-F238E27FC236}">
                      <a16:creationId xmlns:a16="http://schemas.microsoft.com/office/drawing/2014/main" id="{B9537501-6C5B-4204-9C25-8C736B91A2D0}"/>
                    </a:ext>
                  </a:extLst>
                </p:cNvPr>
                <p:cNvSpPr txBox="1"/>
                <p:nvPr/>
              </p:nvSpPr>
              <p:spPr>
                <a:xfrm>
                  <a:off x="4284654" y="3013912"/>
                  <a:ext cx="545790" cy="369332"/>
                </a:xfrm>
                <a:prstGeom prst="rect">
                  <a:avLst/>
                </a:prstGeom>
                <a:noFill/>
              </p:spPr>
              <p:txBody>
                <a:bodyPr wrap="none" rtlCol="0">
                  <a:spAutoFit/>
                </a:bodyPr>
                <a:lstStyle/>
                <a:p>
                  <a:r>
                    <a:rPr lang="en-US" dirty="0"/>
                    <a:t>Dev</a:t>
                  </a:r>
                </a:p>
              </p:txBody>
            </p:sp>
            <p:sp>
              <p:nvSpPr>
                <p:cNvPr id="48" name="TextBox 47">
                  <a:extLst>
                    <a:ext uri="{FF2B5EF4-FFF2-40B4-BE49-F238E27FC236}">
                      <a16:creationId xmlns:a16="http://schemas.microsoft.com/office/drawing/2014/main" id="{6767FFC9-9309-4A0E-B018-66711C58E57B}"/>
                    </a:ext>
                  </a:extLst>
                </p:cNvPr>
                <p:cNvSpPr txBox="1"/>
                <p:nvPr/>
              </p:nvSpPr>
              <p:spPr>
                <a:xfrm>
                  <a:off x="6621468" y="3013912"/>
                  <a:ext cx="547394" cy="369332"/>
                </a:xfrm>
                <a:prstGeom prst="rect">
                  <a:avLst/>
                </a:prstGeom>
                <a:noFill/>
              </p:spPr>
              <p:txBody>
                <a:bodyPr wrap="none" rtlCol="0">
                  <a:spAutoFit/>
                </a:bodyPr>
                <a:lstStyle/>
                <a:p>
                  <a:r>
                    <a:rPr lang="en-US" dirty="0"/>
                    <a:t>Ops</a:t>
                  </a:r>
                </a:p>
              </p:txBody>
            </p:sp>
          </p:grpSp>
        </p:grpSp>
        <p:sp>
          <p:nvSpPr>
            <p:cNvPr id="43" name="TextBox 42">
              <a:extLst>
                <a:ext uri="{FF2B5EF4-FFF2-40B4-BE49-F238E27FC236}">
                  <a16:creationId xmlns:a16="http://schemas.microsoft.com/office/drawing/2014/main" id="{D791E0DF-9CE1-4160-B23B-B8E6BCAF187A}"/>
                </a:ext>
              </a:extLst>
            </p:cNvPr>
            <p:cNvSpPr txBox="1"/>
            <p:nvPr/>
          </p:nvSpPr>
          <p:spPr>
            <a:xfrm>
              <a:off x="5516468" y="2291395"/>
              <a:ext cx="555921" cy="369332"/>
            </a:xfrm>
            <a:prstGeom prst="rect">
              <a:avLst/>
            </a:prstGeom>
            <a:noFill/>
          </p:spPr>
          <p:txBody>
            <a:bodyPr wrap="none" rtlCol="0">
              <a:spAutoFit/>
            </a:bodyPr>
            <a:lstStyle/>
            <a:p>
              <a:r>
                <a:rPr lang="en-US" dirty="0"/>
                <a:t>Test</a:t>
              </a:r>
            </a:p>
          </p:txBody>
        </p:sp>
        <p:sp>
          <p:nvSpPr>
            <p:cNvPr id="44" name="TextBox 43">
              <a:extLst>
                <a:ext uri="{FF2B5EF4-FFF2-40B4-BE49-F238E27FC236}">
                  <a16:creationId xmlns:a16="http://schemas.microsoft.com/office/drawing/2014/main" id="{A538E5CE-4AA4-45EF-B851-1537C88A9D5B}"/>
                </a:ext>
              </a:extLst>
            </p:cNvPr>
            <p:cNvSpPr txBox="1"/>
            <p:nvPr/>
          </p:nvSpPr>
          <p:spPr>
            <a:xfrm>
              <a:off x="5319423" y="3886023"/>
              <a:ext cx="939681" cy="369332"/>
            </a:xfrm>
            <a:prstGeom prst="rect">
              <a:avLst/>
            </a:prstGeom>
            <a:noFill/>
          </p:spPr>
          <p:txBody>
            <a:bodyPr wrap="none" rtlCol="0">
              <a:spAutoFit/>
            </a:bodyPr>
            <a:lstStyle/>
            <a:p>
              <a:r>
                <a:rPr lang="en-US" dirty="0"/>
                <a:t>Security</a:t>
              </a:r>
            </a:p>
          </p:txBody>
        </p:sp>
      </p:grpSp>
      <p:cxnSp>
        <p:nvCxnSpPr>
          <p:cNvPr id="63" name="Straight Connector 62">
            <a:extLst>
              <a:ext uri="{FF2B5EF4-FFF2-40B4-BE49-F238E27FC236}">
                <a16:creationId xmlns:a16="http://schemas.microsoft.com/office/drawing/2014/main" id="{9542EC5F-1BBD-486A-A3E3-6F74BEEE60C4}"/>
              </a:ext>
              <a:ext uri="{C183D7F6-B498-43B3-948B-1728B52AA6E4}">
                <adec:decorative xmlns:adec="http://schemas.microsoft.com/office/drawing/2017/decorative" val="1"/>
              </a:ext>
            </a:extLst>
          </p:cNvPr>
          <p:cNvCxnSpPr>
            <a:cxnSpLocks/>
          </p:cNvCxnSpPr>
          <p:nvPr/>
        </p:nvCxnSpPr>
        <p:spPr>
          <a:xfrm>
            <a:off x="9248173" y="1953223"/>
            <a:ext cx="1781081"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 Placeholder 8">
            <a:extLst>
              <a:ext uri="{FF2B5EF4-FFF2-40B4-BE49-F238E27FC236}">
                <a16:creationId xmlns:a16="http://schemas.microsoft.com/office/drawing/2014/main" id="{0B821277-5416-46BA-9745-EB1EB1BB8759}"/>
              </a:ext>
            </a:extLst>
          </p:cNvPr>
          <p:cNvSpPr>
            <a:spLocks noGrp="1"/>
          </p:cNvSpPr>
          <p:nvPr>
            <p:ph type="body" sz="quarter" idx="4294967295"/>
          </p:nvPr>
        </p:nvSpPr>
        <p:spPr>
          <a:xfrm>
            <a:off x="8342457" y="1449418"/>
            <a:ext cx="3592512" cy="867271"/>
          </a:xfrm>
        </p:spPr>
        <p:txBody>
          <a:bodyPr>
            <a:noAutofit/>
          </a:bodyPr>
          <a:lstStyle/>
          <a:p>
            <a:pPr marL="0" indent="0" algn="ctr">
              <a:buNone/>
            </a:pPr>
            <a:r>
              <a:rPr lang="en-US" sz="2400" dirty="0"/>
              <a:t>Operational model</a:t>
            </a:r>
          </a:p>
          <a:p>
            <a:pPr marL="0" indent="0" algn="ctr">
              <a:buNone/>
            </a:pPr>
            <a:r>
              <a:rPr lang="en-US" sz="2000" dirty="0"/>
              <a:t>Serverless</a:t>
            </a:r>
          </a:p>
        </p:txBody>
      </p:sp>
      <p:grpSp>
        <p:nvGrpSpPr>
          <p:cNvPr id="40" name="serverless" descr="Image of a server crossed out.">
            <a:extLst>
              <a:ext uri="{FF2B5EF4-FFF2-40B4-BE49-F238E27FC236}">
                <a16:creationId xmlns:a16="http://schemas.microsoft.com/office/drawing/2014/main" id="{F6FEBE1A-A313-4DBA-8AC2-68FA037C3293}"/>
              </a:ext>
            </a:extLst>
          </p:cNvPr>
          <p:cNvGrpSpPr/>
          <p:nvPr/>
        </p:nvGrpSpPr>
        <p:grpSpPr>
          <a:xfrm>
            <a:off x="8796779" y="2867103"/>
            <a:ext cx="2683868" cy="2683868"/>
            <a:chOff x="8641316" y="2696610"/>
            <a:chExt cx="2683868" cy="2683868"/>
          </a:xfrm>
        </p:grpSpPr>
        <p:pic>
          <p:nvPicPr>
            <p:cNvPr id="38" name="Graphic 21">
              <a:extLst>
                <a:ext uri="{FF2B5EF4-FFF2-40B4-BE49-F238E27FC236}">
                  <a16:creationId xmlns:a16="http://schemas.microsoft.com/office/drawing/2014/main" id="{7CE700C7-DC88-419D-8553-5E8042523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6402" y="3326027"/>
              <a:ext cx="1474748" cy="147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quot;Not Allowed&quot; Symbol 38">
              <a:extLst>
                <a:ext uri="{FF2B5EF4-FFF2-40B4-BE49-F238E27FC236}">
                  <a16:creationId xmlns:a16="http://schemas.microsoft.com/office/drawing/2014/main" id="{50FEFF28-71BE-4540-995E-194941B72D1F}"/>
                </a:ext>
              </a:extLst>
            </p:cNvPr>
            <p:cNvSpPr/>
            <p:nvPr/>
          </p:nvSpPr>
          <p:spPr>
            <a:xfrm>
              <a:off x="8641316" y="2696610"/>
              <a:ext cx="2683868" cy="2683868"/>
            </a:xfrm>
            <a:prstGeom prst="noSmoking">
              <a:avLst>
                <a:gd name="adj" fmla="val 7388"/>
              </a:avLst>
            </a:prstGeom>
            <a:solidFill>
              <a:schemeClr val="accent6"/>
            </a:solidFill>
            <a:ln>
              <a:solidFill>
                <a:schemeClr val="tx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grpSp>
    </p:spTree>
    <p:custDataLst>
      <p:tags r:id="rId1"/>
    </p:custDataLst>
    <p:extLst>
      <p:ext uri="{BB962C8B-B14F-4D97-AF65-F5344CB8AC3E}">
        <p14:creationId xmlns:p14="http://schemas.microsoft.com/office/powerpoint/2010/main" val="44340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06FDF5BA-EDD1-48CD-BE6C-F5AC5969E7DB}"/>
              </a:ext>
            </a:extLst>
          </p:cNvPr>
          <p:cNvSpPr>
            <a:spLocks noGrp="1"/>
          </p:cNvSpPr>
          <p:nvPr>
            <p:ph type="sldNum" sz="quarter" idx="20"/>
          </p:nvPr>
        </p:nvSpPr>
        <p:spPr/>
        <p:txBody>
          <a:bodyPr/>
          <a:lstStyle/>
          <a:p>
            <a:fld id="{989D9560-4C13-4692-9687-98ECDD2D9552}" type="slidenum">
              <a:rPr lang="en-US" smtClean="0"/>
              <a:pPr/>
              <a:t>7</a:t>
            </a:fld>
            <a:endParaRPr lang="en-US" dirty="0"/>
          </a:p>
        </p:txBody>
      </p:sp>
      <p:sp>
        <p:nvSpPr>
          <p:cNvPr id="5" name="Title 4">
            <a:extLst>
              <a:ext uri="{FF2B5EF4-FFF2-40B4-BE49-F238E27FC236}">
                <a16:creationId xmlns:a16="http://schemas.microsoft.com/office/drawing/2014/main" id="{B5FE28DF-EF03-AB4B-9826-3E917FD5106E}"/>
              </a:ext>
            </a:extLst>
          </p:cNvPr>
          <p:cNvSpPr>
            <a:spLocks noGrp="1"/>
          </p:cNvSpPr>
          <p:nvPr>
            <p:ph type="title"/>
          </p:nvPr>
        </p:nvSpPr>
        <p:spPr/>
        <p:txBody>
          <a:bodyPr/>
          <a:lstStyle/>
          <a:p>
            <a:r>
              <a:rPr lang="en-US"/>
              <a:t>Comparison of monolithic and microservice architectures</a:t>
            </a:r>
            <a:endParaRPr lang="en-CH" dirty="0"/>
          </a:p>
        </p:txBody>
      </p:sp>
      <p:sp>
        <p:nvSpPr>
          <p:cNvPr id="52" name="TextBox 51"/>
          <p:cNvSpPr txBox="1"/>
          <p:nvPr/>
        </p:nvSpPr>
        <p:spPr>
          <a:xfrm>
            <a:off x="844333" y="1414433"/>
            <a:ext cx="3357713" cy="830997"/>
          </a:xfrm>
          <a:prstGeom prst="rect">
            <a:avLst/>
          </a:prstGeom>
          <a:noFill/>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Monolith</a:t>
            </a:r>
          </a:p>
          <a:p>
            <a:pPr algn="ctr"/>
            <a:r>
              <a:rPr lang="en-US" sz="2000" dirty="0"/>
              <a:t>Does everything</a:t>
            </a:r>
          </a:p>
        </p:txBody>
      </p:sp>
      <p:grpSp>
        <p:nvGrpSpPr>
          <p:cNvPr id="4" name="monolith" descr="Image of boxes overlapping.">
            <a:extLst>
              <a:ext uri="{C183D7F6-B498-43B3-948B-1728B52AA6E4}">
                <adec:decorative xmlns:adec="http://schemas.microsoft.com/office/drawing/2017/decorative" val="0"/>
              </a:ext>
            </a:extLst>
          </p:cNvPr>
          <p:cNvGrpSpPr/>
          <p:nvPr/>
        </p:nvGrpSpPr>
        <p:grpSpPr>
          <a:xfrm>
            <a:off x="93539" y="2109187"/>
            <a:ext cx="4709465" cy="4493250"/>
            <a:chOff x="2456696" y="809391"/>
            <a:chExt cx="4512320" cy="451232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6696" y="809391"/>
              <a:ext cx="4512320" cy="4512320"/>
            </a:xfrm>
            <a:prstGeom prst="rect">
              <a:avLst/>
            </a:prstGeom>
          </p:spPr>
        </p:pic>
        <p:grpSp>
          <p:nvGrpSpPr>
            <p:cNvPr id="8" name="Group 7"/>
            <p:cNvGrpSpPr/>
            <p:nvPr/>
          </p:nvGrpSpPr>
          <p:grpSpPr>
            <a:xfrm>
              <a:off x="3380435" y="1558840"/>
              <a:ext cx="2620088" cy="2829967"/>
              <a:chOff x="3380435" y="1558840"/>
              <a:chExt cx="2620088" cy="2829967"/>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831230" y="2290433"/>
                <a:ext cx="690995" cy="69099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099698" y="1800388"/>
                <a:ext cx="690995" cy="6909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793261" y="1681867"/>
                <a:ext cx="690995" cy="69099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712856" y="1643821"/>
                <a:ext cx="690995" cy="690995"/>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413415" y="1835727"/>
                <a:ext cx="690995" cy="690995"/>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796986" y="3160813"/>
                <a:ext cx="690995" cy="690995"/>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402132" y="3697812"/>
                <a:ext cx="690995" cy="690995"/>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221956" y="3055008"/>
                <a:ext cx="692718" cy="690995"/>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790029" y="3199859"/>
                <a:ext cx="690995" cy="690995"/>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394327" y="2974993"/>
                <a:ext cx="690995" cy="690995"/>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351552" y="1558840"/>
                <a:ext cx="690995" cy="690995"/>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896524" y="2323738"/>
                <a:ext cx="690995" cy="690995"/>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355084" y="2173474"/>
                <a:ext cx="690995" cy="690995"/>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397653" y="2720054"/>
                <a:ext cx="690995" cy="690995"/>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309528" y="3354181"/>
                <a:ext cx="690995" cy="690995"/>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784638" y="3363771"/>
                <a:ext cx="690995" cy="690995"/>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833344" y="3545356"/>
                <a:ext cx="690995" cy="690995"/>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380435" y="2458045"/>
                <a:ext cx="690995" cy="69099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380435" y="3342082"/>
                <a:ext cx="690995" cy="690995"/>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290186" y="2789052"/>
                <a:ext cx="690995" cy="690995"/>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286953" y="2311706"/>
                <a:ext cx="690995" cy="690995"/>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899877" y="3516855"/>
                <a:ext cx="690995" cy="690995"/>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854728" y="2923328"/>
                <a:ext cx="690995" cy="690995"/>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906260" y="2767779"/>
                <a:ext cx="690995" cy="690995"/>
              </a:xfrm>
              <a:prstGeom prst="rect">
                <a:avLst/>
              </a:prstGeom>
            </p:spPr>
          </p:pic>
        </p:grpSp>
      </p:grpSp>
      <p:cxnSp>
        <p:nvCxnSpPr>
          <p:cNvPr id="78" name="arrow">
            <a:extLst>
              <a:ext uri="{C183D7F6-B498-43B3-948B-1728B52AA6E4}">
                <adec:decorative xmlns:adec="http://schemas.microsoft.com/office/drawing/2017/decorative" val="1"/>
              </a:ext>
            </a:extLst>
          </p:cNvPr>
          <p:cNvCxnSpPr>
            <a:cxnSpLocks/>
          </p:cNvCxnSpPr>
          <p:nvPr/>
        </p:nvCxnSpPr>
        <p:spPr>
          <a:xfrm>
            <a:off x="4887650" y="4349698"/>
            <a:ext cx="2416701" cy="1"/>
          </a:xfrm>
          <a:prstGeom prst="straightConnector1">
            <a:avLst/>
          </a:prstGeom>
          <a:ln w="44450">
            <a:solidFill>
              <a:schemeClr val="hlink"/>
            </a:solidFill>
            <a:tailEnd type="arrow" w="lg"/>
          </a:ln>
          <a:effectLst>
            <a:outerShdw blurRad="63500" dist="53881" dir="2700016" rotWithShape="0">
              <a:scrgbClr r="0" g="0" b="0">
                <a:alpha val="25000"/>
              </a:scrgbClr>
            </a:outerShdw>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8204698" y="1414433"/>
            <a:ext cx="3299899" cy="830997"/>
          </a:xfrm>
          <a:prstGeom prst="rect">
            <a:avLst/>
          </a:prstGeom>
          <a:noFill/>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Microservice</a:t>
            </a:r>
          </a:p>
          <a:p>
            <a:pPr algn="ctr"/>
            <a:r>
              <a:rPr lang="en-US" sz="2000" dirty="0"/>
              <a:t>Does one thing</a:t>
            </a:r>
          </a:p>
        </p:txBody>
      </p:sp>
      <p:grpSp>
        <p:nvGrpSpPr>
          <p:cNvPr id="2" name="microservices" descr="Image of completely independent components connected with arrows and interacting through APIs.">
            <a:extLst>
              <a:ext uri="{FF2B5EF4-FFF2-40B4-BE49-F238E27FC236}">
                <a16:creationId xmlns:a16="http://schemas.microsoft.com/office/drawing/2014/main" id="{C61E6CEA-2D49-4EF5-BC04-033E0249C629}"/>
              </a:ext>
            </a:extLst>
          </p:cNvPr>
          <p:cNvGrpSpPr/>
          <p:nvPr/>
        </p:nvGrpSpPr>
        <p:grpSpPr>
          <a:xfrm>
            <a:off x="8173934" y="2672033"/>
            <a:ext cx="3721843" cy="3115597"/>
            <a:chOff x="8173934" y="2672033"/>
            <a:chExt cx="3721843" cy="3115597"/>
          </a:xfrm>
        </p:grpSpPr>
        <p:pic>
          <p:nvPicPr>
            <p:cNvPr id="54" name="Picture 53">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1098169" y="3985544"/>
              <a:ext cx="563832" cy="563832"/>
            </a:xfrm>
            <a:prstGeom prst="rect">
              <a:avLst/>
            </a:prstGeom>
          </p:spPr>
        </p:pic>
        <p:cxnSp>
          <p:nvCxnSpPr>
            <p:cNvPr id="55" name="Curved Connector 54">
              <a:extLst>
                <a:ext uri="{C183D7F6-B498-43B3-948B-1728B52AA6E4}">
                  <adec:decorative xmlns:adec="http://schemas.microsoft.com/office/drawing/2017/decorative" val="1"/>
                </a:ext>
              </a:extLst>
            </p:cNvPr>
            <p:cNvCxnSpPr>
              <a:stCxn id="56" idx="1"/>
              <a:endCxn id="54" idx="0"/>
            </p:cNvCxnSpPr>
            <p:nvPr/>
          </p:nvCxnSpPr>
          <p:spPr>
            <a:xfrm>
              <a:off x="10809204" y="3717308"/>
              <a:ext cx="570881" cy="268236"/>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245372" y="3435392"/>
              <a:ext cx="563832" cy="563832"/>
            </a:xfrm>
            <a:prstGeom prst="rect">
              <a:avLst/>
            </a:prstGeom>
          </p:spPr>
        </p:pic>
        <p:pic>
          <p:nvPicPr>
            <p:cNvPr id="57" name="Picture 56">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563132" y="2753154"/>
              <a:ext cx="563832" cy="563832"/>
            </a:xfrm>
            <a:prstGeom prst="rect">
              <a:avLst/>
            </a:prstGeom>
          </p:spPr>
        </p:pic>
        <p:cxnSp>
          <p:nvCxnSpPr>
            <p:cNvPr id="58" name="Curved Connector 57">
              <a:extLst>
                <a:ext uri="{C183D7F6-B498-43B3-948B-1728B52AA6E4}">
                  <adec:decorative xmlns:adec="http://schemas.microsoft.com/office/drawing/2017/decorative" val="1"/>
                </a:ext>
              </a:extLst>
            </p:cNvPr>
            <p:cNvCxnSpPr/>
            <p:nvPr/>
          </p:nvCxnSpPr>
          <p:spPr>
            <a:xfrm rot="10800000">
              <a:off x="9860555" y="3391696"/>
              <a:ext cx="310110" cy="310108"/>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9" name="Picture 58">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415932" y="4535698"/>
              <a:ext cx="563832" cy="563832"/>
            </a:xfrm>
            <a:prstGeom prst="rect">
              <a:avLst/>
            </a:prstGeom>
          </p:spPr>
        </p:pic>
        <p:pic>
          <p:nvPicPr>
            <p:cNvPr id="60" name="Picture 59">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733693" y="5217936"/>
              <a:ext cx="563832" cy="563832"/>
            </a:xfrm>
            <a:prstGeom prst="rect">
              <a:avLst/>
            </a:prstGeom>
          </p:spPr>
        </p:pic>
        <p:cxnSp>
          <p:nvCxnSpPr>
            <p:cNvPr id="61" name="Curved Connector 60">
              <a:extLst>
                <a:ext uri="{C183D7F6-B498-43B3-948B-1728B52AA6E4}">
                  <adec:decorative xmlns:adec="http://schemas.microsoft.com/office/drawing/2017/decorative" val="1"/>
                </a:ext>
              </a:extLst>
            </p:cNvPr>
            <p:cNvCxnSpPr/>
            <p:nvPr/>
          </p:nvCxnSpPr>
          <p:spPr>
            <a:xfrm rot="5400000" flipH="1" flipV="1">
              <a:off x="10031115" y="4833119"/>
              <a:ext cx="310108" cy="310109"/>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a:extLst>
                <a:ext uri="{C183D7F6-B498-43B3-948B-1728B52AA6E4}">
                  <adec:decorative xmlns:adec="http://schemas.microsoft.com/office/drawing/2017/decorative" val="1"/>
                </a:ext>
              </a:extLst>
            </p:cNvPr>
            <p:cNvCxnSpPr>
              <a:stCxn id="59" idx="0"/>
            </p:cNvCxnSpPr>
            <p:nvPr/>
          </p:nvCxnSpPr>
          <p:spPr>
            <a:xfrm rot="16200000" flipV="1">
              <a:off x="10413900" y="4251750"/>
              <a:ext cx="445950" cy="121946"/>
            </a:xfrm>
            <a:prstGeom prst="curvedConnector3">
              <a:avLst>
                <a:gd name="adj1" fmla="val 50000"/>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C183D7F6-B498-43B3-948B-1728B52AA6E4}">
                  <adec:decorative xmlns:adec="http://schemas.microsoft.com/office/drawing/2017/decorative" val="1"/>
                </a:ext>
              </a:extLst>
            </p:cNvPr>
            <p:cNvCxnSpPr>
              <a:stCxn id="54" idx="2"/>
            </p:cNvCxnSpPr>
            <p:nvPr/>
          </p:nvCxnSpPr>
          <p:spPr>
            <a:xfrm rot="5400000">
              <a:off x="10109733" y="4517278"/>
              <a:ext cx="1238254" cy="1302450"/>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4" name="Picture 63">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923702" y="4671617"/>
              <a:ext cx="563832" cy="563832"/>
            </a:xfrm>
            <a:prstGeom prst="rect">
              <a:avLst/>
            </a:prstGeom>
          </p:spPr>
        </p:pic>
        <p:pic>
          <p:nvPicPr>
            <p:cNvPr id="65" name="Picture 64">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923701" y="3307144"/>
              <a:ext cx="563832" cy="563832"/>
            </a:xfrm>
            <a:prstGeom prst="rect">
              <a:avLst/>
            </a:prstGeom>
          </p:spPr>
        </p:pic>
        <p:pic>
          <p:nvPicPr>
            <p:cNvPr id="66" name="Picture 65">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241464" y="3989380"/>
              <a:ext cx="563832" cy="563832"/>
            </a:xfrm>
            <a:prstGeom prst="rect">
              <a:avLst/>
            </a:prstGeom>
          </p:spPr>
        </p:pic>
        <p:pic>
          <p:nvPicPr>
            <p:cNvPr id="67" name="Picture 66">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605938" y="3989380"/>
              <a:ext cx="563832" cy="563832"/>
            </a:xfrm>
            <a:prstGeom prst="rect">
              <a:avLst/>
            </a:prstGeom>
          </p:spPr>
        </p:pic>
        <p:cxnSp>
          <p:nvCxnSpPr>
            <p:cNvPr id="68" name="Curved Connector 67">
              <a:extLst>
                <a:ext uri="{C183D7F6-B498-43B3-948B-1728B52AA6E4}">
                  <adec:decorative xmlns:adec="http://schemas.microsoft.com/office/drawing/2017/decorative" val="1"/>
                </a:ext>
              </a:extLst>
            </p:cNvPr>
            <p:cNvCxnSpPr/>
            <p:nvPr/>
          </p:nvCxnSpPr>
          <p:spPr>
            <a:xfrm rot="5400000">
              <a:off x="9562243" y="4627921"/>
              <a:ext cx="310108" cy="310106"/>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a:extLst>
                <a:ext uri="{C183D7F6-B498-43B3-948B-1728B52AA6E4}">
                  <adec:decorative xmlns:adec="http://schemas.microsoft.com/office/drawing/2017/decorative" val="1"/>
                </a:ext>
              </a:extLst>
            </p:cNvPr>
            <p:cNvCxnSpPr/>
            <p:nvPr/>
          </p:nvCxnSpPr>
          <p:spPr>
            <a:xfrm>
              <a:off x="9562240" y="3604564"/>
              <a:ext cx="310108" cy="310108"/>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C183D7F6-B498-43B3-948B-1728B52AA6E4}">
                  <adec:decorative xmlns:adec="http://schemas.microsoft.com/office/drawing/2017/decorative" val="1"/>
                </a:ext>
              </a:extLst>
            </p:cNvPr>
            <p:cNvCxnSpPr/>
            <p:nvPr/>
          </p:nvCxnSpPr>
          <p:spPr>
            <a:xfrm rot="10800000">
              <a:off x="8895509" y="4271875"/>
              <a:ext cx="620217" cy="11545"/>
            </a:xfrm>
            <a:prstGeom prst="curvedConnector3">
              <a:avLst>
                <a:gd name="adj1" fmla="val 50000"/>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C183D7F6-B498-43B3-948B-1728B52AA6E4}">
                  <adec:decorative xmlns:adec="http://schemas.microsoft.com/office/drawing/2017/decorative" val="1"/>
                </a:ext>
              </a:extLst>
            </p:cNvPr>
            <p:cNvCxnSpPr>
              <a:stCxn id="66" idx="0"/>
              <a:endCxn id="57" idx="3"/>
            </p:cNvCxnSpPr>
            <p:nvPr/>
          </p:nvCxnSpPr>
          <p:spPr>
            <a:xfrm rot="5400000" flipH="1" flipV="1">
              <a:off x="8566101" y="2992349"/>
              <a:ext cx="954310" cy="1039752"/>
            </a:xfrm>
            <a:prstGeom prst="curvedConnector2">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71">
              <a:extLst>
                <a:ext uri="{C183D7F6-B498-43B3-948B-1728B52AA6E4}">
                  <adec:decorative xmlns:adec="http://schemas.microsoft.com/office/drawing/2017/decorative" val="1"/>
                </a:ext>
              </a:extLst>
            </p:cNvPr>
            <p:cNvSpPr/>
            <p:nvPr/>
          </p:nvSpPr>
          <p:spPr>
            <a:xfrm>
              <a:off x="9544541" y="2672033"/>
              <a:ext cx="620215" cy="698054"/>
            </a:xfrm>
            <a:prstGeom prst="roundRect">
              <a:avLst>
                <a:gd name="adj" fmla="val 0"/>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3" name="Rounded Rectangle 72">
              <a:extLst>
                <a:ext uri="{C183D7F6-B498-43B3-948B-1728B52AA6E4}">
                  <adec:decorative xmlns:adec="http://schemas.microsoft.com/office/drawing/2017/decorative" val="1"/>
                </a:ext>
              </a:extLst>
            </p:cNvPr>
            <p:cNvSpPr/>
            <p:nvPr/>
          </p:nvSpPr>
          <p:spPr>
            <a:xfrm>
              <a:off x="10227490" y="3368281"/>
              <a:ext cx="620215" cy="698054"/>
            </a:xfrm>
            <a:prstGeom prst="roundRect">
              <a:avLst>
                <a:gd name="adj" fmla="val 0"/>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4" name="TextBox 73">
              <a:extLst>
                <a:ext uri="{C183D7F6-B498-43B3-948B-1728B52AA6E4}">
                  <adec:decorative xmlns:adec="http://schemas.microsoft.com/office/drawing/2017/decorative" val="1"/>
                </a:ext>
              </a:extLst>
            </p:cNvPr>
            <p:cNvSpPr txBox="1"/>
            <p:nvPr/>
          </p:nvSpPr>
          <p:spPr>
            <a:xfrm>
              <a:off x="10297697" y="2694643"/>
              <a:ext cx="1598080" cy="584775"/>
            </a:xfrm>
            <a:prstGeom prst="rect">
              <a:avLst/>
            </a:prstGeom>
            <a:noFill/>
          </p:spPr>
          <p:txBody>
            <a:bodyPr wrap="square" rtlCol="0">
              <a:spAutoFit/>
            </a:bodyPr>
            <a:lstStyle/>
            <a:p>
              <a:r>
                <a:rPr lang="en-US" sz="1600" dirty="0"/>
                <a:t>Completely independent</a:t>
              </a:r>
            </a:p>
          </p:txBody>
        </p:sp>
        <p:sp>
          <p:nvSpPr>
            <p:cNvPr id="75" name="TextBox 74">
              <a:extLst>
                <a:ext uri="{FF2B5EF4-FFF2-40B4-BE49-F238E27FC236}">
                  <a16:creationId xmlns:a16="http://schemas.microsoft.com/office/drawing/2014/main" id="{5BDD33B9-E6B4-4AB6-A12B-93333A0AD6E8}"/>
                </a:ext>
              </a:extLst>
            </p:cNvPr>
            <p:cNvSpPr txBox="1"/>
            <p:nvPr/>
          </p:nvSpPr>
          <p:spPr>
            <a:xfrm>
              <a:off x="10973521" y="5120874"/>
              <a:ext cx="633799" cy="338554"/>
            </a:xfrm>
            <a:prstGeom prst="rect">
              <a:avLst/>
            </a:prstGeom>
            <a:ln w="25400">
              <a:solidFill>
                <a:schemeClr val="tx2"/>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APIs</a:t>
              </a:r>
            </a:p>
          </p:txBody>
        </p:sp>
        <p:sp>
          <p:nvSpPr>
            <p:cNvPr id="77" name="TextBox 76">
              <a:extLst>
                <a:ext uri="{FF2B5EF4-FFF2-40B4-BE49-F238E27FC236}">
                  <a16:creationId xmlns:a16="http://schemas.microsoft.com/office/drawing/2014/main" id="{7EB3EDA7-99BA-48D1-B165-BDB1E88049AA}"/>
                </a:ext>
              </a:extLst>
            </p:cNvPr>
            <p:cNvSpPr txBox="1"/>
            <p:nvPr/>
          </p:nvSpPr>
          <p:spPr>
            <a:xfrm>
              <a:off x="8173934" y="3378678"/>
              <a:ext cx="633799" cy="338554"/>
            </a:xfrm>
            <a:prstGeom prst="rect">
              <a:avLst/>
            </a:prstGeom>
            <a:ln w="25400">
              <a:solidFill>
                <a:schemeClr val="tx2"/>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APIs</a:t>
              </a:r>
            </a:p>
          </p:txBody>
        </p:sp>
      </p:grpSp>
    </p:spTree>
    <p:custDataLst>
      <p:tags r:id="rId1"/>
    </p:custDataLst>
    <p:extLst>
      <p:ext uri="{BB962C8B-B14F-4D97-AF65-F5344CB8AC3E}">
        <p14:creationId xmlns:p14="http://schemas.microsoft.com/office/powerpoint/2010/main" val="366680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B92657-173C-4A9B-B1F5-D9B8DDD9BB80}"/>
              </a:ext>
            </a:extLst>
          </p:cNvPr>
          <p:cNvSpPr>
            <a:spLocks noGrp="1"/>
          </p:cNvSpPr>
          <p:nvPr>
            <p:ph type="sldNum" sz="quarter" idx="20"/>
          </p:nvPr>
        </p:nvSpPr>
        <p:spPr/>
        <p:txBody>
          <a:bodyPr/>
          <a:lstStyle/>
          <a:p>
            <a:fld id="{989D9560-4C13-4692-9687-98ECDD2D9552}" type="slidenum">
              <a:rPr lang="en-US" smtClean="0"/>
              <a:pPr/>
              <a:t>8</a:t>
            </a:fld>
            <a:endParaRPr lang="en-US" dirty="0"/>
          </a:p>
        </p:txBody>
      </p:sp>
      <p:sp>
        <p:nvSpPr>
          <p:cNvPr id="21" name="Title 20">
            <a:extLst>
              <a:ext uri="{FF2B5EF4-FFF2-40B4-BE49-F238E27FC236}">
                <a16:creationId xmlns:a16="http://schemas.microsoft.com/office/drawing/2014/main" id="{FDC27A9B-1087-4BEC-B2D9-851EAB34DEE7}"/>
              </a:ext>
            </a:extLst>
          </p:cNvPr>
          <p:cNvSpPr>
            <a:spLocks noGrp="1"/>
          </p:cNvSpPr>
          <p:nvPr>
            <p:ph type="title"/>
          </p:nvPr>
        </p:nvSpPr>
        <p:spPr/>
        <p:txBody>
          <a:bodyPr/>
          <a:lstStyle/>
          <a:p>
            <a:r>
              <a:rPr lang="en-US"/>
              <a:t>Monolithic applications</a:t>
            </a:r>
            <a:endParaRPr lang="en-US" dirty="0"/>
          </a:p>
        </p:txBody>
      </p:sp>
      <p:sp>
        <p:nvSpPr>
          <p:cNvPr id="80" name="Text Placeholder 79">
            <a:extLst>
              <a:ext uri="{FF2B5EF4-FFF2-40B4-BE49-F238E27FC236}">
                <a16:creationId xmlns:a16="http://schemas.microsoft.com/office/drawing/2014/main" id="{753A9F2C-32E1-4662-92CB-B2E5CF9B20D7}"/>
              </a:ext>
            </a:extLst>
          </p:cNvPr>
          <p:cNvSpPr>
            <a:spLocks noGrp="1"/>
          </p:cNvSpPr>
          <p:nvPr>
            <p:ph sz="quarter" idx="21"/>
          </p:nvPr>
        </p:nvSpPr>
        <p:spPr/>
        <p:txBody>
          <a:bodyPr/>
          <a:lstStyle/>
          <a:p>
            <a:r>
              <a:rPr lang="en-US"/>
              <a:t>Characteristics</a:t>
            </a:r>
          </a:p>
          <a:p>
            <a:pPr lvl="1"/>
            <a:r>
              <a:rPr lang="en-US"/>
              <a:t>Does everything</a:t>
            </a:r>
          </a:p>
          <a:p>
            <a:pPr lvl="1"/>
            <a:r>
              <a:rPr lang="en-US"/>
              <a:t>Tightly coupled functionality</a:t>
            </a:r>
          </a:p>
          <a:p>
            <a:pPr lvl="1"/>
            <a:r>
              <a:rPr lang="en-US"/>
              <a:t>State in each runtime instance</a:t>
            </a:r>
          </a:p>
          <a:p>
            <a:pPr lvl="1"/>
            <a:r>
              <a:rPr lang="en-US"/>
              <a:t>Single technology stack</a:t>
            </a:r>
          </a:p>
          <a:p>
            <a:pPr lvl="1"/>
            <a:r>
              <a:rPr lang="en-US"/>
              <a:t>Limited data options</a:t>
            </a:r>
          </a:p>
          <a:p>
            <a:pPr lvl="1"/>
            <a:r>
              <a:rPr lang="en-US"/>
              <a:t>Organized around technology layers</a:t>
            </a:r>
          </a:p>
          <a:p>
            <a:pPr lvl="1"/>
            <a:r>
              <a:rPr lang="en-US"/>
              <a:t>Deployment complexity</a:t>
            </a:r>
          </a:p>
          <a:p>
            <a:pPr lvl="1"/>
            <a:r>
              <a:rPr lang="en-US"/>
              <a:t>Rigid release schedules</a:t>
            </a:r>
          </a:p>
          <a:p>
            <a:pPr lvl="1"/>
            <a:r>
              <a:rPr lang="en-US"/>
              <a:t>Operational overhead</a:t>
            </a:r>
          </a:p>
          <a:p>
            <a:endParaRPr lang="en-US" dirty="0"/>
          </a:p>
        </p:txBody>
      </p:sp>
      <p:grpSp>
        <p:nvGrpSpPr>
          <p:cNvPr id="2" name="justGraphic">
            <a:extLst>
              <a:ext uri="{FF2B5EF4-FFF2-40B4-BE49-F238E27FC236}">
                <a16:creationId xmlns:a16="http://schemas.microsoft.com/office/drawing/2014/main" id="{786258AF-B367-4041-86DD-50B5E5415A59}"/>
              </a:ext>
              <a:ext uri="{C183D7F6-B498-43B3-948B-1728B52AA6E4}">
                <adec:decorative xmlns:adec="http://schemas.microsoft.com/office/drawing/2017/decorative" val="1"/>
              </a:ext>
            </a:extLst>
          </p:cNvPr>
          <p:cNvGrpSpPr/>
          <p:nvPr/>
        </p:nvGrpSpPr>
        <p:grpSpPr>
          <a:xfrm>
            <a:off x="6387257" y="1196880"/>
            <a:ext cx="5830887" cy="5219794"/>
            <a:chOff x="6387257" y="1196880"/>
            <a:chExt cx="5830887" cy="5219794"/>
          </a:xfrm>
        </p:grpSpPr>
        <p:grpSp>
          <p:nvGrpSpPr>
            <p:cNvPr id="62" name="Group 61">
              <a:extLst>
                <a:ext uri="{FF2B5EF4-FFF2-40B4-BE49-F238E27FC236}">
                  <a16:creationId xmlns:a16="http://schemas.microsoft.com/office/drawing/2014/main" id="{005DF17C-AE07-4BDF-85D9-7E834609774A}"/>
                </a:ext>
              </a:extLst>
            </p:cNvPr>
            <p:cNvGrpSpPr/>
            <p:nvPr/>
          </p:nvGrpSpPr>
          <p:grpSpPr>
            <a:xfrm>
              <a:off x="6903066" y="1898103"/>
              <a:ext cx="3814495" cy="4518571"/>
              <a:chOff x="7261822" y="1880768"/>
              <a:chExt cx="3814495" cy="4518571"/>
            </a:xfrm>
          </p:grpSpPr>
          <p:sp>
            <p:nvSpPr>
              <p:cNvPr id="63" name="Rectangle 62">
                <a:extLst>
                  <a:ext uri="{FF2B5EF4-FFF2-40B4-BE49-F238E27FC236}">
                    <a16:creationId xmlns:a16="http://schemas.microsoft.com/office/drawing/2014/main" id="{973C4459-24ED-4DC7-BB7C-EFFF25CAD0C8}"/>
                  </a:ext>
                </a:extLst>
              </p:cNvPr>
              <p:cNvSpPr/>
              <p:nvPr/>
            </p:nvSpPr>
            <p:spPr>
              <a:xfrm>
                <a:off x="8652667" y="2686828"/>
                <a:ext cx="2423650" cy="3712511"/>
              </a:xfrm>
              <a:prstGeom prst="rect">
                <a:avLst/>
              </a:prstGeom>
              <a:ln w="38100">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4" name="TextBox 63">
                <a:extLst>
                  <a:ext uri="{FF2B5EF4-FFF2-40B4-BE49-F238E27FC236}">
                    <a16:creationId xmlns:a16="http://schemas.microsoft.com/office/drawing/2014/main" id="{2E3A60B9-C16D-48CD-A343-BC0BA44105FF}"/>
                  </a:ext>
                </a:extLst>
              </p:cNvPr>
              <p:cNvSpPr txBox="1"/>
              <p:nvPr/>
            </p:nvSpPr>
            <p:spPr>
              <a:xfrm>
                <a:off x="7261822" y="3262625"/>
                <a:ext cx="1486834" cy="338554"/>
              </a:xfrm>
              <a:prstGeom prst="rect">
                <a:avLst/>
              </a:prstGeom>
              <a:noFill/>
            </p:spPr>
            <p:txBody>
              <a:bodyPr wrap="square" rtlCol="0" anchor="ctr" anchorCtr="0">
                <a:spAutoFit/>
              </a:bodyPr>
              <a:lstStyle/>
              <a:p>
                <a:pPr defTabSz="609561"/>
                <a:r>
                  <a:rPr lang="en-US" sz="1600" dirty="0">
                    <a:latin typeface="Amazon Ember" panose="020B0603020204020204" pitchFamily="34" charset="0"/>
                    <a:ea typeface="Amazon Ember" panose="020B0603020204020204" pitchFamily="34" charset="0"/>
                    <a:cs typeface="Amazon Ember" panose="020B0603020204020204" pitchFamily="34" charset="0"/>
                  </a:rPr>
                  <a:t>Presentation</a:t>
                </a:r>
                <a:endParaRPr lang="en-CA" sz="1100" dirty="0">
                  <a:latin typeface="Amazon Ember" panose="02000000000000000000" pitchFamily="2" charset="0"/>
                  <a:ea typeface="Amazon Ember" panose="020B0603020204020204" pitchFamily="34" charset="0"/>
                  <a:cs typeface="Amazon Ember" panose="020B0603020204020204" pitchFamily="34" charset="0"/>
                </a:endParaRPr>
              </a:p>
            </p:txBody>
          </p:sp>
          <p:cxnSp>
            <p:nvCxnSpPr>
              <p:cNvPr id="67" name="Straight Connector 66">
                <a:extLst>
                  <a:ext uri="{FF2B5EF4-FFF2-40B4-BE49-F238E27FC236}">
                    <a16:creationId xmlns:a16="http://schemas.microsoft.com/office/drawing/2014/main" id="{219F6482-804A-4029-A3BE-22FAD156F028}"/>
                  </a:ext>
                </a:extLst>
              </p:cNvPr>
              <p:cNvCxnSpPr>
                <a:cxnSpLocks/>
              </p:cNvCxnSpPr>
              <p:nvPr/>
            </p:nvCxnSpPr>
            <p:spPr>
              <a:xfrm>
                <a:off x="7261822" y="3566014"/>
                <a:ext cx="344455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B9FCE63E-4CE0-45DF-98EC-CD7242812C73}"/>
                  </a:ext>
                </a:extLst>
              </p:cNvPr>
              <p:cNvPicPr>
                <a:picLocks noChangeAspect="1"/>
              </p:cNvPicPr>
              <p:nvPr/>
            </p:nvPicPr>
            <p:blipFill rotWithShape="1">
              <a:blip r:embed="rId4">
                <a:extLst>
                  <a:ext uri="{28A0092B-C50C-407E-A947-70E740481C1C}">
                    <a14:useLocalDpi xmlns:a14="http://schemas.microsoft.com/office/drawing/2010/main" val="0"/>
                  </a:ext>
                </a:extLst>
              </a:blip>
              <a:srcRect l="21307" t="12641" r="19477" b="16829"/>
              <a:stretch/>
            </p:blipFill>
            <p:spPr>
              <a:xfrm>
                <a:off x="9398993" y="5369337"/>
                <a:ext cx="745264" cy="887649"/>
              </a:xfrm>
              <a:prstGeom prst="rect">
                <a:avLst/>
              </a:prstGeom>
            </p:spPr>
          </p:pic>
          <p:pic>
            <p:nvPicPr>
              <p:cNvPr id="69" name="Picture 68">
                <a:extLst>
                  <a:ext uri="{FF2B5EF4-FFF2-40B4-BE49-F238E27FC236}">
                    <a16:creationId xmlns:a16="http://schemas.microsoft.com/office/drawing/2014/main" id="{F71A9E66-8864-48AC-8098-FECBAB3D7CC0}"/>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194572" y="2493489"/>
                <a:ext cx="1150757" cy="1156511"/>
              </a:xfrm>
              <a:prstGeom prst="rect">
                <a:avLst/>
              </a:prstGeom>
              <a:ln>
                <a:noFill/>
              </a:ln>
            </p:spPr>
          </p:pic>
          <p:sp>
            <p:nvSpPr>
              <p:cNvPr id="70" name="TextBox 69">
                <a:extLst>
                  <a:ext uri="{FF2B5EF4-FFF2-40B4-BE49-F238E27FC236}">
                    <a16:creationId xmlns:a16="http://schemas.microsoft.com/office/drawing/2014/main" id="{9DBA3E9B-603F-455C-A030-F019A71AB165}"/>
                  </a:ext>
                </a:extLst>
              </p:cNvPr>
              <p:cNvSpPr txBox="1"/>
              <p:nvPr/>
            </p:nvSpPr>
            <p:spPr>
              <a:xfrm>
                <a:off x="7261822" y="5036179"/>
                <a:ext cx="1390845" cy="338554"/>
              </a:xfrm>
              <a:prstGeom prst="rect">
                <a:avLst/>
              </a:prstGeom>
              <a:noFill/>
            </p:spPr>
            <p:txBody>
              <a:bodyPr wrap="square" rtlCol="0" anchor="ctr" anchorCtr="0">
                <a:spAutoFit/>
              </a:bodyPr>
              <a:lstStyle/>
              <a:p>
                <a:pPr defTabSz="609561"/>
                <a:r>
                  <a:rPr lang="en-US" sz="1600" dirty="0">
                    <a:latin typeface="Amazon Ember" panose="020B0603020204020204" pitchFamily="34" charset="0"/>
                    <a:ea typeface="Amazon Ember" panose="020B0603020204020204" pitchFamily="34" charset="0"/>
                    <a:cs typeface="Amazon Ember" panose="020B0603020204020204" pitchFamily="34" charset="0"/>
                  </a:rPr>
                  <a:t>Logic</a:t>
                </a:r>
                <a:endParaRPr lang="en-CA" sz="1100" dirty="0">
                  <a:latin typeface="Amazon Ember" panose="02000000000000000000" pitchFamily="2" charset="0"/>
                  <a:ea typeface="Amazon Ember" panose="020B0603020204020204" pitchFamily="34" charset="0"/>
                  <a:cs typeface="Amazon Ember" panose="020B0603020204020204" pitchFamily="34" charset="0"/>
                </a:endParaRPr>
              </a:p>
            </p:txBody>
          </p:sp>
          <p:cxnSp>
            <p:nvCxnSpPr>
              <p:cNvPr id="71" name="Straight Connector 70">
                <a:extLst>
                  <a:ext uri="{FF2B5EF4-FFF2-40B4-BE49-F238E27FC236}">
                    <a16:creationId xmlns:a16="http://schemas.microsoft.com/office/drawing/2014/main" id="{EBB3888D-D520-4E98-8DC0-1F33958C4A91}"/>
                  </a:ext>
                </a:extLst>
              </p:cNvPr>
              <p:cNvCxnSpPr>
                <a:cxnSpLocks/>
              </p:cNvCxnSpPr>
              <p:nvPr/>
            </p:nvCxnSpPr>
            <p:spPr>
              <a:xfrm>
                <a:off x="7261822" y="5335513"/>
                <a:ext cx="344129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B5D44078-50C2-4493-B3E3-05B9F45D1966}"/>
                  </a:ext>
                </a:extLst>
              </p:cNvPr>
              <p:cNvSpPr txBox="1"/>
              <p:nvPr/>
            </p:nvSpPr>
            <p:spPr>
              <a:xfrm>
                <a:off x="7261822" y="5999347"/>
                <a:ext cx="1390845" cy="338554"/>
              </a:xfrm>
              <a:prstGeom prst="rect">
                <a:avLst/>
              </a:prstGeom>
              <a:noFill/>
            </p:spPr>
            <p:txBody>
              <a:bodyPr wrap="square" rtlCol="0" anchor="ctr" anchorCtr="0">
                <a:spAutoFit/>
              </a:bodyPr>
              <a:lstStyle/>
              <a:p>
                <a:pPr defTabSz="609561"/>
                <a:r>
                  <a:rPr lang="en-US" sz="1600" dirty="0">
                    <a:latin typeface="Amazon Ember" panose="020B0603020204020204" pitchFamily="34" charset="0"/>
                    <a:ea typeface="Amazon Ember" panose="020B0603020204020204" pitchFamily="34" charset="0"/>
                    <a:cs typeface="Amazon Ember" panose="020B0603020204020204" pitchFamily="34" charset="0"/>
                  </a:rPr>
                  <a:t>Data</a:t>
                </a:r>
                <a:endParaRPr lang="en-CA" sz="1100" dirty="0">
                  <a:latin typeface="Amazon Ember" panose="02000000000000000000" pitchFamily="2" charset="0"/>
                  <a:ea typeface="Amazon Ember" panose="020B0603020204020204" pitchFamily="34" charset="0"/>
                  <a:cs typeface="Amazon Ember" panose="020B0603020204020204" pitchFamily="34" charset="0"/>
                </a:endParaRPr>
              </a:p>
            </p:txBody>
          </p:sp>
          <p:cxnSp>
            <p:nvCxnSpPr>
              <p:cNvPr id="77" name="Straight Connector 76">
                <a:extLst>
                  <a:ext uri="{FF2B5EF4-FFF2-40B4-BE49-F238E27FC236}">
                    <a16:creationId xmlns:a16="http://schemas.microsoft.com/office/drawing/2014/main" id="{DCE2BB4C-A8D7-44C4-ACF8-4D89AFE1FDF3}"/>
                  </a:ext>
                </a:extLst>
              </p:cNvPr>
              <p:cNvCxnSpPr>
                <a:cxnSpLocks/>
              </p:cNvCxnSpPr>
              <p:nvPr/>
            </p:nvCxnSpPr>
            <p:spPr>
              <a:xfrm>
                <a:off x="7261822" y="6305812"/>
                <a:ext cx="342273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C49385F8-7294-4695-BC0B-685004AD536A}"/>
                  </a:ext>
                  <a:ext uri="{C183D7F6-B498-43B3-948B-1728B52AA6E4}">
                    <adec:decorative xmlns:adec="http://schemas.microsoft.com/office/drawing/2017/decorative" val="1"/>
                  </a:ext>
                </a:extLst>
              </p:cNvPr>
              <p:cNvGrpSpPr/>
              <p:nvPr/>
            </p:nvGrpSpPr>
            <p:grpSpPr>
              <a:xfrm>
                <a:off x="7802733" y="1880768"/>
                <a:ext cx="1650639" cy="1431688"/>
                <a:chOff x="2456696" y="809391"/>
                <a:chExt cx="4512320" cy="4512320"/>
              </a:xfrm>
            </p:grpSpPr>
            <p:pic>
              <p:nvPicPr>
                <p:cNvPr id="87" name="Picture 86">
                  <a:extLst>
                    <a:ext uri="{FF2B5EF4-FFF2-40B4-BE49-F238E27FC236}">
                      <a16:creationId xmlns:a16="http://schemas.microsoft.com/office/drawing/2014/main" id="{24998075-4118-4DA8-940A-59E5200891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56696" y="809391"/>
                  <a:ext cx="4512320" cy="4512320"/>
                </a:xfrm>
                <a:prstGeom prst="rect">
                  <a:avLst/>
                </a:prstGeom>
              </p:spPr>
            </p:pic>
            <p:grpSp>
              <p:nvGrpSpPr>
                <p:cNvPr id="88" name="Group 87">
                  <a:extLst>
                    <a:ext uri="{FF2B5EF4-FFF2-40B4-BE49-F238E27FC236}">
                      <a16:creationId xmlns:a16="http://schemas.microsoft.com/office/drawing/2014/main" id="{7DFD7C17-40DB-44C3-975E-2668C14191AC}"/>
                    </a:ext>
                  </a:extLst>
                </p:cNvPr>
                <p:cNvGrpSpPr/>
                <p:nvPr/>
              </p:nvGrpSpPr>
              <p:grpSpPr>
                <a:xfrm>
                  <a:off x="3380435" y="1558840"/>
                  <a:ext cx="2620088" cy="2829967"/>
                  <a:chOff x="3380435" y="1558840"/>
                  <a:chExt cx="2620088" cy="2829967"/>
                </a:xfrm>
              </p:grpSpPr>
              <p:pic>
                <p:nvPicPr>
                  <p:cNvPr id="91" name="Picture 90">
                    <a:extLst>
                      <a:ext uri="{FF2B5EF4-FFF2-40B4-BE49-F238E27FC236}">
                        <a16:creationId xmlns:a16="http://schemas.microsoft.com/office/drawing/2014/main" id="{5EEB1190-C17F-4378-BB0C-461411FF157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831230" y="2290433"/>
                    <a:ext cx="690995" cy="690995"/>
                  </a:xfrm>
                  <a:prstGeom prst="rect">
                    <a:avLst/>
                  </a:prstGeom>
                </p:spPr>
              </p:pic>
              <p:pic>
                <p:nvPicPr>
                  <p:cNvPr id="93" name="Picture 92">
                    <a:extLst>
                      <a:ext uri="{FF2B5EF4-FFF2-40B4-BE49-F238E27FC236}">
                        <a16:creationId xmlns:a16="http://schemas.microsoft.com/office/drawing/2014/main" id="{003C68F1-DA76-425E-9631-11827CD6148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099698" y="1800388"/>
                    <a:ext cx="690995" cy="690995"/>
                  </a:xfrm>
                  <a:prstGeom prst="rect">
                    <a:avLst/>
                  </a:prstGeom>
                </p:spPr>
              </p:pic>
              <p:pic>
                <p:nvPicPr>
                  <p:cNvPr id="94" name="Picture 93">
                    <a:extLst>
                      <a:ext uri="{FF2B5EF4-FFF2-40B4-BE49-F238E27FC236}">
                        <a16:creationId xmlns:a16="http://schemas.microsoft.com/office/drawing/2014/main" id="{93615AE4-F94E-4D9E-B057-048884F968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793261" y="1681867"/>
                    <a:ext cx="690995" cy="690995"/>
                  </a:xfrm>
                  <a:prstGeom prst="rect">
                    <a:avLst/>
                  </a:prstGeom>
                </p:spPr>
              </p:pic>
              <p:pic>
                <p:nvPicPr>
                  <p:cNvPr id="95" name="Picture 94">
                    <a:extLst>
                      <a:ext uri="{FF2B5EF4-FFF2-40B4-BE49-F238E27FC236}">
                        <a16:creationId xmlns:a16="http://schemas.microsoft.com/office/drawing/2014/main" id="{FF8ECDFA-9F37-42B7-8226-56D338BDA16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712856" y="1643821"/>
                    <a:ext cx="690995" cy="690995"/>
                  </a:xfrm>
                  <a:prstGeom prst="rect">
                    <a:avLst/>
                  </a:prstGeom>
                </p:spPr>
              </p:pic>
              <p:pic>
                <p:nvPicPr>
                  <p:cNvPr id="96" name="Picture 95">
                    <a:extLst>
                      <a:ext uri="{FF2B5EF4-FFF2-40B4-BE49-F238E27FC236}">
                        <a16:creationId xmlns:a16="http://schemas.microsoft.com/office/drawing/2014/main" id="{A699C6EF-E268-4157-979F-E431F0BAEE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413415" y="1835727"/>
                    <a:ext cx="690995" cy="690995"/>
                  </a:xfrm>
                  <a:prstGeom prst="rect">
                    <a:avLst/>
                  </a:prstGeom>
                </p:spPr>
              </p:pic>
              <p:pic>
                <p:nvPicPr>
                  <p:cNvPr id="97" name="Picture 96">
                    <a:extLst>
                      <a:ext uri="{FF2B5EF4-FFF2-40B4-BE49-F238E27FC236}">
                        <a16:creationId xmlns:a16="http://schemas.microsoft.com/office/drawing/2014/main" id="{7CF56AB7-9D42-48EA-91EC-766005596F1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796986" y="3160813"/>
                    <a:ext cx="690995" cy="690995"/>
                  </a:xfrm>
                  <a:prstGeom prst="rect">
                    <a:avLst/>
                  </a:prstGeom>
                </p:spPr>
              </p:pic>
              <p:pic>
                <p:nvPicPr>
                  <p:cNvPr id="98" name="Picture 97">
                    <a:extLst>
                      <a:ext uri="{FF2B5EF4-FFF2-40B4-BE49-F238E27FC236}">
                        <a16:creationId xmlns:a16="http://schemas.microsoft.com/office/drawing/2014/main" id="{1938492E-548E-496E-953A-A9BD66A8662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402132" y="3697812"/>
                    <a:ext cx="690995" cy="690995"/>
                  </a:xfrm>
                  <a:prstGeom prst="rect">
                    <a:avLst/>
                  </a:prstGeom>
                </p:spPr>
              </p:pic>
              <p:pic>
                <p:nvPicPr>
                  <p:cNvPr id="99" name="Picture 98">
                    <a:extLst>
                      <a:ext uri="{FF2B5EF4-FFF2-40B4-BE49-F238E27FC236}">
                        <a16:creationId xmlns:a16="http://schemas.microsoft.com/office/drawing/2014/main" id="{89E85589-3771-4241-9B68-F8E6BA12D5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221956" y="3055008"/>
                    <a:ext cx="692718" cy="690995"/>
                  </a:xfrm>
                  <a:prstGeom prst="rect">
                    <a:avLst/>
                  </a:prstGeom>
                </p:spPr>
              </p:pic>
              <p:pic>
                <p:nvPicPr>
                  <p:cNvPr id="100" name="Picture 99">
                    <a:extLst>
                      <a:ext uri="{FF2B5EF4-FFF2-40B4-BE49-F238E27FC236}">
                        <a16:creationId xmlns:a16="http://schemas.microsoft.com/office/drawing/2014/main" id="{7A4431C6-E305-4C5B-9B27-0F4DBB51F64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790029" y="3199859"/>
                    <a:ext cx="690995" cy="690995"/>
                  </a:xfrm>
                  <a:prstGeom prst="rect">
                    <a:avLst/>
                  </a:prstGeom>
                </p:spPr>
              </p:pic>
              <p:pic>
                <p:nvPicPr>
                  <p:cNvPr id="101" name="Picture 100">
                    <a:extLst>
                      <a:ext uri="{FF2B5EF4-FFF2-40B4-BE49-F238E27FC236}">
                        <a16:creationId xmlns:a16="http://schemas.microsoft.com/office/drawing/2014/main" id="{3BC387DB-F465-405B-997A-7BE5F6FE473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394327" y="2974993"/>
                    <a:ext cx="690995" cy="690995"/>
                  </a:xfrm>
                  <a:prstGeom prst="rect">
                    <a:avLst/>
                  </a:prstGeom>
                </p:spPr>
              </p:pic>
              <p:pic>
                <p:nvPicPr>
                  <p:cNvPr id="102" name="Picture 101">
                    <a:extLst>
                      <a:ext uri="{FF2B5EF4-FFF2-40B4-BE49-F238E27FC236}">
                        <a16:creationId xmlns:a16="http://schemas.microsoft.com/office/drawing/2014/main" id="{B1C25338-DB01-4856-AAC4-1648659297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351552" y="1558840"/>
                    <a:ext cx="690995" cy="690995"/>
                  </a:xfrm>
                  <a:prstGeom prst="rect">
                    <a:avLst/>
                  </a:prstGeom>
                </p:spPr>
              </p:pic>
              <p:pic>
                <p:nvPicPr>
                  <p:cNvPr id="103" name="Picture 102">
                    <a:extLst>
                      <a:ext uri="{FF2B5EF4-FFF2-40B4-BE49-F238E27FC236}">
                        <a16:creationId xmlns:a16="http://schemas.microsoft.com/office/drawing/2014/main" id="{F336D860-5666-4243-A286-C01D281199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896524" y="2323738"/>
                    <a:ext cx="690995" cy="690995"/>
                  </a:xfrm>
                  <a:prstGeom prst="rect">
                    <a:avLst/>
                  </a:prstGeom>
                </p:spPr>
              </p:pic>
              <p:pic>
                <p:nvPicPr>
                  <p:cNvPr id="104" name="Picture 103">
                    <a:extLst>
                      <a:ext uri="{FF2B5EF4-FFF2-40B4-BE49-F238E27FC236}">
                        <a16:creationId xmlns:a16="http://schemas.microsoft.com/office/drawing/2014/main" id="{248B7CD8-81F3-44D5-9090-874E111BF21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355084" y="2173474"/>
                    <a:ext cx="690995" cy="690995"/>
                  </a:xfrm>
                  <a:prstGeom prst="rect">
                    <a:avLst/>
                  </a:prstGeom>
                </p:spPr>
              </p:pic>
              <p:pic>
                <p:nvPicPr>
                  <p:cNvPr id="105" name="Picture 104">
                    <a:extLst>
                      <a:ext uri="{FF2B5EF4-FFF2-40B4-BE49-F238E27FC236}">
                        <a16:creationId xmlns:a16="http://schemas.microsoft.com/office/drawing/2014/main" id="{93F99BBC-F3B3-4D0D-9853-039D74F77AA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397653" y="2720054"/>
                    <a:ext cx="690995" cy="690995"/>
                  </a:xfrm>
                  <a:prstGeom prst="rect">
                    <a:avLst/>
                  </a:prstGeom>
                </p:spPr>
              </p:pic>
              <p:pic>
                <p:nvPicPr>
                  <p:cNvPr id="106" name="Picture 105">
                    <a:extLst>
                      <a:ext uri="{FF2B5EF4-FFF2-40B4-BE49-F238E27FC236}">
                        <a16:creationId xmlns:a16="http://schemas.microsoft.com/office/drawing/2014/main" id="{207B97E8-DF4A-404A-BC4A-4ED43B8867D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309528" y="3354181"/>
                    <a:ext cx="690995" cy="690995"/>
                  </a:xfrm>
                  <a:prstGeom prst="rect">
                    <a:avLst/>
                  </a:prstGeom>
                </p:spPr>
              </p:pic>
              <p:pic>
                <p:nvPicPr>
                  <p:cNvPr id="107" name="Picture 106">
                    <a:extLst>
                      <a:ext uri="{FF2B5EF4-FFF2-40B4-BE49-F238E27FC236}">
                        <a16:creationId xmlns:a16="http://schemas.microsoft.com/office/drawing/2014/main" id="{3E9DF0B5-81B4-4967-9114-F82DFFBD28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784638" y="3363771"/>
                    <a:ext cx="690995" cy="690995"/>
                  </a:xfrm>
                  <a:prstGeom prst="rect">
                    <a:avLst/>
                  </a:prstGeom>
                </p:spPr>
              </p:pic>
              <p:pic>
                <p:nvPicPr>
                  <p:cNvPr id="108" name="Picture 107">
                    <a:extLst>
                      <a:ext uri="{FF2B5EF4-FFF2-40B4-BE49-F238E27FC236}">
                        <a16:creationId xmlns:a16="http://schemas.microsoft.com/office/drawing/2014/main" id="{8772B892-02F8-474E-B6B6-DF41800072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833344" y="3545356"/>
                    <a:ext cx="690995" cy="690995"/>
                  </a:xfrm>
                  <a:prstGeom prst="rect">
                    <a:avLst/>
                  </a:prstGeom>
                </p:spPr>
              </p:pic>
              <p:pic>
                <p:nvPicPr>
                  <p:cNvPr id="109" name="Picture 108">
                    <a:extLst>
                      <a:ext uri="{FF2B5EF4-FFF2-40B4-BE49-F238E27FC236}">
                        <a16:creationId xmlns:a16="http://schemas.microsoft.com/office/drawing/2014/main" id="{3007C2A5-283E-44AA-8A33-FBF73B9DCC5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380435" y="2458045"/>
                    <a:ext cx="690995" cy="690995"/>
                  </a:xfrm>
                  <a:prstGeom prst="rect">
                    <a:avLst/>
                  </a:prstGeom>
                </p:spPr>
              </p:pic>
              <p:pic>
                <p:nvPicPr>
                  <p:cNvPr id="110" name="Picture 109">
                    <a:extLst>
                      <a:ext uri="{FF2B5EF4-FFF2-40B4-BE49-F238E27FC236}">
                        <a16:creationId xmlns:a16="http://schemas.microsoft.com/office/drawing/2014/main" id="{ED215991-EBA6-4479-9F90-AC3F9A73624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380435" y="3342082"/>
                    <a:ext cx="690995" cy="690995"/>
                  </a:xfrm>
                  <a:prstGeom prst="rect">
                    <a:avLst/>
                  </a:prstGeom>
                </p:spPr>
              </p:pic>
              <p:pic>
                <p:nvPicPr>
                  <p:cNvPr id="111" name="Picture 110">
                    <a:extLst>
                      <a:ext uri="{FF2B5EF4-FFF2-40B4-BE49-F238E27FC236}">
                        <a16:creationId xmlns:a16="http://schemas.microsoft.com/office/drawing/2014/main" id="{CCF9A14B-BA3A-4546-8AA3-4042717FE03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290186" y="2789052"/>
                    <a:ext cx="690995" cy="690995"/>
                  </a:xfrm>
                  <a:prstGeom prst="rect">
                    <a:avLst/>
                  </a:prstGeom>
                </p:spPr>
              </p:pic>
              <p:pic>
                <p:nvPicPr>
                  <p:cNvPr id="112" name="Picture 111">
                    <a:extLst>
                      <a:ext uri="{FF2B5EF4-FFF2-40B4-BE49-F238E27FC236}">
                        <a16:creationId xmlns:a16="http://schemas.microsoft.com/office/drawing/2014/main" id="{FF8604E0-2CD5-412C-A883-BEDDB4809E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286953" y="2311706"/>
                    <a:ext cx="690995" cy="690995"/>
                  </a:xfrm>
                  <a:prstGeom prst="rect">
                    <a:avLst/>
                  </a:prstGeom>
                </p:spPr>
              </p:pic>
              <p:pic>
                <p:nvPicPr>
                  <p:cNvPr id="113" name="Picture 112">
                    <a:extLst>
                      <a:ext uri="{FF2B5EF4-FFF2-40B4-BE49-F238E27FC236}">
                        <a16:creationId xmlns:a16="http://schemas.microsoft.com/office/drawing/2014/main" id="{5E0FEFCB-843B-4990-89FF-F0CAC5D85F9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899877" y="3516855"/>
                    <a:ext cx="690995" cy="690995"/>
                  </a:xfrm>
                  <a:prstGeom prst="rect">
                    <a:avLst/>
                  </a:prstGeom>
                </p:spPr>
              </p:pic>
              <p:pic>
                <p:nvPicPr>
                  <p:cNvPr id="114" name="Picture 113">
                    <a:extLst>
                      <a:ext uri="{FF2B5EF4-FFF2-40B4-BE49-F238E27FC236}">
                        <a16:creationId xmlns:a16="http://schemas.microsoft.com/office/drawing/2014/main" id="{8C0135FC-1C59-4DCC-B44E-2EE56D73FF3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854728" y="2923328"/>
                    <a:ext cx="690995" cy="690995"/>
                  </a:xfrm>
                  <a:prstGeom prst="rect">
                    <a:avLst/>
                  </a:prstGeom>
                </p:spPr>
              </p:pic>
              <p:pic>
                <p:nvPicPr>
                  <p:cNvPr id="115" name="Picture 114">
                    <a:extLst>
                      <a:ext uri="{FF2B5EF4-FFF2-40B4-BE49-F238E27FC236}">
                        <a16:creationId xmlns:a16="http://schemas.microsoft.com/office/drawing/2014/main" id="{9AE4A3B2-B734-470D-8CF3-9F68AFB5877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906260" y="2767779"/>
                    <a:ext cx="690995" cy="690995"/>
                  </a:xfrm>
                  <a:prstGeom prst="rect">
                    <a:avLst/>
                  </a:prstGeom>
                </p:spPr>
              </p:pic>
            </p:grpSp>
          </p:grpSp>
          <p:grpSp>
            <p:nvGrpSpPr>
              <p:cNvPr id="81" name="Group 80">
                <a:extLst>
                  <a:ext uri="{FF2B5EF4-FFF2-40B4-BE49-F238E27FC236}">
                    <a16:creationId xmlns:a16="http://schemas.microsoft.com/office/drawing/2014/main" id="{6354429C-E75C-4582-8E35-0A57368B2D9F}"/>
                  </a:ext>
                </a:extLst>
              </p:cNvPr>
              <p:cNvGrpSpPr/>
              <p:nvPr/>
            </p:nvGrpSpPr>
            <p:grpSpPr>
              <a:xfrm>
                <a:off x="8830358" y="3687089"/>
                <a:ext cx="1876015" cy="1576056"/>
                <a:chOff x="8830358" y="3635330"/>
                <a:chExt cx="1876015" cy="1576056"/>
              </a:xfrm>
            </p:grpSpPr>
            <p:grpSp>
              <p:nvGrpSpPr>
                <p:cNvPr id="82" name="Group 81">
                  <a:extLst>
                    <a:ext uri="{FF2B5EF4-FFF2-40B4-BE49-F238E27FC236}">
                      <a16:creationId xmlns:a16="http://schemas.microsoft.com/office/drawing/2014/main" id="{7F4732A4-2F62-439E-BF1B-F9250DF17DCA}"/>
                    </a:ext>
                  </a:extLst>
                </p:cNvPr>
                <p:cNvGrpSpPr/>
                <p:nvPr/>
              </p:nvGrpSpPr>
              <p:grpSpPr>
                <a:xfrm>
                  <a:off x="8830358" y="3643925"/>
                  <a:ext cx="1876015" cy="1567461"/>
                  <a:chOff x="6782856" y="3144353"/>
                  <a:chExt cx="1876015" cy="1567461"/>
                </a:xfrm>
              </p:grpSpPr>
              <p:sp>
                <p:nvSpPr>
                  <p:cNvPr id="84" name="Rectangle: Rounded Corners 15">
                    <a:extLst>
                      <a:ext uri="{FF2B5EF4-FFF2-40B4-BE49-F238E27FC236}">
                        <a16:creationId xmlns:a16="http://schemas.microsoft.com/office/drawing/2014/main" id="{472EBC39-D8D3-4E42-B0FC-2D7F1C147930}"/>
                      </a:ext>
                    </a:extLst>
                  </p:cNvPr>
                  <p:cNvSpPr/>
                  <p:nvPr/>
                </p:nvSpPr>
                <p:spPr>
                  <a:xfrm>
                    <a:off x="6782856" y="3144353"/>
                    <a:ext cx="1854200" cy="679505"/>
                  </a:xfrm>
                  <a:custGeom>
                    <a:avLst/>
                    <a:gdLst>
                      <a:gd name="connsiteX0" fmla="*/ 0 w 1832921"/>
                      <a:gd name="connsiteY0" fmla="*/ 110099 h 660581"/>
                      <a:gd name="connsiteX1" fmla="*/ 110099 w 1832921"/>
                      <a:gd name="connsiteY1" fmla="*/ 0 h 660581"/>
                      <a:gd name="connsiteX2" fmla="*/ 1722822 w 1832921"/>
                      <a:gd name="connsiteY2" fmla="*/ 0 h 660581"/>
                      <a:gd name="connsiteX3" fmla="*/ 1832921 w 1832921"/>
                      <a:gd name="connsiteY3" fmla="*/ 110099 h 660581"/>
                      <a:gd name="connsiteX4" fmla="*/ 1832921 w 1832921"/>
                      <a:gd name="connsiteY4" fmla="*/ 550482 h 660581"/>
                      <a:gd name="connsiteX5" fmla="*/ 1722822 w 1832921"/>
                      <a:gd name="connsiteY5" fmla="*/ 660581 h 660581"/>
                      <a:gd name="connsiteX6" fmla="*/ 110099 w 1832921"/>
                      <a:gd name="connsiteY6" fmla="*/ 660581 h 660581"/>
                      <a:gd name="connsiteX7" fmla="*/ 0 w 1832921"/>
                      <a:gd name="connsiteY7" fmla="*/ 550482 h 660581"/>
                      <a:gd name="connsiteX8" fmla="*/ 0 w 1832921"/>
                      <a:gd name="connsiteY8" fmla="*/ 110099 h 660581"/>
                      <a:gd name="connsiteX0" fmla="*/ 0 w 1832921"/>
                      <a:gd name="connsiteY0" fmla="*/ 110099 h 867845"/>
                      <a:gd name="connsiteX1" fmla="*/ 110099 w 1832921"/>
                      <a:gd name="connsiteY1" fmla="*/ 0 h 867845"/>
                      <a:gd name="connsiteX2" fmla="*/ 1722822 w 1832921"/>
                      <a:gd name="connsiteY2" fmla="*/ 0 h 867845"/>
                      <a:gd name="connsiteX3" fmla="*/ 1832921 w 1832921"/>
                      <a:gd name="connsiteY3" fmla="*/ 110099 h 867845"/>
                      <a:gd name="connsiteX4" fmla="*/ 1832921 w 1832921"/>
                      <a:gd name="connsiteY4" fmla="*/ 550482 h 867845"/>
                      <a:gd name="connsiteX5" fmla="*/ 491430 w 1832921"/>
                      <a:gd name="connsiteY5" fmla="*/ 867845 h 867845"/>
                      <a:gd name="connsiteX6" fmla="*/ 110099 w 1832921"/>
                      <a:gd name="connsiteY6" fmla="*/ 660581 h 867845"/>
                      <a:gd name="connsiteX7" fmla="*/ 0 w 1832921"/>
                      <a:gd name="connsiteY7" fmla="*/ 550482 h 867845"/>
                      <a:gd name="connsiteX8" fmla="*/ 0 w 1832921"/>
                      <a:gd name="connsiteY8" fmla="*/ 110099 h 867845"/>
                      <a:gd name="connsiteX0" fmla="*/ 0 w 1832921"/>
                      <a:gd name="connsiteY0" fmla="*/ 110099 h 904421"/>
                      <a:gd name="connsiteX1" fmla="*/ 110099 w 1832921"/>
                      <a:gd name="connsiteY1" fmla="*/ 0 h 904421"/>
                      <a:gd name="connsiteX2" fmla="*/ 1722822 w 1832921"/>
                      <a:gd name="connsiteY2" fmla="*/ 0 h 904421"/>
                      <a:gd name="connsiteX3" fmla="*/ 1832921 w 1832921"/>
                      <a:gd name="connsiteY3" fmla="*/ 110099 h 904421"/>
                      <a:gd name="connsiteX4" fmla="*/ 1832921 w 1832921"/>
                      <a:gd name="connsiteY4" fmla="*/ 550482 h 904421"/>
                      <a:gd name="connsiteX5" fmla="*/ 491430 w 1832921"/>
                      <a:gd name="connsiteY5" fmla="*/ 867845 h 904421"/>
                      <a:gd name="connsiteX6" fmla="*/ 110099 w 1832921"/>
                      <a:gd name="connsiteY6" fmla="*/ 904421 h 904421"/>
                      <a:gd name="connsiteX7" fmla="*/ 0 w 1832921"/>
                      <a:gd name="connsiteY7" fmla="*/ 550482 h 904421"/>
                      <a:gd name="connsiteX8" fmla="*/ 0 w 1832921"/>
                      <a:gd name="connsiteY8" fmla="*/ 110099 h 904421"/>
                      <a:gd name="connsiteX0" fmla="*/ 18153 w 1851074"/>
                      <a:gd name="connsiteY0" fmla="*/ 110099 h 904421"/>
                      <a:gd name="connsiteX1" fmla="*/ 128252 w 1851074"/>
                      <a:gd name="connsiteY1" fmla="*/ 0 h 904421"/>
                      <a:gd name="connsiteX2" fmla="*/ 1740975 w 1851074"/>
                      <a:gd name="connsiteY2" fmla="*/ 0 h 904421"/>
                      <a:gd name="connsiteX3" fmla="*/ 1851074 w 1851074"/>
                      <a:gd name="connsiteY3" fmla="*/ 110099 h 904421"/>
                      <a:gd name="connsiteX4" fmla="*/ 1851074 w 1851074"/>
                      <a:gd name="connsiteY4" fmla="*/ 550482 h 904421"/>
                      <a:gd name="connsiteX5" fmla="*/ 509583 w 1851074"/>
                      <a:gd name="connsiteY5" fmla="*/ 867845 h 904421"/>
                      <a:gd name="connsiteX6" fmla="*/ 30716 w 1851074"/>
                      <a:gd name="connsiteY6" fmla="*/ 904421 h 904421"/>
                      <a:gd name="connsiteX7" fmla="*/ 18153 w 1851074"/>
                      <a:gd name="connsiteY7" fmla="*/ 550482 h 904421"/>
                      <a:gd name="connsiteX8" fmla="*/ 18153 w 1851074"/>
                      <a:gd name="connsiteY8" fmla="*/ 110099 h 9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1074" h="904421">
                        <a:moveTo>
                          <a:pt x="18153" y="110099"/>
                        </a:moveTo>
                        <a:cubicBezTo>
                          <a:pt x="18153" y="49293"/>
                          <a:pt x="67446" y="0"/>
                          <a:pt x="128252" y="0"/>
                        </a:cubicBezTo>
                        <a:lnTo>
                          <a:pt x="1740975" y="0"/>
                        </a:lnTo>
                        <a:cubicBezTo>
                          <a:pt x="1801781" y="0"/>
                          <a:pt x="1851074" y="49293"/>
                          <a:pt x="1851074" y="110099"/>
                        </a:cubicBezTo>
                        <a:lnTo>
                          <a:pt x="1851074" y="550482"/>
                        </a:lnTo>
                        <a:cubicBezTo>
                          <a:pt x="1851074" y="611288"/>
                          <a:pt x="570389" y="867845"/>
                          <a:pt x="509583" y="867845"/>
                        </a:cubicBezTo>
                        <a:cubicBezTo>
                          <a:pt x="-27991" y="867845"/>
                          <a:pt x="568290" y="904421"/>
                          <a:pt x="30716" y="904421"/>
                        </a:cubicBezTo>
                        <a:cubicBezTo>
                          <a:pt x="-30090" y="904421"/>
                          <a:pt x="18153" y="611288"/>
                          <a:pt x="18153" y="550482"/>
                        </a:cubicBezTo>
                        <a:lnTo>
                          <a:pt x="18153" y="110099"/>
                        </a:lnTo>
                        <a:close/>
                      </a:path>
                    </a:pathLst>
                  </a:custGeom>
                  <a:solidFill>
                    <a:schemeClr val="tx2">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Process notes</a:t>
                    </a:r>
                  </a:p>
                </p:txBody>
              </p:sp>
              <p:sp>
                <p:nvSpPr>
                  <p:cNvPr id="85" name="Rectangle: Rounded Corners 16">
                    <a:extLst>
                      <a:ext uri="{FF2B5EF4-FFF2-40B4-BE49-F238E27FC236}">
                        <a16:creationId xmlns:a16="http://schemas.microsoft.com/office/drawing/2014/main" id="{5C9BA2C8-A3C2-4555-9522-700C068CDE01}"/>
                      </a:ext>
                    </a:extLst>
                  </p:cNvPr>
                  <p:cNvSpPr/>
                  <p:nvPr/>
                </p:nvSpPr>
                <p:spPr>
                  <a:xfrm>
                    <a:off x="6791672" y="3563792"/>
                    <a:ext cx="1698408" cy="734658"/>
                  </a:xfrm>
                  <a:custGeom>
                    <a:avLst/>
                    <a:gdLst>
                      <a:gd name="connsiteX0" fmla="*/ 0 w 1832921"/>
                      <a:gd name="connsiteY0" fmla="*/ 110099 h 660581"/>
                      <a:gd name="connsiteX1" fmla="*/ 110099 w 1832921"/>
                      <a:gd name="connsiteY1" fmla="*/ 0 h 660581"/>
                      <a:gd name="connsiteX2" fmla="*/ 1722822 w 1832921"/>
                      <a:gd name="connsiteY2" fmla="*/ 0 h 660581"/>
                      <a:gd name="connsiteX3" fmla="*/ 1832921 w 1832921"/>
                      <a:gd name="connsiteY3" fmla="*/ 110099 h 660581"/>
                      <a:gd name="connsiteX4" fmla="*/ 1832921 w 1832921"/>
                      <a:gd name="connsiteY4" fmla="*/ 550482 h 660581"/>
                      <a:gd name="connsiteX5" fmla="*/ 1722822 w 1832921"/>
                      <a:gd name="connsiteY5" fmla="*/ 660581 h 660581"/>
                      <a:gd name="connsiteX6" fmla="*/ 110099 w 1832921"/>
                      <a:gd name="connsiteY6" fmla="*/ 660581 h 660581"/>
                      <a:gd name="connsiteX7" fmla="*/ 0 w 1832921"/>
                      <a:gd name="connsiteY7" fmla="*/ 550482 h 660581"/>
                      <a:gd name="connsiteX8" fmla="*/ 0 w 1832921"/>
                      <a:gd name="connsiteY8" fmla="*/ 110099 h 660581"/>
                      <a:gd name="connsiteX0" fmla="*/ 0 w 1832921"/>
                      <a:gd name="connsiteY0" fmla="*/ 158867 h 709349"/>
                      <a:gd name="connsiteX1" fmla="*/ 110099 w 1832921"/>
                      <a:gd name="connsiteY1" fmla="*/ 48768 h 709349"/>
                      <a:gd name="connsiteX2" fmla="*/ 1271718 w 1832921"/>
                      <a:gd name="connsiteY2" fmla="*/ 0 h 709349"/>
                      <a:gd name="connsiteX3" fmla="*/ 1832921 w 1832921"/>
                      <a:gd name="connsiteY3" fmla="*/ 158867 h 709349"/>
                      <a:gd name="connsiteX4" fmla="*/ 1832921 w 1832921"/>
                      <a:gd name="connsiteY4" fmla="*/ 599250 h 709349"/>
                      <a:gd name="connsiteX5" fmla="*/ 1722822 w 1832921"/>
                      <a:gd name="connsiteY5" fmla="*/ 709349 h 709349"/>
                      <a:gd name="connsiteX6" fmla="*/ 110099 w 1832921"/>
                      <a:gd name="connsiteY6" fmla="*/ 709349 h 709349"/>
                      <a:gd name="connsiteX7" fmla="*/ 0 w 1832921"/>
                      <a:gd name="connsiteY7" fmla="*/ 599250 h 709349"/>
                      <a:gd name="connsiteX8" fmla="*/ 0 w 1832921"/>
                      <a:gd name="connsiteY8" fmla="*/ 158867 h 709349"/>
                      <a:gd name="connsiteX0" fmla="*/ 0 w 1832921"/>
                      <a:gd name="connsiteY0" fmla="*/ 158867 h 709349"/>
                      <a:gd name="connsiteX1" fmla="*/ 110099 w 1832921"/>
                      <a:gd name="connsiteY1" fmla="*/ 377952 h 709349"/>
                      <a:gd name="connsiteX2" fmla="*/ 1271718 w 1832921"/>
                      <a:gd name="connsiteY2" fmla="*/ 0 h 709349"/>
                      <a:gd name="connsiteX3" fmla="*/ 1832921 w 1832921"/>
                      <a:gd name="connsiteY3" fmla="*/ 158867 h 709349"/>
                      <a:gd name="connsiteX4" fmla="*/ 1832921 w 1832921"/>
                      <a:gd name="connsiteY4" fmla="*/ 599250 h 709349"/>
                      <a:gd name="connsiteX5" fmla="*/ 1722822 w 1832921"/>
                      <a:gd name="connsiteY5" fmla="*/ 709349 h 709349"/>
                      <a:gd name="connsiteX6" fmla="*/ 110099 w 1832921"/>
                      <a:gd name="connsiteY6" fmla="*/ 709349 h 709349"/>
                      <a:gd name="connsiteX7" fmla="*/ 0 w 1832921"/>
                      <a:gd name="connsiteY7" fmla="*/ 599250 h 709349"/>
                      <a:gd name="connsiteX8" fmla="*/ 0 w 1832921"/>
                      <a:gd name="connsiteY8" fmla="*/ 158867 h 709349"/>
                      <a:gd name="connsiteX0" fmla="*/ 10609 w 1843530"/>
                      <a:gd name="connsiteY0" fmla="*/ 158867 h 709349"/>
                      <a:gd name="connsiteX1" fmla="*/ 35364 w 1843530"/>
                      <a:gd name="connsiteY1" fmla="*/ 207264 h 709349"/>
                      <a:gd name="connsiteX2" fmla="*/ 1282327 w 1843530"/>
                      <a:gd name="connsiteY2" fmla="*/ 0 h 709349"/>
                      <a:gd name="connsiteX3" fmla="*/ 1843530 w 1843530"/>
                      <a:gd name="connsiteY3" fmla="*/ 158867 h 709349"/>
                      <a:gd name="connsiteX4" fmla="*/ 1843530 w 1843530"/>
                      <a:gd name="connsiteY4" fmla="*/ 599250 h 709349"/>
                      <a:gd name="connsiteX5" fmla="*/ 1733431 w 1843530"/>
                      <a:gd name="connsiteY5" fmla="*/ 709349 h 709349"/>
                      <a:gd name="connsiteX6" fmla="*/ 120708 w 1843530"/>
                      <a:gd name="connsiteY6" fmla="*/ 709349 h 709349"/>
                      <a:gd name="connsiteX7" fmla="*/ 10609 w 1843530"/>
                      <a:gd name="connsiteY7" fmla="*/ 599250 h 709349"/>
                      <a:gd name="connsiteX8" fmla="*/ 10609 w 1843530"/>
                      <a:gd name="connsiteY8" fmla="*/ 158867 h 709349"/>
                      <a:gd name="connsiteX0" fmla="*/ 10609 w 1843530"/>
                      <a:gd name="connsiteY0" fmla="*/ 194955 h 745437"/>
                      <a:gd name="connsiteX1" fmla="*/ 35364 w 1843530"/>
                      <a:gd name="connsiteY1" fmla="*/ 243352 h 745437"/>
                      <a:gd name="connsiteX2" fmla="*/ 1282327 w 1843530"/>
                      <a:gd name="connsiteY2" fmla="*/ 36088 h 745437"/>
                      <a:gd name="connsiteX3" fmla="*/ 1489962 w 1843530"/>
                      <a:gd name="connsiteY3" fmla="*/ 24267 h 745437"/>
                      <a:gd name="connsiteX4" fmla="*/ 1843530 w 1843530"/>
                      <a:gd name="connsiteY4" fmla="*/ 635338 h 745437"/>
                      <a:gd name="connsiteX5" fmla="*/ 1733431 w 1843530"/>
                      <a:gd name="connsiteY5" fmla="*/ 745437 h 745437"/>
                      <a:gd name="connsiteX6" fmla="*/ 120708 w 1843530"/>
                      <a:gd name="connsiteY6" fmla="*/ 745437 h 745437"/>
                      <a:gd name="connsiteX7" fmla="*/ 10609 w 1843530"/>
                      <a:gd name="connsiteY7" fmla="*/ 635338 h 745437"/>
                      <a:gd name="connsiteX8" fmla="*/ 10609 w 1843530"/>
                      <a:gd name="connsiteY8" fmla="*/ 194955 h 745437"/>
                      <a:gd name="connsiteX0" fmla="*/ 10609 w 1740696"/>
                      <a:gd name="connsiteY0" fmla="*/ 194955 h 750049"/>
                      <a:gd name="connsiteX1" fmla="*/ 35364 w 1740696"/>
                      <a:gd name="connsiteY1" fmla="*/ 243352 h 750049"/>
                      <a:gd name="connsiteX2" fmla="*/ 1282327 w 1740696"/>
                      <a:gd name="connsiteY2" fmla="*/ 36088 h 750049"/>
                      <a:gd name="connsiteX3" fmla="*/ 1489962 w 1740696"/>
                      <a:gd name="connsiteY3" fmla="*/ 24267 h 750049"/>
                      <a:gd name="connsiteX4" fmla="*/ 1453386 w 1740696"/>
                      <a:gd name="connsiteY4" fmla="*/ 708490 h 750049"/>
                      <a:gd name="connsiteX5" fmla="*/ 1733431 w 1740696"/>
                      <a:gd name="connsiteY5" fmla="*/ 745437 h 750049"/>
                      <a:gd name="connsiteX6" fmla="*/ 120708 w 1740696"/>
                      <a:gd name="connsiteY6" fmla="*/ 745437 h 750049"/>
                      <a:gd name="connsiteX7" fmla="*/ 10609 w 1740696"/>
                      <a:gd name="connsiteY7" fmla="*/ 635338 h 750049"/>
                      <a:gd name="connsiteX8" fmla="*/ 10609 w 1740696"/>
                      <a:gd name="connsiteY8" fmla="*/ 194955 h 750049"/>
                      <a:gd name="connsiteX0" fmla="*/ 10609 w 1489962"/>
                      <a:gd name="connsiteY0" fmla="*/ 194955 h 1001469"/>
                      <a:gd name="connsiteX1" fmla="*/ 35364 w 1489962"/>
                      <a:gd name="connsiteY1" fmla="*/ 243352 h 1001469"/>
                      <a:gd name="connsiteX2" fmla="*/ 1282327 w 1489962"/>
                      <a:gd name="connsiteY2" fmla="*/ 36088 h 1001469"/>
                      <a:gd name="connsiteX3" fmla="*/ 1489962 w 1489962"/>
                      <a:gd name="connsiteY3" fmla="*/ 24267 h 1001469"/>
                      <a:gd name="connsiteX4" fmla="*/ 1453386 w 1489962"/>
                      <a:gd name="connsiteY4" fmla="*/ 708490 h 1001469"/>
                      <a:gd name="connsiteX5" fmla="*/ 1050679 w 1489962"/>
                      <a:gd name="connsiteY5" fmla="*/ 1001469 h 1001469"/>
                      <a:gd name="connsiteX6" fmla="*/ 120708 w 1489962"/>
                      <a:gd name="connsiteY6" fmla="*/ 745437 h 1001469"/>
                      <a:gd name="connsiteX7" fmla="*/ 10609 w 1489962"/>
                      <a:gd name="connsiteY7" fmla="*/ 635338 h 1001469"/>
                      <a:gd name="connsiteX8" fmla="*/ 10609 w 1489962"/>
                      <a:gd name="connsiteY8" fmla="*/ 194955 h 1001469"/>
                      <a:gd name="connsiteX0" fmla="*/ 10609 w 1599690"/>
                      <a:gd name="connsiteY0" fmla="*/ 194955 h 1001469"/>
                      <a:gd name="connsiteX1" fmla="*/ 35364 w 1599690"/>
                      <a:gd name="connsiteY1" fmla="*/ 243352 h 1001469"/>
                      <a:gd name="connsiteX2" fmla="*/ 1282327 w 1599690"/>
                      <a:gd name="connsiteY2" fmla="*/ 36088 h 1001469"/>
                      <a:gd name="connsiteX3" fmla="*/ 1489962 w 1599690"/>
                      <a:gd name="connsiteY3" fmla="*/ 24267 h 1001469"/>
                      <a:gd name="connsiteX4" fmla="*/ 1599690 w 1599690"/>
                      <a:gd name="connsiteY4" fmla="*/ 610954 h 1001469"/>
                      <a:gd name="connsiteX5" fmla="*/ 1050679 w 1599690"/>
                      <a:gd name="connsiteY5" fmla="*/ 1001469 h 1001469"/>
                      <a:gd name="connsiteX6" fmla="*/ 120708 w 1599690"/>
                      <a:gd name="connsiteY6" fmla="*/ 745437 h 1001469"/>
                      <a:gd name="connsiteX7" fmla="*/ 10609 w 1599690"/>
                      <a:gd name="connsiteY7" fmla="*/ 635338 h 1001469"/>
                      <a:gd name="connsiteX8" fmla="*/ 10609 w 1599690"/>
                      <a:gd name="connsiteY8" fmla="*/ 194955 h 1001469"/>
                      <a:gd name="connsiteX0" fmla="*/ 10609 w 1599690"/>
                      <a:gd name="connsiteY0" fmla="*/ 194955 h 806397"/>
                      <a:gd name="connsiteX1" fmla="*/ 35364 w 1599690"/>
                      <a:gd name="connsiteY1" fmla="*/ 243352 h 806397"/>
                      <a:gd name="connsiteX2" fmla="*/ 1282327 w 1599690"/>
                      <a:gd name="connsiteY2" fmla="*/ 36088 h 806397"/>
                      <a:gd name="connsiteX3" fmla="*/ 1489962 w 1599690"/>
                      <a:gd name="connsiteY3" fmla="*/ 24267 h 806397"/>
                      <a:gd name="connsiteX4" fmla="*/ 1599690 w 1599690"/>
                      <a:gd name="connsiteY4" fmla="*/ 610954 h 806397"/>
                      <a:gd name="connsiteX5" fmla="*/ 1282327 w 1599690"/>
                      <a:gd name="connsiteY5" fmla="*/ 806397 h 806397"/>
                      <a:gd name="connsiteX6" fmla="*/ 120708 w 1599690"/>
                      <a:gd name="connsiteY6" fmla="*/ 745437 h 806397"/>
                      <a:gd name="connsiteX7" fmla="*/ 10609 w 1599690"/>
                      <a:gd name="connsiteY7" fmla="*/ 635338 h 806397"/>
                      <a:gd name="connsiteX8" fmla="*/ 10609 w 1599690"/>
                      <a:gd name="connsiteY8" fmla="*/ 194955 h 806397"/>
                      <a:gd name="connsiteX0" fmla="*/ 10609 w 1648458"/>
                      <a:gd name="connsiteY0" fmla="*/ 194955 h 884034"/>
                      <a:gd name="connsiteX1" fmla="*/ 35364 w 1648458"/>
                      <a:gd name="connsiteY1" fmla="*/ 243352 h 884034"/>
                      <a:gd name="connsiteX2" fmla="*/ 1282327 w 1648458"/>
                      <a:gd name="connsiteY2" fmla="*/ 36088 h 884034"/>
                      <a:gd name="connsiteX3" fmla="*/ 1489962 w 1648458"/>
                      <a:gd name="connsiteY3" fmla="*/ 24267 h 884034"/>
                      <a:gd name="connsiteX4" fmla="*/ 1648458 w 1648458"/>
                      <a:gd name="connsiteY4" fmla="*/ 866986 h 884034"/>
                      <a:gd name="connsiteX5" fmla="*/ 1282327 w 1648458"/>
                      <a:gd name="connsiteY5" fmla="*/ 806397 h 884034"/>
                      <a:gd name="connsiteX6" fmla="*/ 120708 w 1648458"/>
                      <a:gd name="connsiteY6" fmla="*/ 745437 h 884034"/>
                      <a:gd name="connsiteX7" fmla="*/ 10609 w 1648458"/>
                      <a:gd name="connsiteY7" fmla="*/ 635338 h 884034"/>
                      <a:gd name="connsiteX8" fmla="*/ 10609 w 1648458"/>
                      <a:gd name="connsiteY8" fmla="*/ 194955 h 884034"/>
                      <a:gd name="connsiteX0" fmla="*/ 10609 w 1648458"/>
                      <a:gd name="connsiteY0" fmla="*/ 194955 h 888936"/>
                      <a:gd name="connsiteX1" fmla="*/ 35364 w 1648458"/>
                      <a:gd name="connsiteY1" fmla="*/ 243352 h 888936"/>
                      <a:gd name="connsiteX2" fmla="*/ 1282327 w 1648458"/>
                      <a:gd name="connsiteY2" fmla="*/ 36088 h 888936"/>
                      <a:gd name="connsiteX3" fmla="*/ 1489962 w 1648458"/>
                      <a:gd name="connsiteY3" fmla="*/ 24267 h 888936"/>
                      <a:gd name="connsiteX4" fmla="*/ 1648458 w 1648458"/>
                      <a:gd name="connsiteY4" fmla="*/ 866986 h 888936"/>
                      <a:gd name="connsiteX5" fmla="*/ 1270135 w 1648458"/>
                      <a:gd name="connsiteY5" fmla="*/ 842973 h 888936"/>
                      <a:gd name="connsiteX6" fmla="*/ 120708 w 1648458"/>
                      <a:gd name="connsiteY6" fmla="*/ 745437 h 888936"/>
                      <a:gd name="connsiteX7" fmla="*/ 10609 w 1648458"/>
                      <a:gd name="connsiteY7" fmla="*/ 635338 h 888936"/>
                      <a:gd name="connsiteX8" fmla="*/ 10609 w 1648458"/>
                      <a:gd name="connsiteY8" fmla="*/ 194955 h 888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8458" h="888936">
                        <a:moveTo>
                          <a:pt x="10609" y="194955"/>
                        </a:moveTo>
                        <a:cubicBezTo>
                          <a:pt x="10609" y="134149"/>
                          <a:pt x="-25442" y="243352"/>
                          <a:pt x="35364" y="243352"/>
                        </a:cubicBezTo>
                        <a:cubicBezTo>
                          <a:pt x="572938" y="243352"/>
                          <a:pt x="744753" y="36088"/>
                          <a:pt x="1282327" y="36088"/>
                        </a:cubicBezTo>
                        <a:cubicBezTo>
                          <a:pt x="1343133" y="36088"/>
                          <a:pt x="1489962" y="-36539"/>
                          <a:pt x="1489962" y="24267"/>
                        </a:cubicBezTo>
                        <a:lnTo>
                          <a:pt x="1648458" y="866986"/>
                        </a:lnTo>
                        <a:cubicBezTo>
                          <a:pt x="1648458" y="927792"/>
                          <a:pt x="1330941" y="842973"/>
                          <a:pt x="1270135" y="842973"/>
                        </a:cubicBezTo>
                        <a:lnTo>
                          <a:pt x="120708" y="745437"/>
                        </a:lnTo>
                        <a:cubicBezTo>
                          <a:pt x="59902" y="745437"/>
                          <a:pt x="10609" y="696144"/>
                          <a:pt x="10609" y="635338"/>
                        </a:cubicBezTo>
                        <a:lnTo>
                          <a:pt x="10609" y="194955"/>
                        </a:lnTo>
                        <a:close/>
                      </a:path>
                    </a:pathLst>
                  </a:custGeom>
                  <a:solidFill>
                    <a:srgbClr val="2082C8"/>
                  </a:solidFill>
                  <a:ln>
                    <a:solidFill>
                      <a:srgbClr val="2082C8"/>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Search notes</a:t>
                    </a:r>
                  </a:p>
                </p:txBody>
              </p:sp>
              <p:sp>
                <p:nvSpPr>
                  <p:cNvPr id="86" name="Rectangle: Rounded Corners 17">
                    <a:extLst>
                      <a:ext uri="{FF2B5EF4-FFF2-40B4-BE49-F238E27FC236}">
                        <a16:creationId xmlns:a16="http://schemas.microsoft.com/office/drawing/2014/main" id="{B56ACC6A-E42E-4563-9AAA-1634110CB0AC}"/>
                      </a:ext>
                    </a:extLst>
                  </p:cNvPr>
                  <p:cNvSpPr/>
                  <p:nvPr/>
                </p:nvSpPr>
                <p:spPr>
                  <a:xfrm>
                    <a:off x="6789374" y="3502182"/>
                    <a:ext cx="1869497" cy="1209632"/>
                  </a:xfrm>
                  <a:custGeom>
                    <a:avLst/>
                    <a:gdLst>
                      <a:gd name="connsiteX0" fmla="*/ 0 w 1832921"/>
                      <a:gd name="connsiteY0" fmla="*/ 128022 h 768118"/>
                      <a:gd name="connsiteX1" fmla="*/ 128022 w 1832921"/>
                      <a:gd name="connsiteY1" fmla="*/ 0 h 768118"/>
                      <a:gd name="connsiteX2" fmla="*/ 1704899 w 1832921"/>
                      <a:gd name="connsiteY2" fmla="*/ 0 h 768118"/>
                      <a:gd name="connsiteX3" fmla="*/ 1832921 w 1832921"/>
                      <a:gd name="connsiteY3" fmla="*/ 128022 h 768118"/>
                      <a:gd name="connsiteX4" fmla="*/ 1832921 w 1832921"/>
                      <a:gd name="connsiteY4" fmla="*/ 640096 h 768118"/>
                      <a:gd name="connsiteX5" fmla="*/ 1704899 w 1832921"/>
                      <a:gd name="connsiteY5" fmla="*/ 768118 h 768118"/>
                      <a:gd name="connsiteX6" fmla="*/ 128022 w 1832921"/>
                      <a:gd name="connsiteY6" fmla="*/ 768118 h 768118"/>
                      <a:gd name="connsiteX7" fmla="*/ 0 w 1832921"/>
                      <a:gd name="connsiteY7" fmla="*/ 640096 h 768118"/>
                      <a:gd name="connsiteX8" fmla="*/ 0 w 1832921"/>
                      <a:gd name="connsiteY8" fmla="*/ 128022 h 768118"/>
                      <a:gd name="connsiteX0" fmla="*/ 0 w 1832921"/>
                      <a:gd name="connsiteY0" fmla="*/ 128022 h 768118"/>
                      <a:gd name="connsiteX1" fmla="*/ 1347222 w 1832921"/>
                      <a:gd name="connsiteY1" fmla="*/ 121920 h 768118"/>
                      <a:gd name="connsiteX2" fmla="*/ 1704899 w 1832921"/>
                      <a:gd name="connsiteY2" fmla="*/ 0 h 768118"/>
                      <a:gd name="connsiteX3" fmla="*/ 1832921 w 1832921"/>
                      <a:gd name="connsiteY3" fmla="*/ 128022 h 768118"/>
                      <a:gd name="connsiteX4" fmla="*/ 1832921 w 1832921"/>
                      <a:gd name="connsiteY4" fmla="*/ 640096 h 768118"/>
                      <a:gd name="connsiteX5" fmla="*/ 1704899 w 1832921"/>
                      <a:gd name="connsiteY5" fmla="*/ 768118 h 768118"/>
                      <a:gd name="connsiteX6" fmla="*/ 128022 w 1832921"/>
                      <a:gd name="connsiteY6" fmla="*/ 768118 h 768118"/>
                      <a:gd name="connsiteX7" fmla="*/ 0 w 1832921"/>
                      <a:gd name="connsiteY7" fmla="*/ 640096 h 768118"/>
                      <a:gd name="connsiteX8" fmla="*/ 0 w 1832921"/>
                      <a:gd name="connsiteY8" fmla="*/ 128022 h 768118"/>
                      <a:gd name="connsiteX0" fmla="*/ 0 w 1832921"/>
                      <a:gd name="connsiteY0" fmla="*/ 798582 h 1438678"/>
                      <a:gd name="connsiteX1" fmla="*/ 1347222 w 1832921"/>
                      <a:gd name="connsiteY1" fmla="*/ 792480 h 1438678"/>
                      <a:gd name="connsiteX2" fmla="*/ 1546403 w 1832921"/>
                      <a:gd name="connsiteY2" fmla="*/ 0 h 1438678"/>
                      <a:gd name="connsiteX3" fmla="*/ 1832921 w 1832921"/>
                      <a:gd name="connsiteY3" fmla="*/ 798582 h 1438678"/>
                      <a:gd name="connsiteX4" fmla="*/ 1832921 w 1832921"/>
                      <a:gd name="connsiteY4" fmla="*/ 1310656 h 1438678"/>
                      <a:gd name="connsiteX5" fmla="*/ 1704899 w 1832921"/>
                      <a:gd name="connsiteY5" fmla="*/ 1438678 h 1438678"/>
                      <a:gd name="connsiteX6" fmla="*/ 128022 w 1832921"/>
                      <a:gd name="connsiteY6" fmla="*/ 1438678 h 1438678"/>
                      <a:gd name="connsiteX7" fmla="*/ 0 w 1832921"/>
                      <a:gd name="connsiteY7" fmla="*/ 1310656 h 1438678"/>
                      <a:gd name="connsiteX8" fmla="*/ 0 w 1832921"/>
                      <a:gd name="connsiteY8" fmla="*/ 798582 h 1438678"/>
                      <a:gd name="connsiteX0" fmla="*/ 0 w 1869497"/>
                      <a:gd name="connsiteY0" fmla="*/ 964821 h 1604917"/>
                      <a:gd name="connsiteX1" fmla="*/ 1347222 w 1869497"/>
                      <a:gd name="connsiteY1" fmla="*/ 958719 h 1604917"/>
                      <a:gd name="connsiteX2" fmla="*/ 1546403 w 1869497"/>
                      <a:gd name="connsiteY2" fmla="*/ 166239 h 1604917"/>
                      <a:gd name="connsiteX3" fmla="*/ 1869497 w 1869497"/>
                      <a:gd name="connsiteY3" fmla="*/ 13845 h 1604917"/>
                      <a:gd name="connsiteX4" fmla="*/ 1832921 w 1869497"/>
                      <a:gd name="connsiteY4" fmla="*/ 1476895 h 1604917"/>
                      <a:gd name="connsiteX5" fmla="*/ 1704899 w 1869497"/>
                      <a:gd name="connsiteY5" fmla="*/ 1604917 h 1604917"/>
                      <a:gd name="connsiteX6" fmla="*/ 128022 w 1869497"/>
                      <a:gd name="connsiteY6" fmla="*/ 1604917 h 1604917"/>
                      <a:gd name="connsiteX7" fmla="*/ 0 w 1869497"/>
                      <a:gd name="connsiteY7" fmla="*/ 1476895 h 1604917"/>
                      <a:gd name="connsiteX8" fmla="*/ 0 w 1869497"/>
                      <a:gd name="connsiteY8" fmla="*/ 964821 h 1604917"/>
                      <a:gd name="connsiteX0" fmla="*/ 0 w 1869497"/>
                      <a:gd name="connsiteY0" fmla="*/ 964821 h 1604917"/>
                      <a:gd name="connsiteX1" fmla="*/ 1213110 w 1869497"/>
                      <a:gd name="connsiteY1" fmla="*/ 946527 h 1604917"/>
                      <a:gd name="connsiteX2" fmla="*/ 1546403 w 1869497"/>
                      <a:gd name="connsiteY2" fmla="*/ 166239 h 1604917"/>
                      <a:gd name="connsiteX3" fmla="*/ 1869497 w 1869497"/>
                      <a:gd name="connsiteY3" fmla="*/ 13845 h 1604917"/>
                      <a:gd name="connsiteX4" fmla="*/ 1832921 w 1869497"/>
                      <a:gd name="connsiteY4" fmla="*/ 1476895 h 1604917"/>
                      <a:gd name="connsiteX5" fmla="*/ 1704899 w 1869497"/>
                      <a:gd name="connsiteY5" fmla="*/ 1604917 h 1604917"/>
                      <a:gd name="connsiteX6" fmla="*/ 128022 w 1869497"/>
                      <a:gd name="connsiteY6" fmla="*/ 1604917 h 1604917"/>
                      <a:gd name="connsiteX7" fmla="*/ 0 w 1869497"/>
                      <a:gd name="connsiteY7" fmla="*/ 1476895 h 1604917"/>
                      <a:gd name="connsiteX8" fmla="*/ 0 w 1869497"/>
                      <a:gd name="connsiteY8" fmla="*/ 964821 h 1604917"/>
                      <a:gd name="connsiteX0" fmla="*/ 0 w 1869497"/>
                      <a:gd name="connsiteY0" fmla="*/ 806325 h 1604917"/>
                      <a:gd name="connsiteX1" fmla="*/ 1213110 w 1869497"/>
                      <a:gd name="connsiteY1" fmla="*/ 946527 h 1604917"/>
                      <a:gd name="connsiteX2" fmla="*/ 1546403 w 1869497"/>
                      <a:gd name="connsiteY2" fmla="*/ 166239 h 1604917"/>
                      <a:gd name="connsiteX3" fmla="*/ 1869497 w 1869497"/>
                      <a:gd name="connsiteY3" fmla="*/ 13845 h 1604917"/>
                      <a:gd name="connsiteX4" fmla="*/ 1832921 w 1869497"/>
                      <a:gd name="connsiteY4" fmla="*/ 1476895 h 1604917"/>
                      <a:gd name="connsiteX5" fmla="*/ 1704899 w 1869497"/>
                      <a:gd name="connsiteY5" fmla="*/ 1604917 h 1604917"/>
                      <a:gd name="connsiteX6" fmla="*/ 128022 w 1869497"/>
                      <a:gd name="connsiteY6" fmla="*/ 1604917 h 1604917"/>
                      <a:gd name="connsiteX7" fmla="*/ 0 w 1869497"/>
                      <a:gd name="connsiteY7" fmla="*/ 1476895 h 1604917"/>
                      <a:gd name="connsiteX8" fmla="*/ 0 w 1869497"/>
                      <a:gd name="connsiteY8" fmla="*/ 806325 h 1604917"/>
                      <a:gd name="connsiteX0" fmla="*/ 0 w 1869497"/>
                      <a:gd name="connsiteY0" fmla="*/ 811427 h 1610019"/>
                      <a:gd name="connsiteX1" fmla="*/ 1213110 w 1869497"/>
                      <a:gd name="connsiteY1" fmla="*/ 951629 h 1610019"/>
                      <a:gd name="connsiteX2" fmla="*/ 1692707 w 1869497"/>
                      <a:gd name="connsiteY2" fmla="*/ 98189 h 1610019"/>
                      <a:gd name="connsiteX3" fmla="*/ 1869497 w 1869497"/>
                      <a:gd name="connsiteY3" fmla="*/ 18947 h 1610019"/>
                      <a:gd name="connsiteX4" fmla="*/ 1832921 w 1869497"/>
                      <a:gd name="connsiteY4" fmla="*/ 1481997 h 1610019"/>
                      <a:gd name="connsiteX5" fmla="*/ 1704899 w 1869497"/>
                      <a:gd name="connsiteY5" fmla="*/ 1610019 h 1610019"/>
                      <a:gd name="connsiteX6" fmla="*/ 128022 w 1869497"/>
                      <a:gd name="connsiteY6" fmla="*/ 1610019 h 1610019"/>
                      <a:gd name="connsiteX7" fmla="*/ 0 w 1869497"/>
                      <a:gd name="connsiteY7" fmla="*/ 1481997 h 1610019"/>
                      <a:gd name="connsiteX8" fmla="*/ 0 w 1869497"/>
                      <a:gd name="connsiteY8" fmla="*/ 811427 h 1610019"/>
                      <a:gd name="connsiteX0" fmla="*/ 0 w 1869497"/>
                      <a:gd name="connsiteY0" fmla="*/ 811427 h 1610019"/>
                      <a:gd name="connsiteX1" fmla="*/ 1469142 w 1869497"/>
                      <a:gd name="connsiteY1" fmla="*/ 878477 h 1610019"/>
                      <a:gd name="connsiteX2" fmla="*/ 1692707 w 1869497"/>
                      <a:gd name="connsiteY2" fmla="*/ 98189 h 1610019"/>
                      <a:gd name="connsiteX3" fmla="*/ 1869497 w 1869497"/>
                      <a:gd name="connsiteY3" fmla="*/ 18947 h 1610019"/>
                      <a:gd name="connsiteX4" fmla="*/ 1832921 w 1869497"/>
                      <a:gd name="connsiteY4" fmla="*/ 1481997 h 1610019"/>
                      <a:gd name="connsiteX5" fmla="*/ 1704899 w 1869497"/>
                      <a:gd name="connsiteY5" fmla="*/ 1610019 h 1610019"/>
                      <a:gd name="connsiteX6" fmla="*/ 128022 w 1869497"/>
                      <a:gd name="connsiteY6" fmla="*/ 1610019 h 1610019"/>
                      <a:gd name="connsiteX7" fmla="*/ 0 w 1869497"/>
                      <a:gd name="connsiteY7" fmla="*/ 1481997 h 1610019"/>
                      <a:gd name="connsiteX8" fmla="*/ 0 w 1869497"/>
                      <a:gd name="connsiteY8" fmla="*/ 811427 h 1610019"/>
                      <a:gd name="connsiteX0" fmla="*/ 0 w 1869497"/>
                      <a:gd name="connsiteY0" fmla="*/ 811427 h 1610019"/>
                      <a:gd name="connsiteX1" fmla="*/ 1469142 w 1869497"/>
                      <a:gd name="connsiteY1" fmla="*/ 988205 h 1610019"/>
                      <a:gd name="connsiteX2" fmla="*/ 1692707 w 1869497"/>
                      <a:gd name="connsiteY2" fmla="*/ 98189 h 1610019"/>
                      <a:gd name="connsiteX3" fmla="*/ 1869497 w 1869497"/>
                      <a:gd name="connsiteY3" fmla="*/ 18947 h 1610019"/>
                      <a:gd name="connsiteX4" fmla="*/ 1832921 w 1869497"/>
                      <a:gd name="connsiteY4" fmla="*/ 1481997 h 1610019"/>
                      <a:gd name="connsiteX5" fmla="*/ 1704899 w 1869497"/>
                      <a:gd name="connsiteY5" fmla="*/ 1610019 h 1610019"/>
                      <a:gd name="connsiteX6" fmla="*/ 128022 w 1869497"/>
                      <a:gd name="connsiteY6" fmla="*/ 1610019 h 1610019"/>
                      <a:gd name="connsiteX7" fmla="*/ 0 w 1869497"/>
                      <a:gd name="connsiteY7" fmla="*/ 1481997 h 1610019"/>
                      <a:gd name="connsiteX8" fmla="*/ 0 w 1869497"/>
                      <a:gd name="connsiteY8" fmla="*/ 811427 h 161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9497" h="1610019">
                        <a:moveTo>
                          <a:pt x="0" y="811427"/>
                        </a:moveTo>
                        <a:cubicBezTo>
                          <a:pt x="0" y="740722"/>
                          <a:pt x="1398437" y="988205"/>
                          <a:pt x="1469142" y="988205"/>
                        </a:cubicBezTo>
                        <a:cubicBezTo>
                          <a:pt x="1994768" y="988205"/>
                          <a:pt x="1167081" y="98189"/>
                          <a:pt x="1692707" y="98189"/>
                        </a:cubicBezTo>
                        <a:cubicBezTo>
                          <a:pt x="1763412" y="98189"/>
                          <a:pt x="1869497" y="-51758"/>
                          <a:pt x="1869497" y="18947"/>
                        </a:cubicBezTo>
                        <a:lnTo>
                          <a:pt x="1832921" y="1481997"/>
                        </a:lnTo>
                        <a:cubicBezTo>
                          <a:pt x="1832921" y="1552702"/>
                          <a:pt x="1775604" y="1610019"/>
                          <a:pt x="1704899" y="1610019"/>
                        </a:cubicBezTo>
                        <a:lnTo>
                          <a:pt x="128022" y="1610019"/>
                        </a:lnTo>
                        <a:cubicBezTo>
                          <a:pt x="57317" y="1610019"/>
                          <a:pt x="0" y="1552702"/>
                          <a:pt x="0" y="1481997"/>
                        </a:cubicBezTo>
                        <a:lnTo>
                          <a:pt x="0" y="811427"/>
                        </a:lnTo>
                        <a:close/>
                      </a:path>
                    </a:pathLst>
                  </a:custGeom>
                  <a:ln>
                    <a:solidFill>
                      <a:srgbClr val="4D27A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Dictate notes</a:t>
                    </a:r>
                  </a:p>
                </p:txBody>
              </p:sp>
            </p:grpSp>
            <p:sp>
              <p:nvSpPr>
                <p:cNvPr id="83" name="Rectangle: Rounded Corners 82">
                  <a:extLst>
                    <a:ext uri="{FF2B5EF4-FFF2-40B4-BE49-F238E27FC236}">
                      <a16:creationId xmlns:a16="http://schemas.microsoft.com/office/drawing/2014/main" id="{7C02C437-1D6D-4243-AA9D-C5C05F4941AB}"/>
                    </a:ext>
                  </a:extLst>
                </p:cNvPr>
                <p:cNvSpPr/>
                <p:nvPr/>
              </p:nvSpPr>
              <p:spPr>
                <a:xfrm>
                  <a:off x="8833617" y="3635330"/>
                  <a:ext cx="1869497" cy="1571957"/>
                </a:xfrm>
                <a:prstGeom prst="roundRect">
                  <a:avLst>
                    <a:gd name="adj" fmla="val 8984"/>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0" name="Text Placeholder 13">
              <a:extLst>
                <a:ext uri="{FF2B5EF4-FFF2-40B4-BE49-F238E27FC236}">
                  <a16:creationId xmlns:a16="http://schemas.microsoft.com/office/drawing/2014/main" id="{8D359130-F520-47D0-AAD3-36BABA03A7E9}"/>
                </a:ext>
              </a:extLst>
            </p:cNvPr>
            <p:cNvSpPr txBox="1">
              <a:spLocks/>
            </p:cNvSpPr>
            <p:nvPr/>
          </p:nvSpPr>
          <p:spPr>
            <a:xfrm>
              <a:off x="6387257" y="1196880"/>
              <a:ext cx="5830887" cy="517525"/>
            </a:xfrm>
            <a:prstGeom prst="rect">
              <a:avLst/>
            </a:prstGeom>
          </p:spPr>
          <p:txBody>
            <a:bodyPr vert="horz" lIns="91440" tIns="45720" rIns="91440" bIns="45720" rtlCol="0">
              <a:normAutofit lnSpcReduction="10000"/>
            </a:bodyPr>
            <a:lst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a:lstStyle>
            <a:p>
              <a:pPr marL="0" indent="0">
                <a:buFont typeface="Amazon Ember"/>
                <a:buNone/>
              </a:pPr>
              <a:r>
                <a:rPr lang="en-US"/>
                <a:t>Traditional 3-tier architecture</a:t>
              </a:r>
              <a:endParaRPr lang="en-US" dirty="0"/>
            </a:p>
          </p:txBody>
        </p:sp>
      </p:grpSp>
    </p:spTree>
    <p:custDataLst>
      <p:tags r:id="rId1"/>
    </p:custDataLst>
    <p:extLst>
      <p:ext uri="{BB962C8B-B14F-4D97-AF65-F5344CB8AC3E}">
        <p14:creationId xmlns:p14="http://schemas.microsoft.com/office/powerpoint/2010/main" val="1908941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34CFA3A-7ABB-41F8-97EF-434BB1918D4A}"/>
              </a:ext>
            </a:extLst>
          </p:cNvPr>
          <p:cNvSpPr>
            <a:spLocks noGrp="1"/>
          </p:cNvSpPr>
          <p:nvPr>
            <p:ph type="sldNum" sz="quarter" idx="20"/>
          </p:nvPr>
        </p:nvSpPr>
        <p:spPr/>
        <p:txBody>
          <a:bodyPr/>
          <a:lstStyle/>
          <a:p>
            <a:fld id="{989D9560-4C13-4692-9687-98ECDD2D9552}" type="slidenum">
              <a:rPr lang="en-US" smtClean="0"/>
              <a:pPr/>
              <a:t>9</a:t>
            </a:fld>
            <a:endParaRPr lang="en-US" dirty="0"/>
          </a:p>
        </p:txBody>
      </p:sp>
      <p:sp>
        <p:nvSpPr>
          <p:cNvPr id="21" name="Title 20">
            <a:extLst>
              <a:ext uri="{FF2B5EF4-FFF2-40B4-BE49-F238E27FC236}">
                <a16:creationId xmlns:a16="http://schemas.microsoft.com/office/drawing/2014/main" id="{FDC27A9B-1087-4BEC-B2D9-851EAB34DEE7}"/>
              </a:ext>
            </a:extLst>
          </p:cNvPr>
          <p:cNvSpPr>
            <a:spLocks noGrp="1"/>
          </p:cNvSpPr>
          <p:nvPr>
            <p:ph type="title"/>
          </p:nvPr>
        </p:nvSpPr>
        <p:spPr/>
        <p:txBody>
          <a:bodyPr/>
          <a:lstStyle/>
          <a:p>
            <a:r>
              <a:rPr lang="en-US"/>
              <a:t>Modern applications: Microservice architecture</a:t>
            </a:r>
            <a:endParaRPr lang="en-US" dirty="0"/>
          </a:p>
        </p:txBody>
      </p:sp>
      <p:sp>
        <p:nvSpPr>
          <p:cNvPr id="20" name="Text Placeholder 19">
            <a:extLst>
              <a:ext uri="{FF2B5EF4-FFF2-40B4-BE49-F238E27FC236}">
                <a16:creationId xmlns:a16="http://schemas.microsoft.com/office/drawing/2014/main" id="{A2D5F0DB-1936-4816-BD76-FADBEDDEEAC8}"/>
              </a:ext>
            </a:extLst>
          </p:cNvPr>
          <p:cNvSpPr>
            <a:spLocks noGrp="1"/>
          </p:cNvSpPr>
          <p:nvPr>
            <p:ph type="body" idx="1"/>
          </p:nvPr>
        </p:nvSpPr>
        <p:spPr>
          <a:xfrm>
            <a:off x="365760" y="1143000"/>
            <a:ext cx="6089730" cy="5291750"/>
          </a:xfrm>
        </p:spPr>
        <p:txBody>
          <a:bodyPr/>
          <a:lstStyle/>
          <a:p>
            <a:pPr marL="0" indent="0">
              <a:buNone/>
            </a:pPr>
            <a:r>
              <a:rPr lang="en-US" dirty="0"/>
              <a:t>Characteristics</a:t>
            </a:r>
          </a:p>
          <a:p>
            <a:pPr lvl="1"/>
            <a:r>
              <a:rPr lang="en-US" dirty="0"/>
              <a:t>Minimal function services</a:t>
            </a:r>
          </a:p>
          <a:p>
            <a:pPr lvl="1"/>
            <a:r>
              <a:rPr lang="en-US" dirty="0"/>
              <a:t>Deployed separately, but interact together</a:t>
            </a:r>
          </a:p>
          <a:p>
            <a:pPr lvl="1"/>
            <a:r>
              <a:rPr lang="en-US" dirty="0"/>
              <a:t>Fit for purpose-based data options</a:t>
            </a:r>
          </a:p>
          <a:p>
            <a:pPr lvl="1"/>
            <a:r>
              <a:rPr lang="en-US" dirty="0"/>
              <a:t>Organized around business capabilities</a:t>
            </a:r>
          </a:p>
          <a:p>
            <a:pPr lvl="1"/>
            <a:r>
              <a:rPr lang="en-US" dirty="0"/>
              <a:t>State is externalized</a:t>
            </a:r>
          </a:p>
          <a:p>
            <a:pPr lvl="1"/>
            <a:r>
              <a:rPr lang="en-US" dirty="0"/>
              <a:t>Choice of technology for each microservice</a:t>
            </a:r>
          </a:p>
          <a:p>
            <a:pPr lvl="1"/>
            <a:r>
              <a:rPr lang="en-US" dirty="0"/>
              <a:t>Serverless and automated operational model</a:t>
            </a:r>
          </a:p>
        </p:txBody>
      </p:sp>
      <p:sp>
        <p:nvSpPr>
          <p:cNvPr id="36" name="Text Placeholder 88">
            <a:extLst>
              <a:ext uri="{FF2B5EF4-FFF2-40B4-BE49-F238E27FC236}">
                <a16:creationId xmlns:a16="http://schemas.microsoft.com/office/drawing/2014/main" id="{30AEDB85-899D-48ED-8960-5CA7F236F096}"/>
              </a:ext>
            </a:extLst>
          </p:cNvPr>
          <p:cNvSpPr>
            <a:spLocks noGrp="1"/>
          </p:cNvSpPr>
          <p:nvPr>
            <p:ph type="body" idx="2"/>
          </p:nvPr>
        </p:nvSpPr>
        <p:spPr>
          <a:xfrm>
            <a:off x="6455490" y="1143000"/>
            <a:ext cx="5669280" cy="5291750"/>
          </a:xfrm>
        </p:spPr>
        <p:txBody>
          <a:bodyPr/>
          <a:lstStyle/>
          <a:p>
            <a:pPr marL="0" indent="0">
              <a:buNone/>
            </a:pPr>
            <a:r>
              <a:rPr lang="en-US" dirty="0">
                <a:latin typeface="+mn-lt"/>
              </a:rPr>
              <a:t>Microservice architecture</a:t>
            </a:r>
          </a:p>
        </p:txBody>
      </p:sp>
      <p:grpSp>
        <p:nvGrpSpPr>
          <p:cNvPr id="4" name="justGraphic-MicroserviceArch">
            <a:extLst>
              <a:ext uri="{FF2B5EF4-FFF2-40B4-BE49-F238E27FC236}">
                <a16:creationId xmlns:a16="http://schemas.microsoft.com/office/drawing/2014/main" id="{CCA5BD3D-69E3-4B02-90B8-10B4686FE957}"/>
              </a:ext>
              <a:ext uri="{C183D7F6-B498-43B3-948B-1728B52AA6E4}">
                <adec:decorative xmlns:adec="http://schemas.microsoft.com/office/drawing/2017/decorative" val="1"/>
              </a:ext>
            </a:extLst>
          </p:cNvPr>
          <p:cNvGrpSpPr/>
          <p:nvPr/>
        </p:nvGrpSpPr>
        <p:grpSpPr>
          <a:xfrm>
            <a:off x="6720840" y="2026919"/>
            <a:ext cx="4883398" cy="4038493"/>
            <a:chOff x="6545703" y="2019591"/>
            <a:chExt cx="5165215" cy="4045822"/>
          </a:xfrm>
        </p:grpSpPr>
        <p:pic>
          <p:nvPicPr>
            <p:cNvPr id="125" name="Picture 124">
              <a:extLst>
                <a:ext uri="{FF2B5EF4-FFF2-40B4-BE49-F238E27FC236}">
                  <a16:creationId xmlns:a16="http://schemas.microsoft.com/office/drawing/2014/main" id="{D5B3752E-9942-421D-B30B-BF0B5C626A77}"/>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02408" y="3333102"/>
              <a:ext cx="563832" cy="563832"/>
            </a:xfrm>
            <a:prstGeom prst="rect">
              <a:avLst/>
            </a:prstGeom>
          </p:spPr>
        </p:pic>
        <p:cxnSp>
          <p:nvCxnSpPr>
            <p:cNvPr id="126" name="Curved Connector 54">
              <a:extLst>
                <a:ext uri="{FF2B5EF4-FFF2-40B4-BE49-F238E27FC236}">
                  <a16:creationId xmlns:a16="http://schemas.microsoft.com/office/drawing/2014/main" id="{E699B9F5-5316-40AB-9BD9-7D2A12D91DC2}"/>
                </a:ext>
                <a:ext uri="{C183D7F6-B498-43B3-948B-1728B52AA6E4}">
                  <adec:decorative xmlns:adec="http://schemas.microsoft.com/office/drawing/2017/decorative" val="1"/>
                </a:ext>
              </a:extLst>
            </p:cNvPr>
            <p:cNvCxnSpPr>
              <a:stCxn id="127" idx="1"/>
              <a:endCxn id="125" idx="0"/>
            </p:cNvCxnSpPr>
            <p:nvPr/>
          </p:nvCxnSpPr>
          <p:spPr>
            <a:xfrm>
              <a:off x="9113443" y="3064866"/>
              <a:ext cx="570881" cy="268236"/>
            </a:xfrm>
            <a:prstGeom prst="curvedConnector2">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71BE26FC-8EF0-4478-8FE2-93403B685B63}"/>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549611" y="2782950"/>
              <a:ext cx="563832" cy="563832"/>
            </a:xfrm>
            <a:prstGeom prst="rect">
              <a:avLst/>
            </a:prstGeom>
          </p:spPr>
        </p:pic>
        <p:pic>
          <p:nvPicPr>
            <p:cNvPr id="128" name="Picture 127">
              <a:extLst>
                <a:ext uri="{FF2B5EF4-FFF2-40B4-BE49-F238E27FC236}">
                  <a16:creationId xmlns:a16="http://schemas.microsoft.com/office/drawing/2014/main" id="{86044870-07A5-4E06-994E-B7F0B94FC70F}"/>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867371" y="2100712"/>
              <a:ext cx="563832" cy="563832"/>
            </a:xfrm>
            <a:prstGeom prst="rect">
              <a:avLst/>
            </a:prstGeom>
          </p:spPr>
        </p:pic>
        <p:cxnSp>
          <p:nvCxnSpPr>
            <p:cNvPr id="129" name="Curved Connector 57">
              <a:extLst>
                <a:ext uri="{FF2B5EF4-FFF2-40B4-BE49-F238E27FC236}">
                  <a16:creationId xmlns:a16="http://schemas.microsoft.com/office/drawing/2014/main" id="{B5945B7D-97A2-48EF-B403-D1CF462828F3}"/>
                </a:ext>
                <a:ext uri="{C183D7F6-B498-43B3-948B-1728B52AA6E4}">
                  <adec:decorative xmlns:adec="http://schemas.microsoft.com/office/drawing/2017/decorative" val="1"/>
                </a:ext>
              </a:extLst>
            </p:cNvPr>
            <p:cNvCxnSpPr/>
            <p:nvPr/>
          </p:nvCxnSpPr>
          <p:spPr>
            <a:xfrm rot="10800000">
              <a:off x="8164794" y="2739254"/>
              <a:ext cx="310110" cy="310108"/>
            </a:xfrm>
            <a:prstGeom prst="curved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0" name="Picture 129">
              <a:extLst>
                <a:ext uri="{FF2B5EF4-FFF2-40B4-BE49-F238E27FC236}">
                  <a16:creationId xmlns:a16="http://schemas.microsoft.com/office/drawing/2014/main" id="{0E17218B-C205-4B80-8307-BF9EBEA3364B}"/>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20171" y="3883256"/>
              <a:ext cx="563832" cy="563832"/>
            </a:xfrm>
            <a:prstGeom prst="rect">
              <a:avLst/>
            </a:prstGeom>
          </p:spPr>
        </p:pic>
        <p:pic>
          <p:nvPicPr>
            <p:cNvPr id="131" name="Picture 130">
              <a:extLst>
                <a:ext uri="{FF2B5EF4-FFF2-40B4-BE49-F238E27FC236}">
                  <a16:creationId xmlns:a16="http://schemas.microsoft.com/office/drawing/2014/main" id="{A91EA3E2-C5C7-404A-B73B-059DB16EFE40}"/>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037932" y="4565494"/>
              <a:ext cx="563832" cy="563832"/>
            </a:xfrm>
            <a:prstGeom prst="rect">
              <a:avLst/>
            </a:prstGeom>
          </p:spPr>
        </p:pic>
        <p:cxnSp>
          <p:nvCxnSpPr>
            <p:cNvPr id="132" name="Curved Connector 60">
              <a:extLst>
                <a:ext uri="{FF2B5EF4-FFF2-40B4-BE49-F238E27FC236}">
                  <a16:creationId xmlns:a16="http://schemas.microsoft.com/office/drawing/2014/main" id="{18424895-2380-4F9F-8B63-98AF03438687}"/>
                </a:ext>
                <a:ext uri="{C183D7F6-B498-43B3-948B-1728B52AA6E4}">
                  <adec:decorative xmlns:adec="http://schemas.microsoft.com/office/drawing/2017/decorative" val="1"/>
                </a:ext>
              </a:extLst>
            </p:cNvPr>
            <p:cNvCxnSpPr/>
            <p:nvPr/>
          </p:nvCxnSpPr>
          <p:spPr>
            <a:xfrm rot="5400000" flipH="1" flipV="1">
              <a:off x="8335354" y="4180677"/>
              <a:ext cx="310108" cy="310109"/>
            </a:xfrm>
            <a:prstGeom prst="curved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Curved Connector 61">
              <a:extLst>
                <a:ext uri="{FF2B5EF4-FFF2-40B4-BE49-F238E27FC236}">
                  <a16:creationId xmlns:a16="http://schemas.microsoft.com/office/drawing/2014/main" id="{6E15858E-0DBA-4327-94BD-164E0CD0F3CE}"/>
                </a:ext>
                <a:ext uri="{C183D7F6-B498-43B3-948B-1728B52AA6E4}">
                  <adec:decorative xmlns:adec="http://schemas.microsoft.com/office/drawing/2017/decorative" val="1"/>
                </a:ext>
              </a:extLst>
            </p:cNvPr>
            <p:cNvCxnSpPr>
              <a:stCxn id="130" idx="0"/>
            </p:cNvCxnSpPr>
            <p:nvPr/>
          </p:nvCxnSpPr>
          <p:spPr>
            <a:xfrm rot="16200000" flipV="1">
              <a:off x="8718139" y="3599308"/>
              <a:ext cx="445950" cy="121946"/>
            </a:xfrm>
            <a:prstGeom prst="curvedConnector3">
              <a:avLst>
                <a:gd name="adj1" fmla="val 50000"/>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Curved Connector 62">
              <a:extLst>
                <a:ext uri="{FF2B5EF4-FFF2-40B4-BE49-F238E27FC236}">
                  <a16:creationId xmlns:a16="http://schemas.microsoft.com/office/drawing/2014/main" id="{8BAB996B-180A-4AE9-AA77-5EDA89A9257B}"/>
                </a:ext>
                <a:ext uri="{C183D7F6-B498-43B3-948B-1728B52AA6E4}">
                  <adec:decorative xmlns:adec="http://schemas.microsoft.com/office/drawing/2017/decorative" val="1"/>
                </a:ext>
              </a:extLst>
            </p:cNvPr>
            <p:cNvCxnSpPr>
              <a:stCxn id="125" idx="2"/>
            </p:cNvCxnSpPr>
            <p:nvPr/>
          </p:nvCxnSpPr>
          <p:spPr>
            <a:xfrm rot="5400000">
              <a:off x="8413972" y="3864836"/>
              <a:ext cx="1238254" cy="1302450"/>
            </a:xfrm>
            <a:prstGeom prst="curved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5" name="Picture 134">
              <a:extLst>
                <a:ext uri="{FF2B5EF4-FFF2-40B4-BE49-F238E27FC236}">
                  <a16:creationId xmlns:a16="http://schemas.microsoft.com/office/drawing/2014/main" id="{62A41C9D-0374-47A3-9F57-3B7F7B701F9D}"/>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227941" y="4019175"/>
              <a:ext cx="563832" cy="563832"/>
            </a:xfrm>
            <a:prstGeom prst="rect">
              <a:avLst/>
            </a:prstGeom>
          </p:spPr>
        </p:pic>
        <p:pic>
          <p:nvPicPr>
            <p:cNvPr id="136" name="Picture 135">
              <a:extLst>
                <a:ext uri="{FF2B5EF4-FFF2-40B4-BE49-F238E27FC236}">
                  <a16:creationId xmlns:a16="http://schemas.microsoft.com/office/drawing/2014/main" id="{0A8EEC18-E1EE-4E74-9FE0-2B79B0EFC7A3}"/>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227940" y="2654702"/>
              <a:ext cx="563832" cy="563832"/>
            </a:xfrm>
            <a:prstGeom prst="rect">
              <a:avLst/>
            </a:prstGeom>
          </p:spPr>
        </p:pic>
        <p:pic>
          <p:nvPicPr>
            <p:cNvPr id="137" name="Picture 136">
              <a:extLst>
                <a:ext uri="{FF2B5EF4-FFF2-40B4-BE49-F238E27FC236}">
                  <a16:creationId xmlns:a16="http://schemas.microsoft.com/office/drawing/2014/main" id="{4C071D52-63DE-42AC-868E-428353A5B475}"/>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545703" y="3336938"/>
              <a:ext cx="563832" cy="563832"/>
            </a:xfrm>
            <a:prstGeom prst="rect">
              <a:avLst/>
            </a:prstGeom>
          </p:spPr>
        </p:pic>
        <p:pic>
          <p:nvPicPr>
            <p:cNvPr id="138" name="Picture 137">
              <a:extLst>
                <a:ext uri="{FF2B5EF4-FFF2-40B4-BE49-F238E27FC236}">
                  <a16:creationId xmlns:a16="http://schemas.microsoft.com/office/drawing/2014/main" id="{DA00F8C7-E127-472B-AF8A-0A443B4802D5}"/>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10177" y="3336938"/>
              <a:ext cx="563832" cy="563832"/>
            </a:xfrm>
            <a:prstGeom prst="rect">
              <a:avLst/>
            </a:prstGeom>
          </p:spPr>
        </p:pic>
        <p:cxnSp>
          <p:nvCxnSpPr>
            <p:cNvPr id="139" name="Curved Connector 67">
              <a:extLst>
                <a:ext uri="{FF2B5EF4-FFF2-40B4-BE49-F238E27FC236}">
                  <a16:creationId xmlns:a16="http://schemas.microsoft.com/office/drawing/2014/main" id="{3BDC7FB8-44C8-4264-80B5-14D972CD74C1}"/>
                </a:ext>
                <a:ext uri="{C183D7F6-B498-43B3-948B-1728B52AA6E4}">
                  <adec:decorative xmlns:adec="http://schemas.microsoft.com/office/drawing/2017/decorative" val="1"/>
                </a:ext>
              </a:extLst>
            </p:cNvPr>
            <p:cNvCxnSpPr/>
            <p:nvPr/>
          </p:nvCxnSpPr>
          <p:spPr>
            <a:xfrm rot="5400000">
              <a:off x="7866482" y="3975479"/>
              <a:ext cx="310108" cy="310106"/>
            </a:xfrm>
            <a:prstGeom prst="curved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Curved Connector 68">
              <a:extLst>
                <a:ext uri="{FF2B5EF4-FFF2-40B4-BE49-F238E27FC236}">
                  <a16:creationId xmlns:a16="http://schemas.microsoft.com/office/drawing/2014/main" id="{0CFC4FF0-A65E-49D6-AAD8-F4BCA14B3797}"/>
                </a:ext>
                <a:ext uri="{C183D7F6-B498-43B3-948B-1728B52AA6E4}">
                  <adec:decorative xmlns:adec="http://schemas.microsoft.com/office/drawing/2017/decorative" val="1"/>
                </a:ext>
              </a:extLst>
            </p:cNvPr>
            <p:cNvCxnSpPr/>
            <p:nvPr/>
          </p:nvCxnSpPr>
          <p:spPr>
            <a:xfrm>
              <a:off x="7866479" y="2952122"/>
              <a:ext cx="310108" cy="310108"/>
            </a:xfrm>
            <a:prstGeom prst="curved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Curved Connector 69">
              <a:extLst>
                <a:ext uri="{FF2B5EF4-FFF2-40B4-BE49-F238E27FC236}">
                  <a16:creationId xmlns:a16="http://schemas.microsoft.com/office/drawing/2014/main" id="{F3D93557-3948-4AC5-94E0-3ABD376D0DD7}"/>
                </a:ext>
                <a:ext uri="{C183D7F6-B498-43B3-948B-1728B52AA6E4}">
                  <adec:decorative xmlns:adec="http://schemas.microsoft.com/office/drawing/2017/decorative" val="1"/>
                </a:ext>
              </a:extLst>
            </p:cNvPr>
            <p:cNvCxnSpPr/>
            <p:nvPr/>
          </p:nvCxnSpPr>
          <p:spPr>
            <a:xfrm rot="10800000">
              <a:off x="7199748" y="3619433"/>
              <a:ext cx="620217" cy="11545"/>
            </a:xfrm>
            <a:prstGeom prst="curvedConnector3">
              <a:avLst>
                <a:gd name="adj1" fmla="val 50000"/>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2" name="Curved Connector 70">
              <a:extLst>
                <a:ext uri="{FF2B5EF4-FFF2-40B4-BE49-F238E27FC236}">
                  <a16:creationId xmlns:a16="http://schemas.microsoft.com/office/drawing/2014/main" id="{AA7EEFF5-0A84-4D73-B669-D7DFB290540F}"/>
                </a:ext>
                <a:ext uri="{C183D7F6-B498-43B3-948B-1728B52AA6E4}">
                  <adec:decorative xmlns:adec="http://schemas.microsoft.com/office/drawing/2017/decorative" val="1"/>
                </a:ext>
              </a:extLst>
            </p:cNvPr>
            <p:cNvCxnSpPr>
              <a:stCxn id="137" idx="0"/>
              <a:endCxn id="128" idx="3"/>
            </p:cNvCxnSpPr>
            <p:nvPr/>
          </p:nvCxnSpPr>
          <p:spPr>
            <a:xfrm rot="5400000" flipH="1" flipV="1">
              <a:off x="6870340" y="2339907"/>
              <a:ext cx="954310" cy="1039752"/>
            </a:xfrm>
            <a:prstGeom prst="curvedConnector2">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Rounded Rectangle 71">
              <a:extLst>
                <a:ext uri="{FF2B5EF4-FFF2-40B4-BE49-F238E27FC236}">
                  <a16:creationId xmlns:a16="http://schemas.microsoft.com/office/drawing/2014/main" id="{B2A155DF-2307-4CA6-861F-541600D7F71C}"/>
                </a:ext>
                <a:ext uri="{C183D7F6-B498-43B3-948B-1728B52AA6E4}">
                  <adec:decorative xmlns:adec="http://schemas.microsoft.com/office/drawing/2017/decorative" val="1"/>
                </a:ext>
              </a:extLst>
            </p:cNvPr>
            <p:cNvSpPr/>
            <p:nvPr/>
          </p:nvSpPr>
          <p:spPr>
            <a:xfrm>
              <a:off x="7848780" y="2019591"/>
              <a:ext cx="620215" cy="698054"/>
            </a:xfrm>
            <a:prstGeom prst="roundRect">
              <a:avLst>
                <a:gd name="adj" fmla="val 0"/>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4" name="Rounded Rectangle 72">
              <a:extLst>
                <a:ext uri="{FF2B5EF4-FFF2-40B4-BE49-F238E27FC236}">
                  <a16:creationId xmlns:a16="http://schemas.microsoft.com/office/drawing/2014/main" id="{C4C97F4C-488C-43B5-9A90-CE9D5CCEF914}"/>
                </a:ext>
                <a:ext uri="{C183D7F6-B498-43B3-948B-1728B52AA6E4}">
                  <adec:decorative xmlns:adec="http://schemas.microsoft.com/office/drawing/2017/decorative" val="1"/>
                </a:ext>
              </a:extLst>
            </p:cNvPr>
            <p:cNvSpPr/>
            <p:nvPr/>
          </p:nvSpPr>
          <p:spPr>
            <a:xfrm>
              <a:off x="8531729" y="2715839"/>
              <a:ext cx="620215" cy="698054"/>
            </a:xfrm>
            <a:prstGeom prst="roundRect">
              <a:avLst>
                <a:gd name="adj" fmla="val 0"/>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5" name="TextBox 144">
              <a:extLst>
                <a:ext uri="{FF2B5EF4-FFF2-40B4-BE49-F238E27FC236}">
                  <a16:creationId xmlns:a16="http://schemas.microsoft.com/office/drawing/2014/main" id="{F287113F-A413-4791-9064-142C29EA3B55}"/>
                </a:ext>
                <a:ext uri="{C183D7F6-B498-43B3-948B-1728B52AA6E4}">
                  <adec:decorative xmlns:adec="http://schemas.microsoft.com/office/drawing/2017/decorative" val="1"/>
                </a:ext>
              </a:extLst>
            </p:cNvPr>
            <p:cNvSpPr txBox="1"/>
            <p:nvPr/>
          </p:nvSpPr>
          <p:spPr>
            <a:xfrm>
              <a:off x="8601936" y="2042201"/>
              <a:ext cx="1598080" cy="584775"/>
            </a:xfrm>
            <a:prstGeom prst="rect">
              <a:avLst/>
            </a:prstGeom>
            <a:noFill/>
          </p:spPr>
          <p:txBody>
            <a:bodyPr wrap="square" rtlCol="0">
              <a:spAutoFit/>
            </a:bodyPr>
            <a:lstStyle/>
            <a:p>
              <a:r>
                <a:rPr lang="en-US" sz="1600" dirty="0"/>
                <a:t>Completely independent</a:t>
              </a:r>
            </a:p>
          </p:txBody>
        </p:sp>
        <p:sp>
          <p:nvSpPr>
            <p:cNvPr id="119" name="TextBox 118">
              <a:extLst>
                <a:ext uri="{FF2B5EF4-FFF2-40B4-BE49-F238E27FC236}">
                  <a16:creationId xmlns:a16="http://schemas.microsoft.com/office/drawing/2014/main" id="{8E5C1669-8E03-4B4E-9292-25BC8159CF3F}"/>
                </a:ext>
              </a:extLst>
            </p:cNvPr>
            <p:cNvSpPr txBox="1"/>
            <p:nvPr/>
          </p:nvSpPr>
          <p:spPr>
            <a:xfrm>
              <a:off x="8875747" y="4652272"/>
              <a:ext cx="633799" cy="338554"/>
            </a:xfrm>
            <a:prstGeom prst="rect">
              <a:avLst/>
            </a:prstGeom>
            <a:ln w="25400">
              <a:solidFill>
                <a:schemeClr val="tx2"/>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APIs</a:t>
              </a:r>
            </a:p>
          </p:txBody>
        </p:sp>
        <p:sp>
          <p:nvSpPr>
            <p:cNvPr id="120" name="TextBox 119">
              <a:extLst>
                <a:ext uri="{FF2B5EF4-FFF2-40B4-BE49-F238E27FC236}">
                  <a16:creationId xmlns:a16="http://schemas.microsoft.com/office/drawing/2014/main" id="{826DF319-8906-425D-B76F-B4E3DBE8B0F7}"/>
                </a:ext>
              </a:extLst>
            </p:cNvPr>
            <p:cNvSpPr txBox="1"/>
            <p:nvPr/>
          </p:nvSpPr>
          <p:spPr>
            <a:xfrm>
              <a:off x="6594141" y="2802713"/>
              <a:ext cx="633799" cy="338554"/>
            </a:xfrm>
            <a:prstGeom prst="rect">
              <a:avLst/>
            </a:prstGeom>
            <a:ln w="25400">
              <a:solidFill>
                <a:schemeClr val="tx2"/>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APIs</a:t>
              </a:r>
            </a:p>
          </p:txBody>
        </p:sp>
        <p:sp>
          <p:nvSpPr>
            <p:cNvPr id="148" name="Rectangle 87">
              <a:extLst>
                <a:ext uri="{FF2B5EF4-FFF2-40B4-BE49-F238E27FC236}">
                  <a16:creationId xmlns:a16="http://schemas.microsoft.com/office/drawing/2014/main" id="{3B717BD0-AFF0-40B0-86CC-AF3907BA2A67}"/>
                </a:ext>
              </a:extLst>
            </p:cNvPr>
            <p:cNvSpPr/>
            <p:nvPr/>
          </p:nvSpPr>
          <p:spPr>
            <a:xfrm rot="13755344">
              <a:off x="10519690" y="4874184"/>
              <a:ext cx="1720118" cy="662339"/>
            </a:xfrm>
            <a:custGeom>
              <a:avLst/>
              <a:gdLst>
                <a:gd name="connsiteX0" fmla="*/ 0 w 1892075"/>
                <a:gd name="connsiteY0" fmla="*/ 0 h 662339"/>
                <a:gd name="connsiteX1" fmla="*/ 1892075 w 1892075"/>
                <a:gd name="connsiteY1" fmla="*/ 0 h 662339"/>
                <a:gd name="connsiteX2" fmla="*/ 1892075 w 1892075"/>
                <a:gd name="connsiteY2" fmla="*/ 662339 h 662339"/>
                <a:gd name="connsiteX3" fmla="*/ 0 w 1892075"/>
                <a:gd name="connsiteY3" fmla="*/ 662339 h 662339"/>
                <a:gd name="connsiteX4" fmla="*/ 0 w 1892075"/>
                <a:gd name="connsiteY4" fmla="*/ 0 h 662339"/>
                <a:gd name="connsiteX0" fmla="*/ 83061 w 1975136"/>
                <a:gd name="connsiteY0" fmla="*/ 0 h 662339"/>
                <a:gd name="connsiteX1" fmla="*/ 1975136 w 1975136"/>
                <a:gd name="connsiteY1" fmla="*/ 0 h 662339"/>
                <a:gd name="connsiteX2" fmla="*/ 1975136 w 1975136"/>
                <a:gd name="connsiteY2" fmla="*/ 662339 h 662339"/>
                <a:gd name="connsiteX3" fmla="*/ 83061 w 1975136"/>
                <a:gd name="connsiteY3" fmla="*/ 662339 h 662339"/>
                <a:gd name="connsiteX4" fmla="*/ 83061 w 1975136"/>
                <a:gd name="connsiteY4" fmla="*/ 0 h 662339"/>
                <a:gd name="connsiteX0" fmla="*/ 138407 w 2030482"/>
                <a:gd name="connsiteY0" fmla="*/ 0 h 662339"/>
                <a:gd name="connsiteX1" fmla="*/ 2030482 w 2030482"/>
                <a:gd name="connsiteY1" fmla="*/ 0 h 662339"/>
                <a:gd name="connsiteX2" fmla="*/ 2030482 w 2030482"/>
                <a:gd name="connsiteY2" fmla="*/ 662339 h 662339"/>
                <a:gd name="connsiteX3" fmla="*/ 138407 w 2030482"/>
                <a:gd name="connsiteY3" fmla="*/ 662339 h 662339"/>
                <a:gd name="connsiteX4" fmla="*/ 138407 w 2030482"/>
                <a:gd name="connsiteY4" fmla="*/ 0 h 662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482" h="662339">
                  <a:moveTo>
                    <a:pt x="138407" y="0"/>
                  </a:moveTo>
                  <a:lnTo>
                    <a:pt x="2030482" y="0"/>
                  </a:lnTo>
                  <a:lnTo>
                    <a:pt x="2030482" y="662339"/>
                  </a:lnTo>
                  <a:lnTo>
                    <a:pt x="138407" y="662339"/>
                  </a:lnTo>
                  <a:cubicBezTo>
                    <a:pt x="-48481" y="369060"/>
                    <a:pt x="-43777" y="313514"/>
                    <a:pt x="138407" y="0"/>
                  </a:cubicBezTo>
                  <a:close/>
                </a:path>
              </a:pathLst>
            </a:cu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Oval 148">
              <a:extLst>
                <a:ext uri="{FF2B5EF4-FFF2-40B4-BE49-F238E27FC236}">
                  <a16:creationId xmlns:a16="http://schemas.microsoft.com/office/drawing/2014/main" id="{946EAEAE-84D4-4A16-929D-0440A3841977}"/>
                </a:ext>
              </a:extLst>
            </p:cNvPr>
            <p:cNvSpPr/>
            <p:nvPr/>
          </p:nvSpPr>
          <p:spPr>
            <a:xfrm rot="13333920">
              <a:off x="8930064" y="2559548"/>
              <a:ext cx="2398923" cy="2398923"/>
            </a:xfrm>
            <a:prstGeom prst="ellipse">
              <a:avLst/>
            </a:prstGeom>
            <a:solidFill>
              <a:schemeClr val="accent4">
                <a:lumMod val="20000"/>
                <a:lumOff val="80000"/>
              </a:schemeClr>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Rectangle: Rounded Corners 149">
              <a:extLst>
                <a:ext uri="{FF2B5EF4-FFF2-40B4-BE49-F238E27FC236}">
                  <a16:creationId xmlns:a16="http://schemas.microsoft.com/office/drawing/2014/main" id="{E72A40C9-FAE6-4753-94AB-311DC2BFC610}"/>
                </a:ext>
              </a:extLst>
            </p:cNvPr>
            <p:cNvSpPr/>
            <p:nvPr/>
          </p:nvSpPr>
          <p:spPr>
            <a:xfrm>
              <a:off x="9352169" y="3474548"/>
              <a:ext cx="1525747" cy="511254"/>
            </a:xfrm>
            <a:prstGeom prst="roundRect">
              <a:avLst>
                <a:gd name="adj" fmla="val 0"/>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Process notes</a:t>
              </a:r>
            </a:p>
          </p:txBody>
        </p:sp>
        <p:pic>
          <p:nvPicPr>
            <p:cNvPr id="151" name="Picture 150">
              <a:extLst>
                <a:ext uri="{FF2B5EF4-FFF2-40B4-BE49-F238E27FC236}">
                  <a16:creationId xmlns:a16="http://schemas.microsoft.com/office/drawing/2014/main" id="{5A106A18-2ED9-42A7-AFF8-CCE9F53D613F}"/>
                </a:ext>
              </a:extLst>
            </p:cNvPr>
            <p:cNvPicPr>
              <a:picLocks noChangeAspect="1"/>
            </p:cNvPicPr>
            <p:nvPr/>
          </p:nvPicPr>
          <p:blipFill>
            <a:blip r:embed="rId5"/>
            <a:stretch>
              <a:fillRect/>
            </a:stretch>
          </p:blipFill>
          <p:spPr>
            <a:xfrm>
              <a:off x="9779539" y="4016544"/>
              <a:ext cx="721541" cy="857570"/>
            </a:xfrm>
            <a:prstGeom prst="rect">
              <a:avLst/>
            </a:prstGeom>
          </p:spPr>
        </p:pic>
        <p:pic>
          <p:nvPicPr>
            <p:cNvPr id="152" name="Picture 151">
              <a:extLst>
                <a:ext uri="{FF2B5EF4-FFF2-40B4-BE49-F238E27FC236}">
                  <a16:creationId xmlns:a16="http://schemas.microsoft.com/office/drawing/2014/main" id="{6A0D7CD4-4AEE-49F3-937F-7413507E7B35}"/>
                </a:ext>
              </a:extLst>
            </p:cNvPr>
            <p:cNvPicPr>
              <a:picLocks noChangeAspect="1"/>
            </p:cNvPicPr>
            <p:nvPr/>
          </p:nvPicPr>
          <p:blipFill>
            <a:blip r:embed="rId6"/>
            <a:stretch>
              <a:fillRect/>
            </a:stretch>
          </p:blipFill>
          <p:spPr>
            <a:xfrm>
              <a:off x="9534576" y="2511921"/>
              <a:ext cx="1045932" cy="1050949"/>
            </a:xfrm>
            <a:prstGeom prst="rect">
              <a:avLst/>
            </a:prstGeom>
          </p:spPr>
        </p:pic>
      </p:grpSp>
    </p:spTree>
    <p:custDataLst>
      <p:tags r:id="rId1"/>
    </p:custDataLst>
    <p:extLst>
      <p:ext uri="{BB962C8B-B14F-4D97-AF65-F5344CB8AC3E}">
        <p14:creationId xmlns:p14="http://schemas.microsoft.com/office/powerpoint/2010/main" val="2157715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9">
      <a:dk1>
        <a:sysClr val="windowText" lastClr="000000"/>
      </a:dk1>
      <a:lt1>
        <a:sysClr val="window" lastClr="FFFFFF"/>
      </a:lt1>
      <a:dk2>
        <a:srgbClr val="232F3E"/>
      </a:dk2>
      <a:lt2>
        <a:srgbClr val="F1F3F3"/>
      </a:lt2>
      <a:accent1>
        <a:srgbClr val="005276"/>
      </a:accent1>
      <a:accent2>
        <a:srgbClr val="FF9900"/>
      </a:accent2>
      <a:accent3>
        <a:srgbClr val="D4DADA"/>
      </a:accent3>
      <a:accent4>
        <a:srgbClr val="F1F3F3"/>
      </a:accent4>
      <a:accent5>
        <a:srgbClr val="36C2B4"/>
      </a:accent5>
      <a:accent6>
        <a:srgbClr val="9E1F63"/>
      </a:accent6>
      <a:hlink>
        <a:srgbClr val="9E1F63"/>
      </a:hlink>
      <a:folHlink>
        <a:srgbClr val="9E1F63"/>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5_TC-2022-OneBrand">
  <a:themeElements>
    <a:clrScheme name="AWS Dark 5">
      <a:dk1>
        <a:sysClr val="windowText" lastClr="000000"/>
      </a:dk1>
      <a:lt1>
        <a:sysClr val="window" lastClr="FFFFFF"/>
      </a:lt1>
      <a:dk2>
        <a:srgbClr val="232F3E"/>
      </a:dk2>
      <a:lt2>
        <a:srgbClr val="F1F3F3"/>
      </a:lt2>
      <a:accent1>
        <a:srgbClr val="36C2B4"/>
      </a:accent1>
      <a:accent2>
        <a:srgbClr val="005276"/>
      </a:accent2>
      <a:accent3>
        <a:srgbClr val="F1F3F3"/>
      </a:accent3>
      <a:accent4>
        <a:srgbClr val="FF9900"/>
      </a:accent4>
      <a:accent5>
        <a:srgbClr val="008296"/>
      </a:accent5>
      <a:accent6>
        <a:srgbClr val="ADE422"/>
      </a:accent6>
      <a:hlink>
        <a:srgbClr val="ADE422"/>
      </a:hlink>
      <a:folHlink>
        <a:srgbClr val="ADE422"/>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CF5D4A0C-DA44-4347-ADAC-DC581C9075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 OneBrand Template</Template>
  <TotalTime>136</TotalTime>
  <Words>3726</Words>
  <Application>Microsoft Office PowerPoint</Application>
  <PresentationFormat>Widescreen</PresentationFormat>
  <Paragraphs>592</Paragraphs>
  <Slides>35</Slides>
  <Notes>35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35</vt:i4>
      </vt:variant>
    </vt:vector>
  </HeadingPairs>
  <TitlesOfParts>
    <vt:vector size="48" baseType="lpstr">
      <vt:lpstr>Amazon Ember</vt:lpstr>
      <vt:lpstr>Amazon Ember Heavy</vt:lpstr>
      <vt:lpstr>Amazon Ember Light</vt:lpstr>
      <vt:lpstr>Amazon Ember Medium</vt:lpstr>
      <vt:lpstr>Arial</vt:lpstr>
      <vt:lpstr>Calibri</vt:lpstr>
      <vt:lpstr>Courier New</vt:lpstr>
      <vt:lpstr>Lucida Console</vt:lpstr>
      <vt:lpstr>Segoe UI</vt:lpstr>
      <vt:lpstr>Verdana</vt:lpstr>
      <vt:lpstr>Wingdings</vt:lpstr>
      <vt:lpstr>4_TC-2022-OneBrand</vt:lpstr>
      <vt:lpstr>5_TC-2022-OneBrand</vt:lpstr>
      <vt:lpstr>Developing on AWS</vt:lpstr>
      <vt:lpstr>Agenda</vt:lpstr>
      <vt:lpstr>Day 1 and 2 recap</vt:lpstr>
      <vt:lpstr>Module objectives</vt:lpstr>
      <vt:lpstr>Modern applications</vt:lpstr>
      <vt:lpstr>Characteristics of modern applications</vt:lpstr>
      <vt:lpstr>Comparison of monolithic and microservice architectures</vt:lpstr>
      <vt:lpstr>Monolithic applications</vt:lpstr>
      <vt:lpstr>Modern applications: Microservice architecture</vt:lpstr>
      <vt:lpstr>Key benefits of a microservice architecture</vt:lpstr>
      <vt:lpstr>Starting a new development effort</vt:lpstr>
      <vt:lpstr>Interaction patterns</vt:lpstr>
      <vt:lpstr>Decoupling your monolithic application</vt:lpstr>
      <vt:lpstr>Software delivery: DevOps</vt:lpstr>
      <vt:lpstr>Operation model – Serverless</vt:lpstr>
      <vt:lpstr>What is serverless computing?</vt:lpstr>
      <vt:lpstr>Benefits of serverless computing</vt:lpstr>
      <vt:lpstr>Serverless application stack</vt:lpstr>
      <vt:lpstr>Your application</vt:lpstr>
      <vt:lpstr>The application build</vt:lpstr>
      <vt:lpstr>Orchestration through  AWS Step Functions</vt:lpstr>
      <vt:lpstr>Orchestration of complex distributed workflows</vt:lpstr>
      <vt:lpstr>Orchestration of business logic</vt:lpstr>
      <vt:lpstr>AWS Step Functions</vt:lpstr>
      <vt:lpstr>Getting started with Step Functions</vt:lpstr>
      <vt:lpstr>Anatomy of the Task state</vt:lpstr>
      <vt:lpstr>Example: Iterate a loop using Lambda</vt:lpstr>
      <vt:lpstr>Service integrations</vt:lpstr>
      <vt:lpstr>Demo</vt:lpstr>
      <vt:lpstr>Demo: Use AWS Step Functions to orchestrate Lambda functions</vt:lpstr>
      <vt:lpstr>Check your knowledge</vt:lpstr>
      <vt:lpstr>Knowledge check</vt:lpstr>
      <vt:lpstr>Wrap-up</vt:lpstr>
      <vt:lpstr>Module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course title here</dc:title>
  <dc:creator>Papadakis Kantos, Yianna</dc:creator>
  <cp:lastModifiedBy>Papadakis Kantos, Yianna</cp:lastModifiedBy>
  <cp:revision>34</cp:revision>
  <dcterms:created xsi:type="dcterms:W3CDTF">2022-05-23T15:50:25Z</dcterms:created>
  <dcterms:modified xsi:type="dcterms:W3CDTF">2022-08-29T17:31:06Z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ies>
</file>