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2.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heme/theme3.xml" ContentType="application/vnd.openxmlformats-officedocument.theme+xml"/>
  <Override PartName="/ppt/tags/tag90.xml" ContentType="application/vnd.openxmlformats-officedocument.presentationml.tags+xml"/>
  <Override PartName="/ppt/notesSlides/notesSlide1.xml" ContentType="application/vnd.openxmlformats-officedocument.presentationml.notesSlide+xml"/>
  <Override PartName="/ppt/tags/tag91.xml" ContentType="application/vnd.openxmlformats-officedocument.presentationml.tags+xml"/>
  <Override PartName="/ppt/notesSlides/notesSlide2.xml" ContentType="application/vnd.openxmlformats-officedocument.presentationml.notesSlide+xml"/>
  <Override PartName="/ppt/tags/tag92.xml" ContentType="application/vnd.openxmlformats-officedocument.presentationml.tags+xml"/>
  <Override PartName="/ppt/notesSlides/notesSlide3.xml" ContentType="application/vnd.openxmlformats-officedocument.presentationml.notesSlide+xml"/>
  <Override PartName="/ppt/tags/tag93.xml" ContentType="application/vnd.openxmlformats-officedocument.presentationml.tags+xml"/>
  <Override PartName="/ppt/notesSlides/notesSlide4.xml" ContentType="application/vnd.openxmlformats-officedocument.presentationml.notesSlide+xml"/>
  <Override PartName="/ppt/tags/tag94.xml" ContentType="application/vnd.openxmlformats-officedocument.presentationml.tags+xml"/>
  <Override PartName="/ppt/notesSlides/notesSlide5.xml" ContentType="application/vnd.openxmlformats-officedocument.presentationml.notesSlide+xml"/>
  <Override PartName="/ppt/tags/tag95.xml" ContentType="application/vnd.openxmlformats-officedocument.presentationml.tags+xml"/>
  <Override PartName="/ppt/notesSlides/notesSlide6.xml" ContentType="application/vnd.openxmlformats-officedocument.presentationml.notesSlide+xml"/>
  <Override PartName="/ppt/tags/tag96.xml" ContentType="application/vnd.openxmlformats-officedocument.presentationml.tags+xml"/>
  <Override PartName="/ppt/notesSlides/notesSlide7.xml" ContentType="application/vnd.openxmlformats-officedocument.presentationml.notesSlide+xml"/>
  <Override PartName="/ppt/tags/tag97.xml" ContentType="application/vnd.openxmlformats-officedocument.presentationml.tags+xml"/>
  <Override PartName="/ppt/notesSlides/notesSlide8.xml" ContentType="application/vnd.openxmlformats-officedocument.presentationml.notesSlide+xml"/>
  <Override PartName="/ppt/tags/tag98.xml" ContentType="application/vnd.openxmlformats-officedocument.presentationml.tags+xml"/>
  <Override PartName="/ppt/notesSlides/notesSlide9.xml" ContentType="application/vnd.openxmlformats-officedocument.presentationml.notesSlide+xml"/>
  <Override PartName="/ppt/tags/tag99.xml" ContentType="application/vnd.openxmlformats-officedocument.presentationml.tags+xml"/>
  <Override PartName="/ppt/notesSlides/notesSlide10.xml" ContentType="application/vnd.openxmlformats-officedocument.presentationml.notesSlide+xml"/>
  <Override PartName="/ppt/tags/tag100.xml" ContentType="application/vnd.openxmlformats-officedocument.presentationml.tags+xml"/>
  <Override PartName="/ppt/notesSlides/notesSlide11.xml" ContentType="application/vnd.openxmlformats-officedocument.presentationml.notesSlide+xml"/>
  <Override PartName="/ppt/tags/tag101.xml" ContentType="application/vnd.openxmlformats-officedocument.presentationml.tags+xml"/>
  <Override PartName="/ppt/notesSlides/notesSlide12.xml" ContentType="application/vnd.openxmlformats-officedocument.presentationml.notesSlide+xml"/>
  <Override PartName="/ppt/tags/tag102.xml" ContentType="application/vnd.openxmlformats-officedocument.presentationml.tags+xml"/>
  <Override PartName="/ppt/notesSlides/notesSlide13.xml" ContentType="application/vnd.openxmlformats-officedocument.presentationml.notesSlide+xml"/>
  <Override PartName="/ppt/tags/tag103.xml" ContentType="application/vnd.openxmlformats-officedocument.presentationml.tags+xml"/>
  <Override PartName="/ppt/notesSlides/notesSlide14.xml" ContentType="application/vnd.openxmlformats-officedocument.presentationml.notesSlide+xml"/>
  <Override PartName="/ppt/tags/tag104.xml" ContentType="application/vnd.openxmlformats-officedocument.presentationml.tags+xml"/>
  <Override PartName="/ppt/notesSlides/notesSlide15.xml" ContentType="application/vnd.openxmlformats-officedocument.presentationml.notesSlide+xml"/>
  <Override PartName="/ppt/tags/tag105.xml" ContentType="application/vnd.openxmlformats-officedocument.presentationml.tags+xml"/>
  <Override PartName="/ppt/notesSlides/notesSlide16.xml" ContentType="application/vnd.openxmlformats-officedocument.presentationml.notesSlide+xml"/>
  <Override PartName="/ppt/tags/tag106.xml" ContentType="application/vnd.openxmlformats-officedocument.presentationml.tags+xml"/>
  <Override PartName="/ppt/notesSlides/notesSlide17.xml" ContentType="application/vnd.openxmlformats-officedocument.presentationml.notesSlide+xml"/>
  <Override PartName="/ppt/tags/tag107.xml" ContentType="application/vnd.openxmlformats-officedocument.presentationml.tags+xml"/>
  <Override PartName="/ppt/notesSlides/notesSlide18.xml" ContentType="application/vnd.openxmlformats-officedocument.presentationml.notesSlide+xml"/>
  <Override PartName="/ppt/tags/tag108.xml" ContentType="application/vnd.openxmlformats-officedocument.presentationml.tags+xml"/>
  <Override PartName="/ppt/notesSlides/notesSlide19.xml" ContentType="application/vnd.openxmlformats-officedocument.presentationml.notesSlide+xml"/>
  <Override PartName="/ppt/tags/tag109.xml" ContentType="application/vnd.openxmlformats-officedocument.presentationml.tags+xml"/>
  <Override PartName="/ppt/notesSlides/notesSlide20.xml" ContentType="application/vnd.openxmlformats-officedocument.presentationml.notesSlide+xml"/>
  <Override PartName="/ppt/tags/tag110.xml" ContentType="application/vnd.openxmlformats-officedocument.presentationml.tags+xml"/>
  <Override PartName="/ppt/notesSlides/notesSlide2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tags/tag111.xml" ContentType="application/vnd.openxmlformats-officedocument.presentationml.tags+xml"/>
  <Override PartName="/ppt/notesSlides/notesSlide22.xml" ContentType="application/vnd.openxmlformats-officedocument.presentationml.notesSlide+xml"/>
  <Override PartName="/ppt/tags/tag112.xml" ContentType="application/vnd.openxmlformats-officedocument.presentationml.tags+xml"/>
  <Override PartName="/ppt/notesSlides/notesSlide23.xml" ContentType="application/vnd.openxmlformats-officedocument.presentationml.notesSlide+xml"/>
  <Override PartName="/ppt/tags/tag113.xml" ContentType="application/vnd.openxmlformats-officedocument.presentationml.tags+xml"/>
  <Override PartName="/ppt/notesSlides/notesSlide24.xml" ContentType="application/vnd.openxmlformats-officedocument.presentationml.notesSlide+xml"/>
  <Override PartName="/ppt/tags/tag114.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15.xml" ContentType="application/vnd.openxmlformats-officedocument.presentationml.tags+xml"/>
  <Override PartName="/ppt/notesSlides/notesSlide31.xml" ContentType="application/vnd.openxmlformats-officedocument.presentationml.notesSlide+xml"/>
  <Override PartName="/ppt/tags/tag116.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17.xml" ContentType="application/vnd.openxmlformats-officedocument.presentationml.tags+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8" r:id="rId1"/>
    <p:sldMasterId id="2147484043" r:id="rId2"/>
  </p:sldMasterIdLst>
  <p:notesMasterIdLst>
    <p:notesMasterId r:id="rId39"/>
  </p:notesMasterIdLst>
  <p:sldIdLst>
    <p:sldId id="256" r:id="rId3"/>
    <p:sldId id="409" r:id="rId4"/>
    <p:sldId id="270" r:id="rId5"/>
    <p:sldId id="271" r:id="rId6"/>
    <p:sldId id="289" r:id="rId7"/>
    <p:sldId id="293" r:id="rId8"/>
    <p:sldId id="281" r:id="rId9"/>
    <p:sldId id="273" r:id="rId10"/>
    <p:sldId id="290" r:id="rId11"/>
    <p:sldId id="403" r:id="rId12"/>
    <p:sldId id="407" r:id="rId13"/>
    <p:sldId id="418" r:id="rId14"/>
    <p:sldId id="415" r:id="rId15"/>
    <p:sldId id="386" r:id="rId16"/>
    <p:sldId id="416" r:id="rId17"/>
    <p:sldId id="277" r:id="rId18"/>
    <p:sldId id="417" r:id="rId19"/>
    <p:sldId id="388" r:id="rId20"/>
    <p:sldId id="391" r:id="rId21"/>
    <p:sldId id="401" r:id="rId22"/>
    <p:sldId id="396" r:id="rId23"/>
    <p:sldId id="406" r:id="rId24"/>
    <p:sldId id="400" r:id="rId25"/>
    <p:sldId id="410" r:id="rId26"/>
    <p:sldId id="399" r:id="rId27"/>
    <p:sldId id="263" r:id="rId28"/>
    <p:sldId id="398" r:id="rId29"/>
    <p:sldId id="412" r:id="rId30"/>
    <p:sldId id="269" r:id="rId31"/>
    <p:sldId id="268" r:id="rId32"/>
    <p:sldId id="408" r:id="rId33"/>
    <p:sldId id="264" r:id="rId34"/>
    <p:sldId id="414" r:id="rId35"/>
    <p:sldId id="411" r:id="rId36"/>
    <p:sldId id="257" r:id="rId37"/>
    <p:sldId id="382" r:id="rId38"/>
  </p:sldIdLst>
  <p:sldSz cx="12192000" cy="6858000"/>
  <p:notesSz cx="7772400" cy="10058400"/>
  <p:defaultTextStyle>
    <a:defPPr>
      <a:defRPr lang="en-US"/>
    </a:defPPr>
    <a:lvl1pPr marL="0" algn="l" defTabSz="228600" rtl="0" eaLnBrk="1" latinLnBrk="0" hangingPunct="1">
      <a:defRPr sz="1800" kern="1200">
        <a:solidFill>
          <a:schemeClr val="tx1"/>
        </a:solidFill>
        <a:latin typeface="+mn-lt"/>
        <a:ea typeface="+mn-ea"/>
        <a:cs typeface="+mn-cs"/>
      </a:defRPr>
    </a:lvl1pPr>
    <a:lvl2pPr marL="228600" algn="l" defTabSz="228600" rtl="0" eaLnBrk="1" latinLnBrk="0" hangingPunct="1">
      <a:defRPr sz="1800" kern="1200">
        <a:solidFill>
          <a:schemeClr val="tx1"/>
        </a:solidFill>
        <a:latin typeface="+mn-lt"/>
        <a:ea typeface="+mn-ea"/>
        <a:cs typeface="+mn-cs"/>
      </a:defRPr>
    </a:lvl2pPr>
    <a:lvl3pPr marL="457200" algn="l" defTabSz="228600" rtl="0" eaLnBrk="1" latinLnBrk="0" hangingPunct="1">
      <a:defRPr sz="1800" kern="1200">
        <a:solidFill>
          <a:schemeClr val="tx1"/>
        </a:solidFill>
        <a:latin typeface="+mn-lt"/>
        <a:ea typeface="+mn-ea"/>
        <a:cs typeface="+mn-cs"/>
      </a:defRPr>
    </a:lvl3pPr>
    <a:lvl4pPr marL="685800" algn="l" defTabSz="228600" rtl="0" eaLnBrk="1" latinLnBrk="0" hangingPunct="1">
      <a:defRPr sz="1800" kern="1200">
        <a:solidFill>
          <a:schemeClr val="tx1"/>
        </a:solidFill>
        <a:latin typeface="+mn-lt"/>
        <a:ea typeface="+mn-ea"/>
        <a:cs typeface="+mn-cs"/>
      </a:defRPr>
    </a:lvl4pPr>
    <a:lvl5pPr marL="914400" algn="l" defTabSz="228600" rtl="0" eaLnBrk="1" latinLnBrk="0" hangingPunct="1">
      <a:defRPr sz="1800" kern="1200">
        <a:solidFill>
          <a:schemeClr val="tx1"/>
        </a:solidFill>
        <a:latin typeface="+mn-lt"/>
        <a:ea typeface="+mn-ea"/>
        <a:cs typeface="+mn-cs"/>
      </a:defRPr>
    </a:lvl5pPr>
    <a:lvl6pPr marL="1143000" algn="l" defTabSz="228600" rtl="0" eaLnBrk="1" latinLnBrk="0" hangingPunct="1">
      <a:defRPr sz="1800" kern="1200">
        <a:solidFill>
          <a:schemeClr val="tx1"/>
        </a:solidFill>
        <a:latin typeface="+mn-lt"/>
        <a:ea typeface="+mn-ea"/>
        <a:cs typeface="+mn-cs"/>
      </a:defRPr>
    </a:lvl6pPr>
    <a:lvl7pPr marL="1371600" algn="l" defTabSz="228600" rtl="0" eaLnBrk="1" latinLnBrk="0" hangingPunct="1">
      <a:defRPr sz="1800" kern="1200">
        <a:solidFill>
          <a:schemeClr val="tx1"/>
        </a:solidFill>
        <a:latin typeface="+mn-lt"/>
        <a:ea typeface="+mn-ea"/>
        <a:cs typeface="+mn-cs"/>
      </a:defRPr>
    </a:lvl7pPr>
    <a:lvl8pPr marL="1600200" algn="l" defTabSz="228600" rtl="0" eaLnBrk="1" latinLnBrk="0" hangingPunct="1">
      <a:defRPr sz="1800" kern="1200">
        <a:solidFill>
          <a:schemeClr val="tx1"/>
        </a:solidFill>
        <a:latin typeface="+mn-lt"/>
        <a:ea typeface="+mn-ea"/>
        <a:cs typeface="+mn-cs"/>
      </a:defRPr>
    </a:lvl8pPr>
    <a:lvl9pPr marL="1828800" algn="l" defTabSz="2286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padakis Kantos, Yianna" initials="PKY" lastIdx="5" clrIdx="0">
    <p:extLst>
      <p:ext uri="{19B8F6BF-5375-455C-9EA6-DF929625EA0E}">
        <p15:presenceInfo xmlns:p15="http://schemas.microsoft.com/office/powerpoint/2012/main" userId="S-1-5-21-1407069837-2091007605-538272213-375400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71503" autoAdjust="0"/>
  </p:normalViewPr>
  <p:slideViewPr>
    <p:cSldViewPr snapToGrid="0">
      <p:cViewPr varScale="1">
        <p:scale>
          <a:sx n="78" d="100"/>
          <a:sy n="78" d="100"/>
        </p:scale>
        <p:origin x="918" y="96"/>
      </p:cViewPr>
      <p:guideLst/>
    </p:cSldViewPr>
  </p:slideViewPr>
  <p:notesTextViewPr>
    <p:cViewPr>
      <p:scale>
        <a:sx n="1" d="1"/>
        <a:sy n="1" d="1"/>
      </p:scale>
      <p:origin x="0" y="0"/>
    </p:cViewPr>
  </p:notesTextViewPr>
  <p:notesViewPr>
    <p:cSldViewPr snapToGrid="0">
      <p:cViewPr varScale="1">
        <p:scale>
          <a:sx n="73" d="100"/>
          <a:sy n="73" d="100"/>
        </p:scale>
        <p:origin x="293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5760" units="cm"/>
          <inkml:channel name="Y" type="integer" min="-162" max="1080" units="cm"/>
          <inkml:channel name="T" type="integer" max="2.14748E9" units="dev"/>
        </inkml:traceFormat>
        <inkml:channelProperties>
          <inkml:channelProperty channel="X" name="resolution" value="167.44186" units="1/cm"/>
          <inkml:channelProperty channel="Y" name="resolution" value="64.35233" units="1/cm"/>
          <inkml:channelProperty channel="T" name="resolution" value="1" units="1/dev"/>
        </inkml:channelProperties>
      </inkml:inkSource>
      <inkml:timestamp xml:id="ts0" timeString="2021-10-05T21:01:29.556"/>
    </inkml:context>
    <inkml:brush xml:id="br0">
      <inkml:brushProperty name="width" value="0.05" units="cm"/>
      <inkml:brushProperty name="height" value="0.05" units="cm"/>
      <inkml:brushProperty name="fitToCurve" value="1"/>
    </inkml:brush>
  </inkml:definitions>
  <inkml:trace contextRef="#ctx0" brushRef="#br0">0 0 0</inkml:trace>
</inkml:ink>
</file>

<file path=ppt/ink/ink2.xml><?xml version="1.0" encoding="utf-8"?>
<inkml:ink xmlns:inkml="http://www.w3.org/2003/InkML">
  <inkml:definitions>
    <inkml:context xml:id="ctx0">
      <inkml:inkSource xml:id="inkSrc0">
        <inkml:traceFormat>
          <inkml:channel name="X" type="integer" max="5760" units="cm"/>
          <inkml:channel name="Y" type="integer" min="-162" max="1080" units="cm"/>
          <inkml:channel name="T" type="integer" max="2.14748E9" units="dev"/>
        </inkml:traceFormat>
        <inkml:channelProperties>
          <inkml:channelProperty channel="X" name="resolution" value="167.44186" units="1/cm"/>
          <inkml:channelProperty channel="Y" name="resolution" value="64.35233" units="1/cm"/>
          <inkml:channelProperty channel="T" name="resolution" value="1" units="1/dev"/>
        </inkml:channelProperties>
      </inkml:inkSource>
      <inkml:timestamp xml:id="ts0" timeString="2021-10-05T21:01:29.557"/>
    </inkml:context>
    <inkml:brush xml:id="br0">
      <inkml:brushProperty name="width" value="0.05" units="cm"/>
      <inkml:brushProperty name="height" value="0.05" units="cm"/>
      <inkml:brushProperty name="fitToCurve" value="1"/>
    </inkml:brush>
  </inkml:definitions>
  <inkml:trace contextRef="#ctx0" brushRef="#br0">0 0 0</inkml:trace>
</inkml:ink>
</file>

<file path=ppt/ink/ink3.xml><?xml version="1.0" encoding="utf-8"?>
<inkml:ink xmlns:inkml="http://www.w3.org/2003/InkML">
  <inkml:definitions>
    <inkml:context xml:id="ctx0">
      <inkml:inkSource xml:id="inkSrc0">
        <inkml:traceFormat>
          <inkml:channel name="X" type="integer" max="5760" units="cm"/>
          <inkml:channel name="Y" type="integer" min="-162" max="1080" units="cm"/>
          <inkml:channel name="T" type="integer" max="2.14748E9" units="dev"/>
        </inkml:traceFormat>
        <inkml:channelProperties>
          <inkml:channelProperty channel="X" name="resolution" value="167.44186" units="1/cm"/>
          <inkml:channelProperty channel="Y" name="resolution" value="64.35233" units="1/cm"/>
          <inkml:channelProperty channel="T" name="resolution" value="1" units="1/dev"/>
        </inkml:channelProperties>
      </inkml:inkSource>
      <inkml:timestamp xml:id="ts0" timeString="2021-10-05T21:01:29.558"/>
    </inkml:context>
    <inkml:brush xml:id="br0">
      <inkml:brushProperty name="width" value="0.05" units="cm"/>
      <inkml:brushProperty name="height" value="0.05" units="cm"/>
      <inkml:brushProperty name="fitToCurve" value="1"/>
    </inkml:brush>
  </inkml:definitions>
  <inkml:trace contextRef="#ctx0" brushRef="#br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4587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aws.amazon.com/cognito/latest/developerguide/cognito-integrate-apps.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aws.amazon.com/blogs/mobile/understanding-amazon-cognito-authentication-part-4-enhanced-flow/"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57559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Amazon Cognito user pools</a:t>
            </a:r>
          </a:p>
          <a:p>
            <a:r>
              <a:rPr lang="en-US" dirty="0"/>
              <a:t>A user pool is a user directory in Amazon Cognito. With a user pool, your users can sign in to your web or mobile app through Amazon Cognito. Users can also sign in through social identity providers such as Google, Facebook, Login for Amazon, or Sign in with Apple, and through SAML 2.0 identity providers.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Amazon Cognito identity pools (federated identities)</a:t>
            </a:r>
          </a:p>
          <a:p>
            <a:r>
              <a:rPr lang="en-US" dirty="0"/>
              <a:t>Use Amazon Cognito identity pools (federated identities) to create unique identities for your users and federate them with identity providers. With an identity pool, you can obtain temporary, limited-privilege AWS credentials to access other AWS services. </a:t>
            </a:r>
          </a:p>
        </p:txBody>
      </p:sp>
    </p:spTree>
    <p:extLst>
      <p:ext uri="{BB962C8B-B14F-4D97-AF65-F5344CB8AC3E}">
        <p14:creationId xmlns:p14="http://schemas.microsoft.com/office/powerpoint/2010/main" val="228237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sz="1200" b="0" i="0" kern="1200" dirty="0">
                <a:solidFill>
                  <a:schemeClr val="tx1"/>
                </a:solidFill>
                <a:effectLst/>
                <a:latin typeface="+mn-lt"/>
                <a:ea typeface="+mn-ea"/>
                <a:cs typeface="+mn-cs"/>
              </a:rPr>
              <a:t>Your users can sign up (even through third-party federation), sign in, or gain access to services.</a:t>
            </a:r>
            <a:endParaRPr lang="en-US" dirty="0"/>
          </a:p>
        </p:txBody>
      </p:sp>
    </p:spTree>
    <p:extLst>
      <p:ext uri="{BB962C8B-B14F-4D97-AF65-F5344CB8AC3E}">
        <p14:creationId xmlns:p14="http://schemas.microsoft.com/office/powerpoint/2010/main" val="3699490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b="0" dirty="0">
                <a:solidFill>
                  <a:prstClr val="black"/>
                </a:solidFill>
              </a:rPr>
              <a:t>Amazon Cognito user pools and Amazon Cognito identity pools (federated identities) can be used together.</a:t>
            </a:r>
            <a:endParaRPr lang="en-US" b="0" dirty="0"/>
          </a:p>
        </p:txBody>
      </p:sp>
    </p:spTree>
    <p:extLst>
      <p:ext uri="{BB962C8B-B14F-4D97-AF65-F5344CB8AC3E}">
        <p14:creationId xmlns:p14="http://schemas.microsoft.com/office/powerpoint/2010/main" val="2509166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6587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endParaRPr lang="en-US" dirty="0"/>
          </a:p>
          <a:p>
            <a:r>
              <a:rPr lang="en-US" dirty="0"/>
              <a:t>With Amazon Cognito User Pools, you can do the following:</a:t>
            </a:r>
          </a:p>
          <a:p>
            <a:pPr marL="285750" indent="-285750">
              <a:buFont typeface="Arial" panose="020B0604020202020204" pitchFamily="34" charset="0"/>
              <a:buChar char="•"/>
            </a:pPr>
            <a:r>
              <a:rPr lang="en-US" dirty="0"/>
              <a:t>Choose how the user will sign in, such as options for verifying email, phone number, or user name.</a:t>
            </a:r>
          </a:p>
          <a:p>
            <a:pPr marL="285750" indent="-285750">
              <a:buFont typeface="Arial" panose="020B0604020202020204" pitchFamily="34" charset="0"/>
              <a:buChar char="•"/>
            </a:pPr>
            <a:r>
              <a:rPr lang="en-US" dirty="0"/>
              <a:t>Require attributes for signing up and creating a user profile, such as email, birthdate, picture, custom attributes, and more.</a:t>
            </a:r>
          </a:p>
          <a:p>
            <a:pPr marL="285750" indent="-285750">
              <a:buFont typeface="Arial" panose="020B0604020202020204" pitchFamily="34" charset="0"/>
              <a:buChar char="•"/>
            </a:pPr>
            <a:r>
              <a:rPr lang="en-US" dirty="0"/>
              <a:t>Specify policies (for example, password strength, require administrator for signup, and set expiration of temp passwords).</a:t>
            </a:r>
          </a:p>
          <a:p>
            <a:pPr marL="285750" indent="-285750">
              <a:buFont typeface="Arial" panose="020B0604020202020204" pitchFamily="34" charset="0"/>
              <a:buChar char="•"/>
            </a:pPr>
            <a:r>
              <a:rPr lang="en-US" dirty="0"/>
              <a:t>Enable multi-factor authentication (MFA) and remembering user devices.</a:t>
            </a:r>
          </a:p>
          <a:p>
            <a:pPr marL="285750" indent="-285750">
              <a:buFont typeface="Arial" panose="020B0604020202020204" pitchFamily="34" charset="0"/>
              <a:buChar char="•"/>
            </a:pPr>
            <a:r>
              <a:rPr lang="en-US" dirty="0"/>
              <a:t>Set options for recovering user accounts.</a:t>
            </a:r>
          </a:p>
          <a:p>
            <a:pPr marL="285750" indent="-285750">
              <a:buFont typeface="Arial" panose="020B0604020202020204" pitchFamily="34" charset="0"/>
              <a:buChar char="•"/>
            </a:pPr>
            <a:r>
              <a:rPr lang="en-US" dirty="0"/>
              <a:t>Set options for sending short message service (SMS) and custom emails.</a:t>
            </a:r>
          </a:p>
          <a:p>
            <a:pPr marL="285750" indent="-285750">
              <a:buFont typeface="Arial" panose="020B0604020202020204" pitchFamily="34" charset="0"/>
              <a:buChar char="•"/>
            </a:pPr>
            <a:r>
              <a:rPr lang="en-US" dirty="0"/>
              <a:t>Add tags so that you can categorize and manage user pools.</a:t>
            </a:r>
          </a:p>
          <a:p>
            <a:pPr marL="285750" indent="-285750">
              <a:buFont typeface="Arial" panose="020B0604020202020204" pitchFamily="34" charset="0"/>
              <a:buChar char="•"/>
            </a:pPr>
            <a:r>
              <a:rPr lang="en-US" dirty="0"/>
              <a:t>Specify application clients with access to the user pool. App clients will receive a unique ID and an optional secret key to access the user pool.</a:t>
            </a:r>
          </a:p>
          <a:p>
            <a:pPr marL="285750" indent="-285750">
              <a:buFont typeface="Arial" panose="020B0604020202020204" pitchFamily="34" charset="0"/>
              <a:buChar char="•"/>
            </a:pPr>
            <a:r>
              <a:rPr lang="en-US" dirty="0"/>
              <a:t>Set up customized workflows with triggers. You can select AWS Lambda functions to run with certain events (for example, pre-sign-up, post authentication).</a:t>
            </a:r>
          </a:p>
          <a:p>
            <a:endParaRPr lang="en-US" dirty="0"/>
          </a:p>
        </p:txBody>
      </p:sp>
    </p:spTree>
    <p:extLst>
      <p:ext uri="{BB962C8B-B14F-4D97-AF65-F5344CB8AC3E}">
        <p14:creationId xmlns:p14="http://schemas.microsoft.com/office/powerpoint/2010/main" val="3562176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AA0F47B4-ECE2-4CC4-B201-DB881E3861E6}"/>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0C04578A-87DA-48A8-84F4-BDF1649F2C70}"/>
              </a:ext>
            </a:extLst>
          </p:cNvPr>
          <p:cNvSpPr>
            <a:spLocks noGrp="1"/>
          </p:cNvSpPr>
          <p:nvPr>
            <p:ph type="body" idx="1"/>
          </p:nvPr>
        </p:nvSpPr>
        <p:spPr>
          <a:xfrm>
            <a:off x="777875" y="4840288"/>
            <a:ext cx="6216650" cy="3394075"/>
          </a:xfrm>
        </p:spPr>
        <p:txBody>
          <a:bodyPr/>
          <a:lstStyle/>
          <a:p>
            <a:r>
              <a:rPr lang="en-US" b="1" dirty="0"/>
              <a:t>Attributes</a:t>
            </a:r>
          </a:p>
          <a:p>
            <a:r>
              <a:rPr lang="en-US" dirty="0"/>
              <a:t>Attributes are pieces of information that help you identify individual users, such as name, email, and phone number. You get a set of default attributes, called </a:t>
            </a:r>
            <a:r>
              <a:rPr lang="en-US" i="1" dirty="0"/>
              <a:t>standard attributes</a:t>
            </a:r>
            <a:r>
              <a:rPr lang="en-US" dirty="0"/>
              <a:t>, with all user pools. You can also add custom attributes to your user pool definition in the AWS Management Console. </a:t>
            </a:r>
          </a:p>
          <a:p>
            <a:endParaRPr lang="en-US" dirty="0"/>
          </a:p>
          <a:p>
            <a:r>
              <a:rPr lang="en-US" b="1" dirty="0"/>
              <a:t>Groups</a:t>
            </a:r>
          </a:p>
          <a:p>
            <a:r>
              <a:rPr lang="en-US" dirty="0"/>
              <a:t>With the support for groups in Amazon Cognito user pools, you can create and manage groups, add users to groups, and remove users from groups. Use groups to create collections of users to manage their permissions or to represent different types of users. You can assign an AWS Identity and Access Management (IAM) role to a group to define the permissions for members of a group. </a:t>
            </a:r>
            <a:br>
              <a:rPr lang="en-US" dirty="0"/>
            </a:br>
            <a:br>
              <a:rPr lang="en-US" dirty="0"/>
            </a:br>
            <a:r>
              <a:rPr lang="en-US" dirty="0"/>
              <a:t>Because a user can belong to more than one group, each group can be assigned a precedence. This is a non-negative number that specifies the precedence of this group relative to the other groups that a user can belong to in the user pool. Zero is the top precedence value. Groups with lower precedence values take precedence over groups with higher or null precedence values. If a user belongs to two or more groups, the group with the lowest precedence value has the IAM role applied to the </a:t>
            </a:r>
            <a:r>
              <a:rPr lang="en-US" dirty="0" err="1">
                <a:latin typeface="Lucida Console" panose="020B0609040504020204" pitchFamily="49" charset="0"/>
              </a:rPr>
              <a:t>cognito:preferred_role</a:t>
            </a:r>
            <a:r>
              <a:rPr lang="en-US" dirty="0">
                <a:latin typeface="Lucida Console" panose="020B0609040504020204" pitchFamily="49" charset="0"/>
              </a:rPr>
              <a:t> </a:t>
            </a:r>
            <a:r>
              <a:rPr lang="en-US" dirty="0"/>
              <a:t>claim in the user's ID token. </a:t>
            </a:r>
          </a:p>
          <a:p>
            <a:endParaRPr lang="en-US" dirty="0"/>
          </a:p>
          <a:p>
            <a:pPr lvl="0">
              <a:defRPr/>
            </a:pPr>
            <a:r>
              <a:rPr lang="en-US" b="1" dirty="0"/>
              <a:t>Scope</a:t>
            </a:r>
          </a:p>
          <a:p>
            <a:pPr lvl="0">
              <a:defRPr/>
            </a:pPr>
            <a:r>
              <a:rPr lang="en-US" dirty="0"/>
              <a:t>A level of access that an application can request to a resource. Using Amazon Cognito, application developers can create their own OAuth 2.0 resource servers and define custom scopes in them. Custom scopes can then be associated with a client. The client can request them in OAuth2.0 authorization code grant flow, implicit flow, and client credentials flow. Custom scopes are added in the scope claim in the access token.</a:t>
            </a:r>
          </a:p>
          <a:p>
            <a:endParaRPr lang="en-US" dirty="0"/>
          </a:p>
          <a:p>
            <a:endParaRPr lang="en-US" dirty="0"/>
          </a:p>
        </p:txBody>
      </p:sp>
    </p:spTree>
    <p:extLst>
      <p:ext uri="{BB962C8B-B14F-4D97-AF65-F5344CB8AC3E}">
        <p14:creationId xmlns:p14="http://schemas.microsoft.com/office/powerpoint/2010/main" val="51147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6114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Amazon Cognito user pool flow for granting access to the application is as follows:</a:t>
            </a:r>
          </a:p>
          <a:p>
            <a:pPr marL="228600" indent="-228600">
              <a:buFont typeface="+mj-lt"/>
              <a:buAutoNum type="arabicPeriod"/>
            </a:pPr>
            <a:r>
              <a:rPr lang="en-US" sz="1200" b="1" i="0" kern="1200" dirty="0">
                <a:solidFill>
                  <a:schemeClr val="tx1"/>
                </a:solidFill>
                <a:effectLst/>
                <a:latin typeface="+mn-lt"/>
                <a:ea typeface="+mn-ea"/>
                <a:cs typeface="+mn-cs"/>
              </a:rPr>
              <a:t>Configuring level of access. </a:t>
            </a:r>
            <a:r>
              <a:rPr lang="en-US" sz="1200" b="0" i="0" kern="1200" dirty="0">
                <a:solidFill>
                  <a:schemeClr val="tx1"/>
                </a:solidFill>
                <a:effectLst/>
                <a:latin typeface="+mn-lt"/>
                <a:ea typeface="+mn-ea"/>
                <a:cs typeface="+mn-cs"/>
              </a:rPr>
              <a:t>Configure attributes to identify your application users, for example - username, email, etc. You can define which attributes are mandatory and needed to verify. </a:t>
            </a:r>
          </a:p>
          <a:p>
            <a:pPr marL="228600" indent="-228600">
              <a:buFont typeface="+mj-lt"/>
              <a:buAutoNum type="arabicPeriod"/>
            </a:pPr>
            <a:r>
              <a:rPr lang="en-US" sz="1200" b="1" i="0" kern="1200" dirty="0">
                <a:solidFill>
                  <a:schemeClr val="tx1"/>
                </a:solidFill>
                <a:effectLst/>
                <a:latin typeface="+mn-lt"/>
                <a:ea typeface="+mn-ea"/>
                <a:cs typeface="+mn-cs"/>
              </a:rPr>
              <a:t>Assign attributes, group, and scope.</a:t>
            </a:r>
            <a:r>
              <a:rPr lang="en-US" sz="1200" b="0" i="0" kern="1200" dirty="0">
                <a:solidFill>
                  <a:schemeClr val="tx1"/>
                </a:solidFill>
                <a:effectLst/>
                <a:latin typeface="+mn-lt"/>
                <a:ea typeface="+mn-ea"/>
                <a:cs typeface="+mn-cs"/>
              </a:rPr>
              <a:t> Define which app clients will access this user pool. Create user groups as needed to manage collectively users’ permissions or to represent different types of users. </a:t>
            </a:r>
            <a:r>
              <a:rPr lang="en-US" sz="1200" b="0" i="0" kern="1200">
                <a:solidFill>
                  <a:schemeClr val="tx1"/>
                </a:solidFill>
                <a:effectLst/>
                <a:latin typeface="+mn-lt"/>
                <a:ea typeface="+mn-ea"/>
                <a:cs typeface="+mn-cs"/>
              </a:rPr>
              <a:t>For each app client, you can define scope to control the level of access needed.</a:t>
            </a:r>
          </a:p>
          <a:p>
            <a:pPr marL="228600" indent="-228600">
              <a:buFont typeface="+mj-lt"/>
              <a:buAutoNum type="arabicPeriod"/>
            </a:pPr>
            <a:r>
              <a:rPr lang="en-US" sz="1200" b="1" i="0" kern="1200" dirty="0">
                <a:solidFill>
                  <a:schemeClr val="tx1"/>
                </a:solidFill>
                <a:effectLst/>
                <a:latin typeface="+mn-lt"/>
                <a:ea typeface="+mn-ea"/>
                <a:cs typeface="+mn-cs"/>
              </a:rPr>
              <a:t>Amazon Cognito issues tokens. </a:t>
            </a:r>
            <a:r>
              <a:rPr lang="en-US" sz="1200" b="0" i="0" kern="1200" dirty="0">
                <a:solidFill>
                  <a:schemeClr val="tx1"/>
                </a:solidFill>
                <a:effectLst/>
                <a:latin typeface="+mn-lt"/>
                <a:ea typeface="+mn-ea"/>
                <a:cs typeface="+mn-cs"/>
              </a:rPr>
              <a:t>When a user signs into your app, Amazon Cognito verifies the login information. If the login is successful, Amazon Cognito creates a session and returns an ID, access, and refresh token for the authenticated user.</a:t>
            </a:r>
          </a:p>
          <a:p>
            <a:pPr marL="228600" indent="-228600">
              <a:buFont typeface="+mj-lt"/>
              <a:buAutoNum type="arabicPeriod"/>
            </a:pPr>
            <a:r>
              <a:rPr lang="en-US" sz="1200" b="1" i="0" kern="1200" dirty="0">
                <a:solidFill>
                  <a:schemeClr val="tx1"/>
                </a:solidFill>
                <a:effectLst/>
                <a:latin typeface="+mn-lt"/>
                <a:ea typeface="+mn-ea"/>
                <a:cs typeface="+mn-cs"/>
              </a:rPr>
              <a:t>Use the application. </a:t>
            </a:r>
            <a:r>
              <a:rPr lang="en-US" sz="1200" b="0" i="0" kern="1200" dirty="0">
                <a:solidFill>
                  <a:schemeClr val="tx1"/>
                </a:solidFill>
                <a:effectLst/>
                <a:latin typeface="+mn-lt"/>
                <a:ea typeface="+mn-ea"/>
                <a:cs typeface="+mn-cs"/>
              </a:rPr>
              <a:t>You can use the tokens to grant your users access to your own server-side resources or to the Amazon API Gateway. Or you can exchange them for temporary AWS credentials to access other AWS services.</a:t>
            </a:r>
          </a:p>
        </p:txBody>
      </p:sp>
    </p:spTree>
    <p:extLst>
      <p:ext uri="{BB962C8B-B14F-4D97-AF65-F5344CB8AC3E}">
        <p14:creationId xmlns:p14="http://schemas.microsoft.com/office/powerpoint/2010/main" val="866974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7E8EDD82-539A-4B93-88FC-0C7EE61D560D}"/>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AF17ABD9-F770-405E-87FB-BC236B510809}"/>
              </a:ext>
            </a:extLst>
          </p:cNvPr>
          <p:cNvSpPr>
            <a:spLocks noGrp="1"/>
          </p:cNvSpPr>
          <p:nvPr>
            <p:ph type="body" idx="1"/>
          </p:nvPr>
        </p:nvSpPr>
        <p:spPr/>
        <p:txBody>
          <a:bodyPr/>
          <a:lstStyle/>
          <a:p>
            <a:r>
              <a:rPr lang="en-US" b="1" dirty="0">
                <a:ea typeface="Amazon Ember Medium" panose="020B0603020204030204" pitchFamily="34" charset="0"/>
                <a:cs typeface="Amazon Ember Medium" panose="020B0603020204030204" pitchFamily="34" charset="0"/>
              </a:rPr>
              <a:t>Amazon Cognito tokens</a:t>
            </a:r>
          </a:p>
          <a:p>
            <a:r>
              <a:rPr lang="en-US" dirty="0">
                <a:ea typeface="Amazon Ember Medium" panose="020B0603020204030204" pitchFamily="34" charset="0"/>
                <a:cs typeface="Amazon Ember Medium" panose="020B0603020204030204" pitchFamily="34" charset="0"/>
              </a:rPr>
              <a:t>Amazon Cognito tokens are of JSON Web Token (JWT) format. JWT tokens have three sections:</a:t>
            </a:r>
          </a:p>
          <a:p>
            <a:pPr marL="171450" indent="-171450">
              <a:buFont typeface="Arial" panose="020B0604020202020204" pitchFamily="34" charset="0"/>
              <a:buChar char="•"/>
              <a:defRPr/>
            </a:pPr>
            <a:r>
              <a:rPr lang="en-US" b="1" dirty="0"/>
              <a:t>Header </a:t>
            </a:r>
            <a:r>
              <a:rPr lang="en-US" dirty="0"/>
              <a:t>– How to verify a token with encryption algorithm (</a:t>
            </a:r>
            <a:r>
              <a:rPr lang="en-US" dirty="0" err="1"/>
              <a:t>alg</a:t>
            </a:r>
            <a:r>
              <a:rPr lang="en-US" dirty="0"/>
              <a:t>) and the key ID (kid).</a:t>
            </a:r>
          </a:p>
          <a:p>
            <a:pPr marL="171450" indent="-171450">
              <a:buFont typeface="Arial" panose="020B0604020202020204" pitchFamily="34" charset="0"/>
              <a:buChar char="•"/>
              <a:defRPr/>
            </a:pPr>
            <a:r>
              <a:rPr lang="en-US" b="1" dirty="0"/>
              <a:t>Payload </a:t>
            </a:r>
            <a:r>
              <a:rPr lang="en-US" dirty="0"/>
              <a:t>– Encoded information about the claim of the key. The ID token contains encoded user information, such as </a:t>
            </a:r>
            <a:r>
              <a:rPr lang="en-US" dirty="0" err="1"/>
              <a:t>cognito:username</a:t>
            </a:r>
            <a:r>
              <a:rPr lang="en-US" dirty="0"/>
              <a:t>, email, or phone number. The access token contains information about the authenticated user, including </a:t>
            </a:r>
            <a:r>
              <a:rPr lang="en-US" dirty="0" err="1"/>
              <a:t>cognito:groups</a:t>
            </a:r>
            <a:r>
              <a:rPr lang="en-US" dirty="0"/>
              <a:t>, username, and scope.</a:t>
            </a:r>
          </a:p>
          <a:p>
            <a:pPr marL="171450" indent="-171450">
              <a:buFont typeface="Arial" panose="020B0604020202020204" pitchFamily="34" charset="0"/>
              <a:buChar char="•"/>
              <a:defRPr/>
            </a:pPr>
            <a:r>
              <a:rPr lang="en-US" b="1" dirty="0"/>
              <a:t>Signature </a:t>
            </a:r>
            <a:r>
              <a:rPr lang="en-US" dirty="0"/>
              <a:t>– Calculated based on the header and payload of the token.</a:t>
            </a:r>
          </a:p>
          <a:p>
            <a:endParaRPr lang="en-US" dirty="0">
              <a:ea typeface="Amazon Ember Medium" panose="020B0603020204030204" pitchFamily="34" charset="0"/>
              <a:cs typeface="Amazon Ember Medium" panose="020B0603020204030204" pitchFamily="34" charset="0"/>
            </a:endParaRPr>
          </a:p>
          <a:p>
            <a:r>
              <a:rPr lang="en-US" b="1" dirty="0">
                <a:ea typeface="Amazon Ember Medium" panose="020B0603020204030204" pitchFamily="34" charset="0"/>
                <a:cs typeface="Amazon Ember Medium" panose="020B0603020204030204" pitchFamily="34" charset="0"/>
              </a:rPr>
              <a:t>ID token</a:t>
            </a:r>
          </a:p>
          <a:p>
            <a:r>
              <a:rPr lang="en-US" b="1" dirty="0">
                <a:ea typeface="Amazon Ember Medium" panose="020B0603020204030204" pitchFamily="34" charset="0"/>
                <a:cs typeface="Amazon Ember Medium" panose="020B0603020204030204" pitchFamily="34" charset="0"/>
              </a:rPr>
              <a:t>Purpose: </a:t>
            </a:r>
            <a:r>
              <a:rPr lang="en-US" dirty="0"/>
              <a:t>Contains details about your user, and confirms the identity.</a:t>
            </a:r>
          </a:p>
          <a:p>
            <a:r>
              <a:rPr lang="en-US" b="1" dirty="0">
                <a:ea typeface="Amazon Ember Medium" panose="020B0603020204030204" pitchFamily="34" charset="0"/>
                <a:cs typeface="Amazon Ember Medium" panose="020B0603020204030204" pitchFamily="34" charset="0"/>
              </a:rPr>
              <a:t>Format:</a:t>
            </a:r>
            <a:r>
              <a:rPr lang="en-US" dirty="0">
                <a:ea typeface="Amazon Ember Medium" panose="020B0603020204030204" pitchFamily="34" charset="0"/>
                <a:cs typeface="Amazon Ember Medium" panose="020B0603020204030204" pitchFamily="34" charset="0"/>
              </a:rPr>
              <a:t> </a:t>
            </a:r>
            <a:r>
              <a:rPr lang="en-US" dirty="0"/>
              <a:t>JWT, which defines the JSON object for sharing security information. </a:t>
            </a:r>
          </a:p>
          <a:p>
            <a:pPr marL="171450" indent="-171450">
              <a:buFont typeface="Arial" panose="020B0604020202020204" pitchFamily="34" charset="0"/>
              <a:buChar char="•"/>
            </a:pPr>
            <a:r>
              <a:rPr lang="en-US" b="1" dirty="0"/>
              <a:t>Header</a:t>
            </a:r>
            <a:r>
              <a:rPr lang="en-US" dirty="0"/>
              <a:t>– How to verify the token with encryption algorithm and key id </a:t>
            </a:r>
          </a:p>
          <a:p>
            <a:pPr lvl="1"/>
            <a:r>
              <a:rPr lang="en-US" altLang="en-US" dirty="0"/>
              <a:t>{ "kid" : "1234example=“,</a:t>
            </a:r>
          </a:p>
          <a:p>
            <a:pPr lvl="1"/>
            <a:r>
              <a:rPr lang="en-US" altLang="en-US" dirty="0"/>
              <a:t>  "</a:t>
            </a:r>
            <a:r>
              <a:rPr lang="en-US" altLang="en-US" dirty="0" err="1"/>
              <a:t>alg</a:t>
            </a:r>
            <a:r>
              <a:rPr lang="en-US" altLang="en-US" dirty="0"/>
              <a:t>" : "RS256" } </a:t>
            </a:r>
            <a:endParaRPr lang="en-US" dirty="0"/>
          </a:p>
          <a:p>
            <a:pPr marL="171450" indent="-171450">
              <a:buFont typeface="Arial" panose="020B0604020202020204" pitchFamily="34" charset="0"/>
              <a:buChar char="•"/>
            </a:pPr>
            <a:r>
              <a:rPr lang="en-US" b="1" dirty="0"/>
              <a:t>Claim</a:t>
            </a:r>
            <a:r>
              <a:rPr lang="en-US" dirty="0"/>
              <a:t>– Payload with encoded user information, such as </a:t>
            </a:r>
            <a:r>
              <a:rPr lang="en-US" dirty="0" err="1"/>
              <a:t>cognito:username</a:t>
            </a:r>
            <a:r>
              <a:rPr lang="en-US" dirty="0"/>
              <a:t>, email, </a:t>
            </a:r>
            <a:r>
              <a:rPr lang="en-US" dirty="0" err="1"/>
              <a:t>phone_number</a:t>
            </a:r>
            <a:r>
              <a:rPr lang="en-US" dirty="0"/>
              <a:t>, and the following </a:t>
            </a:r>
          </a:p>
          <a:p>
            <a:pPr marL="628650" lvl="1" indent="-171450">
              <a:buFont typeface="Arial" panose="020B0604020202020204" pitchFamily="34" charset="0"/>
              <a:buChar char="•"/>
            </a:pPr>
            <a:r>
              <a:rPr lang="en-US" b="1" dirty="0"/>
              <a:t>Sub</a:t>
            </a:r>
            <a:r>
              <a:rPr lang="en-US" dirty="0"/>
              <a:t> – Unique identifier for authenticated user</a:t>
            </a:r>
          </a:p>
          <a:p>
            <a:pPr marL="628650" lvl="1" indent="-171450">
              <a:buFont typeface="Arial" panose="020B0604020202020204" pitchFamily="34" charset="0"/>
              <a:buChar char="•"/>
            </a:pPr>
            <a:r>
              <a:rPr lang="en-US" b="1" dirty="0" err="1"/>
              <a:t>Aud</a:t>
            </a:r>
            <a:r>
              <a:rPr lang="en-US" dirty="0"/>
              <a:t> – </a:t>
            </a:r>
            <a:r>
              <a:rPr lang="en-US" dirty="0" err="1"/>
              <a:t>client_id</a:t>
            </a:r>
            <a:r>
              <a:rPr lang="en-US" dirty="0"/>
              <a:t> that is used in the user authentication</a:t>
            </a:r>
          </a:p>
          <a:p>
            <a:pPr marL="628650" lvl="1" indent="-171450">
              <a:buFont typeface="Arial" panose="020B0604020202020204" pitchFamily="34" charset="0"/>
              <a:buChar char="•"/>
            </a:pPr>
            <a:r>
              <a:rPr lang="en-US" b="1" dirty="0" err="1"/>
              <a:t>token_use</a:t>
            </a:r>
            <a:r>
              <a:rPr lang="en-US" dirty="0"/>
              <a:t>– Purpose of the token, such as ID</a:t>
            </a:r>
          </a:p>
          <a:p>
            <a:pPr marL="628650" lvl="1" indent="-171450">
              <a:buFont typeface="Arial" panose="020B0604020202020204" pitchFamily="34" charset="0"/>
              <a:buChar char="•"/>
            </a:pPr>
            <a:r>
              <a:rPr lang="en-US" b="1" dirty="0" err="1"/>
              <a:t>auth_time</a:t>
            </a:r>
            <a:r>
              <a:rPr lang="en-US" dirty="0"/>
              <a:t>– When the authentication occurred</a:t>
            </a:r>
          </a:p>
          <a:p>
            <a:pPr marL="628650" lvl="1" indent="-171450">
              <a:buFont typeface="Arial" panose="020B0604020202020204" pitchFamily="34" charset="0"/>
              <a:buChar char="•"/>
            </a:pPr>
            <a:r>
              <a:rPr lang="en-US" b="1" dirty="0" err="1"/>
              <a:t>origin_jti</a:t>
            </a:r>
            <a:r>
              <a:rPr lang="en-US" dirty="0"/>
              <a:t>– JWT identifier that indicates where the authentication happened.</a:t>
            </a:r>
          </a:p>
          <a:p>
            <a:pPr marL="628650" lvl="1" indent="-171450">
              <a:buFont typeface="Arial" panose="020B0604020202020204" pitchFamily="34" charset="0"/>
              <a:buChar char="•"/>
            </a:pPr>
            <a:r>
              <a:rPr lang="en-US" b="1" dirty="0" err="1"/>
              <a:t>Jti</a:t>
            </a:r>
            <a:r>
              <a:rPr lang="en-US" dirty="0"/>
              <a:t> – Unique identifier of the JWT token</a:t>
            </a:r>
          </a:p>
          <a:p>
            <a:pPr marL="171450" indent="-171450">
              <a:buFont typeface="Arial" panose="020B0604020202020204" pitchFamily="34" charset="0"/>
              <a:buChar char="•"/>
            </a:pPr>
            <a:r>
              <a:rPr lang="en-US" b="1" dirty="0"/>
              <a:t>Signature</a:t>
            </a:r>
            <a:r>
              <a:rPr lang="en-US" dirty="0"/>
              <a:t>– Verify the key source and that it has not been altered.</a:t>
            </a:r>
          </a:p>
          <a:p>
            <a:pPr lvl="1"/>
            <a:endParaRPr lang="en-US" dirty="0"/>
          </a:p>
          <a:p>
            <a:r>
              <a:rPr lang="en-US" dirty="0"/>
              <a:t>You can set the ID token expiration to any value between 5 minutes and 1 day. This value can be set per application client.</a:t>
            </a:r>
          </a:p>
          <a:p>
            <a:endParaRPr lang="en-US" b="1" dirty="0">
              <a:ea typeface="Amazon Ember Medium" panose="020B0603020204030204" pitchFamily="34" charset="0"/>
              <a:cs typeface="Amazon Ember Medium" panose="020B0603020204030204" pitchFamily="34" charset="0"/>
            </a:endParaRPr>
          </a:p>
          <a:p>
            <a:r>
              <a:rPr lang="en-US" b="1" dirty="0">
                <a:ea typeface="Amazon Ember Medium" panose="020B0603020204030204" pitchFamily="34" charset="0"/>
                <a:cs typeface="Amazon Ember Medium" panose="020B0603020204030204" pitchFamily="34" charset="0"/>
              </a:rPr>
              <a:t>Access Token</a:t>
            </a:r>
          </a:p>
          <a:p>
            <a:r>
              <a:rPr lang="en-US" b="1" dirty="0">
                <a:ea typeface="Amazon Ember Medium" panose="020B0603020204030204" pitchFamily="34" charset="0"/>
                <a:cs typeface="Amazon Ember Medium" panose="020B0603020204030204" pitchFamily="34" charset="0"/>
              </a:rPr>
              <a:t>Format</a:t>
            </a:r>
            <a:r>
              <a:rPr lang="en-US" dirty="0">
                <a:ea typeface="Amazon Ember Medium" panose="020B0603020204030204" pitchFamily="34" charset="0"/>
                <a:cs typeface="Amazon Ember Medium" panose="020B0603020204030204" pitchFamily="34" charset="0"/>
              </a:rPr>
              <a:t>: </a:t>
            </a:r>
            <a:r>
              <a:rPr lang="en-US" dirty="0"/>
              <a:t>JWT</a:t>
            </a:r>
          </a:p>
          <a:p>
            <a:r>
              <a:rPr lang="en-US" b="1" dirty="0">
                <a:ea typeface="Amazon Ember Medium" panose="020B0603020204030204" pitchFamily="34" charset="0"/>
                <a:cs typeface="Amazon Ember Medium" panose="020B0603020204030204" pitchFamily="34" charset="0"/>
              </a:rPr>
              <a:t>Purpose</a:t>
            </a:r>
            <a:r>
              <a:rPr lang="en-US" dirty="0">
                <a:ea typeface="Amazon Ember Medium" panose="020B0603020204030204" pitchFamily="34" charset="0"/>
                <a:cs typeface="Amazon Ember Medium" panose="020B0603020204030204" pitchFamily="34" charset="0"/>
              </a:rPr>
              <a:t>:  </a:t>
            </a:r>
            <a:r>
              <a:rPr lang="en-US" dirty="0"/>
              <a:t>Authorize API operations of the user in the user pool, but does not send details about the user.</a:t>
            </a:r>
          </a:p>
          <a:p>
            <a:pPr marL="171450" indent="-171450">
              <a:buFont typeface="Arial" panose="020B0604020202020204" pitchFamily="34" charset="0"/>
              <a:buChar char="•"/>
            </a:pPr>
            <a:r>
              <a:rPr lang="en-US" b="1" dirty="0"/>
              <a:t>Header</a:t>
            </a:r>
            <a:r>
              <a:rPr lang="en-US" dirty="0"/>
              <a:t> – How to verify a token with encryption algorithm and key id). </a:t>
            </a:r>
          </a:p>
          <a:p>
            <a:pPr marL="171450" indent="-171450">
              <a:buFont typeface="Arial" panose="020B0604020202020204" pitchFamily="34" charset="0"/>
              <a:buChar char="•"/>
            </a:pPr>
            <a:r>
              <a:rPr lang="en-US" b="1" dirty="0"/>
              <a:t>Claim</a:t>
            </a:r>
            <a:r>
              <a:rPr lang="en-US" dirty="0"/>
              <a:t>– Information about the authenticated user, including </a:t>
            </a:r>
            <a:r>
              <a:rPr lang="en-US" dirty="0" err="1"/>
              <a:t>cognito:groups</a:t>
            </a:r>
            <a:r>
              <a:rPr lang="en-US" dirty="0"/>
              <a:t>, username, scope, and the following: </a:t>
            </a:r>
          </a:p>
          <a:p>
            <a:pPr marL="628650" lvl="1" indent="-171450">
              <a:buFont typeface="Arial" panose="020B0604020202020204" pitchFamily="34" charset="0"/>
              <a:buChar char="•"/>
            </a:pPr>
            <a:r>
              <a:rPr lang="en-US" b="1" dirty="0"/>
              <a:t>sub</a:t>
            </a:r>
            <a:r>
              <a:rPr lang="en-US" dirty="0"/>
              <a:t>– Unique identifier (UUID) for the authenticated user.</a:t>
            </a:r>
          </a:p>
          <a:p>
            <a:pPr marL="628650" lvl="1" indent="-171450">
              <a:buFont typeface="Arial" panose="020B0604020202020204" pitchFamily="34" charset="0"/>
              <a:buChar char="•"/>
            </a:pPr>
            <a:r>
              <a:rPr lang="en-US" b="1" dirty="0" err="1"/>
              <a:t>cognito:groups</a:t>
            </a:r>
            <a:r>
              <a:rPr lang="en-US" dirty="0"/>
              <a:t>– List of groups the user belongs to.</a:t>
            </a:r>
          </a:p>
          <a:p>
            <a:pPr marL="628650" lvl="1" indent="-171450">
              <a:buFont typeface="Arial" panose="020B0604020202020204" pitchFamily="34" charset="0"/>
              <a:buChar char="•"/>
            </a:pPr>
            <a:r>
              <a:rPr lang="en-US" b="1" dirty="0" err="1"/>
              <a:t>token_use</a:t>
            </a:r>
            <a:r>
              <a:rPr lang="en-US" dirty="0"/>
              <a:t>– The intended purpose of the token, such as access.</a:t>
            </a:r>
          </a:p>
          <a:p>
            <a:pPr marL="628650" lvl="1" indent="-171450">
              <a:buFont typeface="Arial" panose="020B0604020202020204" pitchFamily="34" charset="0"/>
              <a:buChar char="•"/>
            </a:pPr>
            <a:r>
              <a:rPr lang="en-US" b="1" dirty="0"/>
              <a:t>Scope</a:t>
            </a:r>
            <a:r>
              <a:rPr lang="en-US" dirty="0"/>
              <a:t> – List of OAuth 2.0 scopes that define what access the token provides.</a:t>
            </a:r>
          </a:p>
          <a:p>
            <a:pPr marL="628650" lvl="1" indent="-171450">
              <a:buFont typeface="Arial" panose="020B0604020202020204" pitchFamily="34" charset="0"/>
              <a:buChar char="•"/>
            </a:pPr>
            <a:r>
              <a:rPr lang="en-US" b="1" dirty="0" err="1"/>
              <a:t>auth</a:t>
            </a:r>
            <a:r>
              <a:rPr lang="en-US" dirty="0" err="1"/>
              <a:t>_</a:t>
            </a:r>
            <a:r>
              <a:rPr lang="en-US" b="1" dirty="0" err="1"/>
              <a:t>time</a:t>
            </a:r>
            <a:r>
              <a:rPr lang="en-US" dirty="0"/>
              <a:t>– When the authentication occurred.</a:t>
            </a:r>
          </a:p>
          <a:p>
            <a:pPr marL="628650" lvl="1" indent="-171450">
              <a:buFont typeface="Arial" panose="020B0604020202020204" pitchFamily="34" charset="0"/>
              <a:buChar char="•"/>
            </a:pPr>
            <a:r>
              <a:rPr lang="en-US" b="1" dirty="0" err="1"/>
              <a:t>iss</a:t>
            </a:r>
            <a:r>
              <a:rPr lang="en-US" dirty="0"/>
              <a:t>– Which user pool issued the claim.</a:t>
            </a:r>
          </a:p>
          <a:p>
            <a:pPr marL="628650" lvl="1" indent="-171450">
              <a:buFont typeface="Arial" panose="020B0604020202020204" pitchFamily="34" charset="0"/>
              <a:buChar char="•"/>
            </a:pPr>
            <a:r>
              <a:rPr lang="en-US" b="1" dirty="0" err="1"/>
              <a:t>origin</a:t>
            </a:r>
            <a:r>
              <a:rPr lang="en-US" dirty="0" err="1"/>
              <a:t>_</a:t>
            </a:r>
            <a:r>
              <a:rPr lang="en-US" b="1" dirty="0" err="1"/>
              <a:t>jti</a:t>
            </a:r>
            <a:r>
              <a:rPr lang="en-US" dirty="0"/>
              <a:t>– The originating </a:t>
            </a:r>
            <a:r>
              <a:rPr lang="en-US" b="1" dirty="0"/>
              <a:t>JWT</a:t>
            </a:r>
            <a:r>
              <a:rPr lang="en-US" dirty="0"/>
              <a:t> identifier, from when the authentication occurred.</a:t>
            </a:r>
          </a:p>
          <a:p>
            <a:pPr marL="628650" lvl="1" indent="-171450">
              <a:buFont typeface="Arial" panose="020B0604020202020204" pitchFamily="34" charset="0"/>
              <a:buChar char="•"/>
            </a:pPr>
            <a:r>
              <a:rPr lang="en-US" b="1" dirty="0" err="1"/>
              <a:t>jti</a:t>
            </a:r>
            <a:r>
              <a:rPr lang="en-US" dirty="0"/>
              <a:t>– Unique identifier of the JWT.</a:t>
            </a:r>
          </a:p>
          <a:p>
            <a:pPr marL="171450" indent="-171450">
              <a:buFont typeface="Arial" panose="020B0604020202020204" pitchFamily="34" charset="0"/>
              <a:buChar char="•"/>
            </a:pPr>
            <a:r>
              <a:rPr lang="en-US" b="1" dirty="0"/>
              <a:t>Signature– </a:t>
            </a:r>
            <a:r>
              <a:rPr lang="en-US" dirty="0"/>
              <a:t>Calculated based on the header and payload of the token.</a:t>
            </a:r>
          </a:p>
          <a:p>
            <a:endParaRPr lang="en-US" b="1" dirty="0"/>
          </a:p>
          <a:p>
            <a:r>
              <a:rPr lang="en-US" b="1" dirty="0"/>
              <a:t>Refresh Token</a:t>
            </a:r>
          </a:p>
          <a:p>
            <a:r>
              <a:rPr lang="en-US" dirty="0"/>
              <a:t>You can use the refresh token to retrieve new ID and access tokens. By default, the refresh token expires 30 days after your application user signs into your user pool. When you create an application for your user pool, you can set the application's refresh token expiration to any value between 60 minutes and 10 years. </a:t>
            </a:r>
          </a:p>
          <a:p>
            <a:endParaRPr lang="en-US" dirty="0"/>
          </a:p>
          <a:p>
            <a:r>
              <a:rPr lang="en-US" dirty="0"/>
              <a:t>You can set the access token expiration to any value between 5 minutes and 1 day. This value can be set per application client. </a:t>
            </a:r>
          </a:p>
          <a:p>
            <a:endParaRPr lang="en-US" dirty="0"/>
          </a:p>
        </p:txBody>
      </p:sp>
    </p:spTree>
    <p:extLst>
      <p:ext uri="{BB962C8B-B14F-4D97-AF65-F5344CB8AC3E}">
        <p14:creationId xmlns:p14="http://schemas.microsoft.com/office/powerpoint/2010/main" val="3936959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endParaRPr lang="en-US" dirty="0"/>
          </a:p>
          <a:p>
            <a:r>
              <a:rPr lang="en-US" dirty="0"/>
              <a:t>You can enable your users to authenticate with a user pool. Your app users can sign in directly through a user pool or federate through a third-party identity provider (IdP). The user pool manages the overhead of handling the tokens that are returned from social sign-in through Facebook, Google, Login with Amazon, and Sign in with Apple. The user pool also manages the handling of tokens from OpenID Connect (OIDC) and SAML IdPs. </a:t>
            </a:r>
          </a:p>
          <a:p>
            <a:endParaRPr lang="en-US" dirty="0"/>
          </a:p>
          <a:p>
            <a:r>
              <a:rPr lang="en-US" dirty="0"/>
              <a:t>After a successful authentication, your web or mobile app will receive user pool tokens from Amazon Cognito. You can use those tokens to retrieve AWS credentials that allow your application to access other AWS services. Alternatively, you might choose to use them to control access to your server-side resources or to the Amazon API Gateway. </a:t>
            </a:r>
          </a:p>
        </p:txBody>
      </p:sp>
    </p:spTree>
    <p:extLst>
      <p:ext uri="{BB962C8B-B14F-4D97-AF65-F5344CB8AC3E}">
        <p14:creationId xmlns:p14="http://schemas.microsoft.com/office/powerpoint/2010/main" val="3254335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017403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63635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endParaRPr lang="en-US" dirty="0"/>
          </a:p>
          <a:p>
            <a:r>
              <a:rPr lang="en-US" dirty="0"/>
              <a:t>An identity pool is </a:t>
            </a:r>
            <a:r>
              <a:rPr lang="en-US" b="0" dirty="0"/>
              <a:t>a store Amazon C</a:t>
            </a:r>
            <a:r>
              <a:rPr lang="en-US" dirty="0"/>
              <a:t>ognito uses to keep your applications’ federated identities organized.</a:t>
            </a:r>
            <a:r>
              <a:rPr lang="en-US" b="0" dirty="0"/>
              <a:t> </a:t>
            </a:r>
            <a:r>
              <a:rPr lang="en-US" dirty="0"/>
              <a:t>Identity pool associates federated identities from social identity providers with a unique user-specific identifier. Identity pools do not store any user profiles. </a:t>
            </a:r>
            <a:r>
              <a:rPr lang="en-US" b="0" dirty="0"/>
              <a:t>With identity pools</a:t>
            </a:r>
            <a:r>
              <a:rPr lang="en-US" dirty="0"/>
              <a:t>,</a:t>
            </a:r>
            <a:r>
              <a:rPr lang="en-US" b="0" dirty="0"/>
              <a:t> you can </a:t>
            </a:r>
            <a:r>
              <a:rPr lang="en-US" dirty="0"/>
              <a:t>authenticate users through an external identity provider. Identity pools provide temporary security credentials to access your application’s backend resources in AWS or any service behind Amazon API Gateway. </a:t>
            </a:r>
          </a:p>
          <a:p>
            <a:endParaRPr lang="en-US" dirty="0"/>
          </a:p>
          <a:p>
            <a:r>
              <a:rPr lang="en-US" dirty="0"/>
              <a:t>An identity pool can be associated with one or many applications. If you use two different identity pools for two applications, the same end user will have a different unique identifier in each identity pool. </a:t>
            </a:r>
            <a:endParaRPr lang="en-US" b="0" dirty="0"/>
          </a:p>
        </p:txBody>
      </p:sp>
    </p:spTree>
    <p:extLst>
      <p:ext uri="{BB962C8B-B14F-4D97-AF65-F5344CB8AC3E}">
        <p14:creationId xmlns:p14="http://schemas.microsoft.com/office/powerpoint/2010/main" val="35003745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6880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7F1055C5-18BC-42AE-9EB4-3697061369D2}"/>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10551600-F517-4FFD-9D14-67A826812F0F}"/>
              </a:ext>
            </a:extLst>
          </p:cNvPr>
          <p:cNvSpPr>
            <a:spLocks noGrp="1"/>
          </p:cNvSpPr>
          <p:nvPr>
            <p:ph type="body" idx="1"/>
          </p:nvPr>
        </p:nvSpPr>
        <p:spPr/>
        <p:txBody>
          <a:bodyPr/>
          <a:lstStyle/>
          <a:p>
            <a:pPr lvl="0">
              <a:defRPr/>
            </a:pPr>
            <a:r>
              <a:rPr lang="en-US" dirty="0"/>
              <a:t>Integrate Amazon Cognito APIs directly into your application by using the AWS SDK for your chosen programming language. Amazon Cognito APIs provide complete control over user experience and flows.</a:t>
            </a:r>
          </a:p>
          <a:p>
            <a:endParaRPr lang="en-US" dirty="0"/>
          </a:p>
          <a:p>
            <a:r>
              <a:rPr lang="en-US" b="1" dirty="0"/>
              <a:t>Create and configure a user pool</a:t>
            </a:r>
          </a:p>
          <a:p>
            <a:r>
              <a:rPr lang="en-US" dirty="0"/>
              <a:t>To create and configure an Amazon Cognito user pool for your API, perform the following tasks:</a:t>
            </a:r>
          </a:p>
          <a:p>
            <a:pPr marL="228600" indent="-228600">
              <a:buFont typeface="+mj-lt"/>
              <a:buAutoNum type="arabicPeriod"/>
            </a:pPr>
            <a:r>
              <a:rPr lang="en-US" dirty="0"/>
              <a:t>Use the Amazon Cognito console, CLI/SDK, or API to create a user pool. </a:t>
            </a:r>
            <a:br>
              <a:rPr lang="en-US" dirty="0"/>
            </a:br>
            <a:r>
              <a:rPr lang="en-US" dirty="0"/>
              <a:t>You need user pool ID, client ID, and any client secret (if set any) for the rest of the configuration.</a:t>
            </a:r>
          </a:p>
          <a:p>
            <a:pPr marL="228600" indent="-228600">
              <a:buFont typeface="+mj-lt"/>
              <a:buAutoNum type="arabicPeriod"/>
            </a:pPr>
            <a:r>
              <a:rPr lang="en-US" dirty="0"/>
              <a:t>Use the API Gateway console, CLI/SDK, or API to create an API Gateway authorizer of </a:t>
            </a:r>
            <a:r>
              <a:rPr lang="en-US" i="1" dirty="0"/>
              <a:t>COGNITO_USER_POOLS</a:t>
            </a:r>
            <a:r>
              <a:rPr lang="en-US" dirty="0"/>
              <a:t> authorizer type with the chosen user pool.</a:t>
            </a:r>
          </a:p>
          <a:p>
            <a:pPr marL="228600" indent="-228600">
              <a:buFont typeface="+mj-lt"/>
              <a:buAutoNum type="arabicPeriod"/>
            </a:pPr>
            <a:r>
              <a:rPr lang="en-US" dirty="0"/>
              <a:t>Use the API Gateway console, CLI/SDK, or API to enable the authorizer on selected API methods. For Token source, use </a:t>
            </a:r>
            <a:r>
              <a:rPr lang="en-US" i="1" dirty="0"/>
              <a:t>Authorization</a:t>
            </a:r>
            <a:r>
              <a:rPr lang="en-US" dirty="0"/>
              <a:t> as the header name to pass the identity or access token that is returned by Amazon Cognito when a user signs in successfully.</a:t>
            </a:r>
          </a:p>
          <a:p>
            <a:pPr marL="228600" indent="-228600">
              <a:buFont typeface="+mj-lt"/>
              <a:buAutoNum type="arabicPeriod"/>
            </a:pPr>
            <a:r>
              <a:rPr lang="en-US" dirty="0"/>
              <a:t>Use the API Gateway Console or third-party tools to test the invocation by supplying an identity token that's provisioned from the user pool. For more information, see “Integrating Amazon Cognito With Web and Mobile Apps” in the </a:t>
            </a:r>
            <a:r>
              <a:rPr lang="en-US" i="1" dirty="0"/>
              <a:t>Amazon Cognito Developer Guide </a:t>
            </a:r>
            <a:r>
              <a:rPr lang="en-US" dirty="0"/>
              <a:t>(</a:t>
            </a:r>
            <a:r>
              <a:rPr lang="en-US" dirty="0">
                <a:hlinkClick r:id="rId3"/>
              </a:rPr>
              <a:t>https://docs.aws.amazon.com/cognito/latest/developerguide/cognito-integrate-apps.html</a:t>
            </a:r>
            <a:r>
              <a:rPr lang="en-US" dirty="0"/>
              <a:t>).</a:t>
            </a:r>
          </a:p>
          <a:p>
            <a:pPr marL="171450" indent="-171450">
              <a:buFont typeface="Arial" panose="020B0604020202020204" pitchFamily="34" charset="0"/>
              <a:buChar char="•"/>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r>
              <a:rPr lang="en-US" b="1" dirty="0"/>
              <a:t>Calling API methods</a:t>
            </a:r>
          </a:p>
          <a:p>
            <a:r>
              <a:rPr lang="en-US" dirty="0"/>
              <a:t>To call any API methods with a user pool enabled, your API clients perform the following tasks:</a:t>
            </a:r>
          </a:p>
          <a:p>
            <a:pPr marL="228600" indent="-228600">
              <a:buFont typeface="+mj-lt"/>
              <a:buAutoNum type="arabicPeriod"/>
            </a:pPr>
            <a:r>
              <a:rPr lang="en-US" dirty="0"/>
              <a:t>Use the Amazon Cognito CLI/SDK or API to sign a user into the chosen user pool, and obtain an identity token or access token.</a:t>
            </a:r>
          </a:p>
          <a:p>
            <a:pPr marL="228600" indent="-228600">
              <a:buFont typeface="+mj-lt"/>
              <a:buAutoNum type="arabicPeriod"/>
            </a:pPr>
            <a:r>
              <a:rPr lang="en-US" dirty="0"/>
              <a:t>Use a client-specific framework to call the deployed API Gateway API and supply the appropriate token in the Authorization header.</a:t>
            </a:r>
          </a:p>
          <a:p>
            <a:pPr marL="228600" indent="-228600">
              <a:buFont typeface="+mj-lt"/>
              <a:buAutoNum type="arabicPeriod"/>
            </a:pPr>
            <a:r>
              <a:rPr lang="en-US" dirty="0"/>
              <a:t>API Gateway validates tokens with the Amazon Cognito user pool.</a:t>
            </a:r>
          </a:p>
          <a:p>
            <a:pPr marL="228600" indent="-228600">
              <a:buFont typeface="+mj-lt"/>
              <a:buAutoNum type="arabicPeriod"/>
            </a:pPr>
            <a:r>
              <a:rPr lang="en-US" dirty="0"/>
              <a:t>Invoke backend AWS services.</a:t>
            </a:r>
          </a:p>
          <a:p>
            <a:endParaRPr lang="en-US" dirty="0"/>
          </a:p>
        </p:txBody>
      </p:sp>
    </p:spTree>
    <p:extLst>
      <p:ext uri="{BB962C8B-B14F-4D97-AF65-F5344CB8AC3E}">
        <p14:creationId xmlns:p14="http://schemas.microsoft.com/office/powerpoint/2010/main" val="25558616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Amazon Cognito provides authentication, authorization, and user management for your web and mobile apps. </a:t>
            </a:r>
          </a:p>
          <a:p>
            <a:pPr>
              <a:defRPr/>
            </a:pPr>
            <a:endParaRPr lang="en-US" dirty="0"/>
          </a:p>
          <a:p>
            <a:r>
              <a:rPr lang="en-US" dirty="0"/>
              <a:t>Users can sign in directly with a user name and password, or through a third party, such as Facebook, Login with Amazon, Google, or Sign in with Apple. </a:t>
            </a:r>
          </a:p>
        </p:txBody>
      </p:sp>
    </p:spTree>
    <p:extLst>
      <p:ext uri="{BB962C8B-B14F-4D97-AF65-F5344CB8AC3E}">
        <p14:creationId xmlns:p14="http://schemas.microsoft.com/office/powerpoint/2010/main" val="3604499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84D3ADAC-9951-4879-B2C1-B3CEBE49E1D0}"/>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9417B348-ED34-456C-A63E-D350E4F36267}"/>
              </a:ext>
            </a:extLst>
          </p:cNvPr>
          <p:cNvSpPr>
            <a:spLocks noGrp="1"/>
          </p:cNvSpPr>
          <p:nvPr>
            <p:ph type="body" idx="1"/>
          </p:nvPr>
        </p:nvSpPr>
        <p:spPr/>
        <p:txBody>
          <a:bodyPr/>
          <a:lstStyle/>
          <a:p>
            <a:r>
              <a:rPr lang="en-US" b="1" dirty="0"/>
              <a:t>Lambda authorizers</a:t>
            </a:r>
          </a:p>
          <a:p>
            <a:r>
              <a:rPr lang="en-US" dirty="0"/>
              <a:t>A Lambda authorizer is an API Gateway feature that uses a Lambda function to control access to your API. </a:t>
            </a:r>
          </a:p>
          <a:p>
            <a:endParaRPr lang="en-US" dirty="0"/>
          </a:p>
          <a:p>
            <a:r>
              <a:rPr lang="en-US" dirty="0"/>
              <a:t>The following are two types of Lambda authorizers:</a:t>
            </a:r>
          </a:p>
          <a:p>
            <a:pPr marL="171450" lvl="0" indent="-171450">
              <a:buFont typeface="Arial" panose="020B0604020202020204" pitchFamily="34" charset="0"/>
              <a:buChar char="•"/>
            </a:pPr>
            <a:r>
              <a:rPr lang="en-US" i="1" dirty="0"/>
              <a:t>Token-based Lambda authorizer </a:t>
            </a:r>
            <a:r>
              <a:rPr lang="en-US" dirty="0"/>
              <a:t>(also called a TOKEN authorizer) receives the caller's identity in a bearer token, such as a JWT or an OAuth token.</a:t>
            </a:r>
          </a:p>
          <a:p>
            <a:pPr marL="171450" lvl="0" indent="-171450">
              <a:buFont typeface="Arial" panose="020B0604020202020204" pitchFamily="34" charset="0"/>
              <a:buChar char="•"/>
            </a:pPr>
            <a:r>
              <a:rPr lang="en-US" i="1" dirty="0"/>
              <a:t>Request parameter-based Lambda authorizer </a:t>
            </a:r>
            <a:r>
              <a:rPr lang="en-US" dirty="0"/>
              <a:t>(also called a REQUEST authorizer) receives the caller's identity in a combination of headers, query string parameters, </a:t>
            </a:r>
            <a:r>
              <a:rPr lang="en-US" dirty="0" err="1"/>
              <a:t>stageVariables</a:t>
            </a:r>
            <a:r>
              <a:rPr lang="en-US" dirty="0"/>
              <a:t>, and $context variables. </a:t>
            </a:r>
          </a:p>
          <a:p>
            <a:endParaRPr lang="en-US" b="1" dirty="0"/>
          </a:p>
          <a:p>
            <a:r>
              <a:rPr lang="en-US" b="1" dirty="0"/>
              <a:t>API Gateway Lambda authorization workflow</a:t>
            </a:r>
            <a:endParaRPr lang="en-US" dirty="0"/>
          </a:p>
          <a:p>
            <a:pPr marL="228600" indent="-228600">
              <a:buFont typeface="+mj-lt"/>
              <a:buAutoNum type="arabicPeriod"/>
            </a:pPr>
            <a:r>
              <a:rPr lang="en-US" dirty="0"/>
              <a:t>The client calls a method on an API Gateway API method, passing a bearer token or request parameters. </a:t>
            </a:r>
          </a:p>
          <a:p>
            <a:pPr marL="228600" indent="-228600">
              <a:buFont typeface="+mj-lt"/>
              <a:buAutoNum type="arabicPeriod"/>
            </a:pPr>
            <a:r>
              <a:rPr lang="en-US" dirty="0"/>
              <a:t>API Gateway checks whether a Lambda authorizer is configured for the method. If it is, API Gateway calls the Lambda function. </a:t>
            </a:r>
          </a:p>
          <a:p>
            <a:pPr marL="228600" indent="-228600">
              <a:buFont typeface="+mj-lt"/>
              <a:buAutoNum type="arabicPeriod"/>
            </a:pPr>
            <a:r>
              <a:rPr lang="en-US" dirty="0"/>
              <a:t>The Lambda function authenticates the caller by means such as the following: </a:t>
            </a:r>
          </a:p>
          <a:p>
            <a:pPr marL="685800" lvl="1" indent="-228600">
              <a:buFont typeface="Arial" panose="020B0604020202020204" pitchFamily="34" charset="0"/>
              <a:buChar char="•"/>
            </a:pPr>
            <a:r>
              <a:rPr lang="en-US" dirty="0"/>
              <a:t>Calling out to an OAuth provider to get an OAuth access token.</a:t>
            </a:r>
          </a:p>
          <a:p>
            <a:pPr marL="685800" lvl="1" indent="-228600">
              <a:buFont typeface="Arial" panose="020B0604020202020204" pitchFamily="34" charset="0"/>
              <a:buChar char="•"/>
            </a:pPr>
            <a:r>
              <a:rPr lang="en-US" dirty="0"/>
              <a:t>Calling out to a SAML provider to get a SAML assertion.</a:t>
            </a:r>
          </a:p>
          <a:p>
            <a:pPr marL="685800" lvl="1" indent="-228600">
              <a:buFont typeface="Arial" panose="020B0604020202020204" pitchFamily="34" charset="0"/>
              <a:buChar char="•"/>
            </a:pPr>
            <a:r>
              <a:rPr lang="en-US" dirty="0"/>
              <a:t>Generating an IAM policy based on the request parameter values. </a:t>
            </a:r>
          </a:p>
          <a:p>
            <a:pPr marL="685800" lvl="1" indent="-228600">
              <a:buFont typeface="Arial" panose="020B0604020202020204" pitchFamily="34" charset="0"/>
              <a:buChar char="•"/>
            </a:pPr>
            <a:r>
              <a:rPr lang="en-US" dirty="0"/>
              <a:t>Retrieving credentials from a database.</a:t>
            </a:r>
          </a:p>
          <a:p>
            <a:pPr marL="228600" indent="-228600">
              <a:buFont typeface="+mj-lt"/>
              <a:buAutoNum type="arabicPeriod"/>
            </a:pPr>
            <a:r>
              <a:rPr lang="en-US" dirty="0"/>
              <a:t>If the call succeeds, the Lambda function grants access by returning an output object containing at least an IAM policy and a principal identifier. </a:t>
            </a:r>
          </a:p>
          <a:p>
            <a:pPr marL="228600" indent="-228600">
              <a:buFont typeface="+mj-lt"/>
              <a:buAutoNum type="arabicPeriod"/>
            </a:pPr>
            <a:r>
              <a:rPr lang="en-US" dirty="0"/>
              <a:t>API Gateway evaluates the policy.</a:t>
            </a:r>
          </a:p>
          <a:p>
            <a:pPr marL="685800" lvl="1" indent="-228600">
              <a:buFont typeface="Arial" panose="020B0604020202020204" pitchFamily="34" charset="0"/>
              <a:buChar char="•"/>
            </a:pPr>
            <a:r>
              <a:rPr lang="en-US" dirty="0"/>
              <a:t>If access is denied, API Gateway returns a suitable HTTP status code, such as 403 ACCESS_DENIED. </a:t>
            </a:r>
          </a:p>
          <a:p>
            <a:pPr marL="685800" lvl="1" indent="-228600">
              <a:buFont typeface="Arial" panose="020B0604020202020204" pitchFamily="34" charset="0"/>
              <a:buChar char="•"/>
            </a:pPr>
            <a:r>
              <a:rPr lang="en-US" dirty="0"/>
              <a:t>If access is allowed, API Gateway runs the method. If caching is enabled in the authorizer settings, API Gateway also caches the policy so that the Lambda authorizer function doesn't need to be invoked again. </a:t>
            </a:r>
            <a:br>
              <a:rPr lang="en-US" dirty="0"/>
            </a:br>
            <a:endParaRPr lang="en-US" b="1" dirty="0"/>
          </a:p>
          <a:p>
            <a:pPr>
              <a:defRPr/>
            </a:pPr>
            <a:r>
              <a:rPr lang="en-US" b="1" dirty="0"/>
              <a:t>Authentication workflow for IAM identity-based policies</a:t>
            </a:r>
          </a:p>
          <a:p>
            <a:pPr marL="228600" indent="-228600">
              <a:buFont typeface="+mj-lt"/>
              <a:buAutoNum type="arabicPeriod"/>
            </a:pPr>
            <a:r>
              <a:rPr lang="en-US" dirty="0"/>
              <a:t>User federates into the application through a third-party party provider.</a:t>
            </a:r>
          </a:p>
          <a:p>
            <a:pPr marL="228600" indent="-228600">
              <a:buFont typeface="+mj-lt"/>
              <a:buAutoNum type="arabicPeriod"/>
            </a:pPr>
            <a:r>
              <a:rPr lang="en-US" dirty="0"/>
              <a:t>Amazon Cognito validates the user.</a:t>
            </a:r>
          </a:p>
          <a:p>
            <a:pPr marL="228600" indent="-228600">
              <a:buFont typeface="+mj-lt"/>
              <a:buAutoNum type="arabicPeriod"/>
            </a:pPr>
            <a:r>
              <a:rPr lang="en-US" dirty="0"/>
              <a:t>User issues a </a:t>
            </a:r>
            <a:r>
              <a:rPr lang="en-US" dirty="0" err="1">
                <a:latin typeface="Lucida Console" panose="020B0609040504020204" pitchFamily="49" charset="0"/>
              </a:rPr>
              <a:t>GetOpenIdToken</a:t>
            </a:r>
            <a:r>
              <a:rPr lang="en-US" dirty="0"/>
              <a:t> and </a:t>
            </a:r>
            <a:r>
              <a:rPr lang="en-US" dirty="0" err="1">
                <a:latin typeface="Lucida Console" panose="020B0609040504020204" pitchFamily="49" charset="0"/>
              </a:rPr>
              <a:t>AssumeRoleWithWebIdentity</a:t>
            </a:r>
            <a:r>
              <a:rPr lang="en-US" dirty="0">
                <a:latin typeface="Lucida Console" panose="020B0609040504020204" pitchFamily="49" charset="0"/>
              </a:rPr>
              <a:t> </a:t>
            </a:r>
            <a:r>
              <a:rPr lang="en-US" dirty="0"/>
              <a:t>requests.</a:t>
            </a:r>
          </a:p>
          <a:p>
            <a:pPr marL="228600" indent="-228600">
              <a:buFont typeface="+mj-lt"/>
              <a:buAutoNum type="arabicPeriod"/>
            </a:pPr>
            <a:r>
              <a:rPr lang="en-US" dirty="0"/>
              <a:t>User is validated with a token and issued AWS Security Token Service (AWS STS) access to server-side resources.</a:t>
            </a:r>
          </a:p>
          <a:p>
            <a:pPr marL="228600" indent="-228600">
              <a:buFont typeface="+mj-lt"/>
              <a:buAutoNum type="arabicPeriod"/>
            </a:pPr>
            <a:r>
              <a:rPr lang="en-US" sz="1200" b="0" i="0" kern="1200" dirty="0">
                <a:solidFill>
                  <a:schemeClr val="tx1"/>
                </a:solidFill>
                <a:effectLst/>
                <a:latin typeface="+mn-lt"/>
                <a:ea typeface="+mn-ea"/>
                <a:cs typeface="+mn-cs"/>
              </a:rPr>
              <a:t>API Gateway evaluates the identity management policy against the API Gateway resource that the user requested and either allows or denies the request.</a:t>
            </a:r>
            <a:br>
              <a:rPr lang="en-US" dirty="0"/>
            </a:br>
            <a:endParaRPr lang="en-US" dirty="0"/>
          </a:p>
          <a:p>
            <a:pPr>
              <a:defRPr/>
            </a:pPr>
            <a:r>
              <a:rPr lang="en-US" dirty="0"/>
              <a:t>For more information, see “Understanding Amazon Cognito Authentication Part 4: Enhanced Flow” in the Front-End Web &amp; Mobile AWS blog (</a:t>
            </a:r>
            <a:r>
              <a:rPr lang="en-US" dirty="0">
                <a:hlinkClick r:id="rId3"/>
              </a:rPr>
              <a:t>https://aws.amazon.com/blogs/mobile/understanding-amazon-cognito-authentication-part-4-enhanced-flow/</a:t>
            </a:r>
            <a:r>
              <a:rPr lang="en-US" dirty="0"/>
              <a:t>). </a:t>
            </a:r>
          </a:p>
          <a:p>
            <a:endParaRPr lang="en-US" dirty="0"/>
          </a:p>
          <a:p>
            <a:endParaRPr lang="en-US" dirty="0"/>
          </a:p>
        </p:txBody>
      </p:sp>
    </p:spTree>
    <p:extLst>
      <p:ext uri="{BB962C8B-B14F-4D97-AF65-F5344CB8AC3E}">
        <p14:creationId xmlns:p14="http://schemas.microsoft.com/office/powerpoint/2010/main" val="23641031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87365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1672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902595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kern="1200">
                <a:solidFill>
                  <a:schemeClr val="tx1"/>
                </a:solidFill>
                <a:effectLst/>
              </a:rPr>
              <a:t>|</a:t>
            </a:r>
            <a:endParaRPr lang="en-US" kern="1200" dirty="0">
              <a:solidFill>
                <a:schemeClr val="tx1"/>
              </a:solidFill>
              <a:effectLst/>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kern="1200" dirty="0">
                <a:solidFill>
                  <a:schemeClr val="tx1"/>
                </a:solidFill>
                <a:effectLst/>
              </a:rPr>
              <a:t>(False) Amazon </a:t>
            </a:r>
            <a:r>
              <a:rPr lang="en-US" dirty="0"/>
              <a:t>Cognito </a:t>
            </a:r>
            <a:r>
              <a:rPr lang="en-US" sz="1200" b="0" i="0" kern="1200" dirty="0">
                <a:solidFill>
                  <a:schemeClr val="tx1"/>
                </a:solidFill>
                <a:effectLst/>
                <a:latin typeface="+mn-lt"/>
                <a:ea typeface="+mn-ea"/>
                <a:cs typeface="+mn-cs"/>
              </a:rPr>
              <a:t>identity pools </a:t>
            </a:r>
            <a:r>
              <a:rPr lang="en-US" dirty="0"/>
              <a:t>exchange authentication tokens for AWS credentials.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kern="1200" dirty="0">
                <a:solidFill>
                  <a:schemeClr val="tx1"/>
                </a:solidFill>
                <a:effectLst/>
              </a:rPr>
              <a:t>(True)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kern="1200" dirty="0">
                <a:solidFill>
                  <a:schemeClr val="tx1"/>
                </a:solidFill>
                <a:effectLst/>
              </a:rPr>
              <a:t>(True)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kern="1200" dirty="0">
                <a:solidFill>
                  <a:schemeClr val="tx1"/>
                </a:solidFill>
                <a:effectLst/>
              </a:rPr>
              <a:t>(True)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kern="1200" dirty="0">
                <a:solidFill>
                  <a:schemeClr val="tx1"/>
                </a:solidFill>
                <a:effectLst/>
              </a:rPr>
              <a:t>(False)</a:t>
            </a:r>
            <a:r>
              <a:rPr lang="en-US" sz="1200" b="0" i="0" kern="1200" dirty="0">
                <a:solidFill>
                  <a:schemeClr val="tx1"/>
                </a:solidFill>
                <a:effectLst/>
                <a:latin typeface="+mn-lt"/>
                <a:ea typeface="+mn-ea"/>
                <a:cs typeface="+mn-cs"/>
              </a:rPr>
              <a:t> Third-party federation is supported for both user pools and identity pools.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kern="1200" dirty="0">
                <a:solidFill>
                  <a:schemeClr val="tx1"/>
                </a:solidFill>
                <a:effectLst/>
              </a:rPr>
              <a:t>(True) </a:t>
            </a:r>
            <a:endParaRPr lang="en-US" dirty="0"/>
          </a:p>
        </p:txBody>
      </p:sp>
    </p:spTree>
    <p:extLst>
      <p:ext uri="{BB962C8B-B14F-4D97-AF65-F5344CB8AC3E}">
        <p14:creationId xmlns:p14="http://schemas.microsoft.com/office/powerpoint/2010/main" val="3881717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23998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364066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3723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200" kern="1200" dirty="0">
                <a:solidFill>
                  <a:schemeClr val="tx1"/>
                </a:solidFill>
                <a:effectLst/>
                <a:latin typeface="+mn-lt"/>
                <a:ea typeface="+mn-ea"/>
                <a:cs typeface="+mn-cs"/>
              </a:rPr>
              <a:t>IDE setup</a:t>
            </a:r>
            <a:endParaRPr lang="en-US" dirty="0"/>
          </a:p>
          <a:p>
            <a:pPr marL="228600" indent="-228600">
              <a:buFont typeface="+mj-lt"/>
              <a:buAutoNum type="arabicPeriod"/>
            </a:pPr>
            <a:r>
              <a:rPr lang="en-US" sz="1200" kern="1200" dirty="0">
                <a:solidFill>
                  <a:schemeClr val="tx1"/>
                </a:solidFill>
                <a:effectLst/>
                <a:latin typeface="+mn-lt"/>
                <a:ea typeface="+mn-ea"/>
                <a:cs typeface="+mn-cs"/>
              </a:rPr>
              <a:t>Hosting </a:t>
            </a:r>
            <a:r>
              <a:rPr lang="en-US" dirty="0"/>
              <a:t>your application</a:t>
            </a:r>
          </a:p>
          <a:p>
            <a:pPr marL="228600" indent="-228600">
              <a:buFont typeface="+mj-lt"/>
              <a:buAutoNum type="arabicPeriod"/>
            </a:pPr>
            <a:r>
              <a:rPr lang="en-US" sz="1200" kern="1200" dirty="0">
                <a:solidFill>
                  <a:schemeClr val="tx1"/>
                </a:solidFill>
                <a:effectLst/>
                <a:latin typeface="+mn-lt"/>
                <a:ea typeface="+mn-ea"/>
                <a:cs typeface="+mn-cs"/>
              </a:rPr>
              <a:t>Database solutions</a:t>
            </a:r>
            <a:endParaRPr lang="en-US" dirty="0"/>
          </a:p>
          <a:p>
            <a:pPr marL="228600" indent="-228600">
              <a:buFont typeface="+mj-lt"/>
              <a:buAutoNum type="arabicPeriod"/>
            </a:pPr>
            <a:r>
              <a:rPr lang="en-US" sz="1200" kern="1200" dirty="0">
                <a:solidFill>
                  <a:schemeClr val="tx1"/>
                </a:solidFill>
                <a:effectLst/>
                <a:latin typeface="+mn-lt"/>
                <a:ea typeface="+mn-ea"/>
                <a:cs typeface="+mn-cs"/>
              </a:rPr>
              <a:t>Compute with Lambda</a:t>
            </a:r>
            <a:endParaRPr lang="en-US" dirty="0"/>
          </a:p>
          <a:p>
            <a:pPr marL="228600" indent="-228600">
              <a:buFont typeface="+mj-lt"/>
              <a:buAutoNum type="arabicPeriod"/>
            </a:pPr>
            <a:r>
              <a:rPr lang="en-US" sz="1200" kern="1200" dirty="0">
                <a:solidFill>
                  <a:schemeClr val="tx1"/>
                </a:solidFill>
                <a:effectLst/>
                <a:latin typeface="+mn-lt"/>
                <a:ea typeface="+mn-ea"/>
                <a:cs typeface="+mn-cs"/>
              </a:rPr>
              <a:t>Amazon API Gateway</a:t>
            </a:r>
            <a:endParaRPr lang="en-US" dirty="0"/>
          </a:p>
          <a:p>
            <a:endParaRPr lang="en-US" dirty="0"/>
          </a:p>
        </p:txBody>
      </p:sp>
    </p:spTree>
    <p:extLst>
      <p:ext uri="{BB962C8B-B14F-4D97-AF65-F5344CB8AC3E}">
        <p14:creationId xmlns:p14="http://schemas.microsoft.com/office/powerpoint/2010/main" val="25488312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67870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46066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917454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3943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4982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endParaRPr lang="en-US" dirty="0"/>
          </a:p>
          <a:p>
            <a:r>
              <a:rPr lang="en-US" dirty="0"/>
              <a:t>Historically, application security from a user perspective required users to authenticate to the application to be granted authorizations. Users must verify to prove their identity before they are allowed to perform a desired action. User identity was woven into the application.</a:t>
            </a:r>
          </a:p>
        </p:txBody>
      </p:sp>
    </p:spTree>
    <p:extLst>
      <p:ext uri="{BB962C8B-B14F-4D97-AF65-F5344CB8AC3E}">
        <p14:creationId xmlns:p14="http://schemas.microsoft.com/office/powerpoint/2010/main" val="3562196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6CA9D59C-160C-48D5-8D94-C8754B64D431}"/>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3BD6E968-B486-4CA8-90CD-63CE4B9711E9}"/>
              </a:ext>
            </a:extLst>
          </p:cNvPr>
          <p:cNvSpPr>
            <a:spLocks noGrp="1"/>
          </p:cNvSpPr>
          <p:nvPr>
            <p:ph type="body" idx="1"/>
          </p:nvPr>
        </p:nvSpPr>
        <p:spPr/>
        <p:txBody>
          <a:bodyPr/>
          <a:lstStyle/>
          <a:p>
            <a:r>
              <a:rPr lang="en-US" dirty="0"/>
              <a:t>Modern applications are similar but include a greater set of challenges for a developer to track. Developers must manage users, implement a robust authentication scheme, and build a framework to enable security.</a:t>
            </a:r>
          </a:p>
          <a:p>
            <a:endParaRPr lang="en-US" dirty="0"/>
          </a:p>
          <a:p>
            <a:pPr lvl="0">
              <a:defRPr/>
            </a:pPr>
            <a:r>
              <a:rPr lang="en-US" dirty="0"/>
              <a:t>User identification and authentication are important to your company. Developers often spend time choosing and configuring the right services to support their applications.</a:t>
            </a:r>
          </a:p>
          <a:p>
            <a:endParaRPr lang="en-US" dirty="0"/>
          </a:p>
          <a:p>
            <a:r>
              <a:rPr lang="en-US" b="1" dirty="0"/>
              <a:t>User identity </a:t>
            </a:r>
            <a:r>
              <a:rPr lang="en-US" dirty="0"/>
              <a:t>–</a:t>
            </a:r>
            <a:r>
              <a:rPr lang="en-US" b="1" dirty="0"/>
              <a:t> </a:t>
            </a:r>
            <a:r>
              <a:rPr lang="en-US" dirty="0"/>
              <a:t>Are users created locally in the application, or are they federated from another source? How will the application handle guest access?</a:t>
            </a:r>
          </a:p>
          <a:p>
            <a:r>
              <a:rPr lang="en-US" b="1" dirty="0"/>
              <a:t>Authentication scheme </a:t>
            </a:r>
            <a:r>
              <a:rPr lang="en-US" dirty="0"/>
              <a:t>–</a:t>
            </a:r>
            <a:r>
              <a:rPr lang="en-US" b="1" dirty="0"/>
              <a:t> </a:t>
            </a:r>
            <a:r>
              <a:rPr lang="en-US" dirty="0"/>
              <a:t>Choosing and configuring the right services to support the applications. </a:t>
            </a:r>
          </a:p>
          <a:p>
            <a:r>
              <a:rPr lang="en-US" b="1" dirty="0"/>
              <a:t>Framework </a:t>
            </a:r>
            <a:r>
              <a:rPr lang="en-US" dirty="0"/>
              <a:t>–</a:t>
            </a:r>
            <a:r>
              <a:rPr lang="en-US" b="1" dirty="0"/>
              <a:t> </a:t>
            </a:r>
            <a:r>
              <a:rPr lang="en-US" dirty="0"/>
              <a:t>What protocols and methods will the services require to implement the user security solution?</a:t>
            </a:r>
          </a:p>
          <a:p>
            <a:endParaRPr lang="en-US" dirty="0"/>
          </a:p>
          <a:p>
            <a:r>
              <a:rPr lang="en-US" dirty="0"/>
              <a:t>These are security responsibilities and challenges a developer must face when implementing a solution. Ask yourself whether you want to assume these responsibilities and challenges as a developer. </a:t>
            </a:r>
          </a:p>
        </p:txBody>
      </p:sp>
    </p:spTree>
    <p:extLst>
      <p:ext uri="{BB962C8B-B14F-4D97-AF65-F5344CB8AC3E}">
        <p14:creationId xmlns:p14="http://schemas.microsoft.com/office/powerpoint/2010/main" val="1647864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Amazon Cognito is the solution for the authentication and authorization needs of applications. </a:t>
            </a:r>
          </a:p>
        </p:txBody>
      </p:sp>
    </p:spTree>
    <p:extLst>
      <p:ext uri="{BB962C8B-B14F-4D97-AF65-F5344CB8AC3E}">
        <p14:creationId xmlns:p14="http://schemas.microsoft.com/office/powerpoint/2010/main" val="3640957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77668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4D6678F6-4DCB-47E9-8964-35FCB48E85B1}"/>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58E6514F-F9CA-4E9A-AB4E-CD787E9F21B6}"/>
              </a:ext>
            </a:extLst>
          </p:cNvPr>
          <p:cNvSpPr>
            <a:spLocks noGrp="1"/>
          </p:cNvSpPr>
          <p:nvPr>
            <p:ph type="body" idx="1"/>
          </p:nvPr>
        </p:nvSpPr>
        <p:spPr/>
        <p:txBody>
          <a:bodyPr/>
          <a:lstStyle/>
          <a:p>
            <a:pPr lvl="0">
              <a:defRPr/>
            </a:pPr>
            <a:r>
              <a:rPr lang="en-US" dirty="0"/>
              <a:t>Using Amazon Cognito, your users can sign in directly to your applications with a user name and password. Alternatively, they can sign in through a third party such as Facebook, Login with Amazon, Google, or Sign in with Apple.</a:t>
            </a:r>
          </a:p>
          <a:p>
            <a:pPr lvl="0">
              <a:defRPr/>
            </a:pPr>
            <a:endParaRPr lang="en-US" dirty="0"/>
          </a:p>
          <a:p>
            <a:pPr lvl="0">
              <a:defRPr/>
            </a:pPr>
            <a:r>
              <a:rPr lang="en-US" dirty="0">
                <a:solidFill>
                  <a:prstClr val="black"/>
                </a:solidFill>
              </a:rPr>
              <a:t>Amazon Cognito features include: </a:t>
            </a:r>
          </a:p>
          <a:p>
            <a:pPr marL="171450" indent="-171450">
              <a:buFont typeface="Arial" panose="020B0604020202020204" pitchFamily="34" charset="0"/>
              <a:buChar char="•"/>
            </a:pPr>
            <a:r>
              <a:rPr lang="en-US" b="1" dirty="0"/>
              <a:t>Identity store</a:t>
            </a:r>
            <a:br>
              <a:rPr lang="en-US" b="1" dirty="0"/>
            </a:br>
            <a:r>
              <a:rPr lang="en-US" dirty="0"/>
              <a:t>An identity store for all your apps and users. With Amazon Cognito, your users can sign in through the following: </a:t>
            </a:r>
          </a:p>
          <a:p>
            <a:pPr marL="628650" lvl="1" indent="-171450">
              <a:buFont typeface="Arial" panose="020B0604020202020204" pitchFamily="34" charset="0"/>
              <a:buChar char="•"/>
            </a:pPr>
            <a:r>
              <a:rPr lang="en-US" dirty="0"/>
              <a:t>Social identity providers such as Google, Facebook, and Login with Amazon</a:t>
            </a:r>
          </a:p>
          <a:p>
            <a:pPr marL="628650" lvl="1" indent="-171450">
              <a:buFont typeface="Arial" panose="020B0604020202020204" pitchFamily="34" charset="0"/>
              <a:buChar char="•"/>
            </a:pPr>
            <a:r>
              <a:rPr lang="en-US" dirty="0"/>
              <a:t>Enterprise identity providers, such as Microsoft Active Directory, using SAML 2.0</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Access control</a:t>
            </a:r>
            <a:br>
              <a:rPr lang="en-US" b="1" dirty="0"/>
            </a:br>
            <a:r>
              <a:rPr lang="en-US" dirty="0"/>
              <a:t>With</a:t>
            </a:r>
            <a:r>
              <a:rPr lang="en-US" b="1" dirty="0"/>
              <a:t> </a:t>
            </a:r>
            <a:r>
              <a:rPr lang="en-US" dirty="0"/>
              <a:t>Amazon Cognito identity pools, you can create methods to grant user access to your AWS resources.</a:t>
            </a:r>
            <a:br>
              <a:rPr lang="en-US" dirty="0"/>
            </a:br>
            <a:endParaRPr lang="en-US" dirty="0"/>
          </a:p>
          <a:p>
            <a:pPr marL="171450" indent="-171450">
              <a:buFont typeface="Arial" panose="020B0604020202020204" pitchFamily="34" charset="0"/>
              <a:buChar char="•"/>
            </a:pPr>
            <a:r>
              <a:rPr lang="en-US" b="1" dirty="0"/>
              <a:t>Support of multiple compliance programs</a:t>
            </a:r>
            <a:br>
              <a:rPr lang="en-US" b="1" dirty="0"/>
            </a:br>
            <a:r>
              <a:rPr lang="en-US" dirty="0"/>
              <a:t>Advanced security features to protect your users.</a:t>
            </a:r>
          </a:p>
          <a:p>
            <a:br>
              <a:rPr lang="en-US" dirty="0"/>
            </a:br>
            <a:r>
              <a:rPr lang="en-US" b="1" dirty="0"/>
              <a:t>Additional features</a:t>
            </a:r>
            <a:br>
              <a:rPr lang="en-US" dirty="0"/>
            </a:br>
            <a:r>
              <a:rPr lang="en-US" dirty="0"/>
              <a:t>The following are additional features that you cam implement.</a:t>
            </a:r>
          </a:p>
          <a:p>
            <a:pPr>
              <a:lnSpc>
                <a:spcPct val="90000"/>
              </a:lnSpc>
              <a:spcBef>
                <a:spcPts val="500"/>
              </a:spcBef>
              <a:defRPr/>
            </a:pPr>
            <a:r>
              <a:rPr lang="en-US" b="1" dirty="0">
                <a:solidFill>
                  <a:srgbClr val="000000"/>
                </a:solidFill>
                <a:ea typeface="Amazon Ember Light" panose="020B0403020204020204" pitchFamily="34" charset="0"/>
                <a:cs typeface="Amazon Ember Light" panose="020B0403020204020204" pitchFamily="34" charset="0"/>
              </a:rPr>
              <a:t>Integration</a:t>
            </a:r>
          </a:p>
          <a:p>
            <a:pPr marL="171450" indent="-171450">
              <a:lnSpc>
                <a:spcPct val="90000"/>
              </a:lnSpc>
              <a:spcBef>
                <a:spcPts val="500"/>
              </a:spcBef>
              <a:buFont typeface="Arial" panose="020B0604020202020204" pitchFamily="34" charset="0"/>
              <a:buChar char="•"/>
              <a:defRPr/>
            </a:pPr>
            <a:r>
              <a:rPr lang="en-US" dirty="0">
                <a:solidFill>
                  <a:srgbClr val="000000"/>
                </a:solidFill>
                <a:ea typeface="Amazon Ember Light" panose="020B0403020204020204" pitchFamily="34" charset="0"/>
                <a:cs typeface="Amazon Ember Light" panose="020B0403020204020204" pitchFamily="34" charset="0"/>
              </a:rPr>
              <a:t>Integration with AWS services</a:t>
            </a:r>
          </a:p>
          <a:p>
            <a:pPr marL="171450" indent="-171450">
              <a:lnSpc>
                <a:spcPct val="90000"/>
              </a:lnSpc>
              <a:spcBef>
                <a:spcPts val="500"/>
              </a:spcBef>
              <a:buFont typeface="Arial" panose="020B0604020202020204" pitchFamily="34" charset="0"/>
              <a:buChar char="•"/>
              <a:defRPr/>
            </a:pPr>
            <a:r>
              <a:rPr lang="en-US" dirty="0">
                <a:solidFill>
                  <a:srgbClr val="000000"/>
                </a:solidFill>
                <a:ea typeface="Amazon Ember Light" panose="020B0403020204020204" pitchFamily="34" charset="0"/>
                <a:cs typeface="Amazon Ember Light" panose="020B0403020204020204" pitchFamily="34" charset="0"/>
              </a:rPr>
              <a:t>Integration with external identify providers (</a:t>
            </a:r>
            <a:r>
              <a:rPr lang="en-US" dirty="0" err="1">
                <a:solidFill>
                  <a:srgbClr val="000000"/>
                </a:solidFill>
                <a:ea typeface="Amazon Ember Light" panose="020B0403020204020204" pitchFamily="34" charset="0"/>
                <a:cs typeface="Amazon Ember Light" panose="020B0403020204020204" pitchFamily="34" charset="0"/>
              </a:rPr>
              <a:t>IdPs</a:t>
            </a:r>
            <a:r>
              <a:rPr lang="en-US" dirty="0">
                <a:solidFill>
                  <a:srgbClr val="000000"/>
                </a:solidFill>
                <a:ea typeface="Amazon Ember Light" panose="020B0403020204020204" pitchFamily="34" charset="0"/>
                <a:cs typeface="Amazon Ember Light" panose="020B0403020204020204" pitchFamily="34" charset="0"/>
              </a:rPr>
              <a:t>) such as Google, Facebook, Sign in with Apple</a:t>
            </a:r>
          </a:p>
          <a:p>
            <a:pPr marL="171450" indent="-171450">
              <a:lnSpc>
                <a:spcPct val="90000"/>
              </a:lnSpc>
              <a:spcBef>
                <a:spcPts val="500"/>
              </a:spcBef>
              <a:buFont typeface="Arial" panose="020B0604020202020204" pitchFamily="34" charset="0"/>
              <a:buChar char="•"/>
              <a:defRPr/>
            </a:pPr>
            <a:r>
              <a:rPr lang="en-US" dirty="0">
                <a:solidFill>
                  <a:srgbClr val="000000"/>
                </a:solidFill>
                <a:ea typeface="Amazon Ember Light" panose="020B0403020204020204" pitchFamily="34" charset="0"/>
                <a:cs typeface="Amazon Ember Light" panose="020B0403020204020204" pitchFamily="34" charset="0"/>
              </a:rPr>
              <a:t>Microsoft Active Directory integration</a:t>
            </a:r>
          </a:p>
          <a:p>
            <a:pPr>
              <a:lnSpc>
                <a:spcPct val="90000"/>
              </a:lnSpc>
              <a:spcBef>
                <a:spcPts val="500"/>
              </a:spcBef>
              <a:defRPr/>
            </a:pPr>
            <a:endParaRPr lang="en-US" b="1" dirty="0">
              <a:solidFill>
                <a:srgbClr val="000000"/>
              </a:solidFill>
              <a:ea typeface="Amazon Ember Light" panose="020B0403020204020204" pitchFamily="34" charset="0"/>
              <a:cs typeface="Amazon Ember Light" panose="020B0403020204020204" pitchFamily="34" charset="0"/>
            </a:endParaRPr>
          </a:p>
          <a:p>
            <a:pPr>
              <a:lnSpc>
                <a:spcPct val="90000"/>
              </a:lnSpc>
              <a:spcBef>
                <a:spcPts val="500"/>
              </a:spcBef>
              <a:defRPr/>
            </a:pPr>
            <a:r>
              <a:rPr lang="en-US" b="1" dirty="0">
                <a:solidFill>
                  <a:srgbClr val="000000"/>
                </a:solidFill>
                <a:ea typeface="Amazon Ember Light" panose="020B0403020204020204" pitchFamily="34" charset="0"/>
                <a:cs typeface="Amazon Ember Light" panose="020B0403020204020204" pitchFamily="34" charset="0"/>
              </a:rPr>
              <a:t>Security</a:t>
            </a:r>
          </a:p>
          <a:p>
            <a:pPr marL="171450" indent="-171450">
              <a:lnSpc>
                <a:spcPct val="90000"/>
              </a:lnSpc>
              <a:spcBef>
                <a:spcPts val="500"/>
              </a:spcBef>
              <a:buFont typeface="Arial" panose="020B0604020202020204" pitchFamily="34" charset="0"/>
              <a:buChar char="•"/>
              <a:defRPr/>
            </a:pPr>
            <a:r>
              <a:rPr lang="en-US" dirty="0">
                <a:solidFill>
                  <a:srgbClr val="000000"/>
                </a:solidFill>
                <a:ea typeface="Amazon Ember Light" panose="020B0403020204020204" pitchFamily="34" charset="0"/>
                <a:cs typeface="Amazon Ember Light" panose="020B0403020204020204" pitchFamily="34" charset="0"/>
              </a:rPr>
              <a:t>Data encrypted at rest and in transit; compliant with standards such as the following:</a:t>
            </a:r>
          </a:p>
          <a:p>
            <a:pPr marL="628650" lvl="1" indent="-171450">
              <a:lnSpc>
                <a:spcPct val="90000"/>
              </a:lnSpc>
              <a:spcBef>
                <a:spcPts val="500"/>
              </a:spcBef>
              <a:buFont typeface="Arial" panose="020B0604020202020204" pitchFamily="34" charset="0"/>
              <a:buChar char="•"/>
              <a:defRPr/>
            </a:pPr>
            <a:r>
              <a:rPr lang="en-US" dirty="0"/>
              <a:t>Payment card industry (</a:t>
            </a:r>
            <a:r>
              <a:rPr lang="en-US" dirty="0">
                <a:solidFill>
                  <a:srgbClr val="000000"/>
                </a:solidFill>
                <a:ea typeface="Amazon Ember Light" panose="020B0403020204020204" pitchFamily="34" charset="0"/>
                <a:cs typeface="Amazon Ember Light" panose="020B0403020204020204" pitchFamily="34" charset="0"/>
              </a:rPr>
              <a:t>PCI) </a:t>
            </a:r>
            <a:r>
              <a:rPr lang="en-US" dirty="0"/>
              <a:t>data security standards</a:t>
            </a:r>
            <a:r>
              <a:rPr lang="en-US" dirty="0">
                <a:solidFill>
                  <a:srgbClr val="000000"/>
                </a:solidFill>
                <a:ea typeface="Amazon Ember Light" panose="020B0403020204020204" pitchFamily="34" charset="0"/>
                <a:cs typeface="Amazon Ember Light" panose="020B0403020204020204" pitchFamily="34" charset="0"/>
              </a:rPr>
              <a:t> (DSS)</a:t>
            </a:r>
          </a:p>
          <a:p>
            <a:pPr marL="628650" lvl="1" indent="-171450">
              <a:lnSpc>
                <a:spcPct val="90000"/>
              </a:lnSpc>
              <a:spcBef>
                <a:spcPts val="500"/>
              </a:spcBef>
              <a:buFont typeface="Arial" panose="020B0604020202020204" pitchFamily="34" charset="0"/>
              <a:buChar char="•"/>
              <a:defRPr/>
            </a:pPr>
            <a:r>
              <a:rPr lang="en-US" dirty="0"/>
              <a:t>System and Organization Controls (</a:t>
            </a:r>
            <a:r>
              <a:rPr lang="en-US" dirty="0">
                <a:solidFill>
                  <a:srgbClr val="000000"/>
                </a:solidFill>
                <a:ea typeface="Amazon Ember Light" panose="020B0403020204020204" pitchFamily="34" charset="0"/>
                <a:cs typeface="Amazon Ember Light" panose="020B0403020204020204" pitchFamily="34" charset="0"/>
              </a:rPr>
              <a:t>SOC)</a:t>
            </a:r>
          </a:p>
          <a:p>
            <a:pPr marL="628650" lvl="1" indent="-171450">
              <a:lnSpc>
                <a:spcPct val="90000"/>
              </a:lnSpc>
              <a:spcBef>
                <a:spcPts val="500"/>
              </a:spcBef>
              <a:buFont typeface="Arial" panose="020B0604020202020204" pitchFamily="34" charset="0"/>
              <a:buChar char="•"/>
              <a:defRPr/>
            </a:pPr>
            <a:r>
              <a:rPr lang="en-US" dirty="0"/>
              <a:t>International Organization for Standardization (</a:t>
            </a:r>
            <a:r>
              <a:rPr lang="en-US" dirty="0">
                <a:solidFill>
                  <a:srgbClr val="000000"/>
                </a:solidFill>
                <a:ea typeface="Amazon Ember Light" panose="020B0403020204020204" pitchFamily="34" charset="0"/>
                <a:cs typeface="Amazon Ember Light" panose="020B0403020204020204" pitchFamily="34" charset="0"/>
              </a:rPr>
              <a:t>ISO) 9001</a:t>
            </a:r>
          </a:p>
          <a:p>
            <a:pPr marL="171450" indent="-171450">
              <a:lnSpc>
                <a:spcPct val="90000"/>
              </a:lnSpc>
              <a:spcBef>
                <a:spcPts val="500"/>
              </a:spcBef>
              <a:buFont typeface="Arial" panose="020B0604020202020204" pitchFamily="34" charset="0"/>
              <a:buChar char="•"/>
              <a:defRPr/>
            </a:pPr>
            <a:r>
              <a:rPr lang="en-US" dirty="0">
                <a:solidFill>
                  <a:srgbClr val="000000"/>
                </a:solidFill>
                <a:ea typeface="Amazon Ember Light" panose="020B0403020204020204" pitchFamily="34" charset="0"/>
                <a:cs typeface="Amazon Ember Light" panose="020B0403020204020204" pitchFamily="34" charset="0"/>
              </a:rPr>
              <a:t>Standards-based authentication (OAuth 2.0, SAML 2.0, OpenID Connect)</a:t>
            </a:r>
          </a:p>
          <a:p>
            <a:pPr marL="171450" indent="-171450">
              <a:lnSpc>
                <a:spcPct val="90000"/>
              </a:lnSpc>
              <a:spcBef>
                <a:spcPts val="500"/>
              </a:spcBef>
              <a:buFont typeface="Arial" panose="020B0604020202020204" pitchFamily="34" charset="0"/>
              <a:buChar char="•"/>
              <a:defRPr/>
            </a:pPr>
            <a:r>
              <a:rPr lang="en-US" dirty="0">
                <a:solidFill>
                  <a:srgbClr val="000000"/>
                </a:solidFill>
                <a:ea typeface="Amazon Ember Light" panose="020B0403020204020204" pitchFamily="34" charset="0"/>
                <a:cs typeface="Amazon Ember Light" panose="020B0403020204020204" pitchFamily="34" charset="0"/>
              </a:rPr>
              <a:t>Multi-factor authentication (MFA)</a:t>
            </a:r>
            <a:endParaRPr lang="en-US" dirty="0"/>
          </a:p>
          <a:p>
            <a:endParaRPr lang="en-US" dirty="0"/>
          </a:p>
          <a:p>
            <a:pPr lvl="0">
              <a:defRPr/>
            </a:pPr>
            <a:endParaRPr lang="en-US" dirty="0">
              <a:solidFill>
                <a:prstClr val="black"/>
              </a:solidFill>
            </a:endParaRPr>
          </a:p>
          <a:p>
            <a:endParaRPr lang="en-US" dirty="0"/>
          </a:p>
          <a:p>
            <a:endParaRPr lang="en-US" dirty="0"/>
          </a:p>
        </p:txBody>
      </p:sp>
    </p:spTree>
    <p:extLst>
      <p:ext uri="{BB962C8B-B14F-4D97-AF65-F5344CB8AC3E}">
        <p14:creationId xmlns:p14="http://schemas.microsoft.com/office/powerpoint/2010/main" val="42685649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2.wdp"/></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3.wdp"/></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5.svg"/></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6.svg"/></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9.xml"/><Relationship Id="rId4" Type="http://schemas.openxmlformats.org/officeDocument/2006/relationships/image" Target="../media/image9.sv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0.xml"/><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 Id="rId4" Type="http://schemas.microsoft.com/office/2007/relationships/hdphoto" Target="../media/hdphoto1.wdp"/></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1.xml"/><Relationship Id="rId4" Type="http://schemas.openxmlformats.org/officeDocument/2006/relationships/image" Target="../media/image9.sv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2.xml"/><Relationship Id="rId4" Type="http://schemas.openxmlformats.org/officeDocument/2006/relationships/image" Target="../media/image9.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3.xml"/><Relationship Id="rId4" Type="http://schemas.openxmlformats.org/officeDocument/2006/relationships/image" Target="../media/image9.svg"/></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47.xml"/><Relationship Id="rId4" Type="http://schemas.openxmlformats.org/officeDocument/2006/relationships/image" Target="../media/image3.sv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48.xml"/><Relationship Id="rId4" Type="http://schemas.openxmlformats.org/officeDocument/2006/relationships/image" Target="../media/image6.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9.xml"/><Relationship Id="rId4" Type="http://schemas.openxmlformats.org/officeDocument/2006/relationships/image" Target="../media/image5.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50.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1.wdp"/></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1.xml"/><Relationship Id="rId4" Type="http://schemas.openxmlformats.org/officeDocument/2006/relationships/image" Target="../media/image6.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6.sv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2.xml"/><Relationship Id="rId4" Type="http://schemas.openxmlformats.org/officeDocument/2006/relationships/image" Target="../media/image6.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3.xml"/><Relationship Id="rId4" Type="http://schemas.openxmlformats.org/officeDocument/2006/relationships/image" Target="../media/image6.sv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4.xml"/><Relationship Id="rId4" Type="http://schemas.openxmlformats.org/officeDocument/2006/relationships/image" Target="../media/image6.sv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5.xml"/><Relationship Id="rId4" Type="http://schemas.openxmlformats.org/officeDocument/2006/relationships/image" Target="../media/image13.sv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2.xml"/><Relationship Id="rId1" Type="http://schemas.openxmlformats.org/officeDocument/2006/relationships/tags" Target="../tags/tag56.xml"/><Relationship Id="rId6" Type="http://schemas.openxmlformats.org/officeDocument/2006/relationships/image" Target="../media/image6.svg"/><Relationship Id="rId5" Type="http://schemas.openxmlformats.org/officeDocument/2006/relationships/image" Target="../media/image2.png"/><Relationship Id="rId4" Type="http://schemas.microsoft.com/office/2007/relationships/hdphoto" Target="../media/hdphoto2.wdp"/></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Master" Target="../slideMasters/slideMaster2.xml"/><Relationship Id="rId1" Type="http://schemas.openxmlformats.org/officeDocument/2006/relationships/tags" Target="../tags/tag57.xml"/><Relationship Id="rId6" Type="http://schemas.openxmlformats.org/officeDocument/2006/relationships/image" Target="../media/image6.svg"/><Relationship Id="rId5" Type="http://schemas.openxmlformats.org/officeDocument/2006/relationships/image" Target="../media/image2.png"/><Relationship Id="rId4" Type="http://schemas.microsoft.com/office/2007/relationships/hdphoto" Target="../media/hdphoto4.wdp"/></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8.xml"/></Relationships>
</file>

<file path=ppt/slideLayouts/_rels/slideLayout5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9.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0.xml"/></Relationships>
</file>

<file path=ppt/slideLayouts/_rels/slideLayout5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9.svg"/></Relationships>
</file>

<file path=ppt/slideLayouts/_rels/slideLayout6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2.xml"/></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3.xml"/></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4.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5.xml"/></Relationships>
</file>

<file path=ppt/slideLayouts/_rels/slideLayout6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6.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7.xml"/></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8.xml"/></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9.xml"/></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0.xml"/></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svg"/></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2.xml"/></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3.xml"/></Relationships>
</file>

<file path=ppt/slideLayouts/_rels/slideLayout7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4.xml"/></Relationships>
</file>

<file path=ppt/slideLayouts/_rels/slideLayout7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5.xml"/></Relationships>
</file>

<file path=ppt/slideLayouts/_rels/slideLayout7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6.xml"/></Relationships>
</file>

<file path=ppt/slideLayouts/_rels/slideLayout7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7.xml"/></Relationships>
</file>

<file path=ppt/slideLayouts/_rels/slideLayout7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8.xml"/></Relationships>
</file>

<file path=ppt/slideLayouts/_rels/slideLayout7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9.xml"/></Relationships>
</file>

<file path=ppt/slideLayouts/_rels/slideLayout7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0.xml"/></Relationships>
</file>

<file path=ppt/slideLayouts/_rels/slideLayout7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9.svg"/></Relationships>
</file>

<file path=ppt/slideLayouts/_rels/slideLayout8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3.xml"/><Relationship Id="rId4" Type="http://schemas.openxmlformats.org/officeDocument/2006/relationships/image" Target="../media/image6.sv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4.xml"/><Relationship Id="rId4" Type="http://schemas.openxmlformats.org/officeDocument/2006/relationships/image" Target="../media/image6.sv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5.xml"/><Relationship Id="rId4" Type="http://schemas.openxmlformats.org/officeDocument/2006/relationships/image" Target="../media/image6.sv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6.xml"/><Relationship Id="rId4" Type="http://schemas.openxmlformats.org/officeDocument/2006/relationships/image" Target="../media/image3.sv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7.xml"/><Relationship Id="rId4" Type="http://schemas.openxmlformats.org/officeDocument/2006/relationships/image" Target="../media/image3.svg"/></Relationships>
</file>

<file path=ppt/slideLayouts/_rels/slideLayout8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8.xml"/></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9.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structor Intro">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F3DBA0A-EF04-44BD-A704-1C36C47D2821}"/>
              </a:ext>
              <a:ext uri="{C183D7F6-B498-43B3-948B-1728B52AA6E4}">
                <adec:decorative xmlns:adec="http://schemas.microsoft.com/office/drawing/2017/decorative" val="1"/>
              </a:ext>
            </a:extLst>
          </p:cNvPr>
          <p:cNvGrpSpPr/>
          <p:nvPr/>
        </p:nvGrpSpPr>
        <p:grpSpPr>
          <a:xfrm>
            <a:off x="1" y="1"/>
            <a:ext cx="12004925" cy="6858000"/>
            <a:chOff x="1" y="1"/>
            <a:chExt cx="12004925" cy="6858000"/>
          </a:xfrm>
        </p:grpSpPr>
        <p:sp>
          <p:nvSpPr>
            <p:cNvPr id="93" name="BKG-LT">
              <a:extLst>
                <a:ext uri="{FF2B5EF4-FFF2-40B4-BE49-F238E27FC236}">
                  <a16:creationId xmlns:a16="http://schemas.microsoft.com/office/drawing/2014/main" id="{1636AFF1-562B-467D-8DC1-B38C08FBD4C3}"/>
                </a:ext>
                <a:ext uri="{C183D7F6-B498-43B3-948B-1728B52AA6E4}">
                  <adec:decorative xmlns:adec="http://schemas.microsoft.com/office/drawing/2017/decorative" val="1"/>
                </a:ext>
              </a:extLst>
            </p:cNvPr>
            <p:cNvSpPr/>
            <p:nvPr/>
          </p:nvSpPr>
          <p:spPr>
            <a:xfrm>
              <a:off x="1" y="1"/>
              <a:ext cx="59016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TrainingLine">
              <a:extLst>
                <a:ext uri="{FF2B5EF4-FFF2-40B4-BE49-F238E27FC236}">
                  <a16:creationId xmlns:a16="http://schemas.microsoft.com/office/drawing/2014/main" id="{D7310E2A-808D-407A-87D7-C505B238AAE6}"/>
                </a:ext>
                <a:ext uri="{C183D7F6-B498-43B3-948B-1728B52AA6E4}">
                  <adec:decorative xmlns:adec="http://schemas.microsoft.com/office/drawing/2017/decorative" val="1"/>
                </a:ext>
              </a:extLst>
            </p:cNvPr>
            <p:cNvCxnSpPr>
              <a:cxnSpLocks/>
            </p:cNvCxnSpPr>
            <p:nvPr/>
          </p:nvCxnSpPr>
          <p:spPr>
            <a:xfrm>
              <a:off x="198875" y="4775930"/>
              <a:ext cx="5503926" cy="0"/>
            </a:xfrm>
            <a:prstGeom prst="line">
              <a:avLst/>
            </a:prstGeom>
            <a:ln w="38100">
              <a:solidFill>
                <a:schemeClr val="bg2"/>
              </a:solidFill>
            </a:ln>
          </p:spPr>
          <p:style>
            <a:lnRef idx="3">
              <a:schemeClr val="accent3"/>
            </a:lnRef>
            <a:fillRef idx="0">
              <a:schemeClr val="accent3"/>
            </a:fillRef>
            <a:effectRef idx="2">
              <a:schemeClr val="accent3"/>
            </a:effectRef>
            <a:fontRef idx="minor">
              <a:schemeClr val="tx1"/>
            </a:fontRef>
          </p:style>
        </p:cxnSp>
        <p:sp>
          <p:nvSpPr>
            <p:cNvPr id="84" name="BKG-Photo">
              <a:extLst>
                <a:ext uri="{FF2B5EF4-FFF2-40B4-BE49-F238E27FC236}">
                  <a16:creationId xmlns:a16="http://schemas.microsoft.com/office/drawing/2014/main" id="{62D1E38E-9540-4F40-B30D-C4E76EF85FD1}"/>
                </a:ext>
                <a:ext uri="{C183D7F6-B498-43B3-948B-1728B52AA6E4}">
                  <adec:decorative xmlns:adec="http://schemas.microsoft.com/office/drawing/2017/decorative" val="1"/>
                </a:ext>
              </a:extLst>
            </p:cNvPr>
            <p:cNvSpPr/>
            <p:nvPr/>
          </p:nvSpPr>
          <p:spPr>
            <a:xfrm>
              <a:off x="6096000" y="412928"/>
              <a:ext cx="1636776" cy="1636776"/>
            </a:xfrm>
            <a:prstGeom prst="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InstructorLine">
              <a:extLst>
                <a:ext uri="{FF2B5EF4-FFF2-40B4-BE49-F238E27FC236}">
                  <a16:creationId xmlns:a16="http://schemas.microsoft.com/office/drawing/2014/main" id="{D2B179F5-8754-4804-B83A-9F86A1FABFC5}"/>
                </a:ext>
                <a:ext uri="{C183D7F6-B498-43B3-948B-1728B52AA6E4}">
                  <adec:decorative xmlns:adec="http://schemas.microsoft.com/office/drawing/2017/decorative" val="1"/>
                </a:ext>
              </a:extLst>
            </p:cNvPr>
            <p:cNvCxnSpPr>
              <a:cxnSpLocks/>
            </p:cNvCxnSpPr>
            <p:nvPr/>
          </p:nvCxnSpPr>
          <p:spPr>
            <a:xfrm>
              <a:off x="7715772" y="924231"/>
              <a:ext cx="4289154"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cxnSp>
          <p:nvCxnSpPr>
            <p:cNvPr id="85" name="ConnectLine">
              <a:extLst>
                <a:ext uri="{FF2B5EF4-FFF2-40B4-BE49-F238E27FC236}">
                  <a16:creationId xmlns:a16="http://schemas.microsoft.com/office/drawing/2014/main" id="{0C3C1B84-8505-4B24-973C-848AC60399A7}"/>
                </a:ext>
                <a:ext uri="{C183D7F6-B498-43B3-948B-1728B52AA6E4}">
                  <adec:decorative xmlns:adec="http://schemas.microsoft.com/office/drawing/2017/decorative" val="1"/>
                </a:ext>
              </a:extLst>
            </p:cNvPr>
            <p:cNvCxnSpPr>
              <a:cxnSpLocks/>
            </p:cNvCxnSpPr>
            <p:nvPr/>
          </p:nvCxnSpPr>
          <p:spPr>
            <a:xfrm>
              <a:off x="6096000" y="2841821"/>
              <a:ext cx="5908926"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pic>
          <p:nvPicPr>
            <p:cNvPr id="98" name="AWS Logo">
              <a:extLst>
                <a:ext uri="{FF2B5EF4-FFF2-40B4-BE49-F238E27FC236}">
                  <a16:creationId xmlns:a16="http://schemas.microsoft.com/office/drawing/2014/main" id="{EE68EF96-08A5-4475-A68D-AF69C928485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2308"/>
              <a:ext cx="366979" cy="219456"/>
            </a:xfrm>
            <a:prstGeom prst="rect">
              <a:avLst/>
            </a:prstGeom>
          </p:spPr>
        </p:pic>
        <p:sp>
          <p:nvSpPr>
            <p:cNvPr id="19" name="Copyright">
              <a:extLst>
                <a:ext uri="{FF2B5EF4-FFF2-40B4-BE49-F238E27FC236}">
                  <a16:creationId xmlns:a16="http://schemas.microsoft.com/office/drawing/2014/main" id="{0869739A-D862-4D7C-B7B5-2B689B100943}"/>
                </a:ext>
              </a:extLst>
            </p:cNvPr>
            <p:cNvSpPr txBox="1"/>
            <p:nvPr/>
          </p:nvSpPr>
          <p:spPr>
            <a:xfrm>
              <a:off x="876516" y="6423536"/>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20" name="Welcome">
            <a:extLst>
              <a:ext uri="{FF2B5EF4-FFF2-40B4-BE49-F238E27FC236}">
                <a16:creationId xmlns:a16="http://schemas.microsoft.com/office/drawing/2014/main" id="{440D7E67-8032-4F87-ACBA-58FA07AE3852}"/>
              </a:ext>
            </a:extLst>
          </p:cNvPr>
          <p:cNvSpPr txBox="1"/>
          <p:nvPr/>
        </p:nvSpPr>
        <p:spPr>
          <a:xfrm>
            <a:off x="1883879" y="587814"/>
            <a:ext cx="2133918" cy="523220"/>
          </a:xfrm>
          <a:prstGeom prst="rect">
            <a:avLst/>
          </a:prstGeom>
          <a:noFill/>
        </p:spPr>
        <p:txBody>
          <a:bodyPr wrap="none" rtlCol="0">
            <a:spAutoFit/>
          </a:bodyPr>
          <a:lstStyle/>
          <a:p>
            <a:pPr algn="ctr"/>
            <a:r>
              <a:rPr lang="en-US" sz="2800" dirty="0">
                <a:solidFill>
                  <a:schemeClr val="bg2"/>
                </a:solidFill>
                <a:latin typeface="+mn-lt"/>
                <a:ea typeface="Amazon Ember Light" panose="020B0403020204020204" pitchFamily="34" charset="0"/>
                <a:cs typeface="Amazon Ember Light" panose="020B0403020204020204" pitchFamily="34" charset="0"/>
              </a:rPr>
              <a:t>Welcome to</a:t>
            </a:r>
          </a:p>
        </p:txBody>
      </p:sp>
      <p:sp>
        <p:nvSpPr>
          <p:cNvPr id="2" name="Title">
            <a:extLst>
              <a:ext uri="{FF2B5EF4-FFF2-40B4-BE49-F238E27FC236}">
                <a16:creationId xmlns:a16="http://schemas.microsoft.com/office/drawing/2014/main" id="{7CF59815-B20B-41F2-B8C8-02A64BB4781A}"/>
              </a:ext>
            </a:extLst>
          </p:cNvPr>
          <p:cNvSpPr>
            <a:spLocks noGrp="1"/>
          </p:cNvSpPr>
          <p:nvPr>
            <p:ph type="title" hasCustomPrompt="1"/>
          </p:nvPr>
        </p:nvSpPr>
        <p:spPr>
          <a:xfrm>
            <a:off x="228606" y="1179326"/>
            <a:ext cx="5444465" cy="3404221"/>
          </a:xfrm>
        </p:spPr>
        <p:txBody>
          <a:bodyPr anchor="t">
            <a:noAutofit/>
          </a:bodyPr>
          <a:lstStyle>
            <a:lvl1pPr algn="ctr">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Enter </a:t>
            </a:r>
            <a:br>
              <a:rPr lang="en-US" dirty="0"/>
            </a:br>
            <a:r>
              <a:rPr lang="en-US" dirty="0"/>
              <a:t>course title</a:t>
            </a:r>
          </a:p>
        </p:txBody>
      </p:sp>
      <p:sp>
        <p:nvSpPr>
          <p:cNvPr id="21" name="Training Begins">
            <a:extLst>
              <a:ext uri="{FF2B5EF4-FFF2-40B4-BE49-F238E27FC236}">
                <a16:creationId xmlns:a16="http://schemas.microsoft.com/office/drawing/2014/main" id="{D506D4EE-3DBD-4D77-AEE2-0FF7128DE4BD}"/>
              </a:ext>
            </a:extLst>
          </p:cNvPr>
          <p:cNvSpPr txBox="1"/>
          <p:nvPr/>
        </p:nvSpPr>
        <p:spPr>
          <a:xfrm>
            <a:off x="977546" y="4848827"/>
            <a:ext cx="3985386" cy="523220"/>
          </a:xfrm>
          <a:prstGeom prst="rect">
            <a:avLst/>
          </a:prstGeom>
          <a:noFill/>
        </p:spPr>
        <p:txBody>
          <a:bodyPr wrap="none" rtlCol="0">
            <a:spAutoFit/>
          </a:bodyPr>
          <a:lstStyle/>
          <a:p>
            <a:pPr algn="ctr"/>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This training will begin:</a:t>
            </a:r>
          </a:p>
        </p:txBody>
      </p:sp>
      <p:sp>
        <p:nvSpPr>
          <p:cNvPr id="3" name="TimeZone">
            <a:extLst>
              <a:ext uri="{FF2B5EF4-FFF2-40B4-BE49-F238E27FC236}">
                <a16:creationId xmlns:a16="http://schemas.microsoft.com/office/drawing/2014/main" id="{15FEBCEE-35B5-4CBC-BD60-FE197957D654}"/>
              </a:ext>
            </a:extLst>
          </p:cNvPr>
          <p:cNvSpPr>
            <a:spLocks noGrp="1"/>
          </p:cNvSpPr>
          <p:nvPr>
            <p:ph type="body" idx="1" hasCustomPrompt="1"/>
          </p:nvPr>
        </p:nvSpPr>
        <p:spPr>
          <a:xfrm>
            <a:off x="336114" y="5463827"/>
            <a:ext cx="5268251" cy="627245"/>
          </a:xfrm>
        </p:spPr>
        <p:txBody>
          <a:bodyPr anchor="t">
            <a:normAutofit/>
          </a:bodyPr>
          <a:lstStyle>
            <a:lvl1pPr marL="0" indent="0" algn="ctr">
              <a:buNone/>
              <a:defRPr sz="20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course start time and time zone</a:t>
            </a:r>
          </a:p>
        </p:txBody>
      </p:sp>
      <p:sp>
        <p:nvSpPr>
          <p:cNvPr id="22" name="Instructor Photo">
            <a:extLst>
              <a:ext uri="{FF2B5EF4-FFF2-40B4-BE49-F238E27FC236}">
                <a16:creationId xmlns:a16="http://schemas.microsoft.com/office/drawing/2014/main" id="{1271813C-5B30-4D24-8175-91D870333A95}"/>
              </a:ext>
              <a:ext uri="{C183D7F6-B498-43B3-948B-1728B52AA6E4}">
                <adec:decorative xmlns:adec="http://schemas.microsoft.com/office/drawing/2017/decorative" val="1"/>
              </a:ext>
            </a:extLst>
          </p:cNvPr>
          <p:cNvSpPr>
            <a:spLocks noGrp="1"/>
          </p:cNvSpPr>
          <p:nvPr>
            <p:ph idx="4" hasCustomPrompt="1"/>
          </p:nvPr>
        </p:nvSpPr>
        <p:spPr>
          <a:xfrm>
            <a:off x="6122226" y="440360"/>
            <a:ext cx="1584325" cy="1581912"/>
          </a:xfrm>
        </p:spPr>
        <p:txBody>
          <a:bodyPr>
            <a:normAutofit/>
          </a:bodyPr>
          <a:lstStyle>
            <a:lvl1pPr marL="0" indent="0" algn="ctr">
              <a:buNone/>
              <a:defRPr sz="2000">
                <a:solidFill>
                  <a:schemeClr val="bg1"/>
                </a:solidFill>
              </a:defRPr>
            </a:lvl1pPr>
          </a:lstStyle>
          <a:p>
            <a:r>
              <a:rPr lang="en-US" dirty="0"/>
              <a:t>Instructor photo</a:t>
            </a:r>
          </a:p>
        </p:txBody>
      </p:sp>
      <p:sp>
        <p:nvSpPr>
          <p:cNvPr id="23" name="Instructor title">
            <a:extLst>
              <a:ext uri="{FF2B5EF4-FFF2-40B4-BE49-F238E27FC236}">
                <a16:creationId xmlns:a16="http://schemas.microsoft.com/office/drawing/2014/main" id="{1E89B15E-5A77-464A-BFA6-2416D1566FA9}"/>
              </a:ext>
            </a:extLst>
          </p:cNvPr>
          <p:cNvSpPr txBox="1"/>
          <p:nvPr/>
        </p:nvSpPr>
        <p:spPr>
          <a:xfrm>
            <a:off x="7715773" y="412928"/>
            <a:ext cx="3060453" cy="523220"/>
          </a:xfrm>
          <a:prstGeom prst="rect">
            <a:avLst/>
          </a:prstGeom>
          <a:noFill/>
        </p:spPr>
        <p:txBody>
          <a:bodyPr wrap="none" rtlCol="0">
            <a:spAutoFit/>
          </a:bodyPr>
          <a:lstStyle/>
          <a:p>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Your instructor is:</a:t>
            </a:r>
          </a:p>
        </p:txBody>
      </p:sp>
      <p:sp>
        <p:nvSpPr>
          <p:cNvPr id="7" name="Instructor Info">
            <a:extLst>
              <a:ext uri="{FF2B5EF4-FFF2-40B4-BE49-F238E27FC236}">
                <a16:creationId xmlns:a16="http://schemas.microsoft.com/office/drawing/2014/main" id="{09913C86-F9D2-40F4-BFE6-F0C9EF282B5E}"/>
              </a:ext>
            </a:extLst>
          </p:cNvPr>
          <p:cNvSpPr>
            <a:spLocks noGrp="1"/>
          </p:cNvSpPr>
          <p:nvPr>
            <p:ph type="body" idx="2" hasCustomPrompt="1"/>
          </p:nvPr>
        </p:nvSpPr>
        <p:spPr>
          <a:xfrm>
            <a:off x="7838662" y="1002529"/>
            <a:ext cx="4166263" cy="1021776"/>
          </a:xfrm>
        </p:spPr>
        <p:txBody>
          <a:bodyPr anchor="t">
            <a:normAutofit/>
          </a:bodyPr>
          <a:lstStyle>
            <a:lvl1pPr marL="0" indent="0" algn="l">
              <a:spcBef>
                <a:spcPts val="0"/>
              </a:spcBef>
              <a:spcAft>
                <a:spcPts val="0"/>
              </a:spcAft>
              <a:buNone/>
              <a:defRPr sz="20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instructor name</a:t>
            </a:r>
            <a:br>
              <a:rPr lang="en-US" dirty="0"/>
            </a:br>
            <a:r>
              <a:rPr lang="en-US" dirty="0"/>
              <a:t>Instructor email address</a:t>
            </a:r>
            <a:br>
              <a:rPr lang="en-US" dirty="0"/>
            </a:br>
            <a:r>
              <a:rPr lang="en-US" dirty="0"/>
              <a:t>Instructor title</a:t>
            </a:r>
          </a:p>
        </p:txBody>
      </p:sp>
      <p:sp>
        <p:nvSpPr>
          <p:cNvPr id="24" name="Connection Title">
            <a:extLst>
              <a:ext uri="{FF2B5EF4-FFF2-40B4-BE49-F238E27FC236}">
                <a16:creationId xmlns:a16="http://schemas.microsoft.com/office/drawing/2014/main" id="{8EE8F574-4F92-4934-B4F0-90D055E5D8A2}"/>
              </a:ext>
            </a:extLst>
          </p:cNvPr>
          <p:cNvSpPr txBox="1"/>
          <p:nvPr/>
        </p:nvSpPr>
        <p:spPr>
          <a:xfrm>
            <a:off x="6447569" y="2330518"/>
            <a:ext cx="4328429" cy="523220"/>
          </a:xfrm>
          <a:prstGeom prst="rect">
            <a:avLst/>
          </a:prstGeom>
          <a:noFill/>
        </p:spPr>
        <p:txBody>
          <a:bodyPr wrap="none" rtlCol="0">
            <a:spAutoFit/>
          </a:bodyPr>
          <a:lstStyle/>
          <a:p>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Connect to the following:</a:t>
            </a:r>
          </a:p>
        </p:txBody>
      </p:sp>
      <p:sp>
        <p:nvSpPr>
          <p:cNvPr id="8" name="Resources">
            <a:extLst>
              <a:ext uri="{FF2B5EF4-FFF2-40B4-BE49-F238E27FC236}">
                <a16:creationId xmlns:a16="http://schemas.microsoft.com/office/drawing/2014/main" id="{B7141889-281C-44C1-8554-B9EEA8D5FF40}"/>
              </a:ext>
            </a:extLst>
          </p:cNvPr>
          <p:cNvSpPr>
            <a:spLocks noGrp="1"/>
          </p:cNvSpPr>
          <p:nvPr>
            <p:ph type="body" idx="3" hasCustomPrompt="1"/>
          </p:nvPr>
        </p:nvSpPr>
        <p:spPr>
          <a:xfrm>
            <a:off x="6095999" y="2920118"/>
            <a:ext cx="5908925" cy="3497521"/>
          </a:xfrm>
        </p:spPr>
        <p:txBody>
          <a:bodyPr anchor="t">
            <a:normAutofit/>
          </a:bodyPr>
          <a:lstStyle>
            <a:lvl1pPr marL="0" indent="0" algn="l">
              <a:spcBef>
                <a:spcPts val="0"/>
              </a:spcBef>
              <a:spcAft>
                <a:spcPts val="0"/>
              </a:spcAft>
              <a:buNone/>
              <a:defRPr sz="1800" baseline="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information for </a:t>
            </a:r>
            <a:r>
              <a:rPr lang="en-US" dirty="0" err="1"/>
              <a:t>eVantage</a:t>
            </a:r>
            <a:r>
              <a:rPr lang="en-US" dirty="0"/>
              <a:t>, QwikLabs, and any other resources the student needs to have loaded</a:t>
            </a:r>
          </a:p>
        </p:txBody>
      </p:sp>
    </p:spTree>
    <p:custDataLst>
      <p:tags r:id="rId1"/>
    </p:custDataLst>
    <p:extLst>
      <p:ext uri="{BB962C8B-B14F-4D97-AF65-F5344CB8AC3E}">
        <p14:creationId xmlns:p14="http://schemas.microsoft.com/office/powerpoint/2010/main" val="1097160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56064E0D-105A-4446-B967-229FA49D135D}"/>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08870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279CDF30-3118-4A2F-93E0-DACD532E91B1}"/>
                </a:ext>
                <a:ext uri="{C183D7F6-B498-43B3-948B-1728B52AA6E4}">
                  <adec:decorative xmlns:adec="http://schemas.microsoft.com/office/drawing/2017/decorative" val="1"/>
                </a:ext>
              </a:extLst>
            </p:cNvPr>
            <p:cNvSpPr/>
            <p:nvPr/>
          </p:nvSpPr>
          <p:spPr>
            <a:xfrm>
              <a:off x="0" y="4327524"/>
              <a:ext cx="1685925" cy="2530476"/>
            </a:xfrm>
            <a:custGeom>
              <a:avLst/>
              <a:gdLst>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0 h 2530475"/>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 name="connsiteX5" fmla="*/ 0 w 1685925"/>
                <a:gd name="connsiteY5" fmla="*/ 0 h 2530475"/>
                <a:gd name="connsiteX0" fmla="*/ 0 w 1685925"/>
                <a:gd name="connsiteY0" fmla="*/ 1673226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5" h="2530475">
                  <a:moveTo>
                    <a:pt x="0" y="1673226"/>
                  </a:moveTo>
                  <a:lnTo>
                    <a:pt x="1685925" y="0"/>
                  </a:lnTo>
                  <a:lnTo>
                    <a:pt x="1685925" y="2530475"/>
                  </a:lnTo>
                  <a:lnTo>
                    <a:pt x="0" y="2530475"/>
                  </a:lnTo>
                  <a:lnTo>
                    <a:pt x="0" y="16732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4E6250DE-D4BC-48A7-942E-7C927E2BAC70}"/>
                </a:ext>
                <a:ext uri="{C183D7F6-B498-43B3-948B-1728B52AA6E4}">
                  <adec:decorative xmlns:adec="http://schemas.microsoft.com/office/drawing/2017/decorative" val="1"/>
                </a:ext>
              </a:extLst>
            </p:cNvPr>
            <p:cNvSpPr/>
            <p:nvPr/>
          </p:nvSpPr>
          <p:spPr>
            <a:xfrm>
              <a:off x="1685544" y="4327525"/>
              <a:ext cx="10506456" cy="2530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8" name="Icons">
              <a:extLst>
                <a:ext uri="{FF2B5EF4-FFF2-40B4-BE49-F238E27FC236}">
                  <a16:creationId xmlns:a16="http://schemas.microsoft.com/office/drawing/2014/main" id="{2697E9D6-D133-4E57-BD63-82D9E5002F18}"/>
                </a:ext>
                <a:ext uri="{C183D7F6-B498-43B3-948B-1728B52AA6E4}">
                  <adec:decorative xmlns:adec="http://schemas.microsoft.com/office/drawing/2017/decorative" val="1"/>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rcRect l="5969" t="8249" r="2877" b="58012"/>
            <a:stretch/>
          </p:blipFill>
          <p:spPr>
            <a:xfrm>
              <a:off x="1685544" y="4327524"/>
              <a:ext cx="10506456" cy="2530476"/>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3" name="CopyBackground">
              <a:extLst>
                <a:ext uri="{FF2B5EF4-FFF2-40B4-BE49-F238E27FC236}">
                  <a16:creationId xmlns:a16="http://schemas.microsoft.com/office/drawing/2014/main" id="{1A4014FF-ACF4-448A-8B91-F0495D354D3F}"/>
                </a:ext>
              </a:extLst>
            </p:cNvPr>
            <p:cNvSpPr/>
            <p:nvPr/>
          </p:nvSpPr>
          <p:spPr>
            <a:xfrm>
              <a:off x="4712264"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pyright">
              <a:extLst>
                <a:ext uri="{FF2B5EF4-FFF2-40B4-BE49-F238E27FC236}">
                  <a16:creationId xmlns:a16="http://schemas.microsoft.com/office/drawing/2014/main" id="{DFC9E3DE-5A7A-4B9A-94F3-0CC48D54301B}"/>
                </a:ext>
              </a:extLst>
            </p:cNvPr>
            <p:cNvSpPr txBox="1"/>
            <p:nvPr/>
          </p:nvSpPr>
          <p:spPr>
            <a:xfrm>
              <a:off x="4632211" y="657989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080843"/>
            <a:ext cx="10218737" cy="2081104"/>
          </a:xfrm>
        </p:spPr>
        <p:txBody>
          <a:bodyPr anchor="ctr"/>
          <a:lstStyle>
            <a:lvl1pPr>
              <a:defRPr sz="4400">
                <a:solidFill>
                  <a:schemeClr val="bg2"/>
                </a:solidFill>
              </a:defRPr>
            </a:lvl1pPr>
          </a:lstStyle>
          <a:p>
            <a:r>
              <a:rPr lang="en-US" dirty="0"/>
              <a:t>Thank you text</a:t>
            </a:r>
          </a:p>
        </p:txBody>
      </p:sp>
      <p:sp>
        <p:nvSpPr>
          <p:cNvPr id="7" name="Copyright">
            <a:extLst>
              <a:ext uri="{FF2B5EF4-FFF2-40B4-BE49-F238E27FC236}">
                <a16:creationId xmlns:a16="http://schemas.microsoft.com/office/drawing/2014/main" id="{9059CC6B-AB9C-4283-9882-8F50E8C832F7}"/>
              </a:ext>
            </a:extLst>
          </p:cNvPr>
          <p:cNvSpPr txBox="1"/>
          <p:nvPr/>
        </p:nvSpPr>
        <p:spPr>
          <a:xfrm>
            <a:off x="667750" y="3161947"/>
            <a:ext cx="10218737" cy="1154162"/>
          </a:xfrm>
          <a:prstGeom prst="rect">
            <a:avLst/>
          </a:prstGeom>
          <a:noFill/>
        </p:spPr>
        <p:txBody>
          <a:bodyPr wrap="squar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lang="en-US" sz="2300" dirty="0">
                <a:solidFill>
                  <a:schemeClr val="bg2"/>
                </a:solidFill>
              </a:rPr>
              <a:t>Corrections, feedback, or other questions? </a:t>
            </a:r>
            <a:br>
              <a:rPr lang="en-US" sz="2300" dirty="0">
                <a:solidFill>
                  <a:schemeClr val="bg2"/>
                </a:solidFill>
              </a:rPr>
            </a:br>
            <a:r>
              <a:rPr lang="en-US" sz="2300" dirty="0">
                <a:solidFill>
                  <a:schemeClr val="bg2"/>
                </a:solidFill>
              </a:rPr>
              <a:t>Contact us at </a:t>
            </a:r>
            <a:r>
              <a:rPr lang="en-US" sz="2300" u="sng" dirty="0">
                <a:solidFill>
                  <a:schemeClr val="bg2"/>
                </a:solidFill>
              </a:rPr>
              <a:t>https://support.aws.amazon.com/#/contacts/aws-training</a:t>
            </a:r>
            <a:r>
              <a:rPr lang="en-US" sz="2300" dirty="0">
                <a:solidFill>
                  <a:schemeClr val="bg2"/>
                </a:solidFill>
              </a:rPr>
              <a:t>. </a:t>
            </a:r>
            <a:br>
              <a:rPr lang="en-US" sz="2300" dirty="0">
                <a:solidFill>
                  <a:schemeClr val="bg2"/>
                </a:solidFill>
              </a:rPr>
            </a:br>
            <a:r>
              <a:rPr lang="en-US" sz="2300" dirty="0">
                <a:solidFill>
                  <a:schemeClr val="bg2"/>
                </a:solidFill>
              </a:rPr>
              <a:t>All trademarks are the property of their owners.</a:t>
            </a:r>
          </a:p>
        </p:txBody>
      </p:sp>
    </p:spTree>
    <p:custDataLst>
      <p:tags r:id="rId1"/>
    </p:custDataLst>
    <p:extLst>
      <p:ext uri="{BB962C8B-B14F-4D97-AF65-F5344CB8AC3E}">
        <p14:creationId xmlns:p14="http://schemas.microsoft.com/office/powerpoint/2010/main" val="392123623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DC4FACA1-07DC-44B9-A79C-2B7C9D1B9221}"/>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beBack">
              <a:extLst>
                <a:ext uri="{FF2B5EF4-FFF2-40B4-BE49-F238E27FC236}">
                  <a16:creationId xmlns:a16="http://schemas.microsoft.com/office/drawing/2014/main" id="{9BA1593B-ADE5-482C-A193-F57F78F9B860}"/>
                </a:ext>
                <a:ext uri="{C183D7F6-B498-43B3-948B-1728B52AA6E4}">
                  <adec:decorative xmlns:adec="http://schemas.microsoft.com/office/drawing/2017/decorative" val="1"/>
                </a:ext>
              </a:extLst>
            </p:cNvPr>
            <p:cNvSpPr/>
            <p:nvPr/>
          </p:nvSpPr>
          <p:spPr>
            <a:xfrm>
              <a:off x="10547164" y="0"/>
              <a:ext cx="1644836" cy="516442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 name="connsiteX0" fmla="*/ 15888 w 3073872"/>
                <a:gd name="connsiteY0" fmla="*/ 0 h 4621213"/>
                <a:gd name="connsiteX1" fmla="*/ 3073414 w 3073872"/>
                <a:gd name="connsiteY1" fmla="*/ 0 h 4621213"/>
                <a:gd name="connsiteX2" fmla="*/ 3073414 w 3073872"/>
                <a:gd name="connsiteY2" fmla="*/ 4621213 h 4621213"/>
                <a:gd name="connsiteX3" fmla="*/ 0 w 3073872"/>
                <a:gd name="connsiteY3" fmla="*/ 4091237 h 4621213"/>
                <a:gd name="connsiteX4" fmla="*/ 15888 w 3073872"/>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7 w 3057984"/>
                <a:gd name="connsiteY3" fmla="*/ 4091237 h 4621213"/>
                <a:gd name="connsiteX4" fmla="*/ 0 w 3057984"/>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6 w 3057984"/>
                <a:gd name="connsiteY3" fmla="*/ 4114178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15886" y="4114178"/>
                  </a:lnTo>
                  <a:cubicBezTo>
                    <a:pt x="10590" y="2750432"/>
                    <a:pt x="5296" y="136374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6" name="CubeFront">
              <a:extLst>
                <a:ext uri="{FF2B5EF4-FFF2-40B4-BE49-F238E27FC236}">
                  <a16:creationId xmlns:a16="http://schemas.microsoft.com/office/drawing/2014/main" id="{A301667F-582A-4041-A2DA-F90362AE9A01}"/>
                </a:ext>
                <a:ext uri="{C183D7F6-B498-43B3-948B-1728B52AA6E4}">
                  <adec:decorative xmlns:adec="http://schemas.microsoft.com/office/drawing/2017/decorative" val="1"/>
                </a:ext>
              </a:extLst>
            </p:cNvPr>
            <p:cNvSpPr/>
            <p:nvPr/>
          </p:nvSpPr>
          <p:spPr>
            <a:xfrm>
              <a:off x="5944552" y="6094097"/>
              <a:ext cx="2303271" cy="7639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A99EDB1B-417F-40E6-B075-BDD46EDBA854}"/>
                </a:ext>
                <a:ext uri="{C183D7F6-B498-43B3-948B-1728B52AA6E4}">
                  <adec:decorative xmlns:adec="http://schemas.microsoft.com/office/drawing/2017/decorative" val="1"/>
                </a:ext>
              </a:extLst>
            </p:cNvPr>
            <p:cNvSpPr/>
            <p:nvPr/>
          </p:nvSpPr>
          <p:spPr>
            <a:xfrm>
              <a:off x="5942171" y="4579782"/>
              <a:ext cx="6249829" cy="2278218"/>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8" name="Icons">
              <a:extLst>
                <a:ext uri="{FF2B5EF4-FFF2-40B4-BE49-F238E27FC236}">
                  <a16:creationId xmlns:a16="http://schemas.microsoft.com/office/drawing/2014/main" id="{C128A75B-DB20-42AF-A3FD-12E5F3588AC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6472238" y="4694373"/>
              <a:ext cx="5719762" cy="2163627"/>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4" name="Copyright">
              <a:extLst>
                <a:ext uri="{FF2B5EF4-FFF2-40B4-BE49-F238E27FC236}">
                  <a16:creationId xmlns:a16="http://schemas.microsoft.com/office/drawing/2014/main" id="{6EB207FF-A323-40B5-B33E-59E364A7955B}"/>
                </a:ext>
              </a:extLst>
            </p:cNvPr>
            <p:cNvSpPr txBox="1"/>
            <p:nvPr/>
          </p:nvSpPr>
          <p:spPr>
            <a:xfrm>
              <a:off x="991688" y="6466266"/>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614746"/>
            <a:ext cx="9341063" cy="2293938"/>
          </a:xfrm>
        </p:spPr>
        <p:txBody>
          <a:bodyPr anchor="ctr"/>
          <a:lstStyle>
            <a:lvl1pPr>
              <a:defRPr sz="4400">
                <a:solidFill>
                  <a:schemeClr val="bg2"/>
                </a:solidFill>
              </a:defRPr>
            </a:lvl1pPr>
          </a:lstStyle>
          <a:p>
            <a:r>
              <a:rPr lang="en-US" dirty="0"/>
              <a:t>“Enter quote here.”</a:t>
            </a:r>
          </a:p>
        </p:txBody>
      </p:sp>
      <p:sp>
        <p:nvSpPr>
          <p:cNvPr id="3" name="Quoted person">
            <a:extLst>
              <a:ext uri="{FF2B5EF4-FFF2-40B4-BE49-F238E27FC236}">
                <a16:creationId xmlns:a16="http://schemas.microsoft.com/office/drawing/2014/main" id="{D420CCBA-88E9-490C-9819-C37D7A79FC0E}"/>
              </a:ext>
            </a:extLst>
          </p:cNvPr>
          <p:cNvSpPr>
            <a:spLocks noGrp="1"/>
          </p:cNvSpPr>
          <p:nvPr>
            <p:ph type="subTitle" idx="14" hasCustomPrompt="1"/>
          </p:nvPr>
        </p:nvSpPr>
        <p:spPr>
          <a:xfrm>
            <a:off x="666271" y="3922297"/>
            <a:ext cx="9340846" cy="2171799"/>
          </a:xfrm>
          <a:custGeom>
            <a:avLst/>
            <a:gdLst>
              <a:gd name="connsiteX0" fmla="*/ 0 w 9341062"/>
              <a:gd name="connsiteY0" fmla="*/ 2159767 h 2159767"/>
              <a:gd name="connsiteX1" fmla="*/ 539942 w 9341062"/>
              <a:gd name="connsiteY1" fmla="*/ 0 h 2159767"/>
              <a:gd name="connsiteX2" fmla="*/ 8801120 w 9341062"/>
              <a:gd name="connsiteY2" fmla="*/ 0 h 2159767"/>
              <a:gd name="connsiteX3" fmla="*/ 9341062 w 9341062"/>
              <a:gd name="connsiteY3" fmla="*/ 2159767 h 2159767"/>
              <a:gd name="connsiteX4" fmla="*/ 0 w 9341062"/>
              <a:gd name="connsiteY4" fmla="*/ 2159767 h 2159767"/>
              <a:gd name="connsiteX0" fmla="*/ 1479 w 9342541"/>
              <a:gd name="connsiteY0" fmla="*/ 2171799 h 2171799"/>
              <a:gd name="connsiteX1" fmla="*/ 0 w 9342541"/>
              <a:gd name="connsiteY1" fmla="*/ 0 h 2171799"/>
              <a:gd name="connsiteX2" fmla="*/ 8802599 w 9342541"/>
              <a:gd name="connsiteY2" fmla="*/ 12032 h 2171799"/>
              <a:gd name="connsiteX3" fmla="*/ 9342541 w 9342541"/>
              <a:gd name="connsiteY3" fmla="*/ 2171799 h 2171799"/>
              <a:gd name="connsiteX4" fmla="*/ 1479 w 9342541"/>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1479 w 9356052"/>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5132950 w 9356052"/>
              <a:gd name="connsiteY4" fmla="*/ 2165682 h 2171799"/>
              <a:gd name="connsiteX5" fmla="*/ 1479 w 9356052"/>
              <a:gd name="connsiteY5" fmla="*/ 2171799 h 2171799"/>
              <a:gd name="connsiteX0" fmla="*/ 1479 w 9356070"/>
              <a:gd name="connsiteY0" fmla="*/ 2171799 h 2171799"/>
              <a:gd name="connsiteX1" fmla="*/ 0 w 9356070"/>
              <a:gd name="connsiteY1" fmla="*/ 0 h 2171799"/>
              <a:gd name="connsiteX2" fmla="*/ 9356052 w 9356070"/>
              <a:gd name="connsiteY2" fmla="*/ 12032 h 2171799"/>
              <a:gd name="connsiteX3" fmla="*/ 9354572 w 9356070"/>
              <a:gd name="connsiteY3" fmla="*/ 740041 h 2171799"/>
              <a:gd name="connsiteX4" fmla="*/ 5132950 w 9356070"/>
              <a:gd name="connsiteY4" fmla="*/ 2165682 h 2171799"/>
              <a:gd name="connsiteX5" fmla="*/ 1479 w 9356070"/>
              <a:gd name="connsiteY5" fmla="*/ 2171799 h 2171799"/>
              <a:gd name="connsiteX0" fmla="*/ 1479 w 9475004"/>
              <a:gd name="connsiteY0" fmla="*/ 2171799 h 2171799"/>
              <a:gd name="connsiteX1" fmla="*/ 0 w 9475004"/>
              <a:gd name="connsiteY1" fmla="*/ 0 h 2171799"/>
              <a:gd name="connsiteX2" fmla="*/ 9356052 w 9475004"/>
              <a:gd name="connsiteY2" fmla="*/ 12032 h 2171799"/>
              <a:gd name="connsiteX3" fmla="*/ 9474888 w 9475004"/>
              <a:gd name="connsiteY3" fmla="*/ 703946 h 2171799"/>
              <a:gd name="connsiteX4" fmla="*/ 5132950 w 9475004"/>
              <a:gd name="connsiteY4" fmla="*/ 2165682 h 2171799"/>
              <a:gd name="connsiteX5" fmla="*/ 1479 w 9475004"/>
              <a:gd name="connsiteY5" fmla="*/ 2171799 h 2171799"/>
              <a:gd name="connsiteX0" fmla="*/ 1479 w 9474888"/>
              <a:gd name="connsiteY0" fmla="*/ 2171799 h 2171799"/>
              <a:gd name="connsiteX1" fmla="*/ 0 w 9474888"/>
              <a:gd name="connsiteY1" fmla="*/ 0 h 2171799"/>
              <a:gd name="connsiteX2" fmla="*/ 9356052 w 9474888"/>
              <a:gd name="connsiteY2" fmla="*/ 12032 h 2171799"/>
              <a:gd name="connsiteX3" fmla="*/ 9474888 w 9474888"/>
              <a:gd name="connsiteY3" fmla="*/ 703946 h 2171799"/>
              <a:gd name="connsiteX4" fmla="*/ 5132950 w 9474888"/>
              <a:gd name="connsiteY4" fmla="*/ 2165682 h 2171799"/>
              <a:gd name="connsiteX5" fmla="*/ 1479 w 9474888"/>
              <a:gd name="connsiteY5" fmla="*/ 2171799 h 2171799"/>
              <a:gd name="connsiteX0" fmla="*/ 1479 w 9366604"/>
              <a:gd name="connsiteY0" fmla="*/ 2171799 h 2171799"/>
              <a:gd name="connsiteX1" fmla="*/ 0 w 9366604"/>
              <a:gd name="connsiteY1" fmla="*/ 0 h 2171799"/>
              <a:gd name="connsiteX2" fmla="*/ 9356052 w 9366604"/>
              <a:gd name="connsiteY2" fmla="*/ 12032 h 2171799"/>
              <a:gd name="connsiteX3" fmla="*/ 9366604 w 9366604"/>
              <a:gd name="connsiteY3" fmla="*/ 728009 h 2171799"/>
              <a:gd name="connsiteX4" fmla="*/ 5132950 w 9366604"/>
              <a:gd name="connsiteY4" fmla="*/ 2165682 h 2171799"/>
              <a:gd name="connsiteX5" fmla="*/ 1479 w 9366604"/>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28009 h 2171799"/>
              <a:gd name="connsiteX4" fmla="*/ 5132950 w 9356052"/>
              <a:gd name="connsiteY4" fmla="*/ 2165682 h 2171799"/>
              <a:gd name="connsiteX5" fmla="*/ 1479 w 9356052"/>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64104 h 2171799"/>
              <a:gd name="connsiteX4" fmla="*/ 5132950 w 9356052"/>
              <a:gd name="connsiteY4" fmla="*/ 2165682 h 2171799"/>
              <a:gd name="connsiteX5" fmla="*/ 1479 w 9356052"/>
              <a:gd name="connsiteY5" fmla="*/ 2171799 h 2171799"/>
              <a:gd name="connsiteX0" fmla="*/ 1479 w 9342541"/>
              <a:gd name="connsiteY0" fmla="*/ 2171799 h 2171799"/>
              <a:gd name="connsiteX1" fmla="*/ 0 w 9342541"/>
              <a:gd name="connsiteY1" fmla="*/ 0 h 2171799"/>
              <a:gd name="connsiteX2" fmla="*/ 9331989 w 9342541"/>
              <a:gd name="connsiteY2" fmla="*/ 12032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4021"/>
              <a:gd name="connsiteY0" fmla="*/ 2171799 h 2171799"/>
              <a:gd name="connsiteX1" fmla="*/ 0 w 9344021"/>
              <a:gd name="connsiteY1" fmla="*/ 0 h 2171799"/>
              <a:gd name="connsiteX2" fmla="*/ 9344021 w 9344021"/>
              <a:gd name="connsiteY2" fmla="*/ 12032 h 2171799"/>
              <a:gd name="connsiteX3" fmla="*/ 9342541 w 9344021"/>
              <a:gd name="connsiteY3" fmla="*/ 764104 h 2171799"/>
              <a:gd name="connsiteX4" fmla="*/ 5132950 w 9344021"/>
              <a:gd name="connsiteY4" fmla="*/ 2165682 h 2171799"/>
              <a:gd name="connsiteX5" fmla="*/ 1479 w 9344021"/>
              <a:gd name="connsiteY5" fmla="*/ 2171799 h 2171799"/>
              <a:gd name="connsiteX0" fmla="*/ 1479 w 9342541"/>
              <a:gd name="connsiteY0" fmla="*/ 2171799 h 2171799"/>
              <a:gd name="connsiteX1" fmla="*/ 0 w 9342541"/>
              <a:gd name="connsiteY1" fmla="*/ 0 h 2171799"/>
              <a:gd name="connsiteX2" fmla="*/ 9340846 w 9342541"/>
              <a:gd name="connsiteY2" fmla="*/ 1520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0929 h 2171799"/>
              <a:gd name="connsiteX4" fmla="*/ 5132950 w 9342541"/>
              <a:gd name="connsiteY4" fmla="*/ 2165682 h 2171799"/>
              <a:gd name="connsiteX5" fmla="*/ 1479 w 9342541"/>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0846"/>
              <a:gd name="connsiteY0" fmla="*/ 2171799 h 2171799"/>
              <a:gd name="connsiteX1" fmla="*/ 0 w 9340846"/>
              <a:gd name="connsiteY1" fmla="*/ 0 h 2171799"/>
              <a:gd name="connsiteX2" fmla="*/ 9340846 w 9340846"/>
              <a:gd name="connsiteY2" fmla="*/ 8857 h 2171799"/>
              <a:gd name="connsiteX3" fmla="*/ 9339366 w 9340846"/>
              <a:gd name="connsiteY3" fmla="*/ 779979 h 2171799"/>
              <a:gd name="connsiteX4" fmla="*/ 5132950 w 9340846"/>
              <a:gd name="connsiteY4" fmla="*/ 2165682 h 2171799"/>
              <a:gd name="connsiteX5" fmla="*/ 1479 w 9340846"/>
              <a:gd name="connsiteY5" fmla="*/ 2171799 h 217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0846" h="2171799">
                <a:moveTo>
                  <a:pt x="1479" y="2171799"/>
                </a:moveTo>
                <a:lnTo>
                  <a:pt x="0" y="0"/>
                </a:lnTo>
                <a:lnTo>
                  <a:pt x="9340846" y="8857"/>
                </a:lnTo>
                <a:cubicBezTo>
                  <a:pt x="9336342" y="728779"/>
                  <a:pt x="9341363" y="742849"/>
                  <a:pt x="9339366" y="779979"/>
                </a:cubicBezTo>
                <a:lnTo>
                  <a:pt x="5132950" y="2165682"/>
                </a:lnTo>
                <a:lnTo>
                  <a:pt x="1479" y="2171799"/>
                </a:lnTo>
                <a:close/>
              </a:path>
            </a:pathLst>
          </a:custGeom>
        </p:spPr>
        <p:txBody>
          <a:bodyPr anchor="t"/>
          <a:lstStyle>
            <a:lvl1pPr marL="0" indent="0">
              <a:buNone/>
              <a:defRPr sz="2400" b="0">
                <a:solidFill>
                  <a:schemeClr val="bg2"/>
                </a:solidFill>
              </a:defRPr>
            </a:lvl1pPr>
          </a:lstStyle>
          <a:p>
            <a:pPr lvl="0"/>
            <a:r>
              <a:rPr lang="en-US" dirty="0"/>
              <a:t>Enter quoted person’s name</a:t>
            </a:r>
          </a:p>
        </p:txBody>
      </p:sp>
    </p:spTree>
    <p:custDataLst>
      <p:tags r:id="rId1"/>
    </p:custDataLst>
    <p:extLst>
      <p:ext uri="{BB962C8B-B14F-4D97-AF65-F5344CB8AC3E}">
        <p14:creationId xmlns:p14="http://schemas.microsoft.com/office/powerpoint/2010/main" val="3014638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299526"/>
            <a:ext cx="11569209" cy="731318"/>
          </a:xfrm>
        </p:spPr>
        <p:txBody>
          <a:bodyPr/>
          <a:lstStyle>
            <a:lvl1pPr>
              <a:defRPr/>
            </a:lvl1pPr>
          </a:lstStyle>
          <a:p>
            <a:r>
              <a:rPr lang="en-US" dirty="0"/>
              <a:t>Title and content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C4E502B2-1435-4BCB-BD77-B9E6CB7B3BF5}"/>
              </a:ext>
            </a:extLst>
          </p:cNvPr>
          <p:cNvSpPr>
            <a:spLocks noGrp="1"/>
          </p:cNvSpPr>
          <p:nvPr>
            <p:ph sz="quarter" idx="21" hasCustomPrompt="1"/>
          </p:nvPr>
        </p:nvSpPr>
        <p:spPr>
          <a:xfrm>
            <a:off x="365760" y="1143000"/>
            <a:ext cx="11587890" cy="5291750"/>
          </a:xfrm>
        </p:spPr>
        <p:txBody>
          <a:bodyPr/>
          <a:lstStyle>
            <a:lvl1pPr>
              <a:defRPr/>
            </a:lvl1pPr>
            <a:lvl2pPr>
              <a:defRPr/>
            </a:lvl2pPr>
            <a:lvl3pPr>
              <a:defRPr/>
            </a:lvl3pPr>
            <a:lvl4pPr>
              <a:defRPr/>
            </a:lvl4pPr>
            <a:lvl5pPr>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06413890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d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p:txBody>
          <a:bodyPr/>
          <a:lstStyle>
            <a:lvl1pPr>
              <a:defRPr/>
            </a:lvl1pPr>
          </a:lstStyle>
          <a:p>
            <a:r>
              <a:rPr lang="en-US" dirty="0"/>
              <a:t>Title and code</a:t>
            </a:r>
          </a:p>
        </p:txBody>
      </p:sp>
      <p:sp>
        <p:nvSpPr>
          <p:cNvPr id="7" name="Code">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11569700" cy="525780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C3AAB48A-4CC9-410B-9FD0-0E32778B6BFF}"/>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91803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Text Column, and Small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text, and right picture</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8240" y="2286000"/>
            <a:ext cx="2971800" cy="2971800"/>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a16="http://schemas.microsoft.com/office/drawing/2014/main" id="{CA5A47F4-760F-45B4-9DF3-86A7530E62D0}"/>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393138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Header, Text, and Small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487257" cy="731318"/>
          </a:xfrm>
        </p:spPr>
        <p:txBody>
          <a:bodyPr/>
          <a:lstStyle>
            <a:lvl1pPr>
              <a:lnSpc>
                <a:spcPct val="100000"/>
              </a:lnSpc>
              <a:defRPr/>
            </a:lvl1pPr>
          </a:lstStyle>
          <a:p>
            <a:r>
              <a:rPr lang="en-US" dirty="0"/>
              <a:t>Title, header, text, and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3311"/>
            <a:ext cx="11487257"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830355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5263" y="2516806"/>
            <a:ext cx="2971800" cy="2971800"/>
          </a:xfrm>
        </p:spPr>
        <p:txBody>
          <a:bodyPr anchor="t"/>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2019610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rvice Introduction">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Service Introduction Slide</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184073" y="1143000"/>
            <a:ext cx="7750896" cy="5291750"/>
          </a:xfrm>
        </p:spPr>
        <p:txBody>
          <a:bodyPr anchor="ctr">
            <a:noAutofit/>
          </a:bodyPr>
          <a:lstStyle>
            <a:lvl1pPr>
              <a:lnSpc>
                <a:spcPct val="100000"/>
              </a:lnSpc>
              <a:spcAft>
                <a:spcPts val="600"/>
              </a:spcAft>
              <a:defRPr sz="3200">
                <a:solidFill>
                  <a:schemeClr val="tx2"/>
                </a:solidFill>
              </a:defRPr>
            </a:lvl1pPr>
            <a:lvl2pPr marL="461963" indent="-228600">
              <a:lnSpc>
                <a:spcPct val="100000"/>
              </a:lnSpc>
              <a:spcAft>
                <a:spcPts val="600"/>
              </a:spcAft>
              <a:defRPr sz="2800">
                <a:solidFill>
                  <a:schemeClr val="tx2"/>
                </a:solidFill>
              </a:defRPr>
            </a:lvl2pPr>
            <a:lvl3pPr marL="684213" indent="-228600">
              <a:lnSpc>
                <a:spcPct val="100000"/>
              </a:lnSpc>
              <a:spcAft>
                <a:spcPts val="600"/>
              </a:spcAft>
              <a:defRPr sz="2400">
                <a:solidFill>
                  <a:schemeClr val="tx2"/>
                </a:solidFill>
              </a:defRPr>
            </a:lvl3pPr>
            <a:lvl4pPr marL="914400" indent="-228600">
              <a:lnSpc>
                <a:spcPct val="100000"/>
              </a:lnSpc>
              <a:spcAft>
                <a:spcPts val="600"/>
              </a:spcAft>
              <a:defRPr sz="2000">
                <a:solidFill>
                  <a:schemeClr val="tx2"/>
                </a:solidFill>
              </a:defRPr>
            </a:lvl4pPr>
            <a:lvl5pPr marL="1144588" indent="-228600">
              <a:lnSpc>
                <a:spcPct val="100000"/>
              </a:lnSpc>
              <a:spcAft>
                <a:spcPts val="600"/>
              </a:spcAft>
              <a:defRPr sz="20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E25EBCDC-6C07-4B35-82D5-0AC6628754E6}"/>
              </a:ext>
            </a:extLst>
          </p:cNvPr>
          <p:cNvSpPr>
            <a:spLocks noGrp="1"/>
          </p:cNvSpPr>
          <p:nvPr>
            <p:ph type="pic" sz="quarter" idx="21"/>
          </p:nvPr>
        </p:nvSpPr>
        <p:spPr>
          <a:xfrm>
            <a:off x="896802" y="2618443"/>
            <a:ext cx="2340864" cy="2340864"/>
          </a:xfrm>
        </p:spPr>
        <p:txBody>
          <a:bodyPr anchor="ctr"/>
          <a:lstStyle>
            <a:lvl1pPr marL="0" indent="0" algn="ctr">
              <a:buNone/>
              <a:defRPr/>
            </a:lvl1pPr>
          </a:lstStyle>
          <a:p>
            <a:r>
              <a:rPr lang="en-US"/>
              <a:t>Click icon to add picture</a:t>
            </a:r>
          </a:p>
        </p:txBody>
      </p:sp>
      <p:cxnSp>
        <p:nvCxnSpPr>
          <p:cNvPr id="10" name="Straight Connector 9">
            <a:extLst>
              <a:ext uri="{FF2B5EF4-FFF2-40B4-BE49-F238E27FC236}">
                <a16:creationId xmlns:a16="http://schemas.microsoft.com/office/drawing/2014/main" id="{32C43914-0D84-493F-9BEB-DF30C6FD4C97}"/>
              </a:ext>
            </a:extLst>
          </p:cNvPr>
          <p:cNvCxnSpPr/>
          <p:nvPr/>
        </p:nvCxnSpPr>
        <p:spPr>
          <a:xfrm>
            <a:off x="3732690" y="1239140"/>
            <a:ext cx="0" cy="5195610"/>
          </a:xfrm>
          <a:prstGeom prst="line">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3127384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2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6265689"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569253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2 Code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code columns</a:t>
            </a:r>
          </a:p>
        </p:txBody>
      </p:sp>
      <p:sp>
        <p:nvSpPr>
          <p:cNvPr id="7" name="Code Left">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8" name="Code Right">
            <a:extLst>
              <a:ext uri="{FF2B5EF4-FFF2-40B4-BE49-F238E27FC236}">
                <a16:creationId xmlns:a16="http://schemas.microsoft.com/office/drawing/2014/main" id="{E8572E41-DF36-40C1-9453-10D94D9775B7}"/>
              </a:ext>
            </a:extLst>
          </p:cNvPr>
          <p:cNvSpPr>
            <a:spLocks noGrp="1"/>
          </p:cNvSpPr>
          <p:nvPr>
            <p:ph type="body" idx="2" hasCustomPrompt="1"/>
          </p:nvPr>
        </p:nvSpPr>
        <p:spPr>
          <a:xfrm>
            <a:off x="6265689"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839B152F-AE78-42AF-B8FB-09C753D41393}"/>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52271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1 Header,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1 header, and 2 text columns</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11569208"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64291722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ECE86FD8-F169-471F-88EA-8FF7FCC5008E}"/>
              </a:ext>
              <a:ext uri="{C183D7F6-B498-43B3-948B-1728B52AA6E4}">
                <adec:decorative xmlns:adec="http://schemas.microsoft.com/office/drawing/2017/decorative" val="1"/>
              </a:ext>
            </a:extLst>
          </p:cNvPr>
          <p:cNvGrpSpPr/>
          <p:nvPr/>
        </p:nvGrpSpPr>
        <p:grpSpPr>
          <a:xfrm>
            <a:off x="0" y="-1"/>
            <a:ext cx="12192000" cy="6858001"/>
            <a:chOff x="0" y="-1"/>
            <a:chExt cx="12192000" cy="6858001"/>
          </a:xfrm>
        </p:grpSpPr>
        <p:sp>
          <p:nvSpPr>
            <p:cNvPr id="89" name="BKG">
              <a:extLst>
                <a:ext uri="{FF2B5EF4-FFF2-40B4-BE49-F238E27FC236}">
                  <a16:creationId xmlns:a16="http://schemas.microsoft.com/office/drawing/2014/main" id="{027B77B7-F317-4AA6-A627-75F5AE2E7A57}"/>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CubeSide">
              <a:extLst>
                <a:ext uri="{FF2B5EF4-FFF2-40B4-BE49-F238E27FC236}">
                  <a16:creationId xmlns:a16="http://schemas.microsoft.com/office/drawing/2014/main" id="{30CD656D-5337-4244-BA3E-ABD963579911}"/>
                </a:ext>
                <a:ext uri="{C183D7F6-B498-43B3-948B-1728B52AA6E4}">
                  <adec:decorative xmlns:adec="http://schemas.microsoft.com/office/drawing/2017/decorative" val="1"/>
                </a:ext>
              </a:extLst>
            </p:cNvPr>
            <p:cNvSpPr/>
            <p:nvPr/>
          </p:nvSpPr>
          <p:spPr>
            <a:xfrm>
              <a:off x="5867400" y="0"/>
              <a:ext cx="2228850" cy="2295144"/>
            </a:xfrm>
            <a:custGeom>
              <a:avLst/>
              <a:gdLst>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2295144 h 2295144"/>
                <a:gd name="connsiteX4" fmla="*/ 0 w 2228850"/>
                <a:gd name="connsiteY4" fmla="*/ 0 h 2295144"/>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0 h 2295144"/>
              </a:gdLst>
              <a:ahLst/>
              <a:cxnLst>
                <a:cxn ang="0">
                  <a:pos x="connsiteX0" y="connsiteY0"/>
                </a:cxn>
                <a:cxn ang="0">
                  <a:pos x="connsiteX1" y="connsiteY1"/>
                </a:cxn>
                <a:cxn ang="0">
                  <a:pos x="connsiteX2" y="connsiteY2"/>
                </a:cxn>
                <a:cxn ang="0">
                  <a:pos x="connsiteX3" y="connsiteY3"/>
                </a:cxn>
              </a:cxnLst>
              <a:rect l="l" t="t" r="r" b="b"/>
              <a:pathLst>
                <a:path w="2228850" h="2295144">
                  <a:moveTo>
                    <a:pt x="0" y="0"/>
                  </a:moveTo>
                  <a:lnTo>
                    <a:pt x="2228850" y="0"/>
                  </a:lnTo>
                  <a:lnTo>
                    <a:pt x="2228850" y="229514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CubeFront">
              <a:extLst>
                <a:ext uri="{FF2B5EF4-FFF2-40B4-BE49-F238E27FC236}">
                  <a16:creationId xmlns:a16="http://schemas.microsoft.com/office/drawing/2014/main" id="{66A5F4A5-2CA3-4E34-97C1-74E113BA3D7E}"/>
                </a:ext>
                <a:ext uri="{C183D7F6-B498-43B3-948B-1728B52AA6E4}">
                  <adec:decorative xmlns:adec="http://schemas.microsoft.com/office/drawing/2017/decorative" val="1"/>
                </a:ext>
              </a:extLst>
            </p:cNvPr>
            <p:cNvSpPr/>
            <p:nvPr/>
          </p:nvSpPr>
          <p:spPr>
            <a:xfrm>
              <a:off x="8096250" y="-1"/>
              <a:ext cx="4095750" cy="2295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pic>
          <p:nvPicPr>
            <p:cNvPr id="98" name="AWS Logo">
              <a:extLst>
                <a:ext uri="{FF2B5EF4-FFF2-40B4-BE49-F238E27FC236}">
                  <a16:creationId xmlns:a16="http://schemas.microsoft.com/office/drawing/2014/main" id="{961F7EBA-6264-4D1A-BA90-2C8A61C69B3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585216" y="338328"/>
              <a:ext cx="1097280" cy="658368"/>
            </a:xfrm>
            <a:prstGeom prst="rect">
              <a:avLst/>
            </a:prstGeom>
          </p:spPr>
        </p:pic>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69B11573-292E-4F55-A77E-C7F70767BE6A}"/>
              </a:ext>
            </a:extLst>
          </p:cNvPr>
          <p:cNvSpPr>
            <a:spLocks noGrp="1"/>
          </p:cNvSpPr>
          <p:nvPr>
            <p:ph type="title"/>
          </p:nvPr>
        </p:nvSpPr>
        <p:spPr>
          <a:xfrm>
            <a:off x="365760" y="2295144"/>
            <a:ext cx="11567160" cy="1481328"/>
          </a:xfrm>
        </p:spPr>
        <p:txBody>
          <a:bodyPr anchor="b">
            <a:normAutofit/>
          </a:bodyPr>
          <a:lstStyle>
            <a:lvl1pPr>
              <a:defRPr sz="4400">
                <a:solidFill>
                  <a:schemeClr val="bg2"/>
                </a:solidFill>
              </a:defRPr>
            </a:lvl1pPr>
          </a:lstStyle>
          <a:p>
            <a:r>
              <a:rPr lang="en-US"/>
              <a:t>Click to edit Master title style</a:t>
            </a:r>
            <a:endParaRPr lang="en-US" dirty="0"/>
          </a:p>
        </p:txBody>
      </p:sp>
      <p:sp>
        <p:nvSpPr>
          <p:cNvPr id="3" name="Subtitle">
            <a:extLst>
              <a:ext uri="{FF2B5EF4-FFF2-40B4-BE49-F238E27FC236}">
                <a16:creationId xmlns:a16="http://schemas.microsoft.com/office/drawing/2014/main" id="{4720F438-6999-4AEE-ABDC-CA4496A582B0}"/>
              </a:ext>
            </a:extLst>
          </p:cNvPr>
          <p:cNvSpPr>
            <a:spLocks noGrp="1"/>
          </p:cNvSpPr>
          <p:nvPr>
            <p:ph type="subTitle" idx="1" hasCustomPrompt="1"/>
          </p:nvPr>
        </p:nvSpPr>
        <p:spPr>
          <a:xfrm>
            <a:off x="365760" y="3803904"/>
            <a:ext cx="11567160" cy="2267712"/>
          </a:xfrm>
        </p:spPr>
        <p:txBody>
          <a:bodyPr>
            <a:noAutofit/>
          </a:bodyPr>
          <a:lstStyle>
            <a:lvl1pPr marL="0" indent="0">
              <a:buNone/>
              <a:defRPr sz="3200">
                <a:solidFill>
                  <a:schemeClr val="bg2"/>
                </a:solidFill>
              </a:defRPr>
            </a:lvl1pPr>
          </a:lstStyle>
          <a:p>
            <a:pPr lvl="0"/>
            <a:r>
              <a:rPr lang="en-US" dirty="0"/>
              <a:t>Type subtitle here</a:t>
            </a:r>
          </a:p>
        </p:txBody>
      </p:sp>
    </p:spTree>
    <p:custDataLst>
      <p:tags r:id="rId1"/>
    </p:custDataLst>
    <p:extLst>
      <p:ext uri="{BB962C8B-B14F-4D97-AF65-F5344CB8AC3E}">
        <p14:creationId xmlns:p14="http://schemas.microsoft.com/office/powerpoint/2010/main" val="1668361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headers, and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7321"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318912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Header and Content Left, Full Height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header, content, and full height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EEA0232A-1E36-4B66-8855-7774205AD335}"/>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E9ECC349-DC9E-43B4-9780-22F11542C500}"/>
              </a:ext>
              <a:ext uri="{C183D7F6-B498-43B3-948B-1728B52AA6E4}">
                <adec:decorative xmlns:adec="http://schemas.microsoft.com/office/drawing/2017/decorative" val="1"/>
              </a:ext>
            </a:extLst>
          </p:cNvPr>
          <p:cNvSpPr>
            <a:spLocks noGrp="1"/>
          </p:cNvSpPr>
          <p:nvPr>
            <p:ph idx="9" hasCustomPrompt="1"/>
          </p:nvPr>
        </p:nvSpPr>
        <p:spPr>
          <a:xfrm>
            <a:off x="6199632" y="1046819"/>
            <a:ext cx="5669280" cy="5387913"/>
          </a:xfrm>
        </p:spPr>
        <p:txBody>
          <a:bodyPr anchor="ctr"/>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8566184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2 Pictures,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pictures, 2 headers, and 2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noChangeAspect="1"/>
          </p:cNvSpPr>
          <p:nvPr>
            <p:ph idx="8" hasCustomPrompt="1"/>
          </p:nvPr>
        </p:nvSpPr>
        <p:spPr>
          <a:xfrm>
            <a:off x="2057400"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Righ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noChangeAspect="1"/>
          </p:cNvSpPr>
          <p:nvPr>
            <p:ph idx="9" hasCustomPrompt="1"/>
          </p:nvPr>
        </p:nvSpPr>
        <p:spPr>
          <a:xfrm>
            <a:off x="7891272"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9632"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9632"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7012127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3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3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Middle">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2519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81381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849E56B7-246D-4386-B8C5-E253AD940C1B}"/>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931775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headers and 3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3455"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3455"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Right">
            <a:extLst>
              <a:ext uri="{FF2B5EF4-FFF2-40B4-BE49-F238E27FC236}">
                <a16:creationId xmlns:a16="http://schemas.microsoft.com/office/drawing/2014/main" id="{B3EBECE3-35F9-4AF4-A8A7-FD546C7C32D6}"/>
              </a:ext>
            </a:extLst>
          </p:cNvPr>
          <p:cNvSpPr>
            <a:spLocks noGrp="1"/>
          </p:cNvSpPr>
          <p:nvPr>
            <p:ph type="subTitle" idx="6" hasCustomPrompt="1"/>
          </p:nvPr>
        </p:nvSpPr>
        <p:spPr>
          <a:xfrm>
            <a:off x="814115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814115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4821907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3 Pictures,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picture3, 3 headers, and 3text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7" hasCustomPrompt="1"/>
          </p:nvPr>
        </p:nvSpPr>
        <p:spPr>
          <a:xfrm>
            <a:off x="10972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Middle">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8" hasCustomPrompt="1"/>
          </p:nvPr>
        </p:nvSpPr>
        <p:spPr>
          <a:xfrm>
            <a:off x="49834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19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19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Picture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9" hasCustomPrompt="1"/>
          </p:nvPr>
        </p:nvSpPr>
        <p:spPr>
          <a:xfrm>
            <a:off x="88696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5" name="Content Header Right">
            <a:extLst>
              <a:ext uri="{FF2B5EF4-FFF2-40B4-BE49-F238E27FC236}">
                <a16:creationId xmlns:a16="http://schemas.microsoft.com/office/drawing/2014/main" id="{CF01F87A-DBEF-4657-8500-6A751FF3BC24}"/>
              </a:ext>
            </a:extLst>
          </p:cNvPr>
          <p:cNvSpPr>
            <a:spLocks noGrp="1"/>
          </p:cNvSpPr>
          <p:nvPr>
            <p:ph type="subTitle" idx="6" hasCustomPrompt="1"/>
          </p:nvPr>
        </p:nvSpPr>
        <p:spPr>
          <a:xfrm>
            <a:off x="81381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81381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044789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4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4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Center Lef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326567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Center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616559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0" name="Content Right">
            <a:extLst>
              <a:ext uri="{FF2B5EF4-FFF2-40B4-BE49-F238E27FC236}">
                <a16:creationId xmlns:a16="http://schemas.microsoft.com/office/drawing/2014/main" id="{BC11431A-8924-465C-98E0-6E4655C69AA7}"/>
              </a:ext>
            </a:extLst>
          </p:cNvPr>
          <p:cNvSpPr>
            <a:spLocks noGrp="1"/>
          </p:cNvSpPr>
          <p:nvPr>
            <p:ph type="body" idx="4" hasCustomPrompt="1"/>
          </p:nvPr>
        </p:nvSpPr>
        <p:spPr>
          <a:xfrm>
            <a:off x="906550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1BFB2E0D-B82D-49CC-9802-AFB8BA6D0938}"/>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467740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1"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headers, and 4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Center Right">
            <a:extLst>
              <a:ext uri="{FF2B5EF4-FFF2-40B4-BE49-F238E27FC236}">
                <a16:creationId xmlns:a16="http://schemas.microsoft.com/office/drawing/2014/main" id="{B3EBECE3-35F9-4AF4-A8A7-FD546C7C32D6}"/>
              </a:ext>
            </a:extLst>
          </p:cNvPr>
          <p:cNvSpPr>
            <a:spLocks noGrp="1"/>
          </p:cNvSpPr>
          <p:nvPr>
            <p:ph type="subTitle" idx="7" hasCustomPrompt="1"/>
          </p:nvPr>
        </p:nvSpPr>
        <p:spPr>
          <a:xfrm>
            <a:off x="6163056"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6163056"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Content Header Right">
            <a:extLst>
              <a:ext uri="{FF2B5EF4-FFF2-40B4-BE49-F238E27FC236}">
                <a16:creationId xmlns:a16="http://schemas.microsoft.com/office/drawing/2014/main" id="{ED932AC6-C3A8-487A-A17E-48D0C368204C}"/>
              </a:ext>
            </a:extLst>
          </p:cNvPr>
          <p:cNvSpPr>
            <a:spLocks noGrp="1"/>
          </p:cNvSpPr>
          <p:nvPr>
            <p:ph type="subTitle" idx="8" hasCustomPrompt="1"/>
          </p:nvPr>
        </p:nvSpPr>
        <p:spPr>
          <a:xfrm>
            <a:off x="9061704"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7CF59EA0-9039-4A19-8197-DA073A0DB52B}"/>
              </a:ext>
            </a:extLst>
          </p:cNvPr>
          <p:cNvSpPr>
            <a:spLocks noGrp="1"/>
          </p:cNvSpPr>
          <p:nvPr>
            <p:ph type="body" idx="4" hasCustomPrompt="1"/>
          </p:nvPr>
        </p:nvSpPr>
        <p:spPr>
          <a:xfrm>
            <a:off x="9061704"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6169270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4 Large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4 headers, and 4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Content 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6163056"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Content 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528A167E-DBEB-4BD8-B32A-B1DBF78AA248}"/>
              </a:ext>
            </a:extLst>
          </p:cNvPr>
          <p:cNvSpPr>
            <a:spLocks noGrp="1"/>
          </p:cNvSpPr>
          <p:nvPr>
            <p:ph type="body" idx="4" hasCustomPrompt="1"/>
          </p:nvPr>
        </p:nvSpPr>
        <p:spPr>
          <a:xfrm>
            <a:off x="9061704"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826284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4 Small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4 small pictures, 4 headers, and 4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9" hasCustomPrompt="1"/>
          </p:nvPr>
        </p:nvSpPr>
        <p:spPr>
          <a:xfrm>
            <a:off x="97790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5" hasCustomPrompt="1"/>
          </p:nvPr>
        </p:nvSpPr>
        <p:spPr>
          <a:xfrm>
            <a:off x="365760"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0" hasCustomPrompt="1"/>
          </p:nvPr>
        </p:nvSpPr>
        <p:spPr>
          <a:xfrm>
            <a:off x="381254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6" hasCustomPrompt="1"/>
          </p:nvPr>
        </p:nvSpPr>
        <p:spPr>
          <a:xfrm>
            <a:off x="3264408"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1" hasCustomPrompt="1"/>
          </p:nvPr>
        </p:nvSpPr>
        <p:spPr>
          <a:xfrm>
            <a:off x="664718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7" hasCustomPrompt="1"/>
          </p:nvPr>
        </p:nvSpPr>
        <p:spPr>
          <a:xfrm>
            <a:off x="6163056"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12" hasCustomPrompt="1"/>
          </p:nvPr>
        </p:nvSpPr>
        <p:spPr>
          <a:xfrm>
            <a:off x="948182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8" hasCustomPrompt="1"/>
          </p:nvPr>
        </p:nvSpPr>
        <p:spPr>
          <a:xfrm>
            <a:off x="9061704"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54287532"/>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7B3DCE0D-B1BB-4208-8FF4-6B7AC00DC28E}"/>
              </a:ext>
              <a:ext uri="{C183D7F6-B498-43B3-948B-1728B52AA6E4}">
                <adec:decorative xmlns:adec="http://schemas.microsoft.com/office/drawing/2017/decorative" val="1"/>
              </a:ext>
            </a:extLst>
          </p:cNvPr>
          <p:cNvGrpSpPr/>
          <p:nvPr/>
        </p:nvGrpSpPr>
        <p:grpSpPr>
          <a:xfrm>
            <a:off x="0" y="0"/>
            <a:ext cx="12192000" cy="6868287"/>
            <a:chOff x="0" y="0"/>
            <a:chExt cx="12192000" cy="6868287"/>
          </a:xfrm>
        </p:grpSpPr>
        <p:sp>
          <p:nvSpPr>
            <p:cNvPr id="92" name="BKG-TP">
              <a:extLst>
                <a:ext uri="{FF2B5EF4-FFF2-40B4-BE49-F238E27FC236}">
                  <a16:creationId xmlns:a16="http://schemas.microsoft.com/office/drawing/2014/main" id="{B149FB85-86EE-4435-AFFD-185416ABD0BC}"/>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F802EE88-1736-4DCA-8546-B833E1DC91F1}"/>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1909D555-A83A-43A3-ACF3-38A8D3D654E1}"/>
                </a:ext>
                <a:ext uri="{C183D7F6-B498-43B3-948B-1728B52AA6E4}">
                  <adec:decorative xmlns:adec="http://schemas.microsoft.com/office/drawing/2017/decorative" val="1"/>
                </a:ext>
              </a:extLst>
            </p:cNvPr>
            <p:cNvSpPr/>
            <p:nvPr/>
          </p:nvSpPr>
          <p:spPr>
            <a:xfrm>
              <a:off x="2552700" y="942975"/>
              <a:ext cx="9639300" cy="5925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F4EB4C23-6D3D-4AFD-8C20-ABBDE0E95555}"/>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585216" y="338328"/>
              <a:ext cx="1097280" cy="658368"/>
            </a:xfrm>
            <a:prstGeom prst="rect">
              <a:avLst/>
            </a:prstGeom>
          </p:spPr>
        </p:pic>
        <p:sp>
          <p:nvSpPr>
            <p:cNvPr id="10" name="Copyright">
              <a:extLst>
                <a:ext uri="{FF2B5EF4-FFF2-40B4-BE49-F238E27FC236}">
                  <a16:creationId xmlns:a16="http://schemas.microsoft.com/office/drawing/2014/main" id="{D18A8FFD-2A5D-4A49-85E4-97EFFB9C657F}"/>
                </a:ext>
              </a:extLst>
            </p:cNvPr>
            <p:cNvSpPr txBox="1"/>
            <p:nvPr/>
          </p:nvSpPr>
          <p:spPr>
            <a:xfrm>
              <a:off x="5039534" y="6568818"/>
              <a:ext cx="4659950" cy="261610"/>
            </a:xfrm>
            <a:prstGeom prst="rect">
              <a:avLst/>
            </a:prstGeom>
            <a:noFill/>
          </p:spPr>
          <p:txBody>
            <a:bodyPr wrap="square" rtlCol="0">
              <a:spAutoFit/>
            </a:bodyPr>
            <a:lstStyle/>
            <a:p>
              <a:pPr algn="ctr"/>
              <a:r>
                <a:rPr lang="en-US" sz="1100" kern="1200" dirty="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4033957-0EFE-4329-90FD-EA0B2493A7A5}"/>
              </a:ext>
            </a:extLst>
          </p:cNvPr>
          <p:cNvSpPr>
            <a:spLocks noGrp="1"/>
          </p:cNvSpPr>
          <p:nvPr>
            <p:ph type="ctrTitle" hasCustomPrompt="1"/>
          </p:nvPr>
        </p:nvSpPr>
        <p:spPr>
          <a:xfrm>
            <a:off x="2697480" y="1451250"/>
            <a:ext cx="9189490" cy="2325458"/>
          </a:xfrm>
        </p:spPr>
        <p:txBody>
          <a:bodyPr anchor="b"/>
          <a:lstStyle>
            <a:lvl1pPr algn="l">
              <a:lnSpc>
                <a:spcPct val="100000"/>
              </a:lnSpc>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3" name="Subtitle">
            <a:extLst>
              <a:ext uri="{FF2B5EF4-FFF2-40B4-BE49-F238E27FC236}">
                <a16:creationId xmlns:a16="http://schemas.microsoft.com/office/drawing/2014/main" id="{D880B134-6E98-45E8-A3FF-0D4A8170A59B}"/>
              </a:ext>
            </a:extLst>
          </p:cNvPr>
          <p:cNvSpPr>
            <a:spLocks noGrp="1"/>
          </p:cNvSpPr>
          <p:nvPr>
            <p:ph type="subTitle" idx="1" hasCustomPrompt="1"/>
          </p:nvPr>
        </p:nvSpPr>
        <p:spPr>
          <a:xfrm>
            <a:off x="2697480" y="3799920"/>
            <a:ext cx="9189490" cy="2325458"/>
          </a:xfrm>
        </p:spPr>
        <p:txBody>
          <a:bodyPr lIns="0"/>
          <a:lstStyle>
            <a:lvl1pPr marL="0" indent="0" algn="l">
              <a:lnSpc>
                <a:spcPct val="100000"/>
              </a:lnSpc>
              <a:buNone/>
              <a:defRPr sz="3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spTree>
    <p:custDataLst>
      <p:tags r:id="rId1"/>
    </p:custDataLst>
    <p:extLst>
      <p:ext uri="{BB962C8B-B14F-4D97-AF65-F5344CB8AC3E}">
        <p14:creationId xmlns:p14="http://schemas.microsoft.com/office/powerpoint/2010/main" val="12206413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4 Large Pictures,and 4 Header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and 4 headers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01638149"/>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Title, text box, 6 Pictures, and 6 Text Boxe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1 text box, 6 Images, and 6 text boxes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1560576" y="1334737"/>
            <a:ext cx="1828800" cy="1828800"/>
          </a:xfrm>
        </p:spPr>
        <p:txBody>
          <a:bodyPr anchor="t">
            <a:normAutofit/>
          </a:bodyPr>
          <a:lstStyle>
            <a:lvl1pPr marL="0" indent="0" algn="ctr">
              <a:buNone/>
              <a:defRPr sz="2400">
                <a:solidFill>
                  <a:schemeClr val="tx2"/>
                </a:solidFill>
              </a:defRPr>
            </a:lvl1pPr>
          </a:lstStyle>
          <a:p>
            <a:r>
              <a:rPr lang="en-US" dirty="0"/>
              <a:t>Click icon to add image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783336"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5306568"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4529328"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9064752"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8287512"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1560576"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783336"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5306568"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4529328"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9064752"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8287512"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3618213"/>
      </p:ext>
    </p:extLst>
  </p:cSld>
  <p:clrMapOvr>
    <a:masterClrMapping/>
  </p:clrMapOvr>
  <p:hf hdr="0" ftr="0" dt="0"/>
  <p:extLst mod="1">
    <p:ext uri="{DCECCB84-F9BA-43D5-87BE-67443E8EF086}">
      <p15:sldGuideLst xmlns:p15="http://schemas.microsoft.com/office/powerpoint/2012/main">
        <p15:guide id="2" orient="horz" pos="10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 8 Small Pictures, 8 Headers, and 8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8 pictures, 8 headers, and 8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365760"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9" hasCustomPrompt="1"/>
          </p:nvPr>
        </p:nvSpPr>
        <p:spPr>
          <a:xfrm>
            <a:off x="365760"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3264408"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10" hasCustomPrompt="1"/>
          </p:nvPr>
        </p:nvSpPr>
        <p:spPr>
          <a:xfrm>
            <a:off x="3264408"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6163056"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11" hasCustomPrompt="1"/>
          </p:nvPr>
        </p:nvSpPr>
        <p:spPr>
          <a:xfrm>
            <a:off x="6163056"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9061704"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12" hasCustomPrompt="1"/>
          </p:nvPr>
        </p:nvSpPr>
        <p:spPr>
          <a:xfrm>
            <a:off x="9061704"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365760"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1" name="Content Header 5">
            <a:extLst>
              <a:ext uri="{FF2B5EF4-FFF2-40B4-BE49-F238E27FC236}">
                <a16:creationId xmlns:a16="http://schemas.microsoft.com/office/drawing/2014/main" id="{E8024806-5459-4580-AA84-DFE98F18A5A3}"/>
              </a:ext>
            </a:extLst>
          </p:cNvPr>
          <p:cNvSpPr>
            <a:spLocks noGrp="1"/>
          </p:cNvSpPr>
          <p:nvPr>
            <p:ph type="subTitle" idx="13" hasCustomPrompt="1"/>
          </p:nvPr>
        </p:nvSpPr>
        <p:spPr>
          <a:xfrm>
            <a:off x="365760"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365760"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3264408"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4" name="Content Header 6">
            <a:extLst>
              <a:ext uri="{FF2B5EF4-FFF2-40B4-BE49-F238E27FC236}">
                <a16:creationId xmlns:a16="http://schemas.microsoft.com/office/drawing/2014/main" id="{484800A7-DA7A-48C2-BD82-C01F6FD9DB3E}"/>
              </a:ext>
            </a:extLst>
          </p:cNvPr>
          <p:cNvSpPr>
            <a:spLocks noGrp="1"/>
          </p:cNvSpPr>
          <p:nvPr>
            <p:ph type="subTitle" idx="14" hasCustomPrompt="1"/>
          </p:nvPr>
        </p:nvSpPr>
        <p:spPr>
          <a:xfrm>
            <a:off x="3264408"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3264408"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6" name="Picture 7">
            <a:extLst>
              <a:ext uri="{FF2B5EF4-FFF2-40B4-BE49-F238E27FC236}">
                <a16:creationId xmlns:a16="http://schemas.microsoft.com/office/drawing/2014/main" id="{0FD6813E-DBAA-47AF-94A9-F300864878FA}"/>
              </a:ext>
              <a:ext uri="{C183D7F6-B498-43B3-948B-1728B52AA6E4}">
                <adec:decorative xmlns:adec="http://schemas.microsoft.com/office/drawing/2017/decorative" val="1"/>
              </a:ext>
            </a:extLst>
          </p:cNvPr>
          <p:cNvSpPr>
            <a:spLocks noGrp="1"/>
          </p:cNvSpPr>
          <p:nvPr>
            <p:ph idx="23" hasCustomPrompt="1"/>
          </p:nvPr>
        </p:nvSpPr>
        <p:spPr>
          <a:xfrm>
            <a:off x="6163056"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7" name="Content Header 7">
            <a:extLst>
              <a:ext uri="{FF2B5EF4-FFF2-40B4-BE49-F238E27FC236}">
                <a16:creationId xmlns:a16="http://schemas.microsoft.com/office/drawing/2014/main" id="{706046A5-A656-4648-BD39-64FA5E94B613}"/>
              </a:ext>
            </a:extLst>
          </p:cNvPr>
          <p:cNvSpPr>
            <a:spLocks noGrp="1"/>
          </p:cNvSpPr>
          <p:nvPr>
            <p:ph type="subTitle" idx="15" hasCustomPrompt="1"/>
          </p:nvPr>
        </p:nvSpPr>
        <p:spPr>
          <a:xfrm>
            <a:off x="6163056"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8" name="Content 7">
            <a:extLst>
              <a:ext uri="{FF2B5EF4-FFF2-40B4-BE49-F238E27FC236}">
                <a16:creationId xmlns:a16="http://schemas.microsoft.com/office/drawing/2014/main" id="{9B368858-C97D-421E-8EFA-7300741447EE}"/>
              </a:ext>
            </a:extLst>
          </p:cNvPr>
          <p:cNvSpPr>
            <a:spLocks noGrp="1"/>
          </p:cNvSpPr>
          <p:nvPr>
            <p:ph type="body" idx="7" hasCustomPrompt="1"/>
          </p:nvPr>
        </p:nvSpPr>
        <p:spPr>
          <a:xfrm>
            <a:off x="6163056"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9" name="Picture 8">
            <a:extLst>
              <a:ext uri="{FF2B5EF4-FFF2-40B4-BE49-F238E27FC236}">
                <a16:creationId xmlns:a16="http://schemas.microsoft.com/office/drawing/2014/main" id="{9A78C933-BE2D-4980-BE96-E14880669883}"/>
              </a:ext>
              <a:ext uri="{C183D7F6-B498-43B3-948B-1728B52AA6E4}">
                <adec:decorative xmlns:adec="http://schemas.microsoft.com/office/drawing/2017/decorative" val="1"/>
              </a:ext>
            </a:extLst>
          </p:cNvPr>
          <p:cNvSpPr>
            <a:spLocks noGrp="1"/>
          </p:cNvSpPr>
          <p:nvPr>
            <p:ph idx="24" hasCustomPrompt="1"/>
          </p:nvPr>
        </p:nvSpPr>
        <p:spPr>
          <a:xfrm>
            <a:off x="9061704" y="3814574"/>
            <a:ext cx="2834640" cy="1648911"/>
          </a:xfrm>
        </p:spPr>
        <p:txBody>
          <a:bodyPr anchor="t"/>
          <a:lstStyle>
            <a:lvl1pPr marL="0" indent="0" algn="ctr">
              <a:buNone/>
              <a:defRPr sz="3200">
                <a:solidFill>
                  <a:schemeClr val="tx2"/>
                </a:solidFill>
              </a:defRPr>
            </a:lvl1pPr>
          </a:lstStyle>
          <a:p>
            <a:r>
              <a:rPr lang="en-US" dirty="0"/>
              <a:t>Click icon to add image</a:t>
            </a:r>
          </a:p>
        </p:txBody>
      </p:sp>
      <p:sp>
        <p:nvSpPr>
          <p:cNvPr id="40" name="Content Header 8">
            <a:extLst>
              <a:ext uri="{FF2B5EF4-FFF2-40B4-BE49-F238E27FC236}">
                <a16:creationId xmlns:a16="http://schemas.microsoft.com/office/drawing/2014/main" id="{DE6244C7-6311-4CE0-AB72-2F6B429380EE}"/>
              </a:ext>
            </a:extLst>
          </p:cNvPr>
          <p:cNvSpPr>
            <a:spLocks noGrp="1"/>
          </p:cNvSpPr>
          <p:nvPr>
            <p:ph type="subTitle" idx="16" hasCustomPrompt="1"/>
          </p:nvPr>
        </p:nvSpPr>
        <p:spPr>
          <a:xfrm>
            <a:off x="9061704"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41" name="Content 8">
            <a:extLst>
              <a:ext uri="{FF2B5EF4-FFF2-40B4-BE49-F238E27FC236}">
                <a16:creationId xmlns:a16="http://schemas.microsoft.com/office/drawing/2014/main" id="{FD06B556-F6DC-4CCE-8B02-F0089954096F}"/>
              </a:ext>
            </a:extLst>
          </p:cNvPr>
          <p:cNvSpPr>
            <a:spLocks noGrp="1"/>
          </p:cNvSpPr>
          <p:nvPr>
            <p:ph type="body" idx="8" hasCustomPrompt="1"/>
          </p:nvPr>
        </p:nvSpPr>
        <p:spPr>
          <a:xfrm>
            <a:off x="9061704"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31300843"/>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and Gallar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lvl1pPr>
          </a:lstStyle>
          <a:p>
            <a:r>
              <a:rPr lang="en-US" dirty="0"/>
              <a:t>Title and 8 pictures</a:t>
            </a:r>
          </a:p>
        </p:txBody>
      </p:sp>
      <p:sp>
        <p:nvSpPr>
          <p:cNvPr id="11" name="Picture 1">
            <a:extLst>
              <a:ext uri="{FF2B5EF4-FFF2-40B4-BE49-F238E27FC236}">
                <a16:creationId xmlns:a16="http://schemas.microsoft.com/office/drawing/2014/main" id="{01E0569B-0304-4CF2-95FE-74EEAC9AEC38}"/>
              </a:ext>
            </a:extLst>
          </p:cNvPr>
          <p:cNvSpPr>
            <a:spLocks noGrp="1"/>
          </p:cNvSpPr>
          <p:nvPr>
            <p:ph idx="1" hasCustomPrompt="1"/>
          </p:nvPr>
        </p:nvSpPr>
        <p:spPr>
          <a:xfrm>
            <a:off x="45122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2" name="Picture 2">
            <a:extLst>
              <a:ext uri="{FF2B5EF4-FFF2-40B4-BE49-F238E27FC236}">
                <a16:creationId xmlns:a16="http://schemas.microsoft.com/office/drawing/2014/main" id="{4E39BCC2-7E6B-49A6-88A7-4389D0876599}"/>
              </a:ext>
            </a:extLst>
          </p:cNvPr>
          <p:cNvSpPr>
            <a:spLocks noGrp="1"/>
          </p:cNvSpPr>
          <p:nvPr>
            <p:ph idx="2" hasCustomPrompt="1"/>
          </p:nvPr>
        </p:nvSpPr>
        <p:spPr>
          <a:xfrm>
            <a:off x="3348813"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3" name="Picture 3">
            <a:extLst>
              <a:ext uri="{FF2B5EF4-FFF2-40B4-BE49-F238E27FC236}">
                <a16:creationId xmlns:a16="http://schemas.microsoft.com/office/drawing/2014/main" id="{292A7B23-5883-4A03-AA9E-D7887267A0B5}"/>
              </a:ext>
            </a:extLst>
          </p:cNvPr>
          <p:cNvSpPr>
            <a:spLocks noGrp="1"/>
          </p:cNvSpPr>
          <p:nvPr>
            <p:ph idx="3" hasCustomPrompt="1"/>
          </p:nvPr>
        </p:nvSpPr>
        <p:spPr>
          <a:xfrm>
            <a:off x="6246406"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4" name="Picture 4">
            <a:extLst>
              <a:ext uri="{FF2B5EF4-FFF2-40B4-BE49-F238E27FC236}">
                <a16:creationId xmlns:a16="http://schemas.microsoft.com/office/drawing/2014/main" id="{871FBC72-3D16-49CE-BD02-AD416196D37A}"/>
              </a:ext>
            </a:extLst>
          </p:cNvPr>
          <p:cNvSpPr>
            <a:spLocks noGrp="1"/>
          </p:cNvSpPr>
          <p:nvPr>
            <p:ph idx="4" hasCustomPrompt="1"/>
          </p:nvPr>
        </p:nvSpPr>
        <p:spPr>
          <a:xfrm>
            <a:off x="914400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5" name="Picture 5">
            <a:extLst>
              <a:ext uri="{FF2B5EF4-FFF2-40B4-BE49-F238E27FC236}">
                <a16:creationId xmlns:a16="http://schemas.microsoft.com/office/drawing/2014/main" id="{CCC335E7-FA18-44DB-ACBC-F2DABE9FB384}"/>
              </a:ext>
            </a:extLst>
          </p:cNvPr>
          <p:cNvSpPr>
            <a:spLocks noGrp="1"/>
          </p:cNvSpPr>
          <p:nvPr>
            <p:ph idx="5" hasCustomPrompt="1"/>
          </p:nvPr>
        </p:nvSpPr>
        <p:spPr>
          <a:xfrm>
            <a:off x="45122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6" name="Picture 6">
            <a:extLst>
              <a:ext uri="{FF2B5EF4-FFF2-40B4-BE49-F238E27FC236}">
                <a16:creationId xmlns:a16="http://schemas.microsoft.com/office/drawing/2014/main" id="{BB740650-61A2-4FDC-8700-54D96F01FF5A}"/>
              </a:ext>
            </a:extLst>
          </p:cNvPr>
          <p:cNvSpPr>
            <a:spLocks noGrp="1"/>
          </p:cNvSpPr>
          <p:nvPr>
            <p:ph idx="6" hasCustomPrompt="1"/>
          </p:nvPr>
        </p:nvSpPr>
        <p:spPr>
          <a:xfrm>
            <a:off x="3348813"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7" name="Picture 7">
            <a:extLst>
              <a:ext uri="{FF2B5EF4-FFF2-40B4-BE49-F238E27FC236}">
                <a16:creationId xmlns:a16="http://schemas.microsoft.com/office/drawing/2014/main" id="{CA951A10-B648-4F4E-87FD-97FD8FEB4106}"/>
              </a:ext>
            </a:extLst>
          </p:cNvPr>
          <p:cNvSpPr>
            <a:spLocks noGrp="1"/>
          </p:cNvSpPr>
          <p:nvPr>
            <p:ph idx="7" hasCustomPrompt="1"/>
          </p:nvPr>
        </p:nvSpPr>
        <p:spPr>
          <a:xfrm>
            <a:off x="6246406"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8" name="Picture 8">
            <a:extLst>
              <a:ext uri="{FF2B5EF4-FFF2-40B4-BE49-F238E27FC236}">
                <a16:creationId xmlns:a16="http://schemas.microsoft.com/office/drawing/2014/main" id="{1F4C4007-9EA0-4D1F-938D-A38B105119E9}"/>
              </a:ext>
            </a:extLst>
          </p:cNvPr>
          <p:cNvSpPr>
            <a:spLocks noGrp="1"/>
          </p:cNvSpPr>
          <p:nvPr>
            <p:ph idx="8" hasCustomPrompt="1"/>
          </p:nvPr>
        </p:nvSpPr>
        <p:spPr>
          <a:xfrm>
            <a:off x="914400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861730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layout</a:t>
            </a:r>
          </a:p>
        </p:txBody>
      </p:sp>
      <p:sp>
        <p:nvSpPr>
          <p:cNvPr id="19" name="Title Border">
            <a:extLst>
              <a:ext uri="{FF2B5EF4-FFF2-40B4-BE49-F238E27FC236}">
                <a16:creationId xmlns:a16="http://schemas.microsoft.com/office/drawing/2014/main" id="{5C923B7C-0930-466B-9A4C-4F269F22E021}"/>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6972315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Only Blank">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blank layout</a:t>
            </a:r>
          </a:p>
        </p:txBody>
      </p:sp>
    </p:spTree>
    <p:custDataLst>
      <p:tags r:id="rId1"/>
    </p:custDataLst>
    <p:extLst>
      <p:ext uri="{BB962C8B-B14F-4D97-AF65-F5344CB8AC3E}">
        <p14:creationId xmlns:p14="http://schemas.microsoft.com/office/powerpoint/2010/main" val="30636064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mall Title and Archite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299526"/>
            <a:ext cx="11569209" cy="289591"/>
          </a:xfrm>
        </p:spPr>
        <p:txBody>
          <a:bodyPr>
            <a:normAutofit/>
          </a:bodyPr>
          <a:lstStyle>
            <a:lvl1pPr>
              <a:defRPr sz="1600"/>
            </a:lvl1pPr>
          </a:lstStyle>
          <a:p>
            <a:r>
              <a:rPr lang="en-US" dirty="0"/>
              <a:t>Architecture layout</a:t>
            </a:r>
          </a:p>
        </p:txBody>
      </p:sp>
    </p:spTree>
    <p:custDataLst>
      <p:tags r:id="rId1"/>
    </p:custDataLst>
    <p:extLst>
      <p:ext uri="{BB962C8B-B14F-4D97-AF65-F5344CB8AC3E}">
        <p14:creationId xmlns:p14="http://schemas.microsoft.com/office/powerpoint/2010/main" val="11707173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Full Bleed Imag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0" y="154244"/>
            <a:ext cx="12192000" cy="289591"/>
          </a:xfrm>
        </p:spPr>
        <p:txBody>
          <a:bodyPr>
            <a:normAutofit/>
          </a:bodyPr>
          <a:lstStyle>
            <a:lvl1pPr marL="228600">
              <a:defRPr sz="1600"/>
            </a:lvl1pPr>
          </a:lstStyle>
          <a:p>
            <a:r>
              <a:rPr lang="en-US" dirty="0"/>
              <a:t>Full Image layout</a:t>
            </a:r>
          </a:p>
        </p:txBody>
      </p:sp>
      <p:sp>
        <p:nvSpPr>
          <p:cNvPr id="11" name="Picture">
            <a:extLst>
              <a:ext uri="{FF2B5EF4-FFF2-40B4-BE49-F238E27FC236}">
                <a16:creationId xmlns:a16="http://schemas.microsoft.com/office/drawing/2014/main" id="{3725AF1B-6140-4505-81CD-922F8227415C}"/>
              </a:ext>
            </a:extLst>
          </p:cNvPr>
          <p:cNvSpPr>
            <a:spLocks noGrp="1"/>
          </p:cNvSpPr>
          <p:nvPr>
            <p:ph sz="quarter" idx="11" hasCustomPrompt="1"/>
          </p:nvPr>
        </p:nvSpPr>
        <p:spPr>
          <a:xfrm>
            <a:off x="0" y="444499"/>
            <a:ext cx="12192000" cy="5979265"/>
          </a:xfrm>
        </p:spPr>
        <p:txBody>
          <a:bodyPr anchor="ctr">
            <a:normAutofit/>
          </a:bodyPr>
          <a:lstStyle>
            <a:lvl1pPr marL="0" indent="0" algn="ctr">
              <a:buNone/>
              <a:defRPr sz="3600"/>
            </a:lvl1pPr>
          </a:lstStyle>
          <a:p>
            <a:r>
              <a:rPr lang="en-US" dirty="0"/>
              <a:t>Click icon to add image</a:t>
            </a:r>
          </a:p>
        </p:txBody>
      </p:sp>
    </p:spTree>
    <p:custDataLst>
      <p:tags r:id="rId1"/>
    </p:custDataLst>
    <p:extLst>
      <p:ext uri="{BB962C8B-B14F-4D97-AF65-F5344CB8AC3E}">
        <p14:creationId xmlns:p14="http://schemas.microsoft.com/office/powerpoint/2010/main" val="1263127036"/>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KC-Vertical-Question">
    <p:bg>
      <p:bgPr>
        <a:solidFill>
          <a:schemeClr val="bg1"/>
        </a:solidFill>
        <a:effectLst/>
      </p:bgPr>
    </p:bg>
    <p:spTree>
      <p:nvGrpSpPr>
        <p:cNvPr id="1" name=""/>
        <p:cNvGrpSpPr/>
        <p:nvPr/>
      </p:nvGrpSpPr>
      <p:grpSpPr>
        <a:xfrm>
          <a:off x="0" y="0"/>
          <a:ext cx="0" cy="0"/>
          <a:chOff x="0" y="0"/>
          <a:chExt cx="0" cy="0"/>
        </a:xfrm>
      </p:grpSpPr>
      <p:grpSp>
        <p:nvGrpSpPr>
          <p:cNvPr id="24" name="Background Images">
            <a:extLst>
              <a:ext uri="{FF2B5EF4-FFF2-40B4-BE49-F238E27FC236}">
                <a16:creationId xmlns:a16="http://schemas.microsoft.com/office/drawing/2014/main" id="{EE3862B2-782C-42D5-9515-66EBE7A19C9A}"/>
              </a:ext>
            </a:extLst>
          </p:cNvPr>
          <p:cNvGrpSpPr/>
          <p:nvPr/>
        </p:nvGrpSpPr>
        <p:grpSpPr>
          <a:xfrm>
            <a:off x="0" y="1"/>
            <a:ext cx="12192000" cy="6858000"/>
            <a:chOff x="0" y="1"/>
            <a:chExt cx="12192000" cy="6858000"/>
          </a:xfrm>
        </p:grpSpPr>
        <p:sp>
          <p:nvSpPr>
            <p:cNvPr id="25" name="BKG-TP">
              <a:extLst>
                <a:ext uri="{FF2B5EF4-FFF2-40B4-BE49-F238E27FC236}">
                  <a16:creationId xmlns:a16="http://schemas.microsoft.com/office/drawing/2014/main" id="{C6078C7F-2E33-426C-96FF-E7084DD86E7E}"/>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BKG-RT">
              <a:extLst>
                <a:ext uri="{FF2B5EF4-FFF2-40B4-BE49-F238E27FC236}">
                  <a16:creationId xmlns:a16="http://schemas.microsoft.com/office/drawing/2014/main" id="{5D3C4E6B-760F-4EC0-919D-D0EEACF9ACA9}"/>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28" name="AWS Logo">
              <a:extLst>
                <a:ext uri="{FF2B5EF4-FFF2-40B4-BE49-F238E27FC236}">
                  <a16:creationId xmlns:a16="http://schemas.microsoft.com/office/drawing/2014/main" id="{90E6AE4C-E744-4586-850E-BEDD7EE7AB8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9" name="Copyright">
              <a:extLst>
                <a:ext uri="{FF2B5EF4-FFF2-40B4-BE49-F238E27FC236}">
                  <a16:creationId xmlns:a16="http://schemas.microsoft.com/office/drawing/2014/main" id="{274AB020-3E40-43C9-A671-5C17FEE2F38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6"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2"/>
                </a:solidFill>
              </a:defRPr>
            </a:lvl1pPr>
          </a:lstStyle>
          <a:p>
            <a:r>
              <a:rPr lang="en-US" dirty="0"/>
              <a:t>Question and Responses</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7"/>
            <a:ext cx="4401650" cy="5429387"/>
          </a:xfrm>
          <a:solidFill>
            <a:schemeClr val="accent1"/>
          </a:solidFill>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400">
                <a:solidFill>
                  <a:schemeClr val="bg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t>
            </a:r>
            <a:br>
              <a:rPr lang="en-US" dirty="0"/>
            </a:br>
            <a:r>
              <a:rPr lang="en-US" dirty="0"/>
              <a:t>4 responses can only have 1 correct response</a:t>
            </a:r>
            <a:br>
              <a:rPr lang="en-US" dirty="0"/>
            </a:br>
            <a:r>
              <a:rPr lang="en-US" dirty="0"/>
              <a:t>5 responses must have 2 correct responses</a:t>
            </a:r>
            <a:br>
              <a:rPr lang="en-US" dirty="0"/>
            </a:br>
            <a:r>
              <a:rPr lang="en-US" dirty="0"/>
              <a:t>6 responses must have 3 correct responses.</a:t>
            </a:r>
          </a:p>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You can make this field wider if needed. The background color moves with this field. Simply adjust the placement of the response fields to the right to accommodate the wider question field.</a:t>
            </a:r>
          </a:p>
        </p:txBody>
      </p:sp>
      <p:sp>
        <p:nvSpPr>
          <p:cNvPr id="3" name="Choice Header">
            <a:extLst>
              <a:ext uri="{FF2B5EF4-FFF2-40B4-BE49-F238E27FC236}">
                <a16:creationId xmlns:a16="http://schemas.microsoft.com/office/drawing/2014/main" id="{94A86AAC-E12E-4379-82C3-110918D47BB2}"/>
              </a:ext>
            </a:extLst>
          </p:cNvPr>
          <p:cNvSpPr>
            <a:spLocks noGrp="1"/>
          </p:cNvSpPr>
          <p:nvPr>
            <p:ph type="subTitle" idx="13" hasCustomPrompt="1"/>
          </p:nvPr>
        </p:nvSpPr>
        <p:spPr>
          <a:xfrm>
            <a:off x="4581525" y="1008063"/>
            <a:ext cx="847725" cy="323850"/>
          </a:xfrm>
        </p:spPr>
        <p:txBody>
          <a:bodyPr lIns="0" rIns="0">
            <a:noAutofit/>
          </a:bodyPr>
          <a:lstStyle>
            <a:lvl1pPr marL="0" indent="0" algn="ctr">
              <a:buNone/>
              <a:defRPr sz="1800">
                <a:solidFill>
                  <a:schemeClr val="tx2"/>
                </a:solidFill>
              </a:defRPr>
            </a:lvl1pPr>
          </a:lstStyle>
          <a:p>
            <a:pPr lvl="0"/>
            <a:r>
              <a:rPr lang="en-US" dirty="0"/>
              <a:t>Choice</a:t>
            </a:r>
          </a:p>
        </p:txBody>
      </p:sp>
      <p:sp>
        <p:nvSpPr>
          <p:cNvPr id="4" name="Response Header">
            <a:extLst>
              <a:ext uri="{FF2B5EF4-FFF2-40B4-BE49-F238E27FC236}">
                <a16:creationId xmlns:a16="http://schemas.microsoft.com/office/drawing/2014/main" id="{49A546CD-B784-4C60-8DF1-04299A8BD8DC}"/>
              </a:ext>
            </a:extLst>
          </p:cNvPr>
          <p:cNvSpPr>
            <a:spLocks noGrp="1"/>
          </p:cNvSpPr>
          <p:nvPr>
            <p:ph type="subTitle" idx="14" hasCustomPrompt="1"/>
          </p:nvPr>
        </p:nvSpPr>
        <p:spPr>
          <a:xfrm>
            <a:off x="5429250" y="1008063"/>
            <a:ext cx="2457450" cy="323850"/>
          </a:xfrm>
        </p:spPr>
        <p:txBody>
          <a:bodyPr lIns="91440" rIns="0">
            <a:noAutofit/>
          </a:bodyPr>
          <a:lstStyle>
            <a:lvl1pPr marL="0" indent="0" algn="l">
              <a:buNone/>
              <a:defRPr sz="1800">
                <a:solidFill>
                  <a:schemeClr val="tx2"/>
                </a:solidFill>
              </a:defRPr>
            </a:lvl1pPr>
          </a:lstStyle>
          <a:p>
            <a:pPr lvl="0"/>
            <a:r>
              <a:rPr lang="en-US" dirty="0"/>
              <a:t>Response</a:t>
            </a:r>
          </a:p>
        </p:txBody>
      </p:sp>
      <p:sp>
        <p:nvSpPr>
          <p:cNvPr id="9" name="First Resp #">
            <a:extLst>
              <a:ext uri="{FF2B5EF4-FFF2-40B4-BE49-F238E27FC236}">
                <a16:creationId xmlns:a16="http://schemas.microsoft.com/office/drawing/2014/main" id="{DF65B8F8-C411-4217-9956-036774AA94F8}"/>
              </a:ext>
            </a:extLst>
          </p:cNvPr>
          <p:cNvSpPr>
            <a:spLocks noGrp="1"/>
          </p:cNvSpPr>
          <p:nvPr>
            <p:ph type="body" idx="2" hasCustomPrompt="1"/>
          </p:nvPr>
        </p:nvSpPr>
        <p:spPr>
          <a:xfrm>
            <a:off x="4584699" y="1344286"/>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429250" y="1344286"/>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B27347F1-D178-4BA7-947D-9C3316CA7F55}"/>
              </a:ext>
            </a:extLst>
          </p:cNvPr>
          <p:cNvSpPr>
            <a:spLocks noGrp="1"/>
          </p:cNvSpPr>
          <p:nvPr>
            <p:ph type="body" idx="4" hasCustomPrompt="1"/>
          </p:nvPr>
        </p:nvSpPr>
        <p:spPr>
          <a:xfrm>
            <a:off x="4584699" y="2189689"/>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9762E385-4F68-4D4A-BE57-EDA108A285B5}"/>
              </a:ext>
            </a:extLst>
          </p:cNvPr>
          <p:cNvSpPr>
            <a:spLocks noGrp="1"/>
          </p:cNvSpPr>
          <p:nvPr>
            <p:ph type="body" idx="5" hasCustomPrompt="1"/>
          </p:nvPr>
        </p:nvSpPr>
        <p:spPr>
          <a:xfrm>
            <a:off x="5429250" y="2189689"/>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2ACAFB9D-8E9C-4408-85E1-A3501374C2E9}"/>
              </a:ext>
            </a:extLst>
          </p:cNvPr>
          <p:cNvSpPr>
            <a:spLocks noGrp="1"/>
          </p:cNvSpPr>
          <p:nvPr>
            <p:ph type="body" idx="6" hasCustomPrompt="1"/>
          </p:nvPr>
        </p:nvSpPr>
        <p:spPr>
          <a:xfrm>
            <a:off x="4584699" y="3035092"/>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22884D39-7004-49D5-8E88-C45BE1C9BFCB}"/>
              </a:ext>
            </a:extLst>
          </p:cNvPr>
          <p:cNvSpPr>
            <a:spLocks noGrp="1"/>
          </p:cNvSpPr>
          <p:nvPr>
            <p:ph type="body" idx="7" hasCustomPrompt="1"/>
          </p:nvPr>
        </p:nvSpPr>
        <p:spPr>
          <a:xfrm>
            <a:off x="5429250" y="3035092"/>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310C83DA-41AE-4CBA-AA96-EB5CB2226FCF}"/>
              </a:ext>
            </a:extLst>
          </p:cNvPr>
          <p:cNvSpPr>
            <a:spLocks noGrp="1"/>
          </p:cNvSpPr>
          <p:nvPr>
            <p:ph type="body" idx="8" hasCustomPrompt="1"/>
          </p:nvPr>
        </p:nvSpPr>
        <p:spPr>
          <a:xfrm>
            <a:off x="4584699" y="3880495"/>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AEE05FA0-DD58-4D0B-A7E0-EAC7B789E7A7}"/>
              </a:ext>
            </a:extLst>
          </p:cNvPr>
          <p:cNvSpPr>
            <a:spLocks noGrp="1"/>
          </p:cNvSpPr>
          <p:nvPr>
            <p:ph type="body" idx="9" hasCustomPrompt="1"/>
          </p:nvPr>
        </p:nvSpPr>
        <p:spPr>
          <a:xfrm>
            <a:off x="5429250" y="3880495"/>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6D2D170-961D-4140-B087-C6CFDF7BBD75}"/>
              </a:ext>
            </a:extLst>
          </p:cNvPr>
          <p:cNvSpPr>
            <a:spLocks noGrp="1"/>
          </p:cNvSpPr>
          <p:nvPr>
            <p:ph type="body" idx="10" hasCustomPrompt="1"/>
          </p:nvPr>
        </p:nvSpPr>
        <p:spPr>
          <a:xfrm>
            <a:off x="4584699" y="4725898"/>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B428E384-92E9-495A-9CAE-E33E3164F939}"/>
              </a:ext>
            </a:extLst>
          </p:cNvPr>
          <p:cNvSpPr>
            <a:spLocks noGrp="1"/>
          </p:cNvSpPr>
          <p:nvPr>
            <p:ph type="body" idx="11" hasCustomPrompt="1"/>
          </p:nvPr>
        </p:nvSpPr>
        <p:spPr>
          <a:xfrm>
            <a:off x="5429250" y="4725898"/>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DC41B7B5-B438-4885-90AE-758ABF2CA9F9}"/>
              </a:ext>
            </a:extLst>
          </p:cNvPr>
          <p:cNvSpPr>
            <a:spLocks noGrp="1"/>
          </p:cNvSpPr>
          <p:nvPr>
            <p:ph type="body" idx="12" hasCustomPrompt="1"/>
          </p:nvPr>
        </p:nvSpPr>
        <p:spPr>
          <a:xfrm>
            <a:off x="4584699" y="5571303"/>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09F72B28-4CF6-4FD1-BA4A-5A98215324E2}"/>
              </a:ext>
            </a:extLst>
          </p:cNvPr>
          <p:cNvSpPr>
            <a:spLocks noGrp="1"/>
          </p:cNvSpPr>
          <p:nvPr>
            <p:ph type="body" idx="13" hasCustomPrompt="1"/>
          </p:nvPr>
        </p:nvSpPr>
        <p:spPr>
          <a:xfrm>
            <a:off x="5429250" y="5571303"/>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36260643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KC-Vertical-Answer">
    <p:bg>
      <p:bgPr>
        <a:solidFill>
          <a:schemeClr val="bg1"/>
        </a:solidFill>
        <a:effectLst/>
      </p:bgPr>
    </p:bg>
    <p:spTree>
      <p:nvGrpSpPr>
        <p:cNvPr id="1" name=""/>
        <p:cNvGrpSpPr/>
        <p:nvPr/>
      </p:nvGrpSpPr>
      <p:grpSpPr>
        <a:xfrm>
          <a:off x="0" y="0"/>
          <a:ext cx="0" cy="0"/>
          <a:chOff x="0" y="0"/>
          <a:chExt cx="0" cy="0"/>
        </a:xfrm>
      </p:grpSpPr>
      <p:grpSp>
        <p:nvGrpSpPr>
          <p:cNvPr id="12" name="Background Images">
            <a:extLst>
              <a:ext uri="{FF2B5EF4-FFF2-40B4-BE49-F238E27FC236}">
                <a16:creationId xmlns:a16="http://schemas.microsoft.com/office/drawing/2014/main" id="{9D893736-31CD-4275-8671-3253868EBB81}"/>
              </a:ext>
            </a:extLst>
          </p:cNvPr>
          <p:cNvGrpSpPr/>
          <p:nvPr/>
        </p:nvGrpSpPr>
        <p:grpSpPr>
          <a:xfrm>
            <a:off x="0" y="1"/>
            <a:ext cx="12192000" cy="6858000"/>
            <a:chOff x="0" y="1"/>
            <a:chExt cx="12192000" cy="6858000"/>
          </a:xfrm>
        </p:grpSpPr>
        <p:sp>
          <p:nvSpPr>
            <p:cNvPr id="13" name="BKG-TP">
              <a:extLst>
                <a:ext uri="{FF2B5EF4-FFF2-40B4-BE49-F238E27FC236}">
                  <a16:creationId xmlns:a16="http://schemas.microsoft.com/office/drawing/2014/main" id="{BF122BEF-CA51-4B5F-A9D2-5B4722001489}"/>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KG-RT">
              <a:extLst>
                <a:ext uri="{FF2B5EF4-FFF2-40B4-BE49-F238E27FC236}">
                  <a16:creationId xmlns:a16="http://schemas.microsoft.com/office/drawing/2014/main" id="{80E3899F-10AE-440C-9957-5E3536890A76}"/>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6" name="AWS Logo">
              <a:extLst>
                <a:ext uri="{FF2B5EF4-FFF2-40B4-BE49-F238E27FC236}">
                  <a16:creationId xmlns:a16="http://schemas.microsoft.com/office/drawing/2014/main" id="{AFED23B7-B88C-4046-B460-7E08C859BC7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17" name="Copyright">
              <a:extLst>
                <a:ext uri="{FF2B5EF4-FFF2-40B4-BE49-F238E27FC236}">
                  <a16:creationId xmlns:a16="http://schemas.microsoft.com/office/drawing/2014/main" id="{6102431F-55CF-4F10-BCE6-9666CEA4F8C1}"/>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1"/>
                </a:solidFill>
              </a:defRPr>
            </a:lvl1pPr>
          </a:lstStyle>
          <a:p>
            <a:r>
              <a:rPr lang="en-US" dirty="0"/>
              <a:t>Answer and explanation</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6"/>
            <a:ext cx="4401650" cy="5429386"/>
          </a:xfrm>
        </p:spPr>
        <p:txBody>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3" name="AnswerHeader">
            <a:extLst>
              <a:ext uri="{FF2B5EF4-FFF2-40B4-BE49-F238E27FC236}">
                <a16:creationId xmlns:a16="http://schemas.microsoft.com/office/drawing/2014/main" id="{7C8472BF-3681-4E98-B87B-5FA7A5C19359}"/>
              </a:ext>
            </a:extLst>
          </p:cNvPr>
          <p:cNvSpPr>
            <a:spLocks noGrp="1"/>
          </p:cNvSpPr>
          <p:nvPr>
            <p:ph type="subTitle" idx="4" hasCustomPrompt="1"/>
          </p:nvPr>
        </p:nvSpPr>
        <p:spPr>
          <a:xfrm>
            <a:off x="4580888" y="1020685"/>
            <a:ext cx="7611111" cy="400050"/>
          </a:xfrm>
          <a:solidFill>
            <a:schemeClr val="accent2"/>
          </a:solidFill>
        </p:spPr>
        <p:txBody>
          <a:bodyPr lIns="9144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FFCADE15-0CD9-4F7B-9FFC-6A2C71B4D226}"/>
              </a:ext>
            </a:extLst>
          </p:cNvPr>
          <p:cNvSpPr>
            <a:spLocks noGrp="1"/>
          </p:cNvSpPr>
          <p:nvPr>
            <p:ph type="body" idx="2" hasCustomPrompt="1"/>
          </p:nvPr>
        </p:nvSpPr>
        <p:spPr>
          <a:xfrm>
            <a:off x="4886326" y="1420597"/>
            <a:ext cx="7267614" cy="4955378"/>
          </a:xfrm>
          <a:solidFill>
            <a:schemeClr val="bg1"/>
          </a:solidFill>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472894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60" y="366471"/>
            <a:ext cx="8768256" cy="2293938"/>
          </a:xfrm>
        </p:spPr>
        <p:txBody>
          <a:bodyPr anchor="b"/>
          <a:lstStyle>
            <a:lvl1pPr>
              <a:defRPr sz="4400">
                <a:solidFill>
                  <a:schemeClr val="tx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60" y="2688190"/>
            <a:ext cx="8768256" cy="2098121"/>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subtitle</a:t>
            </a:r>
          </a:p>
        </p:txBody>
      </p:sp>
      <p:grpSp>
        <p:nvGrpSpPr>
          <p:cNvPr id="12" name="Background">
            <a:extLst>
              <a:ext uri="{FF2B5EF4-FFF2-40B4-BE49-F238E27FC236}">
                <a16:creationId xmlns:a16="http://schemas.microsoft.com/office/drawing/2014/main" id="{08931424-66E6-477A-95D2-2C5E26F414C7}"/>
              </a:ext>
            </a:extLst>
          </p:cNvPr>
          <p:cNvGrpSpPr/>
          <p:nvPr/>
        </p:nvGrpSpPr>
        <p:grpSpPr>
          <a:xfrm>
            <a:off x="656659" y="-1"/>
            <a:ext cx="11535342" cy="6858001"/>
            <a:chOff x="656659" y="-1"/>
            <a:chExt cx="11535342" cy="6858001"/>
          </a:xfrm>
        </p:grpSpPr>
        <p:sp>
          <p:nvSpPr>
            <p:cNvPr id="14" name="CubeFront">
              <a:extLst>
                <a:ext uri="{FF2B5EF4-FFF2-40B4-BE49-F238E27FC236}">
                  <a16:creationId xmlns:a16="http://schemas.microsoft.com/office/drawing/2014/main" id="{1BDF6026-D674-4E63-8B3A-CBDFE9E787C1}"/>
                </a:ext>
                <a:ext uri="{C183D7F6-B498-43B3-948B-1728B52AA6E4}">
                  <adec:decorative xmlns:adec="http://schemas.microsoft.com/office/drawing/2017/decorative" val="1"/>
                </a:ext>
              </a:extLst>
            </p:cNvPr>
            <p:cNvSpPr/>
            <p:nvPr/>
          </p:nvSpPr>
          <p:spPr>
            <a:xfrm>
              <a:off x="672321" y="5917721"/>
              <a:ext cx="4282108" cy="9402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beTop">
              <a:extLst>
                <a:ext uri="{FF2B5EF4-FFF2-40B4-BE49-F238E27FC236}">
                  <a16:creationId xmlns:a16="http://schemas.microsoft.com/office/drawing/2014/main" id="{06BB4668-D264-4030-8700-4F9782A61534}"/>
                </a:ext>
                <a:ext uri="{C183D7F6-B498-43B3-948B-1728B52AA6E4}">
                  <adec:decorative xmlns:adec="http://schemas.microsoft.com/office/drawing/2017/decorative" val="1"/>
                </a:ext>
              </a:extLst>
            </p:cNvPr>
            <p:cNvSpPr/>
            <p:nvPr/>
          </p:nvSpPr>
          <p:spPr>
            <a:xfrm>
              <a:off x="656659" y="4071144"/>
              <a:ext cx="11535342" cy="2786856"/>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BKG-RT">
              <a:extLst>
                <a:ext uri="{FF2B5EF4-FFF2-40B4-BE49-F238E27FC236}">
                  <a16:creationId xmlns:a16="http://schemas.microsoft.com/office/drawing/2014/main" id="{8E17F594-599B-4FD9-8BCB-8E1C019CCB44}"/>
                </a:ext>
                <a:ext uri="{C183D7F6-B498-43B3-948B-1728B52AA6E4}">
                  <adec:decorative xmlns:adec="http://schemas.microsoft.com/office/drawing/2017/decorative" val="1"/>
                </a:ext>
              </a:extLst>
            </p:cNvPr>
            <p:cNvSpPr/>
            <p:nvPr/>
          </p:nvSpPr>
          <p:spPr>
            <a:xfrm>
              <a:off x="9175265" y="-1"/>
              <a:ext cx="3016735" cy="478631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0" y="393065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7" name="Icons">
              <a:extLst>
                <a:ext uri="{FF2B5EF4-FFF2-40B4-BE49-F238E27FC236}">
                  <a16:creationId xmlns:a16="http://schemas.microsoft.com/office/drawing/2014/main" id="{3826BD34-BA31-4D91-BFD2-6BBD94A51D24}"/>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1017429" y="4011878"/>
              <a:ext cx="11174571" cy="2846121"/>
            </a:xfrm>
            <a:prstGeom prst="rect">
              <a:avLst/>
            </a:prstGeom>
          </p:spPr>
        </p:pic>
        <p:sp>
          <p:nvSpPr>
            <p:cNvPr id="18" name="CopyBackground">
              <a:extLst>
                <a:ext uri="{FF2B5EF4-FFF2-40B4-BE49-F238E27FC236}">
                  <a16:creationId xmlns:a16="http://schemas.microsoft.com/office/drawing/2014/main" id="{3994923B-6EFE-4BB7-A3B5-632436E91DB9}"/>
                </a:ext>
              </a:extLst>
            </p:cNvPr>
            <p:cNvSpPr/>
            <p:nvPr/>
          </p:nvSpPr>
          <p:spPr>
            <a:xfrm>
              <a:off x="7622849"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pyright">
              <a:extLst>
                <a:ext uri="{FF2B5EF4-FFF2-40B4-BE49-F238E27FC236}">
                  <a16:creationId xmlns:a16="http://schemas.microsoft.com/office/drawing/2014/main" id="{D87DDC37-6AB4-424A-BA07-3B0AF81A1053}"/>
                </a:ext>
              </a:extLst>
            </p:cNvPr>
            <p:cNvSpPr txBox="1"/>
            <p:nvPr/>
          </p:nvSpPr>
          <p:spPr>
            <a:xfrm>
              <a:off x="7538162" y="657989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Tree>
    <p:custDataLst>
      <p:tags r:id="rId1"/>
    </p:custDataLst>
    <p:extLst>
      <p:ext uri="{BB962C8B-B14F-4D97-AF65-F5344CB8AC3E}">
        <p14:creationId xmlns:p14="http://schemas.microsoft.com/office/powerpoint/2010/main" val="31679876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A-Horizontal">
    <p:bg>
      <p:bgPr>
        <a:solidFill>
          <a:schemeClr val="bg1"/>
        </a:solidFill>
        <a:effectLst/>
      </p:bgPr>
    </p:bg>
    <p:spTree>
      <p:nvGrpSpPr>
        <p:cNvPr id="1" name=""/>
        <p:cNvGrpSpPr/>
        <p:nvPr/>
      </p:nvGrpSpPr>
      <p:grpSpPr>
        <a:xfrm>
          <a:off x="0" y="0"/>
          <a:ext cx="0" cy="0"/>
          <a:chOff x="0" y="0"/>
          <a:chExt cx="0" cy="0"/>
        </a:xfrm>
      </p:grpSpPr>
      <p:grpSp>
        <p:nvGrpSpPr>
          <p:cNvPr id="19" name="Background Images">
            <a:extLst>
              <a:ext uri="{FF2B5EF4-FFF2-40B4-BE49-F238E27FC236}">
                <a16:creationId xmlns:a16="http://schemas.microsoft.com/office/drawing/2014/main" id="{18C277CC-8FC8-4D78-AB63-9513759C0783}"/>
              </a:ext>
            </a:extLst>
          </p:cNvPr>
          <p:cNvGrpSpPr/>
          <p:nvPr/>
        </p:nvGrpSpPr>
        <p:grpSpPr>
          <a:xfrm>
            <a:off x="0" y="1"/>
            <a:ext cx="12192000" cy="6858000"/>
            <a:chOff x="0" y="1"/>
            <a:chExt cx="12192000" cy="6858000"/>
          </a:xfrm>
        </p:grpSpPr>
        <p:sp>
          <p:nvSpPr>
            <p:cNvPr id="20" name="BKG-TP">
              <a:extLst>
                <a:ext uri="{FF2B5EF4-FFF2-40B4-BE49-F238E27FC236}">
                  <a16:creationId xmlns:a16="http://schemas.microsoft.com/office/drawing/2014/main" id="{1C269943-78A1-4304-AE96-B1F32EC214E6}"/>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AWS Logo">
              <a:extLst>
                <a:ext uri="{FF2B5EF4-FFF2-40B4-BE49-F238E27FC236}">
                  <a16:creationId xmlns:a16="http://schemas.microsoft.com/office/drawing/2014/main" id="{A49D8E1E-772D-46F7-9ACE-C06929884B0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3" name="Copyright">
              <a:extLst>
                <a:ext uri="{FF2B5EF4-FFF2-40B4-BE49-F238E27FC236}">
                  <a16:creationId xmlns:a16="http://schemas.microsoft.com/office/drawing/2014/main" id="{2268572E-7A9B-498D-A37E-CFD2934B7AC2}"/>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11774410" cy="825473"/>
          </a:xfrm>
        </p:spPr>
        <p:txBody>
          <a:bodyPr/>
          <a:lstStyle>
            <a:lvl1pPr>
              <a:defRPr>
                <a:solidFill>
                  <a:schemeClr val="bg1"/>
                </a:solidFill>
              </a:defRPr>
            </a:lvl1pPr>
          </a:lstStyle>
          <a:p>
            <a:r>
              <a:rPr lang="en-US" dirty="0"/>
              <a:t>Answer and explanation</a:t>
            </a:r>
          </a:p>
        </p:txBody>
      </p:sp>
      <p:sp>
        <p:nvSpPr>
          <p:cNvPr id="7" name="Question 1">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8" y="118549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8" name="Answer Text 1">
            <a:extLst>
              <a:ext uri="{FF2B5EF4-FFF2-40B4-BE49-F238E27FC236}">
                <a16:creationId xmlns:a16="http://schemas.microsoft.com/office/drawing/2014/main" id="{FFCADE15-0CD9-4F7B-9FFC-6A2C71B4D226}"/>
              </a:ext>
            </a:extLst>
          </p:cNvPr>
          <p:cNvSpPr>
            <a:spLocks noGrp="1"/>
          </p:cNvSpPr>
          <p:nvPr>
            <p:ph type="body" idx="2" hasCustomPrompt="1"/>
          </p:nvPr>
        </p:nvSpPr>
        <p:spPr>
          <a:xfrm>
            <a:off x="5651500" y="118549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2" name="Question 2">
            <a:extLst>
              <a:ext uri="{FF2B5EF4-FFF2-40B4-BE49-F238E27FC236}">
                <a16:creationId xmlns:a16="http://schemas.microsoft.com/office/drawing/2014/main" id="{2733FE88-66AC-4110-B77F-059B3D638C2E}"/>
              </a:ext>
            </a:extLst>
          </p:cNvPr>
          <p:cNvSpPr>
            <a:spLocks noGrp="1"/>
          </p:cNvSpPr>
          <p:nvPr>
            <p:ph type="body" idx="21" hasCustomPrompt="1"/>
          </p:nvPr>
        </p:nvSpPr>
        <p:spPr>
          <a:xfrm>
            <a:off x="179237" y="2526456"/>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3" name="Answer Text 2">
            <a:extLst>
              <a:ext uri="{FF2B5EF4-FFF2-40B4-BE49-F238E27FC236}">
                <a16:creationId xmlns:a16="http://schemas.microsoft.com/office/drawing/2014/main" id="{E33DAA71-DCA3-491A-8A97-143BF1813197}"/>
              </a:ext>
            </a:extLst>
          </p:cNvPr>
          <p:cNvSpPr>
            <a:spLocks noGrp="1"/>
          </p:cNvSpPr>
          <p:nvPr>
            <p:ph type="body" idx="22" hasCustomPrompt="1"/>
          </p:nvPr>
        </p:nvSpPr>
        <p:spPr>
          <a:xfrm>
            <a:off x="5651499" y="2526456"/>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4" name="Question 3">
            <a:extLst>
              <a:ext uri="{FF2B5EF4-FFF2-40B4-BE49-F238E27FC236}">
                <a16:creationId xmlns:a16="http://schemas.microsoft.com/office/drawing/2014/main" id="{85011FB9-28FB-42F5-8639-AFB8DE09EDB0}"/>
              </a:ext>
            </a:extLst>
          </p:cNvPr>
          <p:cNvSpPr>
            <a:spLocks noGrp="1"/>
          </p:cNvSpPr>
          <p:nvPr>
            <p:ph type="body" idx="23" hasCustomPrompt="1"/>
          </p:nvPr>
        </p:nvSpPr>
        <p:spPr>
          <a:xfrm>
            <a:off x="179237" y="3883100"/>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6" name="Answer Text 3">
            <a:extLst>
              <a:ext uri="{FF2B5EF4-FFF2-40B4-BE49-F238E27FC236}">
                <a16:creationId xmlns:a16="http://schemas.microsoft.com/office/drawing/2014/main" id="{BBA625A9-591B-4F80-B2C0-C8B9B7ED58AF}"/>
              </a:ext>
            </a:extLst>
          </p:cNvPr>
          <p:cNvSpPr>
            <a:spLocks noGrp="1"/>
          </p:cNvSpPr>
          <p:nvPr>
            <p:ph type="body" idx="24" hasCustomPrompt="1"/>
          </p:nvPr>
        </p:nvSpPr>
        <p:spPr>
          <a:xfrm>
            <a:off x="5651499" y="3883100"/>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7" name="Question 4">
            <a:extLst>
              <a:ext uri="{FF2B5EF4-FFF2-40B4-BE49-F238E27FC236}">
                <a16:creationId xmlns:a16="http://schemas.microsoft.com/office/drawing/2014/main" id="{94FE6022-0B4D-44CE-B9CB-F3EF8689FC0E}"/>
              </a:ext>
            </a:extLst>
          </p:cNvPr>
          <p:cNvSpPr>
            <a:spLocks noGrp="1"/>
          </p:cNvSpPr>
          <p:nvPr>
            <p:ph type="body" idx="25" hasCustomPrompt="1"/>
          </p:nvPr>
        </p:nvSpPr>
        <p:spPr>
          <a:xfrm>
            <a:off x="179236" y="523955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8" name="Answer Text 4">
            <a:extLst>
              <a:ext uri="{FF2B5EF4-FFF2-40B4-BE49-F238E27FC236}">
                <a16:creationId xmlns:a16="http://schemas.microsoft.com/office/drawing/2014/main" id="{A6B202E1-04E5-4362-96B3-ED5EF312171C}"/>
              </a:ext>
            </a:extLst>
          </p:cNvPr>
          <p:cNvSpPr>
            <a:spLocks noGrp="1"/>
          </p:cNvSpPr>
          <p:nvPr>
            <p:ph type="body" idx="26" hasCustomPrompt="1"/>
          </p:nvPr>
        </p:nvSpPr>
        <p:spPr>
          <a:xfrm>
            <a:off x="5651498" y="523955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1344222302"/>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KC-Horizontal-Question">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E9CD1AC9-3AAD-4061-9815-CA2A755752E2}"/>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E0B6FD1A-B839-4C89-A4D5-3B9A5AA24C31}"/>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71CA29FE-029C-470F-8B2A-DE98B38B26DF}"/>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8" name="AWS Logo">
              <a:extLst>
                <a:ext uri="{FF2B5EF4-FFF2-40B4-BE49-F238E27FC236}">
                  <a16:creationId xmlns:a16="http://schemas.microsoft.com/office/drawing/2014/main" id="{8B560738-A5A3-492F-8E11-B91E6716C30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9728"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dirty="0"/>
              <a:t>Question and Responses</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Choice Header">
            <a:extLst>
              <a:ext uri="{FF2B5EF4-FFF2-40B4-BE49-F238E27FC236}">
                <a16:creationId xmlns:a16="http://schemas.microsoft.com/office/drawing/2014/main" id="{819C768D-12EC-41EC-9F85-ED13A7CA6D52}"/>
              </a:ext>
            </a:extLst>
          </p:cNvPr>
          <p:cNvSpPr>
            <a:spLocks noGrp="1"/>
          </p:cNvSpPr>
          <p:nvPr>
            <p:ph type="subTitle" idx="13" hasCustomPrompt="1"/>
          </p:nvPr>
        </p:nvSpPr>
        <p:spPr>
          <a:xfrm>
            <a:off x="0" y="2109788"/>
            <a:ext cx="887413" cy="317500"/>
          </a:xfrm>
          <a:solidFill>
            <a:schemeClr val="accent2"/>
          </a:solidFill>
          <a:ln>
            <a:noFill/>
          </a:ln>
        </p:spPr>
        <p:txBody>
          <a:bodyPr lIns="0" rIns="0">
            <a:noAutofit/>
          </a:bodyPr>
          <a:lstStyle>
            <a:lvl1pPr marL="0" indent="0" algn="ctr">
              <a:buNone/>
              <a:defRPr sz="1800">
                <a:solidFill>
                  <a:schemeClr val="tx2"/>
                </a:solidFill>
              </a:defRPr>
            </a:lvl1pPr>
          </a:lstStyle>
          <a:p>
            <a:pPr lvl="0"/>
            <a:r>
              <a:rPr lang="en-US" dirty="0"/>
              <a:t>Choice</a:t>
            </a:r>
          </a:p>
        </p:txBody>
      </p:sp>
      <p:sp>
        <p:nvSpPr>
          <p:cNvPr id="4" name="Response Header">
            <a:extLst>
              <a:ext uri="{FF2B5EF4-FFF2-40B4-BE49-F238E27FC236}">
                <a16:creationId xmlns:a16="http://schemas.microsoft.com/office/drawing/2014/main" id="{AFAAB670-BBCA-4429-9F6C-C9ABD61E6B0C}"/>
              </a:ext>
            </a:extLst>
          </p:cNvPr>
          <p:cNvSpPr>
            <a:spLocks noGrp="1"/>
          </p:cNvSpPr>
          <p:nvPr>
            <p:ph type="subTitle" idx="14" hasCustomPrompt="1"/>
          </p:nvPr>
        </p:nvSpPr>
        <p:spPr>
          <a:xfrm>
            <a:off x="907950" y="2109788"/>
            <a:ext cx="11284050" cy="317500"/>
          </a:xfrm>
          <a:solidFill>
            <a:schemeClr val="accent2"/>
          </a:solidFill>
          <a:ln>
            <a:noFill/>
          </a:ln>
        </p:spPr>
        <p:txBody>
          <a:bodyPr lIns="91440" rIns="0">
            <a:noAutofit/>
          </a:bodyPr>
          <a:lstStyle>
            <a:lvl1pPr marL="0" indent="0" algn="l">
              <a:buNone/>
              <a:defRPr sz="1800">
                <a:solidFill>
                  <a:schemeClr val="tx2"/>
                </a:solidFill>
              </a:defRPr>
            </a:lvl1pPr>
          </a:lstStyle>
          <a:p>
            <a:pPr lvl="0"/>
            <a:r>
              <a:rPr lang="en-US" dirty="0"/>
              <a:t>Response</a:t>
            </a:r>
          </a:p>
        </p:txBody>
      </p:sp>
      <p:sp>
        <p:nvSpPr>
          <p:cNvPr id="9" name="First Resp #">
            <a:extLst>
              <a:ext uri="{FF2B5EF4-FFF2-40B4-BE49-F238E27FC236}">
                <a16:creationId xmlns:a16="http://schemas.microsoft.com/office/drawing/2014/main" id="{B4EC449C-918E-4AF9-9E90-0E8D47CF3DD9}"/>
              </a:ext>
            </a:extLst>
          </p:cNvPr>
          <p:cNvSpPr>
            <a:spLocks noGrp="1"/>
          </p:cNvSpPr>
          <p:nvPr>
            <p:ph type="body" idx="2" hasCustomPrompt="1"/>
          </p:nvPr>
        </p:nvSpPr>
        <p:spPr>
          <a:xfrm>
            <a:off x="1" y="2427252"/>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35CD1FAE-5D7E-4F04-B017-89D4732E2444}"/>
              </a:ext>
            </a:extLst>
          </p:cNvPr>
          <p:cNvSpPr>
            <a:spLocks noGrp="1"/>
          </p:cNvSpPr>
          <p:nvPr>
            <p:ph type="body" idx="3" hasCustomPrompt="1"/>
          </p:nvPr>
        </p:nvSpPr>
        <p:spPr>
          <a:xfrm>
            <a:off x="907950" y="2427252"/>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05FFB414-A546-4A6C-B7E8-B6D9C7AC88C9}"/>
              </a:ext>
            </a:extLst>
          </p:cNvPr>
          <p:cNvSpPr>
            <a:spLocks noGrp="1"/>
          </p:cNvSpPr>
          <p:nvPr>
            <p:ph type="body" idx="4" hasCustomPrompt="1"/>
          </p:nvPr>
        </p:nvSpPr>
        <p:spPr>
          <a:xfrm>
            <a:off x="1" y="310073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840EA72F-053D-43C4-A0AA-4F71D345F1E1}"/>
              </a:ext>
            </a:extLst>
          </p:cNvPr>
          <p:cNvSpPr>
            <a:spLocks noGrp="1"/>
          </p:cNvSpPr>
          <p:nvPr>
            <p:ph type="body" idx="5" hasCustomPrompt="1"/>
          </p:nvPr>
        </p:nvSpPr>
        <p:spPr>
          <a:xfrm>
            <a:off x="907950" y="310073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F00955FE-A162-474C-BFF8-0AB0FBF10130}"/>
              </a:ext>
            </a:extLst>
          </p:cNvPr>
          <p:cNvSpPr>
            <a:spLocks noGrp="1"/>
          </p:cNvSpPr>
          <p:nvPr>
            <p:ph type="body" idx="6" hasCustomPrompt="1"/>
          </p:nvPr>
        </p:nvSpPr>
        <p:spPr>
          <a:xfrm>
            <a:off x="1" y="3774216"/>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55974934-D7D0-4C4C-B76C-558C1028590E}"/>
              </a:ext>
            </a:extLst>
          </p:cNvPr>
          <p:cNvSpPr>
            <a:spLocks noGrp="1"/>
          </p:cNvSpPr>
          <p:nvPr>
            <p:ph type="body" idx="7" hasCustomPrompt="1"/>
          </p:nvPr>
        </p:nvSpPr>
        <p:spPr>
          <a:xfrm>
            <a:off x="907950" y="3774216"/>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9A682F4A-836A-42BD-B18F-482CDD9FE392}"/>
              </a:ext>
            </a:extLst>
          </p:cNvPr>
          <p:cNvSpPr>
            <a:spLocks noGrp="1"/>
          </p:cNvSpPr>
          <p:nvPr>
            <p:ph type="body" idx="8" hasCustomPrompt="1"/>
          </p:nvPr>
        </p:nvSpPr>
        <p:spPr>
          <a:xfrm>
            <a:off x="1" y="4447698"/>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2A075B8F-DFA0-46B1-A70C-B12937892D4B}"/>
              </a:ext>
            </a:extLst>
          </p:cNvPr>
          <p:cNvSpPr>
            <a:spLocks noGrp="1"/>
          </p:cNvSpPr>
          <p:nvPr>
            <p:ph type="body" idx="9" hasCustomPrompt="1"/>
          </p:nvPr>
        </p:nvSpPr>
        <p:spPr>
          <a:xfrm>
            <a:off x="907950" y="4447698"/>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3A4AC8A-DBAB-477E-8F79-6EFB6340CE48}"/>
              </a:ext>
            </a:extLst>
          </p:cNvPr>
          <p:cNvSpPr>
            <a:spLocks noGrp="1"/>
          </p:cNvSpPr>
          <p:nvPr>
            <p:ph type="body" idx="10" hasCustomPrompt="1"/>
          </p:nvPr>
        </p:nvSpPr>
        <p:spPr>
          <a:xfrm>
            <a:off x="1" y="5121180"/>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0B4A450D-E822-44AA-8298-11D531D74483}"/>
              </a:ext>
            </a:extLst>
          </p:cNvPr>
          <p:cNvSpPr>
            <a:spLocks noGrp="1"/>
          </p:cNvSpPr>
          <p:nvPr>
            <p:ph type="body" idx="11" hasCustomPrompt="1"/>
          </p:nvPr>
        </p:nvSpPr>
        <p:spPr>
          <a:xfrm>
            <a:off x="907950" y="5121180"/>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4075988B-8657-4CA4-A4CB-EAEA7B298681}"/>
              </a:ext>
            </a:extLst>
          </p:cNvPr>
          <p:cNvSpPr>
            <a:spLocks noGrp="1"/>
          </p:cNvSpPr>
          <p:nvPr>
            <p:ph type="body" idx="12" hasCustomPrompt="1"/>
          </p:nvPr>
        </p:nvSpPr>
        <p:spPr>
          <a:xfrm>
            <a:off x="1" y="579466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327445DD-9D42-491C-969B-C7919BE2E3F0}"/>
              </a:ext>
            </a:extLst>
          </p:cNvPr>
          <p:cNvSpPr>
            <a:spLocks noGrp="1"/>
          </p:cNvSpPr>
          <p:nvPr>
            <p:ph type="body" idx="13" hasCustomPrompt="1"/>
          </p:nvPr>
        </p:nvSpPr>
        <p:spPr>
          <a:xfrm>
            <a:off x="907950" y="579466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390075568"/>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KC-Horizontal-Answer">
    <p:bg>
      <p:bgPr>
        <a:solidFill>
          <a:schemeClr val="bg1"/>
        </a:solidFill>
        <a:effectLst/>
      </p:bgPr>
    </p:bg>
    <p:spTree>
      <p:nvGrpSpPr>
        <p:cNvPr id="1" name=""/>
        <p:cNvGrpSpPr/>
        <p:nvPr/>
      </p:nvGrpSpPr>
      <p:grpSpPr>
        <a:xfrm>
          <a:off x="0" y="0"/>
          <a:ext cx="0" cy="0"/>
          <a:chOff x="0" y="0"/>
          <a:chExt cx="0" cy="0"/>
        </a:xfrm>
      </p:grpSpPr>
      <p:grpSp>
        <p:nvGrpSpPr>
          <p:cNvPr id="5" name="Background Images">
            <a:extLst>
              <a:ext uri="{FF2B5EF4-FFF2-40B4-BE49-F238E27FC236}">
                <a16:creationId xmlns:a16="http://schemas.microsoft.com/office/drawing/2014/main" id="{9AC63EDD-BEE2-404E-8399-2AA11023CDAB}"/>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7A68BE18-C9FD-4D64-BD55-20302868F06E}"/>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31622DCA-CB0C-4601-9C65-55CE8CDC7503}"/>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AWS Logo">
              <a:extLst>
                <a:ext uri="{FF2B5EF4-FFF2-40B4-BE49-F238E27FC236}">
                  <a16:creationId xmlns:a16="http://schemas.microsoft.com/office/drawing/2014/main" id="{18A3C304-3B7F-434E-99A7-8B8C386B4EF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Answer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dirty="0"/>
              <a:t>Answer and explanation</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Answer Header">
            <a:extLst>
              <a:ext uri="{FF2B5EF4-FFF2-40B4-BE49-F238E27FC236}">
                <a16:creationId xmlns:a16="http://schemas.microsoft.com/office/drawing/2014/main" id="{4CF18732-63A0-43A6-B5E9-C4F74190ED76}"/>
              </a:ext>
            </a:extLst>
          </p:cNvPr>
          <p:cNvSpPr>
            <a:spLocks noGrp="1"/>
          </p:cNvSpPr>
          <p:nvPr>
            <p:ph type="subTitle" idx="4" hasCustomPrompt="1"/>
          </p:nvPr>
        </p:nvSpPr>
        <p:spPr>
          <a:xfrm>
            <a:off x="0" y="2114550"/>
            <a:ext cx="12192000" cy="400050"/>
          </a:xfrm>
          <a:solidFill>
            <a:schemeClr val="accent2"/>
          </a:solidFill>
        </p:spPr>
        <p:txBody>
          <a:bodyPr lIns="22860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35CD1FAE-5D7E-4F04-B017-89D4732E2444}"/>
              </a:ext>
            </a:extLst>
          </p:cNvPr>
          <p:cNvSpPr>
            <a:spLocks noGrp="1"/>
          </p:cNvSpPr>
          <p:nvPr>
            <p:ph type="body" idx="2" hasCustomPrompt="1"/>
          </p:nvPr>
        </p:nvSpPr>
        <p:spPr>
          <a:xfrm>
            <a:off x="907950" y="2427252"/>
            <a:ext cx="11245989" cy="4007816"/>
          </a:xfrm>
          <a:solidFill>
            <a:schemeClr val="bg1"/>
          </a:solidFill>
          <a:ln>
            <a:no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38892894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solidFill>
                  <a:schemeClr val="tx2"/>
                </a:solidFill>
              </a:defRPr>
            </a:lvl1pPr>
          </a:lstStyle>
          <a:p>
            <a:r>
              <a:rPr lang="en-US" dirty="0"/>
              <a:t>Title and vertical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435716" y="1033070"/>
            <a:ext cx="11499253" cy="5389244"/>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7F823AF2-999D-4175-8C01-402CA4924585}"/>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160842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Vertical Title and Conten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1FDB7DAC-24E1-411C-8D5F-3A7FDF188C1D}"/>
              </a:ext>
            </a:extLst>
          </p:cNvPr>
          <p:cNvSpPr>
            <a:spLocks noGrp="1"/>
          </p:cNvSpPr>
          <p:nvPr>
            <p:ph type="title" hasCustomPrompt="1"/>
          </p:nvPr>
        </p:nvSpPr>
        <p:spPr>
          <a:xfrm rot="5400000">
            <a:off x="8324028" y="2805126"/>
            <a:ext cx="6127095" cy="1132145"/>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a:solidFill>
                  <a:schemeClr val="tx2"/>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t>Vertical title and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365760" y="307649"/>
            <a:ext cx="10455743" cy="6127095"/>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A9006E65-0AC6-4AEC-9676-8B754EE037E9}"/>
              </a:ext>
              <a:ext uri="{C183D7F6-B498-43B3-948B-1728B52AA6E4}">
                <adec:decorative xmlns:adec="http://schemas.microsoft.com/office/drawing/2017/decorative" val="1"/>
              </a:ext>
            </a:extLst>
          </p:cNvPr>
          <p:cNvSpPr/>
          <p:nvPr/>
        </p:nvSpPr>
        <p:spPr>
          <a:xfrm rot="5400000">
            <a:off x="7803983" y="3371504"/>
            <a:ext cx="60807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422889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Instructor Intro">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F3DBA0A-EF04-44BD-A704-1C36C47D2821}"/>
              </a:ext>
              <a:ext uri="{C183D7F6-B498-43B3-948B-1728B52AA6E4}">
                <adec:decorative xmlns:adec="http://schemas.microsoft.com/office/drawing/2017/decorative" val="1"/>
              </a:ext>
            </a:extLst>
          </p:cNvPr>
          <p:cNvGrpSpPr/>
          <p:nvPr/>
        </p:nvGrpSpPr>
        <p:grpSpPr>
          <a:xfrm>
            <a:off x="1" y="1"/>
            <a:ext cx="12004925" cy="6858000"/>
            <a:chOff x="1" y="1"/>
            <a:chExt cx="12004925" cy="6858000"/>
          </a:xfrm>
        </p:grpSpPr>
        <p:sp>
          <p:nvSpPr>
            <p:cNvPr id="93" name="BKG-LT">
              <a:extLst>
                <a:ext uri="{FF2B5EF4-FFF2-40B4-BE49-F238E27FC236}">
                  <a16:creationId xmlns:a16="http://schemas.microsoft.com/office/drawing/2014/main" id="{1636AFF1-562B-467D-8DC1-B38C08FBD4C3}"/>
                </a:ext>
                <a:ext uri="{C183D7F6-B498-43B3-948B-1728B52AA6E4}">
                  <adec:decorative xmlns:adec="http://schemas.microsoft.com/office/drawing/2017/decorative" val="1"/>
                </a:ext>
              </a:extLst>
            </p:cNvPr>
            <p:cNvSpPr/>
            <p:nvPr/>
          </p:nvSpPr>
          <p:spPr>
            <a:xfrm>
              <a:off x="1" y="1"/>
              <a:ext cx="59016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TrainingLine">
              <a:extLst>
                <a:ext uri="{FF2B5EF4-FFF2-40B4-BE49-F238E27FC236}">
                  <a16:creationId xmlns:a16="http://schemas.microsoft.com/office/drawing/2014/main" id="{D7310E2A-808D-407A-87D7-C505B238AAE6}"/>
                </a:ext>
                <a:ext uri="{C183D7F6-B498-43B3-948B-1728B52AA6E4}">
                  <adec:decorative xmlns:adec="http://schemas.microsoft.com/office/drawing/2017/decorative" val="1"/>
                </a:ext>
              </a:extLst>
            </p:cNvPr>
            <p:cNvCxnSpPr>
              <a:cxnSpLocks/>
            </p:cNvCxnSpPr>
            <p:nvPr/>
          </p:nvCxnSpPr>
          <p:spPr>
            <a:xfrm>
              <a:off x="198875" y="4775930"/>
              <a:ext cx="5503926" cy="0"/>
            </a:xfrm>
            <a:prstGeom prst="line">
              <a:avLst/>
            </a:prstGeom>
            <a:ln w="38100">
              <a:solidFill>
                <a:schemeClr val="tx2"/>
              </a:solidFill>
            </a:ln>
          </p:spPr>
          <p:style>
            <a:lnRef idx="3">
              <a:schemeClr val="accent3"/>
            </a:lnRef>
            <a:fillRef idx="0">
              <a:schemeClr val="accent3"/>
            </a:fillRef>
            <a:effectRef idx="2">
              <a:schemeClr val="accent3"/>
            </a:effectRef>
            <a:fontRef idx="minor">
              <a:schemeClr val="tx2"/>
            </a:fontRef>
          </p:style>
        </p:cxnSp>
        <p:sp>
          <p:nvSpPr>
            <p:cNvPr id="84" name="BKG-Photo">
              <a:extLst>
                <a:ext uri="{FF2B5EF4-FFF2-40B4-BE49-F238E27FC236}">
                  <a16:creationId xmlns:a16="http://schemas.microsoft.com/office/drawing/2014/main" id="{62D1E38E-9540-4F40-B30D-C4E76EF85FD1}"/>
                </a:ext>
                <a:ext uri="{C183D7F6-B498-43B3-948B-1728B52AA6E4}">
                  <adec:decorative xmlns:adec="http://schemas.microsoft.com/office/drawing/2017/decorative" val="1"/>
                </a:ext>
              </a:extLst>
            </p:cNvPr>
            <p:cNvSpPr/>
            <p:nvPr/>
          </p:nvSpPr>
          <p:spPr>
            <a:xfrm>
              <a:off x="6096000" y="412928"/>
              <a:ext cx="1636776" cy="1636776"/>
            </a:xfrm>
            <a:prstGeom prst="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InstructorLine">
              <a:extLst>
                <a:ext uri="{FF2B5EF4-FFF2-40B4-BE49-F238E27FC236}">
                  <a16:creationId xmlns:a16="http://schemas.microsoft.com/office/drawing/2014/main" id="{D2B179F5-8754-4804-B83A-9F86A1FABFC5}"/>
                </a:ext>
                <a:ext uri="{C183D7F6-B498-43B3-948B-1728B52AA6E4}">
                  <adec:decorative xmlns:adec="http://schemas.microsoft.com/office/drawing/2017/decorative" val="1"/>
                </a:ext>
              </a:extLst>
            </p:cNvPr>
            <p:cNvCxnSpPr>
              <a:cxnSpLocks/>
            </p:cNvCxnSpPr>
            <p:nvPr/>
          </p:nvCxnSpPr>
          <p:spPr>
            <a:xfrm>
              <a:off x="7715772" y="924231"/>
              <a:ext cx="4289154"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2"/>
            </a:fontRef>
          </p:style>
        </p:cxnSp>
        <p:cxnSp>
          <p:nvCxnSpPr>
            <p:cNvPr id="85" name="ConnectLine">
              <a:extLst>
                <a:ext uri="{FF2B5EF4-FFF2-40B4-BE49-F238E27FC236}">
                  <a16:creationId xmlns:a16="http://schemas.microsoft.com/office/drawing/2014/main" id="{0C3C1B84-8505-4B24-973C-848AC60399A7}"/>
                </a:ext>
                <a:ext uri="{C183D7F6-B498-43B3-948B-1728B52AA6E4}">
                  <adec:decorative xmlns:adec="http://schemas.microsoft.com/office/drawing/2017/decorative" val="1"/>
                </a:ext>
              </a:extLst>
            </p:cNvPr>
            <p:cNvCxnSpPr>
              <a:cxnSpLocks/>
            </p:cNvCxnSpPr>
            <p:nvPr/>
          </p:nvCxnSpPr>
          <p:spPr>
            <a:xfrm>
              <a:off x="6096000" y="2841821"/>
              <a:ext cx="5908926"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2"/>
            </a:fontRef>
          </p:style>
        </p:cxnSp>
        <p:pic>
          <p:nvPicPr>
            <p:cNvPr id="98" name="AWS Logo">
              <a:extLst>
                <a:ext uri="{FF2B5EF4-FFF2-40B4-BE49-F238E27FC236}">
                  <a16:creationId xmlns:a16="http://schemas.microsoft.com/office/drawing/2014/main" id="{EE68EF96-08A5-4475-A68D-AF69C928485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2308"/>
              <a:ext cx="366979" cy="219456"/>
            </a:xfrm>
            <a:prstGeom prst="rect">
              <a:avLst/>
            </a:prstGeom>
          </p:spPr>
        </p:pic>
        <p:sp>
          <p:nvSpPr>
            <p:cNvPr id="19" name="Copyright">
              <a:extLst>
                <a:ext uri="{FF2B5EF4-FFF2-40B4-BE49-F238E27FC236}">
                  <a16:creationId xmlns:a16="http://schemas.microsoft.com/office/drawing/2014/main" id="{0869739A-D862-4D7C-B7B5-2B689B100943}"/>
                </a:ext>
              </a:extLst>
            </p:cNvPr>
            <p:cNvSpPr txBox="1"/>
            <p:nvPr/>
          </p:nvSpPr>
          <p:spPr>
            <a:xfrm>
              <a:off x="876516" y="6423536"/>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0" name="Welcome">
            <a:extLst>
              <a:ext uri="{FF2B5EF4-FFF2-40B4-BE49-F238E27FC236}">
                <a16:creationId xmlns:a16="http://schemas.microsoft.com/office/drawing/2014/main" id="{440D7E67-8032-4F87-ACBA-58FA07AE3852}"/>
              </a:ext>
            </a:extLst>
          </p:cNvPr>
          <p:cNvSpPr txBox="1"/>
          <p:nvPr/>
        </p:nvSpPr>
        <p:spPr>
          <a:xfrm>
            <a:off x="1883879" y="587814"/>
            <a:ext cx="2133918" cy="523220"/>
          </a:xfrm>
          <a:prstGeom prst="rect">
            <a:avLst/>
          </a:prstGeom>
          <a:noFill/>
        </p:spPr>
        <p:txBody>
          <a:bodyPr wrap="none" rtlCol="0">
            <a:spAutoFit/>
          </a:bodyPr>
          <a:lstStyle/>
          <a:p>
            <a:pPr algn="ctr"/>
            <a:r>
              <a:rPr lang="en-US" sz="2800" dirty="0">
                <a:solidFill>
                  <a:schemeClr val="tx2"/>
                </a:solidFill>
                <a:latin typeface="+mn-lt"/>
                <a:ea typeface="Amazon Ember Light" panose="020B0403020204020204" pitchFamily="34" charset="0"/>
                <a:cs typeface="Amazon Ember Light" panose="020B0403020204020204" pitchFamily="34" charset="0"/>
              </a:rPr>
              <a:t>Welcome to</a:t>
            </a:r>
          </a:p>
        </p:txBody>
      </p:sp>
      <p:sp>
        <p:nvSpPr>
          <p:cNvPr id="2" name="Title">
            <a:extLst>
              <a:ext uri="{FF2B5EF4-FFF2-40B4-BE49-F238E27FC236}">
                <a16:creationId xmlns:a16="http://schemas.microsoft.com/office/drawing/2014/main" id="{7CF59815-B20B-41F2-B8C8-02A64BB4781A}"/>
              </a:ext>
            </a:extLst>
          </p:cNvPr>
          <p:cNvSpPr>
            <a:spLocks noGrp="1"/>
          </p:cNvSpPr>
          <p:nvPr>
            <p:ph type="title" hasCustomPrompt="1"/>
          </p:nvPr>
        </p:nvSpPr>
        <p:spPr>
          <a:xfrm>
            <a:off x="228606" y="1179326"/>
            <a:ext cx="5444465" cy="3404221"/>
          </a:xfrm>
        </p:spPr>
        <p:txBody>
          <a:bodyPr anchor="t">
            <a:noAutofit/>
          </a:bodyPr>
          <a:lstStyle>
            <a:lvl1pPr algn="ctr">
              <a:defRPr sz="48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Enter </a:t>
            </a:r>
            <a:br>
              <a:rPr lang="en-US" dirty="0"/>
            </a:br>
            <a:r>
              <a:rPr lang="en-US" dirty="0"/>
              <a:t>course title</a:t>
            </a:r>
          </a:p>
        </p:txBody>
      </p:sp>
      <p:sp>
        <p:nvSpPr>
          <p:cNvPr id="21" name="Training Begins">
            <a:extLst>
              <a:ext uri="{FF2B5EF4-FFF2-40B4-BE49-F238E27FC236}">
                <a16:creationId xmlns:a16="http://schemas.microsoft.com/office/drawing/2014/main" id="{D506D4EE-3DBD-4D77-AEE2-0FF7128DE4BD}"/>
              </a:ext>
            </a:extLst>
          </p:cNvPr>
          <p:cNvSpPr txBox="1"/>
          <p:nvPr/>
        </p:nvSpPr>
        <p:spPr>
          <a:xfrm>
            <a:off x="977546" y="4848827"/>
            <a:ext cx="3985386" cy="523220"/>
          </a:xfrm>
          <a:prstGeom prst="rect">
            <a:avLst/>
          </a:prstGeom>
          <a:noFill/>
        </p:spPr>
        <p:txBody>
          <a:bodyPr wrap="none" rtlCol="0">
            <a:spAutoFit/>
          </a:bodyPr>
          <a:lstStyle/>
          <a:p>
            <a:pPr algn="ctr"/>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This training will begin:</a:t>
            </a:r>
          </a:p>
        </p:txBody>
      </p:sp>
      <p:sp>
        <p:nvSpPr>
          <p:cNvPr id="3" name="TimeZone">
            <a:extLst>
              <a:ext uri="{FF2B5EF4-FFF2-40B4-BE49-F238E27FC236}">
                <a16:creationId xmlns:a16="http://schemas.microsoft.com/office/drawing/2014/main" id="{15FEBCEE-35B5-4CBC-BD60-FE197957D654}"/>
              </a:ext>
            </a:extLst>
          </p:cNvPr>
          <p:cNvSpPr>
            <a:spLocks noGrp="1"/>
          </p:cNvSpPr>
          <p:nvPr>
            <p:ph type="body" idx="1" hasCustomPrompt="1"/>
          </p:nvPr>
        </p:nvSpPr>
        <p:spPr>
          <a:xfrm>
            <a:off x="336114" y="5463827"/>
            <a:ext cx="5268251" cy="627245"/>
          </a:xfrm>
        </p:spPr>
        <p:txBody>
          <a:bodyPr anchor="t">
            <a:normAutofit/>
          </a:bodyPr>
          <a:lstStyle>
            <a:lvl1pPr marL="0" indent="0" algn="ctr">
              <a:buNone/>
              <a:defRPr sz="20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course start time and time zone</a:t>
            </a:r>
          </a:p>
        </p:txBody>
      </p:sp>
      <p:sp>
        <p:nvSpPr>
          <p:cNvPr id="22" name="Instructor Photo">
            <a:extLst>
              <a:ext uri="{FF2B5EF4-FFF2-40B4-BE49-F238E27FC236}">
                <a16:creationId xmlns:a16="http://schemas.microsoft.com/office/drawing/2014/main" id="{1271813C-5B30-4D24-8175-91D870333A95}"/>
              </a:ext>
              <a:ext uri="{C183D7F6-B498-43B3-948B-1728B52AA6E4}">
                <adec:decorative xmlns:adec="http://schemas.microsoft.com/office/drawing/2017/decorative" val="1"/>
              </a:ext>
            </a:extLst>
          </p:cNvPr>
          <p:cNvSpPr>
            <a:spLocks noGrp="1"/>
          </p:cNvSpPr>
          <p:nvPr>
            <p:ph idx="4" hasCustomPrompt="1"/>
          </p:nvPr>
        </p:nvSpPr>
        <p:spPr>
          <a:xfrm>
            <a:off x="6122226" y="440360"/>
            <a:ext cx="1584325" cy="1581912"/>
          </a:xfrm>
        </p:spPr>
        <p:txBody>
          <a:bodyPr>
            <a:normAutofit/>
          </a:bodyPr>
          <a:lstStyle>
            <a:lvl1pPr marL="0" indent="0" algn="ctr">
              <a:buNone/>
              <a:defRPr sz="2000">
                <a:solidFill>
                  <a:schemeClr val="tx2"/>
                </a:solidFill>
              </a:defRPr>
            </a:lvl1pPr>
          </a:lstStyle>
          <a:p>
            <a:r>
              <a:rPr lang="en-US" dirty="0"/>
              <a:t>Instructor photo</a:t>
            </a:r>
          </a:p>
        </p:txBody>
      </p:sp>
      <p:sp>
        <p:nvSpPr>
          <p:cNvPr id="23" name="Instructor title">
            <a:extLst>
              <a:ext uri="{FF2B5EF4-FFF2-40B4-BE49-F238E27FC236}">
                <a16:creationId xmlns:a16="http://schemas.microsoft.com/office/drawing/2014/main" id="{1E89B15E-5A77-464A-BFA6-2416D1566FA9}"/>
              </a:ext>
            </a:extLst>
          </p:cNvPr>
          <p:cNvSpPr txBox="1"/>
          <p:nvPr/>
        </p:nvSpPr>
        <p:spPr>
          <a:xfrm>
            <a:off x="7715773" y="412928"/>
            <a:ext cx="3060453" cy="523220"/>
          </a:xfrm>
          <a:prstGeom prst="rect">
            <a:avLst/>
          </a:prstGeom>
          <a:noFill/>
        </p:spPr>
        <p:txBody>
          <a:bodyPr wrap="none" rtlCol="0">
            <a:spAutoFit/>
          </a:bodyPr>
          <a:lstStyle/>
          <a:p>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Your instructor is:</a:t>
            </a:r>
          </a:p>
        </p:txBody>
      </p:sp>
      <p:sp>
        <p:nvSpPr>
          <p:cNvPr id="7" name="Instructor Info">
            <a:extLst>
              <a:ext uri="{FF2B5EF4-FFF2-40B4-BE49-F238E27FC236}">
                <a16:creationId xmlns:a16="http://schemas.microsoft.com/office/drawing/2014/main" id="{09913C86-F9D2-40F4-BFE6-F0C9EF282B5E}"/>
              </a:ext>
            </a:extLst>
          </p:cNvPr>
          <p:cNvSpPr>
            <a:spLocks noGrp="1"/>
          </p:cNvSpPr>
          <p:nvPr>
            <p:ph type="body" idx="2" hasCustomPrompt="1"/>
          </p:nvPr>
        </p:nvSpPr>
        <p:spPr>
          <a:xfrm>
            <a:off x="7838662" y="1002529"/>
            <a:ext cx="4166263" cy="1021776"/>
          </a:xfrm>
        </p:spPr>
        <p:txBody>
          <a:bodyPr anchor="t">
            <a:normAutofit/>
          </a:bodyPr>
          <a:lstStyle>
            <a:lvl1pPr marL="0" indent="0" algn="l">
              <a:spcBef>
                <a:spcPts val="0"/>
              </a:spcBef>
              <a:spcAft>
                <a:spcPts val="0"/>
              </a:spcAft>
              <a:buNone/>
              <a:defRPr sz="20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dirty="0"/>
              <a:t>Enter instructor name</a:t>
            </a:r>
            <a:br>
              <a:rPr lang="en-US" dirty="0"/>
            </a:br>
            <a:r>
              <a:rPr lang="en-US" dirty="0"/>
              <a:t>Instructor email address</a:t>
            </a:r>
            <a:br>
              <a:rPr lang="en-US" dirty="0"/>
            </a:br>
            <a:r>
              <a:rPr lang="en-US" dirty="0"/>
              <a:t>Instructor title</a:t>
            </a:r>
          </a:p>
        </p:txBody>
      </p:sp>
      <p:sp>
        <p:nvSpPr>
          <p:cNvPr id="24" name="Connection Title">
            <a:extLst>
              <a:ext uri="{FF2B5EF4-FFF2-40B4-BE49-F238E27FC236}">
                <a16:creationId xmlns:a16="http://schemas.microsoft.com/office/drawing/2014/main" id="{8EE8F574-4F92-4934-B4F0-90D055E5D8A2}"/>
              </a:ext>
            </a:extLst>
          </p:cNvPr>
          <p:cNvSpPr txBox="1"/>
          <p:nvPr/>
        </p:nvSpPr>
        <p:spPr>
          <a:xfrm>
            <a:off x="6447569" y="2330518"/>
            <a:ext cx="4328429" cy="523220"/>
          </a:xfrm>
          <a:prstGeom prst="rect">
            <a:avLst/>
          </a:prstGeom>
          <a:noFill/>
        </p:spPr>
        <p:txBody>
          <a:bodyPr wrap="none" rtlCol="0">
            <a:spAutoFit/>
          </a:bodyPr>
          <a:lstStyle/>
          <a:p>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Connect to the following:</a:t>
            </a:r>
          </a:p>
        </p:txBody>
      </p:sp>
      <p:sp>
        <p:nvSpPr>
          <p:cNvPr id="8" name="Resources">
            <a:extLst>
              <a:ext uri="{FF2B5EF4-FFF2-40B4-BE49-F238E27FC236}">
                <a16:creationId xmlns:a16="http://schemas.microsoft.com/office/drawing/2014/main" id="{B7141889-281C-44C1-8554-B9EEA8D5FF40}"/>
              </a:ext>
            </a:extLst>
          </p:cNvPr>
          <p:cNvSpPr>
            <a:spLocks noGrp="1"/>
          </p:cNvSpPr>
          <p:nvPr>
            <p:ph type="body" idx="3" hasCustomPrompt="1"/>
          </p:nvPr>
        </p:nvSpPr>
        <p:spPr>
          <a:xfrm>
            <a:off x="6095999" y="2920118"/>
            <a:ext cx="5908925" cy="3497521"/>
          </a:xfrm>
        </p:spPr>
        <p:txBody>
          <a:bodyPr anchor="t">
            <a:normAutofit/>
          </a:bodyPr>
          <a:lstStyle>
            <a:lvl1pPr marL="0" indent="0" algn="l">
              <a:spcBef>
                <a:spcPts val="0"/>
              </a:spcBef>
              <a:spcAft>
                <a:spcPts val="0"/>
              </a:spcAft>
              <a:buNone/>
              <a:defRPr sz="1800" baseline="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information for </a:t>
            </a:r>
            <a:r>
              <a:rPr lang="en-US" dirty="0" err="1"/>
              <a:t>eVantage</a:t>
            </a:r>
            <a:r>
              <a:rPr lang="en-US" dirty="0"/>
              <a:t>, QwikLabs, and any other resources the student needs to have loaded</a:t>
            </a:r>
          </a:p>
        </p:txBody>
      </p:sp>
    </p:spTree>
    <p:custDataLst>
      <p:tags r:id="rId1"/>
    </p:custDataLst>
    <p:extLst>
      <p:ext uri="{BB962C8B-B14F-4D97-AF65-F5344CB8AC3E}">
        <p14:creationId xmlns:p14="http://schemas.microsoft.com/office/powerpoint/2010/main" val="37663674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ECE86FD8-F169-471F-88EA-8FF7FCC5008E}"/>
              </a:ext>
              <a:ext uri="{C183D7F6-B498-43B3-948B-1728B52AA6E4}">
                <adec:decorative xmlns:adec="http://schemas.microsoft.com/office/drawing/2017/decorative" val="1"/>
              </a:ext>
            </a:extLst>
          </p:cNvPr>
          <p:cNvGrpSpPr/>
          <p:nvPr/>
        </p:nvGrpSpPr>
        <p:grpSpPr>
          <a:xfrm>
            <a:off x="0" y="-1"/>
            <a:ext cx="12192000" cy="6858001"/>
            <a:chOff x="0" y="-1"/>
            <a:chExt cx="12192000" cy="6858001"/>
          </a:xfrm>
        </p:grpSpPr>
        <p:sp>
          <p:nvSpPr>
            <p:cNvPr id="89" name="BKG">
              <a:extLst>
                <a:ext uri="{FF2B5EF4-FFF2-40B4-BE49-F238E27FC236}">
                  <a16:creationId xmlns:a16="http://schemas.microsoft.com/office/drawing/2014/main" id="{027B77B7-F317-4AA6-A627-75F5AE2E7A57}"/>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CubeSide">
              <a:extLst>
                <a:ext uri="{FF2B5EF4-FFF2-40B4-BE49-F238E27FC236}">
                  <a16:creationId xmlns:a16="http://schemas.microsoft.com/office/drawing/2014/main" id="{30CD656D-5337-4244-BA3E-ABD963579911}"/>
                </a:ext>
                <a:ext uri="{C183D7F6-B498-43B3-948B-1728B52AA6E4}">
                  <adec:decorative xmlns:adec="http://schemas.microsoft.com/office/drawing/2017/decorative" val="1"/>
                </a:ext>
              </a:extLst>
            </p:cNvPr>
            <p:cNvSpPr/>
            <p:nvPr/>
          </p:nvSpPr>
          <p:spPr>
            <a:xfrm>
              <a:off x="5867400" y="0"/>
              <a:ext cx="2228850" cy="2295144"/>
            </a:xfrm>
            <a:custGeom>
              <a:avLst/>
              <a:gdLst>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2295144 h 2295144"/>
                <a:gd name="connsiteX4" fmla="*/ 0 w 2228850"/>
                <a:gd name="connsiteY4" fmla="*/ 0 h 2295144"/>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0 h 2295144"/>
              </a:gdLst>
              <a:ahLst/>
              <a:cxnLst>
                <a:cxn ang="0">
                  <a:pos x="connsiteX0" y="connsiteY0"/>
                </a:cxn>
                <a:cxn ang="0">
                  <a:pos x="connsiteX1" y="connsiteY1"/>
                </a:cxn>
                <a:cxn ang="0">
                  <a:pos x="connsiteX2" y="connsiteY2"/>
                </a:cxn>
                <a:cxn ang="0">
                  <a:pos x="connsiteX3" y="connsiteY3"/>
                </a:cxn>
              </a:cxnLst>
              <a:rect l="l" t="t" r="r" b="b"/>
              <a:pathLst>
                <a:path w="2228850" h="2295144">
                  <a:moveTo>
                    <a:pt x="0" y="0"/>
                  </a:moveTo>
                  <a:lnTo>
                    <a:pt x="2228850" y="0"/>
                  </a:lnTo>
                  <a:lnTo>
                    <a:pt x="2228850" y="229514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CubeFront">
              <a:extLst>
                <a:ext uri="{FF2B5EF4-FFF2-40B4-BE49-F238E27FC236}">
                  <a16:creationId xmlns:a16="http://schemas.microsoft.com/office/drawing/2014/main" id="{66A5F4A5-2CA3-4E34-97C1-74E113BA3D7E}"/>
                </a:ext>
                <a:ext uri="{C183D7F6-B498-43B3-948B-1728B52AA6E4}">
                  <adec:decorative xmlns:adec="http://schemas.microsoft.com/office/drawing/2017/decorative" val="1"/>
                </a:ext>
              </a:extLst>
            </p:cNvPr>
            <p:cNvSpPr/>
            <p:nvPr/>
          </p:nvSpPr>
          <p:spPr>
            <a:xfrm>
              <a:off x="8096250" y="-1"/>
              <a:ext cx="4095750" cy="2295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pic>
          <p:nvPicPr>
            <p:cNvPr id="98" name="AWS Logo">
              <a:extLst>
                <a:ext uri="{FF2B5EF4-FFF2-40B4-BE49-F238E27FC236}">
                  <a16:creationId xmlns:a16="http://schemas.microsoft.com/office/drawing/2014/main" id="{961F7EBA-6264-4D1A-BA90-2C8A61C69B3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625601" y="551423"/>
              <a:ext cx="1005840" cy="601499"/>
            </a:xfrm>
            <a:prstGeom prst="rect">
              <a:avLst/>
            </a:prstGeom>
          </p:spPr>
        </p:pic>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69B11573-292E-4F55-A77E-C7F70767BE6A}"/>
              </a:ext>
            </a:extLst>
          </p:cNvPr>
          <p:cNvSpPr>
            <a:spLocks noGrp="1"/>
          </p:cNvSpPr>
          <p:nvPr>
            <p:ph type="title"/>
          </p:nvPr>
        </p:nvSpPr>
        <p:spPr>
          <a:xfrm>
            <a:off x="365760" y="2295144"/>
            <a:ext cx="11567160" cy="1481328"/>
          </a:xfrm>
        </p:spPr>
        <p:txBody>
          <a:bodyPr anchor="b">
            <a:normAutofit/>
          </a:bodyPr>
          <a:lstStyle>
            <a:lvl1pPr>
              <a:defRPr sz="4400">
                <a:solidFill>
                  <a:schemeClr val="tx2"/>
                </a:solidFill>
              </a:defRPr>
            </a:lvl1pPr>
          </a:lstStyle>
          <a:p>
            <a:r>
              <a:rPr lang="en-US"/>
              <a:t>Click to edit Master title style</a:t>
            </a:r>
            <a:endParaRPr lang="en-US" dirty="0"/>
          </a:p>
        </p:txBody>
      </p:sp>
      <p:sp>
        <p:nvSpPr>
          <p:cNvPr id="3" name="Subtitle">
            <a:extLst>
              <a:ext uri="{FF2B5EF4-FFF2-40B4-BE49-F238E27FC236}">
                <a16:creationId xmlns:a16="http://schemas.microsoft.com/office/drawing/2014/main" id="{4720F438-6999-4AEE-ABDC-CA4496A582B0}"/>
              </a:ext>
            </a:extLst>
          </p:cNvPr>
          <p:cNvSpPr>
            <a:spLocks noGrp="1"/>
          </p:cNvSpPr>
          <p:nvPr>
            <p:ph type="subTitle" idx="1" hasCustomPrompt="1"/>
          </p:nvPr>
        </p:nvSpPr>
        <p:spPr>
          <a:xfrm>
            <a:off x="365760" y="3803904"/>
            <a:ext cx="11567160" cy="2267712"/>
          </a:xfrm>
        </p:spPr>
        <p:txBody>
          <a:bodyPr>
            <a:noAutofit/>
          </a:bodyPr>
          <a:lstStyle>
            <a:lvl1pPr marL="0" indent="0">
              <a:buNone/>
              <a:defRPr sz="3200">
                <a:solidFill>
                  <a:schemeClr val="tx2"/>
                </a:solidFill>
              </a:defRPr>
            </a:lvl1pPr>
          </a:lstStyle>
          <a:p>
            <a:pPr lvl="0"/>
            <a:r>
              <a:rPr lang="en-US" dirty="0"/>
              <a:t>Type subtitle here</a:t>
            </a:r>
          </a:p>
        </p:txBody>
      </p:sp>
    </p:spTree>
    <p:custDataLst>
      <p:tags r:id="rId1"/>
    </p:custDataLst>
    <p:extLst>
      <p:ext uri="{BB962C8B-B14F-4D97-AF65-F5344CB8AC3E}">
        <p14:creationId xmlns:p14="http://schemas.microsoft.com/office/powerpoint/2010/main" val="38367240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lide Variant">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7B3DCE0D-B1BB-4208-8FF4-6B7AC00DC28E}"/>
              </a:ext>
              <a:ext uri="{C183D7F6-B498-43B3-948B-1728B52AA6E4}">
                <adec:decorative xmlns:adec="http://schemas.microsoft.com/office/drawing/2017/decorative" val="1"/>
              </a:ext>
            </a:extLst>
          </p:cNvPr>
          <p:cNvGrpSpPr/>
          <p:nvPr/>
        </p:nvGrpSpPr>
        <p:grpSpPr>
          <a:xfrm>
            <a:off x="0" y="0"/>
            <a:ext cx="12192000" cy="6868287"/>
            <a:chOff x="0" y="0"/>
            <a:chExt cx="12192000" cy="6868287"/>
          </a:xfrm>
        </p:grpSpPr>
        <p:sp>
          <p:nvSpPr>
            <p:cNvPr id="92" name="BKG-TP">
              <a:extLst>
                <a:ext uri="{FF2B5EF4-FFF2-40B4-BE49-F238E27FC236}">
                  <a16:creationId xmlns:a16="http://schemas.microsoft.com/office/drawing/2014/main" id="{B149FB85-86EE-4435-AFFD-185416ABD0BC}"/>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F802EE88-1736-4DCA-8546-B833E1DC91F1}"/>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1909D555-A83A-43A3-ACF3-38A8D3D654E1}"/>
                </a:ext>
                <a:ext uri="{C183D7F6-B498-43B3-948B-1728B52AA6E4}">
                  <adec:decorative xmlns:adec="http://schemas.microsoft.com/office/drawing/2017/decorative" val="1"/>
                </a:ext>
              </a:extLst>
            </p:cNvPr>
            <p:cNvSpPr/>
            <p:nvPr/>
          </p:nvSpPr>
          <p:spPr>
            <a:xfrm>
              <a:off x="2552700" y="942975"/>
              <a:ext cx="9639300" cy="5925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F4EB4C23-6D3D-4AFD-8C20-ABBDE0E95555}"/>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625601" y="551423"/>
              <a:ext cx="1005840" cy="601499"/>
            </a:xfrm>
            <a:prstGeom prst="rect">
              <a:avLst/>
            </a:prstGeom>
          </p:spPr>
        </p:pic>
        <p:sp>
          <p:nvSpPr>
            <p:cNvPr id="10" name="Copyright">
              <a:extLst>
                <a:ext uri="{FF2B5EF4-FFF2-40B4-BE49-F238E27FC236}">
                  <a16:creationId xmlns:a16="http://schemas.microsoft.com/office/drawing/2014/main" id="{D18A8FFD-2A5D-4A49-85E4-97EFFB9C657F}"/>
                </a:ext>
              </a:extLst>
            </p:cNvPr>
            <p:cNvSpPr txBox="1"/>
            <p:nvPr/>
          </p:nvSpPr>
          <p:spPr>
            <a:xfrm>
              <a:off x="5039534" y="6568818"/>
              <a:ext cx="4659950" cy="261610"/>
            </a:xfrm>
            <a:prstGeom prst="rect">
              <a:avLst/>
            </a:prstGeom>
            <a:noFill/>
          </p:spPr>
          <p:txBody>
            <a:bodyPr wrap="square" rtlCol="0">
              <a:spAutoFit/>
            </a:bodyPr>
            <a:lstStyle/>
            <a:p>
              <a:pPr algn="ctr"/>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4033957-0EFE-4329-90FD-EA0B2493A7A5}"/>
              </a:ext>
            </a:extLst>
          </p:cNvPr>
          <p:cNvSpPr>
            <a:spLocks noGrp="1"/>
          </p:cNvSpPr>
          <p:nvPr>
            <p:ph type="ctrTitle" hasCustomPrompt="1"/>
          </p:nvPr>
        </p:nvSpPr>
        <p:spPr>
          <a:xfrm>
            <a:off x="2697480" y="1451250"/>
            <a:ext cx="9189490" cy="2325458"/>
          </a:xfrm>
        </p:spPr>
        <p:txBody>
          <a:bodyPr anchor="b"/>
          <a:lstStyle>
            <a:lvl1pPr algn="l">
              <a:lnSpc>
                <a:spcPct val="100000"/>
              </a:lnSpc>
              <a:defRPr sz="48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3" name="Subtitle">
            <a:extLst>
              <a:ext uri="{FF2B5EF4-FFF2-40B4-BE49-F238E27FC236}">
                <a16:creationId xmlns:a16="http://schemas.microsoft.com/office/drawing/2014/main" id="{D880B134-6E98-45E8-A3FF-0D4A8170A59B}"/>
              </a:ext>
            </a:extLst>
          </p:cNvPr>
          <p:cNvSpPr>
            <a:spLocks noGrp="1"/>
          </p:cNvSpPr>
          <p:nvPr>
            <p:ph type="subTitle" idx="1" hasCustomPrompt="1"/>
          </p:nvPr>
        </p:nvSpPr>
        <p:spPr>
          <a:xfrm>
            <a:off x="2697480" y="3799920"/>
            <a:ext cx="9189490" cy="2325458"/>
          </a:xfrm>
        </p:spPr>
        <p:txBody>
          <a:bodyPr lIns="0"/>
          <a:lstStyle>
            <a:lvl1pPr marL="0" indent="0" algn="l">
              <a:lnSpc>
                <a:spcPct val="100000"/>
              </a:lnSpc>
              <a:buNone/>
              <a:defRPr sz="32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spTree>
    <p:custDataLst>
      <p:tags r:id="rId1"/>
    </p:custDataLst>
    <p:extLst>
      <p:ext uri="{BB962C8B-B14F-4D97-AF65-F5344CB8AC3E}">
        <p14:creationId xmlns:p14="http://schemas.microsoft.com/office/powerpoint/2010/main" val="17896038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grpSp>
        <p:nvGrpSpPr>
          <p:cNvPr id="6" name="Background">
            <a:extLst>
              <a:ext uri="{FF2B5EF4-FFF2-40B4-BE49-F238E27FC236}">
                <a16:creationId xmlns:a16="http://schemas.microsoft.com/office/drawing/2014/main" id="{4DBD85A0-8590-476C-AFFD-DA7A08D7266E}"/>
              </a:ext>
            </a:extLst>
          </p:cNvPr>
          <p:cNvGrpSpPr/>
          <p:nvPr/>
        </p:nvGrpSpPr>
        <p:grpSpPr>
          <a:xfrm>
            <a:off x="0" y="-1"/>
            <a:ext cx="12192001" cy="6858001"/>
            <a:chOff x="0" y="-1"/>
            <a:chExt cx="12192001" cy="6858001"/>
          </a:xfrm>
        </p:grpSpPr>
        <p:sp>
          <p:nvSpPr>
            <p:cNvPr id="5" name="BKG-BL">
              <a:extLst>
                <a:ext uri="{FF2B5EF4-FFF2-40B4-BE49-F238E27FC236}">
                  <a16:creationId xmlns:a16="http://schemas.microsoft.com/office/drawing/2014/main" id="{37DDE96D-CC24-4499-AE77-61FEFB8795EF}"/>
                </a:ext>
              </a:extLst>
            </p:cNvPr>
            <p:cNvSpPr/>
            <p:nvPr/>
          </p:nvSpPr>
          <p:spPr>
            <a:xfrm>
              <a:off x="0" y="5917721"/>
              <a:ext cx="736600" cy="9402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EB9F2B64-3214-46CE-B26A-76A33B8A082C}"/>
                </a:ext>
                <a:ext uri="{C183D7F6-B498-43B3-948B-1728B52AA6E4}">
                  <adec:decorative xmlns:adec="http://schemas.microsoft.com/office/drawing/2017/decorative" val="1"/>
                </a:ext>
              </a:extLst>
            </p:cNvPr>
            <p:cNvSpPr/>
            <p:nvPr/>
          </p:nvSpPr>
          <p:spPr>
            <a:xfrm>
              <a:off x="672321" y="5917721"/>
              <a:ext cx="4282108" cy="9402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0FF51441-9768-48B1-AE80-CEAE9A021603}"/>
                </a:ext>
                <a:ext uri="{C183D7F6-B498-43B3-948B-1728B52AA6E4}">
                  <adec:decorative xmlns:adec="http://schemas.microsoft.com/office/drawing/2017/decorative" val="1"/>
                </a:ext>
              </a:extLst>
            </p:cNvPr>
            <p:cNvSpPr/>
            <p:nvPr/>
          </p:nvSpPr>
          <p:spPr>
            <a:xfrm>
              <a:off x="656659" y="4071144"/>
              <a:ext cx="11535342" cy="2786856"/>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BKG-RT">
              <a:extLst>
                <a:ext uri="{FF2B5EF4-FFF2-40B4-BE49-F238E27FC236}">
                  <a16:creationId xmlns:a16="http://schemas.microsoft.com/office/drawing/2014/main" id="{697F20B3-5BFF-47DC-AE6A-5F9A8918A682}"/>
                </a:ext>
                <a:ext uri="{C183D7F6-B498-43B3-948B-1728B52AA6E4}">
                  <adec:decorative xmlns:adec="http://schemas.microsoft.com/office/drawing/2017/decorative" val="1"/>
                </a:ext>
              </a:extLst>
            </p:cNvPr>
            <p:cNvSpPr/>
            <p:nvPr/>
          </p:nvSpPr>
          <p:spPr>
            <a:xfrm>
              <a:off x="9175265" y="-1"/>
              <a:ext cx="3016735" cy="478631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0" y="393065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8" name="Icons">
              <a:extLst>
                <a:ext uri="{FF2B5EF4-FFF2-40B4-BE49-F238E27FC236}">
                  <a16:creationId xmlns:a16="http://schemas.microsoft.com/office/drawing/2014/main" id="{B4EB8A30-C05D-469F-BB6F-51E2087DD9D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1017429" y="4011878"/>
              <a:ext cx="11174571" cy="2846121"/>
            </a:xfrm>
            <a:prstGeom prst="rect">
              <a:avLst/>
            </a:prstGeom>
          </p:spPr>
        </p:pic>
        <p:sp>
          <p:nvSpPr>
            <p:cNvPr id="4" name="CopyBackground">
              <a:extLst>
                <a:ext uri="{FF2B5EF4-FFF2-40B4-BE49-F238E27FC236}">
                  <a16:creationId xmlns:a16="http://schemas.microsoft.com/office/drawing/2014/main" id="{F06F3491-7AC4-48E9-9C0B-AAB51F148301}"/>
                </a:ext>
              </a:extLst>
            </p:cNvPr>
            <p:cNvSpPr/>
            <p:nvPr/>
          </p:nvSpPr>
          <p:spPr>
            <a:xfrm>
              <a:off x="7622849"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pyright">
              <a:extLst>
                <a:ext uri="{FF2B5EF4-FFF2-40B4-BE49-F238E27FC236}">
                  <a16:creationId xmlns:a16="http://schemas.microsoft.com/office/drawing/2014/main" id="{5A486F92-5B56-43F0-919B-1CB4CEF78BAE}"/>
                </a:ext>
              </a:extLst>
            </p:cNvPr>
            <p:cNvSpPr txBox="1"/>
            <p:nvPr/>
          </p:nvSpPr>
          <p:spPr>
            <a:xfrm>
              <a:off x="7538162" y="657989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243599" y="6455664"/>
            <a:ext cx="366979" cy="219456"/>
          </a:xfrm>
          <a:prstGeom prst="rect">
            <a:avLst/>
          </a:prstGeom>
        </p:spPr>
      </p:pic>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60" y="366471"/>
            <a:ext cx="8768256" cy="2293938"/>
          </a:xfrm>
        </p:spPr>
        <p:txBody>
          <a:bodyPr anchor="b"/>
          <a:lstStyle>
            <a:lvl1pPr>
              <a:defRPr sz="4400">
                <a:solidFill>
                  <a:schemeClr val="bg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60" y="2688190"/>
            <a:ext cx="8768256" cy="2098121"/>
          </a:xfrm>
        </p:spPr>
        <p:txBody>
          <a:bodyPr/>
          <a:lstStyle>
            <a:lvl1pPr marL="0" indent="0">
              <a:buNone/>
              <a:defRPr sz="2400">
                <a:solidFill>
                  <a:schemeClr val="bg2"/>
                </a:solidFill>
              </a:defRPr>
            </a:lvl1pPr>
            <a:lvl2pPr marL="457200" indent="0">
              <a:buNone/>
              <a:defRPr sz="2000">
                <a:solidFill>
                  <a:schemeClr val="bg2">
                    <a:tint val="75000"/>
                  </a:schemeClr>
                </a:solidFill>
              </a:defRPr>
            </a:lvl2pPr>
            <a:lvl3pPr marL="914400" indent="0">
              <a:buNone/>
              <a:defRPr sz="1800">
                <a:solidFill>
                  <a:schemeClr val="bg2">
                    <a:tint val="75000"/>
                  </a:schemeClr>
                </a:solidFill>
              </a:defRPr>
            </a:lvl3pPr>
            <a:lvl4pPr marL="1371600" indent="0">
              <a:buNone/>
              <a:defRPr sz="1600">
                <a:solidFill>
                  <a:schemeClr val="bg2">
                    <a:tint val="75000"/>
                  </a:schemeClr>
                </a:solidFill>
              </a:defRPr>
            </a:lvl4pPr>
            <a:lvl5pPr marL="1828800" indent="0">
              <a:buNone/>
              <a:defRPr sz="1600">
                <a:solidFill>
                  <a:schemeClr val="bg2">
                    <a:tint val="75000"/>
                  </a:schemeClr>
                </a:solidFill>
              </a:defRPr>
            </a:lvl5pPr>
            <a:lvl6pPr marL="2286000" indent="0">
              <a:buNone/>
              <a:defRPr sz="1600">
                <a:solidFill>
                  <a:schemeClr val="bg2">
                    <a:tint val="75000"/>
                  </a:schemeClr>
                </a:solidFill>
              </a:defRPr>
            </a:lvl6pPr>
            <a:lvl7pPr marL="2743200" indent="0">
              <a:buNone/>
              <a:defRPr sz="1600">
                <a:solidFill>
                  <a:schemeClr val="bg2">
                    <a:tint val="75000"/>
                  </a:schemeClr>
                </a:solidFill>
              </a:defRPr>
            </a:lvl7pPr>
            <a:lvl8pPr marL="3200400" indent="0">
              <a:buNone/>
              <a:defRPr sz="1600">
                <a:solidFill>
                  <a:schemeClr val="bg2">
                    <a:tint val="75000"/>
                  </a:schemeClr>
                </a:solidFill>
              </a:defRPr>
            </a:lvl8pPr>
            <a:lvl9pPr marL="3657600" indent="0">
              <a:buNone/>
              <a:defRPr sz="1600">
                <a:solidFill>
                  <a:schemeClr val="bg2">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685189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Variant">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8D6A50E3-62DD-469F-A4B4-2DC279107EB8}"/>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1" name="BKG-BM">
              <a:extLst>
                <a:ext uri="{FF2B5EF4-FFF2-40B4-BE49-F238E27FC236}">
                  <a16:creationId xmlns:a16="http://schemas.microsoft.com/office/drawing/2014/main" id="{165087FF-D0AD-4AD7-B899-B2227A662904}"/>
                </a:ext>
                <a:ext uri="{C183D7F6-B498-43B3-948B-1728B52AA6E4}">
                  <adec:decorative xmlns:adec="http://schemas.microsoft.com/office/drawing/2017/decorative" val="1"/>
                </a:ext>
              </a:extLst>
            </p:cNvPr>
            <p:cNvSpPr/>
            <p:nvPr/>
          </p:nvSpPr>
          <p:spPr>
            <a:xfrm>
              <a:off x="0" y="5576341"/>
              <a:ext cx="11062270" cy="1281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81DABB71-298F-46E6-9028-558C99DF72DF}"/>
                </a:ext>
                <a:ext uri="{C183D7F6-B498-43B3-948B-1728B52AA6E4}">
                  <adec:decorative xmlns:adec="http://schemas.microsoft.com/office/drawing/2017/decorative" val="1"/>
                </a:ext>
              </a:extLst>
            </p:cNvPr>
            <p:cNvSpPr/>
            <p:nvPr/>
          </p:nvSpPr>
          <p:spPr>
            <a:xfrm>
              <a:off x="9669645" y="0"/>
              <a:ext cx="2522355" cy="14319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31FFCCD2-46F8-4A8C-9D8D-34F0218F69C7}"/>
                </a:ext>
                <a:ext uri="{C183D7F6-B498-43B3-948B-1728B52AA6E4}">
                  <adec:decorative xmlns:adec="http://schemas.microsoft.com/office/drawing/2017/decorative" val="1"/>
                </a:ext>
              </a:extLst>
            </p:cNvPr>
            <p:cNvSpPr/>
            <p:nvPr/>
          </p:nvSpPr>
          <p:spPr>
            <a:xfrm>
              <a:off x="9519222" y="0"/>
              <a:ext cx="1543050" cy="6858000"/>
            </a:xfrm>
            <a:custGeom>
              <a:avLst/>
              <a:gdLst>
                <a:gd name="connsiteX0" fmla="*/ 0 w 1533524"/>
                <a:gd name="connsiteY0" fmla="*/ 0 h 6858000"/>
                <a:gd name="connsiteX1" fmla="*/ 1533524 w 1533524"/>
                <a:gd name="connsiteY1" fmla="*/ 0 h 6858000"/>
                <a:gd name="connsiteX2" fmla="*/ 1533524 w 1533524"/>
                <a:gd name="connsiteY2" fmla="*/ 6858000 h 6858000"/>
                <a:gd name="connsiteX3" fmla="*/ 0 w 1533524"/>
                <a:gd name="connsiteY3" fmla="*/ 6858000 h 6858000"/>
                <a:gd name="connsiteX4" fmla="*/ 0 w 1533524"/>
                <a:gd name="connsiteY4" fmla="*/ 0 h 6858000"/>
                <a:gd name="connsiteX0" fmla="*/ 0 w 1533524"/>
                <a:gd name="connsiteY0" fmla="*/ 0 h 6858000"/>
                <a:gd name="connsiteX1" fmla="*/ 190500 w 1533524"/>
                <a:gd name="connsiteY1" fmla="*/ 0 h 6858000"/>
                <a:gd name="connsiteX2" fmla="*/ 1533524 w 1533524"/>
                <a:gd name="connsiteY2" fmla="*/ 0 h 6858000"/>
                <a:gd name="connsiteX3" fmla="*/ 1533524 w 1533524"/>
                <a:gd name="connsiteY3" fmla="*/ 6858000 h 6858000"/>
                <a:gd name="connsiteX4" fmla="*/ 0 w 1533524"/>
                <a:gd name="connsiteY4" fmla="*/ 6858000 h 6858000"/>
                <a:gd name="connsiteX5" fmla="*/ 0 w 1533524"/>
                <a:gd name="connsiteY5"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0 w 1533525"/>
                <a:gd name="connsiteY5" fmla="*/ 6858000 h 6858000"/>
                <a:gd name="connsiteX6" fmla="*/ 0 w 1533525"/>
                <a:gd name="connsiteY6"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1333500 w 1533525"/>
                <a:gd name="connsiteY5" fmla="*/ 6858000 h 6858000"/>
                <a:gd name="connsiteX6" fmla="*/ 0 w 1533525"/>
                <a:gd name="connsiteY6" fmla="*/ 6858000 h 6858000"/>
                <a:gd name="connsiteX7" fmla="*/ 0 w 1533525"/>
                <a:gd name="connsiteY7"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9525 w 1543050"/>
                <a:gd name="connsiteY6" fmla="*/ 6858000 h 6858000"/>
                <a:gd name="connsiteX7" fmla="*/ 0 w 1543050"/>
                <a:gd name="connsiteY7" fmla="*/ 5591175 h 6858000"/>
                <a:gd name="connsiteX8" fmla="*/ 9525 w 1543050"/>
                <a:gd name="connsiteY8"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0 w 1543050"/>
                <a:gd name="connsiteY6" fmla="*/ 5591175 h 6858000"/>
                <a:gd name="connsiteX7" fmla="*/ 9525 w 1543050"/>
                <a:gd name="connsiteY7" fmla="*/ 0 h 6858000"/>
                <a:gd name="connsiteX0" fmla="*/ 9525 w 1543050"/>
                <a:gd name="connsiteY0" fmla="*/ 0 h 6858000"/>
                <a:gd name="connsiteX1" fmla="*/ 200025 w 1543050"/>
                <a:gd name="connsiteY1" fmla="*/ 0 h 6858000"/>
                <a:gd name="connsiteX2" fmla="*/ 1543050 w 1543050"/>
                <a:gd name="connsiteY2" fmla="*/ 1343025 h 6858000"/>
                <a:gd name="connsiteX3" fmla="*/ 1543049 w 1543050"/>
                <a:gd name="connsiteY3" fmla="*/ 6858000 h 6858000"/>
                <a:gd name="connsiteX4" fmla="*/ 1343025 w 1543050"/>
                <a:gd name="connsiteY4" fmla="*/ 6858000 h 6858000"/>
                <a:gd name="connsiteX5" fmla="*/ 0 w 1543050"/>
                <a:gd name="connsiteY5" fmla="*/ 5591175 h 6858000"/>
                <a:gd name="connsiteX6" fmla="*/ 9525 w 154305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6858000">
                  <a:moveTo>
                    <a:pt x="9525" y="0"/>
                  </a:moveTo>
                  <a:lnTo>
                    <a:pt x="200025" y="0"/>
                  </a:lnTo>
                  <a:lnTo>
                    <a:pt x="1543050" y="1343025"/>
                  </a:lnTo>
                  <a:cubicBezTo>
                    <a:pt x="1543050" y="3181350"/>
                    <a:pt x="1543049" y="5019675"/>
                    <a:pt x="1543049" y="6858000"/>
                  </a:cubicBezTo>
                  <a:lnTo>
                    <a:pt x="1343025" y="6858000"/>
                  </a:lnTo>
                  <a:lnTo>
                    <a:pt x="0" y="5591175"/>
                  </a:lnTo>
                  <a:lnTo>
                    <a:pt x="9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7E222A23-E698-4993-93A7-9606CF977314}"/>
                </a:ext>
                <a:ext uri="{C183D7F6-B498-43B3-948B-1728B52AA6E4}">
                  <adec:decorative xmlns:adec="http://schemas.microsoft.com/office/drawing/2017/decorative" val="1"/>
                </a:ext>
              </a:extLst>
            </p:cNvPr>
            <p:cNvSpPr/>
            <p:nvPr/>
          </p:nvSpPr>
          <p:spPr>
            <a:xfrm>
              <a:off x="11062271" y="1339850"/>
              <a:ext cx="1129729" cy="5518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2" name="Copyright">
              <a:extLst>
                <a:ext uri="{FF2B5EF4-FFF2-40B4-BE49-F238E27FC236}">
                  <a16:creationId xmlns:a16="http://schemas.microsoft.com/office/drawing/2014/main" id="{2BDDDA44-1049-4257-AA44-8A620E1B69F0}"/>
                </a:ext>
              </a:extLst>
            </p:cNvPr>
            <p:cNvSpPr txBox="1"/>
            <p:nvPr/>
          </p:nvSpPr>
          <p:spPr>
            <a:xfrm>
              <a:off x="342029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59" y="831163"/>
            <a:ext cx="9153461" cy="2293938"/>
          </a:xfrm>
        </p:spPr>
        <p:txBody>
          <a:bodyPr anchor="b"/>
          <a:lstStyle>
            <a:lvl1pPr>
              <a:defRPr sz="4400">
                <a:solidFill>
                  <a:schemeClr val="bg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59" y="3152882"/>
            <a:ext cx="9153461" cy="2423459"/>
          </a:xfrm>
        </p:spPr>
        <p:txBody>
          <a:bodyPr/>
          <a:lstStyle>
            <a:lvl1pPr marL="0" indent="0">
              <a:buNone/>
              <a:defRPr sz="2400">
                <a:solidFill>
                  <a:schemeClr val="bg2"/>
                </a:solidFill>
              </a:defRPr>
            </a:lvl1pPr>
            <a:lvl2pPr marL="457200" indent="0">
              <a:buNone/>
              <a:defRPr sz="2000">
                <a:solidFill>
                  <a:schemeClr val="bg2">
                    <a:tint val="75000"/>
                  </a:schemeClr>
                </a:solidFill>
              </a:defRPr>
            </a:lvl2pPr>
            <a:lvl3pPr marL="914400" indent="0">
              <a:buNone/>
              <a:defRPr sz="1800">
                <a:solidFill>
                  <a:schemeClr val="bg2">
                    <a:tint val="75000"/>
                  </a:schemeClr>
                </a:solidFill>
              </a:defRPr>
            </a:lvl3pPr>
            <a:lvl4pPr marL="1371600" indent="0">
              <a:buNone/>
              <a:defRPr sz="1600">
                <a:solidFill>
                  <a:schemeClr val="bg2">
                    <a:tint val="75000"/>
                  </a:schemeClr>
                </a:solidFill>
              </a:defRPr>
            </a:lvl4pPr>
            <a:lvl5pPr marL="1828800" indent="0">
              <a:buNone/>
              <a:defRPr sz="1600">
                <a:solidFill>
                  <a:schemeClr val="bg2">
                    <a:tint val="75000"/>
                  </a:schemeClr>
                </a:solidFill>
              </a:defRPr>
            </a:lvl5pPr>
            <a:lvl6pPr marL="2286000" indent="0">
              <a:buNone/>
              <a:defRPr sz="1600">
                <a:solidFill>
                  <a:schemeClr val="bg2">
                    <a:tint val="75000"/>
                  </a:schemeClr>
                </a:solidFill>
              </a:defRPr>
            </a:lvl6pPr>
            <a:lvl7pPr marL="2743200" indent="0">
              <a:buNone/>
              <a:defRPr sz="1600">
                <a:solidFill>
                  <a:schemeClr val="bg2">
                    <a:tint val="75000"/>
                  </a:schemeClr>
                </a:solidFill>
              </a:defRPr>
            </a:lvl7pPr>
            <a:lvl8pPr marL="3200400" indent="0">
              <a:buNone/>
              <a:defRPr sz="1600">
                <a:solidFill>
                  <a:schemeClr val="bg2">
                    <a:tint val="75000"/>
                  </a:schemeClr>
                </a:solidFill>
              </a:defRPr>
            </a:lvl8pPr>
            <a:lvl9pPr marL="3657600" indent="0">
              <a:buNone/>
              <a:defRPr sz="1600">
                <a:solidFill>
                  <a:schemeClr val="bg2">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34876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Variant">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8D6A50E3-62DD-469F-A4B4-2DC279107EB8}"/>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1" name="BKG-BM">
              <a:extLst>
                <a:ext uri="{FF2B5EF4-FFF2-40B4-BE49-F238E27FC236}">
                  <a16:creationId xmlns:a16="http://schemas.microsoft.com/office/drawing/2014/main" id="{165087FF-D0AD-4AD7-B899-B2227A662904}"/>
                </a:ext>
                <a:ext uri="{C183D7F6-B498-43B3-948B-1728B52AA6E4}">
                  <adec:decorative xmlns:adec="http://schemas.microsoft.com/office/drawing/2017/decorative" val="1"/>
                </a:ext>
              </a:extLst>
            </p:cNvPr>
            <p:cNvSpPr/>
            <p:nvPr/>
          </p:nvSpPr>
          <p:spPr>
            <a:xfrm>
              <a:off x="0" y="5576341"/>
              <a:ext cx="11062270" cy="1281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81DABB71-298F-46E6-9028-558C99DF72DF}"/>
                </a:ext>
                <a:ext uri="{C183D7F6-B498-43B3-948B-1728B52AA6E4}">
                  <adec:decorative xmlns:adec="http://schemas.microsoft.com/office/drawing/2017/decorative" val="1"/>
                </a:ext>
              </a:extLst>
            </p:cNvPr>
            <p:cNvSpPr/>
            <p:nvPr/>
          </p:nvSpPr>
          <p:spPr>
            <a:xfrm>
              <a:off x="9669645" y="0"/>
              <a:ext cx="2522355" cy="14319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31FFCCD2-46F8-4A8C-9D8D-34F0218F69C7}"/>
                </a:ext>
                <a:ext uri="{C183D7F6-B498-43B3-948B-1728B52AA6E4}">
                  <adec:decorative xmlns:adec="http://schemas.microsoft.com/office/drawing/2017/decorative" val="1"/>
                </a:ext>
              </a:extLst>
            </p:cNvPr>
            <p:cNvSpPr/>
            <p:nvPr/>
          </p:nvSpPr>
          <p:spPr>
            <a:xfrm>
              <a:off x="9519222" y="0"/>
              <a:ext cx="1543050" cy="6858000"/>
            </a:xfrm>
            <a:custGeom>
              <a:avLst/>
              <a:gdLst>
                <a:gd name="connsiteX0" fmla="*/ 0 w 1533524"/>
                <a:gd name="connsiteY0" fmla="*/ 0 h 6858000"/>
                <a:gd name="connsiteX1" fmla="*/ 1533524 w 1533524"/>
                <a:gd name="connsiteY1" fmla="*/ 0 h 6858000"/>
                <a:gd name="connsiteX2" fmla="*/ 1533524 w 1533524"/>
                <a:gd name="connsiteY2" fmla="*/ 6858000 h 6858000"/>
                <a:gd name="connsiteX3" fmla="*/ 0 w 1533524"/>
                <a:gd name="connsiteY3" fmla="*/ 6858000 h 6858000"/>
                <a:gd name="connsiteX4" fmla="*/ 0 w 1533524"/>
                <a:gd name="connsiteY4" fmla="*/ 0 h 6858000"/>
                <a:gd name="connsiteX0" fmla="*/ 0 w 1533524"/>
                <a:gd name="connsiteY0" fmla="*/ 0 h 6858000"/>
                <a:gd name="connsiteX1" fmla="*/ 190500 w 1533524"/>
                <a:gd name="connsiteY1" fmla="*/ 0 h 6858000"/>
                <a:gd name="connsiteX2" fmla="*/ 1533524 w 1533524"/>
                <a:gd name="connsiteY2" fmla="*/ 0 h 6858000"/>
                <a:gd name="connsiteX3" fmla="*/ 1533524 w 1533524"/>
                <a:gd name="connsiteY3" fmla="*/ 6858000 h 6858000"/>
                <a:gd name="connsiteX4" fmla="*/ 0 w 1533524"/>
                <a:gd name="connsiteY4" fmla="*/ 6858000 h 6858000"/>
                <a:gd name="connsiteX5" fmla="*/ 0 w 1533524"/>
                <a:gd name="connsiteY5"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0 w 1533525"/>
                <a:gd name="connsiteY5" fmla="*/ 6858000 h 6858000"/>
                <a:gd name="connsiteX6" fmla="*/ 0 w 1533525"/>
                <a:gd name="connsiteY6"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1333500 w 1533525"/>
                <a:gd name="connsiteY5" fmla="*/ 6858000 h 6858000"/>
                <a:gd name="connsiteX6" fmla="*/ 0 w 1533525"/>
                <a:gd name="connsiteY6" fmla="*/ 6858000 h 6858000"/>
                <a:gd name="connsiteX7" fmla="*/ 0 w 1533525"/>
                <a:gd name="connsiteY7"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9525 w 1543050"/>
                <a:gd name="connsiteY6" fmla="*/ 6858000 h 6858000"/>
                <a:gd name="connsiteX7" fmla="*/ 0 w 1543050"/>
                <a:gd name="connsiteY7" fmla="*/ 5591175 h 6858000"/>
                <a:gd name="connsiteX8" fmla="*/ 9525 w 1543050"/>
                <a:gd name="connsiteY8"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0 w 1543050"/>
                <a:gd name="connsiteY6" fmla="*/ 5591175 h 6858000"/>
                <a:gd name="connsiteX7" fmla="*/ 9525 w 1543050"/>
                <a:gd name="connsiteY7" fmla="*/ 0 h 6858000"/>
                <a:gd name="connsiteX0" fmla="*/ 9525 w 1543050"/>
                <a:gd name="connsiteY0" fmla="*/ 0 h 6858000"/>
                <a:gd name="connsiteX1" fmla="*/ 200025 w 1543050"/>
                <a:gd name="connsiteY1" fmla="*/ 0 h 6858000"/>
                <a:gd name="connsiteX2" fmla="*/ 1543050 w 1543050"/>
                <a:gd name="connsiteY2" fmla="*/ 1343025 h 6858000"/>
                <a:gd name="connsiteX3" fmla="*/ 1543049 w 1543050"/>
                <a:gd name="connsiteY3" fmla="*/ 6858000 h 6858000"/>
                <a:gd name="connsiteX4" fmla="*/ 1343025 w 1543050"/>
                <a:gd name="connsiteY4" fmla="*/ 6858000 h 6858000"/>
                <a:gd name="connsiteX5" fmla="*/ 0 w 1543050"/>
                <a:gd name="connsiteY5" fmla="*/ 5591175 h 6858000"/>
                <a:gd name="connsiteX6" fmla="*/ 9525 w 154305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6858000">
                  <a:moveTo>
                    <a:pt x="9525" y="0"/>
                  </a:moveTo>
                  <a:lnTo>
                    <a:pt x="200025" y="0"/>
                  </a:lnTo>
                  <a:lnTo>
                    <a:pt x="1543050" y="1343025"/>
                  </a:lnTo>
                  <a:cubicBezTo>
                    <a:pt x="1543050" y="3181350"/>
                    <a:pt x="1543049" y="5019675"/>
                    <a:pt x="1543049" y="6858000"/>
                  </a:cubicBezTo>
                  <a:lnTo>
                    <a:pt x="1343025" y="6858000"/>
                  </a:lnTo>
                  <a:lnTo>
                    <a:pt x="0" y="5591175"/>
                  </a:lnTo>
                  <a:lnTo>
                    <a:pt x="9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7E222A23-E698-4993-93A7-9606CF977314}"/>
                </a:ext>
                <a:ext uri="{C183D7F6-B498-43B3-948B-1728B52AA6E4}">
                  <adec:decorative xmlns:adec="http://schemas.microsoft.com/office/drawing/2017/decorative" val="1"/>
                </a:ext>
              </a:extLst>
            </p:cNvPr>
            <p:cNvSpPr/>
            <p:nvPr/>
          </p:nvSpPr>
          <p:spPr>
            <a:xfrm>
              <a:off x="11062271" y="1339850"/>
              <a:ext cx="1129729" cy="5518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2" name="Copyright">
              <a:extLst>
                <a:ext uri="{FF2B5EF4-FFF2-40B4-BE49-F238E27FC236}">
                  <a16:creationId xmlns:a16="http://schemas.microsoft.com/office/drawing/2014/main" id="{2BDDDA44-1049-4257-AA44-8A620E1B69F0}"/>
                </a:ext>
              </a:extLst>
            </p:cNvPr>
            <p:cNvSpPr txBox="1"/>
            <p:nvPr/>
          </p:nvSpPr>
          <p:spPr>
            <a:xfrm>
              <a:off x="342029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59" y="831163"/>
            <a:ext cx="9153461" cy="2293938"/>
          </a:xfrm>
        </p:spPr>
        <p:txBody>
          <a:bodyPr anchor="b"/>
          <a:lstStyle>
            <a:lvl1pPr>
              <a:defRPr sz="4400">
                <a:solidFill>
                  <a:schemeClr val="tx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59" y="3152882"/>
            <a:ext cx="9153461" cy="2423459"/>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3898940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opic Introduction">
    <p:bg>
      <p:bgPr>
        <a:solidFill>
          <a:schemeClr val="tx2"/>
        </a:solidFill>
        <a:effectLst/>
      </p:bgPr>
    </p:bg>
    <p:spTree>
      <p:nvGrpSpPr>
        <p:cNvPr id="1" name=""/>
        <p:cNvGrpSpPr/>
        <p:nvPr/>
      </p:nvGrpSpPr>
      <p:grpSpPr>
        <a:xfrm>
          <a:off x="0" y="0"/>
          <a:ext cx="0" cy="0"/>
          <a:chOff x="0" y="0"/>
          <a:chExt cx="0" cy="0"/>
        </a:xfrm>
      </p:grpSpPr>
      <p:grpSp>
        <p:nvGrpSpPr>
          <p:cNvPr id="15" name="Background Images">
            <a:extLst>
              <a:ext uri="{FF2B5EF4-FFF2-40B4-BE49-F238E27FC236}">
                <a16:creationId xmlns:a16="http://schemas.microsoft.com/office/drawing/2014/main" id="{6918CBFF-64C7-4242-9D92-B727A627002B}"/>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6" name="BKG-LT">
              <a:extLst>
                <a:ext uri="{FF2B5EF4-FFF2-40B4-BE49-F238E27FC236}">
                  <a16:creationId xmlns:a16="http://schemas.microsoft.com/office/drawing/2014/main" id="{0D3232D3-0E84-4C38-B158-7F72DA589E7D}"/>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AWS Logo">
              <a:extLst>
                <a:ext uri="{FF2B5EF4-FFF2-40B4-BE49-F238E27FC236}">
                  <a16:creationId xmlns:a16="http://schemas.microsoft.com/office/drawing/2014/main" id="{089261AA-0F14-417C-997A-C178AB3E9EAC}"/>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9" name="Copyright">
              <a:extLst>
                <a:ext uri="{FF2B5EF4-FFF2-40B4-BE49-F238E27FC236}">
                  <a16:creationId xmlns:a16="http://schemas.microsoft.com/office/drawing/2014/main" id="{A85FB089-027A-4A6A-A947-A5A38C6F754D}"/>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243"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17" name="Picture">
            <a:extLst>
              <a:ext uri="{FF2B5EF4-FFF2-40B4-BE49-F238E27FC236}">
                <a16:creationId xmlns:a16="http://schemas.microsoft.com/office/drawing/2014/main" id="{F8F6CC5A-3CF0-480D-B25E-574EDC100323}"/>
              </a:ext>
              <a:ext uri="{C183D7F6-B498-43B3-948B-1728B52AA6E4}">
                <adec:decorative xmlns:adec="http://schemas.microsoft.com/office/drawing/2017/decorative" val="1"/>
              </a:ext>
            </a:extLst>
          </p:cNvPr>
          <p:cNvSpPr>
            <a:spLocks noGrp="1"/>
          </p:cNvSpPr>
          <p:nvPr>
            <p:ph idx="9" hasCustomPrompt="1"/>
          </p:nvPr>
        </p:nvSpPr>
        <p:spPr>
          <a:xfrm>
            <a:off x="394931" y="2434960"/>
            <a:ext cx="3657600" cy="3657600"/>
          </a:xfrm>
        </p:spPr>
        <p:txBody>
          <a:bodyPr anchor="t"/>
          <a:lstStyle>
            <a:lvl1pPr marL="0" indent="0" algn="ctr">
              <a:buNone/>
              <a:defRPr>
                <a:solidFill>
                  <a:schemeClr val="tx2"/>
                </a:solidFill>
              </a:defRPr>
            </a:lvl1pPr>
          </a:lstStyle>
          <a:p>
            <a:r>
              <a:rPr lang="en-US" dirty="0"/>
              <a:t>Click icon to add image</a:t>
            </a:r>
          </a:p>
        </p:txBody>
      </p:sp>
      <p:sp>
        <p:nvSpPr>
          <p:cNvPr id="9"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Bef>
                <a:spcPts val="500"/>
              </a:spcBef>
              <a:spcAft>
                <a:spcPts val="600"/>
              </a:spcAft>
              <a:defRPr sz="2800">
                <a:solidFill>
                  <a:schemeClr val="bg2"/>
                </a:solidFill>
              </a:defRPr>
            </a:lvl1pPr>
            <a:lvl2pPr marL="461963" indent="-228600">
              <a:lnSpc>
                <a:spcPct val="100000"/>
              </a:lnSpc>
              <a:spcBef>
                <a:spcPts val="500"/>
              </a:spcBef>
              <a:spcAft>
                <a:spcPts val="600"/>
              </a:spcAft>
              <a:defRPr sz="2400">
                <a:solidFill>
                  <a:schemeClr val="bg2"/>
                </a:solidFill>
              </a:defRPr>
            </a:lvl2pPr>
            <a:lvl3pPr marL="684213" indent="-228600">
              <a:lnSpc>
                <a:spcPct val="100000"/>
              </a:lnSpc>
              <a:spcBef>
                <a:spcPts val="500"/>
              </a:spcBef>
              <a:spcAft>
                <a:spcPts val="600"/>
              </a:spcAft>
              <a:defRPr sz="2000">
                <a:solidFill>
                  <a:schemeClr val="bg2"/>
                </a:solidFill>
              </a:defRPr>
            </a:lvl3pPr>
            <a:lvl4pPr marL="914400" indent="-228600">
              <a:lnSpc>
                <a:spcPct val="100000"/>
              </a:lnSpc>
              <a:spcBef>
                <a:spcPts val="500"/>
              </a:spcBef>
              <a:spcAft>
                <a:spcPts val="600"/>
              </a:spcAft>
              <a:defRPr sz="1800">
                <a:solidFill>
                  <a:schemeClr val="bg2"/>
                </a:solidFill>
              </a:defRPr>
            </a:lvl4pPr>
            <a:lvl5pPr marL="1144588" indent="-228600">
              <a:lnSpc>
                <a:spcPct val="100000"/>
              </a:lnSpc>
              <a:spcBef>
                <a:spcPts val="500"/>
              </a:spcBef>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2473984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Lab Introduction">
    <p:bg>
      <p:bgPr>
        <a:solidFill>
          <a:schemeClr val="tx2"/>
        </a:solidFill>
        <a:effectLst/>
      </p:bgPr>
    </p:bg>
    <p:spTree>
      <p:nvGrpSpPr>
        <p:cNvPr id="1" name=""/>
        <p:cNvGrpSpPr/>
        <p:nvPr/>
      </p:nvGrpSpPr>
      <p:grpSpPr>
        <a:xfrm>
          <a:off x="0" y="0"/>
          <a:ext cx="0" cy="0"/>
          <a:chOff x="0" y="0"/>
          <a:chExt cx="0" cy="0"/>
        </a:xfrm>
      </p:grpSpPr>
      <p:grpSp>
        <p:nvGrpSpPr>
          <p:cNvPr id="9" name="Background Images">
            <a:extLst>
              <a:ext uri="{FF2B5EF4-FFF2-40B4-BE49-F238E27FC236}">
                <a16:creationId xmlns:a16="http://schemas.microsoft.com/office/drawing/2014/main" id="{58FFE71C-343D-42C5-8B57-C18401FB38E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0" name="BKG-LT">
              <a:extLst>
                <a:ext uri="{FF2B5EF4-FFF2-40B4-BE49-F238E27FC236}">
                  <a16:creationId xmlns:a16="http://schemas.microsoft.com/office/drawing/2014/main" id="{38591614-DC4E-4FB2-BCFA-6E11F0E9F323}"/>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AWS Logo">
              <a:extLst>
                <a:ext uri="{FF2B5EF4-FFF2-40B4-BE49-F238E27FC236}">
                  <a16:creationId xmlns:a16="http://schemas.microsoft.com/office/drawing/2014/main" id="{BF0EC8F1-A363-4454-AEA6-CCA2EF99BF8C}"/>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3" name="Copyright">
              <a:extLst>
                <a:ext uri="{FF2B5EF4-FFF2-40B4-BE49-F238E27FC236}">
                  <a16:creationId xmlns:a16="http://schemas.microsoft.com/office/drawing/2014/main" id="{A653A447-24D5-4EF4-B358-341AAE88C6C9}"/>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9788814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Demo Introduction">
    <p:bg>
      <p:bgPr>
        <a:solidFill>
          <a:schemeClr val="tx2"/>
        </a:solidFill>
        <a:effectLst/>
      </p:bgPr>
    </p:bg>
    <p:spTree>
      <p:nvGrpSpPr>
        <p:cNvPr id="1" name=""/>
        <p:cNvGrpSpPr/>
        <p:nvPr/>
      </p:nvGrpSpPr>
      <p:grpSpPr>
        <a:xfrm>
          <a:off x="0" y="0"/>
          <a:ext cx="0" cy="0"/>
          <a:chOff x="0" y="0"/>
          <a:chExt cx="0" cy="0"/>
        </a:xfrm>
      </p:grpSpPr>
      <p:grpSp>
        <p:nvGrpSpPr>
          <p:cNvPr id="10" name="Background Images">
            <a:extLst>
              <a:ext uri="{FF2B5EF4-FFF2-40B4-BE49-F238E27FC236}">
                <a16:creationId xmlns:a16="http://schemas.microsoft.com/office/drawing/2014/main" id="{37DF70E1-DF63-4C1F-B500-D2286989C4AF}"/>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2" name="BKG-LT">
              <a:extLst>
                <a:ext uri="{FF2B5EF4-FFF2-40B4-BE49-F238E27FC236}">
                  <a16:creationId xmlns:a16="http://schemas.microsoft.com/office/drawing/2014/main" id="{62AEAF2F-C5EA-4B97-B5A7-736ACAA23F8B}"/>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AWS Logo">
              <a:extLst>
                <a:ext uri="{FF2B5EF4-FFF2-40B4-BE49-F238E27FC236}">
                  <a16:creationId xmlns:a16="http://schemas.microsoft.com/office/drawing/2014/main" id="{DAC6100F-B3A1-484D-8A50-BECC6DFAC01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4" name="Copyright">
              <a:extLst>
                <a:ext uri="{FF2B5EF4-FFF2-40B4-BE49-F238E27FC236}">
                  <a16:creationId xmlns:a16="http://schemas.microsoft.com/office/drawing/2014/main" id="{6B065E34-C6EE-43BA-BAA5-4765BD7E6905}"/>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8" name="Description">
            <a:extLst>
              <a:ext uri="{FF2B5EF4-FFF2-40B4-BE49-F238E27FC236}">
                <a16:creationId xmlns:a16="http://schemas.microsoft.com/office/drawing/2014/main" id="{AC3C5EEC-BB22-4195-B46B-9A90302F6B57}"/>
              </a:ext>
            </a:extLst>
          </p:cNvPr>
          <p:cNvSpPr>
            <a:spLocks noGrp="1"/>
          </p:cNvSpPr>
          <p:nvPr>
            <p:ph type="body" idx="2" hasCustomPrompt="1"/>
          </p:nvPr>
        </p:nvSpPr>
        <p:spPr>
          <a:xfrm>
            <a:off x="243681" y="2257424"/>
            <a:ext cx="3960813" cy="4177325"/>
          </a:xfrm>
        </p:spPr>
        <p:txBody>
          <a:bodyPr/>
          <a:lstStyle>
            <a:lvl1pPr marL="0" indent="0" algn="ctr">
              <a:buNone/>
              <a:defRPr>
                <a:solidFill>
                  <a:schemeClr val="tx2"/>
                </a:solidFill>
              </a:defRPr>
            </a:lvl1pPr>
          </a:lstStyle>
          <a:p>
            <a:r>
              <a:rPr lang="en-US" sz="2800" dirty="0"/>
              <a:t>Enter description</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4460402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A3DF3DE-0044-49A0-893D-4AE69524AE45}"/>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80E539AA-5F27-4E27-A2EB-0002A460B024}"/>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0BD8C101-546C-4D96-9A74-D006A704F407}"/>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AEE440B8-B31E-487C-92A7-B1713A372E58}"/>
                </a:ext>
                <a:ext uri="{C183D7F6-B498-43B3-948B-1728B52AA6E4}">
                  <adec:decorative xmlns:adec="http://schemas.microsoft.com/office/drawing/2017/decorative" val="1"/>
                </a:ext>
              </a:extLst>
            </p:cNvPr>
            <p:cNvSpPr/>
            <p:nvPr/>
          </p:nvSpPr>
          <p:spPr>
            <a:xfrm>
              <a:off x="2552700" y="942975"/>
              <a:ext cx="9639300" cy="5915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727710" y="5789538"/>
              <a:ext cx="1097280" cy="656183"/>
            </a:xfrm>
            <a:prstGeom prst="rect">
              <a:avLst/>
            </a:prstGeom>
          </p:spPr>
        </p:pic>
        <p:sp>
          <p:nvSpPr>
            <p:cNvPr id="11" name="Copyright">
              <a:extLst>
                <a:ext uri="{FF2B5EF4-FFF2-40B4-BE49-F238E27FC236}">
                  <a16:creationId xmlns:a16="http://schemas.microsoft.com/office/drawing/2014/main" id="{DF9E4172-9EB6-4421-9EA3-78F3EDED9A1F}"/>
                </a:ext>
              </a:extLst>
            </p:cNvPr>
            <p:cNvSpPr txBox="1"/>
            <p:nvPr/>
          </p:nvSpPr>
          <p:spPr>
            <a:xfrm>
              <a:off x="506804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2663862" y="1135062"/>
            <a:ext cx="9341063" cy="4049824"/>
          </a:xfrm>
        </p:spPr>
        <p:txBody>
          <a:bodyPr anchor="ctr"/>
          <a:lstStyle>
            <a:lvl1pPr>
              <a:defRPr sz="4400">
                <a:solidFill>
                  <a:schemeClr val="tx2"/>
                </a:solidFill>
              </a:defRPr>
            </a:lvl1pPr>
          </a:lstStyle>
          <a:p>
            <a:r>
              <a:rPr lang="en-US" dirty="0"/>
              <a:t>Thank you text</a:t>
            </a:r>
          </a:p>
        </p:txBody>
      </p:sp>
      <p:sp>
        <p:nvSpPr>
          <p:cNvPr id="7" name="Content">
            <a:extLst>
              <a:ext uri="{FF2B5EF4-FFF2-40B4-BE49-F238E27FC236}">
                <a16:creationId xmlns:a16="http://schemas.microsoft.com/office/drawing/2014/main" id="{A1EEF87A-AB52-4622-AF5D-6FED9D7569C6}"/>
              </a:ext>
            </a:extLst>
          </p:cNvPr>
          <p:cNvSpPr txBox="1"/>
          <p:nvPr/>
        </p:nvSpPr>
        <p:spPr>
          <a:xfrm>
            <a:off x="2552701" y="5212457"/>
            <a:ext cx="9639298" cy="1015663"/>
          </a:xfrm>
          <a:prstGeom prst="rect">
            <a:avLst/>
          </a:prstGeom>
          <a:noFill/>
        </p:spPr>
        <p:txBody>
          <a:bodyPr wrap="square" rtlCol="0">
            <a:spAutoFit/>
          </a:bodyPr>
          <a:lstStyle/>
          <a:p>
            <a:pPr marL="0" indent="0">
              <a:lnSpc>
                <a:spcPct val="100000"/>
              </a:lnSpc>
              <a:spcBef>
                <a:spcPts val="0"/>
              </a:spcBef>
              <a:spcAft>
                <a:spcPts val="0"/>
              </a:spcAft>
              <a:buClrTx/>
              <a:buSzTx/>
              <a:buFontTx/>
              <a:buNone/>
              <a:tabLst/>
              <a:defRPr/>
            </a:pPr>
            <a:r>
              <a:rPr lang="en-US" sz="2000" dirty="0">
                <a:solidFill>
                  <a:schemeClr val="tx2"/>
                </a:solidFill>
              </a:rPr>
              <a:t>Corrections, feedback, or other questions? </a:t>
            </a:r>
            <a:br>
              <a:rPr lang="en-US" sz="2000" dirty="0">
                <a:solidFill>
                  <a:schemeClr val="tx2"/>
                </a:solidFill>
              </a:rPr>
            </a:br>
            <a:r>
              <a:rPr lang="en-US" sz="2000" dirty="0">
                <a:solidFill>
                  <a:schemeClr val="tx2"/>
                </a:solidFill>
              </a:rPr>
              <a:t>Contact us at </a:t>
            </a:r>
            <a:r>
              <a:rPr lang="en-US" sz="2000" u="sng" dirty="0">
                <a:solidFill>
                  <a:schemeClr val="tx2"/>
                </a:solidFill>
              </a:rPr>
              <a:t>https://support.aws.amazon.com/#/contacts/aws-training</a:t>
            </a:r>
            <a:r>
              <a:rPr lang="en-US" sz="2000" dirty="0">
                <a:solidFill>
                  <a:schemeClr val="tx2"/>
                </a:solidFill>
              </a:rPr>
              <a:t>. </a:t>
            </a:r>
            <a:br>
              <a:rPr lang="en-US" sz="2000" dirty="0">
                <a:solidFill>
                  <a:schemeClr val="tx2"/>
                </a:solidFill>
              </a:rPr>
            </a:br>
            <a:r>
              <a:rPr lang="en-US" sz="2000" dirty="0">
                <a:solidFill>
                  <a:schemeClr val="tx2"/>
                </a:solidFill>
              </a:rPr>
              <a:t>All trademarks are the property of their owners.</a:t>
            </a:r>
          </a:p>
        </p:txBody>
      </p:sp>
    </p:spTree>
    <p:custDataLst>
      <p:tags r:id="rId1"/>
    </p:custDataLst>
    <p:extLst>
      <p:ext uri="{BB962C8B-B14F-4D97-AF65-F5344CB8AC3E}">
        <p14:creationId xmlns:p14="http://schemas.microsoft.com/office/powerpoint/2010/main" val="23544427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hank You Variant">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56064E0D-105A-4446-B967-229FA49D135D}"/>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08870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279CDF30-3118-4A2F-93E0-DACD532E91B1}"/>
                </a:ext>
                <a:ext uri="{C183D7F6-B498-43B3-948B-1728B52AA6E4}">
                  <adec:decorative xmlns:adec="http://schemas.microsoft.com/office/drawing/2017/decorative" val="1"/>
                </a:ext>
              </a:extLst>
            </p:cNvPr>
            <p:cNvSpPr/>
            <p:nvPr/>
          </p:nvSpPr>
          <p:spPr>
            <a:xfrm>
              <a:off x="0" y="4327524"/>
              <a:ext cx="1685925" cy="2530476"/>
            </a:xfrm>
            <a:custGeom>
              <a:avLst/>
              <a:gdLst>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0 h 2530475"/>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 name="connsiteX5" fmla="*/ 0 w 1685925"/>
                <a:gd name="connsiteY5" fmla="*/ 0 h 2530475"/>
                <a:gd name="connsiteX0" fmla="*/ 0 w 1685925"/>
                <a:gd name="connsiteY0" fmla="*/ 1673226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5" h="2530475">
                  <a:moveTo>
                    <a:pt x="0" y="1673226"/>
                  </a:moveTo>
                  <a:lnTo>
                    <a:pt x="1685925" y="0"/>
                  </a:lnTo>
                  <a:lnTo>
                    <a:pt x="1685925" y="2530475"/>
                  </a:lnTo>
                  <a:lnTo>
                    <a:pt x="0" y="2530475"/>
                  </a:lnTo>
                  <a:lnTo>
                    <a:pt x="0" y="16732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4E6250DE-D4BC-48A7-942E-7C927E2BAC70}"/>
                </a:ext>
                <a:ext uri="{C183D7F6-B498-43B3-948B-1728B52AA6E4}">
                  <adec:decorative xmlns:adec="http://schemas.microsoft.com/office/drawing/2017/decorative" val="1"/>
                </a:ext>
              </a:extLst>
            </p:cNvPr>
            <p:cNvSpPr/>
            <p:nvPr/>
          </p:nvSpPr>
          <p:spPr>
            <a:xfrm>
              <a:off x="1685544" y="4327525"/>
              <a:ext cx="10506456" cy="2530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88" name="Icons">
              <a:extLst>
                <a:ext uri="{FF2B5EF4-FFF2-40B4-BE49-F238E27FC236}">
                  <a16:creationId xmlns:a16="http://schemas.microsoft.com/office/drawing/2014/main" id="{2697E9D6-D133-4E57-BD63-82D9E5002F18}"/>
                </a:ext>
                <a:ext uri="{C183D7F6-B498-43B3-948B-1728B52AA6E4}">
                  <adec:decorative xmlns:adec="http://schemas.microsoft.com/office/drawing/2017/decorative" val="1"/>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rcRect l="5969" t="8249" r="2877" b="58012"/>
            <a:stretch/>
          </p:blipFill>
          <p:spPr>
            <a:xfrm>
              <a:off x="1685544" y="4327524"/>
              <a:ext cx="10506456" cy="2530476"/>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3" name="CopyBackground">
              <a:extLst>
                <a:ext uri="{FF2B5EF4-FFF2-40B4-BE49-F238E27FC236}">
                  <a16:creationId xmlns:a16="http://schemas.microsoft.com/office/drawing/2014/main" id="{1A4014FF-ACF4-448A-8B91-F0495D354D3F}"/>
                </a:ext>
              </a:extLst>
            </p:cNvPr>
            <p:cNvSpPr/>
            <p:nvPr/>
          </p:nvSpPr>
          <p:spPr>
            <a:xfrm>
              <a:off x="4712264"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pyright">
              <a:extLst>
                <a:ext uri="{FF2B5EF4-FFF2-40B4-BE49-F238E27FC236}">
                  <a16:creationId xmlns:a16="http://schemas.microsoft.com/office/drawing/2014/main" id="{DFC9E3DE-5A7A-4B9A-94F3-0CC48D54301B}"/>
                </a:ext>
              </a:extLst>
            </p:cNvPr>
            <p:cNvSpPr txBox="1"/>
            <p:nvPr/>
          </p:nvSpPr>
          <p:spPr>
            <a:xfrm>
              <a:off x="4632211" y="657989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4"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080843"/>
            <a:ext cx="10218737" cy="2081104"/>
          </a:xfrm>
        </p:spPr>
        <p:txBody>
          <a:bodyPr anchor="ctr"/>
          <a:lstStyle>
            <a:lvl1pPr>
              <a:defRPr sz="4400">
                <a:solidFill>
                  <a:schemeClr val="tx2"/>
                </a:solidFill>
              </a:defRPr>
            </a:lvl1pPr>
          </a:lstStyle>
          <a:p>
            <a:r>
              <a:rPr lang="en-US" dirty="0"/>
              <a:t>Thank you text</a:t>
            </a:r>
          </a:p>
        </p:txBody>
      </p:sp>
      <p:sp>
        <p:nvSpPr>
          <p:cNvPr id="7" name="Copyright">
            <a:extLst>
              <a:ext uri="{FF2B5EF4-FFF2-40B4-BE49-F238E27FC236}">
                <a16:creationId xmlns:a16="http://schemas.microsoft.com/office/drawing/2014/main" id="{9059CC6B-AB9C-4283-9882-8F50E8C832F7}"/>
              </a:ext>
            </a:extLst>
          </p:cNvPr>
          <p:cNvSpPr txBox="1"/>
          <p:nvPr/>
        </p:nvSpPr>
        <p:spPr>
          <a:xfrm>
            <a:off x="667750" y="3161947"/>
            <a:ext cx="10218737" cy="1154162"/>
          </a:xfrm>
          <a:prstGeom prst="rect">
            <a:avLst/>
          </a:prstGeom>
          <a:noFill/>
        </p:spPr>
        <p:txBody>
          <a:bodyPr wrap="squar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lang="en-US" sz="2300" dirty="0">
                <a:solidFill>
                  <a:schemeClr val="tx2"/>
                </a:solidFill>
              </a:rPr>
              <a:t>Corrections, feedback, or other questions? </a:t>
            </a:r>
            <a:br>
              <a:rPr lang="en-US" sz="2300" dirty="0">
                <a:solidFill>
                  <a:schemeClr val="tx2"/>
                </a:solidFill>
              </a:rPr>
            </a:br>
            <a:r>
              <a:rPr lang="en-US" sz="2300" dirty="0">
                <a:solidFill>
                  <a:schemeClr val="tx2"/>
                </a:solidFill>
              </a:rPr>
              <a:t>Contact us at </a:t>
            </a:r>
            <a:r>
              <a:rPr lang="en-US" sz="2300" u="sng" dirty="0">
                <a:solidFill>
                  <a:schemeClr val="tx2"/>
                </a:solidFill>
              </a:rPr>
              <a:t>https://support.aws.amazon.com/#/contacts/aws-training</a:t>
            </a:r>
            <a:r>
              <a:rPr lang="en-US" sz="2300" dirty="0">
                <a:solidFill>
                  <a:schemeClr val="tx2"/>
                </a:solidFill>
              </a:rPr>
              <a:t>. </a:t>
            </a:r>
            <a:br>
              <a:rPr lang="en-US" sz="2300" dirty="0">
                <a:solidFill>
                  <a:schemeClr val="tx2"/>
                </a:solidFill>
              </a:rPr>
            </a:br>
            <a:r>
              <a:rPr lang="en-US" sz="2300" dirty="0">
                <a:solidFill>
                  <a:schemeClr val="tx2"/>
                </a:solidFill>
              </a:rPr>
              <a:t>All trademarks are the property of their owners.</a:t>
            </a:r>
          </a:p>
        </p:txBody>
      </p:sp>
    </p:spTree>
    <p:custDataLst>
      <p:tags r:id="rId1"/>
    </p:custDataLst>
    <p:extLst>
      <p:ext uri="{BB962C8B-B14F-4D97-AF65-F5344CB8AC3E}">
        <p14:creationId xmlns:p14="http://schemas.microsoft.com/office/powerpoint/2010/main" val="96349091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Quote">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DC4FACA1-07DC-44B9-A79C-2B7C9D1B9221}"/>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beBack">
              <a:extLst>
                <a:ext uri="{FF2B5EF4-FFF2-40B4-BE49-F238E27FC236}">
                  <a16:creationId xmlns:a16="http://schemas.microsoft.com/office/drawing/2014/main" id="{9BA1593B-ADE5-482C-A193-F57F78F9B860}"/>
                </a:ext>
                <a:ext uri="{C183D7F6-B498-43B3-948B-1728B52AA6E4}">
                  <adec:decorative xmlns:adec="http://schemas.microsoft.com/office/drawing/2017/decorative" val="1"/>
                </a:ext>
              </a:extLst>
            </p:cNvPr>
            <p:cNvSpPr/>
            <p:nvPr/>
          </p:nvSpPr>
          <p:spPr>
            <a:xfrm>
              <a:off x="10547164" y="0"/>
              <a:ext cx="1644836" cy="516442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 name="connsiteX0" fmla="*/ 15888 w 3073872"/>
                <a:gd name="connsiteY0" fmla="*/ 0 h 4621213"/>
                <a:gd name="connsiteX1" fmla="*/ 3073414 w 3073872"/>
                <a:gd name="connsiteY1" fmla="*/ 0 h 4621213"/>
                <a:gd name="connsiteX2" fmla="*/ 3073414 w 3073872"/>
                <a:gd name="connsiteY2" fmla="*/ 4621213 h 4621213"/>
                <a:gd name="connsiteX3" fmla="*/ 0 w 3073872"/>
                <a:gd name="connsiteY3" fmla="*/ 4091237 h 4621213"/>
                <a:gd name="connsiteX4" fmla="*/ 15888 w 3073872"/>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7 w 3057984"/>
                <a:gd name="connsiteY3" fmla="*/ 4091237 h 4621213"/>
                <a:gd name="connsiteX4" fmla="*/ 0 w 3057984"/>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6 w 3057984"/>
                <a:gd name="connsiteY3" fmla="*/ 4114178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15886" y="4114178"/>
                  </a:lnTo>
                  <a:cubicBezTo>
                    <a:pt x="10590" y="2750432"/>
                    <a:pt x="5296" y="136374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6" name="CubeFront">
              <a:extLst>
                <a:ext uri="{FF2B5EF4-FFF2-40B4-BE49-F238E27FC236}">
                  <a16:creationId xmlns:a16="http://schemas.microsoft.com/office/drawing/2014/main" id="{A301667F-582A-4041-A2DA-F90362AE9A01}"/>
                </a:ext>
                <a:ext uri="{C183D7F6-B498-43B3-948B-1728B52AA6E4}">
                  <adec:decorative xmlns:adec="http://schemas.microsoft.com/office/drawing/2017/decorative" val="1"/>
                </a:ext>
              </a:extLst>
            </p:cNvPr>
            <p:cNvSpPr/>
            <p:nvPr/>
          </p:nvSpPr>
          <p:spPr>
            <a:xfrm>
              <a:off x="5944552" y="6094097"/>
              <a:ext cx="2303271" cy="7639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A99EDB1B-417F-40E6-B075-BDD46EDBA854}"/>
                </a:ext>
                <a:ext uri="{C183D7F6-B498-43B3-948B-1728B52AA6E4}">
                  <adec:decorative xmlns:adec="http://schemas.microsoft.com/office/drawing/2017/decorative" val="1"/>
                </a:ext>
              </a:extLst>
            </p:cNvPr>
            <p:cNvSpPr/>
            <p:nvPr/>
          </p:nvSpPr>
          <p:spPr>
            <a:xfrm>
              <a:off x="5942171" y="4579782"/>
              <a:ext cx="6249829" cy="2278218"/>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8" name="Icons">
              <a:extLst>
                <a:ext uri="{FF2B5EF4-FFF2-40B4-BE49-F238E27FC236}">
                  <a16:creationId xmlns:a16="http://schemas.microsoft.com/office/drawing/2014/main" id="{C128A75B-DB20-42AF-A3FD-12E5F3588AC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6472238" y="4694373"/>
              <a:ext cx="5719762" cy="2163627"/>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4" name="Copyright">
              <a:extLst>
                <a:ext uri="{FF2B5EF4-FFF2-40B4-BE49-F238E27FC236}">
                  <a16:creationId xmlns:a16="http://schemas.microsoft.com/office/drawing/2014/main" id="{6EB207FF-A323-40B5-B33E-59E364A7955B}"/>
                </a:ext>
              </a:extLst>
            </p:cNvPr>
            <p:cNvSpPr txBox="1"/>
            <p:nvPr/>
          </p:nvSpPr>
          <p:spPr>
            <a:xfrm>
              <a:off x="991688" y="6466266"/>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614746"/>
            <a:ext cx="9341063" cy="2293938"/>
          </a:xfrm>
        </p:spPr>
        <p:txBody>
          <a:bodyPr anchor="ctr"/>
          <a:lstStyle>
            <a:lvl1pPr>
              <a:defRPr sz="4400">
                <a:solidFill>
                  <a:schemeClr val="tx2"/>
                </a:solidFill>
              </a:defRPr>
            </a:lvl1pPr>
          </a:lstStyle>
          <a:p>
            <a:r>
              <a:rPr lang="en-US" dirty="0"/>
              <a:t>“Enter quote here.”</a:t>
            </a:r>
          </a:p>
        </p:txBody>
      </p:sp>
      <p:sp>
        <p:nvSpPr>
          <p:cNvPr id="3" name="Quoted person">
            <a:extLst>
              <a:ext uri="{FF2B5EF4-FFF2-40B4-BE49-F238E27FC236}">
                <a16:creationId xmlns:a16="http://schemas.microsoft.com/office/drawing/2014/main" id="{D420CCBA-88E9-490C-9819-C37D7A79FC0E}"/>
              </a:ext>
            </a:extLst>
          </p:cNvPr>
          <p:cNvSpPr>
            <a:spLocks noGrp="1"/>
          </p:cNvSpPr>
          <p:nvPr>
            <p:ph type="subTitle" idx="14" hasCustomPrompt="1"/>
          </p:nvPr>
        </p:nvSpPr>
        <p:spPr>
          <a:xfrm>
            <a:off x="666271" y="3922297"/>
            <a:ext cx="9340846" cy="2171799"/>
          </a:xfrm>
          <a:custGeom>
            <a:avLst/>
            <a:gdLst>
              <a:gd name="connsiteX0" fmla="*/ 0 w 9341062"/>
              <a:gd name="connsiteY0" fmla="*/ 2159767 h 2159767"/>
              <a:gd name="connsiteX1" fmla="*/ 539942 w 9341062"/>
              <a:gd name="connsiteY1" fmla="*/ 0 h 2159767"/>
              <a:gd name="connsiteX2" fmla="*/ 8801120 w 9341062"/>
              <a:gd name="connsiteY2" fmla="*/ 0 h 2159767"/>
              <a:gd name="connsiteX3" fmla="*/ 9341062 w 9341062"/>
              <a:gd name="connsiteY3" fmla="*/ 2159767 h 2159767"/>
              <a:gd name="connsiteX4" fmla="*/ 0 w 9341062"/>
              <a:gd name="connsiteY4" fmla="*/ 2159767 h 2159767"/>
              <a:gd name="connsiteX0" fmla="*/ 1479 w 9342541"/>
              <a:gd name="connsiteY0" fmla="*/ 2171799 h 2171799"/>
              <a:gd name="connsiteX1" fmla="*/ 0 w 9342541"/>
              <a:gd name="connsiteY1" fmla="*/ 0 h 2171799"/>
              <a:gd name="connsiteX2" fmla="*/ 8802599 w 9342541"/>
              <a:gd name="connsiteY2" fmla="*/ 12032 h 2171799"/>
              <a:gd name="connsiteX3" fmla="*/ 9342541 w 9342541"/>
              <a:gd name="connsiteY3" fmla="*/ 2171799 h 2171799"/>
              <a:gd name="connsiteX4" fmla="*/ 1479 w 9342541"/>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1479 w 9356052"/>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5132950 w 9356052"/>
              <a:gd name="connsiteY4" fmla="*/ 2165682 h 2171799"/>
              <a:gd name="connsiteX5" fmla="*/ 1479 w 9356052"/>
              <a:gd name="connsiteY5" fmla="*/ 2171799 h 2171799"/>
              <a:gd name="connsiteX0" fmla="*/ 1479 w 9356070"/>
              <a:gd name="connsiteY0" fmla="*/ 2171799 h 2171799"/>
              <a:gd name="connsiteX1" fmla="*/ 0 w 9356070"/>
              <a:gd name="connsiteY1" fmla="*/ 0 h 2171799"/>
              <a:gd name="connsiteX2" fmla="*/ 9356052 w 9356070"/>
              <a:gd name="connsiteY2" fmla="*/ 12032 h 2171799"/>
              <a:gd name="connsiteX3" fmla="*/ 9354572 w 9356070"/>
              <a:gd name="connsiteY3" fmla="*/ 740041 h 2171799"/>
              <a:gd name="connsiteX4" fmla="*/ 5132950 w 9356070"/>
              <a:gd name="connsiteY4" fmla="*/ 2165682 h 2171799"/>
              <a:gd name="connsiteX5" fmla="*/ 1479 w 9356070"/>
              <a:gd name="connsiteY5" fmla="*/ 2171799 h 2171799"/>
              <a:gd name="connsiteX0" fmla="*/ 1479 w 9475004"/>
              <a:gd name="connsiteY0" fmla="*/ 2171799 h 2171799"/>
              <a:gd name="connsiteX1" fmla="*/ 0 w 9475004"/>
              <a:gd name="connsiteY1" fmla="*/ 0 h 2171799"/>
              <a:gd name="connsiteX2" fmla="*/ 9356052 w 9475004"/>
              <a:gd name="connsiteY2" fmla="*/ 12032 h 2171799"/>
              <a:gd name="connsiteX3" fmla="*/ 9474888 w 9475004"/>
              <a:gd name="connsiteY3" fmla="*/ 703946 h 2171799"/>
              <a:gd name="connsiteX4" fmla="*/ 5132950 w 9475004"/>
              <a:gd name="connsiteY4" fmla="*/ 2165682 h 2171799"/>
              <a:gd name="connsiteX5" fmla="*/ 1479 w 9475004"/>
              <a:gd name="connsiteY5" fmla="*/ 2171799 h 2171799"/>
              <a:gd name="connsiteX0" fmla="*/ 1479 w 9474888"/>
              <a:gd name="connsiteY0" fmla="*/ 2171799 h 2171799"/>
              <a:gd name="connsiteX1" fmla="*/ 0 w 9474888"/>
              <a:gd name="connsiteY1" fmla="*/ 0 h 2171799"/>
              <a:gd name="connsiteX2" fmla="*/ 9356052 w 9474888"/>
              <a:gd name="connsiteY2" fmla="*/ 12032 h 2171799"/>
              <a:gd name="connsiteX3" fmla="*/ 9474888 w 9474888"/>
              <a:gd name="connsiteY3" fmla="*/ 703946 h 2171799"/>
              <a:gd name="connsiteX4" fmla="*/ 5132950 w 9474888"/>
              <a:gd name="connsiteY4" fmla="*/ 2165682 h 2171799"/>
              <a:gd name="connsiteX5" fmla="*/ 1479 w 9474888"/>
              <a:gd name="connsiteY5" fmla="*/ 2171799 h 2171799"/>
              <a:gd name="connsiteX0" fmla="*/ 1479 w 9366604"/>
              <a:gd name="connsiteY0" fmla="*/ 2171799 h 2171799"/>
              <a:gd name="connsiteX1" fmla="*/ 0 w 9366604"/>
              <a:gd name="connsiteY1" fmla="*/ 0 h 2171799"/>
              <a:gd name="connsiteX2" fmla="*/ 9356052 w 9366604"/>
              <a:gd name="connsiteY2" fmla="*/ 12032 h 2171799"/>
              <a:gd name="connsiteX3" fmla="*/ 9366604 w 9366604"/>
              <a:gd name="connsiteY3" fmla="*/ 728009 h 2171799"/>
              <a:gd name="connsiteX4" fmla="*/ 5132950 w 9366604"/>
              <a:gd name="connsiteY4" fmla="*/ 2165682 h 2171799"/>
              <a:gd name="connsiteX5" fmla="*/ 1479 w 9366604"/>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28009 h 2171799"/>
              <a:gd name="connsiteX4" fmla="*/ 5132950 w 9356052"/>
              <a:gd name="connsiteY4" fmla="*/ 2165682 h 2171799"/>
              <a:gd name="connsiteX5" fmla="*/ 1479 w 9356052"/>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64104 h 2171799"/>
              <a:gd name="connsiteX4" fmla="*/ 5132950 w 9356052"/>
              <a:gd name="connsiteY4" fmla="*/ 2165682 h 2171799"/>
              <a:gd name="connsiteX5" fmla="*/ 1479 w 9356052"/>
              <a:gd name="connsiteY5" fmla="*/ 2171799 h 2171799"/>
              <a:gd name="connsiteX0" fmla="*/ 1479 w 9342541"/>
              <a:gd name="connsiteY0" fmla="*/ 2171799 h 2171799"/>
              <a:gd name="connsiteX1" fmla="*/ 0 w 9342541"/>
              <a:gd name="connsiteY1" fmla="*/ 0 h 2171799"/>
              <a:gd name="connsiteX2" fmla="*/ 9331989 w 9342541"/>
              <a:gd name="connsiteY2" fmla="*/ 12032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4021"/>
              <a:gd name="connsiteY0" fmla="*/ 2171799 h 2171799"/>
              <a:gd name="connsiteX1" fmla="*/ 0 w 9344021"/>
              <a:gd name="connsiteY1" fmla="*/ 0 h 2171799"/>
              <a:gd name="connsiteX2" fmla="*/ 9344021 w 9344021"/>
              <a:gd name="connsiteY2" fmla="*/ 12032 h 2171799"/>
              <a:gd name="connsiteX3" fmla="*/ 9342541 w 9344021"/>
              <a:gd name="connsiteY3" fmla="*/ 764104 h 2171799"/>
              <a:gd name="connsiteX4" fmla="*/ 5132950 w 9344021"/>
              <a:gd name="connsiteY4" fmla="*/ 2165682 h 2171799"/>
              <a:gd name="connsiteX5" fmla="*/ 1479 w 9344021"/>
              <a:gd name="connsiteY5" fmla="*/ 2171799 h 2171799"/>
              <a:gd name="connsiteX0" fmla="*/ 1479 w 9342541"/>
              <a:gd name="connsiteY0" fmla="*/ 2171799 h 2171799"/>
              <a:gd name="connsiteX1" fmla="*/ 0 w 9342541"/>
              <a:gd name="connsiteY1" fmla="*/ 0 h 2171799"/>
              <a:gd name="connsiteX2" fmla="*/ 9340846 w 9342541"/>
              <a:gd name="connsiteY2" fmla="*/ 1520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0929 h 2171799"/>
              <a:gd name="connsiteX4" fmla="*/ 5132950 w 9342541"/>
              <a:gd name="connsiteY4" fmla="*/ 2165682 h 2171799"/>
              <a:gd name="connsiteX5" fmla="*/ 1479 w 9342541"/>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0846"/>
              <a:gd name="connsiteY0" fmla="*/ 2171799 h 2171799"/>
              <a:gd name="connsiteX1" fmla="*/ 0 w 9340846"/>
              <a:gd name="connsiteY1" fmla="*/ 0 h 2171799"/>
              <a:gd name="connsiteX2" fmla="*/ 9340846 w 9340846"/>
              <a:gd name="connsiteY2" fmla="*/ 8857 h 2171799"/>
              <a:gd name="connsiteX3" fmla="*/ 9339366 w 9340846"/>
              <a:gd name="connsiteY3" fmla="*/ 779979 h 2171799"/>
              <a:gd name="connsiteX4" fmla="*/ 5132950 w 9340846"/>
              <a:gd name="connsiteY4" fmla="*/ 2165682 h 2171799"/>
              <a:gd name="connsiteX5" fmla="*/ 1479 w 9340846"/>
              <a:gd name="connsiteY5" fmla="*/ 2171799 h 217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0846" h="2171799">
                <a:moveTo>
                  <a:pt x="1479" y="2171799"/>
                </a:moveTo>
                <a:lnTo>
                  <a:pt x="0" y="0"/>
                </a:lnTo>
                <a:lnTo>
                  <a:pt x="9340846" y="8857"/>
                </a:lnTo>
                <a:cubicBezTo>
                  <a:pt x="9336342" y="728779"/>
                  <a:pt x="9341363" y="742849"/>
                  <a:pt x="9339366" y="779979"/>
                </a:cubicBezTo>
                <a:lnTo>
                  <a:pt x="5132950" y="2165682"/>
                </a:lnTo>
                <a:lnTo>
                  <a:pt x="1479" y="2171799"/>
                </a:lnTo>
                <a:close/>
              </a:path>
            </a:pathLst>
          </a:custGeom>
        </p:spPr>
        <p:txBody>
          <a:bodyPr anchor="t"/>
          <a:lstStyle>
            <a:lvl1pPr marL="0" indent="0">
              <a:buNone/>
              <a:defRPr sz="2400" b="0">
                <a:solidFill>
                  <a:schemeClr val="tx2"/>
                </a:solidFill>
              </a:defRPr>
            </a:lvl1pPr>
          </a:lstStyle>
          <a:p>
            <a:pPr lvl="0"/>
            <a:r>
              <a:rPr lang="en-US" dirty="0"/>
              <a:t>Enter quoted person’s name</a:t>
            </a:r>
          </a:p>
        </p:txBody>
      </p:sp>
    </p:spTree>
    <p:custDataLst>
      <p:tags r:id="rId1"/>
    </p:custDataLst>
    <p:extLst>
      <p:ext uri="{BB962C8B-B14F-4D97-AF65-F5344CB8AC3E}">
        <p14:creationId xmlns:p14="http://schemas.microsoft.com/office/powerpoint/2010/main" val="39179087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299526"/>
            <a:ext cx="11569209" cy="731318"/>
          </a:xfrm>
        </p:spPr>
        <p:txBody>
          <a:bodyPr/>
          <a:lstStyle>
            <a:lvl1pPr>
              <a:defRPr/>
            </a:lvl1pPr>
          </a:lstStyle>
          <a:p>
            <a:r>
              <a:rPr lang="en-US" dirty="0"/>
              <a:t>Title and content</a:t>
            </a:r>
          </a:p>
        </p:txBody>
      </p:sp>
      <p:sp>
        <p:nvSpPr>
          <p:cNvPr id="5" name="Content">
            <a:extLst>
              <a:ext uri="{FF2B5EF4-FFF2-40B4-BE49-F238E27FC236}">
                <a16:creationId xmlns:a16="http://schemas.microsoft.com/office/drawing/2014/main" id="{8A73B5A2-5001-4FA4-B113-0F6124F1F6A0}"/>
              </a:ext>
            </a:extLst>
          </p:cNvPr>
          <p:cNvSpPr>
            <a:spLocks noGrp="1"/>
          </p:cNvSpPr>
          <p:nvPr>
            <p:ph type="body" idx="1" hasCustomPrompt="1"/>
          </p:nvPr>
        </p:nvSpPr>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0659829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d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p:txBody>
          <a:bodyPr/>
          <a:lstStyle>
            <a:lvl1pPr>
              <a:defRPr/>
            </a:lvl1pPr>
          </a:lstStyle>
          <a:p>
            <a:r>
              <a:rPr lang="en-US" dirty="0"/>
              <a:t>Title and code</a:t>
            </a:r>
          </a:p>
        </p:txBody>
      </p:sp>
      <p:sp>
        <p:nvSpPr>
          <p:cNvPr id="7" name="Code">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11569700" cy="525780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C3AAB48A-4CC9-410B-9FD0-0E32778B6BFF}"/>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01063016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Text Column, and Small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text, and right picture</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8240" y="2286000"/>
            <a:ext cx="2971800" cy="2971800"/>
          </a:xfrm>
        </p:spPr>
        <p:txBody>
          <a:bodyPr anchor="t"/>
          <a:lstStyle>
            <a:lvl1pPr marL="0" indent="0" algn="ctr">
              <a:buNone/>
              <a:defRPr sz="3200">
                <a:solidFill>
                  <a:schemeClr val="bg2"/>
                </a:solidFill>
              </a:defRPr>
            </a:lvl1pPr>
          </a:lstStyle>
          <a:p>
            <a:r>
              <a:rPr lang="en-US"/>
              <a:t>Click icon to add image</a:t>
            </a:r>
          </a:p>
        </p:txBody>
      </p:sp>
      <p:sp>
        <p:nvSpPr>
          <p:cNvPr id="19" name="Title Border">
            <a:extLst>
              <a:ext uri="{FF2B5EF4-FFF2-40B4-BE49-F238E27FC236}">
                <a16:creationId xmlns:a16="http://schemas.microsoft.com/office/drawing/2014/main" id="{CA5A47F4-760F-45B4-9DF3-86A7530E62D0}"/>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2040245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Header, Text, and Small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487257" cy="731318"/>
          </a:xfrm>
        </p:spPr>
        <p:txBody>
          <a:bodyPr/>
          <a:lstStyle>
            <a:lvl1pPr>
              <a:lnSpc>
                <a:spcPct val="100000"/>
              </a:lnSpc>
              <a:defRPr/>
            </a:lvl1pPr>
          </a:lstStyle>
          <a:p>
            <a:r>
              <a:rPr lang="en-US" dirty="0"/>
              <a:t>Title, header, text, and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3311"/>
            <a:ext cx="11487257"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830355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5263" y="2516806"/>
            <a:ext cx="2971800" cy="2971800"/>
          </a:xfrm>
        </p:spPr>
        <p:txBody>
          <a:bodyPr anchor="t"/>
          <a:lstStyle>
            <a:lvl1pPr marL="0" indent="0" algn="ctr">
              <a:buNone/>
              <a:defRPr sz="3200">
                <a:solidFill>
                  <a:schemeClr val="bg2"/>
                </a:solidFill>
              </a:defRPr>
            </a:lvl1pPr>
          </a:lstStyle>
          <a:p>
            <a:r>
              <a:rPr lang="en-US"/>
              <a:t>Click icon to add image</a:t>
            </a:r>
          </a:p>
        </p:txBody>
      </p:sp>
    </p:spTree>
    <p:custDataLst>
      <p:tags r:id="rId1"/>
    </p:custDataLst>
    <p:extLst>
      <p:ext uri="{BB962C8B-B14F-4D97-AF65-F5344CB8AC3E}">
        <p14:creationId xmlns:p14="http://schemas.microsoft.com/office/powerpoint/2010/main" val="2103580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 Introduction">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48DE57BE-35D1-43C9-81E8-26E8A5D23F6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93" name="BKG-LT">
              <a:extLst>
                <a:ext uri="{FF2B5EF4-FFF2-40B4-BE49-F238E27FC236}">
                  <a16:creationId xmlns:a16="http://schemas.microsoft.com/office/drawing/2014/main" id="{BE65BC3A-8848-4619-963C-BD57EAEC2AA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EDF473F-575B-4FFB-BAF4-E227AF8A9566}"/>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1" name="Copyright">
              <a:extLst>
                <a:ext uri="{FF2B5EF4-FFF2-40B4-BE49-F238E27FC236}">
                  <a16:creationId xmlns:a16="http://schemas.microsoft.com/office/drawing/2014/main" id="{BEF02208-F5B1-43EC-A46B-20F8F8FFD200}"/>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243"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17" name="Picture">
            <a:extLst>
              <a:ext uri="{FF2B5EF4-FFF2-40B4-BE49-F238E27FC236}">
                <a16:creationId xmlns:a16="http://schemas.microsoft.com/office/drawing/2014/main" id="{F8F6CC5A-3CF0-480D-B25E-574EDC100323}"/>
              </a:ext>
              <a:ext uri="{C183D7F6-B498-43B3-948B-1728B52AA6E4}">
                <adec:decorative xmlns:adec="http://schemas.microsoft.com/office/drawing/2017/decorative" val="1"/>
              </a:ext>
            </a:extLst>
          </p:cNvPr>
          <p:cNvSpPr>
            <a:spLocks noGrp="1"/>
          </p:cNvSpPr>
          <p:nvPr>
            <p:ph idx="9" hasCustomPrompt="1"/>
          </p:nvPr>
        </p:nvSpPr>
        <p:spPr>
          <a:xfrm>
            <a:off x="394931" y="2434960"/>
            <a:ext cx="3657600" cy="3657600"/>
          </a:xfrm>
        </p:spPr>
        <p:txBody>
          <a:bodyPr anchor="t"/>
          <a:lstStyle>
            <a:lvl1pPr marL="0" indent="0" algn="ctr">
              <a:buNone/>
              <a:defRPr>
                <a:solidFill>
                  <a:schemeClr val="bg1"/>
                </a:solidFill>
              </a:defRPr>
            </a:lvl1pPr>
          </a:lstStyle>
          <a:p>
            <a:r>
              <a:rPr lang="en-US"/>
              <a:t>Click icon to add image</a:t>
            </a:r>
          </a:p>
        </p:txBody>
      </p:sp>
      <p:sp>
        <p:nvSpPr>
          <p:cNvPr id="9"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16136843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ervice Introduction">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72176871-DC12-4214-921B-1ACFA5476A7E}"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Service Introduction Slide</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184073" y="1143000"/>
            <a:ext cx="7750896" cy="5291750"/>
          </a:xfrm>
        </p:spPr>
        <p:txBody>
          <a:bodyPr anchor="ctr">
            <a:noAutofit/>
          </a:bodyPr>
          <a:lstStyle>
            <a:lvl1pPr>
              <a:lnSpc>
                <a:spcPct val="100000"/>
              </a:lnSpc>
              <a:spcAft>
                <a:spcPts val="600"/>
              </a:spcAft>
              <a:defRPr sz="3200">
                <a:solidFill>
                  <a:schemeClr val="bg2"/>
                </a:solidFill>
              </a:defRPr>
            </a:lvl1pPr>
            <a:lvl2pPr marL="461963" indent="-228600">
              <a:lnSpc>
                <a:spcPct val="100000"/>
              </a:lnSpc>
              <a:spcAft>
                <a:spcPts val="600"/>
              </a:spcAft>
              <a:defRPr sz="2800">
                <a:solidFill>
                  <a:schemeClr val="bg2"/>
                </a:solidFill>
              </a:defRPr>
            </a:lvl2pPr>
            <a:lvl3pPr marL="684213" indent="-228600">
              <a:lnSpc>
                <a:spcPct val="100000"/>
              </a:lnSpc>
              <a:spcAft>
                <a:spcPts val="600"/>
              </a:spcAft>
              <a:defRPr sz="2400">
                <a:solidFill>
                  <a:schemeClr val="bg2"/>
                </a:solidFill>
              </a:defRPr>
            </a:lvl3pPr>
            <a:lvl4pPr marL="914400" indent="-228600">
              <a:lnSpc>
                <a:spcPct val="100000"/>
              </a:lnSpc>
              <a:spcAft>
                <a:spcPts val="600"/>
              </a:spcAft>
              <a:defRPr sz="2000">
                <a:solidFill>
                  <a:schemeClr val="bg2"/>
                </a:solidFill>
              </a:defRPr>
            </a:lvl4pPr>
            <a:lvl5pPr marL="1144588" indent="-228600">
              <a:lnSpc>
                <a:spcPct val="100000"/>
              </a:lnSpc>
              <a:spcAft>
                <a:spcPts val="600"/>
              </a:spcAft>
              <a:defRPr sz="20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E25EBCDC-6C07-4B35-82D5-0AC6628754E6}"/>
              </a:ext>
            </a:extLst>
          </p:cNvPr>
          <p:cNvSpPr>
            <a:spLocks noGrp="1"/>
          </p:cNvSpPr>
          <p:nvPr>
            <p:ph type="pic" sz="quarter" idx="21"/>
          </p:nvPr>
        </p:nvSpPr>
        <p:spPr>
          <a:xfrm>
            <a:off x="896802" y="2618443"/>
            <a:ext cx="2340864" cy="2340864"/>
          </a:xfrm>
        </p:spPr>
        <p:txBody>
          <a:bodyPr anchor="ctr"/>
          <a:lstStyle>
            <a:lvl1pPr marL="0" indent="0" algn="ctr">
              <a:buNone/>
              <a:defRPr/>
            </a:lvl1pPr>
          </a:lstStyle>
          <a:p>
            <a:r>
              <a:rPr lang="en-US"/>
              <a:t>Click icon to add picture</a:t>
            </a:r>
          </a:p>
        </p:txBody>
      </p:sp>
      <p:cxnSp>
        <p:nvCxnSpPr>
          <p:cNvPr id="10" name="Straight Connector 9">
            <a:extLst>
              <a:ext uri="{FF2B5EF4-FFF2-40B4-BE49-F238E27FC236}">
                <a16:creationId xmlns:a16="http://schemas.microsoft.com/office/drawing/2014/main" id="{32C43914-0D84-493F-9BEB-DF30C6FD4C97}"/>
              </a:ext>
            </a:extLst>
          </p:cNvPr>
          <p:cNvCxnSpPr/>
          <p:nvPr/>
        </p:nvCxnSpPr>
        <p:spPr>
          <a:xfrm>
            <a:off x="3732690" y="1239140"/>
            <a:ext cx="0" cy="5195610"/>
          </a:xfrm>
          <a:prstGeom prst="line">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23383581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nd 2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566928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6265689" y="1143000"/>
            <a:ext cx="566928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48934460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2 Code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code columns</a:t>
            </a:r>
          </a:p>
        </p:txBody>
      </p:sp>
      <p:sp>
        <p:nvSpPr>
          <p:cNvPr id="7" name="Code Left">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8" name="Code Right">
            <a:extLst>
              <a:ext uri="{FF2B5EF4-FFF2-40B4-BE49-F238E27FC236}">
                <a16:creationId xmlns:a16="http://schemas.microsoft.com/office/drawing/2014/main" id="{E8572E41-DF36-40C1-9453-10D94D9775B7}"/>
              </a:ext>
            </a:extLst>
          </p:cNvPr>
          <p:cNvSpPr>
            <a:spLocks noGrp="1"/>
          </p:cNvSpPr>
          <p:nvPr>
            <p:ph type="body" idx="2" hasCustomPrompt="1"/>
          </p:nvPr>
        </p:nvSpPr>
        <p:spPr>
          <a:xfrm>
            <a:off x="6265689"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839B152F-AE78-42AF-B8FB-09C753D41393}"/>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611380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1 Header,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and 1 header and 2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11569208"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07998780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2 Headers,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and 2 header and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7321"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88714986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Header and Content Left, Full Height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header, content, and full height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EEA0232A-1E36-4B66-8855-7774205AD335}"/>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E9ECC349-DC9E-43B4-9780-22F11542C500}"/>
              </a:ext>
              <a:ext uri="{C183D7F6-B498-43B3-948B-1728B52AA6E4}">
                <adec:decorative xmlns:adec="http://schemas.microsoft.com/office/drawing/2017/decorative" val="1"/>
              </a:ext>
            </a:extLst>
          </p:cNvPr>
          <p:cNvSpPr>
            <a:spLocks noGrp="1"/>
          </p:cNvSpPr>
          <p:nvPr>
            <p:ph idx="9" hasCustomPrompt="1"/>
          </p:nvPr>
        </p:nvSpPr>
        <p:spPr>
          <a:xfrm>
            <a:off x="6199632" y="1046819"/>
            <a:ext cx="5669280" cy="5387913"/>
          </a:xfrm>
        </p:spPr>
        <p:txBody>
          <a:bodyPr anchor="ctr"/>
          <a:lstStyle>
            <a:lvl1pPr marL="0" indent="0" algn="ctr">
              <a:buNone/>
              <a:defRPr sz="3200">
                <a:solidFill>
                  <a:schemeClr val="bg2"/>
                </a:solidFill>
              </a:defRPr>
            </a:lvl1pPr>
          </a:lstStyle>
          <a:p>
            <a:r>
              <a:rPr lang="en-US"/>
              <a:t>Click icon to add image</a:t>
            </a:r>
          </a:p>
        </p:txBody>
      </p:sp>
    </p:spTree>
    <p:custDataLst>
      <p:tags r:id="rId1"/>
    </p:custDataLst>
    <p:extLst>
      <p:ext uri="{BB962C8B-B14F-4D97-AF65-F5344CB8AC3E}">
        <p14:creationId xmlns:p14="http://schemas.microsoft.com/office/powerpoint/2010/main" val="12280799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2 Pictures, 2 Headers,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pictures, 2 headers, and 2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noChangeAspect="1"/>
          </p:cNvSpPr>
          <p:nvPr>
            <p:ph idx="8" hasCustomPrompt="1"/>
          </p:nvPr>
        </p:nvSpPr>
        <p:spPr>
          <a:xfrm>
            <a:off x="2057400" y="1049337"/>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5"/>
            <a:ext cx="5669280" cy="2550376"/>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Righ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noChangeAspect="1"/>
          </p:cNvSpPr>
          <p:nvPr>
            <p:ph idx="9" hasCustomPrompt="1"/>
          </p:nvPr>
        </p:nvSpPr>
        <p:spPr>
          <a:xfrm>
            <a:off x="7891272" y="1049337"/>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9632"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9632" y="3895345"/>
            <a:ext cx="5669280" cy="2550376"/>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1479387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3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3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Middle">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2519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81381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849E56B7-246D-4386-B8C5-E253AD940C1B}"/>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14947097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3 Headers, and 3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headers, and 3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3455"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3455"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Right">
            <a:extLst>
              <a:ext uri="{FF2B5EF4-FFF2-40B4-BE49-F238E27FC236}">
                <a16:creationId xmlns:a16="http://schemas.microsoft.com/office/drawing/2014/main" id="{B3EBECE3-35F9-4AF4-A8A7-FD546C7C32D6}"/>
              </a:ext>
            </a:extLst>
          </p:cNvPr>
          <p:cNvSpPr>
            <a:spLocks noGrp="1"/>
          </p:cNvSpPr>
          <p:nvPr>
            <p:ph type="subTitle" idx="6" hasCustomPrompt="1"/>
          </p:nvPr>
        </p:nvSpPr>
        <p:spPr>
          <a:xfrm>
            <a:off x="814115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8141150"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20625776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3 Pictures, 3 Headers, and 3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pictures, 3 headers, and 3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7" hasCustomPrompt="1"/>
          </p:nvPr>
        </p:nvSpPr>
        <p:spPr>
          <a:xfrm>
            <a:off x="10972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Middle">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8" hasCustomPrompt="1"/>
          </p:nvPr>
        </p:nvSpPr>
        <p:spPr>
          <a:xfrm>
            <a:off x="49834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19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19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Picture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9" hasCustomPrompt="1"/>
          </p:nvPr>
        </p:nvSpPr>
        <p:spPr>
          <a:xfrm>
            <a:off x="88696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5" name="Content Header Right">
            <a:extLst>
              <a:ext uri="{FF2B5EF4-FFF2-40B4-BE49-F238E27FC236}">
                <a16:creationId xmlns:a16="http://schemas.microsoft.com/office/drawing/2014/main" id="{CF01F87A-DBEF-4657-8500-6A751FF3BC24}"/>
              </a:ext>
            </a:extLst>
          </p:cNvPr>
          <p:cNvSpPr>
            <a:spLocks noGrp="1"/>
          </p:cNvSpPr>
          <p:nvPr>
            <p:ph type="subTitle" idx="6" hasCustomPrompt="1"/>
          </p:nvPr>
        </p:nvSpPr>
        <p:spPr>
          <a:xfrm>
            <a:off x="81381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81381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80806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ab Introduction">
    <p:bg>
      <p:bgPr>
        <a:solidFill>
          <a:schemeClr val="bg1"/>
        </a:solidFill>
        <a:effectLst/>
      </p:bgPr>
    </p:bg>
    <p:spTree>
      <p:nvGrpSpPr>
        <p:cNvPr id="1" name=""/>
        <p:cNvGrpSpPr/>
        <p:nvPr/>
      </p:nvGrpSpPr>
      <p:grpSpPr>
        <a:xfrm>
          <a:off x="0" y="0"/>
          <a:ext cx="0" cy="0"/>
          <a:chOff x="0" y="0"/>
          <a:chExt cx="0" cy="0"/>
        </a:xfrm>
      </p:grpSpPr>
      <p:grpSp>
        <p:nvGrpSpPr>
          <p:cNvPr id="9" name="Background Images">
            <a:extLst>
              <a:ext uri="{FF2B5EF4-FFF2-40B4-BE49-F238E27FC236}">
                <a16:creationId xmlns:a16="http://schemas.microsoft.com/office/drawing/2014/main" id="{EF85A022-A363-4CD9-B810-5976000CBBC0}"/>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0" name="BKG-LT">
              <a:extLst>
                <a:ext uri="{FF2B5EF4-FFF2-40B4-BE49-F238E27FC236}">
                  <a16:creationId xmlns:a16="http://schemas.microsoft.com/office/drawing/2014/main" id="{2D6722E9-1C81-4073-B0F0-1BD01679C8B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AWS Logo">
              <a:extLst>
                <a:ext uri="{FF2B5EF4-FFF2-40B4-BE49-F238E27FC236}">
                  <a16:creationId xmlns:a16="http://schemas.microsoft.com/office/drawing/2014/main" id="{E6ABDCA0-5043-47E4-83F1-F456F798534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3" name="Copyright">
              <a:extLst>
                <a:ext uri="{FF2B5EF4-FFF2-40B4-BE49-F238E27FC236}">
                  <a16:creationId xmlns:a16="http://schemas.microsoft.com/office/drawing/2014/main" id="{425BF081-3501-45D0-B151-25BF351B0599}"/>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6549345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4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4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Center Lef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3265675"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Center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6165590"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0" name="Content Right">
            <a:extLst>
              <a:ext uri="{FF2B5EF4-FFF2-40B4-BE49-F238E27FC236}">
                <a16:creationId xmlns:a16="http://schemas.microsoft.com/office/drawing/2014/main" id="{BC11431A-8924-465C-98E0-6E4655C69AA7}"/>
              </a:ext>
            </a:extLst>
          </p:cNvPr>
          <p:cNvSpPr>
            <a:spLocks noGrp="1"/>
          </p:cNvSpPr>
          <p:nvPr>
            <p:ph type="body" idx="4" hasCustomPrompt="1"/>
          </p:nvPr>
        </p:nvSpPr>
        <p:spPr>
          <a:xfrm>
            <a:off x="9065505"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1BFB2E0D-B82D-49CC-9802-AFB8BA6D0938}"/>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2856732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1"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headers, and 4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Center Right">
            <a:extLst>
              <a:ext uri="{FF2B5EF4-FFF2-40B4-BE49-F238E27FC236}">
                <a16:creationId xmlns:a16="http://schemas.microsoft.com/office/drawing/2014/main" id="{B3EBECE3-35F9-4AF4-A8A7-FD546C7C32D6}"/>
              </a:ext>
            </a:extLst>
          </p:cNvPr>
          <p:cNvSpPr>
            <a:spLocks noGrp="1"/>
          </p:cNvSpPr>
          <p:nvPr>
            <p:ph type="subTitle" idx="7" hasCustomPrompt="1"/>
          </p:nvPr>
        </p:nvSpPr>
        <p:spPr>
          <a:xfrm>
            <a:off x="6163056"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6163056"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Content Header Right">
            <a:extLst>
              <a:ext uri="{FF2B5EF4-FFF2-40B4-BE49-F238E27FC236}">
                <a16:creationId xmlns:a16="http://schemas.microsoft.com/office/drawing/2014/main" id="{ED932AC6-C3A8-487A-A17E-48D0C368204C}"/>
              </a:ext>
            </a:extLst>
          </p:cNvPr>
          <p:cNvSpPr>
            <a:spLocks noGrp="1"/>
          </p:cNvSpPr>
          <p:nvPr>
            <p:ph type="subTitle" idx="8" hasCustomPrompt="1"/>
          </p:nvPr>
        </p:nvSpPr>
        <p:spPr>
          <a:xfrm>
            <a:off x="9061704"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7CF59EA0-9039-4A19-8197-DA073A0DB52B}"/>
              </a:ext>
            </a:extLst>
          </p:cNvPr>
          <p:cNvSpPr>
            <a:spLocks noGrp="1"/>
          </p:cNvSpPr>
          <p:nvPr>
            <p:ph type="body" idx="4" hasCustomPrompt="1"/>
          </p:nvPr>
        </p:nvSpPr>
        <p:spPr>
          <a:xfrm>
            <a:off x="9061704"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31327438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4 Small Pictures,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4 small pictures, 4 headers, and 4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9" hasCustomPrompt="1"/>
          </p:nvPr>
        </p:nvSpPr>
        <p:spPr>
          <a:xfrm>
            <a:off x="97790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5" hasCustomPrompt="1"/>
          </p:nvPr>
        </p:nvSpPr>
        <p:spPr>
          <a:xfrm>
            <a:off x="365760"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0" hasCustomPrompt="1"/>
          </p:nvPr>
        </p:nvSpPr>
        <p:spPr>
          <a:xfrm>
            <a:off x="381254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6" hasCustomPrompt="1"/>
          </p:nvPr>
        </p:nvSpPr>
        <p:spPr>
          <a:xfrm>
            <a:off x="3264408"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1" hasCustomPrompt="1"/>
          </p:nvPr>
        </p:nvSpPr>
        <p:spPr>
          <a:xfrm>
            <a:off x="664718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7" hasCustomPrompt="1"/>
          </p:nvPr>
        </p:nvSpPr>
        <p:spPr>
          <a:xfrm>
            <a:off x="6163056"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12" hasCustomPrompt="1"/>
          </p:nvPr>
        </p:nvSpPr>
        <p:spPr>
          <a:xfrm>
            <a:off x="948182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8" hasCustomPrompt="1"/>
          </p:nvPr>
        </p:nvSpPr>
        <p:spPr>
          <a:xfrm>
            <a:off x="9061704"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01408694"/>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4 Large Pictures,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4 headers, and 4 text fields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5" name="Content 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6163056"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16" name="Content 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528A167E-DBEB-4BD8-B32A-B1DBF78AA248}"/>
              </a:ext>
            </a:extLst>
          </p:cNvPr>
          <p:cNvSpPr>
            <a:spLocks noGrp="1"/>
          </p:cNvSpPr>
          <p:nvPr>
            <p:ph type="body" idx="4" hasCustomPrompt="1"/>
          </p:nvPr>
        </p:nvSpPr>
        <p:spPr>
          <a:xfrm>
            <a:off x="9061704"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4867446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text box, 6 Pictures, and 6 Text Boxe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1 text box, 6 Images, and 6 text boxes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1560576" y="1334737"/>
            <a:ext cx="1828800" cy="1828800"/>
          </a:xfrm>
        </p:spPr>
        <p:txBody>
          <a:bodyPr anchor="t">
            <a:normAutofit/>
          </a:bodyPr>
          <a:lstStyle>
            <a:lvl1pPr marL="0" indent="0" algn="ctr">
              <a:buNone/>
              <a:defRPr sz="2400">
                <a:solidFill>
                  <a:schemeClr val="bg2"/>
                </a:solidFill>
              </a:defRPr>
            </a:lvl1pPr>
          </a:lstStyle>
          <a:p>
            <a:r>
              <a:rPr lang="en-US" dirty="0"/>
              <a:t>Click icon to add image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783336"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5306568" y="1334737"/>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4529328"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9064752" y="1334737"/>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8287512"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1560576"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783336"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5306568"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4529328"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9064752"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8287512"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Tree>
    <p:custDataLst>
      <p:tags r:id="rId1"/>
    </p:custDataLst>
    <p:extLst>
      <p:ext uri="{BB962C8B-B14F-4D97-AF65-F5344CB8AC3E}">
        <p14:creationId xmlns:p14="http://schemas.microsoft.com/office/powerpoint/2010/main" val="2254854732"/>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8 Small Pictures, 8 Headers, and 8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8 pictures, 8 headers, and 8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365760"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9" hasCustomPrompt="1"/>
          </p:nvPr>
        </p:nvSpPr>
        <p:spPr>
          <a:xfrm>
            <a:off x="365760"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3264408"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10" hasCustomPrompt="1"/>
          </p:nvPr>
        </p:nvSpPr>
        <p:spPr>
          <a:xfrm>
            <a:off x="3264408"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6163056"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11" hasCustomPrompt="1"/>
          </p:nvPr>
        </p:nvSpPr>
        <p:spPr>
          <a:xfrm>
            <a:off x="6163056"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9061704"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12" hasCustomPrompt="1"/>
          </p:nvPr>
        </p:nvSpPr>
        <p:spPr>
          <a:xfrm>
            <a:off x="9061704"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365760"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1" name="Content Header 5">
            <a:extLst>
              <a:ext uri="{FF2B5EF4-FFF2-40B4-BE49-F238E27FC236}">
                <a16:creationId xmlns:a16="http://schemas.microsoft.com/office/drawing/2014/main" id="{E8024806-5459-4580-AA84-DFE98F18A5A3}"/>
              </a:ext>
            </a:extLst>
          </p:cNvPr>
          <p:cNvSpPr>
            <a:spLocks noGrp="1"/>
          </p:cNvSpPr>
          <p:nvPr>
            <p:ph type="subTitle" idx="13" hasCustomPrompt="1"/>
          </p:nvPr>
        </p:nvSpPr>
        <p:spPr>
          <a:xfrm>
            <a:off x="365760"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365760"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3264408"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4" name="Content Header 6">
            <a:extLst>
              <a:ext uri="{FF2B5EF4-FFF2-40B4-BE49-F238E27FC236}">
                <a16:creationId xmlns:a16="http://schemas.microsoft.com/office/drawing/2014/main" id="{484800A7-DA7A-48C2-BD82-C01F6FD9DB3E}"/>
              </a:ext>
            </a:extLst>
          </p:cNvPr>
          <p:cNvSpPr>
            <a:spLocks noGrp="1"/>
          </p:cNvSpPr>
          <p:nvPr>
            <p:ph type="subTitle" idx="14" hasCustomPrompt="1"/>
          </p:nvPr>
        </p:nvSpPr>
        <p:spPr>
          <a:xfrm>
            <a:off x="3264408"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3264408"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6" name="Picture 7">
            <a:extLst>
              <a:ext uri="{FF2B5EF4-FFF2-40B4-BE49-F238E27FC236}">
                <a16:creationId xmlns:a16="http://schemas.microsoft.com/office/drawing/2014/main" id="{0FD6813E-DBAA-47AF-94A9-F300864878FA}"/>
              </a:ext>
              <a:ext uri="{C183D7F6-B498-43B3-948B-1728B52AA6E4}">
                <adec:decorative xmlns:adec="http://schemas.microsoft.com/office/drawing/2017/decorative" val="1"/>
              </a:ext>
            </a:extLst>
          </p:cNvPr>
          <p:cNvSpPr>
            <a:spLocks noGrp="1"/>
          </p:cNvSpPr>
          <p:nvPr>
            <p:ph idx="23" hasCustomPrompt="1"/>
          </p:nvPr>
        </p:nvSpPr>
        <p:spPr>
          <a:xfrm>
            <a:off x="6163056"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7" name="Content Header 7">
            <a:extLst>
              <a:ext uri="{FF2B5EF4-FFF2-40B4-BE49-F238E27FC236}">
                <a16:creationId xmlns:a16="http://schemas.microsoft.com/office/drawing/2014/main" id="{706046A5-A656-4648-BD39-64FA5E94B613}"/>
              </a:ext>
            </a:extLst>
          </p:cNvPr>
          <p:cNvSpPr>
            <a:spLocks noGrp="1"/>
          </p:cNvSpPr>
          <p:nvPr>
            <p:ph type="subTitle" idx="15" hasCustomPrompt="1"/>
          </p:nvPr>
        </p:nvSpPr>
        <p:spPr>
          <a:xfrm>
            <a:off x="6163056"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8" name="Content 7">
            <a:extLst>
              <a:ext uri="{FF2B5EF4-FFF2-40B4-BE49-F238E27FC236}">
                <a16:creationId xmlns:a16="http://schemas.microsoft.com/office/drawing/2014/main" id="{9B368858-C97D-421E-8EFA-7300741447EE}"/>
              </a:ext>
            </a:extLst>
          </p:cNvPr>
          <p:cNvSpPr>
            <a:spLocks noGrp="1"/>
          </p:cNvSpPr>
          <p:nvPr>
            <p:ph type="body" idx="7" hasCustomPrompt="1"/>
          </p:nvPr>
        </p:nvSpPr>
        <p:spPr>
          <a:xfrm>
            <a:off x="6163056"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9" name="Picture 8">
            <a:extLst>
              <a:ext uri="{FF2B5EF4-FFF2-40B4-BE49-F238E27FC236}">
                <a16:creationId xmlns:a16="http://schemas.microsoft.com/office/drawing/2014/main" id="{9A78C933-BE2D-4980-BE96-E14880669883}"/>
              </a:ext>
              <a:ext uri="{C183D7F6-B498-43B3-948B-1728B52AA6E4}">
                <adec:decorative xmlns:adec="http://schemas.microsoft.com/office/drawing/2017/decorative" val="1"/>
              </a:ext>
            </a:extLst>
          </p:cNvPr>
          <p:cNvSpPr>
            <a:spLocks noGrp="1"/>
          </p:cNvSpPr>
          <p:nvPr>
            <p:ph idx="24" hasCustomPrompt="1"/>
          </p:nvPr>
        </p:nvSpPr>
        <p:spPr>
          <a:xfrm>
            <a:off x="9061704"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40" name="Content Header 8">
            <a:extLst>
              <a:ext uri="{FF2B5EF4-FFF2-40B4-BE49-F238E27FC236}">
                <a16:creationId xmlns:a16="http://schemas.microsoft.com/office/drawing/2014/main" id="{DE6244C7-6311-4CE0-AB72-2F6B429380EE}"/>
              </a:ext>
            </a:extLst>
          </p:cNvPr>
          <p:cNvSpPr>
            <a:spLocks noGrp="1"/>
          </p:cNvSpPr>
          <p:nvPr>
            <p:ph type="subTitle" idx="16" hasCustomPrompt="1"/>
          </p:nvPr>
        </p:nvSpPr>
        <p:spPr>
          <a:xfrm>
            <a:off x="9061704"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41" name="Content 8">
            <a:extLst>
              <a:ext uri="{FF2B5EF4-FFF2-40B4-BE49-F238E27FC236}">
                <a16:creationId xmlns:a16="http://schemas.microsoft.com/office/drawing/2014/main" id="{FD06B556-F6DC-4CCE-8B02-F0089954096F}"/>
              </a:ext>
            </a:extLst>
          </p:cNvPr>
          <p:cNvSpPr>
            <a:spLocks noGrp="1"/>
          </p:cNvSpPr>
          <p:nvPr>
            <p:ph type="body" idx="8" hasCustomPrompt="1"/>
          </p:nvPr>
        </p:nvSpPr>
        <p:spPr>
          <a:xfrm>
            <a:off x="9061704"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23462414"/>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and Gallery">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lvl1pPr>
          </a:lstStyle>
          <a:p>
            <a:r>
              <a:rPr lang="en-US" dirty="0"/>
              <a:t>Title and 8 pictures</a:t>
            </a:r>
          </a:p>
        </p:txBody>
      </p:sp>
      <p:sp>
        <p:nvSpPr>
          <p:cNvPr id="11" name="Picture 1">
            <a:extLst>
              <a:ext uri="{FF2B5EF4-FFF2-40B4-BE49-F238E27FC236}">
                <a16:creationId xmlns:a16="http://schemas.microsoft.com/office/drawing/2014/main" id="{01E0569B-0304-4CF2-95FE-74EEAC9AEC38}"/>
              </a:ext>
            </a:extLst>
          </p:cNvPr>
          <p:cNvSpPr>
            <a:spLocks noGrp="1"/>
          </p:cNvSpPr>
          <p:nvPr>
            <p:ph idx="1" hasCustomPrompt="1"/>
          </p:nvPr>
        </p:nvSpPr>
        <p:spPr>
          <a:xfrm>
            <a:off x="451220"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2" name="Picture 2">
            <a:extLst>
              <a:ext uri="{FF2B5EF4-FFF2-40B4-BE49-F238E27FC236}">
                <a16:creationId xmlns:a16="http://schemas.microsoft.com/office/drawing/2014/main" id="{4E39BCC2-7E6B-49A6-88A7-4389D0876599}"/>
              </a:ext>
            </a:extLst>
          </p:cNvPr>
          <p:cNvSpPr>
            <a:spLocks noGrp="1"/>
          </p:cNvSpPr>
          <p:nvPr>
            <p:ph idx="2" hasCustomPrompt="1"/>
          </p:nvPr>
        </p:nvSpPr>
        <p:spPr>
          <a:xfrm>
            <a:off x="3348813"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3" name="Picture 3">
            <a:extLst>
              <a:ext uri="{FF2B5EF4-FFF2-40B4-BE49-F238E27FC236}">
                <a16:creationId xmlns:a16="http://schemas.microsoft.com/office/drawing/2014/main" id="{292A7B23-5883-4A03-AA9E-D7887267A0B5}"/>
              </a:ext>
            </a:extLst>
          </p:cNvPr>
          <p:cNvSpPr>
            <a:spLocks noGrp="1"/>
          </p:cNvSpPr>
          <p:nvPr>
            <p:ph idx="3" hasCustomPrompt="1"/>
          </p:nvPr>
        </p:nvSpPr>
        <p:spPr>
          <a:xfrm>
            <a:off x="6246406"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4" name="Picture 4">
            <a:extLst>
              <a:ext uri="{FF2B5EF4-FFF2-40B4-BE49-F238E27FC236}">
                <a16:creationId xmlns:a16="http://schemas.microsoft.com/office/drawing/2014/main" id="{871FBC72-3D16-49CE-BD02-AD416196D37A}"/>
              </a:ext>
            </a:extLst>
          </p:cNvPr>
          <p:cNvSpPr>
            <a:spLocks noGrp="1"/>
          </p:cNvSpPr>
          <p:nvPr>
            <p:ph idx="4" hasCustomPrompt="1"/>
          </p:nvPr>
        </p:nvSpPr>
        <p:spPr>
          <a:xfrm>
            <a:off x="9144000"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5" name="Picture 5">
            <a:extLst>
              <a:ext uri="{FF2B5EF4-FFF2-40B4-BE49-F238E27FC236}">
                <a16:creationId xmlns:a16="http://schemas.microsoft.com/office/drawing/2014/main" id="{CCC335E7-FA18-44DB-ACBC-F2DABE9FB384}"/>
              </a:ext>
            </a:extLst>
          </p:cNvPr>
          <p:cNvSpPr>
            <a:spLocks noGrp="1"/>
          </p:cNvSpPr>
          <p:nvPr>
            <p:ph idx="5" hasCustomPrompt="1"/>
          </p:nvPr>
        </p:nvSpPr>
        <p:spPr>
          <a:xfrm>
            <a:off x="451220"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6" name="Picture 6">
            <a:extLst>
              <a:ext uri="{FF2B5EF4-FFF2-40B4-BE49-F238E27FC236}">
                <a16:creationId xmlns:a16="http://schemas.microsoft.com/office/drawing/2014/main" id="{BB740650-61A2-4FDC-8700-54D96F01FF5A}"/>
              </a:ext>
            </a:extLst>
          </p:cNvPr>
          <p:cNvSpPr>
            <a:spLocks noGrp="1"/>
          </p:cNvSpPr>
          <p:nvPr>
            <p:ph idx="6" hasCustomPrompt="1"/>
          </p:nvPr>
        </p:nvSpPr>
        <p:spPr>
          <a:xfrm>
            <a:off x="3348813"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7" name="Picture 7">
            <a:extLst>
              <a:ext uri="{FF2B5EF4-FFF2-40B4-BE49-F238E27FC236}">
                <a16:creationId xmlns:a16="http://schemas.microsoft.com/office/drawing/2014/main" id="{CA951A10-B648-4F4E-87FD-97FD8FEB4106}"/>
              </a:ext>
            </a:extLst>
          </p:cNvPr>
          <p:cNvSpPr>
            <a:spLocks noGrp="1"/>
          </p:cNvSpPr>
          <p:nvPr>
            <p:ph idx="7" hasCustomPrompt="1"/>
          </p:nvPr>
        </p:nvSpPr>
        <p:spPr>
          <a:xfrm>
            <a:off x="6246406"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8" name="Picture 8">
            <a:extLst>
              <a:ext uri="{FF2B5EF4-FFF2-40B4-BE49-F238E27FC236}">
                <a16:creationId xmlns:a16="http://schemas.microsoft.com/office/drawing/2014/main" id="{1F4C4007-9EA0-4D1F-938D-A38B105119E9}"/>
              </a:ext>
            </a:extLst>
          </p:cNvPr>
          <p:cNvSpPr>
            <a:spLocks noGrp="1"/>
          </p:cNvSpPr>
          <p:nvPr>
            <p:ph idx="8" hasCustomPrompt="1"/>
          </p:nvPr>
        </p:nvSpPr>
        <p:spPr>
          <a:xfrm>
            <a:off x="9144000"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6098743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layout</a:t>
            </a:r>
          </a:p>
        </p:txBody>
      </p:sp>
      <p:sp>
        <p:nvSpPr>
          <p:cNvPr id="19" name="Title Border">
            <a:extLst>
              <a:ext uri="{FF2B5EF4-FFF2-40B4-BE49-F238E27FC236}">
                <a16:creationId xmlns:a16="http://schemas.microsoft.com/office/drawing/2014/main" id="{5C923B7C-0930-466B-9A4C-4F269F22E021}"/>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16047884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Only Blank">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blank layout</a:t>
            </a:r>
          </a:p>
        </p:txBody>
      </p:sp>
    </p:spTree>
    <p:custDataLst>
      <p:tags r:id="rId1"/>
    </p:custDataLst>
    <p:extLst>
      <p:ext uri="{BB962C8B-B14F-4D97-AF65-F5344CB8AC3E}">
        <p14:creationId xmlns:p14="http://schemas.microsoft.com/office/powerpoint/2010/main" val="10684987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mall Title and Archite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299526"/>
            <a:ext cx="11569209" cy="289591"/>
          </a:xfrm>
        </p:spPr>
        <p:txBody>
          <a:bodyPr>
            <a:normAutofit/>
          </a:bodyPr>
          <a:lstStyle>
            <a:lvl1pPr>
              <a:defRPr sz="1600"/>
            </a:lvl1pPr>
          </a:lstStyle>
          <a:p>
            <a:r>
              <a:rPr lang="en-US" dirty="0"/>
              <a:t>Architecture layout</a:t>
            </a:r>
          </a:p>
        </p:txBody>
      </p:sp>
    </p:spTree>
    <p:custDataLst>
      <p:tags r:id="rId1"/>
    </p:custDataLst>
    <p:extLst>
      <p:ext uri="{BB962C8B-B14F-4D97-AF65-F5344CB8AC3E}">
        <p14:creationId xmlns:p14="http://schemas.microsoft.com/office/powerpoint/2010/main" val="3488678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Introduction">
    <p:bg>
      <p:bgPr>
        <a:solidFill>
          <a:schemeClr val="bg1"/>
        </a:solidFill>
        <a:effectLst/>
      </p:bgPr>
    </p:bg>
    <p:spTree>
      <p:nvGrpSpPr>
        <p:cNvPr id="1" name=""/>
        <p:cNvGrpSpPr/>
        <p:nvPr/>
      </p:nvGrpSpPr>
      <p:grpSpPr>
        <a:xfrm>
          <a:off x="0" y="0"/>
          <a:ext cx="0" cy="0"/>
          <a:chOff x="0" y="0"/>
          <a:chExt cx="0" cy="0"/>
        </a:xfrm>
      </p:grpSpPr>
      <p:grpSp>
        <p:nvGrpSpPr>
          <p:cNvPr id="10" name="Background Images">
            <a:extLst>
              <a:ext uri="{FF2B5EF4-FFF2-40B4-BE49-F238E27FC236}">
                <a16:creationId xmlns:a16="http://schemas.microsoft.com/office/drawing/2014/main" id="{F30563F4-C022-4AE5-AB0E-380E2398A61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2" name="BKG-LT">
              <a:extLst>
                <a:ext uri="{FF2B5EF4-FFF2-40B4-BE49-F238E27FC236}">
                  <a16:creationId xmlns:a16="http://schemas.microsoft.com/office/drawing/2014/main" id="{E69D2142-6967-490F-8396-213F1FEE99B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AWS Logo">
              <a:extLst>
                <a:ext uri="{FF2B5EF4-FFF2-40B4-BE49-F238E27FC236}">
                  <a16:creationId xmlns:a16="http://schemas.microsoft.com/office/drawing/2014/main" id="{9BFD0B48-1965-4206-B782-7E2FE7076B82}"/>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4" name="Copyright">
              <a:extLst>
                <a:ext uri="{FF2B5EF4-FFF2-40B4-BE49-F238E27FC236}">
                  <a16:creationId xmlns:a16="http://schemas.microsoft.com/office/drawing/2014/main" id="{D566E69F-D97F-48A7-90BB-52DA3859B7A7}"/>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8" name="Description">
            <a:extLst>
              <a:ext uri="{FF2B5EF4-FFF2-40B4-BE49-F238E27FC236}">
                <a16:creationId xmlns:a16="http://schemas.microsoft.com/office/drawing/2014/main" id="{AC3C5EEC-BB22-4195-B46B-9A90302F6B57}"/>
              </a:ext>
            </a:extLst>
          </p:cNvPr>
          <p:cNvSpPr>
            <a:spLocks noGrp="1"/>
          </p:cNvSpPr>
          <p:nvPr>
            <p:ph type="body" idx="2" hasCustomPrompt="1"/>
          </p:nvPr>
        </p:nvSpPr>
        <p:spPr>
          <a:xfrm>
            <a:off x="243681" y="2257424"/>
            <a:ext cx="3960813" cy="4177325"/>
          </a:xfrm>
        </p:spPr>
        <p:txBody>
          <a:bodyPr/>
          <a:lstStyle>
            <a:lvl1pPr marL="0" indent="0" algn="ctr">
              <a:buNone/>
              <a:defRPr>
                <a:solidFill>
                  <a:schemeClr val="bg1"/>
                </a:solidFill>
              </a:defRPr>
            </a:lvl1pPr>
          </a:lstStyle>
          <a:p>
            <a:r>
              <a:rPr lang="en-US" sz="2800" dirty="0"/>
              <a:t>Enter description</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74450206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and Full Bleed Imag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0" y="154244"/>
            <a:ext cx="12192000" cy="289591"/>
          </a:xfrm>
        </p:spPr>
        <p:txBody>
          <a:bodyPr>
            <a:normAutofit/>
          </a:bodyPr>
          <a:lstStyle>
            <a:lvl1pPr marL="228600">
              <a:defRPr sz="1600"/>
            </a:lvl1pPr>
          </a:lstStyle>
          <a:p>
            <a:r>
              <a:rPr lang="en-US" dirty="0"/>
              <a:t>Full Image layout</a:t>
            </a:r>
          </a:p>
        </p:txBody>
      </p:sp>
      <p:sp>
        <p:nvSpPr>
          <p:cNvPr id="11" name="Picture">
            <a:extLst>
              <a:ext uri="{FF2B5EF4-FFF2-40B4-BE49-F238E27FC236}">
                <a16:creationId xmlns:a16="http://schemas.microsoft.com/office/drawing/2014/main" id="{3725AF1B-6140-4505-81CD-922F8227415C}"/>
              </a:ext>
            </a:extLst>
          </p:cNvPr>
          <p:cNvSpPr>
            <a:spLocks noGrp="1"/>
          </p:cNvSpPr>
          <p:nvPr>
            <p:ph sz="quarter" idx="11" hasCustomPrompt="1"/>
          </p:nvPr>
        </p:nvSpPr>
        <p:spPr>
          <a:xfrm>
            <a:off x="0" y="444499"/>
            <a:ext cx="12192000" cy="5979265"/>
          </a:xfrm>
        </p:spPr>
        <p:txBody>
          <a:bodyPr anchor="ctr">
            <a:normAutofit/>
          </a:bodyPr>
          <a:lstStyle>
            <a:lvl1pPr marL="0" indent="0" algn="ctr">
              <a:buNone/>
              <a:defRPr sz="3600"/>
            </a:lvl1pPr>
          </a:lstStyle>
          <a:p>
            <a:r>
              <a:rPr lang="en-US" dirty="0"/>
              <a:t>Click icon to add image</a:t>
            </a:r>
          </a:p>
        </p:txBody>
      </p:sp>
    </p:spTree>
    <p:custDataLst>
      <p:tags r:id="rId1"/>
    </p:custDataLst>
    <p:extLst>
      <p:ext uri="{BB962C8B-B14F-4D97-AF65-F5344CB8AC3E}">
        <p14:creationId xmlns:p14="http://schemas.microsoft.com/office/powerpoint/2010/main" val="3410106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KC-Vertical-Question">
    <p:bg>
      <p:bgPr>
        <a:solidFill>
          <a:schemeClr val="tx2"/>
        </a:solidFill>
        <a:effectLst/>
      </p:bgPr>
    </p:bg>
    <p:spTree>
      <p:nvGrpSpPr>
        <p:cNvPr id="1" name=""/>
        <p:cNvGrpSpPr/>
        <p:nvPr/>
      </p:nvGrpSpPr>
      <p:grpSpPr>
        <a:xfrm>
          <a:off x="0" y="0"/>
          <a:ext cx="0" cy="0"/>
          <a:chOff x="0" y="0"/>
          <a:chExt cx="0" cy="0"/>
        </a:xfrm>
      </p:grpSpPr>
      <p:grpSp>
        <p:nvGrpSpPr>
          <p:cNvPr id="24" name="Background Images">
            <a:extLst>
              <a:ext uri="{FF2B5EF4-FFF2-40B4-BE49-F238E27FC236}">
                <a16:creationId xmlns:a16="http://schemas.microsoft.com/office/drawing/2014/main" id="{CCF42740-AED6-47C9-BE33-EE8BAFE166B1}"/>
              </a:ext>
            </a:extLst>
          </p:cNvPr>
          <p:cNvGrpSpPr/>
          <p:nvPr/>
        </p:nvGrpSpPr>
        <p:grpSpPr>
          <a:xfrm>
            <a:off x="0" y="1"/>
            <a:ext cx="12192000" cy="6858000"/>
            <a:chOff x="0" y="1"/>
            <a:chExt cx="12192000" cy="6858000"/>
          </a:xfrm>
        </p:grpSpPr>
        <p:sp>
          <p:nvSpPr>
            <p:cNvPr id="25" name="BKG-TP">
              <a:extLst>
                <a:ext uri="{FF2B5EF4-FFF2-40B4-BE49-F238E27FC236}">
                  <a16:creationId xmlns:a16="http://schemas.microsoft.com/office/drawing/2014/main" id="{5CC58E68-1E20-44FC-B758-FC3E6E017FC2}"/>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BKG-RT">
              <a:extLst>
                <a:ext uri="{FF2B5EF4-FFF2-40B4-BE49-F238E27FC236}">
                  <a16:creationId xmlns:a16="http://schemas.microsoft.com/office/drawing/2014/main" id="{A6C234B8-EAE9-4981-8D92-FED1D729953E}"/>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28" name="AWS Logo">
              <a:extLst>
                <a:ext uri="{FF2B5EF4-FFF2-40B4-BE49-F238E27FC236}">
                  <a16:creationId xmlns:a16="http://schemas.microsoft.com/office/drawing/2014/main" id="{9D7FEFF6-376E-46F0-BD30-5DB06FA459C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9" name="Copyright">
              <a:extLst>
                <a:ext uri="{FF2B5EF4-FFF2-40B4-BE49-F238E27FC236}">
                  <a16:creationId xmlns:a16="http://schemas.microsoft.com/office/drawing/2014/main" id="{5968857B-41C1-49E9-9466-A8AEF64CD910}"/>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6"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tx2"/>
                </a:solidFill>
              </a:defRPr>
            </a:lvl1pPr>
          </a:lstStyle>
          <a:p>
            <a:r>
              <a:rPr lang="en-US" dirty="0"/>
              <a:t>Question and Responses</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7"/>
            <a:ext cx="4401650" cy="5429387"/>
          </a:xfrm>
          <a:solidFill>
            <a:schemeClr val="accent1"/>
          </a:solidFill>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4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t>
            </a:r>
            <a:br>
              <a:rPr lang="en-US" dirty="0"/>
            </a:br>
            <a:r>
              <a:rPr lang="en-US" dirty="0"/>
              <a:t>4 responses can only have 1 correct response</a:t>
            </a:r>
            <a:br>
              <a:rPr lang="en-US" dirty="0"/>
            </a:br>
            <a:r>
              <a:rPr lang="en-US" dirty="0"/>
              <a:t>5 responses must have 2 correct responses</a:t>
            </a:r>
            <a:br>
              <a:rPr lang="en-US" dirty="0"/>
            </a:br>
            <a:r>
              <a:rPr lang="en-US" dirty="0"/>
              <a:t>6 responses must have 3 correct responses.</a:t>
            </a:r>
          </a:p>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You can make this field wider if needed. The background color moves with this field. Simply adjust the placement of the response fields to the right to accommodate the wider question field.</a:t>
            </a:r>
          </a:p>
        </p:txBody>
      </p:sp>
      <p:sp>
        <p:nvSpPr>
          <p:cNvPr id="3" name="Choice Header">
            <a:extLst>
              <a:ext uri="{FF2B5EF4-FFF2-40B4-BE49-F238E27FC236}">
                <a16:creationId xmlns:a16="http://schemas.microsoft.com/office/drawing/2014/main" id="{94A86AAC-E12E-4379-82C3-110918D47BB2}"/>
              </a:ext>
            </a:extLst>
          </p:cNvPr>
          <p:cNvSpPr>
            <a:spLocks noGrp="1"/>
          </p:cNvSpPr>
          <p:nvPr>
            <p:ph type="subTitle" idx="13" hasCustomPrompt="1"/>
          </p:nvPr>
        </p:nvSpPr>
        <p:spPr>
          <a:xfrm>
            <a:off x="4581525" y="1008063"/>
            <a:ext cx="847725" cy="323850"/>
          </a:xfrm>
        </p:spPr>
        <p:txBody>
          <a:bodyPr lIns="0" rIns="0">
            <a:noAutofit/>
          </a:bodyPr>
          <a:lstStyle>
            <a:lvl1pPr marL="0" indent="0" algn="ctr">
              <a:buNone/>
              <a:defRPr sz="1800">
                <a:solidFill>
                  <a:schemeClr val="bg2"/>
                </a:solidFill>
              </a:defRPr>
            </a:lvl1pPr>
          </a:lstStyle>
          <a:p>
            <a:pPr lvl="0"/>
            <a:r>
              <a:rPr lang="en-US" dirty="0"/>
              <a:t>Choice</a:t>
            </a:r>
          </a:p>
        </p:txBody>
      </p:sp>
      <p:sp>
        <p:nvSpPr>
          <p:cNvPr id="4" name="Response Header">
            <a:extLst>
              <a:ext uri="{FF2B5EF4-FFF2-40B4-BE49-F238E27FC236}">
                <a16:creationId xmlns:a16="http://schemas.microsoft.com/office/drawing/2014/main" id="{49A546CD-B784-4C60-8DF1-04299A8BD8DC}"/>
              </a:ext>
            </a:extLst>
          </p:cNvPr>
          <p:cNvSpPr>
            <a:spLocks noGrp="1"/>
          </p:cNvSpPr>
          <p:nvPr>
            <p:ph type="subTitle" idx="14" hasCustomPrompt="1"/>
          </p:nvPr>
        </p:nvSpPr>
        <p:spPr>
          <a:xfrm>
            <a:off x="5429250" y="1008063"/>
            <a:ext cx="2457450" cy="323850"/>
          </a:xfrm>
        </p:spPr>
        <p:txBody>
          <a:bodyPr lIns="91440" rIns="0">
            <a:noAutofit/>
          </a:bodyPr>
          <a:lstStyle>
            <a:lvl1pPr marL="0" indent="0" algn="l">
              <a:buNone/>
              <a:defRPr sz="1800">
                <a:solidFill>
                  <a:schemeClr val="bg2"/>
                </a:solidFill>
              </a:defRPr>
            </a:lvl1pPr>
          </a:lstStyle>
          <a:p>
            <a:pPr lvl="0"/>
            <a:r>
              <a:rPr lang="en-US" dirty="0"/>
              <a:t>Response</a:t>
            </a:r>
          </a:p>
        </p:txBody>
      </p:sp>
      <p:sp>
        <p:nvSpPr>
          <p:cNvPr id="9" name="First Resp #">
            <a:extLst>
              <a:ext uri="{FF2B5EF4-FFF2-40B4-BE49-F238E27FC236}">
                <a16:creationId xmlns:a16="http://schemas.microsoft.com/office/drawing/2014/main" id="{DF65B8F8-C411-4217-9956-036774AA94F8}"/>
              </a:ext>
            </a:extLst>
          </p:cNvPr>
          <p:cNvSpPr>
            <a:spLocks noGrp="1"/>
          </p:cNvSpPr>
          <p:nvPr>
            <p:ph type="body" idx="2" hasCustomPrompt="1"/>
          </p:nvPr>
        </p:nvSpPr>
        <p:spPr>
          <a:xfrm>
            <a:off x="4584699" y="1344286"/>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429250" y="1344286"/>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B27347F1-D178-4BA7-947D-9C3316CA7F55}"/>
              </a:ext>
            </a:extLst>
          </p:cNvPr>
          <p:cNvSpPr>
            <a:spLocks noGrp="1"/>
          </p:cNvSpPr>
          <p:nvPr>
            <p:ph type="body" idx="4" hasCustomPrompt="1"/>
          </p:nvPr>
        </p:nvSpPr>
        <p:spPr>
          <a:xfrm>
            <a:off x="4584699" y="2189689"/>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9762E385-4F68-4D4A-BE57-EDA108A285B5}"/>
              </a:ext>
            </a:extLst>
          </p:cNvPr>
          <p:cNvSpPr>
            <a:spLocks noGrp="1"/>
          </p:cNvSpPr>
          <p:nvPr>
            <p:ph type="body" idx="5" hasCustomPrompt="1"/>
          </p:nvPr>
        </p:nvSpPr>
        <p:spPr>
          <a:xfrm>
            <a:off x="5429250" y="2189689"/>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2ACAFB9D-8E9C-4408-85E1-A3501374C2E9}"/>
              </a:ext>
            </a:extLst>
          </p:cNvPr>
          <p:cNvSpPr>
            <a:spLocks noGrp="1"/>
          </p:cNvSpPr>
          <p:nvPr>
            <p:ph type="body" idx="6" hasCustomPrompt="1"/>
          </p:nvPr>
        </p:nvSpPr>
        <p:spPr>
          <a:xfrm>
            <a:off x="4584699" y="3035092"/>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22884D39-7004-49D5-8E88-C45BE1C9BFCB}"/>
              </a:ext>
            </a:extLst>
          </p:cNvPr>
          <p:cNvSpPr>
            <a:spLocks noGrp="1"/>
          </p:cNvSpPr>
          <p:nvPr>
            <p:ph type="body" idx="7" hasCustomPrompt="1"/>
          </p:nvPr>
        </p:nvSpPr>
        <p:spPr>
          <a:xfrm>
            <a:off x="5429250" y="3035092"/>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310C83DA-41AE-4CBA-AA96-EB5CB2226FCF}"/>
              </a:ext>
            </a:extLst>
          </p:cNvPr>
          <p:cNvSpPr>
            <a:spLocks noGrp="1"/>
          </p:cNvSpPr>
          <p:nvPr>
            <p:ph type="body" idx="8" hasCustomPrompt="1"/>
          </p:nvPr>
        </p:nvSpPr>
        <p:spPr>
          <a:xfrm>
            <a:off x="4584699" y="3880495"/>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AEE05FA0-DD58-4D0B-A7E0-EAC7B789E7A7}"/>
              </a:ext>
            </a:extLst>
          </p:cNvPr>
          <p:cNvSpPr>
            <a:spLocks noGrp="1"/>
          </p:cNvSpPr>
          <p:nvPr>
            <p:ph type="body" idx="9" hasCustomPrompt="1"/>
          </p:nvPr>
        </p:nvSpPr>
        <p:spPr>
          <a:xfrm>
            <a:off x="5429250" y="3880495"/>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6D2D170-961D-4140-B087-C6CFDF7BBD75}"/>
              </a:ext>
            </a:extLst>
          </p:cNvPr>
          <p:cNvSpPr>
            <a:spLocks noGrp="1"/>
          </p:cNvSpPr>
          <p:nvPr>
            <p:ph type="body" idx="10" hasCustomPrompt="1"/>
          </p:nvPr>
        </p:nvSpPr>
        <p:spPr>
          <a:xfrm>
            <a:off x="4584699" y="4725898"/>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B428E384-92E9-495A-9CAE-E33E3164F939}"/>
              </a:ext>
            </a:extLst>
          </p:cNvPr>
          <p:cNvSpPr>
            <a:spLocks noGrp="1"/>
          </p:cNvSpPr>
          <p:nvPr>
            <p:ph type="body" idx="11" hasCustomPrompt="1"/>
          </p:nvPr>
        </p:nvSpPr>
        <p:spPr>
          <a:xfrm>
            <a:off x="5429250" y="4725898"/>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DC41B7B5-B438-4885-90AE-758ABF2CA9F9}"/>
              </a:ext>
            </a:extLst>
          </p:cNvPr>
          <p:cNvSpPr>
            <a:spLocks noGrp="1"/>
          </p:cNvSpPr>
          <p:nvPr>
            <p:ph type="body" idx="12" hasCustomPrompt="1"/>
          </p:nvPr>
        </p:nvSpPr>
        <p:spPr>
          <a:xfrm>
            <a:off x="4584699" y="5571303"/>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09F72B28-4CF6-4FD1-BA4A-5A98215324E2}"/>
              </a:ext>
            </a:extLst>
          </p:cNvPr>
          <p:cNvSpPr>
            <a:spLocks noGrp="1"/>
          </p:cNvSpPr>
          <p:nvPr>
            <p:ph type="body" idx="13" hasCustomPrompt="1"/>
          </p:nvPr>
        </p:nvSpPr>
        <p:spPr>
          <a:xfrm>
            <a:off x="5429250" y="5571303"/>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219804224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KC-Vertical-Answer">
    <p:bg>
      <p:bgPr>
        <a:solidFill>
          <a:schemeClr val="tx2"/>
        </a:solidFill>
        <a:effectLst/>
      </p:bgPr>
    </p:bg>
    <p:spTree>
      <p:nvGrpSpPr>
        <p:cNvPr id="1" name=""/>
        <p:cNvGrpSpPr/>
        <p:nvPr/>
      </p:nvGrpSpPr>
      <p:grpSpPr>
        <a:xfrm>
          <a:off x="0" y="0"/>
          <a:ext cx="0" cy="0"/>
          <a:chOff x="0" y="0"/>
          <a:chExt cx="0" cy="0"/>
        </a:xfrm>
      </p:grpSpPr>
      <p:grpSp>
        <p:nvGrpSpPr>
          <p:cNvPr id="12" name="Background Images">
            <a:extLst>
              <a:ext uri="{FF2B5EF4-FFF2-40B4-BE49-F238E27FC236}">
                <a16:creationId xmlns:a16="http://schemas.microsoft.com/office/drawing/2014/main" id="{0B442227-67ED-4FF6-9080-1C66174935B7}"/>
              </a:ext>
            </a:extLst>
          </p:cNvPr>
          <p:cNvGrpSpPr/>
          <p:nvPr/>
        </p:nvGrpSpPr>
        <p:grpSpPr>
          <a:xfrm>
            <a:off x="0" y="1"/>
            <a:ext cx="12192000" cy="6858000"/>
            <a:chOff x="0" y="1"/>
            <a:chExt cx="12192000" cy="6858000"/>
          </a:xfrm>
        </p:grpSpPr>
        <p:sp>
          <p:nvSpPr>
            <p:cNvPr id="13" name="BKG-TP">
              <a:extLst>
                <a:ext uri="{FF2B5EF4-FFF2-40B4-BE49-F238E27FC236}">
                  <a16:creationId xmlns:a16="http://schemas.microsoft.com/office/drawing/2014/main" id="{2208AAF0-3A57-4CF5-979A-C7C7BE2B890D}"/>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KG-RT">
              <a:extLst>
                <a:ext uri="{FF2B5EF4-FFF2-40B4-BE49-F238E27FC236}">
                  <a16:creationId xmlns:a16="http://schemas.microsoft.com/office/drawing/2014/main" id="{5044C8F3-C286-49A4-BB45-6A016A3DF36E}"/>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6" name="AWS Logo">
              <a:extLst>
                <a:ext uri="{FF2B5EF4-FFF2-40B4-BE49-F238E27FC236}">
                  <a16:creationId xmlns:a16="http://schemas.microsoft.com/office/drawing/2014/main" id="{DF7A6F8F-ED36-4DAA-B659-C90E20A057C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17" name="Copyright">
              <a:extLst>
                <a:ext uri="{FF2B5EF4-FFF2-40B4-BE49-F238E27FC236}">
                  <a16:creationId xmlns:a16="http://schemas.microsoft.com/office/drawing/2014/main" id="{AFDC19C0-89B7-4F95-A49B-989B7BE438A2}"/>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tx2"/>
                </a:solidFill>
              </a:defRPr>
            </a:lvl1pPr>
          </a:lstStyle>
          <a:p>
            <a:r>
              <a:rPr lang="en-US" dirty="0"/>
              <a:t>Answer and explanation</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6"/>
            <a:ext cx="4401650" cy="5429386"/>
          </a:xfrm>
        </p:spPr>
        <p:txBody>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3" name="AnswerHeader">
            <a:extLst>
              <a:ext uri="{FF2B5EF4-FFF2-40B4-BE49-F238E27FC236}">
                <a16:creationId xmlns:a16="http://schemas.microsoft.com/office/drawing/2014/main" id="{7C8472BF-3681-4E98-B87B-5FA7A5C19359}"/>
              </a:ext>
            </a:extLst>
          </p:cNvPr>
          <p:cNvSpPr>
            <a:spLocks noGrp="1"/>
          </p:cNvSpPr>
          <p:nvPr>
            <p:ph type="subTitle" idx="4" hasCustomPrompt="1"/>
          </p:nvPr>
        </p:nvSpPr>
        <p:spPr>
          <a:xfrm>
            <a:off x="4580888" y="1020685"/>
            <a:ext cx="7611111" cy="400050"/>
          </a:xfrm>
          <a:solidFill>
            <a:schemeClr val="accent2"/>
          </a:solidFill>
        </p:spPr>
        <p:txBody>
          <a:bodyPr lIns="9144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FFCADE15-0CD9-4F7B-9FFC-6A2C71B4D226}"/>
              </a:ext>
            </a:extLst>
          </p:cNvPr>
          <p:cNvSpPr>
            <a:spLocks noGrp="1"/>
          </p:cNvSpPr>
          <p:nvPr>
            <p:ph type="body" idx="2" hasCustomPrompt="1"/>
          </p:nvPr>
        </p:nvSpPr>
        <p:spPr>
          <a:xfrm>
            <a:off x="4886326" y="1420597"/>
            <a:ext cx="7267614" cy="4955378"/>
          </a:xfrm>
          <a:solidFill>
            <a:schemeClr val="bg2"/>
          </a:solidFill>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288741841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QA-Horizontal">
    <p:bg>
      <p:bgPr>
        <a:solidFill>
          <a:schemeClr val="tx2"/>
        </a:solidFill>
        <a:effectLst/>
      </p:bgPr>
    </p:bg>
    <p:spTree>
      <p:nvGrpSpPr>
        <p:cNvPr id="1" name=""/>
        <p:cNvGrpSpPr/>
        <p:nvPr/>
      </p:nvGrpSpPr>
      <p:grpSpPr>
        <a:xfrm>
          <a:off x="0" y="0"/>
          <a:ext cx="0" cy="0"/>
          <a:chOff x="0" y="0"/>
          <a:chExt cx="0" cy="0"/>
        </a:xfrm>
      </p:grpSpPr>
      <p:grpSp>
        <p:nvGrpSpPr>
          <p:cNvPr id="19" name="Background Images">
            <a:extLst>
              <a:ext uri="{FF2B5EF4-FFF2-40B4-BE49-F238E27FC236}">
                <a16:creationId xmlns:a16="http://schemas.microsoft.com/office/drawing/2014/main" id="{9318A803-D1AD-4505-8103-2F1327C1C911}"/>
              </a:ext>
            </a:extLst>
          </p:cNvPr>
          <p:cNvGrpSpPr/>
          <p:nvPr/>
        </p:nvGrpSpPr>
        <p:grpSpPr>
          <a:xfrm>
            <a:off x="0" y="1"/>
            <a:ext cx="12192000" cy="6858000"/>
            <a:chOff x="0" y="1"/>
            <a:chExt cx="12192000" cy="6858000"/>
          </a:xfrm>
        </p:grpSpPr>
        <p:sp>
          <p:nvSpPr>
            <p:cNvPr id="20" name="BKG-TP">
              <a:extLst>
                <a:ext uri="{FF2B5EF4-FFF2-40B4-BE49-F238E27FC236}">
                  <a16:creationId xmlns:a16="http://schemas.microsoft.com/office/drawing/2014/main" id="{CF2B40F9-F3C9-4E02-A5E3-676F48162295}"/>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AWS Logo">
              <a:extLst>
                <a:ext uri="{FF2B5EF4-FFF2-40B4-BE49-F238E27FC236}">
                  <a16:creationId xmlns:a16="http://schemas.microsoft.com/office/drawing/2014/main" id="{268E7CC2-3713-4B07-87B3-10736D942EF2}"/>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3" name="Copyright">
              <a:extLst>
                <a:ext uri="{FF2B5EF4-FFF2-40B4-BE49-F238E27FC236}">
                  <a16:creationId xmlns:a16="http://schemas.microsoft.com/office/drawing/2014/main" id="{682B7CEE-38AC-48D7-AEB1-A0037E5176B8}"/>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11774410" cy="825473"/>
          </a:xfrm>
        </p:spPr>
        <p:txBody>
          <a:bodyPr/>
          <a:lstStyle>
            <a:lvl1pPr>
              <a:defRPr>
                <a:solidFill>
                  <a:schemeClr val="tx2"/>
                </a:solidFill>
              </a:defRPr>
            </a:lvl1pPr>
          </a:lstStyle>
          <a:p>
            <a:r>
              <a:rPr lang="en-US" dirty="0"/>
              <a:t>Answer and explanation</a:t>
            </a:r>
          </a:p>
        </p:txBody>
      </p:sp>
      <p:sp>
        <p:nvSpPr>
          <p:cNvPr id="7" name="Question 1">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8" y="118549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8" name="Answer Text 1">
            <a:extLst>
              <a:ext uri="{FF2B5EF4-FFF2-40B4-BE49-F238E27FC236}">
                <a16:creationId xmlns:a16="http://schemas.microsoft.com/office/drawing/2014/main" id="{FFCADE15-0CD9-4F7B-9FFC-6A2C71B4D226}"/>
              </a:ext>
            </a:extLst>
          </p:cNvPr>
          <p:cNvSpPr>
            <a:spLocks noGrp="1"/>
          </p:cNvSpPr>
          <p:nvPr>
            <p:ph type="body" idx="2" hasCustomPrompt="1"/>
          </p:nvPr>
        </p:nvSpPr>
        <p:spPr>
          <a:xfrm>
            <a:off x="5651500" y="118549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2" name="Question 2">
            <a:extLst>
              <a:ext uri="{FF2B5EF4-FFF2-40B4-BE49-F238E27FC236}">
                <a16:creationId xmlns:a16="http://schemas.microsoft.com/office/drawing/2014/main" id="{2733FE88-66AC-4110-B77F-059B3D638C2E}"/>
              </a:ext>
            </a:extLst>
          </p:cNvPr>
          <p:cNvSpPr>
            <a:spLocks noGrp="1"/>
          </p:cNvSpPr>
          <p:nvPr>
            <p:ph type="body" idx="21" hasCustomPrompt="1"/>
          </p:nvPr>
        </p:nvSpPr>
        <p:spPr>
          <a:xfrm>
            <a:off x="179237" y="2526456"/>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3" name="Answer Text 2">
            <a:extLst>
              <a:ext uri="{FF2B5EF4-FFF2-40B4-BE49-F238E27FC236}">
                <a16:creationId xmlns:a16="http://schemas.microsoft.com/office/drawing/2014/main" id="{E33DAA71-DCA3-491A-8A97-143BF1813197}"/>
              </a:ext>
            </a:extLst>
          </p:cNvPr>
          <p:cNvSpPr>
            <a:spLocks noGrp="1"/>
          </p:cNvSpPr>
          <p:nvPr>
            <p:ph type="body" idx="22" hasCustomPrompt="1"/>
          </p:nvPr>
        </p:nvSpPr>
        <p:spPr>
          <a:xfrm>
            <a:off x="5651499" y="2526456"/>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4" name="Question 3">
            <a:extLst>
              <a:ext uri="{FF2B5EF4-FFF2-40B4-BE49-F238E27FC236}">
                <a16:creationId xmlns:a16="http://schemas.microsoft.com/office/drawing/2014/main" id="{85011FB9-28FB-42F5-8639-AFB8DE09EDB0}"/>
              </a:ext>
            </a:extLst>
          </p:cNvPr>
          <p:cNvSpPr>
            <a:spLocks noGrp="1"/>
          </p:cNvSpPr>
          <p:nvPr>
            <p:ph type="body" idx="23" hasCustomPrompt="1"/>
          </p:nvPr>
        </p:nvSpPr>
        <p:spPr>
          <a:xfrm>
            <a:off x="179237" y="3883100"/>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6" name="Answer Text 3">
            <a:extLst>
              <a:ext uri="{FF2B5EF4-FFF2-40B4-BE49-F238E27FC236}">
                <a16:creationId xmlns:a16="http://schemas.microsoft.com/office/drawing/2014/main" id="{BBA625A9-591B-4F80-B2C0-C8B9B7ED58AF}"/>
              </a:ext>
            </a:extLst>
          </p:cNvPr>
          <p:cNvSpPr>
            <a:spLocks noGrp="1"/>
          </p:cNvSpPr>
          <p:nvPr>
            <p:ph type="body" idx="24" hasCustomPrompt="1"/>
          </p:nvPr>
        </p:nvSpPr>
        <p:spPr>
          <a:xfrm>
            <a:off x="5651499" y="3883100"/>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7" name="Question 4">
            <a:extLst>
              <a:ext uri="{FF2B5EF4-FFF2-40B4-BE49-F238E27FC236}">
                <a16:creationId xmlns:a16="http://schemas.microsoft.com/office/drawing/2014/main" id="{94FE6022-0B4D-44CE-B9CB-F3EF8689FC0E}"/>
              </a:ext>
            </a:extLst>
          </p:cNvPr>
          <p:cNvSpPr>
            <a:spLocks noGrp="1"/>
          </p:cNvSpPr>
          <p:nvPr>
            <p:ph type="body" idx="25" hasCustomPrompt="1"/>
          </p:nvPr>
        </p:nvSpPr>
        <p:spPr>
          <a:xfrm>
            <a:off x="179236" y="523955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8" name="Answer Text 4">
            <a:extLst>
              <a:ext uri="{FF2B5EF4-FFF2-40B4-BE49-F238E27FC236}">
                <a16:creationId xmlns:a16="http://schemas.microsoft.com/office/drawing/2014/main" id="{A6B202E1-04E5-4362-96B3-ED5EF312171C}"/>
              </a:ext>
            </a:extLst>
          </p:cNvPr>
          <p:cNvSpPr>
            <a:spLocks noGrp="1"/>
          </p:cNvSpPr>
          <p:nvPr>
            <p:ph type="body" idx="26" hasCustomPrompt="1"/>
          </p:nvPr>
        </p:nvSpPr>
        <p:spPr>
          <a:xfrm>
            <a:off x="5651498" y="523955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18152099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KC-Horizontal-Question">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E9CD1AC9-3AAD-4061-9815-CA2A755752E2}"/>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E0B6FD1A-B839-4C89-A4D5-3B9A5AA24C31}"/>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71CA29FE-029C-470F-8B2A-DE98B38B26DF}"/>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8" name="AWS Logo">
              <a:extLst>
                <a:ext uri="{FF2B5EF4-FFF2-40B4-BE49-F238E27FC236}">
                  <a16:creationId xmlns:a16="http://schemas.microsoft.com/office/drawing/2014/main" id="{8B560738-A5A3-492F-8E11-B91E6716C30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tx2"/>
                </a:solidFill>
              </a:defRPr>
            </a:lvl1pPr>
          </a:lstStyle>
          <a:p>
            <a:r>
              <a:rPr lang="en-US" dirty="0"/>
              <a:t>Question and Responses</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Choice Header">
            <a:extLst>
              <a:ext uri="{FF2B5EF4-FFF2-40B4-BE49-F238E27FC236}">
                <a16:creationId xmlns:a16="http://schemas.microsoft.com/office/drawing/2014/main" id="{819C768D-12EC-41EC-9F85-ED13A7CA6D52}"/>
              </a:ext>
            </a:extLst>
          </p:cNvPr>
          <p:cNvSpPr>
            <a:spLocks noGrp="1"/>
          </p:cNvSpPr>
          <p:nvPr>
            <p:ph type="subTitle" idx="13" hasCustomPrompt="1"/>
          </p:nvPr>
        </p:nvSpPr>
        <p:spPr>
          <a:xfrm>
            <a:off x="0" y="2109788"/>
            <a:ext cx="887413" cy="317500"/>
          </a:xfrm>
          <a:solidFill>
            <a:schemeClr val="accent2"/>
          </a:solidFill>
          <a:ln>
            <a:noFill/>
          </a:ln>
        </p:spPr>
        <p:txBody>
          <a:bodyPr lIns="0" rIns="0">
            <a:noAutofit/>
          </a:bodyPr>
          <a:lstStyle>
            <a:lvl1pPr marL="0" indent="0" algn="ctr">
              <a:buNone/>
              <a:defRPr sz="1800">
                <a:solidFill>
                  <a:schemeClr val="bg2"/>
                </a:solidFill>
              </a:defRPr>
            </a:lvl1pPr>
          </a:lstStyle>
          <a:p>
            <a:pPr lvl="0"/>
            <a:r>
              <a:rPr lang="en-US" dirty="0"/>
              <a:t>Choice</a:t>
            </a:r>
          </a:p>
        </p:txBody>
      </p:sp>
      <p:sp>
        <p:nvSpPr>
          <p:cNvPr id="4" name="Response Header">
            <a:extLst>
              <a:ext uri="{FF2B5EF4-FFF2-40B4-BE49-F238E27FC236}">
                <a16:creationId xmlns:a16="http://schemas.microsoft.com/office/drawing/2014/main" id="{AFAAB670-BBCA-4429-9F6C-C9ABD61E6B0C}"/>
              </a:ext>
            </a:extLst>
          </p:cNvPr>
          <p:cNvSpPr>
            <a:spLocks noGrp="1"/>
          </p:cNvSpPr>
          <p:nvPr>
            <p:ph type="subTitle" idx="14" hasCustomPrompt="1"/>
          </p:nvPr>
        </p:nvSpPr>
        <p:spPr>
          <a:xfrm>
            <a:off x="907950" y="2109788"/>
            <a:ext cx="11284050" cy="317500"/>
          </a:xfrm>
          <a:solidFill>
            <a:schemeClr val="accent2"/>
          </a:solidFill>
          <a:ln>
            <a:noFill/>
          </a:ln>
        </p:spPr>
        <p:txBody>
          <a:bodyPr lIns="91440" rIns="0">
            <a:noAutofit/>
          </a:bodyPr>
          <a:lstStyle>
            <a:lvl1pPr marL="0" indent="0" algn="l">
              <a:buNone/>
              <a:defRPr sz="1800">
                <a:solidFill>
                  <a:schemeClr val="bg2"/>
                </a:solidFill>
              </a:defRPr>
            </a:lvl1pPr>
          </a:lstStyle>
          <a:p>
            <a:pPr lvl="0"/>
            <a:r>
              <a:rPr lang="en-US" dirty="0"/>
              <a:t>Response</a:t>
            </a:r>
          </a:p>
        </p:txBody>
      </p:sp>
      <p:sp>
        <p:nvSpPr>
          <p:cNvPr id="9" name="First Resp #">
            <a:extLst>
              <a:ext uri="{FF2B5EF4-FFF2-40B4-BE49-F238E27FC236}">
                <a16:creationId xmlns:a16="http://schemas.microsoft.com/office/drawing/2014/main" id="{B4EC449C-918E-4AF9-9E90-0E8D47CF3DD9}"/>
              </a:ext>
            </a:extLst>
          </p:cNvPr>
          <p:cNvSpPr>
            <a:spLocks noGrp="1"/>
          </p:cNvSpPr>
          <p:nvPr>
            <p:ph type="body" idx="2" hasCustomPrompt="1"/>
          </p:nvPr>
        </p:nvSpPr>
        <p:spPr>
          <a:xfrm>
            <a:off x="1" y="2427252"/>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35CD1FAE-5D7E-4F04-B017-89D4732E2444}"/>
              </a:ext>
            </a:extLst>
          </p:cNvPr>
          <p:cNvSpPr>
            <a:spLocks noGrp="1"/>
          </p:cNvSpPr>
          <p:nvPr>
            <p:ph type="body" idx="3" hasCustomPrompt="1"/>
          </p:nvPr>
        </p:nvSpPr>
        <p:spPr>
          <a:xfrm>
            <a:off x="907950" y="2427252"/>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05FFB414-A546-4A6C-B7E8-B6D9C7AC88C9}"/>
              </a:ext>
            </a:extLst>
          </p:cNvPr>
          <p:cNvSpPr>
            <a:spLocks noGrp="1"/>
          </p:cNvSpPr>
          <p:nvPr>
            <p:ph type="body" idx="4" hasCustomPrompt="1"/>
          </p:nvPr>
        </p:nvSpPr>
        <p:spPr>
          <a:xfrm>
            <a:off x="1" y="3100734"/>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840EA72F-053D-43C4-A0AA-4F71D345F1E1}"/>
              </a:ext>
            </a:extLst>
          </p:cNvPr>
          <p:cNvSpPr>
            <a:spLocks noGrp="1"/>
          </p:cNvSpPr>
          <p:nvPr>
            <p:ph type="body" idx="5" hasCustomPrompt="1"/>
          </p:nvPr>
        </p:nvSpPr>
        <p:spPr>
          <a:xfrm>
            <a:off x="907950" y="3100734"/>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F00955FE-A162-474C-BFF8-0AB0FBF10130}"/>
              </a:ext>
            </a:extLst>
          </p:cNvPr>
          <p:cNvSpPr>
            <a:spLocks noGrp="1"/>
          </p:cNvSpPr>
          <p:nvPr>
            <p:ph type="body" idx="6" hasCustomPrompt="1"/>
          </p:nvPr>
        </p:nvSpPr>
        <p:spPr>
          <a:xfrm>
            <a:off x="1" y="3774216"/>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55974934-D7D0-4C4C-B76C-558C1028590E}"/>
              </a:ext>
            </a:extLst>
          </p:cNvPr>
          <p:cNvSpPr>
            <a:spLocks noGrp="1"/>
          </p:cNvSpPr>
          <p:nvPr>
            <p:ph type="body" idx="7" hasCustomPrompt="1"/>
          </p:nvPr>
        </p:nvSpPr>
        <p:spPr>
          <a:xfrm>
            <a:off x="907950" y="3774216"/>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9A682F4A-836A-42BD-B18F-482CDD9FE392}"/>
              </a:ext>
            </a:extLst>
          </p:cNvPr>
          <p:cNvSpPr>
            <a:spLocks noGrp="1"/>
          </p:cNvSpPr>
          <p:nvPr>
            <p:ph type="body" idx="8" hasCustomPrompt="1"/>
          </p:nvPr>
        </p:nvSpPr>
        <p:spPr>
          <a:xfrm>
            <a:off x="1" y="4447698"/>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2A075B8F-DFA0-46B1-A70C-B12937892D4B}"/>
              </a:ext>
            </a:extLst>
          </p:cNvPr>
          <p:cNvSpPr>
            <a:spLocks noGrp="1"/>
          </p:cNvSpPr>
          <p:nvPr>
            <p:ph type="body" idx="9" hasCustomPrompt="1"/>
          </p:nvPr>
        </p:nvSpPr>
        <p:spPr>
          <a:xfrm>
            <a:off x="907950" y="4447698"/>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3A4AC8A-DBAB-477E-8F79-6EFB6340CE48}"/>
              </a:ext>
            </a:extLst>
          </p:cNvPr>
          <p:cNvSpPr>
            <a:spLocks noGrp="1"/>
          </p:cNvSpPr>
          <p:nvPr>
            <p:ph type="body" idx="10" hasCustomPrompt="1"/>
          </p:nvPr>
        </p:nvSpPr>
        <p:spPr>
          <a:xfrm>
            <a:off x="1" y="5121180"/>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0B4A450D-E822-44AA-8298-11D531D74483}"/>
              </a:ext>
            </a:extLst>
          </p:cNvPr>
          <p:cNvSpPr>
            <a:spLocks noGrp="1"/>
          </p:cNvSpPr>
          <p:nvPr>
            <p:ph type="body" idx="11" hasCustomPrompt="1"/>
          </p:nvPr>
        </p:nvSpPr>
        <p:spPr>
          <a:xfrm>
            <a:off x="907950" y="5121180"/>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4075988B-8657-4CA4-A4CB-EAEA7B298681}"/>
              </a:ext>
            </a:extLst>
          </p:cNvPr>
          <p:cNvSpPr>
            <a:spLocks noGrp="1"/>
          </p:cNvSpPr>
          <p:nvPr>
            <p:ph type="body" idx="12" hasCustomPrompt="1"/>
          </p:nvPr>
        </p:nvSpPr>
        <p:spPr>
          <a:xfrm>
            <a:off x="1" y="5794664"/>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327445DD-9D42-491C-969B-C7919BE2E3F0}"/>
              </a:ext>
            </a:extLst>
          </p:cNvPr>
          <p:cNvSpPr>
            <a:spLocks noGrp="1"/>
          </p:cNvSpPr>
          <p:nvPr>
            <p:ph type="body" idx="13" hasCustomPrompt="1"/>
          </p:nvPr>
        </p:nvSpPr>
        <p:spPr>
          <a:xfrm>
            <a:off x="907950" y="5794664"/>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159009937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KC-Horizontal-Answer">
    <p:bg>
      <p:bgPr>
        <a:solidFill>
          <a:schemeClr val="tx2"/>
        </a:solidFill>
        <a:effectLst/>
      </p:bgPr>
    </p:bg>
    <p:spTree>
      <p:nvGrpSpPr>
        <p:cNvPr id="1" name=""/>
        <p:cNvGrpSpPr/>
        <p:nvPr/>
      </p:nvGrpSpPr>
      <p:grpSpPr>
        <a:xfrm>
          <a:off x="0" y="0"/>
          <a:ext cx="0" cy="0"/>
          <a:chOff x="0" y="0"/>
          <a:chExt cx="0" cy="0"/>
        </a:xfrm>
      </p:grpSpPr>
      <p:grpSp>
        <p:nvGrpSpPr>
          <p:cNvPr id="5" name="Background Images">
            <a:extLst>
              <a:ext uri="{FF2B5EF4-FFF2-40B4-BE49-F238E27FC236}">
                <a16:creationId xmlns:a16="http://schemas.microsoft.com/office/drawing/2014/main" id="{9AC63EDD-BEE2-404E-8399-2AA11023CDAB}"/>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7A68BE18-C9FD-4D64-BD55-20302868F06E}"/>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31622DCA-CB0C-4601-9C65-55CE8CDC7503}"/>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AWS Logo">
              <a:extLst>
                <a:ext uri="{FF2B5EF4-FFF2-40B4-BE49-F238E27FC236}">
                  <a16:creationId xmlns:a16="http://schemas.microsoft.com/office/drawing/2014/main" id="{18A3C304-3B7F-434E-99A7-8B8C386B4EF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Answer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tx2"/>
                </a:solidFill>
              </a:defRPr>
            </a:lvl1pPr>
          </a:lstStyle>
          <a:p>
            <a:r>
              <a:rPr lang="en-US" dirty="0"/>
              <a:t>Answer and explanation</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Answer Header">
            <a:extLst>
              <a:ext uri="{FF2B5EF4-FFF2-40B4-BE49-F238E27FC236}">
                <a16:creationId xmlns:a16="http://schemas.microsoft.com/office/drawing/2014/main" id="{4CF18732-63A0-43A6-B5E9-C4F74190ED76}"/>
              </a:ext>
            </a:extLst>
          </p:cNvPr>
          <p:cNvSpPr>
            <a:spLocks noGrp="1"/>
          </p:cNvSpPr>
          <p:nvPr>
            <p:ph type="subTitle" idx="4" hasCustomPrompt="1"/>
          </p:nvPr>
        </p:nvSpPr>
        <p:spPr>
          <a:xfrm>
            <a:off x="0" y="2114550"/>
            <a:ext cx="12192000" cy="400050"/>
          </a:xfrm>
          <a:solidFill>
            <a:schemeClr val="accent2"/>
          </a:solidFill>
        </p:spPr>
        <p:txBody>
          <a:bodyPr lIns="22860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35CD1FAE-5D7E-4F04-B017-89D4732E2444}"/>
              </a:ext>
            </a:extLst>
          </p:cNvPr>
          <p:cNvSpPr>
            <a:spLocks noGrp="1"/>
          </p:cNvSpPr>
          <p:nvPr>
            <p:ph type="body" idx="2" hasCustomPrompt="1"/>
          </p:nvPr>
        </p:nvSpPr>
        <p:spPr>
          <a:xfrm>
            <a:off x="907950" y="2427252"/>
            <a:ext cx="11245989" cy="4007816"/>
          </a:xfrm>
          <a:solidFill>
            <a:schemeClr val="bg2"/>
          </a:solidFill>
          <a:ln>
            <a:no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320259043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Vertical Text">
    <p:bg>
      <p:bgPr>
        <a:solidFill>
          <a:schemeClr val="tx2"/>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solidFill>
                  <a:schemeClr val="bg2"/>
                </a:solidFill>
              </a:defRPr>
            </a:lvl1pPr>
          </a:lstStyle>
          <a:p>
            <a:r>
              <a:rPr lang="en-US" dirty="0"/>
              <a:t>Title and vertical text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435716" y="1033070"/>
            <a:ext cx="11499253" cy="5389244"/>
          </a:xfrm>
        </p:spPr>
        <p:txBody>
          <a:bodyPr vert="eaVert"/>
          <a:lstStyle>
            <a:lvl1pPr>
              <a:lnSpc>
                <a:spcPct val="100000"/>
              </a:lnSpc>
              <a:spcAft>
                <a:spcPts val="0"/>
              </a:spcAft>
              <a:defRPr sz="2400">
                <a:solidFill>
                  <a:schemeClr val="bg2"/>
                </a:solidFill>
              </a:defRPr>
            </a:lvl1pPr>
            <a:lvl2pPr marL="461963" indent="-228600">
              <a:lnSpc>
                <a:spcPct val="100000"/>
              </a:lnSpc>
              <a:spcAft>
                <a:spcPts val="0"/>
              </a:spcAft>
              <a:defRPr sz="2000">
                <a:solidFill>
                  <a:schemeClr val="bg2"/>
                </a:solidFill>
              </a:defRPr>
            </a:lvl2pPr>
            <a:lvl3pPr marL="684213" indent="-228600">
              <a:lnSpc>
                <a:spcPct val="100000"/>
              </a:lnSpc>
              <a:spcAft>
                <a:spcPts val="0"/>
              </a:spcAft>
              <a:defRPr sz="1800">
                <a:solidFill>
                  <a:schemeClr val="bg2"/>
                </a:solidFill>
              </a:defRPr>
            </a:lvl3pPr>
            <a:lvl4pPr marL="914400" indent="-228600">
              <a:lnSpc>
                <a:spcPct val="100000"/>
              </a:lnSpc>
              <a:spcAft>
                <a:spcPts val="0"/>
              </a:spcAft>
              <a:defRPr sz="1600">
                <a:solidFill>
                  <a:schemeClr val="bg2"/>
                </a:solidFill>
              </a:defRPr>
            </a:lvl4pPr>
            <a:lvl5pPr marL="1144588" indent="-228600">
              <a:lnSpc>
                <a:spcPct val="100000"/>
              </a:lnSpc>
              <a:spcAft>
                <a:spcPts val="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7F823AF2-999D-4175-8C01-402CA4924585}"/>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85534732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Vertical Title and Content">
    <p:bg>
      <p:bgPr>
        <a:solidFill>
          <a:schemeClr val="tx2"/>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1FDB7DAC-24E1-411C-8D5F-3A7FDF188C1D}"/>
              </a:ext>
            </a:extLst>
          </p:cNvPr>
          <p:cNvSpPr>
            <a:spLocks noGrp="1"/>
          </p:cNvSpPr>
          <p:nvPr>
            <p:ph type="title" hasCustomPrompt="1"/>
          </p:nvPr>
        </p:nvSpPr>
        <p:spPr>
          <a:xfrm rot="5400000">
            <a:off x="8324028" y="2805126"/>
            <a:ext cx="6127095" cy="1132145"/>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a:solidFill>
                  <a:schemeClr val="bg2"/>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t>Vertical title and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365760" y="307649"/>
            <a:ext cx="10455743" cy="6127095"/>
          </a:xfrm>
        </p:spPr>
        <p:txBody>
          <a:bodyPr vert="eaVert"/>
          <a:lstStyle>
            <a:lvl1pPr>
              <a:lnSpc>
                <a:spcPct val="100000"/>
              </a:lnSpc>
              <a:spcAft>
                <a:spcPts val="0"/>
              </a:spcAft>
              <a:defRPr sz="2400">
                <a:solidFill>
                  <a:schemeClr val="bg2"/>
                </a:solidFill>
              </a:defRPr>
            </a:lvl1pPr>
            <a:lvl2pPr marL="461963" indent="-228600">
              <a:lnSpc>
                <a:spcPct val="100000"/>
              </a:lnSpc>
              <a:spcAft>
                <a:spcPts val="0"/>
              </a:spcAft>
              <a:defRPr sz="2000">
                <a:solidFill>
                  <a:schemeClr val="bg2"/>
                </a:solidFill>
              </a:defRPr>
            </a:lvl2pPr>
            <a:lvl3pPr marL="684213" indent="-228600">
              <a:lnSpc>
                <a:spcPct val="100000"/>
              </a:lnSpc>
              <a:spcAft>
                <a:spcPts val="0"/>
              </a:spcAft>
              <a:defRPr sz="1800">
                <a:solidFill>
                  <a:schemeClr val="bg2"/>
                </a:solidFill>
              </a:defRPr>
            </a:lvl3pPr>
            <a:lvl4pPr marL="914400" indent="-228600">
              <a:lnSpc>
                <a:spcPct val="100000"/>
              </a:lnSpc>
              <a:spcAft>
                <a:spcPts val="0"/>
              </a:spcAft>
              <a:defRPr sz="1600">
                <a:solidFill>
                  <a:schemeClr val="bg2"/>
                </a:solidFill>
              </a:defRPr>
            </a:lvl4pPr>
            <a:lvl5pPr marL="1144588" indent="-228600">
              <a:lnSpc>
                <a:spcPct val="100000"/>
              </a:lnSpc>
              <a:spcAft>
                <a:spcPts val="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A9006E65-0AC6-4AEC-9676-8B754EE037E9}"/>
              </a:ext>
              <a:ext uri="{C183D7F6-B498-43B3-948B-1728B52AA6E4}">
                <adec:decorative xmlns:adec="http://schemas.microsoft.com/office/drawing/2017/decorative" val="1"/>
              </a:ext>
            </a:extLst>
          </p:cNvPr>
          <p:cNvSpPr/>
          <p:nvPr/>
        </p:nvSpPr>
        <p:spPr>
          <a:xfrm rot="5400000">
            <a:off x="7803983" y="3371504"/>
            <a:ext cx="60807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54141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A3DF3DE-0044-49A0-893D-4AE69524AE45}"/>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80E539AA-5F27-4E27-A2EB-0002A460B024}"/>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0BD8C101-546C-4D96-9A74-D006A704F407}"/>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AEE440B8-B31E-487C-92A7-B1713A372E58}"/>
                </a:ext>
                <a:ext uri="{C183D7F6-B498-43B3-948B-1728B52AA6E4}">
                  <adec:decorative xmlns:adec="http://schemas.microsoft.com/office/drawing/2017/decorative" val="1"/>
                </a:ext>
              </a:extLst>
            </p:cNvPr>
            <p:cNvSpPr/>
            <p:nvPr/>
          </p:nvSpPr>
          <p:spPr>
            <a:xfrm>
              <a:off x="2552700" y="942975"/>
              <a:ext cx="9639300" cy="5915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7710" y="5789538"/>
              <a:ext cx="1097280" cy="656183"/>
            </a:xfrm>
            <a:prstGeom prst="rect">
              <a:avLst/>
            </a:prstGeom>
          </p:spPr>
        </p:pic>
        <p:sp>
          <p:nvSpPr>
            <p:cNvPr id="11" name="Copyright">
              <a:extLst>
                <a:ext uri="{FF2B5EF4-FFF2-40B4-BE49-F238E27FC236}">
                  <a16:creationId xmlns:a16="http://schemas.microsoft.com/office/drawing/2014/main" id="{DF9E4172-9EB6-4421-9EA3-78F3EDED9A1F}"/>
                </a:ext>
              </a:extLst>
            </p:cNvPr>
            <p:cNvSpPr txBox="1"/>
            <p:nvPr/>
          </p:nvSpPr>
          <p:spPr>
            <a:xfrm>
              <a:off x="506804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2663862" y="1135062"/>
            <a:ext cx="9341063" cy="4049824"/>
          </a:xfrm>
        </p:spPr>
        <p:txBody>
          <a:bodyPr anchor="ctr"/>
          <a:lstStyle>
            <a:lvl1pPr>
              <a:defRPr sz="4400">
                <a:solidFill>
                  <a:schemeClr val="bg2"/>
                </a:solidFill>
              </a:defRPr>
            </a:lvl1pPr>
          </a:lstStyle>
          <a:p>
            <a:r>
              <a:rPr lang="en-US" dirty="0"/>
              <a:t>Thank you text</a:t>
            </a:r>
          </a:p>
        </p:txBody>
      </p:sp>
      <p:sp>
        <p:nvSpPr>
          <p:cNvPr id="7" name="Content">
            <a:extLst>
              <a:ext uri="{FF2B5EF4-FFF2-40B4-BE49-F238E27FC236}">
                <a16:creationId xmlns:a16="http://schemas.microsoft.com/office/drawing/2014/main" id="{A1EEF87A-AB52-4622-AF5D-6FED9D7569C6}"/>
              </a:ext>
            </a:extLst>
          </p:cNvPr>
          <p:cNvSpPr txBox="1"/>
          <p:nvPr/>
        </p:nvSpPr>
        <p:spPr>
          <a:xfrm>
            <a:off x="2552701" y="5212457"/>
            <a:ext cx="9639298" cy="1015663"/>
          </a:xfrm>
          <a:prstGeom prst="rect">
            <a:avLst/>
          </a:prstGeom>
          <a:noFill/>
        </p:spPr>
        <p:txBody>
          <a:bodyPr wrap="square" rtlCol="0">
            <a:spAutoFit/>
          </a:bodyPr>
          <a:lstStyle/>
          <a:p>
            <a:pPr marL="0" indent="0">
              <a:lnSpc>
                <a:spcPct val="100000"/>
              </a:lnSpc>
              <a:spcBef>
                <a:spcPts val="0"/>
              </a:spcBef>
              <a:spcAft>
                <a:spcPts val="0"/>
              </a:spcAft>
              <a:buClrTx/>
              <a:buSzTx/>
              <a:buFontTx/>
              <a:buNone/>
              <a:tabLst/>
              <a:defRPr/>
            </a:pPr>
            <a:r>
              <a:rPr lang="en-US" sz="2000" dirty="0">
                <a:solidFill>
                  <a:schemeClr val="bg2"/>
                </a:solidFill>
              </a:rPr>
              <a:t>Corrections, feedback, or other questions? </a:t>
            </a:r>
            <a:br>
              <a:rPr lang="en-US" sz="2000" dirty="0">
                <a:solidFill>
                  <a:schemeClr val="bg2"/>
                </a:solidFill>
              </a:rPr>
            </a:br>
            <a:r>
              <a:rPr lang="en-US" sz="2000" dirty="0">
                <a:solidFill>
                  <a:schemeClr val="bg2"/>
                </a:solidFill>
              </a:rPr>
              <a:t>Contact us at </a:t>
            </a:r>
            <a:r>
              <a:rPr lang="en-US" sz="2000" u="sng" dirty="0">
                <a:solidFill>
                  <a:schemeClr val="bg2"/>
                </a:solidFill>
              </a:rPr>
              <a:t>https://support.aws.amazon.com/#/contacts/aws-training</a:t>
            </a:r>
            <a:r>
              <a:rPr lang="en-US" sz="2000" dirty="0">
                <a:solidFill>
                  <a:schemeClr val="bg2"/>
                </a:solidFill>
              </a:rPr>
              <a:t>. </a:t>
            </a:r>
            <a:br>
              <a:rPr lang="en-US" sz="2000" dirty="0">
                <a:solidFill>
                  <a:schemeClr val="bg2"/>
                </a:solidFill>
              </a:rPr>
            </a:br>
            <a:r>
              <a:rPr lang="en-US" sz="2000" dirty="0">
                <a:solidFill>
                  <a:schemeClr val="bg2"/>
                </a:solidFill>
              </a:rPr>
              <a:t>All trademarks are the property of their owners.</a:t>
            </a:r>
          </a:p>
        </p:txBody>
      </p:sp>
    </p:spTree>
    <p:custDataLst>
      <p:tags r:id="rId1"/>
    </p:custDataLst>
    <p:extLst>
      <p:ext uri="{BB962C8B-B14F-4D97-AF65-F5344CB8AC3E}">
        <p14:creationId xmlns:p14="http://schemas.microsoft.com/office/powerpoint/2010/main" val="2615318481"/>
      </p:ext>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3.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2.png"/><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9" Type="http://schemas.openxmlformats.org/officeDocument/2006/relationships/slideLayout" Target="../slideLayouts/slideLayout83.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34" Type="http://schemas.openxmlformats.org/officeDocument/2006/relationships/slideLayout" Target="../slideLayouts/slideLayout78.xml"/><Relationship Id="rId42" Type="http://schemas.openxmlformats.org/officeDocument/2006/relationships/slideLayout" Target="../slideLayouts/slideLayout86.xml"/><Relationship Id="rId47" Type="http://schemas.openxmlformats.org/officeDocument/2006/relationships/image" Target="../media/image4.png"/><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38" Type="http://schemas.openxmlformats.org/officeDocument/2006/relationships/slideLayout" Target="../slideLayouts/slideLayout82.xml"/><Relationship Id="rId46" Type="http://schemas.openxmlformats.org/officeDocument/2006/relationships/image" Target="../media/image12.png"/><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29" Type="http://schemas.openxmlformats.org/officeDocument/2006/relationships/slideLayout" Target="../slideLayouts/slideLayout73.xml"/><Relationship Id="rId41" Type="http://schemas.openxmlformats.org/officeDocument/2006/relationships/slideLayout" Target="../slideLayouts/slideLayout85.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37" Type="http://schemas.openxmlformats.org/officeDocument/2006/relationships/slideLayout" Target="../slideLayouts/slideLayout81.xml"/><Relationship Id="rId40" Type="http://schemas.openxmlformats.org/officeDocument/2006/relationships/slideLayout" Target="../slideLayouts/slideLayout84.xml"/><Relationship Id="rId45" Type="http://schemas.openxmlformats.org/officeDocument/2006/relationships/tags" Target="../tags/tag46.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slideLayout" Target="../slideLayouts/slideLayout80.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slideLayout" Target="../slideLayouts/slideLayout75.xml"/><Relationship Id="rId44" Type="http://schemas.openxmlformats.org/officeDocument/2006/relationships/theme" Target="../theme/theme2.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slideLayout" Target="../slideLayouts/slideLayout79.xml"/><Relationship Id="rId43" Type="http://schemas.openxmlformats.org/officeDocument/2006/relationships/slideLayout" Target="../slideLayouts/slideLayout87.xml"/><Relationship Id="rId48" Type="http://schemas.openxmlformats.org/officeDocument/2006/relationships/image" Target="../media/image5.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7">
            <a:lum/>
          </a:blip>
          <a:srcRect/>
          <a:stretch>
            <a:fillRect/>
          </a:stretch>
        </a:blipFill>
        <a:effectLst/>
      </p:bgPr>
    </p:bg>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740ACF5A-6DEA-4283-95F3-28BFCB00D1FE}"/>
              </a:ext>
            </a:extLst>
          </p:cNvPr>
          <p:cNvSpPr>
            <a:spLocks noGrp="1"/>
          </p:cNvSpPr>
          <p:nvPr>
            <p:ph type="sldNum" sz="quarter" idx="4"/>
          </p:nvPr>
        </p:nvSpPr>
        <p:spPr>
          <a:xfrm>
            <a:off x="11469389" y="6445721"/>
            <a:ext cx="484261" cy="289591"/>
          </a:xfrm>
          <a:prstGeom prst="rect">
            <a:avLst/>
          </a:prstGeom>
        </p:spPr>
        <p:txBody>
          <a:bodyPr vert="horz" lIns="91440" tIns="45720" rIns="91440" bIns="45720" rtlCol="0" anchor="ctr"/>
          <a:lstStyle>
            <a:lvl1pPr algn="r">
              <a:defRPr sz="16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C6E65ACB-7BFD-4D12-ACB2-501576A6711D}"/>
              </a:ext>
            </a:extLst>
          </p:cNvPr>
          <p:cNvSpPr>
            <a:spLocks noGrp="1"/>
          </p:cNvSpPr>
          <p:nvPr>
            <p:ph type="title"/>
          </p:nvPr>
        </p:nvSpPr>
        <p:spPr>
          <a:xfrm>
            <a:off x="365760" y="299526"/>
            <a:ext cx="11569209" cy="7313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Content">
            <a:extLst>
              <a:ext uri="{FF2B5EF4-FFF2-40B4-BE49-F238E27FC236}">
                <a16:creationId xmlns:a16="http://schemas.microsoft.com/office/drawing/2014/main" id="{BD9FB2C3-6E12-492D-B6C4-46373C49E3FD}"/>
              </a:ext>
            </a:extLst>
          </p:cNvPr>
          <p:cNvSpPr>
            <a:spLocks noGrp="1"/>
          </p:cNvSpPr>
          <p:nvPr>
            <p:ph type="body" idx="1"/>
          </p:nvPr>
        </p:nvSpPr>
        <p:spPr>
          <a:xfrm>
            <a:off x="365760" y="1143000"/>
            <a:ext cx="11569209" cy="5291750"/>
          </a:xfrm>
          <a:prstGeom prst="rect">
            <a:avLst/>
          </a:prstGeom>
        </p:spPr>
        <p:txBody>
          <a:bodyPr vert="horz" lIns="91440" tIns="45720" rIns="91440" bIns="45720" rtlCol="0">
            <a:normAutofit/>
          </a:body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pic>
        <p:nvPicPr>
          <p:cNvPr id="98" name="AWS Logo">
            <a:extLst>
              <a:ext uri="{FF2B5EF4-FFF2-40B4-BE49-F238E27FC236}">
                <a16:creationId xmlns:a16="http://schemas.microsoft.com/office/drawing/2014/main" id="{56ED120F-98B5-42C0-B16A-27FB0984653F}"/>
              </a:ext>
              <a:ext uri="{C183D7F6-B498-43B3-948B-1728B52AA6E4}">
                <adec:decorative xmlns:adec="http://schemas.microsoft.com/office/drawing/2017/decorative" val="1"/>
              </a:ext>
            </a:extLst>
          </p:cNvPr>
          <p:cNvPicPr>
            <a:picLocks noChangeAspect="1"/>
          </p:cNvPicPr>
          <p:nvPr/>
        </p:nvPicPr>
        <p:blipFill>
          <a:blip r:embed="rId48">
            <a:extLst>
              <a:ext uri="{96DAC541-7B7A-43D3-8B79-37D633B846F1}">
                <asvg:svgBlip xmlns:asvg="http://schemas.microsoft.com/office/drawing/2016/SVG/main" r:embed="rId49"/>
              </a:ext>
            </a:extLst>
          </a:blip>
          <a:stretch>
            <a:fillRect/>
          </a:stretch>
        </p:blipFill>
        <p:spPr>
          <a:xfrm>
            <a:off x="243599" y="6452308"/>
            <a:ext cx="366979" cy="219456"/>
          </a:xfrm>
          <a:prstGeom prst="rect">
            <a:avLst/>
          </a:prstGeom>
        </p:spPr>
      </p:pic>
    </p:spTree>
    <p:custDataLst>
      <p:tags r:id="rId46"/>
    </p:custDataLst>
    <p:extLst>
      <p:ext uri="{BB962C8B-B14F-4D97-AF65-F5344CB8AC3E}">
        <p14:creationId xmlns:p14="http://schemas.microsoft.com/office/powerpoint/2010/main" val="1924365284"/>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 id="2147484012" r:id="rId14"/>
    <p:sldLayoutId id="2147484013" r:id="rId15"/>
    <p:sldLayoutId id="2147484014" r:id="rId16"/>
    <p:sldLayoutId id="2147484015" r:id="rId17"/>
    <p:sldLayoutId id="2147484016" r:id="rId18"/>
    <p:sldLayoutId id="2147484017" r:id="rId19"/>
    <p:sldLayoutId id="2147484018" r:id="rId20"/>
    <p:sldLayoutId id="2147484019" r:id="rId21"/>
    <p:sldLayoutId id="2147484020" r:id="rId22"/>
    <p:sldLayoutId id="2147484021" r:id="rId23"/>
    <p:sldLayoutId id="2147484022" r:id="rId24"/>
    <p:sldLayoutId id="2147484023" r:id="rId25"/>
    <p:sldLayoutId id="2147484024" r:id="rId26"/>
    <p:sldLayoutId id="2147484025" r:id="rId27"/>
    <p:sldLayoutId id="2147484026" r:id="rId28"/>
    <p:sldLayoutId id="2147484027" r:id="rId29"/>
    <p:sldLayoutId id="2147484028" r:id="rId30"/>
    <p:sldLayoutId id="2147484029" r:id="rId31"/>
    <p:sldLayoutId id="2147484030" r:id="rId32"/>
    <p:sldLayoutId id="2147484031" r:id="rId33"/>
    <p:sldLayoutId id="2147484032" r:id="rId34"/>
    <p:sldLayoutId id="2147484033" r:id="rId35"/>
    <p:sldLayoutId id="2147484034" r:id="rId36"/>
    <p:sldLayoutId id="2147484035" r:id="rId37"/>
    <p:sldLayoutId id="2147484036" r:id="rId38"/>
    <p:sldLayoutId id="2147484037" r:id="rId39"/>
    <p:sldLayoutId id="2147484038" r:id="rId40"/>
    <p:sldLayoutId id="2147484039" r:id="rId41"/>
    <p:sldLayoutId id="2147484040" r:id="rId42"/>
    <p:sldLayoutId id="2147484041" r:id="rId43"/>
    <p:sldLayoutId id="2147484042" r:id="rId44"/>
  </p:sldLayoutIdLst>
  <p:hf hdr="0" ftr="0" dt="0"/>
  <p:txStyles>
    <p:titleStyle>
      <a:lvl1pPr algn="l" defTabSz="228600" rtl="0" eaLnBrk="1" latinLnBrk="0" hangingPunct="1">
        <a:lnSpc>
          <a:spcPct val="100000"/>
        </a:lnSpc>
        <a:spcBef>
          <a:spcPct val="0"/>
        </a:spcBef>
        <a:buNone/>
        <a:defRPr sz="3200" kern="1200">
          <a:solidFill>
            <a:schemeClr val="tx2"/>
          </a:solidFill>
          <a:latin typeface="Amazon Ember Heavy"/>
        </a:defRPr>
      </a:lvl1pPr>
    </p:titleStyle>
    <p:body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tx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tx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tx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6">
            <a:lum/>
          </a:blip>
          <a:srcRect/>
          <a:stretch>
            <a:fillRect/>
          </a:stretch>
        </a:blipFill>
        <a:effectLst/>
      </p:bgPr>
    </p:bg>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740ACF5A-6DEA-4283-95F3-28BFCB00D1FE}"/>
              </a:ext>
            </a:extLst>
          </p:cNvPr>
          <p:cNvSpPr>
            <a:spLocks noGrp="1"/>
          </p:cNvSpPr>
          <p:nvPr>
            <p:ph type="sldNum" sz="quarter" idx="4"/>
          </p:nvPr>
        </p:nvSpPr>
        <p:spPr>
          <a:xfrm>
            <a:off x="11469389" y="6445721"/>
            <a:ext cx="484261" cy="289591"/>
          </a:xfrm>
          <a:prstGeom prst="rect">
            <a:avLst/>
          </a:prstGeom>
        </p:spPr>
        <p:txBody>
          <a:bodyPr vert="horz" lIns="91440" tIns="45720" rIns="91440" bIns="45720" rtlCol="0" anchor="ctr"/>
          <a:lstStyle>
            <a:lvl1pPr algn="r">
              <a:defRPr sz="1100">
                <a:solidFill>
                  <a:schemeClr val="bg2"/>
                </a:solidFill>
                <a:latin typeface="Amazon Ember"/>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C6E65ACB-7BFD-4D12-ACB2-501576A6711D}"/>
              </a:ext>
            </a:extLst>
          </p:cNvPr>
          <p:cNvSpPr>
            <a:spLocks noGrp="1"/>
          </p:cNvSpPr>
          <p:nvPr>
            <p:ph type="title"/>
          </p:nvPr>
        </p:nvSpPr>
        <p:spPr>
          <a:xfrm>
            <a:off x="365760" y="299526"/>
            <a:ext cx="11569209" cy="731318"/>
          </a:xfrm>
          <a:prstGeom prst="rect">
            <a:avLst/>
          </a:prstGeom>
        </p:spPr>
        <p:txBody>
          <a:bodyPr vert="horz" lIns="91440" tIns="45720" rIns="91440" bIns="45720" rtlCol="0" anchor="ctr">
            <a:normAutofit/>
          </a:bodyPr>
          <a:lstStyle/>
          <a:p>
            <a:r>
              <a:rPr lang="en-US">
                <a:solidFill>
                  <a:schemeClr val="bg2"/>
                </a:solidFill>
              </a:rPr>
              <a:t>Click to edit Master title style</a:t>
            </a:r>
            <a:endParaRPr lang="en-US" dirty="0"/>
          </a:p>
        </p:txBody>
      </p:sp>
      <p:sp>
        <p:nvSpPr>
          <p:cNvPr id="3" name="Content">
            <a:extLst>
              <a:ext uri="{FF2B5EF4-FFF2-40B4-BE49-F238E27FC236}">
                <a16:creationId xmlns:a16="http://schemas.microsoft.com/office/drawing/2014/main" id="{BD9FB2C3-6E12-492D-B6C4-46373C49E3FD}"/>
              </a:ext>
            </a:extLst>
          </p:cNvPr>
          <p:cNvSpPr>
            <a:spLocks noGrp="1"/>
          </p:cNvSpPr>
          <p:nvPr>
            <p:ph type="body" idx="1"/>
          </p:nvPr>
        </p:nvSpPr>
        <p:spPr>
          <a:xfrm>
            <a:off x="365760" y="1143000"/>
            <a:ext cx="11569209" cy="5257800"/>
          </a:xfrm>
          <a:prstGeom prst="rect">
            <a:avLst/>
          </a:prstGeom>
        </p:spPr>
        <p:txBody>
          <a:bodyPr vert="horz" lIns="91440" tIns="45720" rIns="91440" bIns="45720" rtlCol="0">
            <a:normAutofit/>
          </a:body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pic>
        <p:nvPicPr>
          <p:cNvPr id="8" name="AWS Logo">
            <a:extLst>
              <a:ext uri="{FF2B5EF4-FFF2-40B4-BE49-F238E27FC236}">
                <a16:creationId xmlns:a16="http://schemas.microsoft.com/office/drawing/2014/main" id="{56ED120F-98B5-42C0-B16A-27FB0984653F}"/>
              </a:ext>
              <a:ext uri="{C183D7F6-B498-43B3-948B-1728B52AA6E4}">
                <adec:decorative xmlns:adec="http://schemas.microsoft.com/office/drawing/2017/decorative" val="1"/>
              </a:ext>
            </a:extLst>
          </p:cNvPr>
          <p:cNvPicPr>
            <a:picLocks noChangeAspect="1"/>
          </p:cNvPicPr>
          <p:nvPr/>
        </p:nvPicPr>
        <p:blipFill>
          <a:blip r:embed="rId47">
            <a:extLst>
              <a:ext uri="{96DAC541-7B7A-43D3-8B79-37D633B846F1}">
                <asvg:svgBlip xmlns:asvg="http://schemas.microsoft.com/office/drawing/2016/SVG/main" r:embed="rId48"/>
              </a:ext>
            </a:extLst>
          </a:blip>
          <a:stretch>
            <a:fillRect/>
          </a:stretch>
        </p:blipFill>
        <p:spPr>
          <a:xfrm>
            <a:off x="243599" y="6452308"/>
            <a:ext cx="366979" cy="219456"/>
          </a:xfrm>
          <a:prstGeom prst="rect">
            <a:avLst/>
          </a:prstGeom>
        </p:spPr>
      </p:pic>
    </p:spTree>
    <p:custDataLst>
      <p:tags r:id="rId45"/>
    </p:custDataLst>
    <p:extLst>
      <p:ext uri="{BB962C8B-B14F-4D97-AF65-F5344CB8AC3E}">
        <p14:creationId xmlns:p14="http://schemas.microsoft.com/office/powerpoint/2010/main" val="972603508"/>
      </p:ext>
    </p:extLst>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 id="2147484055" r:id="rId12"/>
    <p:sldLayoutId id="2147484056" r:id="rId13"/>
    <p:sldLayoutId id="2147484057" r:id="rId14"/>
    <p:sldLayoutId id="2147484058" r:id="rId15"/>
    <p:sldLayoutId id="2147484059" r:id="rId16"/>
    <p:sldLayoutId id="2147484060" r:id="rId17"/>
    <p:sldLayoutId id="2147484061" r:id="rId18"/>
    <p:sldLayoutId id="2147484062" r:id="rId19"/>
    <p:sldLayoutId id="2147484063" r:id="rId20"/>
    <p:sldLayoutId id="2147484064" r:id="rId21"/>
    <p:sldLayoutId id="2147484065" r:id="rId22"/>
    <p:sldLayoutId id="2147484066" r:id="rId23"/>
    <p:sldLayoutId id="2147484067" r:id="rId24"/>
    <p:sldLayoutId id="2147484068" r:id="rId25"/>
    <p:sldLayoutId id="2147484069" r:id="rId26"/>
    <p:sldLayoutId id="2147484070" r:id="rId27"/>
    <p:sldLayoutId id="2147484071" r:id="rId28"/>
    <p:sldLayoutId id="2147484072" r:id="rId29"/>
    <p:sldLayoutId id="2147484073" r:id="rId30"/>
    <p:sldLayoutId id="2147484074" r:id="rId31"/>
    <p:sldLayoutId id="2147484075" r:id="rId32"/>
    <p:sldLayoutId id="2147484076" r:id="rId33"/>
    <p:sldLayoutId id="2147484077" r:id="rId34"/>
    <p:sldLayoutId id="2147484078" r:id="rId35"/>
    <p:sldLayoutId id="2147484079" r:id="rId36"/>
    <p:sldLayoutId id="2147484080" r:id="rId37"/>
    <p:sldLayoutId id="2147484081" r:id="rId38"/>
    <p:sldLayoutId id="2147484082" r:id="rId39"/>
    <p:sldLayoutId id="2147484083" r:id="rId40"/>
    <p:sldLayoutId id="2147484084" r:id="rId41"/>
    <p:sldLayoutId id="2147484085" r:id="rId42"/>
    <p:sldLayoutId id="2147484086" r:id="rId43"/>
  </p:sldLayoutIdLst>
  <p:hf hdr="0" ftr="0" dt="0"/>
  <p:txStyles>
    <p:titleStyle>
      <a:lvl1pPr algn="l" defTabSz="228600" rtl="0" eaLnBrk="1" latinLnBrk="0" hangingPunct="1">
        <a:lnSpc>
          <a:spcPct val="100000"/>
        </a:lnSpc>
        <a:spcBef>
          <a:spcPct val="0"/>
        </a:spcBef>
        <a:buNone/>
        <a:defRPr sz="3200" kern="1200">
          <a:solidFill>
            <a:schemeClr val="bg2"/>
          </a:solidFill>
          <a:latin typeface="Amazon Ember Heavy"/>
        </a:defRPr>
      </a:lvl1pPr>
    </p:titleStyle>
    <p:body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bg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bg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bg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bg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bg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9pPr>
    </p:bodyStyle>
    <p:otherStyle>
      <a:defPPr>
        <a:defRPr lang="en-US"/>
      </a:defPPr>
      <a:lvl1pPr marL="0" algn="l" defTabSz="914400" rtl="0" eaLnBrk="1" latinLnBrk="0" hangingPunct="1">
        <a:defRPr sz="1800" kern="1200">
          <a:solidFill>
            <a:schemeClr val="bg2"/>
          </a:solidFill>
          <a:latin typeface="+mn-lt"/>
          <a:ea typeface="+mn-ea"/>
          <a:cs typeface="+mn-cs"/>
        </a:defRPr>
      </a:lvl1pPr>
      <a:lvl2pPr marL="457200" algn="l" defTabSz="914400" rtl="0" eaLnBrk="1" latinLnBrk="0" hangingPunct="1">
        <a:defRPr sz="1800" kern="1200">
          <a:solidFill>
            <a:schemeClr val="bg2"/>
          </a:solidFill>
          <a:latin typeface="+mn-lt"/>
          <a:ea typeface="+mn-ea"/>
          <a:cs typeface="+mn-cs"/>
        </a:defRPr>
      </a:lvl2pPr>
      <a:lvl3pPr marL="914400" algn="l" defTabSz="914400" rtl="0" eaLnBrk="1" latinLnBrk="0" hangingPunct="1">
        <a:defRPr sz="1800" kern="1200">
          <a:solidFill>
            <a:schemeClr val="bg2"/>
          </a:solidFill>
          <a:latin typeface="+mn-lt"/>
          <a:ea typeface="+mn-ea"/>
          <a:cs typeface="+mn-cs"/>
        </a:defRPr>
      </a:lvl3pPr>
      <a:lvl4pPr marL="1371600" algn="l" defTabSz="914400" rtl="0" eaLnBrk="1" latinLnBrk="0" hangingPunct="1">
        <a:defRPr sz="1800" kern="1200">
          <a:solidFill>
            <a:schemeClr val="bg2"/>
          </a:solidFill>
          <a:latin typeface="+mn-lt"/>
          <a:ea typeface="+mn-ea"/>
          <a:cs typeface="+mn-cs"/>
        </a:defRPr>
      </a:lvl4pPr>
      <a:lvl5pPr marL="1828800" algn="l" defTabSz="914400" rtl="0" eaLnBrk="1" latinLnBrk="0" hangingPunct="1">
        <a:defRPr sz="1800" kern="1200">
          <a:solidFill>
            <a:schemeClr val="bg2"/>
          </a:solidFill>
          <a:latin typeface="+mn-lt"/>
          <a:ea typeface="+mn-ea"/>
          <a:cs typeface="+mn-cs"/>
        </a:defRPr>
      </a:lvl5pPr>
      <a:lvl6pPr marL="2286000" algn="l" defTabSz="914400" rtl="0" eaLnBrk="1" latinLnBrk="0" hangingPunct="1">
        <a:defRPr sz="1800" kern="1200">
          <a:solidFill>
            <a:schemeClr val="bg2"/>
          </a:solidFill>
          <a:latin typeface="+mn-lt"/>
          <a:ea typeface="+mn-ea"/>
          <a:cs typeface="+mn-cs"/>
        </a:defRPr>
      </a:lvl6pPr>
      <a:lvl7pPr marL="2743200" algn="l" defTabSz="914400" rtl="0" eaLnBrk="1" latinLnBrk="0" hangingPunct="1">
        <a:defRPr sz="1800" kern="1200">
          <a:solidFill>
            <a:schemeClr val="bg2"/>
          </a:solidFill>
          <a:latin typeface="+mn-lt"/>
          <a:ea typeface="+mn-ea"/>
          <a:cs typeface="+mn-cs"/>
        </a:defRPr>
      </a:lvl7pPr>
      <a:lvl8pPr marL="3200400" algn="l" defTabSz="914400" rtl="0" eaLnBrk="1" latinLnBrk="0" hangingPunct="1">
        <a:defRPr sz="1800" kern="1200">
          <a:solidFill>
            <a:schemeClr val="bg2"/>
          </a:solidFill>
          <a:latin typeface="+mn-lt"/>
          <a:ea typeface="+mn-ea"/>
          <a:cs typeface="+mn-cs"/>
        </a:defRPr>
      </a:lvl8pPr>
      <a:lvl9pPr marL="3657600" algn="l" defTabSz="914400" rtl="0" eaLnBrk="1" latinLnBrk="0" hangingPunct="1">
        <a:defRPr sz="1800" kern="1200">
          <a:solidFill>
            <a:schemeClr val="bg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notesSlide" Target="../notesSlides/notesSlide10.xml"/><Relationship Id="rId7" Type="http://schemas.openxmlformats.org/officeDocument/2006/relationships/image" Target="../media/image34.png"/><Relationship Id="rId2" Type="http://schemas.openxmlformats.org/officeDocument/2006/relationships/slideLayout" Target="../slideLayouts/slideLayout34.xml"/><Relationship Id="rId1" Type="http://schemas.openxmlformats.org/officeDocument/2006/relationships/tags" Target="../tags/tag99.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34.png"/><Relationship Id="rId3" Type="http://schemas.openxmlformats.org/officeDocument/2006/relationships/notesSlide" Target="../notesSlides/notesSlide11.xml"/><Relationship Id="rId7" Type="http://schemas.openxmlformats.org/officeDocument/2006/relationships/image" Target="../media/image19.png"/><Relationship Id="rId12" Type="http://schemas.openxmlformats.org/officeDocument/2006/relationships/image" Target="../media/image26.svg"/><Relationship Id="rId2" Type="http://schemas.openxmlformats.org/officeDocument/2006/relationships/slideLayout" Target="../slideLayouts/slideLayout34.xml"/><Relationship Id="rId1" Type="http://schemas.openxmlformats.org/officeDocument/2006/relationships/tags" Target="../tags/tag100.xml"/><Relationship Id="rId6" Type="http://schemas.openxmlformats.org/officeDocument/2006/relationships/image" Target="../media/image37.png"/><Relationship Id="rId11" Type="http://schemas.openxmlformats.org/officeDocument/2006/relationships/image" Target="../media/image25.png"/><Relationship Id="rId5" Type="http://schemas.openxmlformats.org/officeDocument/2006/relationships/image" Target="../media/image36.png"/><Relationship Id="rId10" Type="http://schemas.openxmlformats.org/officeDocument/2006/relationships/image" Target="../media/image40.png"/><Relationship Id="rId4" Type="http://schemas.openxmlformats.org/officeDocument/2006/relationships/image" Target="../media/image30.png"/><Relationship Id="rId9" Type="http://schemas.openxmlformats.org/officeDocument/2006/relationships/image" Target="../media/image39.png"/><Relationship Id="rId14" Type="http://schemas.openxmlformats.org/officeDocument/2006/relationships/image" Target="../media/image35.png"/></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34.png"/><Relationship Id="rId3" Type="http://schemas.openxmlformats.org/officeDocument/2006/relationships/notesSlide" Target="../notesSlides/notesSlide12.xml"/><Relationship Id="rId7" Type="http://schemas.openxmlformats.org/officeDocument/2006/relationships/image" Target="../media/image19.png"/><Relationship Id="rId12" Type="http://schemas.openxmlformats.org/officeDocument/2006/relationships/image" Target="../media/image26.svg"/><Relationship Id="rId2" Type="http://schemas.openxmlformats.org/officeDocument/2006/relationships/slideLayout" Target="../slideLayouts/slideLayout34.xml"/><Relationship Id="rId1" Type="http://schemas.openxmlformats.org/officeDocument/2006/relationships/tags" Target="../tags/tag101.xml"/><Relationship Id="rId6" Type="http://schemas.openxmlformats.org/officeDocument/2006/relationships/image" Target="../media/image37.png"/><Relationship Id="rId11" Type="http://schemas.openxmlformats.org/officeDocument/2006/relationships/image" Target="../media/image25.png"/><Relationship Id="rId5" Type="http://schemas.openxmlformats.org/officeDocument/2006/relationships/image" Target="../media/image36.png"/><Relationship Id="rId10" Type="http://schemas.openxmlformats.org/officeDocument/2006/relationships/image" Target="../media/image40.png"/><Relationship Id="rId4" Type="http://schemas.openxmlformats.org/officeDocument/2006/relationships/image" Target="../media/image30.png"/><Relationship Id="rId9" Type="http://schemas.openxmlformats.org/officeDocument/2006/relationships/image" Target="../media/image39.png"/><Relationship Id="rId1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02.xml"/></Relationships>
</file>

<file path=ppt/slides/_rels/slide1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notesSlide" Target="../notesSlides/notesSlide14.xml"/><Relationship Id="rId7" Type="http://schemas.openxmlformats.org/officeDocument/2006/relationships/image" Target="../media/image28.png"/><Relationship Id="rId2" Type="http://schemas.openxmlformats.org/officeDocument/2006/relationships/slideLayout" Target="../slideLayouts/slideLayout34.xml"/><Relationship Id="rId1" Type="http://schemas.openxmlformats.org/officeDocument/2006/relationships/tags" Target="../tags/tag103.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3.xml"/><Relationship Id="rId1" Type="http://schemas.openxmlformats.org/officeDocument/2006/relationships/tags" Target="../tags/tag104.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05.xml"/></Relationships>
</file>

<file path=ppt/slides/_rels/slide1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notesSlide" Target="../notesSlides/notesSlide17.xml"/><Relationship Id="rId7" Type="http://schemas.openxmlformats.org/officeDocument/2006/relationships/image" Target="../media/image27.png"/><Relationship Id="rId12" Type="http://schemas.openxmlformats.org/officeDocument/2006/relationships/image" Target="../media/image47.png"/><Relationship Id="rId2" Type="http://schemas.openxmlformats.org/officeDocument/2006/relationships/slideLayout" Target="../slideLayouts/slideLayout34.xml"/><Relationship Id="rId1" Type="http://schemas.openxmlformats.org/officeDocument/2006/relationships/tags" Target="../tags/tag106.xml"/><Relationship Id="rId6" Type="http://schemas.openxmlformats.org/officeDocument/2006/relationships/image" Target="../media/image26.svg"/><Relationship Id="rId11" Type="http://schemas.openxmlformats.org/officeDocument/2006/relationships/image" Target="../media/image21.svg"/><Relationship Id="rId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41.png"/><Relationship Id="rId9" Type="http://schemas.openxmlformats.org/officeDocument/2006/relationships/image" Target="../media/image46.png"/></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18.xml"/><Relationship Id="rId7" Type="http://schemas.openxmlformats.org/officeDocument/2006/relationships/image" Target="../media/image46.png"/><Relationship Id="rId2" Type="http://schemas.openxmlformats.org/officeDocument/2006/relationships/slideLayout" Target="../slideLayouts/slideLayout35.xml"/><Relationship Id="rId1" Type="http://schemas.openxmlformats.org/officeDocument/2006/relationships/tags" Target="../tags/tag107.xml"/><Relationship Id="rId6" Type="http://schemas.openxmlformats.org/officeDocument/2006/relationships/image" Target="../media/image45.png"/><Relationship Id="rId5" Type="http://schemas.openxmlformats.org/officeDocument/2006/relationships/image" Target="../media/image41.png"/><Relationship Id="rId10" Type="http://schemas.openxmlformats.org/officeDocument/2006/relationships/image" Target="../media/image47.png"/><Relationship Id="rId4" Type="http://schemas.openxmlformats.org/officeDocument/2006/relationships/image" Target="../media/image27.png"/><Relationship Id="rId9" Type="http://schemas.openxmlformats.org/officeDocument/2006/relationships/image" Target="../media/image21.svg"/></Relationships>
</file>

<file path=ppt/slides/_rels/slide19.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51.png"/><Relationship Id="rId3" Type="http://schemas.openxmlformats.org/officeDocument/2006/relationships/notesSlide" Target="../notesSlides/notesSlide19.xml"/><Relationship Id="rId7" Type="http://schemas.openxmlformats.org/officeDocument/2006/relationships/image" Target="../media/image50.png"/><Relationship Id="rId12" Type="http://schemas.openxmlformats.org/officeDocument/2006/relationships/image" Target="../media/image21.svg"/><Relationship Id="rId2" Type="http://schemas.openxmlformats.org/officeDocument/2006/relationships/slideLayout" Target="../slideLayouts/slideLayout34.xml"/><Relationship Id="rId1" Type="http://schemas.openxmlformats.org/officeDocument/2006/relationships/tags" Target="../tags/tag108.xml"/><Relationship Id="rId6" Type="http://schemas.openxmlformats.org/officeDocument/2006/relationships/image" Target="../media/image47.png"/><Relationship Id="rId11" Type="http://schemas.openxmlformats.org/officeDocument/2006/relationships/image" Target="../media/image20.png"/><Relationship Id="rId5" Type="http://schemas.openxmlformats.org/officeDocument/2006/relationships/image" Target="../media/image49.png"/><Relationship Id="rId10" Type="http://schemas.openxmlformats.org/officeDocument/2006/relationships/image" Target="../media/image46.png"/><Relationship Id="rId4" Type="http://schemas.openxmlformats.org/officeDocument/2006/relationships/image" Target="../media/image48.png"/><Relationship Id="rId9" Type="http://schemas.openxmlformats.org/officeDocument/2006/relationships/image" Target="../media/image45.png"/><Relationship Id="rId14" Type="http://schemas.openxmlformats.org/officeDocument/2006/relationships/image" Target="../media/image52.png"/></Relationships>
</file>

<file path=ppt/slides/_rels/slide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2.xml"/><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slideLayout" Target="../slideLayouts/slideLayout34.xml"/><Relationship Id="rId1" Type="http://schemas.openxmlformats.org/officeDocument/2006/relationships/tags" Target="../tags/tag91.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109.xml"/></Relationships>
</file>

<file path=ppt/slides/_rels/slide21.xml.rels><?xml version="1.0" encoding="UTF-8" standalone="yes"?>
<Relationships xmlns="http://schemas.openxmlformats.org/package/2006/relationships"><Relationship Id="rId8" Type="http://schemas.openxmlformats.org/officeDocument/2006/relationships/image" Target="../media/image54.emf"/><Relationship Id="rId13" Type="http://schemas.openxmlformats.org/officeDocument/2006/relationships/image" Target="../media/image54.png"/><Relationship Id="rId3" Type="http://schemas.openxmlformats.org/officeDocument/2006/relationships/notesSlide" Target="../notesSlides/notesSlide21.xml"/><Relationship Id="rId7" Type="http://schemas.openxmlformats.org/officeDocument/2006/relationships/customXml" Target="../ink/ink1.xml"/><Relationship Id="rId12" Type="http://schemas.openxmlformats.org/officeDocument/2006/relationships/image" Target="../media/image53.png"/><Relationship Id="rId2" Type="http://schemas.openxmlformats.org/officeDocument/2006/relationships/slideLayout" Target="../slideLayouts/slideLayout34.xml"/><Relationship Id="rId1" Type="http://schemas.openxmlformats.org/officeDocument/2006/relationships/tags" Target="../tags/tag110.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49.png"/><Relationship Id="rId10" Type="http://schemas.openxmlformats.org/officeDocument/2006/relationships/customXml" Target="../ink/ink3.xml"/><Relationship Id="rId4" Type="http://schemas.openxmlformats.org/officeDocument/2006/relationships/image" Target="../media/image48.png"/><Relationship Id="rId9" Type="http://schemas.openxmlformats.org/officeDocument/2006/relationships/customXml" Target="../ink/ink2.xml"/><Relationship Id="rId1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111.xml"/></Relationships>
</file>

<file path=ppt/slides/_rels/slide2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23.xml"/><Relationship Id="rId7" Type="http://schemas.openxmlformats.org/officeDocument/2006/relationships/image" Target="../media/image19.png"/><Relationship Id="rId12" Type="http://schemas.openxmlformats.org/officeDocument/2006/relationships/image" Target="../media/image55.png"/><Relationship Id="rId2" Type="http://schemas.openxmlformats.org/officeDocument/2006/relationships/slideLayout" Target="../slideLayouts/slideLayout34.xml"/><Relationship Id="rId1" Type="http://schemas.openxmlformats.org/officeDocument/2006/relationships/tags" Target="../tags/tag112.xml"/><Relationship Id="rId6" Type="http://schemas.openxmlformats.org/officeDocument/2006/relationships/image" Target="../media/image21.svg"/><Relationship Id="rId11" Type="http://schemas.openxmlformats.org/officeDocument/2006/relationships/image" Target="../media/image47.png"/><Relationship Id="rId5" Type="http://schemas.openxmlformats.org/officeDocument/2006/relationships/image" Target="../media/image20.png"/><Relationship Id="rId10" Type="http://schemas.openxmlformats.org/officeDocument/2006/relationships/image" Target="../media/image46.png"/><Relationship Id="rId4" Type="http://schemas.openxmlformats.org/officeDocument/2006/relationships/image" Target="../media/image30.png"/><Relationship Id="rId9" Type="http://schemas.openxmlformats.org/officeDocument/2006/relationships/image" Target="../media/image45.png"/></Relationships>
</file>

<file path=ppt/slides/_rels/slide2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18.png"/><Relationship Id="rId3" Type="http://schemas.openxmlformats.org/officeDocument/2006/relationships/notesSlide" Target="../notesSlides/notesSlide24.xml"/><Relationship Id="rId7" Type="http://schemas.openxmlformats.org/officeDocument/2006/relationships/image" Target="../media/image16.png"/><Relationship Id="rId12" Type="http://schemas.openxmlformats.org/officeDocument/2006/relationships/image" Target="../media/image24.png"/><Relationship Id="rId2" Type="http://schemas.openxmlformats.org/officeDocument/2006/relationships/slideLayout" Target="../slideLayouts/slideLayout36.xml"/><Relationship Id="rId16" Type="http://schemas.openxmlformats.org/officeDocument/2006/relationships/image" Target="../media/image59.png"/><Relationship Id="rId1" Type="http://schemas.openxmlformats.org/officeDocument/2006/relationships/tags" Target="../tags/tag113.xml"/><Relationship Id="rId6" Type="http://schemas.openxmlformats.org/officeDocument/2006/relationships/image" Target="../media/image23.png"/><Relationship Id="rId11" Type="http://schemas.openxmlformats.org/officeDocument/2006/relationships/image" Target="../media/image19.png"/><Relationship Id="rId5" Type="http://schemas.openxmlformats.org/officeDocument/2006/relationships/image" Target="../media/image21.svg"/><Relationship Id="rId15" Type="http://schemas.openxmlformats.org/officeDocument/2006/relationships/image" Target="../media/image58.jpg"/><Relationship Id="rId10" Type="http://schemas.openxmlformats.org/officeDocument/2006/relationships/image" Target="../media/image30.png"/><Relationship Id="rId4" Type="http://schemas.openxmlformats.org/officeDocument/2006/relationships/image" Target="../media/image20.png"/><Relationship Id="rId9" Type="http://schemas.openxmlformats.org/officeDocument/2006/relationships/image" Target="../media/image56.png"/><Relationship Id="rId14" Type="http://schemas.openxmlformats.org/officeDocument/2006/relationships/image" Target="../media/image57.png"/></Relationships>
</file>

<file path=ppt/slides/_rels/slide25.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notesSlide" Target="../notesSlides/notesSlide25.xml"/><Relationship Id="rId7" Type="http://schemas.openxmlformats.org/officeDocument/2006/relationships/image" Target="../media/image61.png"/><Relationship Id="rId2" Type="http://schemas.openxmlformats.org/officeDocument/2006/relationships/slideLayout" Target="../slideLayouts/slideLayout12.xml"/><Relationship Id="rId1" Type="http://schemas.openxmlformats.org/officeDocument/2006/relationships/tags" Target="../tags/tag114.xml"/><Relationship Id="rId6" Type="http://schemas.openxmlformats.org/officeDocument/2006/relationships/image" Target="../media/image60.png"/><Relationship Id="rId5" Type="http://schemas.openxmlformats.org/officeDocument/2006/relationships/image" Target="../media/image19.png"/><Relationship Id="rId4" Type="http://schemas.openxmlformats.org/officeDocument/2006/relationships/image" Target="../media/image49.png"/><Relationship Id="rId9" Type="http://schemas.openxmlformats.org/officeDocument/2006/relationships/image" Target="../media/image5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hyperlink" Target="https://aws.amazon.com/cognito/dev-resources/" TargetMode="External"/><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9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31.xml"/><Relationship Id="rId7" Type="http://schemas.openxmlformats.org/officeDocument/2006/relationships/image" Target="../media/image19.png"/><Relationship Id="rId2" Type="http://schemas.openxmlformats.org/officeDocument/2006/relationships/slideLayout" Target="../slideLayouts/slideLayout34.xml"/><Relationship Id="rId1" Type="http://schemas.openxmlformats.org/officeDocument/2006/relationships/tags" Target="../tags/tag115.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3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56.png"/><Relationship Id="rId3" Type="http://schemas.openxmlformats.org/officeDocument/2006/relationships/notesSlide" Target="../notesSlides/notesSlide32.xml"/><Relationship Id="rId7" Type="http://schemas.openxmlformats.org/officeDocument/2006/relationships/image" Target="../media/image16.png"/><Relationship Id="rId12" Type="http://schemas.openxmlformats.org/officeDocument/2006/relationships/image" Target="../media/image63.jpeg"/><Relationship Id="rId2" Type="http://schemas.openxmlformats.org/officeDocument/2006/relationships/slideLayout" Target="../slideLayouts/slideLayout34.xml"/><Relationship Id="rId1" Type="http://schemas.openxmlformats.org/officeDocument/2006/relationships/tags" Target="../tags/tag116.xml"/><Relationship Id="rId6" Type="http://schemas.openxmlformats.org/officeDocument/2006/relationships/image" Target="../media/image23.png"/><Relationship Id="rId11" Type="http://schemas.openxmlformats.org/officeDocument/2006/relationships/image" Target="../media/image18.png"/><Relationship Id="rId5" Type="http://schemas.openxmlformats.org/officeDocument/2006/relationships/image" Target="../media/image21.svg"/><Relationship Id="rId10" Type="http://schemas.openxmlformats.org/officeDocument/2006/relationships/image" Target="../media/image24.png"/><Relationship Id="rId4" Type="http://schemas.openxmlformats.org/officeDocument/2006/relationships/image" Target="../media/image20.png"/><Relationship Id="rId9" Type="http://schemas.openxmlformats.org/officeDocument/2006/relationships/image" Target="../media/image19.png"/><Relationship Id="rId14"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5.xml"/><Relationship Id="rId1" Type="http://schemas.openxmlformats.org/officeDocument/2006/relationships/tags" Target="../tags/tag11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93.xml"/></Relationships>
</file>

<file path=ppt/slides/_rels/slide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notesSlide" Target="../notesSlides/notesSlide5.xml"/><Relationship Id="rId7" Type="http://schemas.openxmlformats.org/officeDocument/2006/relationships/image" Target="../media/image28.png"/><Relationship Id="rId2" Type="http://schemas.openxmlformats.org/officeDocument/2006/relationships/slideLayout" Target="../slideLayouts/slideLayout34.xml"/><Relationship Id="rId1" Type="http://schemas.openxmlformats.org/officeDocument/2006/relationships/tags" Target="../tags/tag94.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3.xml"/><Relationship Id="rId1" Type="http://schemas.openxmlformats.org/officeDocument/2006/relationships/tags" Target="../tags/tag95.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7.png"/><Relationship Id="rId2" Type="http://schemas.openxmlformats.org/officeDocument/2006/relationships/slideLayout" Target="../slideLayouts/slideLayout34.xml"/><Relationship Id="rId1" Type="http://schemas.openxmlformats.org/officeDocument/2006/relationships/tags" Target="../tags/tag96.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33.png"/><Relationship Id="rId2" Type="http://schemas.openxmlformats.org/officeDocument/2006/relationships/slideLayout" Target="../slideLayouts/slideLayout34.xml"/><Relationship Id="rId1" Type="http://schemas.openxmlformats.org/officeDocument/2006/relationships/tags" Target="../tags/tag98.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Developing on AWS</a:t>
            </a:r>
          </a:p>
        </p:txBody>
      </p:sp>
      <p:sp>
        <p:nvSpPr>
          <p:cNvPr id="5" name="Text Placeholder 4"/>
          <p:cNvSpPr>
            <a:spLocks noGrp="1"/>
          </p:cNvSpPr>
          <p:nvPr>
            <p:ph type="subTitle" idx="1"/>
          </p:nvPr>
        </p:nvSpPr>
        <p:spPr/>
        <p:txBody>
          <a:bodyPr/>
          <a:lstStyle/>
          <a:p>
            <a:r>
              <a:rPr lang="en-US" dirty="0"/>
              <a:t>Module 12: Granting Access to Your Application Users</a:t>
            </a:r>
          </a:p>
        </p:txBody>
      </p:sp>
      <p:sp>
        <p:nvSpPr>
          <p:cNvPr id="6" name="Rounded Rectangle 4" descr="This module has a lab.">
            <a:extLst>
              <a:ext uri="{FF2B5EF4-FFF2-40B4-BE49-F238E27FC236}">
                <a16:creationId xmlns:a16="http://schemas.microsoft.com/office/drawing/2014/main" id="{D5577952-A1E0-4EF7-9C36-BA3CC718C7EF}"/>
              </a:ext>
            </a:extLst>
          </p:cNvPr>
          <p:cNvSpPr/>
          <p:nvPr/>
        </p:nvSpPr>
        <p:spPr>
          <a:xfrm>
            <a:off x="237664" y="5868933"/>
            <a:ext cx="1233663" cy="487417"/>
          </a:xfrm>
          <a:prstGeom prst="roundRect">
            <a:avLst/>
          </a:prstGeom>
          <a:solidFill>
            <a:schemeClr val="accent2"/>
          </a:solidFill>
          <a:ln>
            <a:noFill/>
          </a:ln>
        </p:spPr>
        <p:style>
          <a:lnRef idx="1">
            <a:schemeClr val="dk1"/>
          </a:lnRef>
          <a:fillRef idx="3">
            <a:schemeClr val="dk1"/>
          </a:fillRef>
          <a:effectRef idx="2">
            <a:schemeClr val="dk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solidFill>
                  <a:schemeClr val="tx2"/>
                </a:solidFill>
                <a:latin typeface="Amazon Ember" panose="02000000000000000000" pitchFamily="2" charset="0"/>
                <a:ea typeface="Amazon Ember" panose="02000000000000000000" pitchFamily="2" charset="0"/>
              </a:rPr>
              <a:t>Lab</a:t>
            </a:r>
          </a:p>
        </p:txBody>
      </p:sp>
    </p:spTree>
    <p:custDataLst>
      <p:tags r:id="rId1"/>
    </p:custDataLst>
    <p:extLst>
      <p:ext uri="{BB962C8B-B14F-4D97-AF65-F5344CB8AC3E}">
        <p14:creationId xmlns:p14="http://schemas.microsoft.com/office/powerpoint/2010/main" val="2683583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20"/>
          </p:nvPr>
        </p:nvSpPr>
        <p:spPr/>
        <p:txBody>
          <a:bodyPr/>
          <a:lstStyle/>
          <a:p>
            <a:fld id="{989D9560-4C13-4692-9687-98ECDD2D9552}" type="slidenum">
              <a:rPr lang="en-US" smtClean="0"/>
              <a:pPr/>
              <a:t>10</a:t>
            </a:fld>
            <a:endParaRPr lang="en-US" dirty="0"/>
          </a:p>
        </p:txBody>
      </p:sp>
      <p:sp>
        <p:nvSpPr>
          <p:cNvPr id="2" name="Title 1"/>
          <p:cNvSpPr>
            <a:spLocks noGrp="1"/>
          </p:cNvSpPr>
          <p:nvPr>
            <p:ph type="title"/>
          </p:nvPr>
        </p:nvSpPr>
        <p:spPr/>
        <p:txBody>
          <a:bodyPr/>
          <a:lstStyle/>
          <a:p>
            <a:r>
              <a:rPr lang="en-US" dirty="0"/>
              <a:t>Amazon Cognito components, 1 of 3</a:t>
            </a:r>
          </a:p>
        </p:txBody>
      </p:sp>
      <p:grpSp>
        <p:nvGrpSpPr>
          <p:cNvPr id="19" name="justGraphic-hideLogo">
            <a:extLst>
              <a:ext uri="{FF2B5EF4-FFF2-40B4-BE49-F238E27FC236}">
                <a16:creationId xmlns:a16="http://schemas.microsoft.com/office/drawing/2014/main" id="{2E7BB248-2C56-4FF0-BF4E-97BDE6AA56C0}"/>
              </a:ext>
              <a:ext uri="{C183D7F6-B498-43B3-948B-1728B52AA6E4}">
                <adec:decorative xmlns:adec="http://schemas.microsoft.com/office/drawing/2017/decorative" val="1"/>
              </a:ext>
            </a:extLst>
          </p:cNvPr>
          <p:cNvGrpSpPr/>
          <p:nvPr/>
        </p:nvGrpSpPr>
        <p:grpSpPr>
          <a:xfrm>
            <a:off x="4885687" y="2534598"/>
            <a:ext cx="2420625" cy="1965073"/>
            <a:chOff x="2220113" y="2297577"/>
            <a:chExt cx="2420625" cy="1965073"/>
          </a:xfrm>
        </p:grpSpPr>
        <p:pic>
          <p:nvPicPr>
            <p:cNvPr id="20" name="Graphic 17">
              <a:extLst>
                <a:ext uri="{FF2B5EF4-FFF2-40B4-BE49-F238E27FC236}">
                  <a16:creationId xmlns:a16="http://schemas.microsoft.com/office/drawing/2014/main" id="{E69D1BD5-13E0-4017-9C08-89EA6ECE0F4D}"/>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44626" y="2297577"/>
              <a:ext cx="1371600" cy="1371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2" name="TextBox 11">
              <a:extLst>
                <a:ext uri="{FF2B5EF4-FFF2-40B4-BE49-F238E27FC236}">
                  <a16:creationId xmlns:a16="http://schemas.microsoft.com/office/drawing/2014/main" id="{939A30A5-DA85-4821-B409-87FCA9FDB419}"/>
                </a:ext>
              </a:extLst>
            </p:cNvPr>
            <p:cNvSpPr txBox="1">
              <a:spLocks noChangeArrowheads="1"/>
            </p:cNvSpPr>
            <p:nvPr/>
          </p:nvSpPr>
          <p:spPr bwMode="auto">
            <a:xfrm>
              <a:off x="2220113" y="3831763"/>
              <a:ext cx="2420625" cy="430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200" dirty="0">
                  <a:latin typeface="+mn-lt"/>
                  <a:ea typeface="Amazon Ember" panose="020B0603020204020204" pitchFamily="34" charset="0"/>
                  <a:cs typeface="Amazon Ember Light" panose="020B0403020204020204" pitchFamily="34" charset="0"/>
                </a:rPr>
                <a:t>Amazon Cognito</a:t>
              </a:r>
            </a:p>
          </p:txBody>
        </p:sp>
      </p:grpSp>
      <p:sp>
        <p:nvSpPr>
          <p:cNvPr id="30" name="background">
            <a:extLst>
              <a:ext uri="{FF2B5EF4-FFF2-40B4-BE49-F238E27FC236}">
                <a16:creationId xmlns:a16="http://schemas.microsoft.com/office/drawing/2014/main" id="{95587E44-414F-41D7-A6EB-CF4D79D1558F}"/>
              </a:ext>
              <a:ext uri="{C183D7F6-B498-43B3-948B-1728B52AA6E4}">
                <adec:decorative xmlns:adec="http://schemas.microsoft.com/office/drawing/2017/decorative" val="1"/>
              </a:ext>
            </a:extLst>
          </p:cNvPr>
          <p:cNvSpPr/>
          <p:nvPr/>
        </p:nvSpPr>
        <p:spPr>
          <a:xfrm>
            <a:off x="-1452" y="4841387"/>
            <a:ext cx="12192000" cy="2016613"/>
          </a:xfrm>
          <a:prstGeom prst="rect">
            <a:avLst/>
          </a:prstGeom>
          <a:solidFill>
            <a:schemeClr val="accent3">
              <a:alpha val="45882"/>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131C183-C143-4693-B3D1-EA114BC4D08A}"/>
              </a:ext>
            </a:extLst>
          </p:cNvPr>
          <p:cNvSpPr/>
          <p:nvPr/>
        </p:nvSpPr>
        <p:spPr>
          <a:xfrm>
            <a:off x="419100" y="5078368"/>
            <a:ext cx="4206240" cy="830997"/>
          </a:xfrm>
          <a:prstGeom prst="rect">
            <a:avLst/>
          </a:prstGeom>
          <a:noFill/>
        </p:spPr>
        <p:txBody>
          <a:bodyPr wrap="square">
            <a:spAutoFit/>
          </a:bodyPr>
          <a:lstStyle/>
          <a:p>
            <a:r>
              <a:rPr lang="en-US" altLang="en-US" sz="2400" dirty="0">
                <a:ea typeface="Amazon Ember" panose="02000000000000000000" pitchFamily="2" charset="0"/>
                <a:cs typeface="Amazon Ember Light" panose="020B0403020204020204" pitchFamily="34" charset="0"/>
              </a:rPr>
              <a:t>Do you need to verify that the user is who they say they are?</a:t>
            </a:r>
            <a:endParaRPr lang="en-US" altLang="en-US" sz="2400" dirty="0">
              <a:ea typeface="Amazon Ember" panose="020B0603020204020204" pitchFamily="34" charset="0"/>
              <a:cs typeface="Amazon Ember Light" panose="020B0403020204020204" pitchFamily="34" charset="0"/>
            </a:endParaRPr>
          </a:p>
        </p:txBody>
      </p:sp>
      <p:sp>
        <p:nvSpPr>
          <p:cNvPr id="10" name="TextBox 11">
            <a:extLst>
              <a:ext uri="{FF2B5EF4-FFF2-40B4-BE49-F238E27FC236}">
                <a16:creationId xmlns:a16="http://schemas.microsoft.com/office/drawing/2014/main" id="{34759C8A-7F9B-B748-9669-9799EF21C22D}"/>
              </a:ext>
              <a:ext uri="{C183D7F6-B498-43B3-948B-1728B52AA6E4}">
                <adec:decorative xmlns:adec="http://schemas.microsoft.com/office/drawing/2017/decorative" val="0"/>
              </a:ext>
            </a:extLst>
          </p:cNvPr>
          <p:cNvSpPr txBox="1">
            <a:spLocks noChangeArrowheads="1"/>
          </p:cNvSpPr>
          <p:nvPr/>
        </p:nvSpPr>
        <p:spPr bwMode="auto">
          <a:xfrm>
            <a:off x="419100" y="2157984"/>
            <a:ext cx="4206240" cy="192024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nchorCtr="0">
            <a:no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dirty="0">
                <a:latin typeface="Amazon Ember" panose="02000000000000000000" pitchFamily="2" charset="0"/>
                <a:ea typeface="Amazon Ember" panose="02000000000000000000" pitchFamily="2" charset="0"/>
                <a:cs typeface="Amazon Ember Light" panose="020B0403020204020204" pitchFamily="34" charset="0"/>
              </a:rPr>
              <a:t>User pool </a:t>
            </a:r>
          </a:p>
        </p:txBody>
      </p:sp>
      <p:pic>
        <p:nvPicPr>
          <p:cNvPr id="29" name="Graphic 23">
            <a:extLst>
              <a:ext uri="{FF2B5EF4-FFF2-40B4-BE49-F238E27FC236}">
                <a16:creationId xmlns:a16="http://schemas.microsoft.com/office/drawing/2014/main" id="{D448C7F3-F78D-47A1-AFE6-5A9A2446E41E}"/>
              </a:ext>
              <a:ext uri="{C183D7F6-B498-43B3-948B-1728B52AA6E4}">
                <adec:decorative xmlns:adec="http://schemas.microsoft.com/office/drawing/2017/decorative" val="1"/>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flipH="1">
            <a:off x="482648" y="2195328"/>
            <a:ext cx="557877" cy="55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A93F04EC-EDA4-4FC7-B5F0-A490EA9148A5}"/>
              </a:ext>
            </a:extLst>
          </p:cNvPr>
          <p:cNvSpPr/>
          <p:nvPr/>
        </p:nvSpPr>
        <p:spPr>
          <a:xfrm>
            <a:off x="586030" y="4063123"/>
            <a:ext cx="3963550" cy="369332"/>
          </a:xfrm>
          <a:prstGeom prst="rect">
            <a:avLst/>
          </a:prstGeom>
        </p:spPr>
        <p:txBody>
          <a:bodyPr wrap="square">
            <a:spAutoFit/>
          </a:bodyPr>
          <a:lstStyle/>
          <a:p>
            <a:pPr algn="ctr"/>
            <a:r>
              <a:rPr lang="en-US" altLang="en-US" dirty="0">
                <a:ea typeface="Amazon Ember" panose="02000000000000000000" pitchFamily="2" charset="0"/>
                <a:cs typeface="Amazon Ember Light" panose="020B0403020204020204" pitchFamily="34" charset="0"/>
              </a:rPr>
              <a:t>Authentication</a:t>
            </a:r>
            <a:r>
              <a:rPr lang="en-US" altLang="en-US" dirty="0">
                <a:ea typeface="Amazon Ember" panose="020B0603020204020204" pitchFamily="34" charset="0"/>
                <a:cs typeface="Amazon Ember Light" panose="020B0403020204020204" pitchFamily="34" charset="0"/>
              </a:rPr>
              <a:t>: Sign-up/Sign-in</a:t>
            </a:r>
          </a:p>
        </p:txBody>
      </p:sp>
      <p:sp>
        <p:nvSpPr>
          <p:cNvPr id="34" name="Rectangle 33">
            <a:extLst>
              <a:ext uri="{FF2B5EF4-FFF2-40B4-BE49-F238E27FC236}">
                <a16:creationId xmlns:a16="http://schemas.microsoft.com/office/drawing/2014/main" id="{F3115C5A-7257-4B0E-8ABC-9147ED6DCD58}"/>
              </a:ext>
            </a:extLst>
          </p:cNvPr>
          <p:cNvSpPr/>
          <p:nvPr/>
        </p:nvSpPr>
        <p:spPr>
          <a:xfrm>
            <a:off x="7618097" y="5078368"/>
            <a:ext cx="4269103" cy="830997"/>
          </a:xfrm>
          <a:prstGeom prst="rect">
            <a:avLst/>
          </a:prstGeom>
          <a:noFill/>
        </p:spPr>
        <p:txBody>
          <a:bodyPr wrap="square">
            <a:spAutoFit/>
          </a:bodyPr>
          <a:lstStyle/>
          <a:p>
            <a:r>
              <a:rPr lang="en-US" altLang="en-US" sz="2400" dirty="0">
                <a:ea typeface="Amazon Ember" panose="02000000000000000000" pitchFamily="2" charset="0"/>
                <a:cs typeface="Amazon Ember Light" panose="020B0403020204020204" pitchFamily="34" charset="0"/>
              </a:rPr>
              <a:t>Do you need to grant that user AWS access keys?</a:t>
            </a:r>
            <a:endParaRPr lang="en-US" sz="2400" dirty="0"/>
          </a:p>
        </p:txBody>
      </p:sp>
      <p:sp>
        <p:nvSpPr>
          <p:cNvPr id="11" name="TextBox 11">
            <a:extLst>
              <a:ext uri="{FF2B5EF4-FFF2-40B4-BE49-F238E27FC236}">
                <a16:creationId xmlns:a16="http://schemas.microsoft.com/office/drawing/2014/main" id="{34759C8A-7F9B-B748-9669-9799EF21C22D}"/>
              </a:ext>
              <a:ext uri="{C183D7F6-B498-43B3-948B-1728B52AA6E4}">
                <adec:decorative xmlns:adec="http://schemas.microsoft.com/office/drawing/2017/decorative" val="0"/>
              </a:ext>
            </a:extLst>
          </p:cNvPr>
          <p:cNvSpPr txBox="1">
            <a:spLocks noChangeArrowheads="1"/>
          </p:cNvSpPr>
          <p:nvPr/>
        </p:nvSpPr>
        <p:spPr bwMode="auto">
          <a:xfrm>
            <a:off x="7618097" y="2157984"/>
            <a:ext cx="4206240" cy="192024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nchorCtr="0">
            <a:no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dirty="0">
                <a:latin typeface="Amazon Ember" panose="02000000000000000000" pitchFamily="2" charset="0"/>
                <a:ea typeface="Amazon Ember" panose="02000000000000000000" pitchFamily="2" charset="0"/>
                <a:cs typeface="Amazon Ember Light" panose="020B0403020204020204" pitchFamily="34" charset="0"/>
              </a:rPr>
              <a:t>Identity pool </a:t>
            </a:r>
          </a:p>
        </p:txBody>
      </p:sp>
      <p:grpSp>
        <p:nvGrpSpPr>
          <p:cNvPr id="9" name="justGraphic-idCard">
            <a:extLst>
              <a:ext uri="{FF2B5EF4-FFF2-40B4-BE49-F238E27FC236}">
                <a16:creationId xmlns:a16="http://schemas.microsoft.com/office/drawing/2014/main" id="{0AF5A144-9144-4629-A132-7320B7591F3E}"/>
              </a:ext>
              <a:ext uri="{C183D7F6-B498-43B3-948B-1728B52AA6E4}">
                <adec:decorative xmlns:adec="http://schemas.microsoft.com/office/drawing/2017/decorative" val="1"/>
              </a:ext>
            </a:extLst>
          </p:cNvPr>
          <p:cNvGrpSpPr/>
          <p:nvPr/>
        </p:nvGrpSpPr>
        <p:grpSpPr>
          <a:xfrm>
            <a:off x="7618099" y="2072217"/>
            <a:ext cx="839444" cy="731319"/>
            <a:chOff x="7736767" y="991406"/>
            <a:chExt cx="1389781" cy="1210770"/>
          </a:xfrm>
        </p:grpSpPr>
        <p:pic>
          <p:nvPicPr>
            <p:cNvPr id="4" name="Picture 3">
              <a:extLst>
                <a:ext uri="{FF2B5EF4-FFF2-40B4-BE49-F238E27FC236}">
                  <a16:creationId xmlns:a16="http://schemas.microsoft.com/office/drawing/2014/main" id="{94AEB3B3-9169-4A79-AEB5-3240A426BF2C}"/>
                </a:ext>
              </a:extLst>
            </p:cNvPr>
            <p:cNvPicPr>
              <a:picLocks noChangeAspect="1"/>
            </p:cNvPicPr>
            <p:nvPr/>
          </p:nvPicPr>
          <p:blipFill rotWithShape="1">
            <a:blip r:embed="rId7">
              <a:extLst>
                <a:ext uri="{28A0092B-C50C-407E-A947-70E740481C1C}">
                  <a14:useLocalDpi xmlns:a14="http://schemas.microsoft.com/office/drawing/2010/main" val="0"/>
                </a:ext>
              </a:extLst>
            </a:blip>
            <a:srcRect l="21201" t="27188" r="24095" b="25392"/>
            <a:stretch/>
          </p:blipFill>
          <p:spPr>
            <a:xfrm>
              <a:off x="7736767" y="991406"/>
              <a:ext cx="1389781" cy="1210770"/>
            </a:xfrm>
            <a:prstGeom prst="rect">
              <a:avLst/>
            </a:prstGeom>
          </p:spPr>
        </p:pic>
        <p:pic>
          <p:nvPicPr>
            <p:cNvPr id="8" name="Picture 7">
              <a:extLst>
                <a:ext uri="{FF2B5EF4-FFF2-40B4-BE49-F238E27FC236}">
                  <a16:creationId xmlns:a16="http://schemas.microsoft.com/office/drawing/2014/main" id="{C673BA84-84B6-45E3-9C4F-FC9C28613DA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577903" y="1526848"/>
              <a:ext cx="548645" cy="551388"/>
            </a:xfrm>
            <a:prstGeom prst="rect">
              <a:avLst/>
            </a:prstGeom>
          </p:spPr>
        </p:pic>
      </p:grpSp>
      <p:sp>
        <p:nvSpPr>
          <p:cNvPr id="21" name="Rectangle 20">
            <a:extLst>
              <a:ext uri="{FF2B5EF4-FFF2-40B4-BE49-F238E27FC236}">
                <a16:creationId xmlns:a16="http://schemas.microsoft.com/office/drawing/2014/main" id="{88DAE6CE-0472-4BCD-AF74-011CF7822D6B}"/>
              </a:ext>
            </a:extLst>
          </p:cNvPr>
          <p:cNvSpPr/>
          <p:nvPr/>
        </p:nvSpPr>
        <p:spPr>
          <a:xfrm>
            <a:off x="7559801" y="4109290"/>
            <a:ext cx="4375167" cy="646331"/>
          </a:xfrm>
          <a:prstGeom prst="rect">
            <a:avLst/>
          </a:prstGeom>
        </p:spPr>
        <p:txBody>
          <a:bodyPr wrap="square">
            <a:spAutoFit/>
          </a:bodyPr>
          <a:lstStyle/>
          <a:p>
            <a:pPr algn="ctr"/>
            <a:r>
              <a:rPr lang="en-US" altLang="en-US" dirty="0">
                <a:ea typeface="Amazon Ember" panose="02000000000000000000" pitchFamily="2" charset="0"/>
                <a:cs typeface="Amazon Ember Light" panose="020B0403020204020204" pitchFamily="34" charset="0"/>
              </a:rPr>
              <a:t>Authorization: </a:t>
            </a:r>
            <a:r>
              <a:rPr lang="en-US" altLang="en-US" dirty="0">
                <a:ea typeface="Amazon Ember" panose="020B0603020204020204" pitchFamily="34" charset="0"/>
                <a:cs typeface="Amazon Ember Light" panose="020B0403020204020204" pitchFamily="34" charset="0"/>
              </a:rPr>
              <a:t>Grant users access to other AWS services</a:t>
            </a:r>
          </a:p>
        </p:txBody>
      </p:sp>
    </p:spTree>
    <p:custDataLst>
      <p:tags r:id="rId1"/>
    </p:custDataLst>
    <p:extLst>
      <p:ext uri="{BB962C8B-B14F-4D97-AF65-F5344CB8AC3E}">
        <p14:creationId xmlns:p14="http://schemas.microsoft.com/office/powerpoint/2010/main" val="293996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20"/>
          </p:nvPr>
        </p:nvSpPr>
        <p:spPr/>
        <p:txBody>
          <a:bodyPr/>
          <a:lstStyle/>
          <a:p>
            <a:fld id="{989D9560-4C13-4692-9687-98ECDD2D9552}" type="slidenum">
              <a:rPr lang="en-US" smtClean="0"/>
              <a:t>11</a:t>
            </a:fld>
            <a:endParaRPr lang="en-US" dirty="0"/>
          </a:p>
        </p:txBody>
      </p:sp>
      <p:sp>
        <p:nvSpPr>
          <p:cNvPr id="2" name="Title 1"/>
          <p:cNvSpPr>
            <a:spLocks noGrp="1"/>
          </p:cNvSpPr>
          <p:nvPr>
            <p:ph type="title"/>
          </p:nvPr>
        </p:nvSpPr>
        <p:spPr/>
        <p:txBody>
          <a:bodyPr/>
          <a:lstStyle/>
          <a:p>
            <a:r>
              <a:rPr lang="en-US" dirty="0"/>
              <a:t>Amazon Cognito components, 2 of 3</a:t>
            </a:r>
          </a:p>
        </p:txBody>
      </p:sp>
      <p:sp>
        <p:nvSpPr>
          <p:cNvPr id="10" name="TextBox 11">
            <a:extLst>
              <a:ext uri="{FF2B5EF4-FFF2-40B4-BE49-F238E27FC236}">
                <a16:creationId xmlns:a16="http://schemas.microsoft.com/office/drawing/2014/main" id="{34759C8A-7F9B-B748-9669-9799EF21C22D}"/>
              </a:ext>
            </a:extLst>
          </p:cNvPr>
          <p:cNvSpPr txBox="1">
            <a:spLocks noChangeArrowheads="1"/>
          </p:cNvSpPr>
          <p:nvPr/>
        </p:nvSpPr>
        <p:spPr bwMode="auto">
          <a:xfrm>
            <a:off x="419100" y="2160431"/>
            <a:ext cx="4206240" cy="1920240"/>
          </a:xfrm>
          <a:prstGeom prst="rect">
            <a:avLst/>
          </a:prstGeom>
          <a:solidFill>
            <a:schemeClr val="bg1"/>
          </a:solidFill>
          <a:ln w="25400">
            <a:solidFill>
              <a:srgbClr val="000000"/>
            </a:solidFill>
            <a:miter lim="800000"/>
            <a:headEnd/>
            <a:tailEnd/>
          </a:ln>
        </p:spPr>
        <p:txBody>
          <a:bodyPr wrap="square">
            <a:no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dirty="0">
                <a:latin typeface="+mn-lt"/>
                <a:ea typeface="Amazon Ember" panose="02000000000000000000" pitchFamily="2" charset="0"/>
                <a:cs typeface="Amazon Ember Light" panose="020B0403020204020204" pitchFamily="34" charset="0"/>
              </a:rPr>
              <a:t>User pool </a:t>
            </a:r>
            <a:endParaRPr lang="en-US" altLang="en-US" sz="1100" dirty="0">
              <a:latin typeface="+mn-lt"/>
              <a:ea typeface="Amazon Ember" panose="02000000000000000000" pitchFamily="2" charset="0"/>
              <a:cs typeface="Amazon Ember Light" panose="020B0403020204020204" pitchFamily="34" charset="0"/>
            </a:endParaRPr>
          </a:p>
          <a:p>
            <a:pPr algn="ctr" eaLnBrk="1" hangingPunct="1"/>
            <a:endParaRPr lang="en-US" altLang="en-US" sz="500" dirty="0">
              <a:latin typeface="+mn-lt"/>
              <a:ea typeface="Amazon Ember" panose="02000000000000000000" pitchFamily="2" charset="0"/>
              <a:cs typeface="Amazon Ember Light" panose="020B0403020204020204" pitchFamily="34" charset="0"/>
            </a:endParaRPr>
          </a:p>
          <a:p>
            <a:pPr marL="1146175" indent="-173038" eaLnBrk="1" hangingPunct="1">
              <a:buFont typeface="Arial" panose="020B0604020202020204" pitchFamily="34" charset="0"/>
              <a:buChar char="•"/>
            </a:pPr>
            <a:r>
              <a:rPr lang="en-US" altLang="en-US" sz="2000" dirty="0">
                <a:latin typeface="+mn-lt"/>
                <a:ea typeface="Amazon Ember Light" panose="020B0403020204020204" pitchFamily="34" charset="0"/>
                <a:cs typeface="Amazon Ember Light" panose="020B0403020204020204" pitchFamily="34" charset="0"/>
              </a:rPr>
              <a:t>Manage user directory</a:t>
            </a:r>
          </a:p>
          <a:p>
            <a:pPr marL="1146175" indent="-173038" eaLnBrk="1" hangingPunct="1">
              <a:buFont typeface="Arial" panose="020B0604020202020204" pitchFamily="34" charset="0"/>
              <a:buChar char="•"/>
            </a:pPr>
            <a:r>
              <a:rPr lang="en-US" altLang="en-US" sz="2000" dirty="0">
                <a:latin typeface="+mn-lt"/>
                <a:ea typeface="Amazon Ember Light" panose="020B0403020204020204" pitchFamily="34" charset="0"/>
                <a:cs typeface="Amazon Ember Light" panose="020B0403020204020204" pitchFamily="34" charset="0"/>
              </a:rPr>
              <a:t>Hosted UI</a:t>
            </a:r>
          </a:p>
          <a:p>
            <a:pPr marL="1146175" indent="-173038" eaLnBrk="1" hangingPunct="1">
              <a:buFont typeface="Arial" panose="020B0604020202020204" pitchFamily="34" charset="0"/>
              <a:buChar char="•"/>
            </a:pPr>
            <a:r>
              <a:rPr lang="en-US" altLang="en-US" sz="2000" dirty="0">
                <a:latin typeface="+mn-lt"/>
                <a:ea typeface="Amazon Ember Light" panose="020B0403020204020204" pitchFamily="34" charset="0"/>
                <a:cs typeface="Amazon Ember Light" panose="020B0403020204020204" pitchFamily="34" charset="0"/>
              </a:rPr>
              <a:t>Standard tokens</a:t>
            </a:r>
          </a:p>
        </p:txBody>
      </p:sp>
      <p:sp>
        <p:nvSpPr>
          <p:cNvPr id="11" name="TextBox 11">
            <a:extLst>
              <a:ext uri="{FF2B5EF4-FFF2-40B4-BE49-F238E27FC236}">
                <a16:creationId xmlns:a16="http://schemas.microsoft.com/office/drawing/2014/main" id="{34759C8A-7F9B-B748-9669-9799EF21C22D}"/>
              </a:ext>
            </a:extLst>
          </p:cNvPr>
          <p:cNvSpPr txBox="1">
            <a:spLocks noChangeArrowheads="1"/>
          </p:cNvSpPr>
          <p:nvPr/>
        </p:nvSpPr>
        <p:spPr bwMode="auto">
          <a:xfrm>
            <a:off x="7618097" y="2160431"/>
            <a:ext cx="4206240" cy="1920240"/>
          </a:xfrm>
          <a:prstGeom prst="rect">
            <a:avLst/>
          </a:prstGeom>
          <a:solidFill>
            <a:schemeClr val="bg1"/>
          </a:solidFill>
          <a:ln w="25400">
            <a:solidFill>
              <a:srgbClr val="000000"/>
            </a:solidFill>
            <a:miter lim="800000"/>
            <a:headEnd/>
            <a:tailEnd/>
          </a:ln>
        </p:spPr>
        <p:txBody>
          <a:bodyPr wrap="square">
            <a:no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dirty="0">
                <a:latin typeface="+mn-lt"/>
                <a:ea typeface="Amazon Ember" panose="02000000000000000000" pitchFamily="2" charset="0"/>
                <a:cs typeface="Amazon Ember Light" panose="020B0403020204020204" pitchFamily="34" charset="0"/>
              </a:rPr>
              <a:t>Identity pool </a:t>
            </a:r>
          </a:p>
          <a:p>
            <a:pPr algn="ctr"/>
            <a:endParaRPr lang="en-US" altLang="en-US" sz="1000" dirty="0">
              <a:latin typeface="+mn-lt"/>
              <a:ea typeface="Amazon Ember" panose="020B0603020204020204" pitchFamily="34" charset="0"/>
              <a:cs typeface="Amazon Ember Light" panose="020B0403020204020204" pitchFamily="34" charset="0"/>
            </a:endParaRPr>
          </a:p>
          <a:p>
            <a:pPr marL="1255713" indent="-166688">
              <a:buFont typeface="Arial" panose="020B0604020202020204" pitchFamily="34" charset="0"/>
              <a:buChar char="•"/>
            </a:pPr>
            <a:r>
              <a:rPr lang="en-US" altLang="en-US" dirty="0">
                <a:latin typeface="+mn-lt"/>
                <a:ea typeface="Amazon Ember" panose="020B0603020204020204" pitchFamily="34" charset="0"/>
                <a:cs typeface="Amazon Ember Light" panose="020B0403020204020204" pitchFamily="34" charset="0"/>
              </a:rPr>
              <a:t>AWS credentials</a:t>
            </a:r>
          </a:p>
          <a:p>
            <a:pPr marL="1255713" indent="-166688">
              <a:buFont typeface="Arial" panose="020B0604020202020204" pitchFamily="34" charset="0"/>
              <a:buChar char="•"/>
            </a:pPr>
            <a:r>
              <a:rPr lang="en-US" altLang="en-US" dirty="0">
                <a:latin typeface="+mn-lt"/>
                <a:ea typeface="Amazon Ember" panose="020B0603020204020204" pitchFamily="34" charset="0"/>
                <a:cs typeface="Amazon Ember Light" panose="020B0403020204020204" pitchFamily="34" charset="0"/>
              </a:rPr>
              <a:t>Federated identities</a:t>
            </a:r>
          </a:p>
          <a:p>
            <a:pPr marL="1255713" indent="-166688">
              <a:buFont typeface="Arial" panose="020B0604020202020204" pitchFamily="34" charset="0"/>
              <a:buChar char="•"/>
            </a:pPr>
            <a:r>
              <a:rPr lang="en-US" altLang="en-US" dirty="0">
                <a:latin typeface="+mn-lt"/>
                <a:ea typeface="Amazon Ember" panose="020B0603020204020204" pitchFamily="34" charset="0"/>
                <a:cs typeface="Amazon Ember Light" panose="020B0403020204020204" pitchFamily="34" charset="0"/>
              </a:rPr>
              <a:t>Unauthenticated guests</a:t>
            </a:r>
            <a:br>
              <a:rPr lang="en-US" altLang="en-US" sz="2400" dirty="0">
                <a:latin typeface="+mn-lt"/>
                <a:ea typeface="Amazon Ember" panose="020B0603020204020204" pitchFamily="34" charset="0"/>
                <a:cs typeface="Amazon Ember Light" panose="020B0403020204020204" pitchFamily="34" charset="0"/>
              </a:rPr>
            </a:br>
            <a:br>
              <a:rPr lang="en-US" altLang="en-US" sz="2400" dirty="0">
                <a:latin typeface="+mn-lt"/>
                <a:ea typeface="Amazon Ember" panose="020B0603020204020204" pitchFamily="34" charset="0"/>
                <a:cs typeface="Amazon Ember Light" panose="020B0403020204020204" pitchFamily="34" charset="0"/>
              </a:rPr>
            </a:br>
            <a:endParaRPr lang="en-US" altLang="en-US" sz="2400" dirty="0">
              <a:latin typeface="+mn-lt"/>
              <a:ea typeface="Amazon Ember" panose="020B0603020204020204" pitchFamily="34" charset="0"/>
              <a:cs typeface="Amazon Ember Light" panose="020B0403020204020204" pitchFamily="34" charset="0"/>
            </a:endParaRPr>
          </a:p>
        </p:txBody>
      </p:sp>
      <p:grpSp>
        <p:nvGrpSpPr>
          <p:cNvPr id="3" name="justGraphic">
            <a:extLst>
              <a:ext uri="{FF2B5EF4-FFF2-40B4-BE49-F238E27FC236}">
                <a16:creationId xmlns:a16="http://schemas.microsoft.com/office/drawing/2014/main" id="{FDFE60BC-9007-41F5-A2AF-B4491E5BBBA0}"/>
              </a:ext>
              <a:ext uri="{C183D7F6-B498-43B3-948B-1728B52AA6E4}">
                <adec:decorative xmlns:adec="http://schemas.microsoft.com/office/drawing/2017/decorative" val="1"/>
              </a:ext>
            </a:extLst>
          </p:cNvPr>
          <p:cNvGrpSpPr/>
          <p:nvPr/>
        </p:nvGrpSpPr>
        <p:grpSpPr>
          <a:xfrm>
            <a:off x="164451" y="1415935"/>
            <a:ext cx="11818605" cy="5183620"/>
            <a:chOff x="164451" y="1415935"/>
            <a:chExt cx="11818605" cy="5183620"/>
          </a:xfrm>
        </p:grpSpPr>
        <p:cxnSp>
          <p:nvCxnSpPr>
            <p:cNvPr id="4" name="Straight Connector 3">
              <a:extLst>
                <a:ext uri="{FF2B5EF4-FFF2-40B4-BE49-F238E27FC236}">
                  <a16:creationId xmlns:a16="http://schemas.microsoft.com/office/drawing/2014/main" id="{52F458CE-DF06-47F0-81DA-4173D39B006D}"/>
                </a:ext>
              </a:extLst>
            </p:cNvPr>
            <p:cNvCxnSpPr>
              <a:cxnSpLocks/>
            </p:cNvCxnSpPr>
            <p:nvPr/>
          </p:nvCxnSpPr>
          <p:spPr>
            <a:xfrm>
              <a:off x="6137449" y="1415935"/>
              <a:ext cx="0" cy="5183620"/>
            </a:xfrm>
            <a:prstGeom prst="line">
              <a:avLst/>
            </a:prstGeom>
            <a:ln w="38100">
              <a:solidFill>
                <a:schemeClr val="tx2"/>
              </a:solidFill>
              <a:prstDash val="sysDash"/>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27FC79B5-47B2-4741-9DF8-52AAD51611B3}"/>
                </a:ext>
              </a:extLst>
            </p:cNvPr>
            <p:cNvGrpSpPr/>
            <p:nvPr/>
          </p:nvGrpSpPr>
          <p:grpSpPr>
            <a:xfrm>
              <a:off x="4885687" y="2534598"/>
              <a:ext cx="2420625" cy="1965073"/>
              <a:chOff x="2220113" y="2297577"/>
              <a:chExt cx="2420625" cy="1965073"/>
            </a:xfrm>
          </p:grpSpPr>
          <p:pic>
            <p:nvPicPr>
              <p:cNvPr id="40" name="Graphic 17">
                <a:extLst>
                  <a:ext uri="{FF2B5EF4-FFF2-40B4-BE49-F238E27FC236}">
                    <a16:creationId xmlns:a16="http://schemas.microsoft.com/office/drawing/2014/main" id="{11C051F4-129F-4A1F-A443-174E96640DC0}"/>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44626" y="2297577"/>
                <a:ext cx="1371600" cy="1371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1" name="TextBox 11">
                <a:extLst>
                  <a:ext uri="{FF2B5EF4-FFF2-40B4-BE49-F238E27FC236}">
                    <a16:creationId xmlns:a16="http://schemas.microsoft.com/office/drawing/2014/main" id="{C744760F-38F6-4417-AB77-A86F28AFFC1C}"/>
                  </a:ext>
                </a:extLst>
              </p:cNvPr>
              <p:cNvSpPr txBox="1">
                <a:spLocks noChangeArrowheads="1"/>
              </p:cNvSpPr>
              <p:nvPr/>
            </p:nvSpPr>
            <p:spPr bwMode="auto">
              <a:xfrm>
                <a:off x="2220113" y="3831763"/>
                <a:ext cx="2420625" cy="430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200" dirty="0">
                    <a:latin typeface="+mn-lt"/>
                    <a:ea typeface="Amazon Ember" panose="020B0603020204020204" pitchFamily="34" charset="0"/>
                    <a:cs typeface="Amazon Ember Light" panose="020B0403020204020204" pitchFamily="34" charset="0"/>
                  </a:rPr>
                  <a:t>Amazon Cognito</a:t>
                </a:r>
              </a:p>
            </p:txBody>
          </p:sp>
        </p:grpSp>
        <p:pic>
          <p:nvPicPr>
            <p:cNvPr id="19" name="Picture 18">
              <a:extLst>
                <a:ext uri="{FF2B5EF4-FFF2-40B4-BE49-F238E27FC236}">
                  <a16:creationId xmlns:a16="http://schemas.microsoft.com/office/drawing/2014/main" id="{A7369B9D-D88C-4AB9-8328-434DD1800590}"/>
                </a:ext>
              </a:extLst>
            </p:cNvPr>
            <p:cNvPicPr>
              <a:picLocks noChangeAspect="1"/>
            </p:cNvPicPr>
            <p:nvPr/>
          </p:nvPicPr>
          <p:blipFill rotWithShape="1">
            <a:blip r:embed="rId5"/>
            <a:srcRect l="1" r="1148" b="43345"/>
            <a:stretch/>
          </p:blipFill>
          <p:spPr>
            <a:xfrm>
              <a:off x="4699953" y="4670038"/>
              <a:ext cx="2874991" cy="425504"/>
            </a:xfrm>
            <a:prstGeom prst="rect">
              <a:avLst/>
            </a:prstGeom>
            <a:ln w="12700">
              <a:solidFill>
                <a:schemeClr val="tx2"/>
              </a:solidFill>
            </a:ln>
          </p:spPr>
        </p:pic>
        <p:pic>
          <p:nvPicPr>
            <p:cNvPr id="20" name="Graphic 19">
              <a:extLst>
                <a:ext uri="{FF2B5EF4-FFF2-40B4-BE49-F238E27FC236}">
                  <a16:creationId xmlns:a16="http://schemas.microsoft.com/office/drawing/2014/main" id="{84A4DBD0-A798-44AF-BADC-B12C5E87A7E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11876" y="5333789"/>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11">
              <a:extLst>
                <a:ext uri="{FF2B5EF4-FFF2-40B4-BE49-F238E27FC236}">
                  <a16:creationId xmlns:a16="http://schemas.microsoft.com/office/drawing/2014/main" id="{5769090C-E0B0-4D57-AB1B-4A9971E0A9F1}"/>
                </a:ext>
              </a:extLst>
            </p:cNvPr>
            <p:cNvSpPr txBox="1">
              <a:spLocks noChangeArrowheads="1"/>
            </p:cNvSpPr>
            <p:nvPr/>
          </p:nvSpPr>
          <p:spPr bwMode="auto">
            <a:xfrm>
              <a:off x="7382186" y="5991225"/>
              <a:ext cx="2545180" cy="584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600" dirty="0">
                  <a:latin typeface="+mn-lt"/>
                  <a:ea typeface="Amazon Ember" panose="020B0603020204020204" pitchFamily="34" charset="0"/>
                  <a:cs typeface="Amazon Ember Light" panose="020B0403020204020204" pitchFamily="34" charset="0"/>
                </a:rPr>
                <a:t>AWS Identity and Access Management (IAM)</a:t>
              </a:r>
            </a:p>
          </p:txBody>
        </p:sp>
        <p:pic>
          <p:nvPicPr>
            <p:cNvPr id="26" name="Graphic 17">
              <a:extLst>
                <a:ext uri="{FF2B5EF4-FFF2-40B4-BE49-F238E27FC236}">
                  <a16:creationId xmlns:a16="http://schemas.microsoft.com/office/drawing/2014/main" id="{F65E295B-A05F-46EE-AA1E-D6F93F29E2B7}"/>
                </a:ext>
              </a:extLst>
            </p:cNvPr>
            <p:cNvPicPr>
              <a:picLocks noChangeAspect="1" noChangeArrowheads="1"/>
            </p:cNvPicPr>
            <p:nvPr/>
          </p:nvPicPr>
          <p:blipFill>
            <a:blip r:embed="rId7"/>
            <a:srcRect/>
            <a:stretch/>
          </p:blipFill>
          <p:spPr bwMode="auto">
            <a:xfrm>
              <a:off x="5794549" y="5333789"/>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9">
              <a:extLst>
                <a:ext uri="{FF2B5EF4-FFF2-40B4-BE49-F238E27FC236}">
                  <a16:creationId xmlns:a16="http://schemas.microsoft.com/office/drawing/2014/main" id="{04000F8C-1D24-4CB3-8BBD-D0AF2F749202}"/>
                </a:ext>
              </a:extLst>
            </p:cNvPr>
            <p:cNvSpPr txBox="1">
              <a:spLocks noChangeArrowheads="1"/>
            </p:cNvSpPr>
            <p:nvPr/>
          </p:nvSpPr>
          <p:spPr bwMode="auto">
            <a:xfrm>
              <a:off x="5015881" y="5991225"/>
              <a:ext cx="2243137" cy="338554"/>
            </a:xfrm>
            <a:prstGeom prst="rect">
              <a:avLst/>
            </a:prstGeom>
            <a:solidFill>
              <a:schemeClr val="bg1"/>
            </a:solid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API Gateway</a:t>
              </a:r>
            </a:p>
          </p:txBody>
        </p:sp>
        <p:sp>
          <p:nvSpPr>
            <p:cNvPr id="28" name="TextBox 23">
              <a:extLst>
                <a:ext uri="{FF2B5EF4-FFF2-40B4-BE49-F238E27FC236}">
                  <a16:creationId xmlns:a16="http://schemas.microsoft.com/office/drawing/2014/main" id="{3E387FCC-8E30-4007-B420-7C2F7F5487D3}"/>
                </a:ext>
              </a:extLst>
            </p:cNvPr>
            <p:cNvSpPr txBox="1">
              <a:spLocks noChangeArrowheads="1"/>
            </p:cNvSpPr>
            <p:nvPr/>
          </p:nvSpPr>
          <p:spPr bwMode="auto">
            <a:xfrm>
              <a:off x="10297131" y="5964612"/>
              <a:ext cx="16859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STS</a:t>
              </a:r>
            </a:p>
          </p:txBody>
        </p:sp>
        <p:pic>
          <p:nvPicPr>
            <p:cNvPr id="29" name="Graphic 41">
              <a:extLst>
                <a:ext uri="{FF2B5EF4-FFF2-40B4-BE49-F238E27FC236}">
                  <a16:creationId xmlns:a16="http://schemas.microsoft.com/office/drawing/2014/main" id="{0354667D-2826-4B36-A2F7-9ED33C85875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797193" y="53071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17">
              <a:extLst>
                <a:ext uri="{FF2B5EF4-FFF2-40B4-BE49-F238E27FC236}">
                  <a16:creationId xmlns:a16="http://schemas.microsoft.com/office/drawing/2014/main" id="{AFD28E8D-55E1-4B44-96DD-A835B0744D93}"/>
                </a:ext>
              </a:extLst>
            </p:cNvPr>
            <p:cNvSpPr txBox="1">
              <a:spLocks noChangeArrowheads="1"/>
            </p:cNvSpPr>
            <p:nvPr/>
          </p:nvSpPr>
          <p:spPr bwMode="auto">
            <a:xfrm>
              <a:off x="164451" y="5991225"/>
              <a:ext cx="19591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Lambda authorizer</a:t>
              </a:r>
            </a:p>
          </p:txBody>
        </p:sp>
        <p:pic>
          <p:nvPicPr>
            <p:cNvPr id="31" name="Graphic 13">
              <a:extLst>
                <a:ext uri="{FF2B5EF4-FFF2-40B4-BE49-F238E27FC236}">
                  <a16:creationId xmlns:a16="http://schemas.microsoft.com/office/drawing/2014/main" id="{48C13E8C-786B-4A09-844D-CB41F09389A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73248" y="5333789"/>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17">
              <a:extLst>
                <a:ext uri="{FF2B5EF4-FFF2-40B4-BE49-F238E27FC236}">
                  <a16:creationId xmlns:a16="http://schemas.microsoft.com/office/drawing/2014/main" id="{1C233FB7-8B5B-4628-982E-9E1DE86FA859}"/>
                </a:ext>
              </a:extLst>
            </p:cNvPr>
            <p:cNvSpPr txBox="1">
              <a:spLocks noChangeArrowheads="1"/>
            </p:cNvSpPr>
            <p:nvPr/>
          </p:nvSpPr>
          <p:spPr bwMode="auto">
            <a:xfrm>
              <a:off x="2673485" y="5991225"/>
              <a:ext cx="17033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Your application</a:t>
              </a:r>
            </a:p>
          </p:txBody>
        </p:sp>
        <p:pic>
          <p:nvPicPr>
            <p:cNvPr id="12" name="Picture 11">
              <a:extLst>
                <a:ext uri="{FF2B5EF4-FFF2-40B4-BE49-F238E27FC236}">
                  <a16:creationId xmlns:a16="http://schemas.microsoft.com/office/drawing/2014/main" id="{2232CB25-FB83-46FA-90B7-1E6A5D206BE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70256" y="5219489"/>
              <a:ext cx="909851" cy="914400"/>
            </a:xfrm>
            <a:prstGeom prst="rect">
              <a:avLst/>
            </a:prstGeom>
          </p:spPr>
        </p:pic>
        <p:pic>
          <p:nvPicPr>
            <p:cNvPr id="49" name="Graphic 23">
              <a:extLst>
                <a:ext uri="{FF2B5EF4-FFF2-40B4-BE49-F238E27FC236}">
                  <a16:creationId xmlns:a16="http://schemas.microsoft.com/office/drawing/2014/main" id="{DCBDBC6C-4A14-4DA0-A62C-F98104F9BB90}"/>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flipH="1">
              <a:off x="482648" y="2195328"/>
              <a:ext cx="557877" cy="55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 name="Group 49">
              <a:extLst>
                <a:ext uri="{FF2B5EF4-FFF2-40B4-BE49-F238E27FC236}">
                  <a16:creationId xmlns:a16="http://schemas.microsoft.com/office/drawing/2014/main" id="{62D167A7-D6E6-47D8-8691-76A587A0A07A}"/>
                </a:ext>
              </a:extLst>
            </p:cNvPr>
            <p:cNvGrpSpPr/>
            <p:nvPr/>
          </p:nvGrpSpPr>
          <p:grpSpPr>
            <a:xfrm>
              <a:off x="7292756" y="1652913"/>
              <a:ext cx="1534539" cy="1542212"/>
              <a:chOff x="7198133" y="297207"/>
              <a:chExt cx="2540579" cy="2553282"/>
            </a:xfrm>
          </p:grpSpPr>
          <p:pic>
            <p:nvPicPr>
              <p:cNvPr id="51" name="Picture 50">
                <a:extLst>
                  <a:ext uri="{FF2B5EF4-FFF2-40B4-BE49-F238E27FC236}">
                    <a16:creationId xmlns:a16="http://schemas.microsoft.com/office/drawing/2014/main" id="{648D1F90-381B-4F91-BD54-94C30E71D87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198133" y="297207"/>
                <a:ext cx="2540579" cy="2553282"/>
              </a:xfrm>
              <a:prstGeom prst="rect">
                <a:avLst/>
              </a:prstGeom>
            </p:spPr>
          </p:pic>
          <p:pic>
            <p:nvPicPr>
              <p:cNvPr id="52" name="Picture 51">
                <a:extLst>
                  <a:ext uri="{FF2B5EF4-FFF2-40B4-BE49-F238E27FC236}">
                    <a16:creationId xmlns:a16="http://schemas.microsoft.com/office/drawing/2014/main" id="{95B52FE5-ADFF-4972-9B68-FD7642770E22}"/>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577903" y="1526848"/>
                <a:ext cx="548645" cy="551388"/>
              </a:xfrm>
              <a:prstGeom prst="rect">
                <a:avLst/>
              </a:prstGeom>
            </p:spPr>
          </p:pic>
        </p:grpSp>
      </p:grpSp>
    </p:spTree>
    <p:custDataLst>
      <p:tags r:id="rId1"/>
    </p:custDataLst>
    <p:extLst>
      <p:ext uri="{BB962C8B-B14F-4D97-AF65-F5344CB8AC3E}">
        <p14:creationId xmlns:p14="http://schemas.microsoft.com/office/powerpoint/2010/main" val="4147195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20"/>
          </p:nvPr>
        </p:nvSpPr>
        <p:spPr/>
        <p:txBody>
          <a:bodyPr/>
          <a:lstStyle/>
          <a:p>
            <a:fld id="{989D9560-4C13-4692-9687-98ECDD2D9552}" type="slidenum">
              <a:rPr lang="en-US" smtClean="0"/>
              <a:t>12</a:t>
            </a:fld>
            <a:endParaRPr lang="en-US" dirty="0"/>
          </a:p>
        </p:txBody>
      </p:sp>
      <p:sp>
        <p:nvSpPr>
          <p:cNvPr id="2" name="Title 1"/>
          <p:cNvSpPr>
            <a:spLocks noGrp="1"/>
          </p:cNvSpPr>
          <p:nvPr>
            <p:ph type="title"/>
          </p:nvPr>
        </p:nvSpPr>
        <p:spPr/>
        <p:txBody>
          <a:bodyPr/>
          <a:lstStyle/>
          <a:p>
            <a:r>
              <a:rPr lang="en-US" dirty="0"/>
              <a:t>Amazon Cognito components, 3 of 3</a:t>
            </a:r>
          </a:p>
        </p:txBody>
      </p:sp>
      <p:grpSp>
        <p:nvGrpSpPr>
          <p:cNvPr id="3" name="justGraphic">
            <a:extLst>
              <a:ext uri="{FF2B5EF4-FFF2-40B4-BE49-F238E27FC236}">
                <a16:creationId xmlns:a16="http://schemas.microsoft.com/office/drawing/2014/main" id="{74E3DD32-AD9A-4620-9AD6-D0104305D8B2}"/>
              </a:ext>
              <a:ext uri="{C183D7F6-B498-43B3-948B-1728B52AA6E4}">
                <adec:decorative xmlns:adec="http://schemas.microsoft.com/office/drawing/2017/decorative" val="1"/>
              </a:ext>
            </a:extLst>
          </p:cNvPr>
          <p:cNvGrpSpPr/>
          <p:nvPr/>
        </p:nvGrpSpPr>
        <p:grpSpPr>
          <a:xfrm>
            <a:off x="164451" y="1286460"/>
            <a:ext cx="11818605" cy="5313095"/>
            <a:chOff x="164451" y="1286460"/>
            <a:chExt cx="11818605" cy="5313095"/>
          </a:xfrm>
        </p:grpSpPr>
        <p:cxnSp>
          <p:nvCxnSpPr>
            <p:cNvPr id="4" name="Straight Connector 3">
              <a:extLst>
                <a:ext uri="{FF2B5EF4-FFF2-40B4-BE49-F238E27FC236}">
                  <a16:creationId xmlns:a16="http://schemas.microsoft.com/office/drawing/2014/main" id="{52F458CE-DF06-47F0-81DA-4173D39B006D}"/>
                </a:ext>
              </a:extLst>
            </p:cNvPr>
            <p:cNvCxnSpPr>
              <a:cxnSpLocks/>
            </p:cNvCxnSpPr>
            <p:nvPr/>
          </p:nvCxnSpPr>
          <p:spPr>
            <a:xfrm>
              <a:off x="6137449" y="1415935"/>
              <a:ext cx="0" cy="5183620"/>
            </a:xfrm>
            <a:prstGeom prst="line">
              <a:avLst/>
            </a:prstGeom>
            <a:ln w="381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10" name="TextBox 11">
              <a:extLst>
                <a:ext uri="{FF2B5EF4-FFF2-40B4-BE49-F238E27FC236}">
                  <a16:creationId xmlns:a16="http://schemas.microsoft.com/office/drawing/2014/main" id="{34759C8A-7F9B-B748-9669-9799EF21C22D}"/>
                </a:ext>
              </a:extLst>
            </p:cNvPr>
            <p:cNvSpPr txBox="1">
              <a:spLocks noChangeArrowheads="1"/>
            </p:cNvSpPr>
            <p:nvPr/>
          </p:nvSpPr>
          <p:spPr bwMode="auto">
            <a:xfrm>
              <a:off x="419100" y="2160431"/>
              <a:ext cx="4206240" cy="1920240"/>
            </a:xfrm>
            <a:prstGeom prst="rect">
              <a:avLst/>
            </a:prstGeom>
            <a:solidFill>
              <a:schemeClr val="bg1"/>
            </a:solidFill>
            <a:ln w="25400">
              <a:solidFill>
                <a:srgbClr val="000000"/>
              </a:solidFill>
              <a:miter lim="800000"/>
              <a:headEnd/>
              <a:tailEnd/>
            </a:ln>
          </p:spPr>
          <p:txBody>
            <a:bodyPr wrap="square">
              <a:no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dirty="0">
                  <a:latin typeface="+mn-lt"/>
                  <a:ea typeface="Amazon Ember" panose="02000000000000000000" pitchFamily="2" charset="0"/>
                  <a:cs typeface="Amazon Ember Light" panose="020B0403020204020204" pitchFamily="34" charset="0"/>
                </a:rPr>
                <a:t>User pool </a:t>
              </a:r>
              <a:endParaRPr lang="en-US" altLang="en-US" sz="1100" dirty="0">
                <a:latin typeface="+mn-lt"/>
                <a:ea typeface="Amazon Ember" panose="02000000000000000000" pitchFamily="2" charset="0"/>
                <a:cs typeface="Amazon Ember Light" panose="020B0403020204020204" pitchFamily="34" charset="0"/>
              </a:endParaRPr>
            </a:p>
            <a:p>
              <a:pPr algn="ctr" eaLnBrk="1" hangingPunct="1"/>
              <a:endParaRPr lang="en-US" altLang="en-US" sz="500" dirty="0">
                <a:latin typeface="+mn-lt"/>
                <a:ea typeface="Amazon Ember" panose="02000000000000000000" pitchFamily="2" charset="0"/>
                <a:cs typeface="Amazon Ember Light" panose="020B0403020204020204" pitchFamily="34" charset="0"/>
              </a:endParaRPr>
            </a:p>
            <a:p>
              <a:pPr marL="1146175" indent="-173038" eaLnBrk="1" hangingPunct="1">
                <a:buFont typeface="Arial" panose="020B0604020202020204" pitchFamily="34" charset="0"/>
                <a:buChar char="•"/>
              </a:pPr>
              <a:r>
                <a:rPr lang="en-US" altLang="en-US" sz="2000" dirty="0">
                  <a:latin typeface="+mn-lt"/>
                  <a:ea typeface="Amazon Ember Light" panose="020B0403020204020204" pitchFamily="34" charset="0"/>
                  <a:cs typeface="Amazon Ember Light" panose="020B0403020204020204" pitchFamily="34" charset="0"/>
                </a:rPr>
                <a:t>Manage user directory</a:t>
              </a:r>
            </a:p>
            <a:p>
              <a:pPr marL="1146175" indent="-173038" eaLnBrk="1" hangingPunct="1">
                <a:buFont typeface="Arial" panose="020B0604020202020204" pitchFamily="34" charset="0"/>
                <a:buChar char="•"/>
              </a:pPr>
              <a:r>
                <a:rPr lang="en-US" altLang="en-US" sz="2000" dirty="0">
                  <a:latin typeface="+mn-lt"/>
                  <a:ea typeface="Amazon Ember Light" panose="020B0403020204020204" pitchFamily="34" charset="0"/>
                  <a:cs typeface="Amazon Ember Light" panose="020B0403020204020204" pitchFamily="34" charset="0"/>
                </a:rPr>
                <a:t>Hosted UI</a:t>
              </a:r>
            </a:p>
            <a:p>
              <a:pPr marL="1146175" indent="-173038" eaLnBrk="1" hangingPunct="1">
                <a:buFont typeface="Arial" panose="020B0604020202020204" pitchFamily="34" charset="0"/>
                <a:buChar char="•"/>
              </a:pPr>
              <a:r>
                <a:rPr lang="en-US" altLang="en-US" sz="2000" dirty="0">
                  <a:latin typeface="+mn-lt"/>
                  <a:ea typeface="Amazon Ember Light" panose="020B0403020204020204" pitchFamily="34" charset="0"/>
                  <a:cs typeface="Amazon Ember Light" panose="020B0403020204020204" pitchFamily="34" charset="0"/>
                </a:rPr>
                <a:t>Standard tokens</a:t>
              </a:r>
            </a:p>
          </p:txBody>
        </p:sp>
        <p:sp>
          <p:nvSpPr>
            <p:cNvPr id="11" name="TextBox 11">
              <a:extLst>
                <a:ext uri="{FF2B5EF4-FFF2-40B4-BE49-F238E27FC236}">
                  <a16:creationId xmlns:a16="http://schemas.microsoft.com/office/drawing/2014/main" id="{34759C8A-7F9B-B748-9669-9799EF21C22D}"/>
                </a:ext>
              </a:extLst>
            </p:cNvPr>
            <p:cNvSpPr txBox="1">
              <a:spLocks noChangeArrowheads="1"/>
            </p:cNvSpPr>
            <p:nvPr/>
          </p:nvSpPr>
          <p:spPr bwMode="auto">
            <a:xfrm>
              <a:off x="7618097" y="2160431"/>
              <a:ext cx="4206240" cy="1920240"/>
            </a:xfrm>
            <a:prstGeom prst="rect">
              <a:avLst/>
            </a:prstGeom>
            <a:solidFill>
              <a:schemeClr val="bg1"/>
            </a:solidFill>
            <a:ln w="25400">
              <a:solidFill>
                <a:srgbClr val="000000"/>
              </a:solidFill>
              <a:miter lim="800000"/>
              <a:headEnd/>
              <a:tailEnd/>
            </a:ln>
          </p:spPr>
          <p:txBody>
            <a:bodyPr wrap="square">
              <a:no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dirty="0">
                  <a:latin typeface="+mn-lt"/>
                  <a:ea typeface="Amazon Ember" panose="02000000000000000000" pitchFamily="2" charset="0"/>
                  <a:cs typeface="Amazon Ember Light" panose="020B0403020204020204" pitchFamily="34" charset="0"/>
                </a:rPr>
                <a:t>Identity pool </a:t>
              </a:r>
            </a:p>
            <a:p>
              <a:pPr algn="ctr"/>
              <a:endParaRPr lang="en-US" altLang="en-US" sz="1000" dirty="0">
                <a:latin typeface="+mn-lt"/>
                <a:ea typeface="Amazon Ember" panose="020B0603020204020204" pitchFamily="34" charset="0"/>
                <a:cs typeface="Amazon Ember Light" panose="020B0403020204020204" pitchFamily="34" charset="0"/>
              </a:endParaRPr>
            </a:p>
            <a:p>
              <a:pPr marL="1255713" indent="-166688">
                <a:buFont typeface="Arial" panose="020B0604020202020204" pitchFamily="34" charset="0"/>
                <a:buChar char="•"/>
              </a:pPr>
              <a:r>
                <a:rPr lang="en-US" altLang="en-US" dirty="0">
                  <a:latin typeface="+mn-lt"/>
                  <a:ea typeface="Amazon Ember" panose="020B0603020204020204" pitchFamily="34" charset="0"/>
                  <a:cs typeface="Amazon Ember Light" panose="020B0403020204020204" pitchFamily="34" charset="0"/>
                </a:rPr>
                <a:t>AWS credentials</a:t>
              </a:r>
            </a:p>
            <a:p>
              <a:pPr marL="1255713" indent="-166688">
                <a:buFont typeface="Arial" panose="020B0604020202020204" pitchFamily="34" charset="0"/>
                <a:buChar char="•"/>
              </a:pPr>
              <a:r>
                <a:rPr lang="en-US" altLang="en-US" dirty="0">
                  <a:latin typeface="+mn-lt"/>
                  <a:ea typeface="Amazon Ember" panose="020B0603020204020204" pitchFamily="34" charset="0"/>
                  <a:cs typeface="Amazon Ember Light" panose="020B0403020204020204" pitchFamily="34" charset="0"/>
                </a:rPr>
                <a:t>Federated identities</a:t>
              </a:r>
            </a:p>
            <a:p>
              <a:pPr marL="1255713" indent="-166688">
                <a:buFont typeface="Arial" panose="020B0604020202020204" pitchFamily="34" charset="0"/>
                <a:buChar char="•"/>
              </a:pPr>
              <a:r>
                <a:rPr lang="en-US" altLang="en-US" dirty="0">
                  <a:latin typeface="+mn-lt"/>
                  <a:ea typeface="Amazon Ember" panose="020B0603020204020204" pitchFamily="34" charset="0"/>
                  <a:cs typeface="Amazon Ember Light" panose="020B0403020204020204" pitchFamily="34" charset="0"/>
                </a:rPr>
                <a:t>Unauthenticated guests</a:t>
              </a:r>
              <a:br>
                <a:rPr lang="en-US" altLang="en-US" sz="2400" dirty="0">
                  <a:latin typeface="+mn-lt"/>
                  <a:ea typeface="Amazon Ember" panose="020B0603020204020204" pitchFamily="34" charset="0"/>
                  <a:cs typeface="Amazon Ember Light" panose="020B0403020204020204" pitchFamily="34" charset="0"/>
                </a:rPr>
              </a:br>
              <a:br>
                <a:rPr lang="en-US" altLang="en-US" sz="2400" dirty="0">
                  <a:latin typeface="+mn-lt"/>
                  <a:ea typeface="Amazon Ember" panose="020B0603020204020204" pitchFamily="34" charset="0"/>
                  <a:cs typeface="Amazon Ember Light" panose="020B0403020204020204" pitchFamily="34" charset="0"/>
                </a:rPr>
              </a:br>
              <a:endParaRPr lang="en-US" altLang="en-US" sz="2400" dirty="0">
                <a:latin typeface="+mn-lt"/>
                <a:ea typeface="Amazon Ember" panose="020B0603020204020204" pitchFamily="34" charset="0"/>
                <a:cs typeface="Amazon Ember Light" panose="020B0403020204020204" pitchFamily="34" charset="0"/>
              </a:endParaRPr>
            </a:p>
          </p:txBody>
        </p:sp>
        <p:grpSp>
          <p:nvGrpSpPr>
            <p:cNvPr id="39" name="Group 38">
              <a:extLst>
                <a:ext uri="{FF2B5EF4-FFF2-40B4-BE49-F238E27FC236}">
                  <a16:creationId xmlns:a16="http://schemas.microsoft.com/office/drawing/2014/main" id="{27FC79B5-47B2-4741-9DF8-52AAD51611B3}"/>
                </a:ext>
              </a:extLst>
            </p:cNvPr>
            <p:cNvGrpSpPr/>
            <p:nvPr/>
          </p:nvGrpSpPr>
          <p:grpSpPr>
            <a:xfrm>
              <a:off x="4885687" y="2534598"/>
              <a:ext cx="2420625" cy="1965073"/>
              <a:chOff x="2220113" y="2297577"/>
              <a:chExt cx="2420625" cy="1965073"/>
            </a:xfrm>
          </p:grpSpPr>
          <p:pic>
            <p:nvPicPr>
              <p:cNvPr id="40" name="Graphic 17">
                <a:extLst>
                  <a:ext uri="{FF2B5EF4-FFF2-40B4-BE49-F238E27FC236}">
                    <a16:creationId xmlns:a16="http://schemas.microsoft.com/office/drawing/2014/main" id="{11C051F4-129F-4A1F-A443-174E96640DC0}"/>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44626" y="2297577"/>
                <a:ext cx="1371600" cy="1371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1" name="TextBox 11">
                <a:extLst>
                  <a:ext uri="{FF2B5EF4-FFF2-40B4-BE49-F238E27FC236}">
                    <a16:creationId xmlns:a16="http://schemas.microsoft.com/office/drawing/2014/main" id="{C744760F-38F6-4417-AB77-A86F28AFFC1C}"/>
                  </a:ext>
                </a:extLst>
              </p:cNvPr>
              <p:cNvSpPr txBox="1">
                <a:spLocks noChangeArrowheads="1"/>
              </p:cNvSpPr>
              <p:nvPr/>
            </p:nvSpPr>
            <p:spPr bwMode="auto">
              <a:xfrm>
                <a:off x="2220113" y="3831763"/>
                <a:ext cx="2420625" cy="430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200" dirty="0">
                    <a:latin typeface="+mn-lt"/>
                    <a:ea typeface="Amazon Ember" panose="020B0603020204020204" pitchFamily="34" charset="0"/>
                    <a:cs typeface="Amazon Ember Light" panose="020B0403020204020204" pitchFamily="34" charset="0"/>
                  </a:rPr>
                  <a:t>Amazon Cognito</a:t>
                </a:r>
              </a:p>
            </p:txBody>
          </p:sp>
        </p:grpSp>
        <p:pic>
          <p:nvPicPr>
            <p:cNvPr id="19" name="Picture 18">
              <a:extLst>
                <a:ext uri="{FF2B5EF4-FFF2-40B4-BE49-F238E27FC236}">
                  <a16:creationId xmlns:a16="http://schemas.microsoft.com/office/drawing/2014/main" id="{A7369B9D-D88C-4AB9-8328-434DD1800590}"/>
                </a:ext>
              </a:extLst>
            </p:cNvPr>
            <p:cNvPicPr>
              <a:picLocks noChangeAspect="1"/>
            </p:cNvPicPr>
            <p:nvPr/>
          </p:nvPicPr>
          <p:blipFill rotWithShape="1">
            <a:blip r:embed="rId5"/>
            <a:srcRect l="1" r="1148" b="43345"/>
            <a:stretch/>
          </p:blipFill>
          <p:spPr>
            <a:xfrm>
              <a:off x="4699953" y="4670038"/>
              <a:ext cx="2874991" cy="425504"/>
            </a:xfrm>
            <a:prstGeom prst="rect">
              <a:avLst/>
            </a:prstGeom>
            <a:ln w="12700">
              <a:solidFill>
                <a:schemeClr val="tx2"/>
              </a:solidFill>
            </a:ln>
          </p:spPr>
        </p:pic>
        <p:pic>
          <p:nvPicPr>
            <p:cNvPr id="20" name="Graphic 19">
              <a:extLst>
                <a:ext uri="{FF2B5EF4-FFF2-40B4-BE49-F238E27FC236}">
                  <a16:creationId xmlns:a16="http://schemas.microsoft.com/office/drawing/2014/main" id="{84A4DBD0-A798-44AF-BADC-B12C5E87A7E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11876" y="5333789"/>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11">
              <a:extLst>
                <a:ext uri="{FF2B5EF4-FFF2-40B4-BE49-F238E27FC236}">
                  <a16:creationId xmlns:a16="http://schemas.microsoft.com/office/drawing/2014/main" id="{5769090C-E0B0-4D57-AB1B-4A9971E0A9F1}"/>
                </a:ext>
              </a:extLst>
            </p:cNvPr>
            <p:cNvSpPr txBox="1">
              <a:spLocks noChangeArrowheads="1"/>
            </p:cNvSpPr>
            <p:nvPr/>
          </p:nvSpPr>
          <p:spPr bwMode="auto">
            <a:xfrm>
              <a:off x="7382186" y="5991225"/>
              <a:ext cx="2545180" cy="584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600" dirty="0">
                  <a:latin typeface="+mn-lt"/>
                  <a:ea typeface="Amazon Ember" panose="020B0603020204020204" pitchFamily="34" charset="0"/>
                  <a:cs typeface="Amazon Ember Light" panose="020B0403020204020204" pitchFamily="34" charset="0"/>
                </a:rPr>
                <a:t>AWS Identity and Access Management (IAM)</a:t>
              </a:r>
            </a:p>
          </p:txBody>
        </p:sp>
        <p:pic>
          <p:nvPicPr>
            <p:cNvPr id="26" name="Graphic 17">
              <a:extLst>
                <a:ext uri="{FF2B5EF4-FFF2-40B4-BE49-F238E27FC236}">
                  <a16:creationId xmlns:a16="http://schemas.microsoft.com/office/drawing/2014/main" id="{F65E295B-A05F-46EE-AA1E-D6F93F29E2B7}"/>
                </a:ext>
              </a:extLst>
            </p:cNvPr>
            <p:cNvPicPr>
              <a:picLocks noChangeAspect="1" noChangeArrowheads="1"/>
            </p:cNvPicPr>
            <p:nvPr/>
          </p:nvPicPr>
          <p:blipFill>
            <a:blip r:embed="rId7"/>
            <a:srcRect/>
            <a:stretch/>
          </p:blipFill>
          <p:spPr bwMode="auto">
            <a:xfrm>
              <a:off x="5794549" y="5333789"/>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9">
              <a:extLst>
                <a:ext uri="{FF2B5EF4-FFF2-40B4-BE49-F238E27FC236}">
                  <a16:creationId xmlns:a16="http://schemas.microsoft.com/office/drawing/2014/main" id="{04000F8C-1D24-4CB3-8BBD-D0AF2F749202}"/>
                </a:ext>
              </a:extLst>
            </p:cNvPr>
            <p:cNvSpPr txBox="1">
              <a:spLocks noChangeArrowheads="1"/>
            </p:cNvSpPr>
            <p:nvPr/>
          </p:nvSpPr>
          <p:spPr bwMode="auto">
            <a:xfrm>
              <a:off x="5015881" y="5991225"/>
              <a:ext cx="2243137" cy="338554"/>
            </a:xfrm>
            <a:prstGeom prst="rect">
              <a:avLst/>
            </a:prstGeom>
            <a:solidFill>
              <a:schemeClr val="bg1"/>
            </a:solid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API Gateway</a:t>
              </a:r>
            </a:p>
          </p:txBody>
        </p:sp>
        <p:sp>
          <p:nvSpPr>
            <p:cNvPr id="28" name="TextBox 23">
              <a:extLst>
                <a:ext uri="{FF2B5EF4-FFF2-40B4-BE49-F238E27FC236}">
                  <a16:creationId xmlns:a16="http://schemas.microsoft.com/office/drawing/2014/main" id="{3E387FCC-8E30-4007-B420-7C2F7F5487D3}"/>
                </a:ext>
              </a:extLst>
            </p:cNvPr>
            <p:cNvSpPr txBox="1">
              <a:spLocks noChangeArrowheads="1"/>
            </p:cNvSpPr>
            <p:nvPr/>
          </p:nvSpPr>
          <p:spPr bwMode="auto">
            <a:xfrm>
              <a:off x="10297131" y="5964612"/>
              <a:ext cx="16859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STS</a:t>
              </a:r>
            </a:p>
          </p:txBody>
        </p:sp>
        <p:pic>
          <p:nvPicPr>
            <p:cNvPr id="29" name="Graphic 41">
              <a:extLst>
                <a:ext uri="{FF2B5EF4-FFF2-40B4-BE49-F238E27FC236}">
                  <a16:creationId xmlns:a16="http://schemas.microsoft.com/office/drawing/2014/main" id="{0354667D-2826-4B36-A2F7-9ED33C85875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797193" y="5307176"/>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17">
              <a:extLst>
                <a:ext uri="{FF2B5EF4-FFF2-40B4-BE49-F238E27FC236}">
                  <a16:creationId xmlns:a16="http://schemas.microsoft.com/office/drawing/2014/main" id="{AFD28E8D-55E1-4B44-96DD-A835B0744D93}"/>
                </a:ext>
              </a:extLst>
            </p:cNvPr>
            <p:cNvSpPr txBox="1">
              <a:spLocks noChangeArrowheads="1"/>
            </p:cNvSpPr>
            <p:nvPr/>
          </p:nvSpPr>
          <p:spPr bwMode="auto">
            <a:xfrm>
              <a:off x="164451" y="5991225"/>
              <a:ext cx="19591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Lambda authorizer</a:t>
              </a:r>
            </a:p>
          </p:txBody>
        </p:sp>
        <p:pic>
          <p:nvPicPr>
            <p:cNvPr id="31" name="Graphic 13">
              <a:extLst>
                <a:ext uri="{FF2B5EF4-FFF2-40B4-BE49-F238E27FC236}">
                  <a16:creationId xmlns:a16="http://schemas.microsoft.com/office/drawing/2014/main" id="{48C13E8C-786B-4A09-844D-CB41F09389A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73248" y="5333789"/>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31">
              <a:extLst>
                <a:ext uri="{FF2B5EF4-FFF2-40B4-BE49-F238E27FC236}">
                  <a16:creationId xmlns:a16="http://schemas.microsoft.com/office/drawing/2014/main" id="{52DED982-931F-46CD-A2A9-5E8F3E6F7B11}"/>
                </a:ext>
              </a:extLst>
            </p:cNvPr>
            <p:cNvSpPr txBox="1"/>
            <p:nvPr/>
          </p:nvSpPr>
          <p:spPr>
            <a:xfrm>
              <a:off x="5047764" y="1286460"/>
              <a:ext cx="2179371" cy="95410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ea typeface="Amazon Ember Light" panose="020B0403020204020204" pitchFamily="34" charset="0"/>
                  <a:cs typeface="Amazon Ember Light" panose="020B0403020204020204" pitchFamily="34" charset="0"/>
                </a:rPr>
                <a:t>Can be used together</a:t>
              </a:r>
            </a:p>
          </p:txBody>
        </p:sp>
        <p:cxnSp>
          <p:nvCxnSpPr>
            <p:cNvPr id="33" name="Elbow Connector 4">
              <a:extLst>
                <a:ext uri="{FF2B5EF4-FFF2-40B4-BE49-F238E27FC236}">
                  <a16:creationId xmlns:a16="http://schemas.microsoft.com/office/drawing/2014/main" id="{7C50AB99-1F83-46F1-9B15-797120D3D1B1}"/>
                </a:ext>
              </a:extLst>
            </p:cNvPr>
            <p:cNvCxnSpPr>
              <a:cxnSpLocks/>
            </p:cNvCxnSpPr>
            <p:nvPr/>
          </p:nvCxnSpPr>
          <p:spPr>
            <a:xfrm rot="10800000" flipV="1">
              <a:off x="2522220" y="1763513"/>
              <a:ext cx="2525544" cy="396917"/>
            </a:xfrm>
            <a:prstGeom prst="bentConnector2">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35" name="Elbow Connector 11">
              <a:extLst>
                <a:ext uri="{FF2B5EF4-FFF2-40B4-BE49-F238E27FC236}">
                  <a16:creationId xmlns:a16="http://schemas.microsoft.com/office/drawing/2014/main" id="{11DB8E4D-331F-493B-A946-A1BC1D95F5E6}"/>
                </a:ext>
              </a:extLst>
            </p:cNvPr>
            <p:cNvCxnSpPr>
              <a:cxnSpLocks/>
            </p:cNvCxnSpPr>
            <p:nvPr/>
          </p:nvCxnSpPr>
          <p:spPr>
            <a:xfrm>
              <a:off x="7227135" y="1763513"/>
              <a:ext cx="2494082" cy="396917"/>
            </a:xfrm>
            <a:prstGeom prst="bentConnector2">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36" name="TextBox 17">
              <a:extLst>
                <a:ext uri="{FF2B5EF4-FFF2-40B4-BE49-F238E27FC236}">
                  <a16:creationId xmlns:a16="http://schemas.microsoft.com/office/drawing/2014/main" id="{1C233FB7-8B5B-4628-982E-9E1DE86FA859}"/>
                </a:ext>
              </a:extLst>
            </p:cNvPr>
            <p:cNvSpPr txBox="1">
              <a:spLocks noChangeArrowheads="1"/>
            </p:cNvSpPr>
            <p:nvPr/>
          </p:nvSpPr>
          <p:spPr bwMode="auto">
            <a:xfrm>
              <a:off x="2673485" y="5991225"/>
              <a:ext cx="17033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Your application</a:t>
              </a:r>
            </a:p>
          </p:txBody>
        </p:sp>
        <p:pic>
          <p:nvPicPr>
            <p:cNvPr id="12" name="Picture 11">
              <a:extLst>
                <a:ext uri="{FF2B5EF4-FFF2-40B4-BE49-F238E27FC236}">
                  <a16:creationId xmlns:a16="http://schemas.microsoft.com/office/drawing/2014/main" id="{2232CB25-FB83-46FA-90B7-1E6A5D206BE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70256" y="5219489"/>
              <a:ext cx="909851" cy="914400"/>
            </a:xfrm>
            <a:prstGeom prst="rect">
              <a:avLst/>
            </a:prstGeom>
          </p:spPr>
        </p:pic>
        <p:pic>
          <p:nvPicPr>
            <p:cNvPr id="49" name="Graphic 23">
              <a:extLst>
                <a:ext uri="{FF2B5EF4-FFF2-40B4-BE49-F238E27FC236}">
                  <a16:creationId xmlns:a16="http://schemas.microsoft.com/office/drawing/2014/main" id="{DCBDBC6C-4A14-4DA0-A62C-F98104F9BB90}"/>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flipH="1">
              <a:off x="482648" y="2195328"/>
              <a:ext cx="557877" cy="55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 name="Group 49">
              <a:extLst>
                <a:ext uri="{FF2B5EF4-FFF2-40B4-BE49-F238E27FC236}">
                  <a16:creationId xmlns:a16="http://schemas.microsoft.com/office/drawing/2014/main" id="{62D167A7-D6E6-47D8-8691-76A587A0A07A}"/>
                </a:ext>
              </a:extLst>
            </p:cNvPr>
            <p:cNvGrpSpPr/>
            <p:nvPr/>
          </p:nvGrpSpPr>
          <p:grpSpPr>
            <a:xfrm>
              <a:off x="7292756" y="1652913"/>
              <a:ext cx="1534539" cy="1542212"/>
              <a:chOff x="7198133" y="297207"/>
              <a:chExt cx="2540579" cy="2553282"/>
            </a:xfrm>
          </p:grpSpPr>
          <p:pic>
            <p:nvPicPr>
              <p:cNvPr id="51" name="Picture 50">
                <a:extLst>
                  <a:ext uri="{FF2B5EF4-FFF2-40B4-BE49-F238E27FC236}">
                    <a16:creationId xmlns:a16="http://schemas.microsoft.com/office/drawing/2014/main" id="{648D1F90-381B-4F91-BD54-94C30E71D87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198133" y="297207"/>
                <a:ext cx="2540579" cy="2553282"/>
              </a:xfrm>
              <a:prstGeom prst="rect">
                <a:avLst/>
              </a:prstGeom>
            </p:spPr>
          </p:pic>
          <p:pic>
            <p:nvPicPr>
              <p:cNvPr id="52" name="Picture 51">
                <a:extLst>
                  <a:ext uri="{FF2B5EF4-FFF2-40B4-BE49-F238E27FC236}">
                    <a16:creationId xmlns:a16="http://schemas.microsoft.com/office/drawing/2014/main" id="{95B52FE5-ADFF-4972-9B68-FD7642770E22}"/>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577903" y="1526848"/>
                <a:ext cx="548645" cy="551388"/>
              </a:xfrm>
              <a:prstGeom prst="rect">
                <a:avLst/>
              </a:prstGeom>
            </p:spPr>
          </p:pic>
        </p:grpSp>
      </p:grpSp>
    </p:spTree>
    <p:custDataLst>
      <p:tags r:id="rId1"/>
    </p:custDataLst>
    <p:extLst>
      <p:ext uri="{BB962C8B-B14F-4D97-AF65-F5344CB8AC3E}">
        <p14:creationId xmlns:p14="http://schemas.microsoft.com/office/powerpoint/2010/main" val="1044610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EC0159-4D4F-4297-AAEC-0EC2F6C1F935}"/>
              </a:ext>
            </a:extLst>
          </p:cNvPr>
          <p:cNvSpPr>
            <a:spLocks noGrp="1"/>
          </p:cNvSpPr>
          <p:nvPr>
            <p:ph type="title"/>
          </p:nvPr>
        </p:nvSpPr>
        <p:spPr/>
        <p:txBody>
          <a:bodyPr/>
          <a:lstStyle/>
          <a:p>
            <a:r>
              <a:rPr lang="en-US" dirty="0"/>
              <a:t>Managing user access</a:t>
            </a:r>
          </a:p>
        </p:txBody>
      </p:sp>
      <p:sp>
        <p:nvSpPr>
          <p:cNvPr id="6" name="Text Placeholder 5">
            <a:extLst>
              <a:ext uri="{FF2B5EF4-FFF2-40B4-BE49-F238E27FC236}">
                <a16:creationId xmlns:a16="http://schemas.microsoft.com/office/drawing/2014/main" id="{5062EE80-8200-4FF0-9129-223CB7035E4E}"/>
              </a:ext>
            </a:extLst>
          </p:cNvPr>
          <p:cNvSpPr>
            <a:spLocks noGrp="1"/>
          </p:cNvSpPr>
          <p:nvPr>
            <p:ph type="subTitle" idx="1"/>
          </p:nvPr>
        </p:nvSpPr>
        <p:spPr/>
        <p:txBody>
          <a:bodyPr>
            <a:normAutofit/>
          </a:bodyPr>
          <a:lstStyle/>
          <a:p>
            <a:r>
              <a:rPr lang="en-US" dirty="0"/>
              <a:t>Module 12: Granting Access to Your Application Users</a:t>
            </a:r>
          </a:p>
        </p:txBody>
      </p:sp>
    </p:spTree>
    <p:custDataLst>
      <p:tags r:id="rId1"/>
    </p:custDataLst>
    <p:extLst>
      <p:ext uri="{BB962C8B-B14F-4D97-AF65-F5344CB8AC3E}">
        <p14:creationId xmlns:p14="http://schemas.microsoft.com/office/powerpoint/2010/main" val="1131537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2BA0C99-F6F9-4EDB-99C4-6543C8B42C4F}"/>
              </a:ext>
            </a:extLst>
          </p:cNvPr>
          <p:cNvSpPr>
            <a:spLocks noGrp="1"/>
          </p:cNvSpPr>
          <p:nvPr>
            <p:ph type="sldNum" sz="quarter" idx="20"/>
          </p:nvPr>
        </p:nvSpPr>
        <p:spPr/>
        <p:txBody>
          <a:bodyPr/>
          <a:lstStyle/>
          <a:p>
            <a:fld id="{989D9560-4C13-4692-9687-98ECDD2D9552}" type="slidenum">
              <a:rPr lang="en-US" smtClean="0"/>
              <a:t>14</a:t>
            </a:fld>
            <a:endParaRPr lang="en-US" dirty="0"/>
          </a:p>
        </p:txBody>
      </p:sp>
      <p:sp>
        <p:nvSpPr>
          <p:cNvPr id="5" name="Title 4">
            <a:extLst>
              <a:ext uri="{FF2B5EF4-FFF2-40B4-BE49-F238E27FC236}">
                <a16:creationId xmlns:a16="http://schemas.microsoft.com/office/drawing/2014/main" id="{AFFE7958-97B4-481B-ADD6-AD28836D48CD}"/>
              </a:ext>
            </a:extLst>
          </p:cNvPr>
          <p:cNvSpPr>
            <a:spLocks noGrp="1"/>
          </p:cNvSpPr>
          <p:nvPr>
            <p:ph type="title"/>
          </p:nvPr>
        </p:nvSpPr>
        <p:spPr/>
        <p:txBody>
          <a:bodyPr/>
          <a:lstStyle/>
          <a:p>
            <a:r>
              <a:rPr lang="en-US" sz="3800" dirty="0"/>
              <a:t>Create user pools for sign-up and sign-in</a:t>
            </a:r>
          </a:p>
        </p:txBody>
      </p:sp>
      <p:grpSp>
        <p:nvGrpSpPr>
          <p:cNvPr id="2" name="signUpSignIn" descr="Users can sign up or sign in through third party federation or through a login screen.">
            <a:extLst>
              <a:ext uri="{FF2B5EF4-FFF2-40B4-BE49-F238E27FC236}">
                <a16:creationId xmlns:a16="http://schemas.microsoft.com/office/drawing/2014/main" id="{93CB0276-2A6D-4F68-87B3-2D065E751863}"/>
              </a:ext>
            </a:extLst>
          </p:cNvPr>
          <p:cNvGrpSpPr/>
          <p:nvPr/>
        </p:nvGrpSpPr>
        <p:grpSpPr>
          <a:xfrm>
            <a:off x="304336" y="1195278"/>
            <a:ext cx="11142910" cy="2823087"/>
            <a:chOff x="304336" y="1195278"/>
            <a:chExt cx="11142910" cy="2823087"/>
          </a:xfrm>
        </p:grpSpPr>
        <p:grpSp>
          <p:nvGrpSpPr>
            <p:cNvPr id="47" name="Group 38">
              <a:extLst>
                <a:ext uri="{FF2B5EF4-FFF2-40B4-BE49-F238E27FC236}">
                  <a16:creationId xmlns:a16="http://schemas.microsoft.com/office/drawing/2014/main" id="{F1CAC4BC-D74C-4872-B527-0DEA6DFF36EB}"/>
                </a:ext>
              </a:extLst>
            </p:cNvPr>
            <p:cNvGrpSpPr/>
            <p:nvPr/>
          </p:nvGrpSpPr>
          <p:grpSpPr>
            <a:xfrm>
              <a:off x="9453372" y="2086000"/>
              <a:ext cx="1993874" cy="1844709"/>
              <a:chOff x="10135737" y="2003663"/>
              <a:chExt cx="2301902" cy="2129693"/>
            </a:xfrm>
          </p:grpSpPr>
          <p:sp>
            <p:nvSpPr>
              <p:cNvPr id="53" name="TextBox 49">
                <a:extLst>
                  <a:ext uri="{FF2B5EF4-FFF2-40B4-BE49-F238E27FC236}">
                    <a16:creationId xmlns:a16="http://schemas.microsoft.com/office/drawing/2014/main" id="{5DAFF457-FCE6-4E2E-B8B0-6D50A60A4C30}"/>
                  </a:ext>
                </a:extLst>
              </p:cNvPr>
              <p:cNvSpPr txBox="1"/>
              <p:nvPr/>
            </p:nvSpPr>
            <p:spPr>
              <a:xfrm>
                <a:off x="10135737" y="3387175"/>
                <a:ext cx="2301902" cy="746181"/>
              </a:xfrm>
              <a:prstGeom prst="rect">
                <a:avLst/>
              </a:prstGeom>
              <a:noFill/>
            </p:spPr>
            <p:txBody>
              <a:bodyPr wrap="square" rtlCol="0">
                <a:spAutoFit/>
              </a:bodyPr>
              <a:lstStyle/>
              <a:p>
                <a:pPr algn="ctr"/>
                <a:r>
                  <a:rPr lang="en-US" dirty="0">
                    <a:latin typeface="Amazon Ember" panose="02000000000000000000" pitchFamily="2" charset="0"/>
                    <a:ea typeface="Amazon Ember" panose="02000000000000000000" pitchFamily="2" charset="0"/>
                  </a:rPr>
                  <a:t>Amazon Cognito</a:t>
                </a:r>
                <a:br>
                  <a:rPr lang="en-US" dirty="0">
                    <a:latin typeface="Amazon Ember" panose="02000000000000000000" pitchFamily="2" charset="0"/>
                    <a:ea typeface="Amazon Ember" panose="02000000000000000000" pitchFamily="2" charset="0"/>
                  </a:rPr>
                </a:br>
                <a:r>
                  <a:rPr lang="en-US" dirty="0">
                    <a:latin typeface="Amazon Ember" panose="02000000000000000000" pitchFamily="2" charset="0"/>
                    <a:ea typeface="Amazon Ember" panose="02000000000000000000" pitchFamily="2" charset="0"/>
                  </a:rPr>
                  <a:t>user pools</a:t>
                </a:r>
              </a:p>
            </p:txBody>
          </p:sp>
          <p:pic>
            <p:nvPicPr>
              <p:cNvPr id="54" name="Graphic 21">
                <a:extLst>
                  <a:ext uri="{FF2B5EF4-FFF2-40B4-BE49-F238E27FC236}">
                    <a16:creationId xmlns:a16="http://schemas.microsoft.com/office/drawing/2014/main" id="{D90E35EB-0DBA-490E-9D3E-F0AD9602D8DC}"/>
                  </a:ext>
                </a:extLst>
              </p:cNvPr>
              <p:cNvPicPr>
                <a:picLocks noChangeAspect="1"/>
              </p:cNvPicPr>
              <p:nvPr/>
            </p:nvPicPr>
            <p:blipFill>
              <a:blip r:embed="rId4"/>
              <a:stretch>
                <a:fillRect/>
              </a:stretch>
            </p:blipFill>
            <p:spPr>
              <a:xfrm>
                <a:off x="10600889" y="2003663"/>
                <a:ext cx="1371599" cy="1371600"/>
              </a:xfrm>
              <a:prstGeom prst="rect">
                <a:avLst/>
              </a:prstGeom>
            </p:spPr>
          </p:pic>
        </p:grpSp>
        <p:pic>
          <p:nvPicPr>
            <p:cNvPr id="48" name="Graphic 23">
              <a:extLst>
                <a:ext uri="{FF2B5EF4-FFF2-40B4-BE49-F238E27FC236}">
                  <a16:creationId xmlns:a16="http://schemas.microsoft.com/office/drawing/2014/main" id="{6BEEB029-3BD6-4985-A65B-C83B8C0F1FEE}"/>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flipH="1">
              <a:off x="843597" y="2321165"/>
              <a:ext cx="915353" cy="915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a:extLst>
                <a:ext uri="{FF2B5EF4-FFF2-40B4-BE49-F238E27FC236}">
                  <a16:creationId xmlns:a16="http://schemas.microsoft.com/office/drawing/2014/main" id="{E304E19D-C1CD-4EB7-A077-2FD9C072CAFA}"/>
                </a:ext>
              </a:extLst>
            </p:cNvPr>
            <p:cNvPicPr>
              <a:picLocks noChangeAspect="1"/>
            </p:cNvPicPr>
            <p:nvPr/>
          </p:nvPicPr>
          <p:blipFill>
            <a:blip r:embed="rId7"/>
            <a:stretch>
              <a:fillRect/>
            </a:stretch>
          </p:blipFill>
          <p:spPr>
            <a:xfrm>
              <a:off x="4564343" y="2438984"/>
              <a:ext cx="3063313" cy="1467241"/>
            </a:xfrm>
            <a:prstGeom prst="rect">
              <a:avLst/>
            </a:prstGeom>
            <a:ln w="25400">
              <a:solidFill>
                <a:schemeClr val="accent1"/>
              </a:solidFill>
            </a:ln>
          </p:spPr>
        </p:pic>
        <p:grpSp>
          <p:nvGrpSpPr>
            <p:cNvPr id="6" name="Group 5">
              <a:extLst>
                <a:ext uri="{FF2B5EF4-FFF2-40B4-BE49-F238E27FC236}">
                  <a16:creationId xmlns:a16="http://schemas.microsoft.com/office/drawing/2014/main" id="{FE46F5FB-E61B-4D1A-94DC-E26AD594DB43}"/>
                </a:ext>
              </a:extLst>
            </p:cNvPr>
            <p:cNvGrpSpPr/>
            <p:nvPr/>
          </p:nvGrpSpPr>
          <p:grpSpPr>
            <a:xfrm>
              <a:off x="4515895" y="1255003"/>
              <a:ext cx="3160211" cy="830997"/>
              <a:chOff x="4379204" y="1269516"/>
              <a:chExt cx="3160211" cy="830997"/>
            </a:xfrm>
          </p:grpSpPr>
          <p:sp>
            <p:nvSpPr>
              <p:cNvPr id="19" name="TextBox 11">
                <a:extLst>
                  <a:ext uri="{FF2B5EF4-FFF2-40B4-BE49-F238E27FC236}">
                    <a16:creationId xmlns:a16="http://schemas.microsoft.com/office/drawing/2014/main" id="{5AD01463-C1F6-4B7E-8770-BC6ABA5971A7}"/>
                  </a:ext>
                </a:extLst>
              </p:cNvPr>
              <p:cNvSpPr txBox="1">
                <a:spLocks noChangeArrowheads="1"/>
              </p:cNvSpPr>
              <p:nvPr/>
            </p:nvSpPr>
            <p:spPr bwMode="auto">
              <a:xfrm>
                <a:off x="4379204" y="1269516"/>
                <a:ext cx="3160211" cy="830997"/>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dirty="0">
                    <a:latin typeface="Amazon Ember Light" panose="020B0403020204020204" pitchFamily="34" charset="0"/>
                    <a:ea typeface="Amazon Ember" panose="020B0603020204020204" pitchFamily="34" charset="0"/>
                    <a:cs typeface="Amazon Ember Light" panose="020B0403020204020204" pitchFamily="34" charset="0"/>
                  </a:rPr>
                  <a:t>Third-party federation</a:t>
                </a:r>
              </a:p>
              <a:p>
                <a:pPr algn="ctr"/>
                <a:endParaRPr lang="en-US" altLang="en-US" sz="2400" dirty="0">
                  <a:latin typeface="Amazon Ember Light" panose="020B0403020204020204" pitchFamily="34" charset="0"/>
                  <a:ea typeface="Amazon Ember" panose="020B0603020204020204" pitchFamily="34" charset="0"/>
                  <a:cs typeface="Amazon Ember Light" panose="020B0403020204020204" pitchFamily="34" charset="0"/>
                </a:endParaRPr>
              </a:p>
            </p:txBody>
          </p:sp>
          <p:pic>
            <p:nvPicPr>
              <p:cNvPr id="20" name="Picture 19">
                <a:extLst>
                  <a:ext uri="{FF2B5EF4-FFF2-40B4-BE49-F238E27FC236}">
                    <a16:creationId xmlns:a16="http://schemas.microsoft.com/office/drawing/2014/main" id="{A7A033F9-0082-412F-AAA7-AAD6BC21E23B}"/>
                  </a:ext>
                </a:extLst>
              </p:cNvPr>
              <p:cNvPicPr>
                <a:picLocks noChangeAspect="1"/>
              </p:cNvPicPr>
              <p:nvPr/>
            </p:nvPicPr>
            <p:blipFill rotWithShape="1">
              <a:blip r:embed="rId8"/>
              <a:srcRect l="1" r="1148" b="43345"/>
              <a:stretch/>
            </p:blipFill>
            <p:spPr>
              <a:xfrm>
                <a:off x="4533798" y="1657445"/>
                <a:ext cx="2874991" cy="425504"/>
              </a:xfrm>
              <a:prstGeom prst="rect">
                <a:avLst/>
              </a:prstGeom>
            </p:spPr>
          </p:pic>
        </p:grpSp>
        <p:sp>
          <p:nvSpPr>
            <p:cNvPr id="3" name="TextBox 2">
              <a:extLst>
                <a:ext uri="{FF2B5EF4-FFF2-40B4-BE49-F238E27FC236}">
                  <a16:creationId xmlns:a16="http://schemas.microsoft.com/office/drawing/2014/main" id="{64479E5C-2047-4091-9246-23E174FA9555}"/>
                </a:ext>
              </a:extLst>
            </p:cNvPr>
            <p:cNvSpPr txBox="1"/>
            <p:nvPr/>
          </p:nvSpPr>
          <p:spPr>
            <a:xfrm>
              <a:off x="5668828" y="2089814"/>
              <a:ext cx="718457" cy="369332"/>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OR</a:t>
              </a:r>
            </a:p>
          </p:txBody>
        </p:sp>
        <p:sp>
          <p:nvSpPr>
            <p:cNvPr id="25" name="TextBox 49">
              <a:extLst>
                <a:ext uri="{FF2B5EF4-FFF2-40B4-BE49-F238E27FC236}">
                  <a16:creationId xmlns:a16="http://schemas.microsoft.com/office/drawing/2014/main" id="{E0E54BCF-DCB2-4CE9-8E77-078F91E69527}"/>
                </a:ext>
              </a:extLst>
            </p:cNvPr>
            <p:cNvSpPr txBox="1"/>
            <p:nvPr/>
          </p:nvSpPr>
          <p:spPr>
            <a:xfrm>
              <a:off x="304336" y="3244334"/>
              <a:ext cx="1993874" cy="369332"/>
            </a:xfrm>
            <a:prstGeom prst="rect">
              <a:avLst/>
            </a:prstGeom>
            <a:noFill/>
          </p:spPr>
          <p:txBody>
            <a:bodyPr wrap="square" rtlCol="0">
              <a:spAutoFit/>
            </a:bodyPr>
            <a:lstStyle/>
            <a:p>
              <a:pPr algn="ctr"/>
              <a:r>
                <a:rPr lang="en-US" dirty="0">
                  <a:latin typeface="Amazon Ember" panose="02000000000000000000" pitchFamily="2" charset="0"/>
                  <a:ea typeface="Amazon Ember" panose="02000000000000000000" pitchFamily="2" charset="0"/>
                </a:rPr>
                <a:t>Users</a:t>
              </a:r>
            </a:p>
          </p:txBody>
        </p:sp>
        <p:cxnSp>
          <p:nvCxnSpPr>
            <p:cNvPr id="22" name="Straight Arrow Connector 44">
              <a:extLst>
                <a:ext uri="{FF2B5EF4-FFF2-40B4-BE49-F238E27FC236}">
                  <a16:creationId xmlns:a16="http://schemas.microsoft.com/office/drawing/2014/main" id="{396F9CFD-9F6D-4FEE-BC35-177350E42D2A}"/>
                </a:ext>
              </a:extLst>
            </p:cNvPr>
            <p:cNvCxnSpPr/>
            <p:nvPr/>
          </p:nvCxnSpPr>
          <p:spPr>
            <a:xfrm>
              <a:off x="1922868" y="2772279"/>
              <a:ext cx="7777174" cy="0"/>
            </a:xfrm>
            <a:prstGeom prst="straightConnector1">
              <a:avLst/>
            </a:prstGeom>
            <a:ln w="44450">
              <a:solidFill>
                <a:schemeClr val="hlink"/>
              </a:solidFill>
              <a:headEnd type="none" w="lg" len="lg"/>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C90E85D1-CBB0-48E1-AB5B-6E3AF301F3FC}"/>
                </a:ext>
              </a:extLst>
            </p:cNvPr>
            <p:cNvSpPr/>
            <p:nvPr/>
          </p:nvSpPr>
          <p:spPr>
            <a:xfrm>
              <a:off x="4357884" y="1195278"/>
              <a:ext cx="3476232" cy="2823087"/>
            </a:xfrm>
            <a:prstGeom prst="rect">
              <a:avLst/>
            </a:prstGeom>
            <a:solidFill>
              <a:schemeClr val="bg1"/>
            </a:solidFill>
            <a:ln w="44450">
              <a:solidFill>
                <a:schemeClr val="hlink"/>
              </a:solidFill>
            </a:ln>
            <a:effectLst>
              <a:outerShdw blurRad="63500" dist="53881" dir="2700016" rotWithShape="0">
                <a:scrgbClr r="0" g="0" b="0">
                  <a:alpha val="25000"/>
                </a:sc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600" dirty="0"/>
            </a:p>
          </p:txBody>
        </p:sp>
        <p:pic>
          <p:nvPicPr>
            <p:cNvPr id="27" name="Picture 26">
              <a:extLst>
                <a:ext uri="{FF2B5EF4-FFF2-40B4-BE49-F238E27FC236}">
                  <a16:creationId xmlns:a16="http://schemas.microsoft.com/office/drawing/2014/main" id="{127CBE4D-98FA-45C5-B63C-20F260A62466}"/>
                </a:ext>
              </a:extLst>
            </p:cNvPr>
            <p:cNvPicPr>
              <a:picLocks noChangeAspect="1"/>
            </p:cNvPicPr>
            <p:nvPr/>
          </p:nvPicPr>
          <p:blipFill>
            <a:blip r:embed="rId7"/>
            <a:stretch>
              <a:fillRect/>
            </a:stretch>
          </p:blipFill>
          <p:spPr>
            <a:xfrm>
              <a:off x="4564343" y="2438984"/>
              <a:ext cx="3063313" cy="1467241"/>
            </a:xfrm>
            <a:prstGeom prst="rect">
              <a:avLst/>
            </a:prstGeom>
            <a:ln w="25400">
              <a:solidFill>
                <a:schemeClr val="tx2"/>
              </a:solidFill>
            </a:ln>
          </p:spPr>
        </p:pic>
        <p:grpSp>
          <p:nvGrpSpPr>
            <p:cNvPr id="28" name="Group 27">
              <a:extLst>
                <a:ext uri="{FF2B5EF4-FFF2-40B4-BE49-F238E27FC236}">
                  <a16:creationId xmlns:a16="http://schemas.microsoft.com/office/drawing/2014/main" id="{8911F487-F90A-4A2A-833B-EE73BD2D1B02}"/>
                </a:ext>
              </a:extLst>
            </p:cNvPr>
            <p:cNvGrpSpPr/>
            <p:nvPr/>
          </p:nvGrpSpPr>
          <p:grpSpPr>
            <a:xfrm>
              <a:off x="4184073" y="1255003"/>
              <a:ext cx="3823855" cy="1200329"/>
              <a:chOff x="4047382" y="1269516"/>
              <a:chExt cx="3823855" cy="1200329"/>
            </a:xfrm>
          </p:grpSpPr>
          <p:sp>
            <p:nvSpPr>
              <p:cNvPr id="30" name="TextBox 11">
                <a:extLst>
                  <a:ext uri="{FF2B5EF4-FFF2-40B4-BE49-F238E27FC236}">
                    <a16:creationId xmlns:a16="http://schemas.microsoft.com/office/drawing/2014/main" id="{48002B29-BF18-4AA9-9A03-8F579B525126}"/>
                  </a:ext>
                </a:extLst>
              </p:cNvPr>
              <p:cNvSpPr txBox="1">
                <a:spLocks noChangeArrowheads="1"/>
              </p:cNvSpPr>
              <p:nvPr/>
            </p:nvSpPr>
            <p:spPr bwMode="auto">
              <a:xfrm>
                <a:off x="4047382" y="1269516"/>
                <a:ext cx="3823855" cy="1200329"/>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dirty="0">
                    <a:latin typeface="+mn-lt"/>
                    <a:ea typeface="Amazon Ember" panose="020B0603020204020204" pitchFamily="34" charset="0"/>
                    <a:cs typeface="Amazon Ember Light" panose="020B0403020204020204" pitchFamily="34" charset="0"/>
                  </a:rPr>
                  <a:t>Third-party federation</a:t>
                </a:r>
              </a:p>
              <a:p>
                <a:pPr algn="ctr"/>
                <a:endParaRPr lang="en-US" altLang="en-US" sz="2400" dirty="0">
                  <a:latin typeface="Amazon Ember Light" panose="020B0403020204020204" pitchFamily="34" charset="0"/>
                  <a:ea typeface="Amazon Ember" panose="020B0603020204020204" pitchFamily="34" charset="0"/>
                  <a:cs typeface="Amazon Ember Light" panose="020B0403020204020204" pitchFamily="34" charset="0"/>
                </a:endParaRPr>
              </a:p>
            </p:txBody>
          </p:sp>
          <p:pic>
            <p:nvPicPr>
              <p:cNvPr id="31" name="Picture 30">
                <a:extLst>
                  <a:ext uri="{FF2B5EF4-FFF2-40B4-BE49-F238E27FC236}">
                    <a16:creationId xmlns:a16="http://schemas.microsoft.com/office/drawing/2014/main" id="{5759F1FB-4874-4A41-B471-FFC8EA8F2F73}"/>
                  </a:ext>
                </a:extLst>
              </p:cNvPr>
              <p:cNvPicPr>
                <a:picLocks noChangeAspect="1"/>
              </p:cNvPicPr>
              <p:nvPr/>
            </p:nvPicPr>
            <p:blipFill rotWithShape="1">
              <a:blip r:embed="rId8"/>
              <a:srcRect l="1" r="1148" b="43345"/>
              <a:stretch/>
            </p:blipFill>
            <p:spPr>
              <a:xfrm>
                <a:off x="4533798" y="1657445"/>
                <a:ext cx="2874991" cy="425504"/>
              </a:xfrm>
              <a:prstGeom prst="rect">
                <a:avLst/>
              </a:prstGeom>
            </p:spPr>
          </p:pic>
        </p:grpSp>
        <p:sp>
          <p:nvSpPr>
            <p:cNvPr id="29" name="TextBox 28">
              <a:extLst>
                <a:ext uri="{FF2B5EF4-FFF2-40B4-BE49-F238E27FC236}">
                  <a16:creationId xmlns:a16="http://schemas.microsoft.com/office/drawing/2014/main" id="{C05775DB-6E76-411B-B6DC-BF63E09ADA16}"/>
                </a:ext>
              </a:extLst>
            </p:cNvPr>
            <p:cNvSpPr txBox="1"/>
            <p:nvPr/>
          </p:nvSpPr>
          <p:spPr>
            <a:xfrm>
              <a:off x="5668828" y="2089814"/>
              <a:ext cx="718457" cy="369332"/>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OR</a:t>
              </a:r>
            </a:p>
          </p:txBody>
        </p:sp>
      </p:grpSp>
      <p:sp>
        <p:nvSpPr>
          <p:cNvPr id="42" name="Text Placeholder 41">
            <a:extLst>
              <a:ext uri="{FF2B5EF4-FFF2-40B4-BE49-F238E27FC236}">
                <a16:creationId xmlns:a16="http://schemas.microsoft.com/office/drawing/2014/main" id="{2BEF97DD-226C-4C75-8661-1A202C23539E}"/>
              </a:ext>
            </a:extLst>
          </p:cNvPr>
          <p:cNvSpPr>
            <a:spLocks noGrp="1"/>
          </p:cNvSpPr>
          <p:nvPr>
            <p:ph type="body" sz="quarter" idx="4294967295"/>
          </p:nvPr>
        </p:nvSpPr>
        <p:spPr>
          <a:xfrm>
            <a:off x="2013464" y="4004884"/>
            <a:ext cx="2425700" cy="2720974"/>
          </a:xfrm>
        </p:spPr>
        <p:txBody>
          <a:bodyPr anchor="ctr">
            <a:noAutofit/>
          </a:bodyPr>
          <a:lstStyle/>
          <a:p>
            <a:pPr marL="0" indent="0">
              <a:spcBef>
                <a:spcPts val="0"/>
              </a:spcBef>
              <a:buNone/>
            </a:pPr>
            <a:r>
              <a:rPr lang="en-US" sz="1800" dirty="0">
                <a:latin typeface="+mj-lt"/>
              </a:rPr>
              <a:t>Define User Flows</a:t>
            </a:r>
          </a:p>
          <a:p>
            <a:pPr>
              <a:spcBef>
                <a:spcPts val="0"/>
              </a:spcBef>
              <a:buFont typeface="Wingdings" panose="05000000000000000000" pitchFamily="2" charset="2"/>
              <a:buChar char="ü"/>
            </a:pPr>
            <a:r>
              <a:rPr lang="en-US" sz="1600" dirty="0">
                <a:latin typeface="+mn-lt"/>
                <a:ea typeface="Amazon Ember Light" panose="020B0403020204020204" pitchFamily="34" charset="0"/>
                <a:cs typeface="Amazon Ember Light" panose="020B0403020204020204" pitchFamily="34" charset="0"/>
              </a:rPr>
              <a:t>Registration</a:t>
            </a:r>
          </a:p>
          <a:p>
            <a:pPr>
              <a:spcBef>
                <a:spcPts val="0"/>
              </a:spcBef>
              <a:buFont typeface="Wingdings" panose="05000000000000000000" pitchFamily="2" charset="2"/>
              <a:buChar char="ü"/>
            </a:pPr>
            <a:r>
              <a:rPr lang="en-US" sz="1600" dirty="0">
                <a:latin typeface="+mn-lt"/>
                <a:ea typeface="Amazon Ember Light" panose="020B0403020204020204" pitchFamily="34" charset="0"/>
                <a:cs typeface="Amazon Ember Light" panose="020B0403020204020204" pitchFamily="34" charset="0"/>
              </a:rPr>
              <a:t>Verify email/phone</a:t>
            </a:r>
          </a:p>
          <a:p>
            <a:pPr>
              <a:spcBef>
                <a:spcPts val="0"/>
              </a:spcBef>
              <a:buFont typeface="Wingdings" panose="05000000000000000000" pitchFamily="2" charset="2"/>
              <a:buChar char="ü"/>
            </a:pPr>
            <a:r>
              <a:rPr lang="en-US" sz="1600" dirty="0">
                <a:latin typeface="+mn-lt"/>
                <a:ea typeface="Amazon Ember Light" panose="020B0403020204020204" pitchFamily="34" charset="0"/>
                <a:cs typeface="Amazon Ember Light" panose="020B0403020204020204" pitchFamily="34" charset="0"/>
              </a:rPr>
              <a:t>Secure sign-in</a:t>
            </a:r>
          </a:p>
          <a:p>
            <a:pPr>
              <a:spcBef>
                <a:spcPts val="0"/>
              </a:spcBef>
              <a:buFont typeface="Wingdings" panose="05000000000000000000" pitchFamily="2" charset="2"/>
              <a:buChar char="ü"/>
            </a:pPr>
            <a:r>
              <a:rPr lang="en-US" sz="1600" dirty="0">
                <a:latin typeface="+mn-lt"/>
                <a:ea typeface="Amazon Ember Light" panose="020B0403020204020204" pitchFamily="34" charset="0"/>
                <a:cs typeface="Amazon Ember Light" panose="020B0403020204020204" pitchFamily="34" charset="0"/>
              </a:rPr>
              <a:t>Forgot password</a:t>
            </a:r>
          </a:p>
          <a:p>
            <a:pPr>
              <a:spcBef>
                <a:spcPts val="0"/>
              </a:spcBef>
              <a:buFont typeface="Wingdings" panose="05000000000000000000" pitchFamily="2" charset="2"/>
              <a:buChar char="ü"/>
            </a:pPr>
            <a:r>
              <a:rPr lang="en-US" sz="1600" dirty="0">
                <a:latin typeface="+mn-lt"/>
                <a:ea typeface="Amazon Ember Light" panose="020B0403020204020204" pitchFamily="34" charset="0"/>
                <a:cs typeface="Amazon Ember Light" panose="020B0403020204020204" pitchFamily="34" charset="0"/>
              </a:rPr>
              <a:t>Change password</a:t>
            </a:r>
          </a:p>
          <a:p>
            <a:pPr>
              <a:spcBef>
                <a:spcPts val="0"/>
              </a:spcBef>
              <a:buFont typeface="Wingdings" panose="05000000000000000000" pitchFamily="2" charset="2"/>
              <a:buChar char="ü"/>
            </a:pPr>
            <a:r>
              <a:rPr lang="en-US" sz="1600" dirty="0">
                <a:latin typeface="+mn-lt"/>
                <a:ea typeface="Amazon Ember Light" panose="020B0403020204020204" pitchFamily="34" charset="0"/>
                <a:cs typeface="Amazon Ember Light" panose="020B0403020204020204" pitchFamily="34" charset="0"/>
              </a:rPr>
              <a:t>Sign-out</a:t>
            </a:r>
            <a:endParaRPr lang="en-US" sz="1800" dirty="0">
              <a:latin typeface="+mn-lt"/>
            </a:endParaRPr>
          </a:p>
        </p:txBody>
      </p:sp>
      <p:cxnSp>
        <p:nvCxnSpPr>
          <p:cNvPr id="9" name="Straight Connector 8">
            <a:extLst>
              <a:ext uri="{FF2B5EF4-FFF2-40B4-BE49-F238E27FC236}">
                <a16:creationId xmlns:a16="http://schemas.microsoft.com/office/drawing/2014/main" id="{7DF2B8E4-CD88-422F-9593-34899D38913A}"/>
              </a:ext>
              <a:ext uri="{C183D7F6-B498-43B3-948B-1728B52AA6E4}">
                <adec:decorative xmlns:adec="http://schemas.microsoft.com/office/drawing/2017/decorative" val="1"/>
              </a:ext>
            </a:extLst>
          </p:cNvPr>
          <p:cNvCxnSpPr>
            <a:cxnSpLocks/>
          </p:cNvCxnSpPr>
          <p:nvPr/>
        </p:nvCxnSpPr>
        <p:spPr>
          <a:xfrm>
            <a:off x="6096000" y="4219813"/>
            <a:ext cx="0" cy="2304977"/>
          </a:xfrm>
          <a:prstGeom prst="line">
            <a:avLst/>
          </a:prstGeom>
        </p:spPr>
        <p:style>
          <a:lnRef idx="1">
            <a:schemeClr val="accent3"/>
          </a:lnRef>
          <a:fillRef idx="0">
            <a:schemeClr val="accent3"/>
          </a:fillRef>
          <a:effectRef idx="0">
            <a:schemeClr val="accent3"/>
          </a:effectRef>
          <a:fontRef idx="minor">
            <a:schemeClr val="tx1"/>
          </a:fontRef>
        </p:style>
      </p:cxnSp>
      <p:sp>
        <p:nvSpPr>
          <p:cNvPr id="44" name="Text Placeholder 43">
            <a:extLst>
              <a:ext uri="{FF2B5EF4-FFF2-40B4-BE49-F238E27FC236}">
                <a16:creationId xmlns:a16="http://schemas.microsoft.com/office/drawing/2014/main" id="{E714244F-2C17-4FB6-96C1-FC0CEB676853}"/>
              </a:ext>
            </a:extLst>
          </p:cNvPr>
          <p:cNvSpPr>
            <a:spLocks noGrp="1"/>
          </p:cNvSpPr>
          <p:nvPr>
            <p:ph type="body" sz="quarter" idx="4294967295"/>
          </p:nvPr>
        </p:nvSpPr>
        <p:spPr>
          <a:xfrm>
            <a:off x="7038023" y="4004884"/>
            <a:ext cx="3944937" cy="2614319"/>
          </a:xfrm>
        </p:spPr>
        <p:txBody>
          <a:bodyPr anchor="ctr">
            <a:noAutofit/>
          </a:bodyPr>
          <a:lstStyle/>
          <a:p>
            <a:pPr marL="0" indent="0">
              <a:spcBef>
                <a:spcPts val="0"/>
              </a:spcBef>
              <a:buNone/>
            </a:pPr>
            <a:r>
              <a:rPr lang="en-US" sz="1800" dirty="0">
                <a:latin typeface="+mj-lt"/>
              </a:rPr>
              <a:t>Specify Security Requirements</a:t>
            </a:r>
          </a:p>
          <a:p>
            <a:pPr>
              <a:spcBef>
                <a:spcPts val="0"/>
              </a:spcBef>
              <a:buFont typeface="Wingdings" panose="05000000000000000000" pitchFamily="2" charset="2"/>
              <a:buChar char="ü"/>
            </a:pPr>
            <a:r>
              <a:rPr lang="en-US" sz="1600" dirty="0">
                <a:latin typeface="+mn-lt"/>
                <a:ea typeface="Amazon Ember Light" panose="020B0403020204020204" pitchFamily="34" charset="0"/>
                <a:cs typeface="Amazon Ember Light" panose="020B0403020204020204" pitchFamily="34" charset="0"/>
              </a:rPr>
              <a:t>Secure password handling</a:t>
            </a:r>
          </a:p>
          <a:p>
            <a:pPr>
              <a:spcBef>
                <a:spcPts val="0"/>
              </a:spcBef>
              <a:buFont typeface="Wingdings" panose="05000000000000000000" pitchFamily="2" charset="2"/>
              <a:buChar char="ü"/>
            </a:pPr>
            <a:r>
              <a:rPr lang="en-US" sz="1600" dirty="0">
                <a:latin typeface="+mn-lt"/>
                <a:ea typeface="Amazon Ember Light" panose="020B0403020204020204" pitchFamily="34" charset="0"/>
                <a:cs typeface="Amazon Ember Light" panose="020B0403020204020204" pitchFamily="34" charset="0"/>
              </a:rPr>
              <a:t>Multi-factor authentication</a:t>
            </a:r>
          </a:p>
          <a:p>
            <a:pPr>
              <a:spcBef>
                <a:spcPts val="0"/>
              </a:spcBef>
              <a:buFont typeface="Wingdings" panose="05000000000000000000" pitchFamily="2" charset="2"/>
              <a:buChar char="ü"/>
            </a:pPr>
            <a:r>
              <a:rPr lang="en-US" sz="1600" dirty="0">
                <a:latin typeface="+mn-lt"/>
                <a:ea typeface="Amazon Ember Light" panose="020B0403020204020204" pitchFamily="34" charset="0"/>
                <a:cs typeface="Amazon Ember Light" panose="020B0403020204020204" pitchFamily="34" charset="0"/>
              </a:rPr>
              <a:t>Enforce password policies</a:t>
            </a:r>
          </a:p>
          <a:p>
            <a:pPr>
              <a:spcBef>
                <a:spcPts val="0"/>
              </a:spcBef>
              <a:buFont typeface="Wingdings" panose="05000000000000000000" pitchFamily="2" charset="2"/>
              <a:buChar char="ü"/>
            </a:pPr>
            <a:r>
              <a:rPr lang="en-US" sz="1600" dirty="0">
                <a:latin typeface="+mn-lt"/>
                <a:ea typeface="Amazon Ember Light" panose="020B0403020204020204" pitchFamily="34" charset="0"/>
                <a:cs typeface="Amazon Ember Light" panose="020B0403020204020204" pitchFamily="34" charset="0"/>
              </a:rPr>
              <a:t>Encrypt all data server-side</a:t>
            </a:r>
          </a:p>
          <a:p>
            <a:pPr>
              <a:spcBef>
                <a:spcPts val="0"/>
              </a:spcBef>
              <a:buFont typeface="Wingdings" panose="05000000000000000000" pitchFamily="2" charset="2"/>
              <a:buChar char="ü"/>
            </a:pPr>
            <a:r>
              <a:rPr lang="en-US" sz="1600" dirty="0">
                <a:latin typeface="+mn-lt"/>
                <a:ea typeface="Amazon Ember Light" panose="020B0403020204020204" pitchFamily="34" charset="0"/>
                <a:cs typeface="Amazon Ember Light" panose="020B0403020204020204" pitchFamily="34" charset="0"/>
              </a:rPr>
              <a:t>Support authentication flows</a:t>
            </a:r>
          </a:p>
          <a:p>
            <a:pPr>
              <a:spcBef>
                <a:spcPts val="0"/>
              </a:spcBef>
              <a:buFont typeface="Wingdings" panose="05000000000000000000" pitchFamily="2" charset="2"/>
              <a:buChar char="ü"/>
            </a:pPr>
            <a:r>
              <a:rPr lang="en-US" sz="1600" dirty="0">
                <a:latin typeface="+mn-lt"/>
                <a:ea typeface="Amazon Ember Light" panose="020B0403020204020204" pitchFamily="34" charset="0"/>
                <a:cs typeface="Amazon Ember Light" panose="020B0403020204020204" pitchFamily="34" charset="0"/>
              </a:rPr>
              <a:t>Scalable to millions of users</a:t>
            </a:r>
          </a:p>
        </p:txBody>
      </p:sp>
    </p:spTree>
    <p:custDataLst>
      <p:tags r:id="rId1"/>
    </p:custDataLst>
    <p:extLst>
      <p:ext uri="{BB962C8B-B14F-4D97-AF65-F5344CB8AC3E}">
        <p14:creationId xmlns:p14="http://schemas.microsoft.com/office/powerpoint/2010/main" val="2027694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35A342B9-554D-44E3-B07A-1395072AB9A5}"/>
              </a:ext>
            </a:extLst>
          </p:cNvPr>
          <p:cNvSpPr>
            <a:spLocks noGrp="1"/>
          </p:cNvSpPr>
          <p:nvPr>
            <p:ph type="sldNum" sz="quarter" idx="20"/>
          </p:nvPr>
        </p:nvSpPr>
        <p:spPr/>
        <p:txBody>
          <a:bodyPr/>
          <a:lstStyle/>
          <a:p>
            <a:fld id="{989D9560-4C13-4692-9687-98ECDD2D9552}" type="slidenum">
              <a:rPr lang="en-US" smtClean="0"/>
              <a:t>15</a:t>
            </a:fld>
            <a:endParaRPr lang="en-US" dirty="0"/>
          </a:p>
        </p:txBody>
      </p:sp>
      <p:sp>
        <p:nvSpPr>
          <p:cNvPr id="5" name="Title 4">
            <a:extLst>
              <a:ext uri="{FF2B5EF4-FFF2-40B4-BE49-F238E27FC236}">
                <a16:creationId xmlns:a16="http://schemas.microsoft.com/office/drawing/2014/main" id="{7A3F58BF-B1EA-49CE-92D0-6138CD3DF18F}"/>
              </a:ext>
            </a:extLst>
          </p:cNvPr>
          <p:cNvSpPr>
            <a:spLocks noGrp="1"/>
          </p:cNvSpPr>
          <p:nvPr>
            <p:ph type="title"/>
          </p:nvPr>
        </p:nvSpPr>
        <p:spPr/>
        <p:txBody>
          <a:bodyPr/>
          <a:lstStyle/>
          <a:p>
            <a:r>
              <a:rPr lang="en-US" dirty="0"/>
              <a:t>Attributes, scope, and groups</a:t>
            </a:r>
          </a:p>
        </p:txBody>
      </p:sp>
      <p:pic>
        <p:nvPicPr>
          <p:cNvPr id="12" name="Picture 11">
            <a:extLst>
              <a:ext uri="{FF2B5EF4-FFF2-40B4-BE49-F238E27FC236}">
                <a16:creationId xmlns:a16="http://schemas.microsoft.com/office/drawing/2014/main" id="{4934DEDF-8D00-4C72-94D2-824D164E6B51}"/>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0222" y="1099001"/>
            <a:ext cx="1560116" cy="1560116"/>
          </a:xfrm>
          <a:prstGeom prst="rect">
            <a:avLst/>
          </a:prstGeom>
        </p:spPr>
      </p:pic>
      <p:sp>
        <p:nvSpPr>
          <p:cNvPr id="7" name="Content Placeholder 6">
            <a:extLst>
              <a:ext uri="{FF2B5EF4-FFF2-40B4-BE49-F238E27FC236}">
                <a16:creationId xmlns:a16="http://schemas.microsoft.com/office/drawing/2014/main" id="{64724CF3-EB7E-49C5-92F0-8B3AFE39E8AF}"/>
              </a:ext>
            </a:extLst>
          </p:cNvPr>
          <p:cNvSpPr>
            <a:spLocks noGrp="1"/>
          </p:cNvSpPr>
          <p:nvPr>
            <p:ph type="body" idx="1"/>
          </p:nvPr>
        </p:nvSpPr>
        <p:spPr>
          <a:xfrm>
            <a:off x="365760" y="2438400"/>
            <a:ext cx="3749040" cy="3996350"/>
          </a:xfrm>
        </p:spPr>
        <p:txBody>
          <a:bodyPr/>
          <a:lstStyle/>
          <a:p>
            <a:pPr marL="0" indent="0" algn="ctr">
              <a:buNone/>
            </a:pPr>
            <a:r>
              <a:rPr lang="en-US" dirty="0">
                <a:latin typeface="+mn-lt"/>
                <a:ea typeface="Amazon Ember" panose="02000000000000000000" pitchFamily="2" charset="0"/>
              </a:rPr>
              <a:t>Attributes</a:t>
            </a:r>
            <a:endParaRPr lang="en-US" dirty="0">
              <a:latin typeface="+mn-lt"/>
            </a:endParaRPr>
          </a:p>
          <a:p>
            <a:pPr marL="0" indent="0" algn="ctr">
              <a:buNone/>
            </a:pPr>
            <a:r>
              <a:rPr lang="en-US" sz="1800" dirty="0">
                <a:latin typeface="+mn-lt"/>
                <a:ea typeface="Amazon Ember" panose="02000000000000000000" pitchFamily="2" charset="0"/>
              </a:rPr>
              <a:t>Metadata that describes individual users</a:t>
            </a:r>
            <a:br>
              <a:rPr lang="en-US" sz="1800" dirty="0">
                <a:latin typeface="+mn-lt"/>
                <a:ea typeface="Amazon Ember" panose="02000000000000000000" pitchFamily="2" charset="0"/>
              </a:rPr>
            </a:br>
            <a:endParaRPr lang="en-US" sz="1600" dirty="0">
              <a:latin typeface="+mn-lt"/>
              <a:ea typeface="Amazon Ember" panose="02000000000000000000" pitchFamily="2" charset="0"/>
            </a:endParaRPr>
          </a:p>
          <a:p>
            <a:pPr marL="0" indent="0">
              <a:buNone/>
            </a:pPr>
            <a:r>
              <a:rPr lang="en-US" sz="1800" dirty="0">
                <a:latin typeface="+mn-lt"/>
                <a:ea typeface="Amazon Ember Light" panose="020B0403020204020204" pitchFamily="34" charset="0"/>
                <a:cs typeface="Amazon Ember Light" panose="020B0403020204020204" pitchFamily="34" charset="0"/>
              </a:rPr>
              <a:t>Standard attributes</a:t>
            </a:r>
          </a:p>
          <a:p>
            <a:pPr lvl="1">
              <a:spcBef>
                <a:spcPts val="0"/>
              </a:spcBef>
              <a:spcAft>
                <a:spcPts val="0"/>
              </a:spcAft>
            </a:pPr>
            <a:r>
              <a:rPr lang="en-US" sz="1600" dirty="0">
                <a:latin typeface="+mn-lt"/>
                <a:ea typeface="Amazon Ember Light" panose="020B0403020204020204" pitchFamily="34" charset="0"/>
                <a:cs typeface="Amazon Ember Light" panose="020B0403020204020204" pitchFamily="34" charset="0"/>
              </a:rPr>
              <a:t>Email</a:t>
            </a:r>
          </a:p>
          <a:p>
            <a:pPr lvl="1">
              <a:spcBef>
                <a:spcPts val="0"/>
              </a:spcBef>
              <a:spcAft>
                <a:spcPts val="0"/>
              </a:spcAft>
            </a:pPr>
            <a:r>
              <a:rPr lang="en-US" sz="1600" dirty="0">
                <a:latin typeface="+mn-lt"/>
                <a:ea typeface="Amazon Ember Light" panose="020B0403020204020204" pitchFamily="34" charset="0"/>
                <a:cs typeface="Amazon Ember Light" panose="020B0403020204020204" pitchFamily="34" charset="0"/>
              </a:rPr>
              <a:t>Name</a:t>
            </a:r>
            <a:br>
              <a:rPr lang="en-US" sz="1600" dirty="0">
                <a:latin typeface="+mn-lt"/>
                <a:ea typeface="Amazon Ember Light" panose="020B0403020204020204" pitchFamily="34" charset="0"/>
                <a:cs typeface="Amazon Ember Light" panose="020B0403020204020204" pitchFamily="34" charset="0"/>
              </a:rPr>
            </a:br>
            <a:endParaRPr lang="en-US" sz="1600" dirty="0">
              <a:latin typeface="+mn-lt"/>
              <a:ea typeface="Amazon Ember Light" panose="020B0403020204020204" pitchFamily="34" charset="0"/>
              <a:cs typeface="Amazon Ember Light" panose="020B0403020204020204" pitchFamily="34" charset="0"/>
            </a:endParaRPr>
          </a:p>
          <a:p>
            <a:pPr marL="0" indent="0">
              <a:buNone/>
            </a:pPr>
            <a:r>
              <a:rPr lang="en-US" sz="1800" dirty="0">
                <a:latin typeface="+mn-lt"/>
                <a:ea typeface="Amazon Ember Light" panose="020B0403020204020204" pitchFamily="34" charset="0"/>
                <a:cs typeface="Amazon Ember Light" panose="020B0403020204020204" pitchFamily="34" charset="0"/>
              </a:rPr>
              <a:t>Custom</a:t>
            </a:r>
          </a:p>
          <a:p>
            <a:pPr lvl="1">
              <a:spcBef>
                <a:spcPts val="0"/>
              </a:spcBef>
              <a:spcAft>
                <a:spcPts val="0"/>
              </a:spcAft>
            </a:pPr>
            <a:r>
              <a:rPr lang="en-US" sz="1600" dirty="0">
                <a:latin typeface="+mn-lt"/>
                <a:ea typeface="Amazon Ember Light" panose="020B0403020204020204" pitchFamily="34" charset="0"/>
                <a:cs typeface="Amazon Ember Light" panose="020B0403020204020204" pitchFamily="34" charset="0"/>
              </a:rPr>
              <a:t>Nickname</a:t>
            </a:r>
          </a:p>
          <a:p>
            <a:pPr lvl="1">
              <a:spcBef>
                <a:spcPts val="0"/>
              </a:spcBef>
              <a:spcAft>
                <a:spcPts val="0"/>
              </a:spcAft>
            </a:pPr>
            <a:r>
              <a:rPr lang="en-US" sz="1600" dirty="0">
                <a:latin typeface="+mn-lt"/>
                <a:ea typeface="Amazon Ember Light" panose="020B0403020204020204" pitchFamily="34" charset="0"/>
                <a:cs typeface="Amazon Ember Light" panose="020B0403020204020204" pitchFamily="34" charset="0"/>
              </a:rPr>
              <a:t>Picture</a:t>
            </a:r>
          </a:p>
          <a:p>
            <a:pPr marL="0" indent="0">
              <a:buNone/>
            </a:pPr>
            <a:r>
              <a:rPr lang="en-US" dirty="0">
                <a:latin typeface="+mn-lt"/>
              </a:rPr>
              <a:t>	</a:t>
            </a:r>
          </a:p>
        </p:txBody>
      </p:sp>
      <p:pic>
        <p:nvPicPr>
          <p:cNvPr id="16" name="Picture 15">
            <a:extLst>
              <a:ext uri="{FF2B5EF4-FFF2-40B4-BE49-F238E27FC236}">
                <a16:creationId xmlns:a16="http://schemas.microsoft.com/office/drawing/2014/main" id="{80FD1CFF-D95F-446D-95CA-4707FC981DFB}"/>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9262" y="1099001"/>
            <a:ext cx="1560116" cy="1560116"/>
          </a:xfrm>
          <a:prstGeom prst="rect">
            <a:avLst/>
          </a:prstGeom>
        </p:spPr>
      </p:pic>
      <p:sp>
        <p:nvSpPr>
          <p:cNvPr id="9" name="Content Placeholder 8">
            <a:extLst>
              <a:ext uri="{FF2B5EF4-FFF2-40B4-BE49-F238E27FC236}">
                <a16:creationId xmlns:a16="http://schemas.microsoft.com/office/drawing/2014/main" id="{DC0EB611-CF22-4656-A9B9-B34E3240C56E}"/>
              </a:ext>
            </a:extLst>
          </p:cNvPr>
          <p:cNvSpPr>
            <a:spLocks noGrp="1"/>
          </p:cNvSpPr>
          <p:nvPr>
            <p:ph type="body" idx="3"/>
          </p:nvPr>
        </p:nvSpPr>
        <p:spPr>
          <a:xfrm>
            <a:off x="4114800" y="2438400"/>
            <a:ext cx="3749040" cy="3996350"/>
          </a:xfrm>
        </p:spPr>
        <p:txBody>
          <a:bodyPr/>
          <a:lstStyle/>
          <a:p>
            <a:pPr marL="0" indent="0" algn="ctr">
              <a:buNone/>
            </a:pPr>
            <a:r>
              <a:rPr lang="en-US" dirty="0">
                <a:latin typeface="+mn-lt"/>
                <a:ea typeface="Amazon Ember" panose="02000000000000000000" pitchFamily="2" charset="0"/>
              </a:rPr>
              <a:t>Groups</a:t>
            </a:r>
          </a:p>
          <a:p>
            <a:pPr marL="0" indent="0" algn="ctr">
              <a:buNone/>
            </a:pPr>
            <a:r>
              <a:rPr lang="en-US" sz="1800" dirty="0">
                <a:latin typeface="+mn-lt"/>
                <a:ea typeface="Amazon Ember" panose="02000000000000000000" pitchFamily="2" charset="0"/>
              </a:rPr>
              <a:t>Groups represent different types of users</a:t>
            </a:r>
            <a:br>
              <a:rPr lang="en-US" sz="1800" dirty="0">
                <a:latin typeface="+mn-lt"/>
                <a:ea typeface="Amazon Ember" panose="02000000000000000000" pitchFamily="2" charset="0"/>
              </a:rPr>
            </a:br>
            <a:endParaRPr lang="en-US" sz="1600" dirty="0">
              <a:latin typeface="+mn-lt"/>
              <a:ea typeface="Amazon Ember" panose="02000000000000000000" pitchFamily="2" charset="0"/>
            </a:endParaRPr>
          </a:p>
          <a:p>
            <a:pPr marL="0" indent="0">
              <a:buNone/>
            </a:pPr>
            <a:r>
              <a:rPr lang="en-US" sz="1800" dirty="0">
                <a:latin typeface="+mn-lt"/>
                <a:ea typeface="Amazon Ember Light" panose="020B0403020204020204" pitchFamily="34" charset="0"/>
                <a:cs typeface="Amazon Ember Light" panose="020B0403020204020204" pitchFamily="34" charset="0"/>
              </a:rPr>
              <a:t>Your application</a:t>
            </a:r>
          </a:p>
          <a:p>
            <a:pPr lvl="1">
              <a:spcBef>
                <a:spcPts val="0"/>
              </a:spcBef>
              <a:spcAft>
                <a:spcPts val="0"/>
              </a:spcAft>
            </a:pPr>
            <a:r>
              <a:rPr lang="en-US" sz="1600" dirty="0">
                <a:latin typeface="+mn-lt"/>
                <a:ea typeface="Amazon Ember Light" panose="020B0403020204020204" pitchFamily="34" charset="0"/>
                <a:cs typeface="Amazon Ember Light" panose="020B0403020204020204" pitchFamily="34" charset="0"/>
              </a:rPr>
              <a:t>End users</a:t>
            </a:r>
          </a:p>
          <a:p>
            <a:pPr lvl="1">
              <a:spcBef>
                <a:spcPts val="0"/>
              </a:spcBef>
              <a:spcAft>
                <a:spcPts val="0"/>
              </a:spcAft>
            </a:pPr>
            <a:r>
              <a:rPr lang="en-US" sz="1600" dirty="0">
                <a:latin typeface="+mn-lt"/>
                <a:ea typeface="Amazon Ember Light" panose="020B0403020204020204" pitchFamily="34" charset="0"/>
                <a:cs typeface="Amazon Ember Light" panose="020B0403020204020204" pitchFamily="34" charset="0"/>
              </a:rPr>
              <a:t>Administrators</a:t>
            </a:r>
            <a:br>
              <a:rPr lang="en-US" sz="1600" dirty="0">
                <a:latin typeface="+mn-lt"/>
                <a:ea typeface="Amazon Ember Light" panose="020B0403020204020204" pitchFamily="34" charset="0"/>
                <a:cs typeface="Amazon Ember Light" panose="020B0403020204020204" pitchFamily="34" charset="0"/>
              </a:rPr>
            </a:br>
            <a:endParaRPr lang="en-US" sz="1600" dirty="0">
              <a:latin typeface="+mn-lt"/>
              <a:ea typeface="Amazon Ember Light" panose="020B0403020204020204" pitchFamily="34" charset="0"/>
              <a:cs typeface="Amazon Ember Light" panose="020B0403020204020204" pitchFamily="34" charset="0"/>
            </a:endParaRPr>
          </a:p>
          <a:p>
            <a:pPr marL="0" indent="0">
              <a:buNone/>
            </a:pPr>
            <a:r>
              <a:rPr lang="en-US" sz="1800" dirty="0">
                <a:latin typeface="+mn-lt"/>
                <a:ea typeface="Amazon Ember Light" panose="020B0403020204020204" pitchFamily="34" charset="0"/>
                <a:cs typeface="Amazon Ember Light" panose="020B0403020204020204" pitchFamily="34" charset="0"/>
              </a:rPr>
              <a:t>Users can belong to multiple groups.</a:t>
            </a:r>
          </a:p>
          <a:p>
            <a:pPr marL="457200" lvl="1" indent="0">
              <a:buNone/>
            </a:pPr>
            <a:endParaRPr lang="en-US" sz="2000" dirty="0">
              <a:latin typeface="+mn-lt"/>
            </a:endParaRPr>
          </a:p>
        </p:txBody>
      </p:sp>
      <p:pic>
        <p:nvPicPr>
          <p:cNvPr id="14" name="Picture 13">
            <a:extLst>
              <a:ext uri="{FF2B5EF4-FFF2-40B4-BE49-F238E27FC236}">
                <a16:creationId xmlns:a16="http://schemas.microsoft.com/office/drawing/2014/main" id="{806E9F99-28CB-49A9-8B4F-3F5C6ACD035F}"/>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31024" y="1099001"/>
            <a:ext cx="1560117" cy="1560117"/>
          </a:xfrm>
          <a:prstGeom prst="rect">
            <a:avLst/>
          </a:prstGeom>
        </p:spPr>
      </p:pic>
      <p:sp>
        <p:nvSpPr>
          <p:cNvPr id="8" name="Content Placeholder 7">
            <a:extLst>
              <a:ext uri="{FF2B5EF4-FFF2-40B4-BE49-F238E27FC236}">
                <a16:creationId xmlns:a16="http://schemas.microsoft.com/office/drawing/2014/main" id="{B20C5356-73C9-4B00-B570-73072ADC4E80}"/>
              </a:ext>
            </a:extLst>
          </p:cNvPr>
          <p:cNvSpPr>
            <a:spLocks noGrp="1"/>
          </p:cNvSpPr>
          <p:nvPr>
            <p:ph type="body" idx="2"/>
          </p:nvPr>
        </p:nvSpPr>
        <p:spPr>
          <a:xfrm>
            <a:off x="8036562" y="2438400"/>
            <a:ext cx="3749040" cy="3996350"/>
          </a:xfrm>
        </p:spPr>
        <p:txBody>
          <a:bodyPr/>
          <a:lstStyle/>
          <a:p>
            <a:pPr marL="0" indent="0" algn="ctr">
              <a:buNone/>
            </a:pPr>
            <a:r>
              <a:rPr lang="en-US" dirty="0">
                <a:latin typeface="+mn-lt"/>
                <a:ea typeface="Amazon Ember" panose="02000000000000000000" pitchFamily="2" charset="0"/>
              </a:rPr>
              <a:t>Scope</a:t>
            </a:r>
          </a:p>
          <a:p>
            <a:pPr marL="0" indent="0" algn="ctr">
              <a:buNone/>
            </a:pPr>
            <a:r>
              <a:rPr lang="en-US" sz="1800" dirty="0">
                <a:latin typeface="+mn-lt"/>
                <a:ea typeface="Amazon Ember" panose="02000000000000000000" pitchFamily="2" charset="0"/>
              </a:rPr>
              <a:t>Level of access to resource</a:t>
            </a:r>
            <a:br>
              <a:rPr lang="en-US" sz="1800" dirty="0">
                <a:latin typeface="+mn-lt"/>
                <a:ea typeface="Amazon Ember" panose="02000000000000000000" pitchFamily="2" charset="0"/>
              </a:rPr>
            </a:br>
            <a:br>
              <a:rPr lang="en-US" sz="1800" dirty="0">
                <a:latin typeface="+mn-lt"/>
                <a:ea typeface="Amazon Ember" panose="02000000000000000000" pitchFamily="2" charset="0"/>
              </a:rPr>
            </a:br>
            <a:endParaRPr lang="en-US" sz="1600" dirty="0">
              <a:latin typeface="+mn-lt"/>
              <a:ea typeface="Amazon Ember" panose="02000000000000000000" pitchFamily="2" charset="0"/>
            </a:endParaRPr>
          </a:p>
          <a:p>
            <a:pPr marL="0" indent="0">
              <a:buNone/>
            </a:pPr>
            <a:r>
              <a:rPr lang="en-US" sz="2000" dirty="0">
                <a:latin typeface="+mn-lt"/>
                <a:ea typeface="Amazon Ember Light" panose="020B0403020204020204" pitchFamily="34" charset="0"/>
                <a:cs typeface="Amazon Ember Light" panose="020B0403020204020204" pitchFamily="34" charset="0"/>
              </a:rPr>
              <a:t>Your application</a:t>
            </a:r>
          </a:p>
          <a:p>
            <a:pPr lvl="1">
              <a:spcBef>
                <a:spcPts val="0"/>
              </a:spcBef>
              <a:spcAft>
                <a:spcPts val="0"/>
              </a:spcAft>
            </a:pPr>
            <a:r>
              <a:rPr lang="en-US" sz="1600" dirty="0">
                <a:latin typeface="+mn-lt"/>
                <a:ea typeface="Amazon Ember Light" panose="020B0403020204020204" pitchFamily="34" charset="0"/>
                <a:cs typeface="Amazon Ember Light" panose="020B0403020204020204" pitchFamily="34" charset="0"/>
              </a:rPr>
              <a:t>Read attributes</a:t>
            </a:r>
          </a:p>
          <a:p>
            <a:pPr lvl="1">
              <a:spcBef>
                <a:spcPts val="0"/>
              </a:spcBef>
              <a:spcAft>
                <a:spcPts val="0"/>
              </a:spcAft>
            </a:pPr>
            <a:r>
              <a:rPr lang="en-US" sz="1600" dirty="0">
                <a:latin typeface="+mn-lt"/>
                <a:ea typeface="Amazon Ember Light" panose="020B0403020204020204" pitchFamily="34" charset="0"/>
                <a:cs typeface="Amazon Ember Light" panose="020B0403020204020204" pitchFamily="34" charset="0"/>
              </a:rPr>
              <a:t>Write attributes</a:t>
            </a:r>
            <a:br>
              <a:rPr lang="en-US" sz="1600" dirty="0">
                <a:latin typeface="+mn-lt"/>
                <a:ea typeface="Amazon Ember Light" panose="020B0403020204020204" pitchFamily="34" charset="0"/>
                <a:cs typeface="Amazon Ember Light" panose="020B0403020204020204" pitchFamily="34" charset="0"/>
              </a:rPr>
            </a:br>
            <a:endParaRPr lang="en-US" sz="1600" dirty="0">
              <a:latin typeface="+mn-lt"/>
              <a:ea typeface="Amazon Ember Light" panose="020B0403020204020204" pitchFamily="34" charset="0"/>
              <a:cs typeface="Amazon Ember Light" panose="020B0403020204020204" pitchFamily="34" charset="0"/>
            </a:endParaRPr>
          </a:p>
          <a:p>
            <a:pPr marL="0" indent="0">
              <a:spcBef>
                <a:spcPts val="0"/>
              </a:spcBef>
              <a:spcAft>
                <a:spcPts val="0"/>
              </a:spcAft>
              <a:buNone/>
            </a:pPr>
            <a:r>
              <a:rPr lang="en-US" sz="1800" dirty="0">
                <a:latin typeface="+mn-lt"/>
                <a:ea typeface="Amazon Ember Light" panose="020B0403020204020204" pitchFamily="34" charset="0"/>
                <a:cs typeface="Amazon Ember Light" panose="020B0403020204020204" pitchFamily="34" charset="0"/>
              </a:rPr>
              <a:t>OAuth scopes</a:t>
            </a:r>
            <a:br>
              <a:rPr lang="en-US" sz="1800" dirty="0">
                <a:latin typeface="+mn-lt"/>
                <a:ea typeface="Amazon Ember Light" panose="020B0403020204020204" pitchFamily="34" charset="0"/>
                <a:cs typeface="Amazon Ember Light" panose="020B0403020204020204" pitchFamily="34" charset="0"/>
              </a:rPr>
            </a:br>
            <a:endParaRPr lang="en-US" sz="1800" dirty="0">
              <a:latin typeface="+mn-lt"/>
              <a:ea typeface="Amazon Ember Light" panose="020B0403020204020204" pitchFamily="34" charset="0"/>
              <a:cs typeface="Amazon Ember Light" panose="020B0403020204020204" pitchFamily="34" charset="0"/>
            </a:endParaRPr>
          </a:p>
          <a:p>
            <a:pPr marL="0" indent="0">
              <a:spcBef>
                <a:spcPts val="0"/>
              </a:spcBef>
              <a:buNone/>
            </a:pPr>
            <a:r>
              <a:rPr lang="en-US" sz="1800" dirty="0">
                <a:latin typeface="+mn-lt"/>
                <a:ea typeface="Amazon Ember Light" panose="020B0403020204020204" pitchFamily="34" charset="0"/>
                <a:cs typeface="Amazon Ember Light" panose="020B0403020204020204" pitchFamily="34" charset="0"/>
              </a:rPr>
              <a:t>Custom scopes</a:t>
            </a:r>
          </a:p>
        </p:txBody>
      </p:sp>
    </p:spTree>
    <p:custDataLst>
      <p:tags r:id="rId1"/>
    </p:custDataLst>
    <p:extLst>
      <p:ext uri="{BB962C8B-B14F-4D97-AF65-F5344CB8AC3E}">
        <p14:creationId xmlns:p14="http://schemas.microsoft.com/office/powerpoint/2010/main" val="2672499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Granting access to your application with user pools</a:t>
            </a:r>
          </a:p>
        </p:txBody>
      </p:sp>
      <p:sp>
        <p:nvSpPr>
          <p:cNvPr id="6" name="Text Placeholder 5"/>
          <p:cNvSpPr>
            <a:spLocks noGrp="1"/>
          </p:cNvSpPr>
          <p:nvPr>
            <p:ph type="subTitle" idx="1"/>
          </p:nvPr>
        </p:nvSpPr>
        <p:spPr/>
        <p:txBody>
          <a:bodyPr>
            <a:normAutofit/>
          </a:bodyPr>
          <a:lstStyle/>
          <a:p>
            <a:r>
              <a:rPr lang="en-US" dirty="0"/>
              <a:t>Module 12: Granting Access to Your Application Users</a:t>
            </a:r>
          </a:p>
        </p:txBody>
      </p:sp>
    </p:spTree>
    <p:custDataLst>
      <p:tags r:id="rId1"/>
    </p:custDataLst>
    <p:extLst>
      <p:ext uri="{BB962C8B-B14F-4D97-AF65-F5344CB8AC3E}">
        <p14:creationId xmlns:p14="http://schemas.microsoft.com/office/powerpoint/2010/main" val="2452008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30D78B2-FE4F-474B-A9FB-7FCB5AA8BCCE}"/>
              </a:ext>
            </a:extLst>
          </p:cNvPr>
          <p:cNvSpPr>
            <a:spLocks noGrp="1"/>
          </p:cNvSpPr>
          <p:nvPr>
            <p:ph type="sldNum" sz="quarter" idx="20"/>
          </p:nvPr>
        </p:nvSpPr>
        <p:spPr/>
        <p:txBody>
          <a:bodyPr/>
          <a:lstStyle/>
          <a:p>
            <a:fld id="{989D9560-4C13-4692-9687-98ECDD2D9552}" type="slidenum">
              <a:rPr lang="en-US" smtClean="0"/>
              <a:t>17</a:t>
            </a:fld>
            <a:endParaRPr lang="en-US" dirty="0"/>
          </a:p>
        </p:txBody>
      </p:sp>
      <p:sp>
        <p:nvSpPr>
          <p:cNvPr id="9" name="Title 8">
            <a:extLst>
              <a:ext uri="{FF2B5EF4-FFF2-40B4-BE49-F238E27FC236}">
                <a16:creationId xmlns:a16="http://schemas.microsoft.com/office/drawing/2014/main" id="{8E84731C-64CA-49F1-AFAF-479A383AA543}"/>
              </a:ext>
            </a:extLst>
          </p:cNvPr>
          <p:cNvSpPr>
            <a:spLocks noGrp="1"/>
          </p:cNvSpPr>
          <p:nvPr>
            <p:ph type="title"/>
          </p:nvPr>
        </p:nvSpPr>
        <p:spPr/>
        <p:txBody>
          <a:bodyPr/>
          <a:lstStyle/>
          <a:p>
            <a:r>
              <a:rPr lang="en-US" dirty="0"/>
              <a:t>Flow for Amazon Cognito user pool</a:t>
            </a:r>
          </a:p>
        </p:txBody>
      </p:sp>
      <p:grpSp>
        <p:nvGrpSpPr>
          <p:cNvPr id="2" name="JustGraphic">
            <a:extLst>
              <a:ext uri="{FF2B5EF4-FFF2-40B4-BE49-F238E27FC236}">
                <a16:creationId xmlns:a16="http://schemas.microsoft.com/office/drawing/2014/main" id="{63DD0883-387B-4A89-A9B2-0E54E203063E}"/>
              </a:ext>
              <a:ext uri="{C183D7F6-B498-43B3-948B-1728B52AA6E4}">
                <adec:decorative xmlns:adec="http://schemas.microsoft.com/office/drawing/2017/decorative" val="1"/>
              </a:ext>
            </a:extLst>
          </p:cNvPr>
          <p:cNvGrpSpPr/>
          <p:nvPr/>
        </p:nvGrpSpPr>
        <p:grpSpPr>
          <a:xfrm>
            <a:off x="161305" y="1734551"/>
            <a:ext cx="12030695" cy="4298760"/>
            <a:chOff x="161305" y="1734551"/>
            <a:chExt cx="12030695" cy="4298760"/>
          </a:xfrm>
        </p:grpSpPr>
        <p:sp>
          <p:nvSpPr>
            <p:cNvPr id="58" name="Rectangle 57">
              <a:extLst>
                <a:ext uri="{FF2B5EF4-FFF2-40B4-BE49-F238E27FC236}">
                  <a16:creationId xmlns:a16="http://schemas.microsoft.com/office/drawing/2014/main" id="{E2F20F6F-7D46-4B7C-BD85-99608567A4B7}"/>
                </a:ext>
              </a:extLst>
            </p:cNvPr>
            <p:cNvSpPr/>
            <p:nvPr/>
          </p:nvSpPr>
          <p:spPr>
            <a:xfrm>
              <a:off x="161305" y="2042160"/>
              <a:ext cx="2108682" cy="2438026"/>
            </a:xfrm>
            <a:prstGeom prst="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49">
              <a:extLst>
                <a:ext uri="{FF2B5EF4-FFF2-40B4-BE49-F238E27FC236}">
                  <a16:creationId xmlns:a16="http://schemas.microsoft.com/office/drawing/2014/main" id="{0086948B-950A-4FAC-BC34-18733CCCDB37}"/>
                </a:ext>
              </a:extLst>
            </p:cNvPr>
            <p:cNvSpPr txBox="1"/>
            <p:nvPr/>
          </p:nvSpPr>
          <p:spPr>
            <a:xfrm>
              <a:off x="254847" y="3685657"/>
              <a:ext cx="1993874" cy="646331"/>
            </a:xfrm>
            <a:prstGeom prst="rect">
              <a:avLst/>
            </a:prstGeom>
            <a:noFill/>
          </p:spPr>
          <p:txBody>
            <a:bodyPr wrap="square" rtlCol="0">
              <a:spAutoFit/>
            </a:bodyPr>
            <a:lstStyle/>
            <a:p>
              <a:pPr algn="ctr"/>
              <a:r>
                <a:rPr lang="en-US" dirty="0">
                  <a:latin typeface="Amazon Ember" panose="02000000000000000000" pitchFamily="2" charset="0"/>
                  <a:ea typeface="Amazon Ember" panose="02000000000000000000" pitchFamily="2" charset="0"/>
                </a:rPr>
                <a:t>Amazon Cognito</a:t>
              </a:r>
              <a:br>
                <a:rPr lang="en-US" dirty="0">
                  <a:latin typeface="Amazon Ember" panose="02000000000000000000" pitchFamily="2" charset="0"/>
                  <a:ea typeface="Amazon Ember" panose="02000000000000000000" pitchFamily="2" charset="0"/>
                </a:rPr>
              </a:br>
              <a:r>
                <a:rPr lang="en-US" dirty="0">
                  <a:latin typeface="Amazon Ember" panose="02000000000000000000" pitchFamily="2" charset="0"/>
                  <a:ea typeface="Amazon Ember" panose="02000000000000000000" pitchFamily="2" charset="0"/>
                </a:rPr>
                <a:t>user pools</a:t>
              </a:r>
            </a:p>
          </p:txBody>
        </p:sp>
        <p:pic>
          <p:nvPicPr>
            <p:cNvPr id="63" name="Graphic 21">
              <a:extLst>
                <a:ext uri="{FF2B5EF4-FFF2-40B4-BE49-F238E27FC236}">
                  <a16:creationId xmlns:a16="http://schemas.microsoft.com/office/drawing/2014/main" id="{0D7BF12B-67A4-4213-871A-95203876C55D}"/>
                </a:ext>
              </a:extLst>
            </p:cNvPr>
            <p:cNvPicPr>
              <a:picLocks noChangeAspect="1"/>
            </p:cNvPicPr>
            <p:nvPr/>
          </p:nvPicPr>
          <p:blipFill>
            <a:blip r:embed="rId4"/>
            <a:stretch>
              <a:fillRect/>
            </a:stretch>
          </p:blipFill>
          <p:spPr>
            <a:xfrm>
              <a:off x="657755" y="2487280"/>
              <a:ext cx="1188059" cy="1188060"/>
            </a:xfrm>
            <a:prstGeom prst="rect">
              <a:avLst/>
            </a:prstGeom>
          </p:spPr>
        </p:pic>
        <p:pic>
          <p:nvPicPr>
            <p:cNvPr id="64" name="Graphic 23">
              <a:extLst>
                <a:ext uri="{FF2B5EF4-FFF2-40B4-BE49-F238E27FC236}">
                  <a16:creationId xmlns:a16="http://schemas.microsoft.com/office/drawing/2014/main" id="{ECCA2F75-30E3-429A-A811-10BB426BD289}"/>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flipH="1">
              <a:off x="5905985" y="1837300"/>
              <a:ext cx="915353" cy="915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TextBox 49">
              <a:extLst>
                <a:ext uri="{FF2B5EF4-FFF2-40B4-BE49-F238E27FC236}">
                  <a16:creationId xmlns:a16="http://schemas.microsoft.com/office/drawing/2014/main" id="{E6D6C8B9-81F8-4443-8A00-7BBF5441BACE}"/>
                </a:ext>
              </a:extLst>
            </p:cNvPr>
            <p:cNvSpPr txBox="1"/>
            <p:nvPr/>
          </p:nvSpPr>
          <p:spPr>
            <a:xfrm>
              <a:off x="5366724" y="2760469"/>
              <a:ext cx="1993874" cy="369332"/>
            </a:xfrm>
            <a:prstGeom prst="rect">
              <a:avLst/>
            </a:prstGeom>
            <a:noFill/>
          </p:spPr>
          <p:txBody>
            <a:bodyPr wrap="square" rtlCol="0">
              <a:spAutoFit/>
            </a:bodyPr>
            <a:lstStyle/>
            <a:p>
              <a:pPr algn="ctr"/>
              <a:r>
                <a:rPr lang="en-US" dirty="0">
                  <a:latin typeface="Amazon Ember" panose="02000000000000000000" pitchFamily="2" charset="0"/>
                  <a:ea typeface="Amazon Ember" panose="02000000000000000000" pitchFamily="2" charset="0"/>
                </a:rPr>
                <a:t>Users</a:t>
              </a:r>
            </a:p>
          </p:txBody>
        </p:sp>
        <p:pic>
          <p:nvPicPr>
            <p:cNvPr id="66" name="Picture 65">
              <a:extLst>
                <a:ext uri="{FF2B5EF4-FFF2-40B4-BE49-F238E27FC236}">
                  <a16:creationId xmlns:a16="http://schemas.microsoft.com/office/drawing/2014/main" id="{2C865551-01CC-435D-ADD7-A2A9A4479E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93670" y="3446085"/>
              <a:ext cx="1414186" cy="1414186"/>
            </a:xfrm>
            <a:prstGeom prst="rect">
              <a:avLst/>
            </a:prstGeom>
          </p:spPr>
        </p:pic>
        <p:sp>
          <p:nvSpPr>
            <p:cNvPr id="67" name="TextBox 66">
              <a:extLst>
                <a:ext uri="{FF2B5EF4-FFF2-40B4-BE49-F238E27FC236}">
                  <a16:creationId xmlns:a16="http://schemas.microsoft.com/office/drawing/2014/main" id="{5BE05583-2180-4A24-8459-3B969157CB17}"/>
                </a:ext>
              </a:extLst>
            </p:cNvPr>
            <p:cNvSpPr txBox="1"/>
            <p:nvPr/>
          </p:nvSpPr>
          <p:spPr>
            <a:xfrm>
              <a:off x="5779442" y="4639726"/>
              <a:ext cx="1242648" cy="369332"/>
            </a:xfrm>
            <a:prstGeom prst="rect">
              <a:avLst/>
            </a:prstGeom>
            <a:noFill/>
          </p:spPr>
          <p:txBody>
            <a:bodyPr wrap="none" rtlCol="0">
              <a:spAutoFit/>
            </a:bodyPr>
            <a:lstStyle/>
            <a:p>
              <a:pPr algn="ctr"/>
              <a:r>
                <a:rPr lang="en-US" dirty="0">
                  <a:ea typeface="Amazon Ember Light" panose="020B0403020204020204" pitchFamily="34" charset="0"/>
                  <a:cs typeface="Amazon Ember Light" panose="020B0403020204020204" pitchFamily="34" charset="0"/>
                </a:rPr>
                <a:t>App client</a:t>
              </a:r>
            </a:p>
          </p:txBody>
        </p:sp>
        <p:pic>
          <p:nvPicPr>
            <p:cNvPr id="68" name="Picture 67">
              <a:extLst>
                <a:ext uri="{FF2B5EF4-FFF2-40B4-BE49-F238E27FC236}">
                  <a16:creationId xmlns:a16="http://schemas.microsoft.com/office/drawing/2014/main" id="{71617B49-50D4-4F89-945C-AEF7982FB5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49893" y="2445242"/>
              <a:ext cx="1842107" cy="1842107"/>
            </a:xfrm>
            <a:prstGeom prst="rect">
              <a:avLst/>
            </a:prstGeom>
          </p:spPr>
        </p:pic>
        <p:sp>
          <p:nvSpPr>
            <p:cNvPr id="69" name="TextBox 68">
              <a:extLst>
                <a:ext uri="{FF2B5EF4-FFF2-40B4-BE49-F238E27FC236}">
                  <a16:creationId xmlns:a16="http://schemas.microsoft.com/office/drawing/2014/main" id="{758A3672-95FF-4D64-B47B-B5DC7D20D28C}"/>
                </a:ext>
              </a:extLst>
            </p:cNvPr>
            <p:cNvSpPr txBox="1"/>
            <p:nvPr/>
          </p:nvSpPr>
          <p:spPr>
            <a:xfrm>
              <a:off x="10583098" y="4025624"/>
              <a:ext cx="1375698" cy="369332"/>
            </a:xfrm>
            <a:prstGeom prst="rect">
              <a:avLst/>
            </a:prstGeom>
            <a:noFill/>
          </p:spPr>
          <p:txBody>
            <a:bodyPr wrap="none" rtlCol="0">
              <a:spAutoFit/>
            </a:bodyPr>
            <a:lstStyle/>
            <a:p>
              <a:pPr algn="ctr"/>
              <a:r>
                <a:rPr lang="en-US" dirty="0">
                  <a:latin typeface="Amazon Ember" panose="02000000000000000000" pitchFamily="2" charset="0"/>
                  <a:ea typeface="Amazon Ember" panose="02000000000000000000" pitchFamily="2" charset="0"/>
                  <a:cs typeface="Amazon Ember Light" panose="020B0403020204020204" pitchFamily="34" charset="0"/>
                </a:rPr>
                <a:t>Application</a:t>
              </a:r>
            </a:p>
          </p:txBody>
        </p:sp>
        <p:sp>
          <p:nvSpPr>
            <p:cNvPr id="70" name="Arrow: Right 69">
              <a:extLst>
                <a:ext uri="{FF2B5EF4-FFF2-40B4-BE49-F238E27FC236}">
                  <a16:creationId xmlns:a16="http://schemas.microsoft.com/office/drawing/2014/main" id="{76DEB148-E5CA-4A80-85AB-9803C0E4AD84}"/>
                </a:ext>
              </a:extLst>
            </p:cNvPr>
            <p:cNvSpPr/>
            <p:nvPr/>
          </p:nvSpPr>
          <p:spPr>
            <a:xfrm>
              <a:off x="2259955" y="1734551"/>
              <a:ext cx="3635998" cy="1168936"/>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Amazon Ember" panose="02000000000000000000" pitchFamily="2" charset="0"/>
                  <a:ea typeface="Amazon Ember" panose="02000000000000000000" pitchFamily="2" charset="0"/>
                </a:rPr>
                <a:t>Attributes and Group</a:t>
              </a:r>
            </a:p>
          </p:txBody>
        </p:sp>
        <p:sp>
          <p:nvSpPr>
            <p:cNvPr id="71" name="Arrow: Right 70">
              <a:extLst>
                <a:ext uri="{FF2B5EF4-FFF2-40B4-BE49-F238E27FC236}">
                  <a16:creationId xmlns:a16="http://schemas.microsoft.com/office/drawing/2014/main" id="{810C797F-DB8D-40EF-985B-B76CF1D12111}"/>
                </a:ext>
              </a:extLst>
            </p:cNvPr>
            <p:cNvSpPr/>
            <p:nvPr/>
          </p:nvSpPr>
          <p:spPr>
            <a:xfrm>
              <a:off x="6973292" y="2735374"/>
              <a:ext cx="911218" cy="1168936"/>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Arrow: Right 71">
              <a:extLst>
                <a:ext uri="{FF2B5EF4-FFF2-40B4-BE49-F238E27FC236}">
                  <a16:creationId xmlns:a16="http://schemas.microsoft.com/office/drawing/2014/main" id="{782CA520-C6E1-4443-B723-112C1DB05C57}"/>
                </a:ext>
              </a:extLst>
            </p:cNvPr>
            <p:cNvSpPr/>
            <p:nvPr/>
          </p:nvSpPr>
          <p:spPr>
            <a:xfrm>
              <a:off x="9599405" y="2763285"/>
              <a:ext cx="991185" cy="1168936"/>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a:extLst>
                <a:ext uri="{FF2B5EF4-FFF2-40B4-BE49-F238E27FC236}">
                  <a16:creationId xmlns:a16="http://schemas.microsoft.com/office/drawing/2014/main" id="{2F6BEBA6-528A-4634-A572-C9DE3C0BE3E1}"/>
                </a:ext>
              </a:extLst>
            </p:cNvPr>
            <p:cNvSpPr txBox="1"/>
            <p:nvPr/>
          </p:nvSpPr>
          <p:spPr>
            <a:xfrm>
              <a:off x="8231143" y="3712789"/>
              <a:ext cx="931665" cy="369332"/>
            </a:xfrm>
            <a:prstGeom prst="rect">
              <a:avLst/>
            </a:prstGeom>
            <a:noFill/>
          </p:spPr>
          <p:txBody>
            <a:bodyPr wrap="none" rtlCol="0">
              <a:spAutoFit/>
            </a:bodyPr>
            <a:lstStyle/>
            <a:p>
              <a:pPr algn="ctr"/>
              <a:r>
                <a:rPr lang="en-US" dirty="0">
                  <a:ea typeface="Amazon Ember Light" panose="020B0403020204020204" pitchFamily="34" charset="0"/>
                  <a:cs typeface="Amazon Ember Light" panose="020B0403020204020204" pitchFamily="34" charset="0"/>
                </a:rPr>
                <a:t>Tokens</a:t>
              </a:r>
            </a:p>
          </p:txBody>
        </p:sp>
        <p:sp>
          <p:nvSpPr>
            <p:cNvPr id="74" name="Arrow: Right 73">
              <a:extLst>
                <a:ext uri="{FF2B5EF4-FFF2-40B4-BE49-F238E27FC236}">
                  <a16:creationId xmlns:a16="http://schemas.microsoft.com/office/drawing/2014/main" id="{D0245176-0415-4115-8649-826239C8F7B2}"/>
                </a:ext>
              </a:extLst>
            </p:cNvPr>
            <p:cNvSpPr/>
            <p:nvPr/>
          </p:nvSpPr>
          <p:spPr>
            <a:xfrm>
              <a:off x="2269987" y="3622626"/>
              <a:ext cx="3505841" cy="1168936"/>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Amazon Ember" panose="02000000000000000000" pitchFamily="2" charset="0"/>
                  <a:ea typeface="Amazon Ember" panose="02000000000000000000" pitchFamily="2" charset="0"/>
                </a:rPr>
                <a:t>Scope</a:t>
              </a:r>
            </a:p>
          </p:txBody>
        </p:sp>
        <p:sp>
          <p:nvSpPr>
            <p:cNvPr id="75" name="TextBox 74">
              <a:extLst>
                <a:ext uri="{FF2B5EF4-FFF2-40B4-BE49-F238E27FC236}">
                  <a16:creationId xmlns:a16="http://schemas.microsoft.com/office/drawing/2014/main" id="{902715EC-9A87-42D4-AF42-24717F01B9F8}"/>
                </a:ext>
              </a:extLst>
            </p:cNvPr>
            <p:cNvSpPr txBox="1"/>
            <p:nvPr/>
          </p:nvSpPr>
          <p:spPr>
            <a:xfrm>
              <a:off x="3292448" y="3092819"/>
              <a:ext cx="1993874" cy="646331"/>
            </a:xfrm>
            <a:prstGeom prst="rect">
              <a:avLst/>
            </a:prstGeom>
            <a:noFill/>
          </p:spPr>
          <p:txBody>
            <a:bodyPr wrap="square" rtlCol="0">
              <a:spAutoFit/>
            </a:bodyPr>
            <a:lstStyle/>
            <a:p>
              <a:r>
                <a:rPr lang="en-US" dirty="0">
                  <a:ea typeface="Amazon Ember Light" panose="020B0403020204020204" pitchFamily="34" charset="0"/>
                  <a:cs typeface="Amazon Ember Light" panose="020B0403020204020204" pitchFamily="34" charset="0"/>
                </a:rPr>
                <a:t>Configuring level of access. </a:t>
              </a:r>
            </a:p>
          </p:txBody>
        </p:sp>
        <p:sp>
          <p:nvSpPr>
            <p:cNvPr id="76" name="TextBox 75">
              <a:extLst>
                <a:ext uri="{FF2B5EF4-FFF2-40B4-BE49-F238E27FC236}">
                  <a16:creationId xmlns:a16="http://schemas.microsoft.com/office/drawing/2014/main" id="{13704AC8-B78C-4905-899C-EBD2A9AB62AD}"/>
                </a:ext>
              </a:extLst>
            </p:cNvPr>
            <p:cNvSpPr txBox="1"/>
            <p:nvPr/>
          </p:nvSpPr>
          <p:spPr>
            <a:xfrm>
              <a:off x="6090492" y="5386980"/>
              <a:ext cx="2727936" cy="646331"/>
            </a:xfrm>
            <a:prstGeom prst="rect">
              <a:avLst/>
            </a:prstGeom>
            <a:noFill/>
          </p:spPr>
          <p:txBody>
            <a:bodyPr wrap="square" rtlCol="0">
              <a:spAutoFit/>
            </a:bodyPr>
            <a:lstStyle/>
            <a:p>
              <a:r>
                <a:rPr lang="en-US" dirty="0">
                  <a:ea typeface="Amazon Ember Light" panose="020B0403020204020204" pitchFamily="34" charset="0"/>
                  <a:cs typeface="Amazon Ember Light" panose="020B0403020204020204" pitchFamily="34" charset="0"/>
                </a:rPr>
                <a:t>Assign attributes, group, and scope.</a:t>
              </a:r>
            </a:p>
          </p:txBody>
        </p:sp>
        <p:sp>
          <p:nvSpPr>
            <p:cNvPr id="77" name="TextBox 76">
              <a:extLst>
                <a:ext uri="{FF2B5EF4-FFF2-40B4-BE49-F238E27FC236}">
                  <a16:creationId xmlns:a16="http://schemas.microsoft.com/office/drawing/2014/main" id="{1D1FCD05-5E2D-4D23-95C3-30B1E07C2BEC}"/>
                </a:ext>
              </a:extLst>
            </p:cNvPr>
            <p:cNvSpPr txBox="1"/>
            <p:nvPr/>
          </p:nvSpPr>
          <p:spPr>
            <a:xfrm>
              <a:off x="7797342" y="4106372"/>
              <a:ext cx="1991251" cy="646331"/>
            </a:xfrm>
            <a:prstGeom prst="rect">
              <a:avLst/>
            </a:prstGeom>
            <a:noFill/>
          </p:spPr>
          <p:txBody>
            <a:bodyPr wrap="none" rtlCol="0">
              <a:spAutoFit/>
            </a:bodyPr>
            <a:lstStyle/>
            <a:p>
              <a:pPr algn="ctr"/>
              <a:r>
                <a:rPr lang="en-US" dirty="0">
                  <a:ea typeface="Amazon Ember Light" panose="020B0403020204020204" pitchFamily="34" charset="0"/>
                  <a:cs typeface="Amazon Ember Light" panose="020B0403020204020204" pitchFamily="34" charset="0"/>
                </a:rPr>
                <a:t>Amazon Cognito </a:t>
              </a:r>
              <a:br>
                <a:rPr lang="en-US" dirty="0">
                  <a:ea typeface="Amazon Ember Light" panose="020B0403020204020204" pitchFamily="34" charset="0"/>
                  <a:cs typeface="Amazon Ember Light" panose="020B0403020204020204" pitchFamily="34" charset="0"/>
                </a:rPr>
              </a:br>
              <a:r>
                <a:rPr lang="en-US" dirty="0">
                  <a:ea typeface="Amazon Ember Light" panose="020B0403020204020204" pitchFamily="34" charset="0"/>
                  <a:cs typeface="Amazon Ember Light" panose="020B0403020204020204" pitchFamily="34" charset="0"/>
                </a:rPr>
                <a:t>issues tokens.</a:t>
              </a:r>
            </a:p>
          </p:txBody>
        </p:sp>
        <p:sp>
          <p:nvSpPr>
            <p:cNvPr id="78" name="TextBox 77">
              <a:extLst>
                <a:ext uri="{FF2B5EF4-FFF2-40B4-BE49-F238E27FC236}">
                  <a16:creationId xmlns:a16="http://schemas.microsoft.com/office/drawing/2014/main" id="{9444A702-FED8-4DE5-B85E-BF0F5E755B02}"/>
                </a:ext>
              </a:extLst>
            </p:cNvPr>
            <p:cNvSpPr txBox="1"/>
            <p:nvPr/>
          </p:nvSpPr>
          <p:spPr>
            <a:xfrm>
              <a:off x="10816302" y="4587601"/>
              <a:ext cx="1375698" cy="923330"/>
            </a:xfrm>
            <a:prstGeom prst="rect">
              <a:avLst/>
            </a:prstGeom>
            <a:noFill/>
          </p:spPr>
          <p:txBody>
            <a:bodyPr wrap="square" rtlCol="0">
              <a:spAutoFit/>
            </a:bodyPr>
            <a:lstStyle/>
            <a:p>
              <a:r>
                <a:rPr lang="en-US" dirty="0">
                  <a:ea typeface="Amazon Ember Light" panose="020B0403020204020204" pitchFamily="34" charset="0"/>
                  <a:cs typeface="Amazon Ember Light" panose="020B0403020204020204" pitchFamily="34" charset="0"/>
                </a:rPr>
                <a:t>Use the application.</a:t>
              </a:r>
            </a:p>
          </p:txBody>
        </p:sp>
        <p:sp>
          <p:nvSpPr>
            <p:cNvPr id="79" name="Rectangle 78">
              <a:extLst>
                <a:ext uri="{FF2B5EF4-FFF2-40B4-BE49-F238E27FC236}">
                  <a16:creationId xmlns:a16="http://schemas.microsoft.com/office/drawing/2014/main" id="{8F69A537-BDF3-4697-866D-19E98ABEAAB8}"/>
                </a:ext>
              </a:extLst>
            </p:cNvPr>
            <p:cNvSpPr/>
            <p:nvPr/>
          </p:nvSpPr>
          <p:spPr>
            <a:xfrm>
              <a:off x="2929706" y="3092819"/>
              <a:ext cx="369332" cy="369332"/>
            </a:xfrm>
            <a:prstGeom prst="rect">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1</a:t>
              </a:r>
            </a:p>
          </p:txBody>
        </p:sp>
        <p:sp>
          <p:nvSpPr>
            <p:cNvPr id="80" name="Rectangle 79">
              <a:extLst>
                <a:ext uri="{FF2B5EF4-FFF2-40B4-BE49-F238E27FC236}">
                  <a16:creationId xmlns:a16="http://schemas.microsoft.com/office/drawing/2014/main" id="{1D9A20FE-4814-4CB1-BDF0-925EE67C603D}"/>
                </a:ext>
              </a:extLst>
            </p:cNvPr>
            <p:cNvSpPr/>
            <p:nvPr/>
          </p:nvSpPr>
          <p:spPr>
            <a:xfrm>
              <a:off x="5698550" y="5386980"/>
              <a:ext cx="369332" cy="369332"/>
            </a:xfrm>
            <a:prstGeom prst="rect">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2</a:t>
              </a:r>
            </a:p>
          </p:txBody>
        </p:sp>
        <p:sp>
          <p:nvSpPr>
            <p:cNvPr id="81" name="Rectangle 80">
              <a:extLst>
                <a:ext uri="{FF2B5EF4-FFF2-40B4-BE49-F238E27FC236}">
                  <a16:creationId xmlns:a16="http://schemas.microsoft.com/office/drawing/2014/main" id="{53CA5238-8EF8-4606-B651-8EB8AF1855C3}"/>
                </a:ext>
              </a:extLst>
            </p:cNvPr>
            <p:cNvSpPr/>
            <p:nvPr/>
          </p:nvSpPr>
          <p:spPr>
            <a:xfrm>
              <a:off x="7454460" y="4104493"/>
              <a:ext cx="369332" cy="369332"/>
            </a:xfrm>
            <a:prstGeom prst="rect">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3</a:t>
              </a:r>
            </a:p>
          </p:txBody>
        </p:sp>
        <p:sp>
          <p:nvSpPr>
            <p:cNvPr id="82" name="Rectangle 81">
              <a:extLst>
                <a:ext uri="{FF2B5EF4-FFF2-40B4-BE49-F238E27FC236}">
                  <a16:creationId xmlns:a16="http://schemas.microsoft.com/office/drawing/2014/main" id="{09DE57FE-4F06-49CA-AE52-5F938E33F887}"/>
                </a:ext>
              </a:extLst>
            </p:cNvPr>
            <p:cNvSpPr/>
            <p:nvPr/>
          </p:nvSpPr>
          <p:spPr>
            <a:xfrm>
              <a:off x="10426948" y="4587824"/>
              <a:ext cx="369332" cy="369332"/>
            </a:xfrm>
            <a:prstGeom prst="rect">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4</a:t>
              </a:r>
            </a:p>
          </p:txBody>
        </p:sp>
        <p:pic>
          <p:nvPicPr>
            <p:cNvPr id="83" name="Graphic 18">
              <a:extLst>
                <a:ext uri="{FF2B5EF4-FFF2-40B4-BE49-F238E27FC236}">
                  <a16:creationId xmlns:a16="http://schemas.microsoft.com/office/drawing/2014/main" id="{8193A984-467E-4C04-91E8-F70C4C59A3F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95760" y="3137017"/>
              <a:ext cx="548640"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4" name="Group 83">
              <a:extLst>
                <a:ext uri="{FF2B5EF4-FFF2-40B4-BE49-F238E27FC236}">
                  <a16:creationId xmlns:a16="http://schemas.microsoft.com/office/drawing/2014/main" id="{25888C38-1FAC-458A-869B-FC0F6EDCE632}"/>
                </a:ext>
              </a:extLst>
            </p:cNvPr>
            <p:cNvGrpSpPr/>
            <p:nvPr/>
          </p:nvGrpSpPr>
          <p:grpSpPr>
            <a:xfrm>
              <a:off x="7885939" y="3137017"/>
              <a:ext cx="492371" cy="548640"/>
              <a:chOff x="2716470" y="2618405"/>
              <a:chExt cx="1155277" cy="1155277"/>
            </a:xfrm>
          </p:grpSpPr>
          <p:pic>
            <p:nvPicPr>
              <p:cNvPr id="85" name="Graphic 18">
                <a:extLst>
                  <a:ext uri="{FF2B5EF4-FFF2-40B4-BE49-F238E27FC236}">
                    <a16:creationId xmlns:a16="http://schemas.microsoft.com/office/drawing/2014/main" id="{9EBA3345-A7AD-4E65-ADB0-F902B205D65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16470" y="2618405"/>
                <a:ext cx="1155277" cy="1155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 name="Rectangle 85">
                <a:extLst>
                  <a:ext uri="{FF2B5EF4-FFF2-40B4-BE49-F238E27FC236}">
                    <a16:creationId xmlns:a16="http://schemas.microsoft.com/office/drawing/2014/main" id="{5AC42F57-C19B-4240-967F-E6E60C51D404}"/>
                  </a:ext>
                </a:extLst>
              </p:cNvPr>
              <p:cNvSpPr/>
              <p:nvPr/>
            </p:nvSpPr>
            <p:spPr>
              <a:xfrm rot="18981361">
                <a:off x="2923717" y="2963957"/>
                <a:ext cx="749262" cy="465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7" name="Graphic 22">
                <a:extLst>
                  <a:ext uri="{FF2B5EF4-FFF2-40B4-BE49-F238E27FC236}">
                    <a16:creationId xmlns:a16="http://schemas.microsoft.com/office/drawing/2014/main" id="{C870590C-33DA-45C7-970E-75864FBE1E60}"/>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rot="2700000">
                <a:off x="3040842" y="2981144"/>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a:extLst>
                <a:ext uri="{FF2B5EF4-FFF2-40B4-BE49-F238E27FC236}">
                  <a16:creationId xmlns:a16="http://schemas.microsoft.com/office/drawing/2014/main" id="{EAA708F2-9419-41BE-A0D4-A944A0A46C19}"/>
                </a:ext>
              </a:extLst>
            </p:cNvPr>
            <p:cNvGrpSpPr/>
            <p:nvPr/>
          </p:nvGrpSpPr>
          <p:grpSpPr>
            <a:xfrm>
              <a:off x="8961849" y="3146539"/>
              <a:ext cx="520954" cy="548640"/>
              <a:chOff x="4073083" y="3156380"/>
              <a:chExt cx="1208339" cy="1208339"/>
            </a:xfrm>
          </p:grpSpPr>
          <p:pic>
            <p:nvPicPr>
              <p:cNvPr id="89" name="Graphic 18">
                <a:extLst>
                  <a:ext uri="{FF2B5EF4-FFF2-40B4-BE49-F238E27FC236}">
                    <a16:creationId xmlns:a16="http://schemas.microsoft.com/office/drawing/2014/main" id="{B205A799-735F-420D-A7AD-379CF01DB355}"/>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073083" y="3156380"/>
                <a:ext cx="1208339" cy="1208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Rectangle 89">
                <a:extLst>
                  <a:ext uri="{FF2B5EF4-FFF2-40B4-BE49-F238E27FC236}">
                    <a16:creationId xmlns:a16="http://schemas.microsoft.com/office/drawing/2014/main" id="{1FC84E07-FB18-4501-82BB-F71387A5CF7E}"/>
                  </a:ext>
                </a:extLst>
              </p:cNvPr>
              <p:cNvSpPr/>
              <p:nvPr/>
            </p:nvSpPr>
            <p:spPr>
              <a:xfrm rot="18981361">
                <a:off x="4289849" y="3517803"/>
                <a:ext cx="783676" cy="487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Arrow: Circular 90">
                <a:extLst>
                  <a:ext uri="{FF2B5EF4-FFF2-40B4-BE49-F238E27FC236}">
                    <a16:creationId xmlns:a16="http://schemas.microsoft.com/office/drawing/2014/main" id="{26F79AFB-C4CB-4DCF-A5BE-68D4C6D14AE9}"/>
                  </a:ext>
                </a:extLst>
              </p:cNvPr>
              <p:cNvSpPr/>
              <p:nvPr/>
            </p:nvSpPr>
            <p:spPr>
              <a:xfrm>
                <a:off x="4361118" y="3466881"/>
                <a:ext cx="632267" cy="587336"/>
              </a:xfrm>
              <a:prstGeom prst="circularArrow">
                <a:avLst>
                  <a:gd name="adj1" fmla="val 13194"/>
                  <a:gd name="adj2" fmla="val 1418809"/>
                  <a:gd name="adj3" fmla="val 20163946"/>
                  <a:gd name="adj4" fmla="val 2796856"/>
                  <a:gd name="adj5" fmla="val 17861"/>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spTree>
    <p:custDataLst>
      <p:tags r:id="rId1"/>
    </p:custDataLst>
    <p:extLst>
      <p:ext uri="{BB962C8B-B14F-4D97-AF65-F5344CB8AC3E}">
        <p14:creationId xmlns:p14="http://schemas.microsoft.com/office/powerpoint/2010/main" val="1378958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DB61717-A87A-4B87-BF5B-3EC40B58BC37}"/>
              </a:ext>
            </a:extLst>
          </p:cNvPr>
          <p:cNvSpPr>
            <a:spLocks noGrp="1"/>
          </p:cNvSpPr>
          <p:nvPr>
            <p:ph type="sldNum" sz="quarter" idx="20"/>
          </p:nvPr>
        </p:nvSpPr>
        <p:spPr/>
        <p:txBody>
          <a:bodyPr/>
          <a:lstStyle/>
          <a:p>
            <a:fld id="{989D9560-4C13-4692-9687-98ECDD2D9552}" type="slidenum">
              <a:rPr lang="en-US" smtClean="0"/>
              <a:pPr/>
              <a:t>18</a:t>
            </a:fld>
            <a:endParaRPr lang="en-US" dirty="0"/>
          </a:p>
        </p:txBody>
      </p:sp>
      <p:sp>
        <p:nvSpPr>
          <p:cNvPr id="2" name="Title 1">
            <a:extLst>
              <a:ext uri="{FF2B5EF4-FFF2-40B4-BE49-F238E27FC236}">
                <a16:creationId xmlns:a16="http://schemas.microsoft.com/office/drawing/2014/main" id="{7A8845C7-B7A6-4071-9EBB-D86CEC6D24FD}"/>
              </a:ext>
            </a:extLst>
          </p:cNvPr>
          <p:cNvSpPr>
            <a:spLocks noGrp="1"/>
          </p:cNvSpPr>
          <p:nvPr>
            <p:ph type="title"/>
          </p:nvPr>
        </p:nvSpPr>
        <p:spPr>
          <a:xfrm>
            <a:off x="391914" y="107794"/>
            <a:ext cx="11569209" cy="731318"/>
          </a:xfrm>
        </p:spPr>
        <p:txBody>
          <a:bodyPr/>
          <a:lstStyle/>
          <a:p>
            <a:r>
              <a:rPr lang="en-US" dirty="0"/>
              <a:t>JSON Web Tokens: ID, access, and refresh</a:t>
            </a:r>
          </a:p>
        </p:txBody>
      </p:sp>
      <p:sp>
        <p:nvSpPr>
          <p:cNvPr id="10" name="Rectangle 9">
            <a:extLst>
              <a:ext uri="{FF2B5EF4-FFF2-40B4-BE49-F238E27FC236}">
                <a16:creationId xmlns:a16="http://schemas.microsoft.com/office/drawing/2014/main" id="{96A4BBAC-0E2A-482E-883A-F2BF372122C5}"/>
              </a:ext>
            </a:extLst>
          </p:cNvPr>
          <p:cNvSpPr/>
          <p:nvPr/>
        </p:nvSpPr>
        <p:spPr>
          <a:xfrm>
            <a:off x="272962" y="4093323"/>
            <a:ext cx="2451312" cy="400110"/>
          </a:xfrm>
          <a:prstGeom prst="rect">
            <a:avLst/>
          </a:prstGeom>
        </p:spPr>
        <p:txBody>
          <a:bodyPr wrap="none">
            <a:spAutoFit/>
          </a:bodyPr>
          <a:lstStyle/>
          <a:p>
            <a:r>
              <a:rPr lang="en-US" sz="2000" dirty="0">
                <a:latin typeface="Amazon Ember" panose="02000000000000000000" pitchFamily="2" charset="0"/>
                <a:ea typeface="Amazon Ember" panose="02000000000000000000" pitchFamily="2" charset="0"/>
              </a:rPr>
              <a:t>JSON Web Tokens </a:t>
            </a:r>
          </a:p>
        </p:txBody>
      </p:sp>
      <p:sp>
        <p:nvSpPr>
          <p:cNvPr id="32" name="Rectangle 31">
            <a:extLst>
              <a:ext uri="{FF2B5EF4-FFF2-40B4-BE49-F238E27FC236}">
                <a16:creationId xmlns:a16="http://schemas.microsoft.com/office/drawing/2014/main" id="{0D2DB889-5226-4D06-82A7-A120F5301463}"/>
              </a:ext>
            </a:extLst>
          </p:cNvPr>
          <p:cNvSpPr/>
          <p:nvPr/>
        </p:nvSpPr>
        <p:spPr>
          <a:xfrm>
            <a:off x="317439" y="3744141"/>
            <a:ext cx="372218" cy="338554"/>
          </a:xfrm>
          <a:prstGeom prst="rect">
            <a:avLst/>
          </a:prstGeom>
        </p:spPr>
        <p:txBody>
          <a:bodyPr wrap="none">
            <a:spAutoFit/>
          </a:bodyPr>
          <a:lstStyle/>
          <a:p>
            <a:r>
              <a:rPr lang="en-US" sz="1600" dirty="0">
                <a:ea typeface="Amazon Ember" panose="02000000000000000000" pitchFamily="2" charset="0"/>
              </a:rPr>
              <a:t>ID</a:t>
            </a:r>
          </a:p>
        </p:txBody>
      </p:sp>
      <p:sp>
        <p:nvSpPr>
          <p:cNvPr id="33" name="Rectangle 32">
            <a:extLst>
              <a:ext uri="{FF2B5EF4-FFF2-40B4-BE49-F238E27FC236}">
                <a16:creationId xmlns:a16="http://schemas.microsoft.com/office/drawing/2014/main" id="{23109633-EA26-4E69-9CBB-6B1F7F41E44F}"/>
              </a:ext>
            </a:extLst>
          </p:cNvPr>
          <p:cNvSpPr/>
          <p:nvPr/>
        </p:nvSpPr>
        <p:spPr>
          <a:xfrm>
            <a:off x="899018" y="3744141"/>
            <a:ext cx="777777" cy="338554"/>
          </a:xfrm>
          <a:prstGeom prst="rect">
            <a:avLst/>
          </a:prstGeom>
        </p:spPr>
        <p:txBody>
          <a:bodyPr wrap="none">
            <a:spAutoFit/>
          </a:bodyPr>
          <a:lstStyle/>
          <a:p>
            <a:r>
              <a:rPr lang="en-US" sz="1600" dirty="0">
                <a:ea typeface="Amazon Ember" panose="02000000000000000000" pitchFamily="2" charset="0"/>
              </a:rPr>
              <a:t>Access</a:t>
            </a:r>
          </a:p>
        </p:txBody>
      </p:sp>
      <p:sp>
        <p:nvSpPr>
          <p:cNvPr id="34" name="Rectangle 33">
            <a:extLst>
              <a:ext uri="{FF2B5EF4-FFF2-40B4-BE49-F238E27FC236}">
                <a16:creationId xmlns:a16="http://schemas.microsoft.com/office/drawing/2014/main" id="{2109418D-3372-49CF-A889-074869FFAE23}"/>
              </a:ext>
            </a:extLst>
          </p:cNvPr>
          <p:cNvSpPr/>
          <p:nvPr/>
        </p:nvSpPr>
        <p:spPr>
          <a:xfrm>
            <a:off x="1669392" y="3744141"/>
            <a:ext cx="864339" cy="338554"/>
          </a:xfrm>
          <a:prstGeom prst="rect">
            <a:avLst/>
          </a:prstGeom>
        </p:spPr>
        <p:txBody>
          <a:bodyPr wrap="none">
            <a:spAutoFit/>
          </a:bodyPr>
          <a:lstStyle/>
          <a:p>
            <a:r>
              <a:rPr lang="en-US" sz="1600" dirty="0">
                <a:ea typeface="Amazon Ember" panose="02000000000000000000" pitchFamily="2" charset="0"/>
              </a:rPr>
              <a:t>Refresh</a:t>
            </a:r>
          </a:p>
        </p:txBody>
      </p:sp>
      <p:sp>
        <p:nvSpPr>
          <p:cNvPr id="23" name="TextBox 22">
            <a:extLst>
              <a:ext uri="{FF2B5EF4-FFF2-40B4-BE49-F238E27FC236}">
                <a16:creationId xmlns:a16="http://schemas.microsoft.com/office/drawing/2014/main" id="{2AF2E81E-D22C-452A-988F-9DD345C085D2}"/>
              </a:ext>
            </a:extLst>
          </p:cNvPr>
          <p:cNvSpPr txBox="1"/>
          <p:nvPr/>
        </p:nvSpPr>
        <p:spPr>
          <a:xfrm rot="16200000">
            <a:off x="1793995" y="3326053"/>
            <a:ext cx="2712602" cy="461665"/>
          </a:xfrm>
          <a:prstGeom prst="rect">
            <a:avLst/>
          </a:prstGeom>
          <a:noFill/>
        </p:spPr>
        <p:txBody>
          <a:bodyPr wrap="none" rtlCol="0">
            <a:spAutoFit/>
          </a:bodyPr>
          <a:lstStyle/>
          <a:p>
            <a:pPr algn="ctr"/>
            <a:r>
              <a:rPr lang="en-US" sz="2400" dirty="0">
                <a:latin typeface="Amazon Ember" panose="02000000000000000000" pitchFamily="2" charset="0"/>
                <a:ea typeface="Amazon Ember" panose="02000000000000000000" pitchFamily="2" charset="0"/>
                <a:cs typeface="Amazon Ember Light" panose="020B0403020204020204" pitchFamily="34" charset="0"/>
              </a:rPr>
              <a:t>Example: ID token</a:t>
            </a:r>
          </a:p>
        </p:txBody>
      </p:sp>
      <p:sp>
        <p:nvSpPr>
          <p:cNvPr id="43" name="section1" descr="Signature section.&#10;">
            <a:extLst>
              <a:ext uri="{FF2B5EF4-FFF2-40B4-BE49-F238E27FC236}">
                <a16:creationId xmlns:a16="http://schemas.microsoft.com/office/drawing/2014/main" id="{D1E183D2-198D-432E-970F-F859E76520AF}"/>
              </a:ext>
            </a:extLst>
          </p:cNvPr>
          <p:cNvSpPr/>
          <p:nvPr/>
        </p:nvSpPr>
        <p:spPr>
          <a:xfrm>
            <a:off x="3412667" y="867022"/>
            <a:ext cx="8503920" cy="338554"/>
          </a:xfrm>
          <a:prstGeom prst="rect">
            <a:avLst/>
          </a:prstGeom>
          <a:solidFill>
            <a:schemeClr val="tx2"/>
          </a:solidFill>
          <a:ln w="25400">
            <a:solidFill>
              <a:schemeClr val="tx1"/>
            </a:solidFill>
          </a:ln>
        </p:spPr>
        <p:txBody>
          <a:bodyPr wrap="square">
            <a:spAutoFit/>
          </a:bodyPr>
          <a:lstStyle/>
          <a:p>
            <a:r>
              <a:rPr lang="en-US" sz="1600" dirty="0">
                <a:solidFill>
                  <a:schemeClr val="bg1"/>
                </a:solidFill>
                <a:latin typeface="Amazon Ember" panose="02000000000000000000" pitchFamily="2" charset="0"/>
                <a:ea typeface="Amazon Ember" panose="02000000000000000000" pitchFamily="2" charset="0"/>
              </a:rPr>
              <a:t>Header</a:t>
            </a:r>
          </a:p>
        </p:txBody>
      </p:sp>
      <p:sp>
        <p:nvSpPr>
          <p:cNvPr id="25" name="Rectangle 24">
            <a:extLst>
              <a:ext uri="{FF2B5EF4-FFF2-40B4-BE49-F238E27FC236}">
                <a16:creationId xmlns:a16="http://schemas.microsoft.com/office/drawing/2014/main" id="{F72E9335-D3EE-4250-8BA9-79BDB1B8DB36}"/>
              </a:ext>
            </a:extLst>
          </p:cNvPr>
          <p:cNvSpPr/>
          <p:nvPr/>
        </p:nvSpPr>
        <p:spPr>
          <a:xfrm>
            <a:off x="3412667" y="1167791"/>
            <a:ext cx="8503920" cy="954107"/>
          </a:xfrm>
          <a:prstGeom prst="rect">
            <a:avLst/>
          </a:prstGeom>
          <a:solidFill>
            <a:schemeClr val="bg1"/>
          </a:solidFill>
          <a:ln w="25400">
            <a:solidFill>
              <a:schemeClr val="tx1"/>
            </a:solidFill>
          </a:ln>
        </p:spPr>
        <p:txBody>
          <a:bodyPr wrap="square">
            <a:spAutoFit/>
          </a:bodyPr>
          <a:lstStyle/>
          <a:p>
            <a:r>
              <a:rPr lang="en-US" sz="1400" dirty="0">
                <a:solidFill>
                  <a:srgbClr val="000000"/>
                </a:solidFill>
                <a:latin typeface="Lucida Console" panose="020B0609040504020204" pitchFamily="49" charset="0"/>
              </a:rPr>
              <a:t>{</a:t>
            </a:r>
          </a:p>
          <a:p>
            <a:r>
              <a:rPr lang="en-US" sz="1400" dirty="0">
                <a:solidFill>
                  <a:srgbClr val="000000"/>
                </a:solidFill>
                <a:latin typeface="Lucida Console" panose="020B0609040504020204" pitchFamily="49" charset="0"/>
              </a:rPr>
              <a:t>    </a:t>
            </a:r>
            <a:r>
              <a:rPr lang="en-US" sz="1400" dirty="0">
                <a:solidFill>
                  <a:srgbClr val="0451A5"/>
                </a:solidFill>
                <a:latin typeface="Lucida Console" panose="020B0609040504020204" pitchFamily="49" charset="0"/>
              </a:rPr>
              <a:t>"kid"</a:t>
            </a:r>
            <a:r>
              <a:rPr lang="en-US" sz="1400" dirty="0">
                <a:solidFill>
                  <a:srgbClr val="000000"/>
                </a:solidFill>
                <a:latin typeface="Lucida Console" panose="020B0609040504020204" pitchFamily="49" charset="0"/>
              </a:rPr>
              <a:t> : </a:t>
            </a:r>
            <a:r>
              <a:rPr lang="en-US" sz="1400" dirty="0">
                <a:solidFill>
                  <a:srgbClr val="A31515"/>
                </a:solidFill>
                <a:latin typeface="Lucida Console" panose="020B0609040504020204" pitchFamily="49" charset="0"/>
              </a:rPr>
              <a:t>"1234example="</a:t>
            </a:r>
            <a:endParaRPr lang="en-US" sz="1400" dirty="0">
              <a:solidFill>
                <a:srgbClr val="000000"/>
              </a:solidFill>
              <a:latin typeface="Lucida Console" panose="020B0609040504020204" pitchFamily="49" charset="0"/>
            </a:endParaRPr>
          </a:p>
          <a:p>
            <a:r>
              <a:rPr lang="en-US" sz="1400" dirty="0">
                <a:solidFill>
                  <a:srgbClr val="000000"/>
                </a:solidFill>
                <a:latin typeface="Lucida Console" panose="020B0609040504020204" pitchFamily="49" charset="0"/>
              </a:rPr>
              <a:t>    </a:t>
            </a:r>
            <a:r>
              <a:rPr lang="en-US" sz="1400" dirty="0">
                <a:solidFill>
                  <a:srgbClr val="0451A5"/>
                </a:solidFill>
                <a:latin typeface="Lucida Console" panose="020B0609040504020204" pitchFamily="49" charset="0"/>
              </a:rPr>
              <a:t>"alg" </a:t>
            </a:r>
            <a:r>
              <a:rPr lang="en-US" sz="1400" dirty="0">
                <a:latin typeface="Lucida Console" panose="020B0609040504020204" pitchFamily="49" charset="0"/>
              </a:rPr>
              <a:t>:</a:t>
            </a:r>
            <a:r>
              <a:rPr lang="en-US" sz="1400" dirty="0">
                <a:solidFill>
                  <a:srgbClr val="000000"/>
                </a:solidFill>
                <a:latin typeface="Lucida Console" panose="020B0609040504020204" pitchFamily="49" charset="0"/>
              </a:rPr>
              <a:t> </a:t>
            </a:r>
            <a:r>
              <a:rPr lang="en-US" sz="1400" dirty="0">
                <a:solidFill>
                  <a:srgbClr val="A31515"/>
                </a:solidFill>
                <a:latin typeface="Lucida Console" panose="020B0609040504020204" pitchFamily="49" charset="0"/>
              </a:rPr>
              <a:t>"RS256"</a:t>
            </a:r>
            <a:r>
              <a:rPr lang="en-US" sz="1400" dirty="0">
                <a:solidFill>
                  <a:srgbClr val="000000"/>
                </a:solidFill>
                <a:latin typeface="Lucida Console" panose="020B0609040504020204" pitchFamily="49" charset="0"/>
              </a:rPr>
              <a:t>,</a:t>
            </a:r>
          </a:p>
          <a:p>
            <a:r>
              <a:rPr lang="en-US" sz="1400" dirty="0">
                <a:solidFill>
                  <a:srgbClr val="000000"/>
                </a:solidFill>
                <a:latin typeface="Lucida Console" panose="020B0609040504020204" pitchFamily="49" charset="0"/>
              </a:rPr>
              <a:t>}</a:t>
            </a:r>
          </a:p>
        </p:txBody>
      </p:sp>
      <p:sp>
        <p:nvSpPr>
          <p:cNvPr id="44" name="section2" descr="Payload section.">
            <a:extLst>
              <a:ext uri="{FF2B5EF4-FFF2-40B4-BE49-F238E27FC236}">
                <a16:creationId xmlns:a16="http://schemas.microsoft.com/office/drawing/2014/main" id="{499700D5-32EE-4DC0-A0F2-315984057028}"/>
              </a:ext>
            </a:extLst>
          </p:cNvPr>
          <p:cNvSpPr/>
          <p:nvPr/>
        </p:nvSpPr>
        <p:spPr>
          <a:xfrm>
            <a:off x="3412667" y="2161557"/>
            <a:ext cx="8503920" cy="338554"/>
          </a:xfrm>
          <a:prstGeom prst="rect">
            <a:avLst/>
          </a:prstGeom>
          <a:solidFill>
            <a:schemeClr val="tx2"/>
          </a:solidFill>
          <a:ln w="25400">
            <a:solidFill>
              <a:schemeClr val="tx1"/>
            </a:solidFill>
          </a:ln>
        </p:spPr>
        <p:txBody>
          <a:bodyPr wrap="square">
            <a:spAutoFit/>
          </a:bodyPr>
          <a:lstStyle/>
          <a:p>
            <a:r>
              <a:rPr lang="en-US" sz="1600" dirty="0">
                <a:solidFill>
                  <a:schemeClr val="bg1"/>
                </a:solidFill>
                <a:latin typeface="Amazon Ember" panose="02000000000000000000" pitchFamily="2" charset="0"/>
                <a:ea typeface="Amazon Ember" panose="02000000000000000000" pitchFamily="2" charset="0"/>
              </a:rPr>
              <a:t>Payload</a:t>
            </a:r>
          </a:p>
        </p:txBody>
      </p:sp>
      <p:sp>
        <p:nvSpPr>
          <p:cNvPr id="26" name="Rectangle 25">
            <a:extLst>
              <a:ext uri="{FF2B5EF4-FFF2-40B4-BE49-F238E27FC236}">
                <a16:creationId xmlns:a16="http://schemas.microsoft.com/office/drawing/2014/main" id="{2B0F1ECD-357C-45C6-8C5C-7BAFB0CC592F}"/>
              </a:ext>
            </a:extLst>
          </p:cNvPr>
          <p:cNvSpPr/>
          <p:nvPr/>
        </p:nvSpPr>
        <p:spPr>
          <a:xfrm>
            <a:off x="3412667" y="2462267"/>
            <a:ext cx="8503920" cy="3323987"/>
          </a:xfrm>
          <a:prstGeom prst="rect">
            <a:avLst/>
          </a:prstGeom>
          <a:solidFill>
            <a:schemeClr val="bg1"/>
          </a:solidFill>
          <a:ln w="25400">
            <a:solidFill>
              <a:schemeClr val="tx1"/>
            </a:solidFill>
          </a:ln>
        </p:spPr>
        <p:txBody>
          <a:bodyPr wrap="square">
            <a:spAutoFit/>
          </a:bodyPr>
          <a:lstStyle/>
          <a:p>
            <a:r>
              <a:rPr lang="en-US" sz="1400" dirty="0">
                <a:solidFill>
                  <a:srgbClr val="000000"/>
                </a:solidFill>
                <a:latin typeface="Lucida Console" panose="020B0609040504020204" pitchFamily="49" charset="0"/>
              </a:rPr>
              <a:t>{</a:t>
            </a:r>
          </a:p>
          <a:p>
            <a:r>
              <a:rPr lang="en-US" sz="1400" dirty="0">
                <a:solidFill>
                  <a:srgbClr val="000000"/>
                </a:solidFill>
                <a:latin typeface="Lucida Console" panose="020B0609040504020204" pitchFamily="49" charset="0"/>
              </a:rPr>
              <a:t>    </a:t>
            </a:r>
            <a:r>
              <a:rPr lang="en-US" sz="1400" dirty="0">
                <a:solidFill>
                  <a:srgbClr val="0451A5"/>
                </a:solidFill>
                <a:latin typeface="Lucida Console" panose="020B0609040504020204" pitchFamily="49" charset="0"/>
              </a:rPr>
              <a:t>"sub"</a:t>
            </a:r>
            <a:r>
              <a:rPr lang="en-US" sz="1400" dirty="0">
                <a:solidFill>
                  <a:srgbClr val="000000"/>
                </a:solidFill>
                <a:latin typeface="Lucida Console" panose="020B0609040504020204" pitchFamily="49" charset="0"/>
              </a:rPr>
              <a:t>: </a:t>
            </a:r>
            <a:r>
              <a:rPr lang="en-US" sz="1400" dirty="0">
                <a:solidFill>
                  <a:srgbClr val="A31515"/>
                </a:solidFill>
                <a:latin typeface="Lucida Console" panose="020B0609040504020204" pitchFamily="49" charset="0"/>
              </a:rPr>
              <a:t>"aaaaaaaa-bbbb-cccc-dddd-eeeeeeeeeeee"</a:t>
            </a:r>
            <a:r>
              <a:rPr lang="en-US" sz="1400" dirty="0">
                <a:solidFill>
                  <a:srgbClr val="000000"/>
                </a:solidFill>
                <a:latin typeface="Lucida Console" panose="020B0609040504020204" pitchFamily="49" charset="0"/>
              </a:rPr>
              <a:t>,</a:t>
            </a:r>
          </a:p>
          <a:p>
            <a:r>
              <a:rPr lang="en-US" sz="1400" dirty="0">
                <a:solidFill>
                  <a:srgbClr val="000000"/>
                </a:solidFill>
                <a:latin typeface="Lucida Console" panose="020B0609040504020204" pitchFamily="49" charset="0"/>
              </a:rPr>
              <a:t>    </a:t>
            </a:r>
            <a:r>
              <a:rPr lang="en-US" sz="1400" dirty="0">
                <a:solidFill>
                  <a:srgbClr val="0451A5"/>
                </a:solidFill>
                <a:latin typeface="Lucida Console" panose="020B0609040504020204" pitchFamily="49" charset="0"/>
              </a:rPr>
              <a:t>"aud"</a:t>
            </a:r>
            <a:r>
              <a:rPr lang="en-US" sz="1400" dirty="0">
                <a:solidFill>
                  <a:srgbClr val="000000"/>
                </a:solidFill>
                <a:latin typeface="Lucida Console" panose="020B0609040504020204" pitchFamily="49" charset="0"/>
              </a:rPr>
              <a:t>: </a:t>
            </a:r>
            <a:r>
              <a:rPr lang="en-US" sz="1400" dirty="0">
                <a:solidFill>
                  <a:srgbClr val="A31515"/>
                </a:solidFill>
                <a:latin typeface="Lucida Console" panose="020B0609040504020204" pitchFamily="49" charset="0"/>
              </a:rPr>
              <a:t>"xxxxxxxxxxxxexample"</a:t>
            </a:r>
            <a:r>
              <a:rPr lang="en-US" sz="1400" dirty="0">
                <a:solidFill>
                  <a:srgbClr val="000000"/>
                </a:solidFill>
                <a:latin typeface="Lucida Console" panose="020B0609040504020204" pitchFamily="49" charset="0"/>
              </a:rPr>
              <a:t>,</a:t>
            </a:r>
          </a:p>
          <a:p>
            <a:r>
              <a:rPr lang="en-US" sz="1400" dirty="0">
                <a:solidFill>
                  <a:srgbClr val="000000"/>
                </a:solidFill>
                <a:latin typeface="Lucida Console" panose="020B0609040504020204" pitchFamily="49" charset="0"/>
              </a:rPr>
              <a:t>    </a:t>
            </a:r>
            <a:r>
              <a:rPr lang="en-US" sz="1400" dirty="0">
                <a:solidFill>
                  <a:srgbClr val="0451A5"/>
                </a:solidFill>
                <a:latin typeface="Lucida Console" panose="020B0609040504020204" pitchFamily="49" charset="0"/>
              </a:rPr>
              <a:t>"email_verified"</a:t>
            </a:r>
            <a:r>
              <a:rPr lang="en-US" sz="1400" dirty="0">
                <a:solidFill>
                  <a:srgbClr val="000000"/>
                </a:solidFill>
                <a:latin typeface="Lucida Console" panose="020B0609040504020204" pitchFamily="49" charset="0"/>
              </a:rPr>
              <a:t>: </a:t>
            </a:r>
            <a:r>
              <a:rPr lang="en-US" sz="1400" dirty="0">
                <a:solidFill>
                  <a:srgbClr val="0000FF"/>
                </a:solidFill>
                <a:latin typeface="Lucida Console" panose="020B0609040504020204" pitchFamily="49" charset="0"/>
              </a:rPr>
              <a:t>true</a:t>
            </a:r>
            <a:r>
              <a:rPr lang="en-US" sz="1400" dirty="0">
                <a:solidFill>
                  <a:srgbClr val="000000"/>
                </a:solidFill>
                <a:latin typeface="Lucida Console" panose="020B0609040504020204" pitchFamily="49" charset="0"/>
              </a:rPr>
              <a:t>,</a:t>
            </a:r>
          </a:p>
          <a:p>
            <a:r>
              <a:rPr lang="en-US" sz="1400" dirty="0">
                <a:solidFill>
                  <a:srgbClr val="000000"/>
                </a:solidFill>
                <a:latin typeface="Lucida Console" panose="020B0609040504020204" pitchFamily="49" charset="0"/>
              </a:rPr>
              <a:t>    </a:t>
            </a:r>
            <a:r>
              <a:rPr lang="en-US" sz="1400" dirty="0">
                <a:solidFill>
                  <a:srgbClr val="0451A5"/>
                </a:solidFill>
                <a:latin typeface="Lucida Console" panose="020B0609040504020204" pitchFamily="49" charset="0"/>
              </a:rPr>
              <a:t>"token_use"</a:t>
            </a:r>
            <a:r>
              <a:rPr lang="en-US" sz="1400" dirty="0">
                <a:solidFill>
                  <a:srgbClr val="000000"/>
                </a:solidFill>
                <a:latin typeface="Lucida Console" panose="020B0609040504020204" pitchFamily="49" charset="0"/>
              </a:rPr>
              <a:t>: </a:t>
            </a:r>
            <a:r>
              <a:rPr lang="en-US" sz="1400" dirty="0">
                <a:solidFill>
                  <a:srgbClr val="A31515"/>
                </a:solidFill>
                <a:latin typeface="Lucida Console" panose="020B0609040504020204" pitchFamily="49" charset="0"/>
              </a:rPr>
              <a:t>"id"</a:t>
            </a:r>
            <a:r>
              <a:rPr lang="en-US" sz="1400" dirty="0">
                <a:solidFill>
                  <a:srgbClr val="000000"/>
                </a:solidFill>
                <a:latin typeface="Lucida Console" panose="020B0609040504020204" pitchFamily="49" charset="0"/>
              </a:rPr>
              <a:t>,</a:t>
            </a:r>
          </a:p>
          <a:p>
            <a:r>
              <a:rPr lang="en-US" sz="1400" dirty="0">
                <a:solidFill>
                  <a:srgbClr val="000000"/>
                </a:solidFill>
                <a:latin typeface="Lucida Console" panose="020B0609040504020204" pitchFamily="49" charset="0"/>
              </a:rPr>
              <a:t>    </a:t>
            </a:r>
            <a:r>
              <a:rPr lang="en-US" sz="1400" dirty="0">
                <a:solidFill>
                  <a:srgbClr val="0451A5"/>
                </a:solidFill>
                <a:latin typeface="Lucida Console" panose="020B0609040504020204" pitchFamily="49" charset="0"/>
              </a:rPr>
              <a:t>"auth_time"</a:t>
            </a:r>
            <a:r>
              <a:rPr lang="en-US" sz="1400" dirty="0">
                <a:solidFill>
                  <a:srgbClr val="000000"/>
                </a:solidFill>
                <a:latin typeface="Lucida Console" panose="020B0609040504020204" pitchFamily="49" charset="0"/>
              </a:rPr>
              <a:t>: </a:t>
            </a:r>
            <a:r>
              <a:rPr lang="en-US" sz="1400" dirty="0">
                <a:solidFill>
                  <a:srgbClr val="098658"/>
                </a:solidFill>
                <a:latin typeface="Lucida Console" panose="020B0609040504020204" pitchFamily="49" charset="0"/>
              </a:rPr>
              <a:t>1500009400</a:t>
            </a:r>
            <a:r>
              <a:rPr lang="en-US" sz="1400" dirty="0">
                <a:solidFill>
                  <a:srgbClr val="000000"/>
                </a:solidFill>
                <a:latin typeface="Lucida Console" panose="020B0609040504020204" pitchFamily="49" charset="0"/>
              </a:rPr>
              <a:t>,</a:t>
            </a:r>
          </a:p>
          <a:p>
            <a:r>
              <a:rPr lang="en-US" sz="1400" dirty="0">
                <a:solidFill>
                  <a:srgbClr val="000000"/>
                </a:solidFill>
                <a:latin typeface="Lucida Console" panose="020B0609040504020204" pitchFamily="49" charset="0"/>
              </a:rPr>
              <a:t>    </a:t>
            </a:r>
            <a:r>
              <a:rPr lang="en-US" sz="1400" dirty="0">
                <a:solidFill>
                  <a:srgbClr val="0451A5"/>
                </a:solidFill>
                <a:latin typeface="Lucida Console" panose="020B0609040504020204" pitchFamily="49" charset="0"/>
              </a:rPr>
              <a:t>"iss"</a:t>
            </a:r>
            <a:r>
              <a:rPr lang="en-US" sz="1400" dirty="0">
                <a:solidFill>
                  <a:srgbClr val="000000"/>
                </a:solidFill>
                <a:latin typeface="Lucida Console" panose="020B0609040504020204" pitchFamily="49" charset="0"/>
              </a:rPr>
              <a:t>: </a:t>
            </a:r>
            <a:r>
              <a:rPr lang="en-US" sz="1400" dirty="0">
                <a:solidFill>
                  <a:srgbClr val="A31515"/>
                </a:solidFill>
                <a:latin typeface="Lucida Console" panose="020B0609040504020204" pitchFamily="49" charset="0"/>
              </a:rPr>
              <a:t>"https://cognito-idp.us-east-1.amazonaws.com/us-east-1_example"</a:t>
            </a:r>
            <a:r>
              <a:rPr lang="en-US" sz="1400" dirty="0">
                <a:solidFill>
                  <a:srgbClr val="000000"/>
                </a:solidFill>
                <a:latin typeface="Lucida Console" panose="020B0609040504020204" pitchFamily="49" charset="0"/>
              </a:rPr>
              <a:t>,</a:t>
            </a:r>
          </a:p>
          <a:p>
            <a:r>
              <a:rPr lang="en-US" sz="1400" dirty="0">
                <a:solidFill>
                  <a:srgbClr val="000000"/>
                </a:solidFill>
                <a:latin typeface="Lucida Console" panose="020B0609040504020204" pitchFamily="49" charset="0"/>
              </a:rPr>
              <a:t>    </a:t>
            </a:r>
            <a:r>
              <a:rPr lang="en-US" sz="1400" dirty="0">
                <a:solidFill>
                  <a:srgbClr val="0451A5"/>
                </a:solidFill>
                <a:latin typeface="Lucida Console" panose="020B0609040504020204" pitchFamily="49" charset="0"/>
              </a:rPr>
              <a:t>"cognito:username"</a:t>
            </a:r>
            <a:r>
              <a:rPr lang="en-US" sz="1400" dirty="0">
                <a:solidFill>
                  <a:srgbClr val="000000"/>
                </a:solidFill>
                <a:latin typeface="Lucida Console" panose="020B0609040504020204" pitchFamily="49" charset="0"/>
              </a:rPr>
              <a:t>: </a:t>
            </a:r>
            <a:r>
              <a:rPr lang="en-US" sz="1400" dirty="0">
                <a:solidFill>
                  <a:srgbClr val="A31515"/>
                </a:solidFill>
                <a:latin typeface="Lucida Console" panose="020B0609040504020204" pitchFamily="49" charset="0"/>
              </a:rPr>
              <a:t>"</a:t>
            </a:r>
            <a:r>
              <a:rPr lang="en-US" sz="1400" dirty="0" err="1">
                <a:solidFill>
                  <a:srgbClr val="A31515"/>
                </a:solidFill>
                <a:latin typeface="Lucida Console" panose="020B0609040504020204" pitchFamily="49" charset="0"/>
              </a:rPr>
              <a:t>StudentA</a:t>
            </a:r>
            <a:r>
              <a:rPr lang="en-US" sz="1400" dirty="0">
                <a:solidFill>
                  <a:srgbClr val="A31515"/>
                </a:solidFill>
                <a:latin typeface="Lucida Console" panose="020B0609040504020204" pitchFamily="49" charset="0"/>
              </a:rPr>
              <a:t>"</a:t>
            </a:r>
            <a:r>
              <a:rPr lang="en-US" sz="1400" dirty="0">
                <a:solidFill>
                  <a:srgbClr val="000000"/>
                </a:solidFill>
                <a:latin typeface="Lucida Console" panose="020B0609040504020204" pitchFamily="49" charset="0"/>
              </a:rPr>
              <a:t>,</a:t>
            </a:r>
          </a:p>
          <a:p>
            <a:r>
              <a:rPr lang="en-US" sz="1400" dirty="0">
                <a:solidFill>
                  <a:srgbClr val="000000"/>
                </a:solidFill>
                <a:latin typeface="Lucida Console" panose="020B0609040504020204" pitchFamily="49" charset="0"/>
              </a:rPr>
              <a:t>    </a:t>
            </a:r>
            <a:r>
              <a:rPr lang="en-US" sz="1400" dirty="0">
                <a:solidFill>
                  <a:srgbClr val="0451A5"/>
                </a:solidFill>
                <a:latin typeface="Lucida Console" panose="020B0609040504020204" pitchFamily="49" charset="0"/>
              </a:rPr>
              <a:t>"exp"</a:t>
            </a:r>
            <a:r>
              <a:rPr lang="en-US" sz="1400" dirty="0">
                <a:solidFill>
                  <a:srgbClr val="000000"/>
                </a:solidFill>
                <a:latin typeface="Lucida Console" panose="020B0609040504020204" pitchFamily="49" charset="0"/>
              </a:rPr>
              <a:t>: </a:t>
            </a:r>
            <a:r>
              <a:rPr lang="en-US" sz="1400" dirty="0">
                <a:solidFill>
                  <a:srgbClr val="098658"/>
                </a:solidFill>
                <a:latin typeface="Lucida Console" panose="020B0609040504020204" pitchFamily="49" charset="0"/>
              </a:rPr>
              <a:t>1500013000</a:t>
            </a:r>
            <a:r>
              <a:rPr lang="en-US" sz="1400" dirty="0">
                <a:solidFill>
                  <a:srgbClr val="000000"/>
                </a:solidFill>
                <a:latin typeface="Lucida Console" panose="020B0609040504020204" pitchFamily="49" charset="0"/>
              </a:rPr>
              <a:t>,</a:t>
            </a:r>
          </a:p>
          <a:p>
            <a:r>
              <a:rPr lang="en-US" sz="1400" dirty="0">
                <a:solidFill>
                  <a:srgbClr val="000000"/>
                </a:solidFill>
                <a:latin typeface="Lucida Console" panose="020B0609040504020204" pitchFamily="49" charset="0"/>
              </a:rPr>
              <a:t>    </a:t>
            </a:r>
            <a:r>
              <a:rPr lang="en-US" sz="1400" dirty="0">
                <a:solidFill>
                  <a:srgbClr val="0451A5"/>
                </a:solidFill>
                <a:latin typeface="Lucida Console" panose="020B0609040504020204" pitchFamily="49" charset="0"/>
              </a:rPr>
              <a:t>"given_name"</a:t>
            </a:r>
            <a:r>
              <a:rPr lang="en-US" sz="1400" dirty="0">
                <a:solidFill>
                  <a:srgbClr val="000000"/>
                </a:solidFill>
                <a:latin typeface="Lucida Console" panose="020B0609040504020204" pitchFamily="49" charset="0"/>
              </a:rPr>
              <a:t>: </a:t>
            </a:r>
            <a:r>
              <a:rPr lang="en-US" sz="1400" dirty="0">
                <a:solidFill>
                  <a:srgbClr val="A31515"/>
                </a:solidFill>
                <a:latin typeface="Lucida Console" panose="020B0609040504020204" pitchFamily="49" charset="0"/>
              </a:rPr>
              <a:t>"</a:t>
            </a:r>
            <a:r>
              <a:rPr lang="en-US" sz="1400" dirty="0" err="1">
                <a:solidFill>
                  <a:srgbClr val="A31515"/>
                </a:solidFill>
                <a:latin typeface="Lucida Console" panose="020B0609040504020204" pitchFamily="49" charset="0"/>
              </a:rPr>
              <a:t>StudentA</a:t>
            </a:r>
            <a:r>
              <a:rPr lang="en-US" sz="1400" dirty="0">
                <a:solidFill>
                  <a:srgbClr val="A31515"/>
                </a:solidFill>
                <a:latin typeface="Lucida Console" panose="020B0609040504020204" pitchFamily="49" charset="0"/>
              </a:rPr>
              <a:t>"</a:t>
            </a:r>
            <a:r>
              <a:rPr lang="en-US" sz="1400" dirty="0">
                <a:solidFill>
                  <a:srgbClr val="000000"/>
                </a:solidFill>
                <a:latin typeface="Lucida Console" panose="020B0609040504020204" pitchFamily="49" charset="0"/>
              </a:rPr>
              <a:t>,</a:t>
            </a:r>
          </a:p>
          <a:p>
            <a:r>
              <a:rPr lang="en-US" sz="1400" dirty="0">
                <a:solidFill>
                  <a:srgbClr val="000000"/>
                </a:solidFill>
                <a:latin typeface="Lucida Console" panose="020B0609040504020204" pitchFamily="49" charset="0"/>
              </a:rPr>
              <a:t>    </a:t>
            </a:r>
            <a:r>
              <a:rPr lang="en-US" sz="1400" dirty="0">
                <a:solidFill>
                  <a:srgbClr val="0451A5"/>
                </a:solidFill>
                <a:latin typeface="Lucida Console" panose="020B0609040504020204" pitchFamily="49" charset="0"/>
              </a:rPr>
              <a:t>"iat"</a:t>
            </a:r>
            <a:r>
              <a:rPr lang="en-US" sz="1400" dirty="0">
                <a:solidFill>
                  <a:srgbClr val="000000"/>
                </a:solidFill>
                <a:latin typeface="Lucida Console" panose="020B0609040504020204" pitchFamily="49" charset="0"/>
              </a:rPr>
              <a:t>: </a:t>
            </a:r>
            <a:r>
              <a:rPr lang="en-US" sz="1400" dirty="0">
                <a:solidFill>
                  <a:srgbClr val="098658"/>
                </a:solidFill>
                <a:latin typeface="Lucida Console" panose="020B0609040504020204" pitchFamily="49" charset="0"/>
              </a:rPr>
              <a:t>1500009400</a:t>
            </a:r>
            <a:r>
              <a:rPr lang="en-US" sz="1400" dirty="0">
                <a:solidFill>
                  <a:srgbClr val="000000"/>
                </a:solidFill>
                <a:latin typeface="Lucida Console" panose="020B0609040504020204" pitchFamily="49" charset="0"/>
              </a:rPr>
              <a:t>,</a:t>
            </a:r>
          </a:p>
          <a:p>
            <a:r>
              <a:rPr lang="en-US" sz="1400" dirty="0">
                <a:solidFill>
                  <a:srgbClr val="000000"/>
                </a:solidFill>
                <a:latin typeface="Lucida Console" panose="020B0609040504020204" pitchFamily="49" charset="0"/>
              </a:rPr>
              <a:t>    </a:t>
            </a:r>
            <a:r>
              <a:rPr lang="en-US" sz="1400" dirty="0">
                <a:solidFill>
                  <a:srgbClr val="0451A5"/>
                </a:solidFill>
                <a:latin typeface="Lucida Console" panose="020B0609040504020204" pitchFamily="49" charset="0"/>
              </a:rPr>
              <a:t>"email"</a:t>
            </a:r>
            <a:r>
              <a:rPr lang="en-US" sz="1400" dirty="0">
                <a:solidFill>
                  <a:srgbClr val="000000"/>
                </a:solidFill>
                <a:latin typeface="Lucida Console" panose="020B0609040504020204" pitchFamily="49" charset="0"/>
              </a:rPr>
              <a:t>: </a:t>
            </a:r>
            <a:r>
              <a:rPr lang="en-US" sz="1400" dirty="0">
                <a:solidFill>
                  <a:srgbClr val="A31515"/>
                </a:solidFill>
                <a:latin typeface="Lucida Console" panose="020B0609040504020204" pitchFamily="49" charset="0"/>
              </a:rPr>
              <a:t>"StudentA@example.com"</a:t>
            </a:r>
            <a:r>
              <a:rPr lang="en-US" sz="1400" dirty="0">
                <a:solidFill>
                  <a:srgbClr val="000000"/>
                </a:solidFill>
                <a:latin typeface="Lucida Console" panose="020B0609040504020204" pitchFamily="49" charset="0"/>
              </a:rPr>
              <a:t>,</a:t>
            </a:r>
          </a:p>
          <a:p>
            <a:r>
              <a:rPr lang="en-US" sz="1400" dirty="0">
                <a:solidFill>
                  <a:srgbClr val="000000"/>
                </a:solidFill>
                <a:latin typeface="Lucida Console" panose="020B0609040504020204" pitchFamily="49" charset="0"/>
              </a:rPr>
              <a:t>    </a:t>
            </a:r>
            <a:r>
              <a:rPr lang="en-US" sz="1400" dirty="0">
                <a:solidFill>
                  <a:srgbClr val="1F63AF"/>
                </a:solidFill>
                <a:latin typeface="Lucida Console" panose="020B0609040504020204" pitchFamily="49" charset="0"/>
              </a:rPr>
              <a:t>"jti"</a:t>
            </a:r>
            <a:r>
              <a:rPr lang="en-US" sz="1400" dirty="0">
                <a:latin typeface="Lucida Console" panose="020B0609040504020204" pitchFamily="49" charset="0"/>
              </a:rPr>
              <a:t>:</a:t>
            </a:r>
            <a:r>
              <a:rPr lang="en-US" sz="1400" dirty="0">
                <a:solidFill>
                  <a:srgbClr val="1F63AF"/>
                </a:solidFill>
                <a:latin typeface="Lucida Console" panose="020B0609040504020204" pitchFamily="49" charset="0"/>
              </a:rPr>
              <a:t> </a:t>
            </a:r>
            <a:r>
              <a:rPr lang="en-US" sz="1400" dirty="0">
                <a:solidFill>
                  <a:srgbClr val="A31515"/>
                </a:solidFill>
                <a:latin typeface="Lucida Console" panose="020B0609040504020204" pitchFamily="49" charset="0"/>
              </a:rPr>
              <a:t>"aaaaaaaa-bbbb-cccc-dddd-eeeeeeeeeeee"</a:t>
            </a:r>
            <a:r>
              <a:rPr lang="en-US" sz="1400" dirty="0">
                <a:solidFill>
                  <a:srgbClr val="000000"/>
                </a:solidFill>
                <a:latin typeface="Lucida Console" panose="020B0609040504020204" pitchFamily="49" charset="0"/>
              </a:rPr>
              <a:t>,</a:t>
            </a:r>
          </a:p>
          <a:p>
            <a:r>
              <a:rPr lang="en-US" sz="1400" dirty="0">
                <a:solidFill>
                  <a:srgbClr val="000000"/>
                </a:solidFill>
                <a:latin typeface="Lucida Console" panose="020B0609040504020204" pitchFamily="49" charset="0"/>
              </a:rPr>
              <a:t>    </a:t>
            </a:r>
            <a:r>
              <a:rPr lang="en-US" sz="1400" dirty="0">
                <a:solidFill>
                  <a:srgbClr val="0451A5"/>
                </a:solidFill>
                <a:latin typeface="Lucida Console" panose="020B0609040504020204" pitchFamily="49" charset="0"/>
              </a:rPr>
              <a:t>"origin_jti"</a:t>
            </a:r>
            <a:r>
              <a:rPr lang="en-US" sz="1400" dirty="0">
                <a:solidFill>
                  <a:srgbClr val="000000"/>
                </a:solidFill>
                <a:latin typeface="Lucida Console" panose="020B0609040504020204" pitchFamily="49" charset="0"/>
              </a:rPr>
              <a:t>: </a:t>
            </a:r>
            <a:r>
              <a:rPr lang="en-US" sz="1400" dirty="0">
                <a:solidFill>
                  <a:srgbClr val="A31515"/>
                </a:solidFill>
                <a:latin typeface="Lucida Console" panose="020B0609040504020204" pitchFamily="49" charset="0"/>
              </a:rPr>
              <a:t>"aaaaaaaa-bbbb-cccc-dddd-eeeeeeeeeeee"</a:t>
            </a:r>
            <a:endParaRPr lang="en-US" sz="1400" dirty="0">
              <a:solidFill>
                <a:srgbClr val="000000"/>
              </a:solidFill>
              <a:latin typeface="Lucida Console" panose="020B0609040504020204" pitchFamily="49" charset="0"/>
            </a:endParaRPr>
          </a:p>
          <a:p>
            <a:r>
              <a:rPr lang="en-US" sz="1400" dirty="0">
                <a:solidFill>
                  <a:srgbClr val="000000"/>
                </a:solidFill>
                <a:latin typeface="Lucida Console" panose="020B0609040504020204" pitchFamily="49" charset="0"/>
              </a:rPr>
              <a:t>}</a:t>
            </a:r>
          </a:p>
        </p:txBody>
      </p:sp>
      <p:sp>
        <p:nvSpPr>
          <p:cNvPr id="45" name="section3" descr="Signature section.&#10;">
            <a:extLst>
              <a:ext uri="{FF2B5EF4-FFF2-40B4-BE49-F238E27FC236}">
                <a16:creationId xmlns:a16="http://schemas.microsoft.com/office/drawing/2014/main" id="{8727D603-2ABB-40B1-8AB6-282223648B06}"/>
              </a:ext>
            </a:extLst>
          </p:cNvPr>
          <p:cNvSpPr/>
          <p:nvPr/>
        </p:nvSpPr>
        <p:spPr>
          <a:xfrm>
            <a:off x="3412667" y="5821477"/>
            <a:ext cx="8503920" cy="338554"/>
          </a:xfrm>
          <a:prstGeom prst="rect">
            <a:avLst/>
          </a:prstGeom>
          <a:solidFill>
            <a:schemeClr val="tx2"/>
          </a:solidFill>
          <a:ln w="25400">
            <a:solidFill>
              <a:schemeClr val="tx1"/>
            </a:solidFill>
          </a:ln>
        </p:spPr>
        <p:txBody>
          <a:bodyPr wrap="square">
            <a:spAutoFit/>
          </a:bodyPr>
          <a:lstStyle/>
          <a:p>
            <a:r>
              <a:rPr lang="en-US" sz="1600" dirty="0">
                <a:solidFill>
                  <a:schemeClr val="bg1"/>
                </a:solidFill>
                <a:latin typeface="Amazon Ember" panose="02000000000000000000" pitchFamily="2" charset="0"/>
                <a:ea typeface="Amazon Ember" panose="02000000000000000000" pitchFamily="2" charset="0"/>
              </a:rPr>
              <a:t>Signature</a:t>
            </a:r>
          </a:p>
        </p:txBody>
      </p:sp>
      <p:sp>
        <p:nvSpPr>
          <p:cNvPr id="42" name="Rectangle 41">
            <a:extLst>
              <a:ext uri="{FF2B5EF4-FFF2-40B4-BE49-F238E27FC236}">
                <a16:creationId xmlns:a16="http://schemas.microsoft.com/office/drawing/2014/main" id="{7C858999-48D8-4CD2-86A9-5653925E2767}"/>
              </a:ext>
            </a:extLst>
          </p:cNvPr>
          <p:cNvSpPr/>
          <p:nvPr/>
        </p:nvSpPr>
        <p:spPr>
          <a:xfrm>
            <a:off x="3412667" y="6138827"/>
            <a:ext cx="8503920" cy="307777"/>
          </a:xfrm>
          <a:prstGeom prst="rect">
            <a:avLst/>
          </a:prstGeom>
          <a:solidFill>
            <a:schemeClr val="bg1"/>
          </a:solidFill>
          <a:ln w="25400">
            <a:solidFill>
              <a:schemeClr val="tx1"/>
            </a:solidFill>
          </a:ln>
        </p:spPr>
        <p:txBody>
          <a:bodyPr wrap="square">
            <a:spAutoFit/>
          </a:bodyPr>
          <a:lstStyle/>
          <a:p>
            <a:r>
              <a:rPr lang="en-US" sz="1400" dirty="0">
                <a:solidFill>
                  <a:srgbClr val="000000"/>
                </a:solidFill>
                <a:latin typeface="Lucida Console" panose="020B0609040504020204" pitchFamily="49" charset="0"/>
              </a:rPr>
              <a:t>HMACSHA</a:t>
            </a:r>
            <a:r>
              <a:rPr lang="en-US" sz="1400" dirty="0">
                <a:solidFill>
                  <a:srgbClr val="098658"/>
                </a:solidFill>
                <a:latin typeface="Lucida Console" panose="020B0609040504020204" pitchFamily="49" charset="0"/>
              </a:rPr>
              <a:t>256</a:t>
            </a:r>
            <a:r>
              <a:rPr lang="en-US" sz="1400" dirty="0">
                <a:solidFill>
                  <a:srgbClr val="000000"/>
                </a:solidFill>
                <a:latin typeface="Lucida Console" panose="020B0609040504020204" pitchFamily="49" charset="0"/>
              </a:rPr>
              <a:t>(base</a:t>
            </a:r>
            <a:r>
              <a:rPr lang="en-US" sz="1400" dirty="0">
                <a:solidFill>
                  <a:srgbClr val="098658"/>
                </a:solidFill>
                <a:latin typeface="Lucida Console" panose="020B0609040504020204" pitchFamily="49" charset="0"/>
              </a:rPr>
              <a:t>64</a:t>
            </a:r>
            <a:r>
              <a:rPr lang="en-US" sz="1400" dirty="0">
                <a:solidFill>
                  <a:srgbClr val="000000"/>
                </a:solidFill>
                <a:latin typeface="Lucida Console" panose="020B0609040504020204" pitchFamily="49" charset="0"/>
              </a:rPr>
              <a:t>UrlEncode(header) + </a:t>
            </a:r>
            <a:r>
              <a:rPr lang="en-US" sz="1400" dirty="0">
                <a:solidFill>
                  <a:srgbClr val="A31515"/>
                </a:solidFill>
                <a:latin typeface="Lucida Console" panose="020B0609040504020204" pitchFamily="49" charset="0"/>
              </a:rPr>
              <a:t>"."</a:t>
            </a:r>
            <a:r>
              <a:rPr lang="en-US" sz="1400" dirty="0">
                <a:solidFill>
                  <a:srgbClr val="000000"/>
                </a:solidFill>
                <a:latin typeface="Lucida Console" panose="020B0609040504020204" pitchFamily="49" charset="0"/>
              </a:rPr>
              <a:t> + base</a:t>
            </a:r>
            <a:r>
              <a:rPr lang="en-US" sz="1400" dirty="0">
                <a:solidFill>
                  <a:srgbClr val="098658"/>
                </a:solidFill>
                <a:latin typeface="Lucida Console" panose="020B0609040504020204" pitchFamily="49" charset="0"/>
              </a:rPr>
              <a:t>64</a:t>
            </a:r>
            <a:r>
              <a:rPr lang="en-US" sz="1400" dirty="0">
                <a:solidFill>
                  <a:srgbClr val="000000"/>
                </a:solidFill>
                <a:latin typeface="Lucida Console" panose="020B0609040504020204" pitchFamily="49" charset="0"/>
              </a:rPr>
              <a:t>UrlEncode(payload), {</a:t>
            </a:r>
            <a:r>
              <a:rPr lang="en-US" sz="1400" dirty="0">
                <a:solidFill>
                  <a:srgbClr val="CD3131"/>
                </a:solidFill>
                <a:latin typeface="Lucida Console" panose="020B0609040504020204" pitchFamily="49" charset="0"/>
              </a:rPr>
              <a:t>secret</a:t>
            </a:r>
            <a:r>
              <a:rPr lang="en-US" sz="1400" dirty="0">
                <a:solidFill>
                  <a:srgbClr val="000000"/>
                </a:solidFill>
                <a:latin typeface="Lucida Console" panose="020B0609040504020204" pitchFamily="49" charset="0"/>
              </a:rPr>
              <a:t>})</a:t>
            </a:r>
          </a:p>
        </p:txBody>
      </p:sp>
      <p:grpSp>
        <p:nvGrpSpPr>
          <p:cNvPr id="5" name="justGraphic">
            <a:extLst>
              <a:ext uri="{FF2B5EF4-FFF2-40B4-BE49-F238E27FC236}">
                <a16:creationId xmlns:a16="http://schemas.microsoft.com/office/drawing/2014/main" id="{8B98EE13-5DA9-4A93-90AB-B4DD75EB945F}"/>
              </a:ext>
              <a:ext uri="{C183D7F6-B498-43B3-948B-1728B52AA6E4}">
                <adec:decorative xmlns:adec="http://schemas.microsoft.com/office/drawing/2017/decorative" val="1"/>
              </a:ext>
            </a:extLst>
          </p:cNvPr>
          <p:cNvGrpSpPr/>
          <p:nvPr/>
        </p:nvGrpSpPr>
        <p:grpSpPr>
          <a:xfrm>
            <a:off x="136954" y="892422"/>
            <a:ext cx="3132025" cy="5544555"/>
            <a:chOff x="136954" y="892422"/>
            <a:chExt cx="3132025" cy="5544555"/>
          </a:xfrm>
        </p:grpSpPr>
        <p:cxnSp>
          <p:nvCxnSpPr>
            <p:cNvPr id="11" name="Straight Arrow Connector 10">
              <a:extLst>
                <a:ext uri="{FF2B5EF4-FFF2-40B4-BE49-F238E27FC236}">
                  <a16:creationId xmlns:a16="http://schemas.microsoft.com/office/drawing/2014/main" id="{5BB8A9AD-746A-40C9-ACE3-F5F30D588187}"/>
                </a:ext>
              </a:extLst>
            </p:cNvPr>
            <p:cNvCxnSpPr>
              <a:cxnSpLocks/>
            </p:cNvCxnSpPr>
            <p:nvPr/>
          </p:nvCxnSpPr>
          <p:spPr>
            <a:xfrm>
              <a:off x="1287906" y="2358387"/>
              <a:ext cx="1" cy="896570"/>
            </a:xfrm>
            <a:prstGeom prst="straightConnector1">
              <a:avLst/>
            </a:prstGeom>
            <a:ln w="38100">
              <a:solidFill>
                <a:schemeClr val="tx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E86EB13-EDCB-48BC-99B6-3B89EBDD6671}"/>
                </a:ext>
              </a:extLst>
            </p:cNvPr>
            <p:cNvCxnSpPr>
              <a:cxnSpLocks/>
            </p:cNvCxnSpPr>
            <p:nvPr/>
          </p:nvCxnSpPr>
          <p:spPr>
            <a:xfrm>
              <a:off x="1287906" y="4519967"/>
              <a:ext cx="0" cy="484940"/>
            </a:xfrm>
            <a:prstGeom prst="straightConnector1">
              <a:avLst/>
            </a:prstGeom>
            <a:ln w="38100">
              <a:solidFill>
                <a:schemeClr val="tx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22A7CA24-55C2-4B4D-9410-498766F9F0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706" y="1274875"/>
              <a:ext cx="914400" cy="914400"/>
            </a:xfrm>
            <a:prstGeom prst="rect">
              <a:avLst/>
            </a:prstGeom>
          </p:spPr>
        </p:pic>
        <p:sp>
          <p:nvSpPr>
            <p:cNvPr id="22" name="TextBox 21">
              <a:extLst>
                <a:ext uri="{FF2B5EF4-FFF2-40B4-BE49-F238E27FC236}">
                  <a16:creationId xmlns:a16="http://schemas.microsoft.com/office/drawing/2014/main" id="{9A1E6476-A814-439D-9E63-FDC4E05A2FF5}"/>
                </a:ext>
              </a:extLst>
            </p:cNvPr>
            <p:cNvSpPr txBox="1"/>
            <p:nvPr/>
          </p:nvSpPr>
          <p:spPr>
            <a:xfrm>
              <a:off x="691429" y="2048859"/>
              <a:ext cx="1192954" cy="338554"/>
            </a:xfrm>
            <a:prstGeom prst="rect">
              <a:avLst/>
            </a:prstGeom>
            <a:noFill/>
          </p:spPr>
          <p:txBody>
            <a:bodyPr wrap="none" rtlCol="0">
              <a:spAutoFit/>
            </a:bodyPr>
            <a:lstStyle/>
            <a:p>
              <a:pPr algn="ctr"/>
              <a:r>
                <a:rPr lang="en-US" sz="1600" dirty="0">
                  <a:ea typeface="Amazon Ember Light" panose="020B0403020204020204" pitchFamily="34" charset="0"/>
                  <a:cs typeface="Amazon Ember Light" panose="020B0403020204020204" pitchFamily="34" charset="0"/>
                </a:rPr>
                <a:t>Application</a:t>
              </a:r>
            </a:p>
          </p:txBody>
        </p:sp>
        <p:sp>
          <p:nvSpPr>
            <p:cNvPr id="49" name="Left Brace 48">
              <a:extLst>
                <a:ext uri="{FF2B5EF4-FFF2-40B4-BE49-F238E27FC236}">
                  <a16:creationId xmlns:a16="http://schemas.microsoft.com/office/drawing/2014/main" id="{AA18F2D9-0029-432A-98F5-0306BBFEFEA4}"/>
                </a:ext>
              </a:extLst>
            </p:cNvPr>
            <p:cNvSpPr/>
            <p:nvPr/>
          </p:nvSpPr>
          <p:spPr>
            <a:xfrm>
              <a:off x="2578135" y="892422"/>
              <a:ext cx="690844" cy="5544555"/>
            </a:xfrm>
            <a:prstGeom prst="leftBrace">
              <a:avLst>
                <a:gd name="adj1" fmla="val 0"/>
                <a:gd name="adj2" fmla="val 47713"/>
              </a:avLst>
            </a:prstGeom>
            <a:ln w="38100">
              <a:solidFill>
                <a:schemeClr val="tx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 name="TextBox 35">
              <a:extLst>
                <a:ext uri="{FF2B5EF4-FFF2-40B4-BE49-F238E27FC236}">
                  <a16:creationId xmlns:a16="http://schemas.microsoft.com/office/drawing/2014/main" id="{D412BCF3-3A01-4A4B-BE87-EC4A7322D053}"/>
                </a:ext>
              </a:extLst>
            </p:cNvPr>
            <p:cNvSpPr txBox="1"/>
            <p:nvPr/>
          </p:nvSpPr>
          <p:spPr>
            <a:xfrm>
              <a:off x="136954" y="5779140"/>
              <a:ext cx="2301904" cy="338554"/>
            </a:xfrm>
            <a:prstGeom prst="rect">
              <a:avLst/>
            </a:prstGeom>
            <a:noFill/>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Amazon Cognito</a:t>
              </a:r>
            </a:p>
          </p:txBody>
        </p:sp>
        <p:pic>
          <p:nvPicPr>
            <p:cNvPr id="37" name="Graphic 21">
              <a:extLst>
                <a:ext uri="{FF2B5EF4-FFF2-40B4-BE49-F238E27FC236}">
                  <a16:creationId xmlns:a16="http://schemas.microsoft.com/office/drawing/2014/main" id="{6478C7A2-7EFE-4F11-80C0-85FFFABFBC0D}"/>
                </a:ext>
              </a:extLst>
            </p:cNvPr>
            <p:cNvPicPr>
              <a:picLocks noChangeAspect="1"/>
            </p:cNvPicPr>
            <p:nvPr/>
          </p:nvPicPr>
          <p:blipFill>
            <a:blip r:embed="rId5"/>
            <a:stretch>
              <a:fillRect/>
            </a:stretch>
          </p:blipFill>
          <p:spPr>
            <a:xfrm>
              <a:off x="900790" y="5004907"/>
              <a:ext cx="774233" cy="774233"/>
            </a:xfrm>
            <a:prstGeom prst="rect">
              <a:avLst/>
            </a:prstGeom>
          </p:spPr>
        </p:pic>
        <p:pic>
          <p:nvPicPr>
            <p:cNvPr id="47" name="Graphic 18">
              <a:extLst>
                <a:ext uri="{FF2B5EF4-FFF2-40B4-BE49-F238E27FC236}">
                  <a16:creationId xmlns:a16="http://schemas.microsoft.com/office/drawing/2014/main" id="{87FAF0E6-28B2-4B5C-81DA-3F213BA5CB2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34387" y="3243998"/>
              <a:ext cx="548640"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8" name="Group 47">
              <a:extLst>
                <a:ext uri="{FF2B5EF4-FFF2-40B4-BE49-F238E27FC236}">
                  <a16:creationId xmlns:a16="http://schemas.microsoft.com/office/drawing/2014/main" id="{773C5853-B5F0-4792-962A-5E321D53EA02}"/>
                </a:ext>
              </a:extLst>
            </p:cNvPr>
            <p:cNvGrpSpPr/>
            <p:nvPr/>
          </p:nvGrpSpPr>
          <p:grpSpPr>
            <a:xfrm>
              <a:off x="303238" y="3243998"/>
              <a:ext cx="492371" cy="548640"/>
              <a:chOff x="2716470" y="2618405"/>
              <a:chExt cx="1155277" cy="1155277"/>
            </a:xfrm>
          </p:grpSpPr>
          <p:pic>
            <p:nvPicPr>
              <p:cNvPr id="50" name="Graphic 18">
                <a:extLst>
                  <a:ext uri="{FF2B5EF4-FFF2-40B4-BE49-F238E27FC236}">
                    <a16:creationId xmlns:a16="http://schemas.microsoft.com/office/drawing/2014/main" id="{4E59941F-BDF4-4ECB-BA7B-378B9429F11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16470" y="2618405"/>
                <a:ext cx="1155277" cy="1155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Rectangle 53">
                <a:extLst>
                  <a:ext uri="{FF2B5EF4-FFF2-40B4-BE49-F238E27FC236}">
                    <a16:creationId xmlns:a16="http://schemas.microsoft.com/office/drawing/2014/main" id="{48CC6216-2422-4BF8-8403-AAAC51491479}"/>
                  </a:ext>
                </a:extLst>
              </p:cNvPr>
              <p:cNvSpPr/>
              <p:nvPr/>
            </p:nvSpPr>
            <p:spPr>
              <a:xfrm rot="18981361">
                <a:off x="2923717" y="2963957"/>
                <a:ext cx="749262" cy="465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5" name="Graphic 22">
                <a:extLst>
                  <a:ext uri="{FF2B5EF4-FFF2-40B4-BE49-F238E27FC236}">
                    <a16:creationId xmlns:a16="http://schemas.microsoft.com/office/drawing/2014/main" id="{21069E9D-605B-4ABC-B0A5-7CEB930A8A49}"/>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rot="2700000">
                <a:off x="3040842" y="2981144"/>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6" name="Group 55">
              <a:extLst>
                <a:ext uri="{FF2B5EF4-FFF2-40B4-BE49-F238E27FC236}">
                  <a16:creationId xmlns:a16="http://schemas.microsoft.com/office/drawing/2014/main" id="{D2560007-D4A1-40A6-8E1F-E2DEACB58534}"/>
                </a:ext>
              </a:extLst>
            </p:cNvPr>
            <p:cNvGrpSpPr/>
            <p:nvPr/>
          </p:nvGrpSpPr>
          <p:grpSpPr>
            <a:xfrm>
              <a:off x="1821805" y="3243998"/>
              <a:ext cx="520954" cy="548640"/>
              <a:chOff x="4073083" y="3156380"/>
              <a:chExt cx="1208339" cy="1208339"/>
            </a:xfrm>
          </p:grpSpPr>
          <p:pic>
            <p:nvPicPr>
              <p:cNvPr id="57" name="Graphic 18">
                <a:extLst>
                  <a:ext uri="{FF2B5EF4-FFF2-40B4-BE49-F238E27FC236}">
                    <a16:creationId xmlns:a16="http://schemas.microsoft.com/office/drawing/2014/main" id="{E660A6AA-81EB-4CE1-86EB-13DC0EA49DDB}"/>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073083" y="3156380"/>
                <a:ext cx="1208339" cy="1208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Rectangle 57">
                <a:extLst>
                  <a:ext uri="{FF2B5EF4-FFF2-40B4-BE49-F238E27FC236}">
                    <a16:creationId xmlns:a16="http://schemas.microsoft.com/office/drawing/2014/main" id="{96CC085C-2607-4F64-A753-61E9AC13C89A}"/>
                  </a:ext>
                </a:extLst>
              </p:cNvPr>
              <p:cNvSpPr/>
              <p:nvPr/>
            </p:nvSpPr>
            <p:spPr>
              <a:xfrm rot="18981361">
                <a:off x="4289849" y="3517803"/>
                <a:ext cx="783676" cy="487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Arrow: Circular 58">
                <a:extLst>
                  <a:ext uri="{FF2B5EF4-FFF2-40B4-BE49-F238E27FC236}">
                    <a16:creationId xmlns:a16="http://schemas.microsoft.com/office/drawing/2014/main" id="{4702A7A5-37AC-4B6B-AA6A-FE416BA50C59}"/>
                  </a:ext>
                </a:extLst>
              </p:cNvPr>
              <p:cNvSpPr/>
              <p:nvPr/>
            </p:nvSpPr>
            <p:spPr>
              <a:xfrm>
                <a:off x="4361118" y="3466881"/>
                <a:ext cx="632267" cy="587336"/>
              </a:xfrm>
              <a:prstGeom prst="circularArrow">
                <a:avLst>
                  <a:gd name="adj1" fmla="val 13194"/>
                  <a:gd name="adj2" fmla="val 1418809"/>
                  <a:gd name="adj3" fmla="val 20163946"/>
                  <a:gd name="adj4" fmla="val 2796856"/>
                  <a:gd name="adj5" fmla="val 17861"/>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spTree>
    <p:custDataLst>
      <p:tags r:id="rId1"/>
    </p:custDataLst>
    <p:extLst>
      <p:ext uri="{BB962C8B-B14F-4D97-AF65-F5344CB8AC3E}">
        <p14:creationId xmlns:p14="http://schemas.microsoft.com/office/powerpoint/2010/main" val="3220363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20"/>
          </p:nvPr>
        </p:nvSpPr>
        <p:spPr/>
        <p:txBody>
          <a:bodyPr/>
          <a:lstStyle/>
          <a:p>
            <a:fld id="{989D9560-4C13-4692-9687-98ECDD2D9552}" type="slidenum">
              <a:rPr lang="en-US" smtClean="0"/>
              <a:t>19</a:t>
            </a:fld>
            <a:endParaRPr lang="en-US" dirty="0"/>
          </a:p>
        </p:txBody>
      </p:sp>
      <p:sp>
        <p:nvSpPr>
          <p:cNvPr id="2" name="Title 1"/>
          <p:cNvSpPr>
            <a:spLocks noGrp="1"/>
          </p:cNvSpPr>
          <p:nvPr>
            <p:ph type="title"/>
          </p:nvPr>
        </p:nvSpPr>
        <p:spPr/>
        <p:txBody>
          <a:bodyPr>
            <a:normAutofit/>
          </a:bodyPr>
          <a:lstStyle/>
          <a:p>
            <a:r>
              <a:rPr lang="en-US" dirty="0"/>
              <a:t>Authenticate users with a user pool</a:t>
            </a:r>
          </a:p>
        </p:txBody>
      </p:sp>
      <p:grpSp>
        <p:nvGrpSpPr>
          <p:cNvPr id="4" name="Apps" descr="Starting with the authentication portion of your application.&#10;">
            <a:extLst>
              <a:ext uri="{FF2B5EF4-FFF2-40B4-BE49-F238E27FC236}">
                <a16:creationId xmlns:a16="http://schemas.microsoft.com/office/drawing/2014/main" id="{A08E9545-E062-437F-B7D1-7B3AD16A0721}"/>
              </a:ext>
            </a:extLst>
          </p:cNvPr>
          <p:cNvGrpSpPr/>
          <p:nvPr/>
        </p:nvGrpSpPr>
        <p:grpSpPr>
          <a:xfrm>
            <a:off x="226668" y="1845301"/>
            <a:ext cx="2152637" cy="2034686"/>
            <a:chOff x="226668" y="1845301"/>
            <a:chExt cx="2152637" cy="2034686"/>
          </a:xfrm>
        </p:grpSpPr>
        <p:grpSp>
          <p:nvGrpSpPr>
            <p:cNvPr id="41" name="Group 40">
              <a:extLst>
                <a:ext uri="{FF2B5EF4-FFF2-40B4-BE49-F238E27FC236}">
                  <a16:creationId xmlns:a16="http://schemas.microsoft.com/office/drawing/2014/main" id="{96A2B639-E917-4D63-911A-AA9EF5C1A935}"/>
                </a:ext>
              </a:extLst>
            </p:cNvPr>
            <p:cNvGrpSpPr/>
            <p:nvPr/>
          </p:nvGrpSpPr>
          <p:grpSpPr>
            <a:xfrm>
              <a:off x="312297" y="1845301"/>
              <a:ext cx="2067008" cy="1454375"/>
              <a:chOff x="990732" y="1163580"/>
              <a:chExt cx="2067008" cy="1454375"/>
            </a:xfrm>
          </p:grpSpPr>
          <p:pic>
            <p:nvPicPr>
              <p:cNvPr id="42" name="Graphic 49">
                <a:extLst>
                  <a:ext uri="{FF2B5EF4-FFF2-40B4-BE49-F238E27FC236}">
                    <a16:creationId xmlns:a16="http://schemas.microsoft.com/office/drawing/2014/main" id="{3DE92483-5939-44BB-9CD2-AD5F68505398}"/>
                  </a:ext>
                </a:extLst>
              </p:cNvPr>
              <p:cNvPicPr>
                <a:picLocks noChangeAspect="1"/>
              </p:cNvPicPr>
              <p:nvPr/>
            </p:nvPicPr>
            <p:blipFill>
              <a:blip r:embed="rId4"/>
              <a:stretch>
                <a:fillRect/>
              </a:stretch>
            </p:blipFill>
            <p:spPr>
              <a:xfrm>
                <a:off x="2160179" y="1390802"/>
                <a:ext cx="661036" cy="661036"/>
              </a:xfrm>
              <a:prstGeom prst="rect">
                <a:avLst/>
              </a:prstGeom>
            </p:spPr>
          </p:pic>
          <p:sp>
            <p:nvSpPr>
              <p:cNvPr id="43" name="Rounded Rectangle 9">
                <a:extLst>
                  <a:ext uri="{FF2B5EF4-FFF2-40B4-BE49-F238E27FC236}">
                    <a16:creationId xmlns:a16="http://schemas.microsoft.com/office/drawing/2014/main" id="{BE4CB14E-5958-402A-8C8F-AF6FC89E7634}"/>
                  </a:ext>
                </a:extLst>
              </p:cNvPr>
              <p:cNvSpPr/>
              <p:nvPr/>
            </p:nvSpPr>
            <p:spPr>
              <a:xfrm>
                <a:off x="1165580" y="1163580"/>
                <a:ext cx="1842005" cy="1423596"/>
              </a:xfrm>
              <a:prstGeom prst="roundRect">
                <a:avLst>
                  <a:gd name="adj" fmla="val 0"/>
                </a:avLst>
              </a:prstGeom>
              <a:noFill/>
              <a:ln>
                <a:solidFill>
                  <a:schemeClr val="tx2"/>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44" name="TextBox 43">
                <a:extLst>
                  <a:ext uri="{FF2B5EF4-FFF2-40B4-BE49-F238E27FC236}">
                    <a16:creationId xmlns:a16="http://schemas.microsoft.com/office/drawing/2014/main" id="{AA4C5D6C-AE74-486C-819F-CF092D8CEFDD}"/>
                  </a:ext>
                </a:extLst>
              </p:cNvPr>
              <p:cNvSpPr txBox="1"/>
              <p:nvPr/>
            </p:nvSpPr>
            <p:spPr>
              <a:xfrm>
                <a:off x="990732" y="2248623"/>
                <a:ext cx="2067008" cy="369332"/>
              </a:xfrm>
              <a:prstGeom prst="rect">
                <a:avLst/>
              </a:prstGeom>
              <a:noFill/>
            </p:spPr>
            <p:txBody>
              <a:bodyPr wrap="square" rtlCol="0">
                <a:spAutoFit/>
              </a:bodyPr>
              <a:lstStyle/>
              <a:p>
                <a:pPr algn="ctr"/>
                <a:r>
                  <a:rPr lang="en-US" dirty="0"/>
                  <a:t>Apps</a:t>
                </a:r>
              </a:p>
            </p:txBody>
          </p:sp>
          <p:pic>
            <p:nvPicPr>
              <p:cNvPr id="45" name="Graphic 21">
                <a:extLst>
                  <a:ext uri="{FF2B5EF4-FFF2-40B4-BE49-F238E27FC236}">
                    <a16:creationId xmlns:a16="http://schemas.microsoft.com/office/drawing/2014/main" id="{0ADBB403-D169-4555-ADE2-D5F1CDB5D8E1}"/>
                  </a:ext>
                </a:extLst>
              </p:cNvPr>
              <p:cNvPicPr>
                <a:picLocks noChangeAspect="1"/>
              </p:cNvPicPr>
              <p:nvPr/>
            </p:nvPicPr>
            <p:blipFill>
              <a:blip r:embed="rId5"/>
              <a:stretch>
                <a:fillRect/>
              </a:stretch>
            </p:blipFill>
            <p:spPr>
              <a:xfrm>
                <a:off x="1264503" y="1390802"/>
                <a:ext cx="704282" cy="704282"/>
              </a:xfrm>
              <a:prstGeom prst="rect">
                <a:avLst/>
              </a:prstGeom>
            </p:spPr>
          </p:pic>
        </p:grpSp>
        <p:grpSp>
          <p:nvGrpSpPr>
            <p:cNvPr id="62" name="Group 61">
              <a:extLst>
                <a:ext uri="{FF2B5EF4-FFF2-40B4-BE49-F238E27FC236}">
                  <a16:creationId xmlns:a16="http://schemas.microsoft.com/office/drawing/2014/main" id="{318808EC-B57F-44D7-99A3-2D8DE260FABE}"/>
                </a:ext>
              </a:extLst>
            </p:cNvPr>
            <p:cNvGrpSpPr/>
            <p:nvPr/>
          </p:nvGrpSpPr>
          <p:grpSpPr>
            <a:xfrm>
              <a:off x="226668" y="3331347"/>
              <a:ext cx="520954" cy="548640"/>
              <a:chOff x="4073083" y="3156380"/>
              <a:chExt cx="1208339" cy="1208339"/>
            </a:xfrm>
          </p:grpSpPr>
          <p:pic>
            <p:nvPicPr>
              <p:cNvPr id="63" name="Graphic 18">
                <a:extLst>
                  <a:ext uri="{FF2B5EF4-FFF2-40B4-BE49-F238E27FC236}">
                    <a16:creationId xmlns:a16="http://schemas.microsoft.com/office/drawing/2014/main" id="{B4431C6C-6A40-4606-801B-FF6547998A3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73083" y="3156380"/>
                <a:ext cx="1208339" cy="1208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Rectangle 65">
                <a:extLst>
                  <a:ext uri="{FF2B5EF4-FFF2-40B4-BE49-F238E27FC236}">
                    <a16:creationId xmlns:a16="http://schemas.microsoft.com/office/drawing/2014/main" id="{58574934-4E5B-45A0-82E2-ACEC737477E1}"/>
                  </a:ext>
                </a:extLst>
              </p:cNvPr>
              <p:cNvSpPr/>
              <p:nvPr/>
            </p:nvSpPr>
            <p:spPr>
              <a:xfrm rot="18981361">
                <a:off x="4289849" y="3517803"/>
                <a:ext cx="783676" cy="487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Arrow: Circular 66">
                <a:extLst>
                  <a:ext uri="{FF2B5EF4-FFF2-40B4-BE49-F238E27FC236}">
                    <a16:creationId xmlns:a16="http://schemas.microsoft.com/office/drawing/2014/main" id="{3C05D239-69CF-4468-9DA8-1B97FFF55691}"/>
                  </a:ext>
                </a:extLst>
              </p:cNvPr>
              <p:cNvSpPr/>
              <p:nvPr/>
            </p:nvSpPr>
            <p:spPr>
              <a:xfrm>
                <a:off x="4361118" y="3466881"/>
                <a:ext cx="632267" cy="587336"/>
              </a:xfrm>
              <a:prstGeom prst="circularArrow">
                <a:avLst>
                  <a:gd name="adj1" fmla="val 13194"/>
                  <a:gd name="adj2" fmla="val 1418809"/>
                  <a:gd name="adj3" fmla="val 20163946"/>
                  <a:gd name="adj4" fmla="val 2796856"/>
                  <a:gd name="adj5" fmla="val 17861"/>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nvGrpSpPr>
          <p:cNvPr id="9" name="Group 8" descr="Step 1.">
            <a:extLst>
              <a:ext uri="{FF2B5EF4-FFF2-40B4-BE49-F238E27FC236}">
                <a16:creationId xmlns:a16="http://schemas.microsoft.com/office/drawing/2014/main" id="{7D0E1DBD-B0F7-4BA8-813D-318A0BAE54CB}"/>
              </a:ext>
            </a:extLst>
          </p:cNvPr>
          <p:cNvGrpSpPr/>
          <p:nvPr/>
        </p:nvGrpSpPr>
        <p:grpSpPr>
          <a:xfrm>
            <a:off x="2615529" y="1489500"/>
            <a:ext cx="6935382" cy="615372"/>
            <a:chOff x="2615529" y="1489500"/>
            <a:chExt cx="6935382" cy="615372"/>
          </a:xfrm>
        </p:grpSpPr>
        <p:sp>
          <p:nvSpPr>
            <p:cNvPr id="30" name="Rectangle 29">
              <a:extLst>
                <a:ext uri="{C183D7F6-B498-43B3-948B-1728B52AA6E4}">
                  <adec:decorative xmlns:adec="http://schemas.microsoft.com/office/drawing/2017/decorative" val="1"/>
                </a:ext>
              </a:extLst>
            </p:cNvPr>
            <p:cNvSpPr/>
            <p:nvPr/>
          </p:nvSpPr>
          <p:spPr>
            <a:xfrm>
              <a:off x="2615529" y="1489500"/>
              <a:ext cx="492370" cy="492370"/>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cxnSp>
          <p:nvCxnSpPr>
            <p:cNvPr id="57" name="arrow1" descr="Arrow from the app to Amazon Cognito."/>
            <p:cNvCxnSpPr>
              <a:cxnSpLocks/>
            </p:cNvCxnSpPr>
            <p:nvPr/>
          </p:nvCxnSpPr>
          <p:spPr>
            <a:xfrm flipV="1">
              <a:off x="2919608" y="2085303"/>
              <a:ext cx="6473050" cy="19569"/>
            </a:xfrm>
            <a:prstGeom prst="straightConnector1">
              <a:avLst/>
            </a:prstGeom>
            <a:ln w="38100">
              <a:solidFill>
                <a:schemeClr val="tx2"/>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53" name="TextBox 11">
              <a:extLst>
                <a:ext uri="{FF2B5EF4-FFF2-40B4-BE49-F238E27FC236}">
                  <a16:creationId xmlns:a16="http://schemas.microsoft.com/office/drawing/2014/main" id="{34759C8A-7F9B-B748-9669-9799EF21C22D}"/>
                </a:ext>
              </a:extLst>
            </p:cNvPr>
            <p:cNvSpPr txBox="1">
              <a:spLocks noChangeArrowheads="1"/>
            </p:cNvSpPr>
            <p:nvPr/>
          </p:nvSpPr>
          <p:spPr bwMode="auto">
            <a:xfrm>
              <a:off x="3816636" y="1535630"/>
              <a:ext cx="57342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000" dirty="0">
                  <a:latin typeface="+mn-lt"/>
                  <a:ea typeface="Amazon Ember" panose="020B0603020204020204" pitchFamily="34" charset="0"/>
                  <a:cs typeface="Amazon Ember Light" panose="020B0403020204020204" pitchFamily="34" charset="0"/>
                </a:rPr>
                <a:t>User provides credentials and authenticates.</a:t>
              </a:r>
            </a:p>
          </p:txBody>
        </p:sp>
        <p:pic>
          <p:nvPicPr>
            <p:cNvPr id="40" name="Picture 39">
              <a:extLst>
                <a:ext uri="{FF2B5EF4-FFF2-40B4-BE49-F238E27FC236}">
                  <a16:creationId xmlns:a16="http://schemas.microsoft.com/office/drawing/2014/main" id="{4A6C6941-A4C9-4C37-919B-0B46957102AF}"/>
                </a:ext>
                <a:ext uri="{C183D7F6-B498-43B3-948B-1728B52AA6E4}">
                  <adec:decorative xmlns:adec="http://schemas.microsoft.com/office/drawing/2017/decorative" val="1"/>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0594" t="28443" r="17429" b="32665"/>
            <a:stretch/>
          </p:blipFill>
          <p:spPr>
            <a:xfrm>
              <a:off x="3147145" y="1535206"/>
              <a:ext cx="669492" cy="381939"/>
            </a:xfrm>
            <a:prstGeom prst="rect">
              <a:avLst/>
            </a:prstGeom>
          </p:spPr>
        </p:pic>
      </p:grpSp>
      <p:grpSp>
        <p:nvGrpSpPr>
          <p:cNvPr id="6" name="Cognito" descr="Amazon Cognito user pool receives the credentials and authenticates the user. ">
            <a:extLst>
              <a:ext uri="{FF2B5EF4-FFF2-40B4-BE49-F238E27FC236}">
                <a16:creationId xmlns:a16="http://schemas.microsoft.com/office/drawing/2014/main" id="{81B34775-5632-4289-8924-6F62D7D3FA4F}"/>
              </a:ext>
            </a:extLst>
          </p:cNvPr>
          <p:cNvGrpSpPr/>
          <p:nvPr/>
        </p:nvGrpSpPr>
        <p:grpSpPr>
          <a:xfrm>
            <a:off x="9602301" y="1228192"/>
            <a:ext cx="2215910" cy="1971022"/>
            <a:chOff x="9602301" y="1228192"/>
            <a:chExt cx="2215910" cy="1971022"/>
          </a:xfrm>
        </p:grpSpPr>
        <p:sp>
          <p:nvSpPr>
            <p:cNvPr id="38" name="TextBox 37">
              <a:extLst>
                <a:ext uri="{FF2B5EF4-FFF2-40B4-BE49-F238E27FC236}">
                  <a16:creationId xmlns:a16="http://schemas.microsoft.com/office/drawing/2014/main" id="{9BBDD9D0-928E-4B2D-81F9-E80355D1B0E2}"/>
                </a:ext>
              </a:extLst>
            </p:cNvPr>
            <p:cNvSpPr txBox="1"/>
            <p:nvPr/>
          </p:nvSpPr>
          <p:spPr>
            <a:xfrm>
              <a:off x="9767097" y="1950101"/>
              <a:ext cx="1902401" cy="1062527"/>
            </a:xfrm>
            <a:prstGeom prst="rect">
              <a:avLst/>
            </a:prstGeom>
            <a:solidFill>
              <a:schemeClr val="accent5"/>
            </a:solidFill>
            <a:ln>
              <a:noFill/>
            </a:ln>
          </p:spPr>
          <p:style>
            <a:lnRef idx="1">
              <a:schemeClr val="accent3"/>
            </a:lnRef>
            <a:fillRef idx="2">
              <a:schemeClr val="accent3"/>
            </a:fillRef>
            <a:effectRef idx="1">
              <a:schemeClr val="accent3"/>
            </a:effectRef>
            <a:fontRef idx="minor">
              <a:schemeClr val="dk1"/>
            </a:fontRef>
          </p:style>
          <p:txBody>
            <a:bodyPr wrap="square" rtlCol="0" anchor="ctr">
              <a:spAutoFit/>
            </a:bodyPr>
            <a:lstStyle/>
            <a:p>
              <a:pPr algn="ctr"/>
              <a:r>
                <a:rPr lang="en-US" sz="1600" dirty="0">
                  <a:latin typeface="Amazon Ember" panose="02000000000000000000" pitchFamily="2" charset="0"/>
                  <a:ea typeface="Amazon Ember" panose="02000000000000000000" pitchFamily="2" charset="0"/>
                </a:rPr>
                <a:t>User pool</a:t>
              </a:r>
            </a:p>
          </p:txBody>
        </p:sp>
        <p:sp>
          <p:nvSpPr>
            <p:cNvPr id="56" name="Rectangle 55">
              <a:extLst>
                <a:ext uri="{FF2B5EF4-FFF2-40B4-BE49-F238E27FC236}">
                  <a16:creationId xmlns:a16="http://schemas.microsoft.com/office/drawing/2014/main" id="{1C7B3711-0C49-4B33-8F5B-1104EFACB0D2}"/>
                </a:ext>
              </a:extLst>
            </p:cNvPr>
            <p:cNvSpPr/>
            <p:nvPr/>
          </p:nvSpPr>
          <p:spPr>
            <a:xfrm>
              <a:off x="9997714" y="1239042"/>
              <a:ext cx="1819894" cy="338554"/>
            </a:xfrm>
            <a:prstGeom prst="rect">
              <a:avLst/>
            </a:prstGeom>
          </p:spPr>
          <p:txBody>
            <a:bodyPr wrap="square">
              <a:spAutoFit/>
            </a:bodyPr>
            <a:lstStyle/>
            <a:p>
              <a:r>
                <a:rPr lang="en-US" sz="1600" dirty="0">
                  <a:latin typeface="Amazon Ember" panose="02000000000000000000" pitchFamily="2" charset="0"/>
                  <a:ea typeface="Amazon Ember" panose="02000000000000000000" pitchFamily="2" charset="0"/>
                </a:rPr>
                <a:t>Amazon Cognito </a:t>
              </a:r>
              <a:endParaRPr lang="en-US" sz="1600" dirty="0"/>
            </a:p>
          </p:txBody>
        </p:sp>
        <p:pic>
          <p:nvPicPr>
            <p:cNvPr id="49" name="Graphic 21">
              <a:extLst>
                <a:ext uri="{FF2B5EF4-FFF2-40B4-BE49-F238E27FC236}">
                  <a16:creationId xmlns:a16="http://schemas.microsoft.com/office/drawing/2014/main" id="{2885D4BB-767C-496E-BCD9-D2D2138DB488}"/>
                </a:ext>
              </a:extLst>
            </p:cNvPr>
            <p:cNvPicPr>
              <a:picLocks noChangeAspect="1"/>
            </p:cNvPicPr>
            <p:nvPr/>
          </p:nvPicPr>
          <p:blipFill>
            <a:blip r:embed="rId8"/>
            <a:stretch>
              <a:fillRect/>
            </a:stretch>
          </p:blipFill>
          <p:spPr>
            <a:xfrm>
              <a:off x="9602301" y="1228192"/>
              <a:ext cx="387372" cy="387371"/>
            </a:xfrm>
            <a:prstGeom prst="rect">
              <a:avLst/>
            </a:prstGeom>
          </p:spPr>
        </p:pic>
        <p:sp>
          <p:nvSpPr>
            <p:cNvPr id="50" name="Rounded Rectangle 9">
              <a:extLst>
                <a:ext uri="{FF2B5EF4-FFF2-40B4-BE49-F238E27FC236}">
                  <a16:creationId xmlns:a16="http://schemas.microsoft.com/office/drawing/2014/main" id="{7447A486-A0F7-46E8-9BBF-15464ABD9001}"/>
                </a:ext>
              </a:extLst>
            </p:cNvPr>
            <p:cNvSpPr/>
            <p:nvPr/>
          </p:nvSpPr>
          <p:spPr>
            <a:xfrm>
              <a:off x="9602301" y="1228192"/>
              <a:ext cx="2215910" cy="1971022"/>
            </a:xfrm>
            <a:prstGeom prst="roundRect">
              <a:avLst>
                <a:gd name="adj" fmla="val 0"/>
              </a:avLst>
            </a:prstGeom>
            <a:noFill/>
            <a:ln w="12700">
              <a:solidFill>
                <a:srgbClr val="D6242D"/>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nvGrpSpPr>
          <p:cNvPr id="11" name="Group 10" descr="Step 2.">
            <a:extLst>
              <a:ext uri="{FF2B5EF4-FFF2-40B4-BE49-F238E27FC236}">
                <a16:creationId xmlns:a16="http://schemas.microsoft.com/office/drawing/2014/main" id="{DEF093D0-C9FD-4798-80DF-0A1F3B144317}"/>
              </a:ext>
            </a:extLst>
          </p:cNvPr>
          <p:cNvGrpSpPr/>
          <p:nvPr/>
        </p:nvGrpSpPr>
        <p:grpSpPr>
          <a:xfrm>
            <a:off x="2615529" y="2395695"/>
            <a:ext cx="6796702" cy="955059"/>
            <a:chOff x="2615529" y="2395695"/>
            <a:chExt cx="6796702" cy="955059"/>
          </a:xfrm>
        </p:grpSpPr>
        <p:sp>
          <p:nvSpPr>
            <p:cNvPr id="31" name="Rectangle 30">
              <a:extLst>
                <a:ext uri="{C183D7F6-B498-43B3-948B-1728B52AA6E4}">
                  <adec:decorative xmlns:adec="http://schemas.microsoft.com/office/drawing/2017/decorative" val="1"/>
                </a:ext>
              </a:extLst>
            </p:cNvPr>
            <p:cNvSpPr/>
            <p:nvPr/>
          </p:nvSpPr>
          <p:spPr>
            <a:xfrm>
              <a:off x="2615529" y="2576799"/>
              <a:ext cx="492370" cy="492370"/>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61" name="arrow2" descr="Arrow from Amazon Cognito to the app&#10;">
              <a:extLst>
                <a:ext uri="{FF2B5EF4-FFF2-40B4-BE49-F238E27FC236}">
                  <a16:creationId xmlns:a16="http://schemas.microsoft.com/office/drawing/2014/main" id="{EB596A78-2B25-46FC-9115-53F380D20EC7}"/>
                </a:ext>
              </a:extLst>
            </p:cNvPr>
            <p:cNvCxnSpPr>
              <a:cxnSpLocks/>
            </p:cNvCxnSpPr>
            <p:nvPr/>
          </p:nvCxnSpPr>
          <p:spPr>
            <a:xfrm flipV="1">
              <a:off x="2939181" y="2395695"/>
              <a:ext cx="6473050" cy="19569"/>
            </a:xfrm>
            <a:prstGeom prst="straightConnector1">
              <a:avLst/>
            </a:prstGeom>
            <a:ln w="38100">
              <a:solidFill>
                <a:schemeClr val="tx2"/>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54" name="TextBox 11">
              <a:extLst>
                <a:ext uri="{FF2B5EF4-FFF2-40B4-BE49-F238E27FC236}">
                  <a16:creationId xmlns:a16="http://schemas.microsoft.com/office/drawing/2014/main" id="{34759C8A-7F9B-B748-9669-9799EF21C22D}"/>
                </a:ext>
              </a:extLst>
            </p:cNvPr>
            <p:cNvSpPr txBox="1">
              <a:spLocks noChangeArrowheads="1"/>
            </p:cNvSpPr>
            <p:nvPr/>
          </p:nvSpPr>
          <p:spPr bwMode="auto">
            <a:xfrm>
              <a:off x="4788616" y="2642868"/>
              <a:ext cx="37352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000" dirty="0">
                  <a:latin typeface="+mn-lt"/>
                  <a:ea typeface="Amazon Ember" panose="020B0603020204020204" pitchFamily="34" charset="0"/>
                  <a:cs typeface="Amazon Ember Light" panose="020B0403020204020204" pitchFamily="34" charset="0"/>
                </a:rPr>
                <a:t>User pool returns refresh, access, and id tokens.</a:t>
              </a:r>
              <a:endParaRPr lang="en-US" altLang="en-US" sz="1400" dirty="0">
                <a:latin typeface="+mn-lt"/>
                <a:ea typeface="Amazon Ember" panose="020B0603020204020204" pitchFamily="34" charset="0"/>
                <a:cs typeface="Amazon Ember Light" panose="020B0403020204020204" pitchFamily="34" charset="0"/>
              </a:endParaRPr>
            </a:p>
          </p:txBody>
        </p:sp>
        <p:grpSp>
          <p:nvGrpSpPr>
            <p:cNvPr id="10" name="keys">
              <a:extLst>
                <a:ext uri="{FF2B5EF4-FFF2-40B4-BE49-F238E27FC236}">
                  <a16:creationId xmlns:a16="http://schemas.microsoft.com/office/drawing/2014/main" id="{01B8A9D4-6FF4-4F42-943F-B42B2BCD92D3}"/>
                </a:ext>
                <a:ext uri="{C183D7F6-B498-43B3-948B-1728B52AA6E4}">
                  <adec:decorative xmlns:adec="http://schemas.microsoft.com/office/drawing/2017/decorative" val="1"/>
                </a:ext>
              </a:extLst>
            </p:cNvPr>
            <p:cNvGrpSpPr/>
            <p:nvPr/>
          </p:nvGrpSpPr>
          <p:grpSpPr>
            <a:xfrm>
              <a:off x="3147145" y="2642868"/>
              <a:ext cx="1596322" cy="548640"/>
              <a:chOff x="3147145" y="2642868"/>
              <a:chExt cx="1596322" cy="548640"/>
            </a:xfrm>
          </p:grpSpPr>
          <p:pic>
            <p:nvPicPr>
              <p:cNvPr id="48" name="Graphic 18">
                <a:extLst>
                  <a:ext uri="{FF2B5EF4-FFF2-40B4-BE49-F238E27FC236}">
                    <a16:creationId xmlns:a16="http://schemas.microsoft.com/office/drawing/2014/main" id="{0D41B612-0FDD-4708-9E4D-ED258343752F}"/>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685277" y="2642868"/>
                <a:ext cx="548640"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7">
                <a:extLst>
                  <a:ext uri="{FF2B5EF4-FFF2-40B4-BE49-F238E27FC236}">
                    <a16:creationId xmlns:a16="http://schemas.microsoft.com/office/drawing/2014/main" id="{283FED1E-8A83-465E-8DC2-BEDDD564F38B}"/>
                  </a:ext>
                </a:extLst>
              </p:cNvPr>
              <p:cNvGrpSpPr/>
              <p:nvPr/>
            </p:nvGrpSpPr>
            <p:grpSpPr>
              <a:xfrm>
                <a:off x="4251096" y="2642868"/>
                <a:ext cx="492371" cy="548640"/>
                <a:chOff x="2716470" y="2618405"/>
                <a:chExt cx="1155277" cy="1155277"/>
              </a:xfrm>
            </p:grpSpPr>
            <p:pic>
              <p:nvPicPr>
                <p:cNvPr id="52" name="Graphic 18">
                  <a:extLst>
                    <a:ext uri="{FF2B5EF4-FFF2-40B4-BE49-F238E27FC236}">
                      <a16:creationId xmlns:a16="http://schemas.microsoft.com/office/drawing/2014/main" id="{D4B4AECA-7A0F-463F-99EC-53AD845D08ED}"/>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16470" y="2618405"/>
                  <a:ext cx="1155277" cy="1155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585BAC55-F07F-4331-A59B-35AA35DCF5C3}"/>
                    </a:ext>
                  </a:extLst>
                </p:cNvPr>
                <p:cNvSpPr/>
                <p:nvPr/>
              </p:nvSpPr>
              <p:spPr>
                <a:xfrm rot="18981361">
                  <a:off x="2923717" y="2963957"/>
                  <a:ext cx="749262" cy="465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5" name="Graphic 22">
                  <a:extLst>
                    <a:ext uri="{FF2B5EF4-FFF2-40B4-BE49-F238E27FC236}">
                      <a16:creationId xmlns:a16="http://schemas.microsoft.com/office/drawing/2014/main" id="{03858BB3-3511-4A5D-9C75-E552F95816E8}"/>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rot="2700000">
                  <a:off x="3040842" y="2981144"/>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15">
                <a:extLst>
                  <a:ext uri="{FF2B5EF4-FFF2-40B4-BE49-F238E27FC236}">
                    <a16:creationId xmlns:a16="http://schemas.microsoft.com/office/drawing/2014/main" id="{C5A8853E-CCA8-4120-9336-258684AE932B}"/>
                  </a:ext>
                </a:extLst>
              </p:cNvPr>
              <p:cNvGrpSpPr/>
              <p:nvPr/>
            </p:nvGrpSpPr>
            <p:grpSpPr>
              <a:xfrm>
                <a:off x="3147145" y="2642868"/>
                <a:ext cx="520954" cy="548640"/>
                <a:chOff x="4073083" y="3156380"/>
                <a:chExt cx="1208339" cy="1208339"/>
              </a:xfrm>
            </p:grpSpPr>
            <p:pic>
              <p:nvPicPr>
                <p:cNvPr id="59" name="Graphic 18">
                  <a:extLst>
                    <a:ext uri="{FF2B5EF4-FFF2-40B4-BE49-F238E27FC236}">
                      <a16:creationId xmlns:a16="http://schemas.microsoft.com/office/drawing/2014/main" id="{9B302CD8-434F-4973-B8A7-4511552E1A6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73083" y="3156380"/>
                  <a:ext cx="1208339" cy="1208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Rectangle 59">
                  <a:extLst>
                    <a:ext uri="{FF2B5EF4-FFF2-40B4-BE49-F238E27FC236}">
                      <a16:creationId xmlns:a16="http://schemas.microsoft.com/office/drawing/2014/main" id="{E2D1D7D5-BF30-4832-B9AD-7468EAEAB477}"/>
                    </a:ext>
                  </a:extLst>
                </p:cNvPr>
                <p:cNvSpPr/>
                <p:nvPr/>
              </p:nvSpPr>
              <p:spPr>
                <a:xfrm rot="18981361">
                  <a:off x="4289849" y="3517803"/>
                  <a:ext cx="783676" cy="487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Circular 13">
                  <a:extLst>
                    <a:ext uri="{FF2B5EF4-FFF2-40B4-BE49-F238E27FC236}">
                      <a16:creationId xmlns:a16="http://schemas.microsoft.com/office/drawing/2014/main" id="{C4A47AEC-8F99-4D44-B956-1FE56AA55DA8}"/>
                    </a:ext>
                  </a:extLst>
                </p:cNvPr>
                <p:cNvSpPr/>
                <p:nvPr/>
              </p:nvSpPr>
              <p:spPr>
                <a:xfrm>
                  <a:off x="4361118" y="3466881"/>
                  <a:ext cx="632267" cy="587336"/>
                </a:xfrm>
                <a:prstGeom prst="circularArrow">
                  <a:avLst>
                    <a:gd name="adj1" fmla="val 13194"/>
                    <a:gd name="adj2" fmla="val 1418809"/>
                    <a:gd name="adj3" fmla="val 20163946"/>
                    <a:gd name="adj4" fmla="val 2796856"/>
                    <a:gd name="adj5" fmla="val 178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grpSp>
        <p:nvGrpSpPr>
          <p:cNvPr id="12" name="Group 11" descr="Step 3.">
            <a:extLst>
              <a:ext uri="{FF2B5EF4-FFF2-40B4-BE49-F238E27FC236}">
                <a16:creationId xmlns:a16="http://schemas.microsoft.com/office/drawing/2014/main" id="{9A3681C0-DE80-43BE-9B88-47FCF65BFBF9}"/>
              </a:ext>
            </a:extLst>
          </p:cNvPr>
          <p:cNvGrpSpPr/>
          <p:nvPr/>
        </p:nvGrpSpPr>
        <p:grpSpPr>
          <a:xfrm>
            <a:off x="1333101" y="3299675"/>
            <a:ext cx="8563445" cy="1108500"/>
            <a:chOff x="1333101" y="3299675"/>
            <a:chExt cx="8563445" cy="1108500"/>
          </a:xfrm>
        </p:grpSpPr>
        <p:sp>
          <p:nvSpPr>
            <p:cNvPr id="68" name="Rectangle 67">
              <a:extLst>
                <a:ext uri="{FF2B5EF4-FFF2-40B4-BE49-F238E27FC236}">
                  <a16:creationId xmlns:a16="http://schemas.microsoft.com/office/drawing/2014/main" id="{B5C16D8F-A642-48EB-894A-BF63F162E711}"/>
                </a:ext>
                <a:ext uri="{C183D7F6-B498-43B3-948B-1728B52AA6E4}">
                  <adec:decorative xmlns:adec="http://schemas.microsoft.com/office/drawing/2017/decorative" val="1"/>
                </a:ext>
              </a:extLst>
            </p:cNvPr>
            <p:cNvSpPr/>
            <p:nvPr/>
          </p:nvSpPr>
          <p:spPr>
            <a:xfrm>
              <a:off x="2615529" y="3870609"/>
              <a:ext cx="492370" cy="492370"/>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cxnSp>
          <p:nvCxnSpPr>
            <p:cNvPr id="13" name="arrow3" descr="Bidirectional arrow between the app and server side resources."/>
            <p:cNvCxnSpPr>
              <a:cxnSpLocks/>
              <a:endCxn id="29" idx="1"/>
            </p:cNvCxnSpPr>
            <p:nvPr/>
          </p:nvCxnSpPr>
          <p:spPr>
            <a:xfrm>
              <a:off x="1333101" y="3299675"/>
              <a:ext cx="8563445" cy="1108500"/>
            </a:xfrm>
            <a:prstGeom prst="bentConnector3">
              <a:avLst>
                <a:gd name="adj1" fmla="val 21"/>
              </a:avLst>
            </a:prstGeom>
            <a:ln w="38100">
              <a:solidFill>
                <a:schemeClr val="tx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pic>
          <p:nvPicPr>
            <p:cNvPr id="69" name="Graphic 18">
              <a:extLst>
                <a:ext uri="{FF2B5EF4-FFF2-40B4-BE49-F238E27FC236}">
                  <a16:creationId xmlns:a16="http://schemas.microsoft.com/office/drawing/2014/main" id="{856AE963-0DF3-44E1-B9BB-B0D2AA219225}"/>
                </a:ext>
                <a:ext uri="{C183D7F6-B498-43B3-948B-1728B52AA6E4}">
                  <adec:decorative xmlns:adec="http://schemas.microsoft.com/office/drawing/2017/decorative" val="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47145" y="3834732"/>
              <a:ext cx="548640"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72">
              <a:extLst>
                <a:ext uri="{FF2B5EF4-FFF2-40B4-BE49-F238E27FC236}">
                  <a16:creationId xmlns:a16="http://schemas.microsoft.com/office/drawing/2014/main" id="{B1DB8609-1E2D-475F-AD1C-3B7D64421FC4}"/>
                </a:ext>
              </a:extLst>
            </p:cNvPr>
            <p:cNvSpPr/>
            <p:nvPr/>
          </p:nvSpPr>
          <p:spPr>
            <a:xfrm>
              <a:off x="3867423" y="3916739"/>
              <a:ext cx="5683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2000" dirty="0">
                  <a:ea typeface="Amazon Ember" panose="020B0603020204020204" pitchFamily="34" charset="0"/>
                  <a:cs typeface="Amazon Ember Light" panose="020B0403020204020204" pitchFamily="34" charset="0"/>
                </a:rPr>
                <a:t>Use access token to access your own resources.</a:t>
              </a:r>
            </a:p>
          </p:txBody>
        </p:sp>
      </p:grpSp>
      <p:grpSp>
        <p:nvGrpSpPr>
          <p:cNvPr id="79" name="resources" descr="Server-side resources.">
            <a:extLst>
              <a:ext uri="{FF2B5EF4-FFF2-40B4-BE49-F238E27FC236}">
                <a16:creationId xmlns:a16="http://schemas.microsoft.com/office/drawing/2014/main" id="{9162B469-EF56-47F6-B4F5-71E21998125F}"/>
              </a:ext>
            </a:extLst>
          </p:cNvPr>
          <p:cNvGrpSpPr/>
          <p:nvPr/>
        </p:nvGrpSpPr>
        <p:grpSpPr>
          <a:xfrm>
            <a:off x="9448800" y="3944812"/>
            <a:ext cx="2743200" cy="1279324"/>
            <a:chOff x="8263130" y="4715589"/>
            <a:chExt cx="3319271" cy="2060363"/>
          </a:xfrm>
        </p:grpSpPr>
        <p:grpSp>
          <p:nvGrpSpPr>
            <p:cNvPr id="75" name="Group 7">
              <a:extLst>
                <a:ext uri="{FF2B5EF4-FFF2-40B4-BE49-F238E27FC236}">
                  <a16:creationId xmlns:a16="http://schemas.microsoft.com/office/drawing/2014/main" id="{96671F5C-697A-4DD4-BB29-F99561C8D2EE}"/>
                </a:ext>
              </a:extLst>
            </p:cNvPr>
            <p:cNvGrpSpPr/>
            <p:nvPr/>
          </p:nvGrpSpPr>
          <p:grpSpPr>
            <a:xfrm>
              <a:off x="8804902" y="4715589"/>
              <a:ext cx="2416651" cy="1502354"/>
              <a:chOff x="8434710" y="1204313"/>
              <a:chExt cx="2416651" cy="1502354"/>
            </a:xfrm>
          </p:grpSpPr>
          <p:pic>
            <p:nvPicPr>
              <p:cNvPr id="29" name="Picture 9">
                <a:extLst>
                  <a:ext uri="{FF2B5EF4-FFF2-40B4-BE49-F238E27FC236}">
                    <a16:creationId xmlns:a16="http://schemas.microsoft.com/office/drawing/2014/main" id="{0F529EAB-C849-4F43-B8DB-BD8C3E9E95DF}"/>
                  </a:ext>
                  <a:ext uri="{C183D7F6-B498-43B3-948B-1728B52AA6E4}">
                    <adec:decorative xmlns:adec="http://schemas.microsoft.com/office/drawing/2017/decorative" val="1"/>
                  </a:ext>
                </a:extLst>
              </p:cNvPr>
              <p:cNvPicPr>
                <a:picLocks/>
              </p:cNvPicPr>
              <p:nvPr/>
            </p:nvPicPr>
            <p:blipFill>
              <a:blip r:embed="rId13" cstate="print">
                <a:extLst>
                  <a:ext uri="{28A0092B-C50C-407E-A947-70E740481C1C}">
                    <a14:useLocalDpi xmlns:a14="http://schemas.microsoft.com/office/drawing/2010/main" val="0"/>
                  </a:ext>
                </a:extLst>
              </a:blip>
              <a:stretch>
                <a:fillRect/>
              </a:stretch>
            </p:blipFill>
            <p:spPr>
              <a:xfrm>
                <a:off x="8434710" y="1204313"/>
                <a:ext cx="1106422" cy="1492500"/>
              </a:xfrm>
              <a:prstGeom prst="rect">
                <a:avLst/>
              </a:prstGeom>
            </p:spPr>
          </p:pic>
          <p:pic>
            <p:nvPicPr>
              <p:cNvPr id="74" name="Picture 10">
                <a:extLst>
                  <a:ext uri="{FF2B5EF4-FFF2-40B4-BE49-F238E27FC236}">
                    <a16:creationId xmlns:a16="http://schemas.microsoft.com/office/drawing/2014/main" id="{B8D71320-2B43-4856-AB69-D2E10FE2FB39}"/>
                  </a:ext>
                  <a:ext uri="{C183D7F6-B498-43B3-948B-1728B52AA6E4}">
                    <adec:decorative xmlns:adec="http://schemas.microsoft.com/office/drawing/2017/decorative" val="1"/>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358861" y="1214166"/>
                <a:ext cx="1492500" cy="1492501"/>
              </a:xfrm>
              <a:prstGeom prst="rect">
                <a:avLst/>
              </a:prstGeom>
            </p:spPr>
          </p:pic>
        </p:grpSp>
        <p:sp>
          <p:nvSpPr>
            <p:cNvPr id="78" name="TextBox 8">
              <a:extLst>
                <a:ext uri="{FF2B5EF4-FFF2-40B4-BE49-F238E27FC236}">
                  <a16:creationId xmlns:a16="http://schemas.microsoft.com/office/drawing/2014/main" id="{A6D71E62-8402-47D8-B505-31E0B8083A0E}"/>
                </a:ext>
              </a:extLst>
            </p:cNvPr>
            <p:cNvSpPr txBox="1"/>
            <p:nvPr/>
          </p:nvSpPr>
          <p:spPr>
            <a:xfrm>
              <a:off x="8263130" y="6131571"/>
              <a:ext cx="3319271" cy="644381"/>
            </a:xfrm>
            <a:prstGeom prst="rect">
              <a:avLst/>
            </a:prstGeom>
            <a:noFill/>
          </p:spPr>
          <p:txBody>
            <a:bodyPr wrap="square" rtlCol="0">
              <a:spAutoFit/>
            </a:bodyPr>
            <a:lstStyle/>
            <a:p>
              <a:pPr algn="ctr"/>
              <a:r>
                <a:rPr lang="en-US" sz="2000" dirty="0">
                  <a:latin typeface="Amazon Ember" panose="02000000000000000000" pitchFamily="2" charset="0"/>
                  <a:ea typeface="Amazon Ember" panose="02000000000000000000" pitchFamily="2" charset="0"/>
                </a:rPr>
                <a:t>Server-side resources</a:t>
              </a:r>
            </a:p>
          </p:txBody>
        </p:sp>
      </p:grpSp>
      <p:sp>
        <p:nvSpPr>
          <p:cNvPr id="5" name="Rectangle 4">
            <a:extLst>
              <a:ext uri="{FF2B5EF4-FFF2-40B4-BE49-F238E27FC236}">
                <a16:creationId xmlns:a16="http://schemas.microsoft.com/office/drawing/2014/main" id="{BF1ED790-92F1-4236-8ACA-58696F1F8CB6}"/>
              </a:ext>
            </a:extLst>
          </p:cNvPr>
          <p:cNvSpPr/>
          <p:nvPr/>
        </p:nvSpPr>
        <p:spPr>
          <a:xfrm>
            <a:off x="312297" y="5467067"/>
            <a:ext cx="10883594" cy="646331"/>
          </a:xfrm>
          <a:prstGeom prst="rect">
            <a:avLst/>
          </a:prstGeom>
        </p:spPr>
        <p:txBody>
          <a:bodyPr wrap="square">
            <a:spAutoFit/>
          </a:bodyPr>
          <a:lstStyle/>
          <a:p>
            <a:r>
              <a:rPr lang="en-US" dirty="0">
                <a:latin typeface="Amazon Ember" panose="020B0703020204020204" pitchFamily="34" charset="0"/>
                <a:ea typeface="Amazon Ember" panose="020B0703020204020204" pitchFamily="34" charset="0"/>
                <a:cs typeface="Amazon Ember" panose="020B0703020204020204" pitchFamily="34" charset="0"/>
              </a:rPr>
              <a:t>ID token </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contains details about the user.</a:t>
            </a:r>
          </a:p>
          <a:p>
            <a:r>
              <a:rPr lang="en-US" dirty="0">
                <a:latin typeface="Amazon Ember" panose="020B0703020204020204" pitchFamily="34" charset="0"/>
                <a:ea typeface="Amazon Ember" panose="020B0703020204020204" pitchFamily="34" charset="0"/>
                <a:cs typeface="Amazon Ember" panose="020B0703020204020204" pitchFamily="34" charset="0"/>
              </a:rPr>
              <a:t>Access tokens </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contain details about what the user can access, but without sharing identity details.</a:t>
            </a:r>
          </a:p>
        </p:txBody>
      </p:sp>
    </p:spTree>
    <p:custDataLst>
      <p:tags r:id="rId1"/>
    </p:custDataLst>
    <p:extLst>
      <p:ext uri="{BB962C8B-B14F-4D97-AF65-F5344CB8AC3E}">
        <p14:creationId xmlns:p14="http://schemas.microsoft.com/office/powerpoint/2010/main" val="3012167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833655-DB63-4DD3-825F-E025A96F61A2}"/>
              </a:ext>
            </a:extLst>
          </p:cNvPr>
          <p:cNvSpPr>
            <a:spLocks noGrp="1"/>
          </p:cNvSpPr>
          <p:nvPr>
            <p:ph type="sldNum" sz="quarter" idx="20"/>
          </p:nvPr>
        </p:nvSpPr>
        <p:spPr/>
        <p:txBody>
          <a:bodyPr/>
          <a:lstStyle/>
          <a:p>
            <a:fld id="{989D9560-4C13-4692-9687-98ECDD2D9552}" type="slidenum">
              <a:rPr lang="en-US" smtClean="0"/>
              <a:t>2</a:t>
            </a:fld>
            <a:endParaRPr lang="en-US" dirty="0"/>
          </a:p>
        </p:txBody>
      </p:sp>
      <p:sp>
        <p:nvSpPr>
          <p:cNvPr id="5" name="Title 4"/>
          <p:cNvSpPr>
            <a:spLocks noGrp="1"/>
          </p:cNvSpPr>
          <p:nvPr>
            <p:ph type="title"/>
          </p:nvPr>
        </p:nvSpPr>
        <p:spPr/>
        <p:txBody>
          <a:bodyPr/>
          <a:lstStyle/>
          <a:p>
            <a:r>
              <a:rPr lang="en-US" dirty="0"/>
              <a:t>Agenda</a:t>
            </a:r>
          </a:p>
        </p:txBody>
      </p:sp>
      <p:grpSp>
        <p:nvGrpSpPr>
          <p:cNvPr id="3" name="justCompleted" descr="You just completed module 11, Building a Modern Application.">
            <a:extLst>
              <a:ext uri="{FF2B5EF4-FFF2-40B4-BE49-F238E27FC236}">
                <a16:creationId xmlns:a16="http://schemas.microsoft.com/office/drawing/2014/main" id="{7CCEC49D-0C01-46A4-9228-D8F8AA08F4D6}"/>
              </a:ext>
            </a:extLst>
          </p:cNvPr>
          <p:cNvGrpSpPr/>
          <p:nvPr/>
        </p:nvGrpSpPr>
        <p:grpSpPr>
          <a:xfrm>
            <a:off x="985916" y="1344168"/>
            <a:ext cx="2680010" cy="1102132"/>
            <a:chOff x="985916" y="1344168"/>
            <a:chExt cx="2680010" cy="1102132"/>
          </a:xfrm>
        </p:grpSpPr>
        <p:sp>
          <p:nvSpPr>
            <p:cNvPr id="152" name="Rectangle 151">
              <a:extLst>
                <a:ext uri="{FF2B5EF4-FFF2-40B4-BE49-F238E27FC236}">
                  <a16:creationId xmlns:a16="http://schemas.microsoft.com/office/drawing/2014/main" id="{02FE1AEF-FC17-4799-9C63-8EBBBC58154D}"/>
                </a:ext>
              </a:extLst>
            </p:cNvPr>
            <p:cNvSpPr/>
            <p:nvPr/>
          </p:nvSpPr>
          <p:spPr>
            <a:xfrm>
              <a:off x="985916" y="1618488"/>
              <a:ext cx="2102206" cy="827812"/>
            </a:xfrm>
            <a:prstGeom prst="rect">
              <a:avLst/>
            </a:prstGeom>
            <a:solidFill>
              <a:schemeClr val="bg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Building a Modern Application</a:t>
              </a:r>
            </a:p>
          </p:txBody>
        </p:sp>
        <p:sp>
          <p:nvSpPr>
            <p:cNvPr id="153" name="TextBox 152">
              <a:extLst>
                <a:ext uri="{FF2B5EF4-FFF2-40B4-BE49-F238E27FC236}">
                  <a16:creationId xmlns:a16="http://schemas.microsoft.com/office/drawing/2014/main" id="{443B89B0-8CD4-4394-A1EF-D45418CD7069}"/>
                </a:ext>
              </a:extLst>
            </p:cNvPr>
            <p:cNvSpPr txBox="1"/>
            <p:nvPr/>
          </p:nvSpPr>
          <p:spPr>
            <a:xfrm>
              <a:off x="985916" y="1344168"/>
              <a:ext cx="2102206" cy="274320"/>
            </a:xfrm>
            <a:prstGeom prst="rect">
              <a:avLst/>
            </a:prstGeom>
            <a:solidFill>
              <a:schemeClr val="accent1"/>
            </a:solidFill>
            <a:ln w="12700">
              <a:solidFill>
                <a:schemeClr val="tx2"/>
              </a:solidFill>
            </a:ln>
          </p:spPr>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Module 11</a:t>
              </a:r>
            </a:p>
          </p:txBody>
        </p:sp>
        <p:cxnSp>
          <p:nvCxnSpPr>
            <p:cNvPr id="154" name="Straight Arrow Connector 153">
              <a:extLst>
                <a:ext uri="{FF2B5EF4-FFF2-40B4-BE49-F238E27FC236}">
                  <a16:creationId xmlns:a16="http://schemas.microsoft.com/office/drawing/2014/main" id="{B7883232-263F-4CBC-8316-BC305DB31424}"/>
                </a:ext>
              </a:extLst>
            </p:cNvPr>
            <p:cNvCxnSpPr>
              <a:stCxn id="152" idx="3"/>
              <a:endCxn id="146" idx="1"/>
            </p:cNvCxnSpPr>
            <p:nvPr/>
          </p:nvCxnSpPr>
          <p:spPr>
            <a:xfrm>
              <a:off x="3088122" y="2032394"/>
              <a:ext cx="577804" cy="0"/>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grpSp>
      <p:sp>
        <p:nvSpPr>
          <p:cNvPr id="59" name="L-Shape 58">
            <a:extLst>
              <a:ext uri="{FF2B5EF4-FFF2-40B4-BE49-F238E27FC236}">
                <a16:creationId xmlns:a16="http://schemas.microsoft.com/office/drawing/2014/main" id="{949ACDCB-0580-45E7-A958-FD08546659A0}"/>
              </a:ext>
              <a:ext uri="{C183D7F6-B498-43B3-948B-1728B52AA6E4}">
                <adec:decorative xmlns:adec="http://schemas.microsoft.com/office/drawing/2017/decorative" val="1"/>
              </a:ext>
            </a:extLst>
          </p:cNvPr>
          <p:cNvSpPr/>
          <p:nvPr/>
        </p:nvSpPr>
        <p:spPr>
          <a:xfrm rot="18353955">
            <a:off x="2693690" y="1312209"/>
            <a:ext cx="436700" cy="150581"/>
          </a:xfrm>
          <a:prstGeom prst="corne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Next" descr="Now you are starting module 12, Granting Access To Your Application Users, which leads to the sixth lab of the course.">
            <a:extLst>
              <a:ext uri="{FF2B5EF4-FFF2-40B4-BE49-F238E27FC236}">
                <a16:creationId xmlns:a16="http://schemas.microsoft.com/office/drawing/2014/main" id="{CD9F2886-8AEC-4E1A-992E-FF3BFAA0EEF1}"/>
              </a:ext>
            </a:extLst>
          </p:cNvPr>
          <p:cNvGrpSpPr/>
          <p:nvPr/>
        </p:nvGrpSpPr>
        <p:grpSpPr>
          <a:xfrm>
            <a:off x="2236349" y="1344168"/>
            <a:ext cx="8891802" cy="5394863"/>
            <a:chOff x="2236349" y="1344168"/>
            <a:chExt cx="8891802" cy="5394863"/>
          </a:xfrm>
        </p:grpSpPr>
        <p:cxnSp>
          <p:nvCxnSpPr>
            <p:cNvPr id="45" name="Straight Arrow Connector 44">
              <a:extLst>
                <a:ext uri="{FF2B5EF4-FFF2-40B4-BE49-F238E27FC236}">
                  <a16:creationId xmlns:a16="http://schemas.microsoft.com/office/drawing/2014/main" id="{01DE4219-93A1-4682-93D3-E007113F00C5}"/>
                </a:ext>
              </a:extLst>
            </p:cNvPr>
            <p:cNvCxnSpPr>
              <a:cxnSpLocks/>
              <a:stCxn id="88" idx="1"/>
              <a:endCxn id="90" idx="3"/>
            </p:cNvCxnSpPr>
            <p:nvPr/>
          </p:nvCxnSpPr>
          <p:spPr>
            <a:xfrm flipH="1">
              <a:off x="2987665" y="4291168"/>
              <a:ext cx="2004117"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1" name="Elbow Connector 58">
              <a:extLst>
                <a:ext uri="{FF2B5EF4-FFF2-40B4-BE49-F238E27FC236}">
                  <a16:creationId xmlns:a16="http://schemas.microsoft.com/office/drawing/2014/main" id="{A17A8CE9-C316-48C0-82BE-FC14DDECA247}"/>
                </a:ext>
              </a:extLst>
            </p:cNvPr>
            <p:cNvCxnSpPr>
              <a:cxnSpLocks/>
              <a:stCxn id="67" idx="1"/>
              <a:endCxn id="88" idx="3"/>
            </p:cNvCxnSpPr>
            <p:nvPr/>
          </p:nvCxnSpPr>
          <p:spPr>
            <a:xfrm rot="10800000">
              <a:off x="5448983" y="4291169"/>
              <a:ext cx="1080925" cy="612901"/>
            </a:xfrm>
            <a:prstGeom prst="bentConnector3">
              <a:avLst>
                <a:gd name="adj1" fmla="val 50000"/>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2" name="Elbow Connector 40">
              <a:extLst>
                <a:ext uri="{FF2B5EF4-FFF2-40B4-BE49-F238E27FC236}">
                  <a16:creationId xmlns:a16="http://schemas.microsoft.com/office/drawing/2014/main" id="{23D1C803-7E89-42AF-B403-F953A4590111}"/>
                </a:ext>
              </a:extLst>
            </p:cNvPr>
            <p:cNvCxnSpPr>
              <a:cxnSpLocks/>
              <a:stCxn id="79" idx="1"/>
              <a:endCxn id="89" idx="2"/>
            </p:cNvCxnSpPr>
            <p:nvPr/>
          </p:nvCxnSpPr>
          <p:spPr>
            <a:xfrm rot="10800000">
              <a:off x="5220383" y="5122963"/>
              <a:ext cx="1309525" cy="394007"/>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4" name="Elbow Connector 79">
              <a:extLst>
                <a:ext uri="{FF2B5EF4-FFF2-40B4-BE49-F238E27FC236}">
                  <a16:creationId xmlns:a16="http://schemas.microsoft.com/office/drawing/2014/main" id="{4DD24A3A-71AC-4C35-912B-84BC71AD94D2}"/>
                </a:ext>
              </a:extLst>
            </p:cNvPr>
            <p:cNvCxnSpPr>
              <a:cxnSpLocks/>
              <a:stCxn id="61" idx="1"/>
              <a:endCxn id="88" idx="0"/>
            </p:cNvCxnSpPr>
            <p:nvPr/>
          </p:nvCxnSpPr>
          <p:spPr>
            <a:xfrm rot="10800000" flipV="1">
              <a:off x="5220383" y="3065370"/>
              <a:ext cx="1309525" cy="997197"/>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5" name="Elbow Connector 76">
              <a:extLst>
                <a:ext uri="{FF2B5EF4-FFF2-40B4-BE49-F238E27FC236}">
                  <a16:creationId xmlns:a16="http://schemas.microsoft.com/office/drawing/2014/main" id="{43FC1405-04C2-4260-AE58-30282D1DA0EE}"/>
                </a:ext>
              </a:extLst>
            </p:cNvPr>
            <p:cNvCxnSpPr>
              <a:cxnSpLocks/>
              <a:stCxn id="79" idx="3"/>
              <a:endCxn id="73" idx="2"/>
            </p:cNvCxnSpPr>
            <p:nvPr/>
          </p:nvCxnSpPr>
          <p:spPr>
            <a:xfrm flipV="1">
              <a:off x="7113778" y="4712284"/>
              <a:ext cx="1264142" cy="804685"/>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6" name="Elbow Connector 77">
              <a:extLst>
                <a:ext uri="{FF2B5EF4-FFF2-40B4-BE49-F238E27FC236}">
                  <a16:creationId xmlns:a16="http://schemas.microsoft.com/office/drawing/2014/main" id="{1A496DCB-982C-48DB-9E66-605A091908C9}"/>
                </a:ext>
              </a:extLst>
            </p:cNvPr>
            <p:cNvCxnSpPr>
              <a:cxnSpLocks/>
              <a:stCxn id="64" idx="3"/>
              <a:endCxn id="72" idx="1"/>
            </p:cNvCxnSpPr>
            <p:nvPr/>
          </p:nvCxnSpPr>
          <p:spPr>
            <a:xfrm flipV="1">
              <a:off x="7113778" y="4291168"/>
              <a:ext cx="1002592" cy="1"/>
            </a:xfrm>
            <a:prstGeom prst="bentConnector3">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7" name="Elbow Connector 97">
              <a:extLst>
                <a:ext uri="{FF2B5EF4-FFF2-40B4-BE49-F238E27FC236}">
                  <a16:creationId xmlns:a16="http://schemas.microsoft.com/office/drawing/2014/main" id="{845A2CB4-FFEB-4659-99E9-1B1619963E74}"/>
                </a:ext>
              </a:extLst>
            </p:cNvPr>
            <p:cNvCxnSpPr>
              <a:cxnSpLocks/>
              <a:stCxn id="67" idx="3"/>
              <a:endCxn id="72" idx="1"/>
            </p:cNvCxnSpPr>
            <p:nvPr/>
          </p:nvCxnSpPr>
          <p:spPr>
            <a:xfrm flipV="1">
              <a:off x="7113778" y="4291168"/>
              <a:ext cx="1002592" cy="612901"/>
            </a:xfrm>
            <a:prstGeom prst="bentConnector3">
              <a:avLst>
                <a:gd name="adj1" fmla="val 50000"/>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8" name="Elbow Connector 98">
              <a:extLst>
                <a:ext uri="{FF2B5EF4-FFF2-40B4-BE49-F238E27FC236}">
                  <a16:creationId xmlns:a16="http://schemas.microsoft.com/office/drawing/2014/main" id="{39A9F729-CD2C-46BF-AD1F-EC04DAA68AB2}"/>
                </a:ext>
              </a:extLst>
            </p:cNvPr>
            <p:cNvCxnSpPr>
              <a:cxnSpLocks/>
              <a:stCxn id="61" idx="3"/>
              <a:endCxn id="72" idx="0"/>
            </p:cNvCxnSpPr>
            <p:nvPr/>
          </p:nvCxnSpPr>
          <p:spPr>
            <a:xfrm>
              <a:off x="7113778" y="3065371"/>
              <a:ext cx="1231192" cy="997978"/>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61" name="Graphic 42">
              <a:extLst>
                <a:ext uri="{FF2B5EF4-FFF2-40B4-BE49-F238E27FC236}">
                  <a16:creationId xmlns:a16="http://schemas.microsoft.com/office/drawing/2014/main" id="{F9F783F1-3278-40CB-927C-23EE14136F0E}"/>
                </a:ext>
              </a:extLst>
            </p:cNvPr>
            <p:cNvPicPr>
              <a:picLocks noChangeAspect="1"/>
            </p:cNvPicPr>
            <p:nvPr/>
          </p:nvPicPr>
          <p:blipFill>
            <a:blip r:embed="rId4"/>
            <a:stretch>
              <a:fillRect/>
            </a:stretch>
          </p:blipFill>
          <p:spPr>
            <a:xfrm>
              <a:off x="6529907" y="2774432"/>
              <a:ext cx="583871" cy="581877"/>
            </a:xfrm>
            <a:prstGeom prst="rect">
              <a:avLst/>
            </a:prstGeom>
          </p:spPr>
        </p:pic>
        <p:pic>
          <p:nvPicPr>
            <p:cNvPr id="64" name="Graphic 42">
              <a:extLst>
                <a:ext uri="{FF2B5EF4-FFF2-40B4-BE49-F238E27FC236}">
                  <a16:creationId xmlns:a16="http://schemas.microsoft.com/office/drawing/2014/main" id="{9EC19A77-ACED-4F23-B494-D8E4AB91B798}"/>
                </a:ext>
              </a:extLst>
            </p:cNvPr>
            <p:cNvPicPr>
              <a:picLocks noChangeAspect="1"/>
            </p:cNvPicPr>
            <p:nvPr/>
          </p:nvPicPr>
          <p:blipFill>
            <a:blip r:embed="rId4"/>
            <a:stretch>
              <a:fillRect/>
            </a:stretch>
          </p:blipFill>
          <p:spPr>
            <a:xfrm>
              <a:off x="6529907" y="4000230"/>
              <a:ext cx="583871" cy="581877"/>
            </a:xfrm>
            <a:prstGeom prst="rect">
              <a:avLst/>
            </a:prstGeom>
          </p:spPr>
        </p:pic>
        <p:pic>
          <p:nvPicPr>
            <p:cNvPr id="67" name="Graphic 42">
              <a:extLst>
                <a:ext uri="{FF2B5EF4-FFF2-40B4-BE49-F238E27FC236}">
                  <a16:creationId xmlns:a16="http://schemas.microsoft.com/office/drawing/2014/main" id="{1AEAC040-0ECE-4EBA-8AF1-7A088B172A0C}"/>
                </a:ext>
              </a:extLst>
            </p:cNvPr>
            <p:cNvPicPr>
              <a:picLocks noChangeAspect="1"/>
            </p:cNvPicPr>
            <p:nvPr/>
          </p:nvPicPr>
          <p:blipFill>
            <a:blip r:embed="rId4"/>
            <a:stretch>
              <a:fillRect/>
            </a:stretch>
          </p:blipFill>
          <p:spPr>
            <a:xfrm>
              <a:off x="6529907" y="4613130"/>
              <a:ext cx="583871" cy="581877"/>
            </a:xfrm>
            <a:prstGeom prst="rect">
              <a:avLst/>
            </a:prstGeom>
          </p:spPr>
        </p:pic>
        <p:pic>
          <p:nvPicPr>
            <p:cNvPr id="70" name="Graphic 42">
              <a:extLst>
                <a:ext uri="{FF2B5EF4-FFF2-40B4-BE49-F238E27FC236}">
                  <a16:creationId xmlns:a16="http://schemas.microsoft.com/office/drawing/2014/main" id="{93938B1B-92D2-4F8A-B4D1-08A6A013B5E3}"/>
                </a:ext>
              </a:extLst>
            </p:cNvPr>
            <p:cNvPicPr>
              <a:picLocks noChangeAspect="1"/>
            </p:cNvPicPr>
            <p:nvPr/>
          </p:nvPicPr>
          <p:blipFill>
            <a:blip r:embed="rId4"/>
            <a:stretch>
              <a:fillRect/>
            </a:stretch>
          </p:blipFill>
          <p:spPr>
            <a:xfrm>
              <a:off x="6529907" y="3387331"/>
              <a:ext cx="583871" cy="581877"/>
            </a:xfrm>
            <a:prstGeom prst="rect">
              <a:avLst/>
            </a:prstGeom>
          </p:spPr>
        </p:pic>
        <p:pic>
          <p:nvPicPr>
            <p:cNvPr id="72" name="Graphic 45">
              <a:extLst>
                <a:ext uri="{FF2B5EF4-FFF2-40B4-BE49-F238E27FC236}">
                  <a16:creationId xmlns:a16="http://schemas.microsoft.com/office/drawing/2014/main" id="{D9AE545F-9C4F-4652-A5D9-F13BC88BE71E}"/>
                </a:ext>
              </a:extLst>
            </p:cNvPr>
            <p:cNvPicPr>
              <a:picLocks noChangeAspect="1"/>
            </p:cNvPicPr>
            <p:nvPr/>
          </p:nvPicPr>
          <p:blipFill>
            <a:blip r:embed="rId5"/>
            <a:stretch>
              <a:fillRect/>
            </a:stretch>
          </p:blipFill>
          <p:spPr>
            <a:xfrm>
              <a:off x="8116370" y="4063349"/>
              <a:ext cx="457200" cy="455638"/>
            </a:xfrm>
            <a:prstGeom prst="rect">
              <a:avLst/>
            </a:prstGeom>
          </p:spPr>
        </p:pic>
        <p:sp>
          <p:nvSpPr>
            <p:cNvPr id="73" name="TextBox 72">
              <a:extLst>
                <a:ext uri="{FF2B5EF4-FFF2-40B4-BE49-F238E27FC236}">
                  <a16:creationId xmlns:a16="http://schemas.microsoft.com/office/drawing/2014/main" id="{F947ADE2-F0C2-4D3C-99F1-502F03FFF6E1}"/>
                </a:ext>
              </a:extLst>
            </p:cNvPr>
            <p:cNvSpPr txBox="1"/>
            <p:nvPr/>
          </p:nvSpPr>
          <p:spPr>
            <a:xfrm>
              <a:off x="7794353" y="4525436"/>
              <a:ext cx="1167133" cy="186848"/>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Notes</a:t>
              </a:r>
            </a:p>
          </p:txBody>
        </p:sp>
        <p:grpSp>
          <p:nvGrpSpPr>
            <p:cNvPr id="74" name="Group 73">
              <a:extLst>
                <a:ext uri="{FF2B5EF4-FFF2-40B4-BE49-F238E27FC236}">
                  <a16:creationId xmlns:a16="http://schemas.microsoft.com/office/drawing/2014/main" id="{8E6FBE91-2979-4CBA-BF66-61BF43CED15A}"/>
                </a:ext>
              </a:extLst>
            </p:cNvPr>
            <p:cNvGrpSpPr/>
            <p:nvPr/>
          </p:nvGrpSpPr>
          <p:grpSpPr>
            <a:xfrm>
              <a:off x="8060367" y="5731057"/>
              <a:ext cx="1300515" cy="1007974"/>
              <a:chOff x="9170256" y="5319982"/>
              <a:chExt cx="1300515" cy="1007974"/>
            </a:xfrm>
          </p:grpSpPr>
          <p:sp>
            <p:nvSpPr>
              <p:cNvPr id="75" name="TextBox 74">
                <a:extLst>
                  <a:ext uri="{FF2B5EF4-FFF2-40B4-BE49-F238E27FC236}">
                    <a16:creationId xmlns:a16="http://schemas.microsoft.com/office/drawing/2014/main" id="{642E7F79-8480-4BC4-90AD-CC7A241F90B0}"/>
                  </a:ext>
                </a:extLst>
              </p:cNvPr>
              <p:cNvSpPr txBox="1"/>
              <p:nvPr/>
            </p:nvSpPr>
            <p:spPr>
              <a:xfrm>
                <a:off x="9170256" y="5782379"/>
                <a:ext cx="1300515" cy="545577"/>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Amazon Polly</a:t>
                </a:r>
              </a:p>
            </p:txBody>
          </p:sp>
          <p:pic>
            <p:nvPicPr>
              <p:cNvPr id="76" name="Graphic 8">
                <a:extLst>
                  <a:ext uri="{FF2B5EF4-FFF2-40B4-BE49-F238E27FC236}">
                    <a16:creationId xmlns:a16="http://schemas.microsoft.com/office/drawing/2014/main" id="{62D8627A-37B1-44C2-A27E-A39DED0D717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91913" y="531998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9" name="Graphic 42">
              <a:extLst>
                <a:ext uri="{FF2B5EF4-FFF2-40B4-BE49-F238E27FC236}">
                  <a16:creationId xmlns:a16="http://schemas.microsoft.com/office/drawing/2014/main" id="{849B7372-72E5-4090-AB9C-B553B85587FE}"/>
                </a:ext>
              </a:extLst>
            </p:cNvPr>
            <p:cNvPicPr>
              <a:picLocks noChangeAspect="1"/>
            </p:cNvPicPr>
            <p:nvPr/>
          </p:nvPicPr>
          <p:blipFill>
            <a:blip r:embed="rId4"/>
            <a:stretch>
              <a:fillRect/>
            </a:stretch>
          </p:blipFill>
          <p:spPr>
            <a:xfrm>
              <a:off x="6529907" y="5226030"/>
              <a:ext cx="583871" cy="581877"/>
            </a:xfrm>
            <a:prstGeom prst="rect">
              <a:avLst/>
            </a:prstGeom>
          </p:spPr>
        </p:pic>
        <p:cxnSp>
          <p:nvCxnSpPr>
            <p:cNvPr id="80" name="Elbow Connector 77">
              <a:extLst>
                <a:ext uri="{FF2B5EF4-FFF2-40B4-BE49-F238E27FC236}">
                  <a16:creationId xmlns:a16="http://schemas.microsoft.com/office/drawing/2014/main" id="{234CEF88-AE47-4CE3-9563-EAD353994BCC}"/>
                </a:ext>
              </a:extLst>
            </p:cNvPr>
            <p:cNvCxnSpPr>
              <a:cxnSpLocks/>
              <a:stCxn id="70" idx="3"/>
              <a:endCxn id="72" idx="1"/>
            </p:cNvCxnSpPr>
            <p:nvPr/>
          </p:nvCxnSpPr>
          <p:spPr>
            <a:xfrm>
              <a:off x="7113778" y="3678270"/>
              <a:ext cx="1002592" cy="612898"/>
            </a:xfrm>
            <a:prstGeom prst="bentConnector3">
              <a:avLst>
                <a:gd name="adj1" fmla="val 50000"/>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1" name="Elbow Connector 76">
              <a:extLst>
                <a:ext uri="{FF2B5EF4-FFF2-40B4-BE49-F238E27FC236}">
                  <a16:creationId xmlns:a16="http://schemas.microsoft.com/office/drawing/2014/main" id="{58C939A3-BCAE-488D-9602-C3347BAF2ACA}"/>
                </a:ext>
              </a:extLst>
            </p:cNvPr>
            <p:cNvCxnSpPr>
              <a:cxnSpLocks/>
            </p:cNvCxnSpPr>
            <p:nvPr/>
          </p:nvCxnSpPr>
          <p:spPr>
            <a:xfrm>
              <a:off x="7180304" y="5667094"/>
              <a:ext cx="969014" cy="265323"/>
            </a:xfrm>
            <a:prstGeom prst="bentConnector3">
              <a:avLst>
                <a:gd name="adj1" fmla="val 50000"/>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2" name="Elbow Connector 65">
              <a:extLst>
                <a:ext uri="{FF2B5EF4-FFF2-40B4-BE49-F238E27FC236}">
                  <a16:creationId xmlns:a16="http://schemas.microsoft.com/office/drawing/2014/main" id="{30AE09FC-DD26-41C0-B2A3-018CA800FA77}"/>
                </a:ext>
              </a:extLst>
            </p:cNvPr>
            <p:cNvCxnSpPr>
              <a:cxnSpLocks/>
              <a:stCxn id="70" idx="1"/>
              <a:endCxn id="88" idx="3"/>
            </p:cNvCxnSpPr>
            <p:nvPr/>
          </p:nvCxnSpPr>
          <p:spPr>
            <a:xfrm rot="10800000" flipV="1">
              <a:off x="5448983" y="3678270"/>
              <a:ext cx="1080925" cy="612898"/>
            </a:xfrm>
            <a:prstGeom prst="bentConnector3">
              <a:avLst>
                <a:gd name="adj1" fmla="val 50000"/>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88" name="Graphic 17">
              <a:extLst>
                <a:ext uri="{FF2B5EF4-FFF2-40B4-BE49-F238E27FC236}">
                  <a16:creationId xmlns:a16="http://schemas.microsoft.com/office/drawing/2014/main" id="{93B8550A-9911-44BA-80F1-6F9182AE8F51}"/>
                </a:ext>
              </a:extLst>
            </p:cNvPr>
            <p:cNvPicPr>
              <a:picLocks noChangeAspect="1" noChangeArrowheads="1"/>
            </p:cNvPicPr>
            <p:nvPr/>
          </p:nvPicPr>
          <p:blipFill>
            <a:blip r:embed="rId7"/>
            <a:srcRect/>
            <a:stretch/>
          </p:blipFill>
          <p:spPr bwMode="auto">
            <a:xfrm>
              <a:off x="4991782" y="406256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TextBox 9">
              <a:extLst>
                <a:ext uri="{FF2B5EF4-FFF2-40B4-BE49-F238E27FC236}">
                  <a16:creationId xmlns:a16="http://schemas.microsoft.com/office/drawing/2014/main" id="{B3B1DEBB-5271-4531-BA21-AFFFB8D9E836}"/>
                </a:ext>
              </a:extLst>
            </p:cNvPr>
            <p:cNvSpPr txBox="1">
              <a:spLocks noChangeArrowheads="1"/>
            </p:cNvSpPr>
            <p:nvPr/>
          </p:nvSpPr>
          <p:spPr bwMode="auto">
            <a:xfrm>
              <a:off x="4098813" y="4538187"/>
              <a:ext cx="22431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API </a:t>
              </a:r>
              <a:br>
                <a:rPr lang="en-US" altLang="en-US" sz="1600" dirty="0">
                  <a:latin typeface="+mn-lt"/>
                  <a:ea typeface="Amazon Ember" panose="020B0603020204020204" pitchFamily="34" charset="0"/>
                  <a:cs typeface="Amazon Ember Light" panose="020B0403020204020204" pitchFamily="34" charset="0"/>
                </a:rPr>
              </a:br>
              <a:r>
                <a:rPr lang="en-US" altLang="en-US" sz="1600" dirty="0">
                  <a:latin typeface="+mn-lt"/>
                  <a:ea typeface="Amazon Ember" panose="020B0603020204020204" pitchFamily="34" charset="0"/>
                  <a:cs typeface="Amazon Ember Light" panose="020B0403020204020204" pitchFamily="34" charset="0"/>
                </a:rPr>
                <a:t>Gateway</a:t>
              </a:r>
            </a:p>
          </p:txBody>
        </p:sp>
        <p:pic>
          <p:nvPicPr>
            <p:cNvPr id="90" name="Graphic 22">
              <a:extLst>
                <a:ext uri="{FF2B5EF4-FFF2-40B4-BE49-F238E27FC236}">
                  <a16:creationId xmlns:a16="http://schemas.microsoft.com/office/drawing/2014/main" id="{188AF3EB-4AEC-44FD-8D3E-9D2F033F9EF9}"/>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2517765" y="4056218"/>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TextBox 40">
              <a:extLst>
                <a:ext uri="{FF2B5EF4-FFF2-40B4-BE49-F238E27FC236}">
                  <a16:creationId xmlns:a16="http://schemas.microsoft.com/office/drawing/2014/main" id="{4539E7B3-ED67-4F0A-A17B-714E4BA28B9C}"/>
                </a:ext>
              </a:extLst>
            </p:cNvPr>
            <p:cNvSpPr txBox="1">
              <a:spLocks noChangeArrowheads="1"/>
            </p:cNvSpPr>
            <p:nvPr/>
          </p:nvSpPr>
          <p:spPr bwMode="auto">
            <a:xfrm>
              <a:off x="2236349" y="4639413"/>
              <a:ext cx="10731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rgbClr val="000000"/>
                  </a:solidFill>
                  <a:latin typeface="+mn-lt"/>
                  <a:cs typeface="Amazon Ember Light" panose="020B0403020204020204" pitchFamily="34" charset="0"/>
                </a:rPr>
                <a:t>End user</a:t>
              </a:r>
            </a:p>
          </p:txBody>
        </p:sp>
        <p:pic>
          <p:nvPicPr>
            <p:cNvPr id="92" name="Graphic 17">
              <a:extLst>
                <a:ext uri="{FF2B5EF4-FFF2-40B4-BE49-F238E27FC236}">
                  <a16:creationId xmlns:a16="http://schemas.microsoft.com/office/drawing/2014/main" id="{93F95B9C-638C-4BA8-BB26-7391883B0527}"/>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64253" y="310389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TextBox 11">
              <a:extLst>
                <a:ext uri="{FF2B5EF4-FFF2-40B4-BE49-F238E27FC236}">
                  <a16:creationId xmlns:a16="http://schemas.microsoft.com/office/drawing/2014/main" id="{C4B98FBE-CEF3-4449-AD1D-9EA6F961B689}"/>
                </a:ext>
              </a:extLst>
            </p:cNvPr>
            <p:cNvSpPr txBox="1">
              <a:spLocks noChangeArrowheads="1"/>
            </p:cNvSpPr>
            <p:nvPr/>
          </p:nvSpPr>
          <p:spPr bwMode="auto">
            <a:xfrm>
              <a:off x="3046678" y="3561090"/>
              <a:ext cx="22923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Cognito</a:t>
              </a:r>
            </a:p>
          </p:txBody>
        </p:sp>
        <p:cxnSp>
          <p:nvCxnSpPr>
            <p:cNvPr id="94" name="Elbow Connector 79">
              <a:extLst>
                <a:ext uri="{FF2B5EF4-FFF2-40B4-BE49-F238E27FC236}">
                  <a16:creationId xmlns:a16="http://schemas.microsoft.com/office/drawing/2014/main" id="{79567084-21D2-433F-B9E3-D85000AA68EF}"/>
                </a:ext>
              </a:extLst>
            </p:cNvPr>
            <p:cNvCxnSpPr>
              <a:cxnSpLocks/>
              <a:stCxn id="92" idx="1"/>
              <a:endCxn id="90" idx="0"/>
            </p:cNvCxnSpPr>
            <p:nvPr/>
          </p:nvCxnSpPr>
          <p:spPr>
            <a:xfrm rot="10800000" flipV="1">
              <a:off x="2752715" y="3332490"/>
              <a:ext cx="1211538" cy="723728"/>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5" name="Elbow Connector 79">
              <a:extLst>
                <a:ext uri="{FF2B5EF4-FFF2-40B4-BE49-F238E27FC236}">
                  <a16:creationId xmlns:a16="http://schemas.microsoft.com/office/drawing/2014/main" id="{8CF804DF-D85A-49A9-99A0-0E63A4BE90A2}"/>
                </a:ext>
              </a:extLst>
            </p:cNvPr>
            <p:cNvCxnSpPr>
              <a:cxnSpLocks/>
            </p:cNvCxnSpPr>
            <p:nvPr/>
          </p:nvCxnSpPr>
          <p:spPr>
            <a:xfrm>
              <a:off x="4501280" y="3332490"/>
              <a:ext cx="570329" cy="730078"/>
            </a:xfrm>
            <a:prstGeom prst="bentConnector2">
              <a:avLst/>
            </a:prstGeom>
            <a:ln w="12700">
              <a:solidFill>
                <a:schemeClr val="accent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C83DA418-9DA9-462C-86EF-E6F60783AEBF}"/>
                </a:ext>
              </a:extLst>
            </p:cNvPr>
            <p:cNvSpPr txBox="1"/>
            <p:nvPr/>
          </p:nvSpPr>
          <p:spPr>
            <a:xfrm>
              <a:off x="3440010" y="5105079"/>
              <a:ext cx="1553454"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Website hosting</a:t>
              </a:r>
            </a:p>
          </p:txBody>
        </p:sp>
        <p:sp>
          <p:nvSpPr>
            <p:cNvPr id="97" name="TextBox 96">
              <a:extLst>
                <a:ext uri="{FF2B5EF4-FFF2-40B4-BE49-F238E27FC236}">
                  <a16:creationId xmlns:a16="http://schemas.microsoft.com/office/drawing/2014/main" id="{27584507-D5D5-41B9-B318-B19017D75B10}"/>
                </a:ext>
              </a:extLst>
            </p:cNvPr>
            <p:cNvSpPr txBox="1"/>
            <p:nvPr/>
          </p:nvSpPr>
          <p:spPr>
            <a:xfrm>
              <a:off x="3682383" y="6133217"/>
              <a:ext cx="1167133" cy="330640"/>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MP3 hosting</a:t>
              </a:r>
            </a:p>
          </p:txBody>
        </p:sp>
        <p:pic>
          <p:nvPicPr>
            <p:cNvPr id="98" name="Graphic 68">
              <a:extLst>
                <a:ext uri="{FF2B5EF4-FFF2-40B4-BE49-F238E27FC236}">
                  <a16:creationId xmlns:a16="http://schemas.microsoft.com/office/drawing/2014/main" id="{81BF7082-0195-417C-A8C3-8BD8F703EE28}"/>
                </a:ext>
              </a:extLst>
            </p:cNvPr>
            <p:cNvPicPr>
              <a:picLocks noChangeAspect="1"/>
            </p:cNvPicPr>
            <p:nvPr/>
          </p:nvPicPr>
          <p:blipFill>
            <a:blip r:embed="rId11"/>
            <a:stretch>
              <a:fillRect/>
            </a:stretch>
          </p:blipFill>
          <p:spPr>
            <a:xfrm>
              <a:off x="3918322" y="4481155"/>
              <a:ext cx="583871" cy="581877"/>
            </a:xfrm>
            <a:prstGeom prst="rect">
              <a:avLst/>
            </a:prstGeom>
          </p:spPr>
        </p:pic>
        <p:pic>
          <p:nvPicPr>
            <p:cNvPr id="99" name="Graphic 68">
              <a:extLst>
                <a:ext uri="{FF2B5EF4-FFF2-40B4-BE49-F238E27FC236}">
                  <a16:creationId xmlns:a16="http://schemas.microsoft.com/office/drawing/2014/main" id="{D62FEF09-2CBB-4C61-8632-A3E89CD7FC48}"/>
                </a:ext>
              </a:extLst>
            </p:cNvPr>
            <p:cNvPicPr>
              <a:picLocks noChangeAspect="1"/>
            </p:cNvPicPr>
            <p:nvPr/>
          </p:nvPicPr>
          <p:blipFill>
            <a:blip r:embed="rId11"/>
            <a:stretch>
              <a:fillRect/>
            </a:stretch>
          </p:blipFill>
          <p:spPr>
            <a:xfrm>
              <a:off x="3918322" y="5454844"/>
              <a:ext cx="583871" cy="581877"/>
            </a:xfrm>
            <a:prstGeom prst="rect">
              <a:avLst/>
            </a:prstGeom>
          </p:spPr>
        </p:pic>
        <p:cxnSp>
          <p:nvCxnSpPr>
            <p:cNvPr id="100" name="Elbow Connector 76">
              <a:extLst>
                <a:ext uri="{FF2B5EF4-FFF2-40B4-BE49-F238E27FC236}">
                  <a16:creationId xmlns:a16="http://schemas.microsoft.com/office/drawing/2014/main" id="{830E5E76-13F2-447C-9976-E18AAE5FE08C}"/>
                </a:ext>
              </a:extLst>
            </p:cNvPr>
            <p:cNvCxnSpPr>
              <a:cxnSpLocks/>
              <a:endCxn id="99" idx="3"/>
            </p:cNvCxnSpPr>
            <p:nvPr/>
          </p:nvCxnSpPr>
          <p:spPr>
            <a:xfrm rot="10800000" flipV="1">
              <a:off x="4502193" y="5594209"/>
              <a:ext cx="2015320" cy="151574"/>
            </a:xfrm>
            <a:prstGeom prst="bentConnector3">
              <a:avLst>
                <a:gd name="adj1" fmla="val 50000"/>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2" name="Elbow Connector 79">
              <a:extLst>
                <a:ext uri="{FF2B5EF4-FFF2-40B4-BE49-F238E27FC236}">
                  <a16:creationId xmlns:a16="http://schemas.microsoft.com/office/drawing/2014/main" id="{BB590038-2196-4CEE-9B53-5E61C88DD82C}"/>
                </a:ext>
              </a:extLst>
            </p:cNvPr>
            <p:cNvCxnSpPr>
              <a:cxnSpLocks/>
              <a:stCxn id="91" idx="2"/>
              <a:endCxn id="96" idx="1"/>
            </p:cNvCxnSpPr>
            <p:nvPr/>
          </p:nvCxnSpPr>
          <p:spPr>
            <a:xfrm rot="16200000" flipH="1">
              <a:off x="2953378" y="4797513"/>
              <a:ext cx="306178" cy="667086"/>
            </a:xfrm>
            <a:prstGeom prst="bentConnector2">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03" name="Elbow Connector 79">
              <a:extLst>
                <a:ext uri="{FF2B5EF4-FFF2-40B4-BE49-F238E27FC236}">
                  <a16:creationId xmlns:a16="http://schemas.microsoft.com/office/drawing/2014/main" id="{7B0EEF29-11A0-46FD-A1E1-5A59E036BE9B}"/>
                </a:ext>
              </a:extLst>
            </p:cNvPr>
            <p:cNvCxnSpPr>
              <a:cxnSpLocks/>
              <a:stCxn id="91" idx="2"/>
              <a:endCxn id="99" idx="1"/>
            </p:cNvCxnSpPr>
            <p:nvPr/>
          </p:nvCxnSpPr>
          <p:spPr>
            <a:xfrm rot="16200000" flipH="1">
              <a:off x="2961715" y="4789176"/>
              <a:ext cx="767816" cy="1145398"/>
            </a:xfrm>
            <a:prstGeom prst="bentConnector2">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a16="http://schemas.microsoft.com/office/drawing/2014/main" id="{73C0671A-E65D-43F1-BEAA-B8390E1272BF}"/>
                </a:ext>
              </a:extLst>
            </p:cNvPr>
            <p:cNvSpPr/>
            <p:nvPr/>
          </p:nvSpPr>
          <p:spPr>
            <a:xfrm>
              <a:off x="3281629" y="2720620"/>
              <a:ext cx="6079253" cy="374323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118" name="Graphic 20">
              <a:extLst>
                <a:ext uri="{FF2B5EF4-FFF2-40B4-BE49-F238E27FC236}">
                  <a16:creationId xmlns:a16="http://schemas.microsoft.com/office/drawing/2014/main" id="{80CEC261-C34D-4BF7-9EC9-511DC340B820}"/>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298789" y="2720620"/>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4" name="Elbow Connector 98">
              <a:extLst>
                <a:ext uri="{FF2B5EF4-FFF2-40B4-BE49-F238E27FC236}">
                  <a16:creationId xmlns:a16="http://schemas.microsoft.com/office/drawing/2014/main" id="{20B2A162-8993-4B03-8F60-142FBE1AE1DD}"/>
                </a:ext>
              </a:extLst>
            </p:cNvPr>
            <p:cNvCxnSpPr>
              <a:cxnSpLocks/>
              <a:stCxn id="117" idx="0"/>
              <a:endCxn id="149" idx="2"/>
            </p:cNvCxnSpPr>
            <p:nvPr/>
          </p:nvCxnSpPr>
          <p:spPr>
            <a:xfrm rot="5400000" flipH="1" flipV="1">
              <a:off x="6721987" y="2045569"/>
              <a:ext cx="274320" cy="1075783"/>
            </a:xfrm>
            <a:prstGeom prst="bentConnector3">
              <a:avLst>
                <a:gd name="adj1" fmla="val 50000"/>
              </a:avLst>
            </a:prstGeom>
            <a:ln w="127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143" name="Rectangle 142">
              <a:extLst>
                <a:ext uri="{FF2B5EF4-FFF2-40B4-BE49-F238E27FC236}">
                  <a16:creationId xmlns:a16="http://schemas.microsoft.com/office/drawing/2014/main" id="{B364B839-06F6-4DEB-84CA-4E8ABCBBCC57}"/>
                </a:ext>
              </a:extLst>
            </p:cNvPr>
            <p:cNvSpPr/>
            <p:nvPr/>
          </p:nvSpPr>
          <p:spPr>
            <a:xfrm>
              <a:off x="9025945" y="1618488"/>
              <a:ext cx="2102206" cy="827812"/>
            </a:xfrm>
            <a:prstGeom prst="rect">
              <a:avLst/>
            </a:prstGeom>
            <a:solidFill>
              <a:schemeClr val="bg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Deploying Your Application</a:t>
              </a:r>
            </a:p>
          </p:txBody>
        </p:sp>
        <p:sp>
          <p:nvSpPr>
            <p:cNvPr id="144" name="TextBox 143">
              <a:extLst>
                <a:ext uri="{FF2B5EF4-FFF2-40B4-BE49-F238E27FC236}">
                  <a16:creationId xmlns:a16="http://schemas.microsoft.com/office/drawing/2014/main" id="{FFFA9E0B-C52D-4959-A727-55741B72EDBE}"/>
                </a:ext>
              </a:extLst>
            </p:cNvPr>
            <p:cNvSpPr txBox="1"/>
            <p:nvPr/>
          </p:nvSpPr>
          <p:spPr>
            <a:xfrm>
              <a:off x="9025945" y="1344168"/>
              <a:ext cx="2102206" cy="274320"/>
            </a:xfrm>
            <a:prstGeom prst="rect">
              <a:avLst/>
            </a:prstGeom>
            <a:solidFill>
              <a:schemeClr val="accent1"/>
            </a:solidFill>
            <a:ln w="12700">
              <a:solidFill>
                <a:schemeClr val="tx2"/>
              </a:solidFill>
            </a:ln>
          </p:spPr>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Module 13</a:t>
              </a:r>
            </a:p>
          </p:txBody>
        </p:sp>
        <p:sp>
          <p:nvSpPr>
            <p:cNvPr id="146" name="Rectangle 145">
              <a:extLst>
                <a:ext uri="{FF2B5EF4-FFF2-40B4-BE49-F238E27FC236}">
                  <a16:creationId xmlns:a16="http://schemas.microsoft.com/office/drawing/2014/main" id="{CD97149A-CD05-44DA-AEE9-3F3A417DBF5C}"/>
                </a:ext>
              </a:extLst>
            </p:cNvPr>
            <p:cNvSpPr/>
            <p:nvPr/>
          </p:nvSpPr>
          <p:spPr>
            <a:xfrm>
              <a:off x="3665926" y="1618488"/>
              <a:ext cx="2102206" cy="827812"/>
            </a:xfrm>
            <a:prstGeom prst="rect">
              <a:avLst/>
            </a:prstGeom>
            <a:solidFill>
              <a:schemeClr val="bg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Granting Access To Your Application Users</a:t>
              </a:r>
            </a:p>
          </p:txBody>
        </p:sp>
        <p:sp>
          <p:nvSpPr>
            <p:cNvPr id="147" name="TextBox 146">
              <a:extLst>
                <a:ext uri="{FF2B5EF4-FFF2-40B4-BE49-F238E27FC236}">
                  <a16:creationId xmlns:a16="http://schemas.microsoft.com/office/drawing/2014/main" id="{6F4246B2-5B3B-4FB4-8A5F-809397C44EAD}"/>
                </a:ext>
              </a:extLst>
            </p:cNvPr>
            <p:cNvSpPr txBox="1"/>
            <p:nvPr/>
          </p:nvSpPr>
          <p:spPr>
            <a:xfrm>
              <a:off x="3665926" y="1344168"/>
              <a:ext cx="2102206" cy="274320"/>
            </a:xfrm>
            <a:prstGeom prst="rect">
              <a:avLst/>
            </a:prstGeom>
            <a:solidFill>
              <a:schemeClr val="accent1"/>
            </a:solidFill>
            <a:ln w="12700">
              <a:solidFill>
                <a:schemeClr val="tx2"/>
              </a:solidFill>
            </a:ln>
          </p:spPr>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Module 12</a:t>
              </a:r>
            </a:p>
          </p:txBody>
        </p:sp>
        <p:sp>
          <p:nvSpPr>
            <p:cNvPr id="149" name="Rectangle 148">
              <a:extLst>
                <a:ext uri="{FF2B5EF4-FFF2-40B4-BE49-F238E27FC236}">
                  <a16:creationId xmlns:a16="http://schemas.microsoft.com/office/drawing/2014/main" id="{1E65F284-C746-4837-8971-98F23540A498}"/>
                </a:ext>
              </a:extLst>
            </p:cNvPr>
            <p:cNvSpPr/>
            <p:nvPr/>
          </p:nvSpPr>
          <p:spPr>
            <a:xfrm>
              <a:off x="6345936" y="1618488"/>
              <a:ext cx="2102206" cy="827812"/>
            </a:xfrm>
            <a:prstGeom prst="rect">
              <a:avLst/>
            </a:prstGeom>
            <a:solidFill>
              <a:schemeClr val="bg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Capstone – Complete the Application Build</a:t>
              </a:r>
            </a:p>
          </p:txBody>
        </p:sp>
        <p:sp>
          <p:nvSpPr>
            <p:cNvPr id="150" name="TextBox 149">
              <a:extLst>
                <a:ext uri="{FF2B5EF4-FFF2-40B4-BE49-F238E27FC236}">
                  <a16:creationId xmlns:a16="http://schemas.microsoft.com/office/drawing/2014/main" id="{80245A08-700C-43B9-ABBC-AB6F4AB8856E}"/>
                </a:ext>
              </a:extLst>
            </p:cNvPr>
            <p:cNvSpPr txBox="1"/>
            <p:nvPr/>
          </p:nvSpPr>
          <p:spPr>
            <a:xfrm>
              <a:off x="6345936" y="1344168"/>
              <a:ext cx="2102206" cy="274320"/>
            </a:xfrm>
            <a:prstGeom prst="rect">
              <a:avLst/>
            </a:prstGeom>
            <a:solidFill>
              <a:schemeClr val="accent5"/>
            </a:solidFill>
            <a:ln w="12700">
              <a:solidFill>
                <a:schemeClr val="tx2"/>
              </a:solidFill>
            </a:ln>
          </p:spPr>
          <p:txBody>
            <a:bodyPr wrap="none" rtlCol="0" anchor="ctr" anchorCtr="0">
              <a:noAutofit/>
            </a:bodyPr>
            <a:lstStyle>
              <a:defPPr>
                <a:defRPr lang="en-US"/>
              </a:defPPr>
              <a:lvl1pPr algn="ctr">
                <a:defRPr>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Lab 6</a:t>
              </a:r>
            </a:p>
          </p:txBody>
        </p:sp>
        <p:cxnSp>
          <p:nvCxnSpPr>
            <p:cNvPr id="155" name="Straight Arrow Connector 154">
              <a:extLst>
                <a:ext uri="{FF2B5EF4-FFF2-40B4-BE49-F238E27FC236}">
                  <a16:creationId xmlns:a16="http://schemas.microsoft.com/office/drawing/2014/main" id="{DAD3CB88-9B33-445C-856D-57F056346453}"/>
                </a:ext>
              </a:extLst>
            </p:cNvPr>
            <p:cNvCxnSpPr>
              <a:cxnSpLocks/>
              <a:stCxn id="146" idx="3"/>
              <a:endCxn id="149" idx="1"/>
            </p:cNvCxnSpPr>
            <p:nvPr/>
          </p:nvCxnSpPr>
          <p:spPr>
            <a:xfrm>
              <a:off x="5768132" y="2032394"/>
              <a:ext cx="577804" cy="0"/>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F115A50F-66CB-40D5-8A00-A722A50F075D}"/>
                </a:ext>
              </a:extLst>
            </p:cNvPr>
            <p:cNvCxnSpPr>
              <a:cxnSpLocks/>
              <a:stCxn id="149" idx="3"/>
              <a:endCxn id="143" idx="1"/>
            </p:cNvCxnSpPr>
            <p:nvPr/>
          </p:nvCxnSpPr>
          <p:spPr>
            <a:xfrm>
              <a:off x="8448142" y="2032394"/>
              <a:ext cx="577803" cy="0"/>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AA5E7A6C-34FD-4780-9466-A26424E96B34}"/>
                </a:ext>
              </a:extLst>
            </p:cNvPr>
            <p:cNvCxnSpPr>
              <a:cxnSpLocks/>
              <a:stCxn id="64" idx="1"/>
              <a:endCxn id="88" idx="3"/>
            </p:cNvCxnSpPr>
            <p:nvPr/>
          </p:nvCxnSpPr>
          <p:spPr>
            <a:xfrm flipH="1" flipV="1">
              <a:off x="5448982" y="4291168"/>
              <a:ext cx="1080925" cy="1"/>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546440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D9DFA-02FB-424D-B06A-B91198E9F652}"/>
              </a:ext>
            </a:extLst>
          </p:cNvPr>
          <p:cNvSpPr>
            <a:spLocks noGrp="1"/>
          </p:cNvSpPr>
          <p:nvPr>
            <p:ph type="title"/>
          </p:nvPr>
        </p:nvSpPr>
        <p:spPr/>
        <p:txBody>
          <a:bodyPr/>
          <a:lstStyle/>
          <a:p>
            <a:r>
              <a:rPr lang="en-US" dirty="0"/>
              <a:t>Granting access to your application with identity pools</a:t>
            </a:r>
          </a:p>
        </p:txBody>
      </p:sp>
      <p:sp>
        <p:nvSpPr>
          <p:cNvPr id="7" name="Text Placeholder 6">
            <a:extLst>
              <a:ext uri="{FF2B5EF4-FFF2-40B4-BE49-F238E27FC236}">
                <a16:creationId xmlns:a16="http://schemas.microsoft.com/office/drawing/2014/main" id="{F8AF5A49-ABD1-46D0-A6DC-79A38709088A}"/>
              </a:ext>
            </a:extLst>
          </p:cNvPr>
          <p:cNvSpPr>
            <a:spLocks noGrp="1"/>
          </p:cNvSpPr>
          <p:nvPr>
            <p:ph type="subTitle" idx="1"/>
          </p:nvPr>
        </p:nvSpPr>
        <p:spPr/>
        <p:txBody>
          <a:bodyPr>
            <a:noAutofit/>
          </a:bodyPr>
          <a:lstStyle/>
          <a:p>
            <a:r>
              <a:rPr lang="en-US" dirty="0"/>
              <a:t>Module 12: Granting Access to Your Application Users</a:t>
            </a:r>
          </a:p>
        </p:txBody>
      </p:sp>
      <p:sp>
        <p:nvSpPr>
          <p:cNvPr id="4" name="Slide Number Placeholder 3">
            <a:extLst>
              <a:ext uri="{FF2B5EF4-FFF2-40B4-BE49-F238E27FC236}">
                <a16:creationId xmlns:a16="http://schemas.microsoft.com/office/drawing/2014/main" id="{EF33BCD5-29B7-4580-AD2B-F5E3A9F65149}"/>
              </a:ext>
            </a:extLst>
          </p:cNvPr>
          <p:cNvSpPr>
            <a:spLocks noGrp="1"/>
          </p:cNvSpPr>
          <p:nvPr>
            <p:ph type="sldNum" sz="quarter" idx="4294967295"/>
          </p:nvPr>
        </p:nvSpPr>
        <p:spPr>
          <a:xfrm>
            <a:off x="9448800" y="6356350"/>
            <a:ext cx="2743200" cy="365125"/>
          </a:xfrm>
        </p:spPr>
        <p:txBody>
          <a:bodyPr/>
          <a:lstStyle/>
          <a:p>
            <a:fld id="{989D9560-4C13-4692-9687-98ECDD2D9552}" type="slidenum">
              <a:rPr lang="en-US" smtClean="0"/>
              <a:t>20</a:t>
            </a:fld>
            <a:endParaRPr lang="en-US" dirty="0"/>
          </a:p>
        </p:txBody>
      </p:sp>
    </p:spTree>
    <p:custDataLst>
      <p:tags r:id="rId1"/>
    </p:custDataLst>
    <p:extLst>
      <p:ext uri="{BB962C8B-B14F-4D97-AF65-F5344CB8AC3E}">
        <p14:creationId xmlns:p14="http://schemas.microsoft.com/office/powerpoint/2010/main" val="1370558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13AEA9-D3DE-4487-A750-6BA73FB22A5A}"/>
              </a:ext>
            </a:extLst>
          </p:cNvPr>
          <p:cNvSpPr>
            <a:spLocks noGrp="1"/>
          </p:cNvSpPr>
          <p:nvPr>
            <p:ph type="sldNum" sz="quarter" idx="20"/>
          </p:nvPr>
        </p:nvSpPr>
        <p:spPr/>
        <p:txBody>
          <a:bodyPr/>
          <a:lstStyle/>
          <a:p>
            <a:fld id="{989D9560-4C13-4692-9687-98ECDD2D9552}" type="slidenum">
              <a:rPr lang="en-US" smtClean="0"/>
              <a:t>21</a:t>
            </a:fld>
            <a:endParaRPr lang="en-US" dirty="0"/>
          </a:p>
        </p:txBody>
      </p:sp>
      <p:sp>
        <p:nvSpPr>
          <p:cNvPr id="6" name="Title 5">
            <a:extLst>
              <a:ext uri="{FF2B5EF4-FFF2-40B4-BE49-F238E27FC236}">
                <a16:creationId xmlns:a16="http://schemas.microsoft.com/office/drawing/2014/main" id="{6CBD725D-59FE-400E-930B-30D9727EAA6C}"/>
              </a:ext>
            </a:extLst>
          </p:cNvPr>
          <p:cNvSpPr>
            <a:spLocks noGrp="1"/>
          </p:cNvSpPr>
          <p:nvPr>
            <p:ph type="title"/>
          </p:nvPr>
        </p:nvSpPr>
        <p:spPr/>
        <p:txBody>
          <a:bodyPr/>
          <a:lstStyle/>
          <a:p>
            <a:r>
              <a:rPr lang="en-US" dirty="0"/>
              <a:t>Identity pools for temporary access to AWS resources</a:t>
            </a:r>
          </a:p>
        </p:txBody>
      </p:sp>
      <p:grpSp>
        <p:nvGrpSpPr>
          <p:cNvPr id="20" name="app" descr="Starting from the application.">
            <a:extLst>
              <a:ext uri="{FF2B5EF4-FFF2-40B4-BE49-F238E27FC236}">
                <a16:creationId xmlns:a16="http://schemas.microsoft.com/office/drawing/2014/main" id="{13861CDF-120A-40D9-97F9-48712E476F48}"/>
              </a:ext>
            </a:extLst>
          </p:cNvPr>
          <p:cNvGrpSpPr/>
          <p:nvPr/>
        </p:nvGrpSpPr>
        <p:grpSpPr>
          <a:xfrm>
            <a:off x="683005" y="4356194"/>
            <a:ext cx="2067008" cy="1454375"/>
            <a:chOff x="990732" y="1163580"/>
            <a:chExt cx="2067008" cy="1454375"/>
          </a:xfrm>
        </p:grpSpPr>
        <p:pic>
          <p:nvPicPr>
            <p:cNvPr id="21" name="Graphic 49">
              <a:extLst>
                <a:ext uri="{FF2B5EF4-FFF2-40B4-BE49-F238E27FC236}">
                  <a16:creationId xmlns:a16="http://schemas.microsoft.com/office/drawing/2014/main" id="{01C677FE-9639-4D64-983E-D5105BB6FF48}"/>
                </a:ext>
              </a:extLst>
            </p:cNvPr>
            <p:cNvPicPr>
              <a:picLocks noChangeAspect="1"/>
            </p:cNvPicPr>
            <p:nvPr/>
          </p:nvPicPr>
          <p:blipFill>
            <a:blip r:embed="rId4"/>
            <a:stretch>
              <a:fillRect/>
            </a:stretch>
          </p:blipFill>
          <p:spPr>
            <a:xfrm>
              <a:off x="2160179" y="1390802"/>
              <a:ext cx="661036" cy="661036"/>
            </a:xfrm>
            <a:prstGeom prst="rect">
              <a:avLst/>
            </a:prstGeom>
          </p:spPr>
        </p:pic>
        <p:sp>
          <p:nvSpPr>
            <p:cNvPr id="22" name="Rounded Rectangle 9">
              <a:extLst>
                <a:ext uri="{FF2B5EF4-FFF2-40B4-BE49-F238E27FC236}">
                  <a16:creationId xmlns:a16="http://schemas.microsoft.com/office/drawing/2014/main" id="{1F3C3D61-7476-4128-AA1E-8BC900D34A22}"/>
                </a:ext>
              </a:extLst>
            </p:cNvPr>
            <p:cNvSpPr/>
            <p:nvPr/>
          </p:nvSpPr>
          <p:spPr>
            <a:xfrm>
              <a:off x="1165580" y="1163580"/>
              <a:ext cx="1842005" cy="1423596"/>
            </a:xfrm>
            <a:prstGeom prst="roundRect">
              <a:avLst>
                <a:gd name="adj" fmla="val 0"/>
              </a:avLst>
            </a:prstGeom>
            <a:noFill/>
            <a:ln w="12700">
              <a:solidFill>
                <a:schemeClr val="tx2"/>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3" name="TextBox 22">
              <a:extLst>
                <a:ext uri="{FF2B5EF4-FFF2-40B4-BE49-F238E27FC236}">
                  <a16:creationId xmlns:a16="http://schemas.microsoft.com/office/drawing/2014/main" id="{8B96A49E-A4ED-4954-899B-AA2869278072}"/>
                </a:ext>
              </a:extLst>
            </p:cNvPr>
            <p:cNvSpPr txBox="1"/>
            <p:nvPr/>
          </p:nvSpPr>
          <p:spPr>
            <a:xfrm>
              <a:off x="990732" y="2248623"/>
              <a:ext cx="2067008" cy="369332"/>
            </a:xfrm>
            <a:prstGeom prst="rect">
              <a:avLst/>
            </a:prstGeom>
            <a:noFill/>
          </p:spPr>
          <p:txBody>
            <a:bodyPr wrap="square" rtlCol="0">
              <a:spAutoFit/>
            </a:bodyPr>
            <a:lstStyle/>
            <a:p>
              <a:pPr algn="ctr"/>
              <a:r>
                <a:rPr lang="en-US" dirty="0"/>
                <a:t>Apps</a:t>
              </a:r>
            </a:p>
          </p:txBody>
        </p:sp>
        <p:pic>
          <p:nvPicPr>
            <p:cNvPr id="24" name="Graphic 21">
              <a:extLst>
                <a:ext uri="{FF2B5EF4-FFF2-40B4-BE49-F238E27FC236}">
                  <a16:creationId xmlns:a16="http://schemas.microsoft.com/office/drawing/2014/main" id="{7C7BFA49-FCEC-44C5-A4DD-1D7780883B52}"/>
                </a:ext>
              </a:extLst>
            </p:cNvPr>
            <p:cNvPicPr>
              <a:picLocks noChangeAspect="1"/>
            </p:cNvPicPr>
            <p:nvPr/>
          </p:nvPicPr>
          <p:blipFill>
            <a:blip r:embed="rId5"/>
            <a:stretch>
              <a:fillRect/>
            </a:stretch>
          </p:blipFill>
          <p:spPr>
            <a:xfrm>
              <a:off x="1264503" y="1390802"/>
              <a:ext cx="704282" cy="704282"/>
            </a:xfrm>
            <a:prstGeom prst="rect">
              <a:avLst/>
            </a:prstGeom>
          </p:spPr>
        </p:pic>
      </p:grpSp>
      <p:grpSp>
        <p:nvGrpSpPr>
          <p:cNvPr id="5" name="Group 4">
            <a:extLst>
              <a:ext uri="{FF2B5EF4-FFF2-40B4-BE49-F238E27FC236}">
                <a16:creationId xmlns:a16="http://schemas.microsoft.com/office/drawing/2014/main" id="{A72287F3-9A84-4FA7-8971-48D5071B0988}"/>
              </a:ext>
            </a:extLst>
          </p:cNvPr>
          <p:cNvGrpSpPr/>
          <p:nvPr/>
        </p:nvGrpSpPr>
        <p:grpSpPr>
          <a:xfrm>
            <a:off x="1598653" y="1454949"/>
            <a:ext cx="4399840" cy="2818737"/>
            <a:chOff x="1598653" y="1454949"/>
            <a:chExt cx="4399840" cy="2818737"/>
          </a:xfrm>
        </p:grpSpPr>
        <p:sp>
          <p:nvSpPr>
            <p:cNvPr id="50" name="Rectangle 49">
              <a:extLst>
                <a:ext uri="{FF2B5EF4-FFF2-40B4-BE49-F238E27FC236}">
                  <a16:creationId xmlns:a16="http://schemas.microsoft.com/office/drawing/2014/main" id="{D9A0E3B0-69C0-46A3-B532-D389A6870797}"/>
                </a:ext>
                <a:ext uri="{C183D7F6-B498-43B3-948B-1728B52AA6E4}">
                  <adec:decorative xmlns:adec="http://schemas.microsoft.com/office/drawing/2017/decorative" val="1"/>
                </a:ext>
              </a:extLst>
            </p:cNvPr>
            <p:cNvSpPr/>
            <p:nvPr/>
          </p:nvSpPr>
          <p:spPr>
            <a:xfrm>
              <a:off x="1917496" y="1454949"/>
              <a:ext cx="369332" cy="369332"/>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1</a:t>
              </a:r>
            </a:p>
          </p:txBody>
        </p:sp>
        <p:cxnSp>
          <p:nvCxnSpPr>
            <p:cNvPr id="28" name="arrow1" descr="Arrow from application to Identity provider.&#10;">
              <a:extLst>
                <a:ext uri="{FF2B5EF4-FFF2-40B4-BE49-F238E27FC236}">
                  <a16:creationId xmlns:a16="http://schemas.microsoft.com/office/drawing/2014/main" id="{4865826A-0DCE-425A-99B9-BD4010E714F9}"/>
                </a:ext>
              </a:extLst>
            </p:cNvPr>
            <p:cNvCxnSpPr>
              <a:cxnSpLocks/>
            </p:cNvCxnSpPr>
            <p:nvPr/>
          </p:nvCxnSpPr>
          <p:spPr>
            <a:xfrm rot="5400000" flipH="1" flipV="1">
              <a:off x="2513053" y="981846"/>
              <a:ext cx="2377440" cy="4206240"/>
            </a:xfrm>
            <a:prstGeom prst="bentConnector2">
              <a:avLst/>
            </a:prstGeom>
            <a:ln w="25400">
              <a:solidFill>
                <a:schemeClr val="tx2"/>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11">
              <a:extLst>
                <a:ext uri="{FF2B5EF4-FFF2-40B4-BE49-F238E27FC236}">
                  <a16:creationId xmlns:a16="http://schemas.microsoft.com/office/drawing/2014/main" id="{3CBBA125-9D00-4800-A9FB-83D06B40D71D}"/>
                </a:ext>
              </a:extLst>
            </p:cNvPr>
            <p:cNvSpPr txBox="1">
              <a:spLocks noChangeArrowheads="1"/>
            </p:cNvSpPr>
            <p:nvPr/>
          </p:nvSpPr>
          <p:spPr bwMode="auto">
            <a:xfrm>
              <a:off x="2246231" y="1461355"/>
              <a:ext cx="37522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a:latin typeface="+mn-lt"/>
                  <a:ea typeface="Amazon Ember" panose="020B0603020204020204" pitchFamily="34" charset="0"/>
                  <a:cs typeface="Amazon Ember Light" panose="020B0403020204020204" pitchFamily="34" charset="0"/>
                </a:rPr>
                <a:t>App authenticates with valid IdP.</a:t>
              </a:r>
            </a:p>
          </p:txBody>
        </p:sp>
      </p:grpSp>
      <p:grpSp>
        <p:nvGrpSpPr>
          <p:cNvPr id="3" name="IdP" descr="Identity provider.">
            <a:extLst>
              <a:ext uri="{FF2B5EF4-FFF2-40B4-BE49-F238E27FC236}">
                <a16:creationId xmlns:a16="http://schemas.microsoft.com/office/drawing/2014/main" id="{5E82DA33-9617-4FEF-876B-CD00CDF4B972}"/>
              </a:ext>
            </a:extLst>
          </p:cNvPr>
          <p:cNvGrpSpPr/>
          <p:nvPr/>
        </p:nvGrpSpPr>
        <p:grpSpPr>
          <a:xfrm>
            <a:off x="5940248" y="1518400"/>
            <a:ext cx="2668799" cy="945541"/>
            <a:chOff x="5841772" y="1518400"/>
            <a:chExt cx="2668799" cy="945541"/>
          </a:xfrm>
        </p:grpSpPr>
        <p:pic>
          <p:nvPicPr>
            <p:cNvPr id="73" name="Picture 7">
              <a:extLst>
                <a:ext uri="{FF2B5EF4-FFF2-40B4-BE49-F238E27FC236}">
                  <a16:creationId xmlns:a16="http://schemas.microsoft.com/office/drawing/2014/main" id="{BD82DCB6-2A20-4E02-82F6-E169B0507C52}"/>
                </a:ext>
                <a:ext uri="{C183D7F6-B498-43B3-948B-1728B52AA6E4}">
                  <adec:decorative xmlns:adec="http://schemas.microsoft.com/office/drawing/2017/decorative" val="1"/>
                </a:ext>
              </a:extLst>
            </p:cNvPr>
            <p:cNvPicPr>
              <a:picLocks noChangeAspect="1"/>
            </p:cNvPicPr>
            <p:nvPr/>
          </p:nvPicPr>
          <p:blipFill rotWithShape="1">
            <a:blip r:embed="rId6"/>
            <a:srcRect l="558" t="3711" r="1242" b="40456"/>
            <a:stretch/>
          </p:blipFill>
          <p:spPr>
            <a:xfrm>
              <a:off x="6193508" y="1634257"/>
              <a:ext cx="1950722" cy="291002"/>
            </a:xfrm>
            <a:prstGeom prst="rect">
              <a:avLst/>
            </a:prstGeom>
            <a:noFill/>
          </p:spPr>
        </p:pic>
        <p:sp>
          <p:nvSpPr>
            <p:cNvPr id="74" name="Rounded Rectangle 9">
              <a:extLst>
                <a:ext uri="{FF2B5EF4-FFF2-40B4-BE49-F238E27FC236}">
                  <a16:creationId xmlns:a16="http://schemas.microsoft.com/office/drawing/2014/main" id="{9D03B117-08F8-404F-B04A-F07D170C8F23}"/>
                </a:ext>
                <a:ext uri="{C183D7F6-B498-43B3-948B-1728B52AA6E4}">
                  <adec:decorative xmlns:adec="http://schemas.microsoft.com/office/drawing/2017/decorative" val="1"/>
                </a:ext>
              </a:extLst>
            </p:cNvPr>
            <p:cNvSpPr/>
            <p:nvPr/>
          </p:nvSpPr>
          <p:spPr>
            <a:xfrm>
              <a:off x="5841772" y="1518400"/>
              <a:ext cx="2668799" cy="945541"/>
            </a:xfrm>
            <a:prstGeom prst="roundRect">
              <a:avLst>
                <a:gd name="adj" fmla="val 0"/>
              </a:avLst>
            </a:prstGeom>
            <a:noFill/>
            <a:ln w="12700">
              <a:solidFill>
                <a:schemeClr val="tx2"/>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5" name="TextBox 9">
              <a:extLst>
                <a:ext uri="{FF2B5EF4-FFF2-40B4-BE49-F238E27FC236}">
                  <a16:creationId xmlns:a16="http://schemas.microsoft.com/office/drawing/2014/main" id="{CF5087C5-66D2-4DA5-835A-55AC392255BC}"/>
                </a:ext>
              </a:extLst>
            </p:cNvPr>
            <p:cNvSpPr txBox="1"/>
            <p:nvPr/>
          </p:nvSpPr>
          <p:spPr>
            <a:xfrm>
              <a:off x="6135365" y="2026652"/>
              <a:ext cx="2067008" cy="369332"/>
            </a:xfrm>
            <a:prstGeom prst="rect">
              <a:avLst/>
            </a:prstGeom>
            <a:noFill/>
          </p:spPr>
          <p:txBody>
            <a:bodyPr wrap="square" rtlCol="0">
              <a:spAutoFit/>
            </a:bodyPr>
            <a:lstStyle/>
            <a:p>
              <a:pPr algn="ctr"/>
              <a:r>
                <a:rPr lang="en-US" dirty="0"/>
                <a:t>Identity provider</a:t>
              </a:r>
            </a:p>
          </p:txBody>
        </p:sp>
        <mc:AlternateContent xmlns:mc="http://schemas.openxmlformats.org/markup-compatibility/2006" xmlns:p14="http://schemas.microsoft.com/office/powerpoint/2010/main">
          <mc:Choice Requires="p14">
            <p:contentPart p14:bwMode="auto" r:id="rId7">
              <p14:nvContentPartPr>
                <p14:cNvPr id="76" name="Ink 75">
                  <a:extLst>
                    <a:ext uri="{FF2B5EF4-FFF2-40B4-BE49-F238E27FC236}">
                      <a16:creationId xmlns:a16="http://schemas.microsoft.com/office/drawing/2014/main" id="{08F56DF3-4C33-4169-978A-BADA269D3CFF}"/>
                    </a:ext>
                    <a:ext uri="{C183D7F6-B498-43B3-948B-1728B52AA6E4}">
                      <adec:decorative xmlns:adec="http://schemas.microsoft.com/office/drawing/2017/decorative" val="1"/>
                    </a:ext>
                  </a:extLst>
                </p14:cNvPr>
                <p14:cNvContentPartPr/>
                <p14:nvPr/>
              </p14:nvContentPartPr>
              <p14:xfrm>
                <a:off x="6133652" y="1998074"/>
                <a:ext cx="360" cy="360"/>
              </p14:xfrm>
            </p:contentPart>
          </mc:Choice>
          <mc:Fallback xmlns="">
            <p:pic>
              <p:nvPicPr>
                <p:cNvPr id="76" name="Ink 75">
                  <a:extLst>
                    <a:ext uri="{FF2B5EF4-FFF2-40B4-BE49-F238E27FC236}">
                      <a16:creationId xmlns:a16="http://schemas.microsoft.com/office/drawing/2014/main" id="{08F56DF3-4C33-4169-978A-BADA269D3CFF}"/>
                    </a:ext>
                    <a:ext uri="{C183D7F6-B498-43B3-948B-1728B52AA6E4}">
                      <adec:decorative xmlns:adec="http://schemas.microsoft.com/office/drawing/2017/decorative" val="1"/>
                    </a:ext>
                  </a:extLst>
                </p:cNvPr>
                <p:cNvPicPr/>
                <p:nvPr/>
              </p:nvPicPr>
              <p:blipFill>
                <a:blip r:embed="rId8"/>
                <a:stretch>
                  <a:fillRect/>
                </a:stretch>
              </p:blipFill>
              <p:spPr>
                <a:xfrm>
                  <a:off x="6124652" y="198907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7" name="Ink 76">
                  <a:extLst>
                    <a:ext uri="{FF2B5EF4-FFF2-40B4-BE49-F238E27FC236}">
                      <a16:creationId xmlns:a16="http://schemas.microsoft.com/office/drawing/2014/main" id="{A45ECAA0-7106-432B-8E1C-00E5B3A6D462}"/>
                    </a:ext>
                    <a:ext uri="{C183D7F6-B498-43B3-948B-1728B52AA6E4}">
                      <adec:decorative xmlns:adec="http://schemas.microsoft.com/office/drawing/2017/decorative" val="1"/>
                    </a:ext>
                  </a:extLst>
                </p14:cNvPr>
                <p14:cNvContentPartPr/>
                <p14:nvPr/>
              </p14:nvContentPartPr>
              <p14:xfrm>
                <a:off x="6245972" y="1857314"/>
                <a:ext cx="360" cy="360"/>
              </p14:xfrm>
            </p:contentPart>
          </mc:Choice>
          <mc:Fallback xmlns="">
            <p:pic>
              <p:nvPicPr>
                <p:cNvPr id="77" name="Ink 76">
                  <a:extLst>
                    <a:ext uri="{FF2B5EF4-FFF2-40B4-BE49-F238E27FC236}">
                      <a16:creationId xmlns:a16="http://schemas.microsoft.com/office/drawing/2014/main" id="{A45ECAA0-7106-432B-8E1C-00E5B3A6D462}"/>
                    </a:ext>
                    <a:ext uri="{C183D7F6-B498-43B3-948B-1728B52AA6E4}">
                      <adec:decorative xmlns:adec="http://schemas.microsoft.com/office/drawing/2017/decorative" val="1"/>
                    </a:ext>
                  </a:extLst>
                </p:cNvPr>
                <p:cNvPicPr/>
                <p:nvPr/>
              </p:nvPicPr>
              <p:blipFill>
                <a:blip r:embed="rId8"/>
                <a:stretch>
                  <a:fillRect/>
                </a:stretch>
              </p:blipFill>
              <p:spPr>
                <a:xfrm>
                  <a:off x="6236972" y="184831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8" name="Ink 77">
                  <a:extLst>
                    <a:ext uri="{FF2B5EF4-FFF2-40B4-BE49-F238E27FC236}">
                      <a16:creationId xmlns:a16="http://schemas.microsoft.com/office/drawing/2014/main" id="{C4EB4655-F31A-489D-AA03-8F65BB2416CA}"/>
                    </a:ext>
                    <a:ext uri="{C183D7F6-B498-43B3-948B-1728B52AA6E4}">
                      <adec:decorative xmlns:adec="http://schemas.microsoft.com/office/drawing/2017/decorative" val="1"/>
                    </a:ext>
                  </a:extLst>
                </p14:cNvPr>
                <p14:cNvContentPartPr/>
                <p14:nvPr/>
              </p14:nvContentPartPr>
              <p14:xfrm>
                <a:off x="6105212" y="2054594"/>
                <a:ext cx="360" cy="360"/>
              </p14:xfrm>
            </p:contentPart>
          </mc:Choice>
          <mc:Fallback xmlns="">
            <p:pic>
              <p:nvPicPr>
                <p:cNvPr id="78" name="Ink 77">
                  <a:extLst>
                    <a:ext uri="{FF2B5EF4-FFF2-40B4-BE49-F238E27FC236}">
                      <a16:creationId xmlns:a16="http://schemas.microsoft.com/office/drawing/2014/main" id="{C4EB4655-F31A-489D-AA03-8F65BB2416CA}"/>
                    </a:ext>
                    <a:ext uri="{C183D7F6-B498-43B3-948B-1728B52AA6E4}">
                      <adec:decorative xmlns:adec="http://schemas.microsoft.com/office/drawing/2017/decorative" val="1"/>
                    </a:ext>
                  </a:extLst>
                </p:cNvPr>
                <p:cNvPicPr/>
                <p:nvPr/>
              </p:nvPicPr>
              <p:blipFill>
                <a:blip r:embed="rId8"/>
                <a:stretch>
                  <a:fillRect/>
                </a:stretch>
              </p:blipFill>
              <p:spPr>
                <a:xfrm>
                  <a:off x="6096212" y="2045594"/>
                  <a:ext cx="18000" cy="18000"/>
                </a:xfrm>
                <a:prstGeom prst="rect">
                  <a:avLst/>
                </a:prstGeom>
              </p:spPr>
            </p:pic>
          </mc:Fallback>
        </mc:AlternateContent>
      </p:grpSp>
      <p:grpSp>
        <p:nvGrpSpPr>
          <p:cNvPr id="7" name="Group 6">
            <a:extLst>
              <a:ext uri="{FF2B5EF4-FFF2-40B4-BE49-F238E27FC236}">
                <a16:creationId xmlns:a16="http://schemas.microsoft.com/office/drawing/2014/main" id="{A688729D-D8F4-4612-87AA-054B2872B316}"/>
              </a:ext>
            </a:extLst>
          </p:cNvPr>
          <p:cNvGrpSpPr/>
          <p:nvPr/>
        </p:nvGrpSpPr>
        <p:grpSpPr>
          <a:xfrm>
            <a:off x="1778854" y="2079292"/>
            <a:ext cx="4034515" cy="2194560"/>
            <a:chOff x="1778854" y="2079292"/>
            <a:chExt cx="4034515" cy="2194560"/>
          </a:xfrm>
        </p:grpSpPr>
        <p:sp>
          <p:nvSpPr>
            <p:cNvPr id="54" name="Rectangle 53">
              <a:extLst>
                <a:ext uri="{FF2B5EF4-FFF2-40B4-BE49-F238E27FC236}">
                  <a16:creationId xmlns:a16="http://schemas.microsoft.com/office/drawing/2014/main" id="{CFA0061D-3884-4B81-94DE-C3C7648EF0D2}"/>
                </a:ext>
                <a:ext uri="{C183D7F6-B498-43B3-948B-1728B52AA6E4}">
                  <adec:decorative xmlns:adec="http://schemas.microsoft.com/office/drawing/2017/decorative" val="1"/>
                </a:ext>
              </a:extLst>
            </p:cNvPr>
            <p:cNvSpPr/>
            <p:nvPr/>
          </p:nvSpPr>
          <p:spPr>
            <a:xfrm>
              <a:off x="1917496" y="2168328"/>
              <a:ext cx="369332" cy="369332"/>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2</a:t>
              </a:r>
            </a:p>
          </p:txBody>
        </p:sp>
        <p:cxnSp>
          <p:nvCxnSpPr>
            <p:cNvPr id="42" name="arrow2" descr="Arrow from identity provider to application.">
              <a:extLst>
                <a:ext uri="{FF2B5EF4-FFF2-40B4-BE49-F238E27FC236}">
                  <a16:creationId xmlns:a16="http://schemas.microsoft.com/office/drawing/2014/main" id="{8439AA8A-C7EF-4935-B24A-889648A68DCA}"/>
                </a:ext>
              </a:extLst>
            </p:cNvPr>
            <p:cNvCxnSpPr>
              <a:cxnSpLocks/>
            </p:cNvCxnSpPr>
            <p:nvPr/>
          </p:nvCxnSpPr>
          <p:spPr>
            <a:xfrm rot="5400000" flipH="1" flipV="1">
              <a:off x="2698832" y="1159314"/>
              <a:ext cx="2194560" cy="4034515"/>
            </a:xfrm>
            <a:prstGeom prst="bentConnector2">
              <a:avLst/>
            </a:prstGeom>
            <a:ln w="25400">
              <a:solidFill>
                <a:schemeClr val="tx2"/>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43" name="TextBox 11">
              <a:extLst>
                <a:ext uri="{FF2B5EF4-FFF2-40B4-BE49-F238E27FC236}">
                  <a16:creationId xmlns:a16="http://schemas.microsoft.com/office/drawing/2014/main" id="{34580C92-7057-48FF-8E80-6F8054E6293C}"/>
                </a:ext>
              </a:extLst>
            </p:cNvPr>
            <p:cNvSpPr txBox="1">
              <a:spLocks noChangeArrowheads="1"/>
            </p:cNvSpPr>
            <p:nvPr/>
          </p:nvSpPr>
          <p:spPr bwMode="auto">
            <a:xfrm>
              <a:off x="2246231" y="2159522"/>
              <a:ext cx="1526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dirty="0">
                  <a:latin typeface="+mn-lt"/>
                  <a:ea typeface="Amazon Ember" panose="020B0603020204020204" pitchFamily="34" charset="0"/>
                  <a:cs typeface="Amazon Ember Light" panose="020B0403020204020204" pitchFamily="34" charset="0"/>
                </a:rPr>
                <a:t>JWT tokens</a:t>
              </a:r>
              <a:endParaRPr lang="en-US" altLang="en-US" sz="1200" dirty="0">
                <a:latin typeface="+mn-lt"/>
                <a:ea typeface="Amazon Ember" panose="020B0603020204020204" pitchFamily="34" charset="0"/>
                <a:cs typeface="Amazon Ember Light" panose="020B0403020204020204" pitchFamily="34" charset="0"/>
              </a:endParaRPr>
            </a:p>
          </p:txBody>
        </p:sp>
      </p:grpSp>
      <p:grpSp>
        <p:nvGrpSpPr>
          <p:cNvPr id="9" name="Group 8">
            <a:extLst>
              <a:ext uri="{FF2B5EF4-FFF2-40B4-BE49-F238E27FC236}">
                <a16:creationId xmlns:a16="http://schemas.microsoft.com/office/drawing/2014/main" id="{69E80AA0-B971-4D54-B4C6-28AC5607FFC5}"/>
              </a:ext>
            </a:extLst>
          </p:cNvPr>
          <p:cNvGrpSpPr/>
          <p:nvPr/>
        </p:nvGrpSpPr>
        <p:grpSpPr>
          <a:xfrm>
            <a:off x="2054593" y="2902499"/>
            <a:ext cx="6593753" cy="1360012"/>
            <a:chOff x="2054593" y="2902499"/>
            <a:chExt cx="6593753" cy="1360012"/>
          </a:xfrm>
        </p:grpSpPr>
        <p:sp>
          <p:nvSpPr>
            <p:cNvPr id="55" name="Rectangle 54">
              <a:extLst>
                <a:ext uri="{FF2B5EF4-FFF2-40B4-BE49-F238E27FC236}">
                  <a16:creationId xmlns:a16="http://schemas.microsoft.com/office/drawing/2014/main" id="{33CAE2E9-BDFF-42DC-BDAA-E81A2A47C259}"/>
                </a:ext>
                <a:ext uri="{C183D7F6-B498-43B3-948B-1728B52AA6E4}">
                  <adec:decorative xmlns:adec="http://schemas.microsoft.com/office/drawing/2017/decorative" val="1"/>
                </a:ext>
              </a:extLst>
            </p:cNvPr>
            <p:cNvSpPr/>
            <p:nvPr/>
          </p:nvSpPr>
          <p:spPr>
            <a:xfrm>
              <a:off x="2769038" y="2902499"/>
              <a:ext cx="369332" cy="369332"/>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3</a:t>
              </a:r>
            </a:p>
          </p:txBody>
        </p:sp>
        <p:cxnSp>
          <p:nvCxnSpPr>
            <p:cNvPr id="63" name="arrow3" descr="Arrow from application to Amazon Cognito, identity pool.">
              <a:extLst>
                <a:ext uri="{FF2B5EF4-FFF2-40B4-BE49-F238E27FC236}">
                  <a16:creationId xmlns:a16="http://schemas.microsoft.com/office/drawing/2014/main" id="{077BCF59-91C9-4D2B-BEDD-B4BCD96A339E}"/>
                </a:ext>
              </a:extLst>
            </p:cNvPr>
            <p:cNvCxnSpPr>
              <a:cxnSpLocks/>
            </p:cNvCxnSpPr>
            <p:nvPr/>
          </p:nvCxnSpPr>
          <p:spPr>
            <a:xfrm flipV="1">
              <a:off x="2054593" y="3342737"/>
              <a:ext cx="6593753" cy="919774"/>
            </a:xfrm>
            <a:prstGeom prst="bentConnector3">
              <a:avLst>
                <a:gd name="adj1" fmla="val 219"/>
              </a:avLst>
            </a:prstGeom>
            <a:ln w="25400">
              <a:solidFill>
                <a:schemeClr val="tx2"/>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61" name="TextBox 11">
              <a:extLst>
                <a:ext uri="{FF2B5EF4-FFF2-40B4-BE49-F238E27FC236}">
                  <a16:creationId xmlns:a16="http://schemas.microsoft.com/office/drawing/2014/main" id="{8D432238-9B22-4E67-9EF4-8747DD9901F4}"/>
                </a:ext>
              </a:extLst>
            </p:cNvPr>
            <p:cNvSpPr txBox="1">
              <a:spLocks noChangeArrowheads="1"/>
            </p:cNvSpPr>
            <p:nvPr/>
          </p:nvSpPr>
          <p:spPr bwMode="auto">
            <a:xfrm>
              <a:off x="3115577" y="2907548"/>
              <a:ext cx="48624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a:latin typeface="+mn-lt"/>
                  <a:ea typeface="Amazon Ember" panose="020B0603020204020204" pitchFamily="34" charset="0"/>
                  <a:cs typeface="Amazon Ember Light" panose="020B0403020204020204" pitchFamily="34" charset="0"/>
                </a:rPr>
                <a:t>App sends authentication token.</a:t>
              </a:r>
            </a:p>
          </p:txBody>
        </p:sp>
      </p:grpSp>
      <p:grpSp>
        <p:nvGrpSpPr>
          <p:cNvPr id="8" name="Cognito" descr="Amazon Cognito identity pool.&#10;">
            <a:extLst>
              <a:ext uri="{FF2B5EF4-FFF2-40B4-BE49-F238E27FC236}">
                <a16:creationId xmlns:a16="http://schemas.microsoft.com/office/drawing/2014/main" id="{33ECB298-9986-48DC-8960-E881CFCB4BF6}"/>
              </a:ext>
            </a:extLst>
          </p:cNvPr>
          <p:cNvGrpSpPr/>
          <p:nvPr/>
        </p:nvGrpSpPr>
        <p:grpSpPr>
          <a:xfrm>
            <a:off x="8751782" y="1899784"/>
            <a:ext cx="2215910" cy="1971022"/>
            <a:chOff x="8751782" y="1899784"/>
            <a:chExt cx="2215910" cy="1971022"/>
          </a:xfrm>
        </p:grpSpPr>
        <p:sp>
          <p:nvSpPr>
            <p:cNvPr id="31" name="TextBox 30">
              <a:extLst>
                <a:ext uri="{FF2B5EF4-FFF2-40B4-BE49-F238E27FC236}">
                  <a16:creationId xmlns:a16="http://schemas.microsoft.com/office/drawing/2014/main" id="{5DE5E1D8-F341-4DD6-BCEC-F6577145841C}"/>
                </a:ext>
              </a:extLst>
            </p:cNvPr>
            <p:cNvSpPr txBox="1"/>
            <p:nvPr/>
          </p:nvSpPr>
          <p:spPr>
            <a:xfrm>
              <a:off x="8908537" y="2630677"/>
              <a:ext cx="1902401" cy="1097280"/>
            </a:xfrm>
            <a:prstGeom prst="rect">
              <a:avLst/>
            </a:prstGeom>
            <a:solidFill>
              <a:schemeClr val="bg2"/>
            </a:solidFill>
            <a:ln>
              <a:solidFill>
                <a:srgbClr val="FF0000"/>
              </a:solidFill>
            </a:ln>
          </p:spPr>
          <p:style>
            <a:lnRef idx="1">
              <a:schemeClr val="accent3"/>
            </a:lnRef>
            <a:fillRef idx="2">
              <a:schemeClr val="accent3"/>
            </a:fillRef>
            <a:effectRef idx="1">
              <a:schemeClr val="accent3"/>
            </a:effectRef>
            <a:fontRef idx="minor">
              <a:schemeClr val="dk1"/>
            </a:fontRef>
          </p:style>
          <p:txBody>
            <a:bodyPr wrap="square" rtlCol="0" anchor="t" anchorCtr="0">
              <a:spAutoFit/>
            </a:bodyPr>
            <a:lstStyle/>
            <a:p>
              <a:pPr algn="ctr"/>
              <a:r>
                <a:rPr lang="en-US" sz="1600" dirty="0">
                  <a:latin typeface="Amazon Ember" panose="02000000000000000000" pitchFamily="2" charset="0"/>
                  <a:ea typeface="Amazon Ember" panose="02000000000000000000" pitchFamily="2" charset="0"/>
                </a:rPr>
                <a:t>Identity pool</a:t>
              </a:r>
            </a:p>
          </p:txBody>
        </p:sp>
        <p:sp>
          <p:nvSpPr>
            <p:cNvPr id="33" name="Rectangle 32">
              <a:extLst>
                <a:ext uri="{FF2B5EF4-FFF2-40B4-BE49-F238E27FC236}">
                  <a16:creationId xmlns:a16="http://schemas.microsoft.com/office/drawing/2014/main" id="{1C536EF0-8D5C-46E3-92C1-59CE692EB7D7}"/>
                </a:ext>
              </a:extLst>
            </p:cNvPr>
            <p:cNvSpPr/>
            <p:nvPr/>
          </p:nvSpPr>
          <p:spPr>
            <a:xfrm>
              <a:off x="9139154" y="1972746"/>
              <a:ext cx="1819894" cy="338554"/>
            </a:xfrm>
            <a:prstGeom prst="rect">
              <a:avLst/>
            </a:prstGeom>
          </p:spPr>
          <p:txBody>
            <a:bodyPr wrap="square">
              <a:spAutoFit/>
            </a:bodyPr>
            <a:lstStyle/>
            <a:p>
              <a:r>
                <a:rPr lang="en-US" sz="1600" dirty="0">
                  <a:latin typeface="Amazon Ember" panose="02000000000000000000" pitchFamily="2" charset="0"/>
                  <a:ea typeface="Amazon Ember" panose="02000000000000000000" pitchFamily="2" charset="0"/>
                </a:rPr>
                <a:t>Amazon Cognito </a:t>
              </a:r>
              <a:endParaRPr lang="en-US" sz="1600" dirty="0"/>
            </a:p>
          </p:txBody>
        </p:sp>
        <p:pic>
          <p:nvPicPr>
            <p:cNvPr id="44" name="Graphic 21">
              <a:extLst>
                <a:ext uri="{FF2B5EF4-FFF2-40B4-BE49-F238E27FC236}">
                  <a16:creationId xmlns:a16="http://schemas.microsoft.com/office/drawing/2014/main" id="{E73BE496-34AE-448B-A116-C80E189BFA02}"/>
                </a:ext>
              </a:extLst>
            </p:cNvPr>
            <p:cNvPicPr>
              <a:picLocks noChangeAspect="1"/>
            </p:cNvPicPr>
            <p:nvPr/>
          </p:nvPicPr>
          <p:blipFill>
            <a:blip r:embed="rId11"/>
            <a:stretch>
              <a:fillRect/>
            </a:stretch>
          </p:blipFill>
          <p:spPr>
            <a:xfrm>
              <a:off x="8751782" y="1899784"/>
              <a:ext cx="387372" cy="387371"/>
            </a:xfrm>
            <a:prstGeom prst="rect">
              <a:avLst/>
            </a:prstGeom>
          </p:spPr>
        </p:pic>
        <p:sp>
          <p:nvSpPr>
            <p:cNvPr id="45" name="Rounded Rectangle 9">
              <a:extLst>
                <a:ext uri="{FF2B5EF4-FFF2-40B4-BE49-F238E27FC236}">
                  <a16:creationId xmlns:a16="http://schemas.microsoft.com/office/drawing/2014/main" id="{F1FF1616-10C1-43F9-A63A-D35D7952FE4C}"/>
                </a:ext>
              </a:extLst>
            </p:cNvPr>
            <p:cNvSpPr/>
            <p:nvPr/>
          </p:nvSpPr>
          <p:spPr>
            <a:xfrm>
              <a:off x="8751782" y="1899784"/>
              <a:ext cx="2215910" cy="1971022"/>
            </a:xfrm>
            <a:prstGeom prst="roundRect">
              <a:avLst>
                <a:gd name="adj" fmla="val 0"/>
              </a:avLst>
            </a:prstGeom>
            <a:noFill/>
            <a:ln w="12700">
              <a:solidFill>
                <a:srgbClr val="D6242D"/>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79" name="Graphic 49">
              <a:extLst>
                <a:ext uri="{FF2B5EF4-FFF2-40B4-BE49-F238E27FC236}">
                  <a16:creationId xmlns:a16="http://schemas.microsoft.com/office/drawing/2014/main" id="{2F85512C-F1EC-4420-AEBC-346FDE4B427E}"/>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02173" y="301421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Graphic 49">
              <a:extLst>
                <a:ext uri="{FF2B5EF4-FFF2-40B4-BE49-F238E27FC236}">
                  <a16:creationId xmlns:a16="http://schemas.microsoft.com/office/drawing/2014/main" id="{AE2CB0CD-ADF0-4763-A40A-6DF0CDE2E9AF}"/>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162261" y="302143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Rectangle 80">
              <a:extLst>
                <a:ext uri="{FF2B5EF4-FFF2-40B4-BE49-F238E27FC236}">
                  <a16:creationId xmlns:a16="http://schemas.microsoft.com/office/drawing/2014/main" id="{29353834-6E02-4B36-A956-12234FC7393A}"/>
                </a:ext>
              </a:extLst>
            </p:cNvPr>
            <p:cNvSpPr/>
            <p:nvPr/>
          </p:nvSpPr>
          <p:spPr>
            <a:xfrm>
              <a:off x="8949790" y="3326889"/>
              <a:ext cx="1819894" cy="338554"/>
            </a:xfrm>
            <a:prstGeom prst="rect">
              <a:avLst/>
            </a:prstGeom>
          </p:spPr>
          <p:txBody>
            <a:bodyPr wrap="square">
              <a:spAutoFit/>
            </a:bodyPr>
            <a:lstStyle/>
            <a:p>
              <a:pPr algn="ctr"/>
              <a:r>
                <a:rPr lang="en-US" sz="1600" dirty="0">
                  <a:latin typeface="Amazon Ember" panose="02000000000000000000" pitchFamily="2" charset="0"/>
                  <a:ea typeface="Amazon Ember" panose="02000000000000000000" pitchFamily="2" charset="0"/>
                </a:rPr>
                <a:t>Roles</a:t>
              </a:r>
              <a:endParaRPr lang="en-US" sz="1600" dirty="0"/>
            </a:p>
          </p:txBody>
        </p:sp>
      </p:grpSp>
      <p:grpSp>
        <p:nvGrpSpPr>
          <p:cNvPr id="10" name="Group 9">
            <a:extLst>
              <a:ext uri="{FF2B5EF4-FFF2-40B4-BE49-F238E27FC236}">
                <a16:creationId xmlns:a16="http://schemas.microsoft.com/office/drawing/2014/main" id="{CA4E9C0D-CF4C-4089-9DE8-0E63D9CAFB22}"/>
              </a:ext>
            </a:extLst>
          </p:cNvPr>
          <p:cNvGrpSpPr/>
          <p:nvPr/>
        </p:nvGrpSpPr>
        <p:grpSpPr>
          <a:xfrm>
            <a:off x="2201211" y="3443616"/>
            <a:ext cx="6309360" cy="826404"/>
            <a:chOff x="2201211" y="3443616"/>
            <a:chExt cx="6309360" cy="826404"/>
          </a:xfrm>
        </p:grpSpPr>
        <p:sp>
          <p:nvSpPr>
            <p:cNvPr id="57" name="Rectangle 56">
              <a:extLst>
                <a:ext uri="{FF2B5EF4-FFF2-40B4-BE49-F238E27FC236}">
                  <a16:creationId xmlns:a16="http://schemas.microsoft.com/office/drawing/2014/main" id="{9FF53A2D-BAB6-49E3-AFAA-157E0AFF9BEF}"/>
                </a:ext>
                <a:ext uri="{C183D7F6-B498-43B3-948B-1728B52AA6E4}">
                  <adec:decorative xmlns:adec="http://schemas.microsoft.com/office/drawing/2017/decorative" val="1"/>
                </a:ext>
              </a:extLst>
            </p:cNvPr>
            <p:cNvSpPr/>
            <p:nvPr/>
          </p:nvSpPr>
          <p:spPr>
            <a:xfrm>
              <a:off x="2769038" y="3616815"/>
              <a:ext cx="369332" cy="369332"/>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4</a:t>
              </a:r>
            </a:p>
          </p:txBody>
        </p:sp>
        <p:cxnSp>
          <p:nvCxnSpPr>
            <p:cNvPr id="46" name="arrow4" descr="Arrow from Amazon Cognito, identity pool, to the application.">
              <a:extLst>
                <a:ext uri="{FF2B5EF4-FFF2-40B4-BE49-F238E27FC236}">
                  <a16:creationId xmlns:a16="http://schemas.microsoft.com/office/drawing/2014/main" id="{B2C9F1E3-86F0-4BAD-B6C1-B3624A3AEE1E}"/>
                </a:ext>
              </a:extLst>
            </p:cNvPr>
            <p:cNvCxnSpPr>
              <a:cxnSpLocks/>
            </p:cNvCxnSpPr>
            <p:nvPr/>
          </p:nvCxnSpPr>
          <p:spPr>
            <a:xfrm rot="5400000" flipH="1" flipV="1">
              <a:off x="4944411" y="700416"/>
              <a:ext cx="822960" cy="6309360"/>
            </a:xfrm>
            <a:prstGeom prst="bentConnector2">
              <a:avLst/>
            </a:prstGeom>
            <a:ln w="25400">
              <a:solidFill>
                <a:schemeClr val="tx2"/>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62" name="TextBox 11">
              <a:extLst>
                <a:ext uri="{FF2B5EF4-FFF2-40B4-BE49-F238E27FC236}">
                  <a16:creationId xmlns:a16="http://schemas.microsoft.com/office/drawing/2014/main" id="{2F0DD0B6-B0EA-4259-BD02-33138E53F56B}"/>
                </a:ext>
              </a:extLst>
            </p:cNvPr>
            <p:cNvSpPr txBox="1">
              <a:spLocks noChangeArrowheads="1"/>
            </p:cNvSpPr>
            <p:nvPr/>
          </p:nvSpPr>
          <p:spPr bwMode="auto">
            <a:xfrm>
              <a:off x="3101313" y="3623689"/>
              <a:ext cx="439676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dirty="0">
                  <a:latin typeface="+mn-lt"/>
                  <a:ea typeface="Amazon Ember" panose="020B0603020204020204" pitchFamily="34" charset="0"/>
                  <a:cs typeface="Amazon Ember Light" panose="020B0403020204020204" pitchFamily="34" charset="0"/>
                </a:rPr>
                <a:t>Identity pool returns AWS credentials tied to IAM role.</a:t>
              </a:r>
              <a:endParaRPr lang="en-US" altLang="en-US" sz="1200" dirty="0">
                <a:latin typeface="+mn-lt"/>
                <a:ea typeface="Amazon Ember" panose="020B0603020204020204" pitchFamily="34" charset="0"/>
                <a:cs typeface="Amazon Ember Light" panose="020B0403020204020204" pitchFamily="34" charset="0"/>
              </a:endParaRPr>
            </a:p>
          </p:txBody>
        </p:sp>
      </p:grpSp>
      <p:grpSp>
        <p:nvGrpSpPr>
          <p:cNvPr id="11" name="Group 10">
            <a:extLst>
              <a:ext uri="{FF2B5EF4-FFF2-40B4-BE49-F238E27FC236}">
                <a16:creationId xmlns:a16="http://schemas.microsoft.com/office/drawing/2014/main" id="{AF63EA63-5435-42FB-9539-E3E3A7F83F22}"/>
              </a:ext>
            </a:extLst>
          </p:cNvPr>
          <p:cNvGrpSpPr/>
          <p:nvPr/>
        </p:nvGrpSpPr>
        <p:grpSpPr>
          <a:xfrm>
            <a:off x="2699858" y="4609021"/>
            <a:ext cx="6099207" cy="491774"/>
            <a:chOff x="2699858" y="4609021"/>
            <a:chExt cx="6099207" cy="491774"/>
          </a:xfrm>
        </p:grpSpPr>
        <p:sp>
          <p:nvSpPr>
            <p:cNvPr id="56" name="Rectangle 55">
              <a:extLst>
                <a:ext uri="{FF2B5EF4-FFF2-40B4-BE49-F238E27FC236}">
                  <a16:creationId xmlns:a16="http://schemas.microsoft.com/office/drawing/2014/main" id="{EEDF7593-2E1A-4765-ABE5-B4BAD1DCB47E}"/>
                </a:ext>
                <a:ext uri="{C183D7F6-B498-43B3-948B-1728B52AA6E4}">
                  <adec:decorative xmlns:adec="http://schemas.microsoft.com/office/drawing/2017/decorative" val="1"/>
                </a:ext>
              </a:extLst>
            </p:cNvPr>
            <p:cNvSpPr/>
            <p:nvPr/>
          </p:nvSpPr>
          <p:spPr>
            <a:xfrm>
              <a:off x="2769038" y="4609021"/>
              <a:ext cx="369332" cy="369332"/>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5</a:t>
              </a:r>
            </a:p>
          </p:txBody>
        </p:sp>
        <p:cxnSp>
          <p:nvCxnSpPr>
            <p:cNvPr id="51" name="arrow5" descr="Arrow from the application to AWS services.">
              <a:extLst>
                <a:ext uri="{FF2B5EF4-FFF2-40B4-BE49-F238E27FC236}">
                  <a16:creationId xmlns:a16="http://schemas.microsoft.com/office/drawing/2014/main" id="{C322158D-DEC3-4875-AA56-D3B0311F4508}"/>
                </a:ext>
              </a:extLst>
            </p:cNvPr>
            <p:cNvCxnSpPr>
              <a:cxnSpLocks/>
              <a:stCxn id="22" idx="3"/>
              <a:endCxn id="36" idx="1"/>
            </p:cNvCxnSpPr>
            <p:nvPr/>
          </p:nvCxnSpPr>
          <p:spPr>
            <a:xfrm>
              <a:off x="2699858" y="5067992"/>
              <a:ext cx="5839114" cy="32803"/>
            </a:xfrm>
            <a:prstGeom prst="straightConnector1">
              <a:avLst/>
            </a:prstGeom>
            <a:ln w="25400">
              <a:solidFill>
                <a:schemeClr val="tx2"/>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CDA83918-37E5-4384-BD19-1A5467AE009A}"/>
                </a:ext>
              </a:extLst>
            </p:cNvPr>
            <p:cNvSpPr/>
            <p:nvPr/>
          </p:nvSpPr>
          <p:spPr>
            <a:xfrm>
              <a:off x="3115577" y="4609021"/>
              <a:ext cx="56834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dirty="0">
                  <a:ea typeface="Amazon Ember" panose="020B0603020204020204" pitchFamily="34" charset="0"/>
                  <a:cs typeface="Amazon Ember Light" panose="020B0403020204020204" pitchFamily="34" charset="0"/>
                </a:rPr>
                <a:t>Use AWS credential to access.</a:t>
              </a:r>
            </a:p>
          </p:txBody>
        </p:sp>
      </p:grpSp>
      <p:grpSp>
        <p:nvGrpSpPr>
          <p:cNvPr id="35" name="AwsServices" descr="AWS Services, such as API Gateway or Amazon S3.">
            <a:extLst>
              <a:ext uri="{FF2B5EF4-FFF2-40B4-BE49-F238E27FC236}">
                <a16:creationId xmlns:a16="http://schemas.microsoft.com/office/drawing/2014/main" id="{F863AC0A-E968-463B-9539-93BDFA1ED2EC}"/>
              </a:ext>
            </a:extLst>
          </p:cNvPr>
          <p:cNvGrpSpPr/>
          <p:nvPr/>
        </p:nvGrpSpPr>
        <p:grpSpPr>
          <a:xfrm>
            <a:off x="8530825" y="4315965"/>
            <a:ext cx="2619892" cy="1597871"/>
            <a:chOff x="9206365" y="4598109"/>
            <a:chExt cx="2619892" cy="1597871"/>
          </a:xfrm>
        </p:grpSpPr>
        <p:pic>
          <p:nvPicPr>
            <p:cNvPr id="37" name="Graphic 8">
              <a:extLst>
                <a:ext uri="{FF2B5EF4-FFF2-40B4-BE49-F238E27FC236}">
                  <a16:creationId xmlns:a16="http://schemas.microsoft.com/office/drawing/2014/main" id="{0D3878BA-9AB1-4916-9ABE-357CD4747D97}"/>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727879" y="508305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Graphic 17">
              <a:extLst>
                <a:ext uri="{FF2B5EF4-FFF2-40B4-BE49-F238E27FC236}">
                  <a16:creationId xmlns:a16="http://schemas.microsoft.com/office/drawing/2014/main" id="{7D9F677F-342E-4E84-A591-1F75EA9452EA}"/>
                </a:ext>
              </a:extLst>
            </p:cNvPr>
            <p:cNvPicPr>
              <a:picLocks noChangeAspect="1" noChangeArrowheads="1"/>
            </p:cNvPicPr>
            <p:nvPr/>
          </p:nvPicPr>
          <p:blipFill>
            <a:blip r:embed="rId14"/>
            <a:srcRect/>
            <a:stretch/>
          </p:blipFill>
          <p:spPr bwMode="auto">
            <a:xfrm>
              <a:off x="9514049" y="5079170"/>
              <a:ext cx="758952" cy="758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9">
              <a:extLst>
                <a:ext uri="{FF2B5EF4-FFF2-40B4-BE49-F238E27FC236}">
                  <a16:creationId xmlns:a16="http://schemas.microsoft.com/office/drawing/2014/main" id="{5732500F-D304-461E-A064-57A50EAF0A2F}"/>
                </a:ext>
              </a:extLst>
            </p:cNvPr>
            <p:cNvSpPr txBox="1">
              <a:spLocks noChangeArrowheads="1"/>
            </p:cNvSpPr>
            <p:nvPr/>
          </p:nvSpPr>
          <p:spPr bwMode="auto">
            <a:xfrm>
              <a:off x="10553207" y="5848519"/>
              <a:ext cx="12644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Amazon Ember Light" panose="020B0403020204020204" pitchFamily="34" charset="0"/>
                  <a:ea typeface="Amazon Ember" panose="020B0603020204020204" pitchFamily="34" charset="0"/>
                  <a:cs typeface="Amazon Ember Light" panose="020B0403020204020204" pitchFamily="34" charset="0"/>
                </a:rPr>
                <a:t>Amazon S3</a:t>
              </a:r>
            </a:p>
          </p:txBody>
        </p:sp>
        <p:sp>
          <p:nvSpPr>
            <p:cNvPr id="40" name="TextBox 12">
              <a:extLst>
                <a:ext uri="{FF2B5EF4-FFF2-40B4-BE49-F238E27FC236}">
                  <a16:creationId xmlns:a16="http://schemas.microsoft.com/office/drawing/2014/main" id="{98B7B6AD-4855-422F-B840-3AB256AACA52}"/>
                </a:ext>
              </a:extLst>
            </p:cNvPr>
            <p:cNvSpPr txBox="1">
              <a:spLocks noChangeArrowheads="1"/>
            </p:cNvSpPr>
            <p:nvPr/>
          </p:nvSpPr>
          <p:spPr bwMode="auto">
            <a:xfrm>
              <a:off x="9206365" y="5857426"/>
              <a:ext cx="14154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Amazon Ember Light" panose="020B0403020204020204" pitchFamily="34" charset="0"/>
                  <a:ea typeface="Amazon Ember" panose="020B0603020204020204" pitchFamily="34" charset="0"/>
                  <a:cs typeface="Amazon Ember Light" panose="020B0403020204020204" pitchFamily="34" charset="0"/>
                </a:rPr>
                <a:t>API Gateway</a:t>
              </a:r>
            </a:p>
          </p:txBody>
        </p:sp>
        <p:sp>
          <p:nvSpPr>
            <p:cNvPr id="36" name="TextBox 11">
              <a:extLst>
                <a:ext uri="{FF2B5EF4-FFF2-40B4-BE49-F238E27FC236}">
                  <a16:creationId xmlns:a16="http://schemas.microsoft.com/office/drawing/2014/main" id="{98A8F077-056C-4826-90CF-E8F70CA6FD5F}"/>
                </a:ext>
              </a:extLst>
            </p:cNvPr>
            <p:cNvSpPr txBox="1">
              <a:spLocks noChangeArrowheads="1"/>
            </p:cNvSpPr>
            <p:nvPr/>
          </p:nvSpPr>
          <p:spPr bwMode="auto">
            <a:xfrm>
              <a:off x="9214512" y="4598109"/>
              <a:ext cx="2611745" cy="15696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dirty="0">
                  <a:latin typeface="Amazon Ember" panose="02000000000000000000" pitchFamily="2" charset="0"/>
                  <a:ea typeface="Amazon Ember" panose="02000000000000000000" pitchFamily="2" charset="0"/>
                  <a:cs typeface="Amazon Ember Light" panose="020B0403020204020204" pitchFamily="34" charset="0"/>
                </a:rPr>
                <a:t>AWS Services</a:t>
              </a:r>
              <a:br>
                <a:rPr lang="en-US" altLang="en-US" sz="2400" dirty="0">
                  <a:latin typeface="Amazon Ember" panose="02000000000000000000" pitchFamily="2" charset="0"/>
                  <a:ea typeface="Amazon Ember" panose="02000000000000000000" pitchFamily="2" charset="0"/>
                  <a:cs typeface="Amazon Ember Light" panose="020B0403020204020204" pitchFamily="34" charset="0"/>
                </a:rPr>
              </a:br>
              <a:br>
                <a:rPr lang="en-US" altLang="en-US" sz="2400" dirty="0">
                  <a:latin typeface="Amazon Ember" panose="02000000000000000000" pitchFamily="2" charset="0"/>
                  <a:ea typeface="Amazon Ember" panose="02000000000000000000" pitchFamily="2" charset="0"/>
                  <a:cs typeface="Amazon Ember Light" panose="020B0403020204020204" pitchFamily="34" charset="0"/>
                </a:rPr>
              </a:br>
              <a:br>
                <a:rPr lang="en-US" altLang="en-US" sz="2400" dirty="0">
                  <a:latin typeface="Amazon Ember" panose="02000000000000000000" pitchFamily="2" charset="0"/>
                  <a:ea typeface="Amazon Ember" panose="02000000000000000000" pitchFamily="2" charset="0"/>
                  <a:cs typeface="Amazon Ember Light" panose="020B0403020204020204" pitchFamily="34" charset="0"/>
                </a:rPr>
              </a:br>
              <a:endParaRPr lang="en-US" altLang="en-US" sz="2400" dirty="0">
                <a:latin typeface="Amazon Ember Light" panose="020B0403020204020204" pitchFamily="34" charset="0"/>
                <a:ea typeface="Amazon Ember" panose="020B0603020204020204" pitchFamily="34" charset="0"/>
                <a:cs typeface="Amazon Ember Light" panose="020B0403020204020204" pitchFamily="34" charset="0"/>
              </a:endParaRPr>
            </a:p>
          </p:txBody>
        </p:sp>
      </p:grpSp>
    </p:spTree>
    <p:custDataLst>
      <p:tags r:id="rId1"/>
    </p:custDataLst>
    <p:extLst>
      <p:ext uri="{BB962C8B-B14F-4D97-AF65-F5344CB8AC3E}">
        <p14:creationId xmlns:p14="http://schemas.microsoft.com/office/powerpoint/2010/main" val="780459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F5E06C7-535B-4884-A963-A21FF1E74983}"/>
              </a:ext>
            </a:extLst>
          </p:cNvPr>
          <p:cNvSpPr>
            <a:spLocks noGrp="1"/>
          </p:cNvSpPr>
          <p:nvPr>
            <p:ph type="title"/>
          </p:nvPr>
        </p:nvSpPr>
        <p:spPr/>
        <p:txBody>
          <a:bodyPr/>
          <a:lstStyle/>
          <a:p>
            <a:r>
              <a:rPr lang="en-US" dirty="0"/>
              <a:t>Securing API access</a:t>
            </a:r>
          </a:p>
        </p:txBody>
      </p:sp>
      <p:sp>
        <p:nvSpPr>
          <p:cNvPr id="7" name="Text Placeholder 6">
            <a:extLst>
              <a:ext uri="{FF2B5EF4-FFF2-40B4-BE49-F238E27FC236}">
                <a16:creationId xmlns:a16="http://schemas.microsoft.com/office/drawing/2014/main" id="{9D9CC132-DF30-4538-8C86-865318F36971}"/>
              </a:ext>
            </a:extLst>
          </p:cNvPr>
          <p:cNvSpPr>
            <a:spLocks noGrp="1"/>
          </p:cNvSpPr>
          <p:nvPr>
            <p:ph type="subTitle" idx="1"/>
          </p:nvPr>
        </p:nvSpPr>
        <p:spPr/>
        <p:txBody>
          <a:bodyPr>
            <a:noAutofit/>
          </a:bodyPr>
          <a:lstStyle/>
          <a:p>
            <a:r>
              <a:rPr lang="en-US" dirty="0"/>
              <a:t>Module 12: Granting Access to Your Application Users</a:t>
            </a:r>
          </a:p>
        </p:txBody>
      </p:sp>
      <p:sp>
        <p:nvSpPr>
          <p:cNvPr id="4" name="Slide Number Placeholder 3">
            <a:extLst>
              <a:ext uri="{FF2B5EF4-FFF2-40B4-BE49-F238E27FC236}">
                <a16:creationId xmlns:a16="http://schemas.microsoft.com/office/drawing/2014/main" id="{36D0EC1D-8A08-4936-9461-6667E8B10874}"/>
              </a:ext>
            </a:extLst>
          </p:cNvPr>
          <p:cNvSpPr>
            <a:spLocks noGrp="1"/>
          </p:cNvSpPr>
          <p:nvPr>
            <p:ph type="sldNum" sz="quarter" idx="4294967295"/>
          </p:nvPr>
        </p:nvSpPr>
        <p:spPr>
          <a:xfrm>
            <a:off x="9448800" y="6356350"/>
            <a:ext cx="2743200" cy="365125"/>
          </a:xfrm>
        </p:spPr>
        <p:txBody>
          <a:bodyPr/>
          <a:lstStyle/>
          <a:p>
            <a:fld id="{989D9560-4C13-4692-9687-98ECDD2D9552}" type="slidenum">
              <a:rPr lang="en-US" smtClean="0"/>
              <a:t>22</a:t>
            </a:fld>
            <a:endParaRPr lang="en-US" dirty="0"/>
          </a:p>
        </p:txBody>
      </p:sp>
    </p:spTree>
    <p:custDataLst>
      <p:tags r:id="rId1"/>
    </p:custDataLst>
    <p:extLst>
      <p:ext uri="{BB962C8B-B14F-4D97-AF65-F5344CB8AC3E}">
        <p14:creationId xmlns:p14="http://schemas.microsoft.com/office/powerpoint/2010/main" val="1316776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20"/>
          </p:nvPr>
        </p:nvSpPr>
        <p:spPr/>
        <p:txBody>
          <a:bodyPr/>
          <a:lstStyle/>
          <a:p>
            <a:fld id="{989D9560-4C13-4692-9687-98ECDD2D9552}" type="slidenum">
              <a:rPr lang="en-US" smtClean="0"/>
              <a:t>23</a:t>
            </a:fld>
            <a:endParaRPr lang="en-US" dirty="0"/>
          </a:p>
        </p:txBody>
      </p:sp>
      <p:sp>
        <p:nvSpPr>
          <p:cNvPr id="2" name="Title 1"/>
          <p:cNvSpPr>
            <a:spLocks noGrp="1"/>
          </p:cNvSpPr>
          <p:nvPr>
            <p:ph type="title"/>
          </p:nvPr>
        </p:nvSpPr>
        <p:spPr/>
        <p:txBody>
          <a:bodyPr/>
          <a:lstStyle/>
          <a:p>
            <a:r>
              <a:rPr lang="en-US" dirty="0"/>
              <a:t>Amazon Cognito authorizer</a:t>
            </a:r>
          </a:p>
        </p:txBody>
      </p:sp>
      <p:grpSp>
        <p:nvGrpSpPr>
          <p:cNvPr id="3" name="justGraphic">
            <a:extLst>
              <a:ext uri="{FF2B5EF4-FFF2-40B4-BE49-F238E27FC236}">
                <a16:creationId xmlns:a16="http://schemas.microsoft.com/office/drawing/2014/main" id="{ACA97682-3DCD-4295-B6BC-FAE302BE726F}"/>
              </a:ext>
              <a:ext uri="{C183D7F6-B498-43B3-948B-1728B52AA6E4}">
                <adec:decorative xmlns:adec="http://schemas.microsoft.com/office/drawing/2017/decorative" val="1"/>
              </a:ext>
            </a:extLst>
          </p:cNvPr>
          <p:cNvGrpSpPr/>
          <p:nvPr/>
        </p:nvGrpSpPr>
        <p:grpSpPr>
          <a:xfrm>
            <a:off x="215294" y="1295647"/>
            <a:ext cx="11884001" cy="5119676"/>
            <a:chOff x="215294" y="1295647"/>
            <a:chExt cx="11884001" cy="5119676"/>
          </a:xfrm>
        </p:grpSpPr>
        <p:cxnSp>
          <p:nvCxnSpPr>
            <p:cNvPr id="44" name="Straight Arrow Connector 43">
              <a:extLst>
                <a:ext uri="{FF2B5EF4-FFF2-40B4-BE49-F238E27FC236}">
                  <a16:creationId xmlns:a16="http://schemas.microsoft.com/office/drawing/2014/main" id="{99376F2E-754B-4562-8AC7-CDCFB7880079}"/>
                </a:ext>
              </a:extLst>
            </p:cNvPr>
            <p:cNvCxnSpPr>
              <a:cxnSpLocks/>
              <a:stCxn id="34" idx="3"/>
              <a:endCxn id="41" idx="1"/>
            </p:cNvCxnSpPr>
            <p:nvPr/>
          </p:nvCxnSpPr>
          <p:spPr>
            <a:xfrm>
              <a:off x="6496605" y="3701755"/>
              <a:ext cx="4447737" cy="0"/>
            </a:xfrm>
            <a:prstGeom prst="straightConnector1">
              <a:avLst/>
            </a:prstGeom>
            <a:ln w="25400">
              <a:solidFill>
                <a:schemeClr val="accent5"/>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pic>
          <p:nvPicPr>
            <p:cNvPr id="15" name="Graphic 17">
              <a:extLst>
                <a:ext uri="{FF2B5EF4-FFF2-40B4-BE49-F238E27FC236}">
                  <a16:creationId xmlns:a16="http://schemas.microsoft.com/office/drawing/2014/main" id="{98B01E1D-CE10-4F92-A4B4-3F73717929FF}"/>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21483" y="1582273"/>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1">
              <a:extLst>
                <a:ext uri="{FF2B5EF4-FFF2-40B4-BE49-F238E27FC236}">
                  <a16:creationId xmlns:a16="http://schemas.microsoft.com/office/drawing/2014/main" id="{546C344B-6738-4687-9648-4C2829118BD1}"/>
                </a:ext>
              </a:extLst>
            </p:cNvPr>
            <p:cNvSpPr txBox="1">
              <a:spLocks noChangeArrowheads="1"/>
            </p:cNvSpPr>
            <p:nvPr/>
          </p:nvSpPr>
          <p:spPr bwMode="auto">
            <a:xfrm>
              <a:off x="215294" y="4158976"/>
              <a:ext cx="157703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200" dirty="0">
                  <a:latin typeface="+mn-lt"/>
                  <a:ea typeface="Amazon Ember" panose="020B0603020204020204" pitchFamily="34" charset="0"/>
                  <a:cs typeface="Amazon Ember Light" panose="020B0403020204020204" pitchFamily="34" charset="0"/>
                </a:rPr>
                <a:t>Developer</a:t>
              </a:r>
            </a:p>
          </p:txBody>
        </p:sp>
        <p:pic>
          <p:nvPicPr>
            <p:cNvPr id="18" name="Graphic 22">
              <a:extLst>
                <a:ext uri="{FF2B5EF4-FFF2-40B4-BE49-F238E27FC236}">
                  <a16:creationId xmlns:a16="http://schemas.microsoft.com/office/drawing/2014/main" id="{94935003-C285-4A66-A9B2-DB4ADC8F2BCC}"/>
                </a:ext>
                <a:ext uri="{C183D7F6-B498-43B3-948B-1728B52AA6E4}">
                  <adec:decorative xmlns:adec="http://schemas.microsoft.com/office/drawing/2017/decorative" val="1"/>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546612" y="324455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2">
              <a:extLst>
                <a:ext uri="{FF2B5EF4-FFF2-40B4-BE49-F238E27FC236}">
                  <a16:creationId xmlns:a16="http://schemas.microsoft.com/office/drawing/2014/main" id="{6FF77F64-5728-4177-8926-5BEF3C0B3C46}"/>
                </a:ext>
              </a:extLst>
            </p:cNvPr>
            <p:cNvSpPr txBox="1">
              <a:spLocks noChangeArrowheads="1"/>
            </p:cNvSpPr>
            <p:nvPr/>
          </p:nvSpPr>
          <p:spPr bwMode="auto">
            <a:xfrm>
              <a:off x="5573750" y="2202055"/>
              <a:ext cx="12514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panose="020B0603020204020204" pitchFamily="34" charset="0"/>
                </a:rPr>
                <a:t>User Pool</a:t>
              </a:r>
            </a:p>
          </p:txBody>
        </p:sp>
        <p:cxnSp>
          <p:nvCxnSpPr>
            <p:cNvPr id="22" name="Elbow Connector 11">
              <a:extLst>
                <a:ext uri="{FF2B5EF4-FFF2-40B4-BE49-F238E27FC236}">
                  <a16:creationId xmlns:a16="http://schemas.microsoft.com/office/drawing/2014/main" id="{93463633-DE83-4DFC-AB58-72BA27FAB955}"/>
                </a:ext>
              </a:extLst>
            </p:cNvPr>
            <p:cNvCxnSpPr>
              <a:cxnSpLocks/>
              <a:stCxn id="18" idx="0"/>
              <a:endCxn id="15" idx="1"/>
            </p:cNvCxnSpPr>
            <p:nvPr/>
          </p:nvCxnSpPr>
          <p:spPr>
            <a:xfrm rot="5400000" flipH="1" flipV="1">
              <a:off x="2752956" y="176029"/>
              <a:ext cx="1319382" cy="4817671"/>
            </a:xfrm>
            <a:prstGeom prst="bentConnector2">
              <a:avLst/>
            </a:prstGeom>
            <a:ln w="25400">
              <a:solidFill>
                <a:schemeClr val="tx2"/>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6" name="TextBox 11">
              <a:extLst>
                <a:ext uri="{FF2B5EF4-FFF2-40B4-BE49-F238E27FC236}">
                  <a16:creationId xmlns:a16="http://schemas.microsoft.com/office/drawing/2014/main" id="{7AA686BB-BAF2-4313-BCB2-92DD453D2973}"/>
                </a:ext>
              </a:extLst>
            </p:cNvPr>
            <p:cNvSpPr txBox="1">
              <a:spLocks noChangeArrowheads="1"/>
            </p:cNvSpPr>
            <p:nvPr/>
          </p:nvSpPr>
          <p:spPr bwMode="auto">
            <a:xfrm>
              <a:off x="2275023" y="2743500"/>
              <a:ext cx="24409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600" dirty="0">
                  <a:latin typeface="+mn-lt"/>
                  <a:ea typeface="Amazon Ember" panose="020B0603020204020204" pitchFamily="34" charset="0"/>
                  <a:cs typeface="Amazon Ember Light" panose="020B0403020204020204" pitchFamily="34" charset="0"/>
                </a:rPr>
                <a:t>Create an API Gateway authorizer with the user pool.</a:t>
              </a:r>
            </a:p>
          </p:txBody>
        </p:sp>
        <p:cxnSp>
          <p:nvCxnSpPr>
            <p:cNvPr id="27" name="Straight Arrow Connector 26">
              <a:extLst>
                <a:ext uri="{FF2B5EF4-FFF2-40B4-BE49-F238E27FC236}">
                  <a16:creationId xmlns:a16="http://schemas.microsoft.com/office/drawing/2014/main" id="{FB89D539-85B6-4CC0-92BB-E5D27AD2209B}"/>
                </a:ext>
              </a:extLst>
            </p:cNvPr>
            <p:cNvCxnSpPr>
              <a:cxnSpLocks/>
            </p:cNvCxnSpPr>
            <p:nvPr/>
          </p:nvCxnSpPr>
          <p:spPr>
            <a:xfrm>
              <a:off x="1390287" y="3591626"/>
              <a:ext cx="4350569" cy="0"/>
            </a:xfrm>
            <a:prstGeom prst="straightConnector1">
              <a:avLst/>
            </a:prstGeom>
            <a:ln w="25400">
              <a:solidFill>
                <a:schemeClr val="tx2"/>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pic>
          <p:nvPicPr>
            <p:cNvPr id="34" name="Graphic 17">
              <a:extLst>
                <a:ext uri="{FF2B5EF4-FFF2-40B4-BE49-F238E27FC236}">
                  <a16:creationId xmlns:a16="http://schemas.microsoft.com/office/drawing/2014/main" id="{1AF6DD1B-3C97-4D50-A479-89C75727EFC7}"/>
                </a:ext>
              </a:extLst>
            </p:cNvPr>
            <p:cNvPicPr>
              <a:picLocks noChangeAspect="1" noChangeArrowheads="1"/>
            </p:cNvPicPr>
            <p:nvPr/>
          </p:nvPicPr>
          <p:blipFill>
            <a:blip r:embed="rId7"/>
            <a:srcRect/>
            <a:stretch/>
          </p:blipFill>
          <p:spPr bwMode="auto">
            <a:xfrm>
              <a:off x="5810805" y="3358855"/>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9">
              <a:extLst>
                <a:ext uri="{FF2B5EF4-FFF2-40B4-BE49-F238E27FC236}">
                  <a16:creationId xmlns:a16="http://schemas.microsoft.com/office/drawing/2014/main" id="{1C74448A-799C-465C-8F8E-9CB69E6B5823}"/>
                </a:ext>
              </a:extLst>
            </p:cNvPr>
            <p:cNvSpPr txBox="1">
              <a:spLocks noChangeArrowheads="1"/>
            </p:cNvSpPr>
            <p:nvPr/>
          </p:nvSpPr>
          <p:spPr bwMode="auto">
            <a:xfrm>
              <a:off x="5061495" y="4137940"/>
              <a:ext cx="21844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00000000000000000" pitchFamily="2" charset="0"/>
                  <a:cs typeface="Amazon Ember Light" panose="020B0403020204020204" pitchFamily="34" charset="0"/>
                </a:rPr>
                <a:t>Amazon API Gateway</a:t>
              </a:r>
            </a:p>
          </p:txBody>
        </p:sp>
        <p:cxnSp>
          <p:nvCxnSpPr>
            <p:cNvPr id="36" name="Straight Arrow Connector 35">
              <a:extLst>
                <a:ext uri="{FF2B5EF4-FFF2-40B4-BE49-F238E27FC236}">
                  <a16:creationId xmlns:a16="http://schemas.microsoft.com/office/drawing/2014/main" id="{17DD88ED-5031-4827-8648-A4592EA60F87}"/>
                </a:ext>
              </a:extLst>
            </p:cNvPr>
            <p:cNvCxnSpPr>
              <a:cxnSpLocks/>
            </p:cNvCxnSpPr>
            <p:nvPr/>
          </p:nvCxnSpPr>
          <p:spPr>
            <a:xfrm>
              <a:off x="6062783" y="2501025"/>
              <a:ext cx="0" cy="822960"/>
            </a:xfrm>
            <a:prstGeom prst="straightConnector1">
              <a:avLst/>
            </a:prstGeom>
            <a:ln w="25400">
              <a:solidFill>
                <a:schemeClr val="tx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2" name="TextBox 11">
              <a:extLst>
                <a:ext uri="{FF2B5EF4-FFF2-40B4-BE49-F238E27FC236}">
                  <a16:creationId xmlns:a16="http://schemas.microsoft.com/office/drawing/2014/main" id="{CFD7FC52-CE8A-4365-A3BF-04FB302E7E75}"/>
                </a:ext>
              </a:extLst>
            </p:cNvPr>
            <p:cNvSpPr txBox="1">
              <a:spLocks noChangeArrowheads="1"/>
            </p:cNvSpPr>
            <p:nvPr/>
          </p:nvSpPr>
          <p:spPr bwMode="auto">
            <a:xfrm>
              <a:off x="2243403" y="1448237"/>
              <a:ext cx="37782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600" dirty="0">
                  <a:latin typeface="+mn-lt"/>
                  <a:ea typeface="Amazon Ember" panose="020B0603020204020204" pitchFamily="34" charset="0"/>
                  <a:cs typeface="Amazon Ember Light" panose="020B0403020204020204" pitchFamily="34" charset="0"/>
                </a:rPr>
                <a:t>Create a user pool.</a:t>
              </a:r>
            </a:p>
          </p:txBody>
        </p:sp>
        <p:sp>
          <p:nvSpPr>
            <p:cNvPr id="48" name="Rectangle 47">
              <a:extLst>
                <a:ext uri="{FF2B5EF4-FFF2-40B4-BE49-F238E27FC236}">
                  <a16:creationId xmlns:a16="http://schemas.microsoft.com/office/drawing/2014/main" id="{4C7479C2-6275-4595-A423-6B0D2CBC26E2}"/>
                </a:ext>
              </a:extLst>
            </p:cNvPr>
            <p:cNvSpPr/>
            <p:nvPr/>
          </p:nvSpPr>
          <p:spPr>
            <a:xfrm>
              <a:off x="2323617" y="3869543"/>
              <a:ext cx="1772324" cy="1077218"/>
            </a:xfrm>
            <a:prstGeom prst="rect">
              <a:avLst/>
            </a:prstGeom>
          </p:spPr>
          <p:txBody>
            <a:bodyPr wrap="square">
              <a:spAutoFit/>
            </a:bodyPr>
            <a:lstStyle/>
            <a:p>
              <a:r>
                <a:rPr lang="en-US" sz="1600" dirty="0"/>
                <a:t>Integrate a REST API with an Amazon Cognito user pool.</a:t>
              </a:r>
            </a:p>
          </p:txBody>
        </p:sp>
        <p:sp>
          <p:nvSpPr>
            <p:cNvPr id="57" name="Rectangle 56">
              <a:extLst>
                <a:ext uri="{FF2B5EF4-FFF2-40B4-BE49-F238E27FC236}">
                  <a16:creationId xmlns:a16="http://schemas.microsoft.com/office/drawing/2014/main" id="{436E660B-465B-4107-817B-175BDFD69A8B}"/>
                </a:ext>
              </a:extLst>
            </p:cNvPr>
            <p:cNvSpPr/>
            <p:nvPr/>
          </p:nvSpPr>
          <p:spPr>
            <a:xfrm>
              <a:off x="8825120" y="2184030"/>
              <a:ext cx="2499266" cy="738664"/>
            </a:xfrm>
            <a:prstGeom prst="rect">
              <a:avLst/>
            </a:prstGeom>
          </p:spPr>
          <p:txBody>
            <a:bodyPr wrap="square">
              <a:spAutoFit/>
            </a:bodyPr>
            <a:lstStyle/>
            <a:p>
              <a:pPr algn="r"/>
              <a:r>
                <a:rPr lang="en-US" sz="1400" dirty="0"/>
                <a:t>End user authenticates with the application to the chosen user pool.</a:t>
              </a:r>
            </a:p>
          </p:txBody>
        </p:sp>
        <p:sp>
          <p:nvSpPr>
            <p:cNvPr id="67" name="Rectangle 66">
              <a:extLst>
                <a:ext uri="{FF2B5EF4-FFF2-40B4-BE49-F238E27FC236}">
                  <a16:creationId xmlns:a16="http://schemas.microsoft.com/office/drawing/2014/main" id="{1C149BA8-5A9F-4AA7-874C-6FC10DBF7A47}"/>
                </a:ext>
              </a:extLst>
            </p:cNvPr>
            <p:cNvSpPr/>
            <p:nvPr/>
          </p:nvSpPr>
          <p:spPr>
            <a:xfrm>
              <a:off x="8160034" y="3717175"/>
              <a:ext cx="2403817" cy="1169551"/>
            </a:xfrm>
            <a:prstGeom prst="rect">
              <a:avLst/>
            </a:prstGeom>
          </p:spPr>
          <p:txBody>
            <a:bodyPr wrap="square">
              <a:spAutoFit/>
            </a:bodyPr>
            <a:lstStyle/>
            <a:p>
              <a:r>
                <a:rPr lang="en-US" sz="1400" dirty="0"/>
                <a:t>Use a client-specific framework to call the deployed API Gateway API, and supply the appropriate token.</a:t>
              </a:r>
            </a:p>
          </p:txBody>
        </p:sp>
        <p:pic>
          <p:nvPicPr>
            <p:cNvPr id="41" name="Picture 40">
              <a:extLst>
                <a:ext uri="{FF2B5EF4-FFF2-40B4-BE49-F238E27FC236}">
                  <a16:creationId xmlns:a16="http://schemas.microsoft.com/office/drawing/2014/main" id="{DDA165DD-56F6-4771-BA20-1E682823CE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44342" y="3168126"/>
              <a:ext cx="1067258" cy="1067258"/>
            </a:xfrm>
            <a:prstGeom prst="rect">
              <a:avLst/>
            </a:prstGeom>
          </p:spPr>
        </p:pic>
        <p:sp>
          <p:nvSpPr>
            <p:cNvPr id="43" name="TextBox 42">
              <a:extLst>
                <a:ext uri="{FF2B5EF4-FFF2-40B4-BE49-F238E27FC236}">
                  <a16:creationId xmlns:a16="http://schemas.microsoft.com/office/drawing/2014/main" id="{EB41E82C-98AA-4B46-9DA9-DBF7E495C52E}"/>
                </a:ext>
              </a:extLst>
            </p:cNvPr>
            <p:cNvSpPr txBox="1"/>
            <p:nvPr/>
          </p:nvSpPr>
          <p:spPr>
            <a:xfrm>
              <a:off x="10856647" y="4094371"/>
              <a:ext cx="1242648" cy="338554"/>
            </a:xfrm>
            <a:prstGeom prst="rect">
              <a:avLst/>
            </a:prstGeom>
            <a:noFill/>
          </p:spPr>
          <p:txBody>
            <a:bodyPr wrap="none" rtlCol="0">
              <a:spAutoFit/>
            </a:bodyPr>
            <a:lstStyle/>
            <a:p>
              <a:r>
                <a:rPr lang="en-US" sz="1600" dirty="0">
                  <a:ea typeface="Amazon Ember" panose="020B0603020204020204" pitchFamily="34" charset="0"/>
                  <a:cs typeface="Amazon Ember" panose="020B0603020204020204" pitchFamily="34" charset="0"/>
                </a:rPr>
                <a:t>Application</a:t>
              </a:r>
            </a:p>
          </p:txBody>
        </p:sp>
        <p:pic>
          <p:nvPicPr>
            <p:cNvPr id="45" name="Graphic 22">
              <a:extLst>
                <a:ext uri="{FF2B5EF4-FFF2-40B4-BE49-F238E27FC236}">
                  <a16:creationId xmlns:a16="http://schemas.microsoft.com/office/drawing/2014/main" id="{47C86357-7D9D-4BCC-8772-1E07F5F9BDEB}"/>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11157662" y="1295647"/>
              <a:ext cx="640619" cy="640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Rectangle 37">
              <a:extLst>
                <a:ext uri="{FF2B5EF4-FFF2-40B4-BE49-F238E27FC236}">
                  <a16:creationId xmlns:a16="http://schemas.microsoft.com/office/drawing/2014/main" id="{452976E7-041F-48A5-A471-32630169AF29}"/>
                </a:ext>
              </a:extLst>
            </p:cNvPr>
            <p:cNvSpPr/>
            <p:nvPr/>
          </p:nvSpPr>
          <p:spPr>
            <a:xfrm>
              <a:off x="3753042" y="4629336"/>
              <a:ext cx="1772323" cy="830997"/>
            </a:xfrm>
            <a:prstGeom prst="rect">
              <a:avLst/>
            </a:prstGeom>
          </p:spPr>
          <p:txBody>
            <a:bodyPr wrap="square">
              <a:spAutoFit/>
            </a:bodyPr>
            <a:lstStyle/>
            <a:p>
              <a:pPr algn="r"/>
              <a:r>
                <a:rPr lang="en-US" sz="1600" dirty="0"/>
                <a:t>Perform tests with identity token.</a:t>
              </a:r>
            </a:p>
          </p:txBody>
        </p:sp>
        <p:cxnSp>
          <p:nvCxnSpPr>
            <p:cNvPr id="39" name="Straight Arrow Connector 38">
              <a:extLst>
                <a:ext uri="{FF2B5EF4-FFF2-40B4-BE49-F238E27FC236}">
                  <a16:creationId xmlns:a16="http://schemas.microsoft.com/office/drawing/2014/main" id="{B3D3345F-277C-4066-AE39-E2363637F991}"/>
                </a:ext>
              </a:extLst>
            </p:cNvPr>
            <p:cNvCxnSpPr>
              <a:cxnSpLocks/>
            </p:cNvCxnSpPr>
            <p:nvPr/>
          </p:nvCxnSpPr>
          <p:spPr>
            <a:xfrm flipH="1" flipV="1">
              <a:off x="11475231" y="2213264"/>
              <a:ext cx="5480" cy="1144318"/>
            </a:xfrm>
            <a:prstGeom prst="straightConnector1">
              <a:avLst/>
            </a:prstGeom>
            <a:ln w="25400">
              <a:solidFill>
                <a:schemeClr val="accent5"/>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C52AAB2-D429-4A1E-B474-CB1F1D278C20}"/>
                </a:ext>
              </a:extLst>
            </p:cNvPr>
            <p:cNvCxnSpPr>
              <a:cxnSpLocks/>
            </p:cNvCxnSpPr>
            <p:nvPr/>
          </p:nvCxnSpPr>
          <p:spPr>
            <a:xfrm>
              <a:off x="6288886" y="2501025"/>
              <a:ext cx="0" cy="822960"/>
            </a:xfrm>
            <a:prstGeom prst="straightConnector1">
              <a:avLst/>
            </a:prstGeom>
            <a:ln w="25400">
              <a:solidFill>
                <a:schemeClr val="accent5"/>
              </a:solidFill>
              <a:headEnd type="triangle" w="lg" len="lg"/>
              <a:tailEnd type="triangle" w="lg" len="lg"/>
            </a:ln>
          </p:spPr>
          <p:style>
            <a:lnRef idx="3">
              <a:schemeClr val="accent4"/>
            </a:lnRef>
            <a:fillRef idx="0">
              <a:schemeClr val="accent4"/>
            </a:fillRef>
            <a:effectRef idx="2">
              <a:schemeClr val="accent4"/>
            </a:effectRef>
            <a:fontRef idx="minor">
              <a:schemeClr val="tx1"/>
            </a:fontRef>
          </p:style>
        </p:cxnSp>
        <p:grpSp>
          <p:nvGrpSpPr>
            <p:cNvPr id="4" name="Group 3">
              <a:extLst>
                <a:ext uri="{FF2B5EF4-FFF2-40B4-BE49-F238E27FC236}">
                  <a16:creationId xmlns:a16="http://schemas.microsoft.com/office/drawing/2014/main" id="{127FFA10-219B-4AE0-BEFD-6AE79F032320}"/>
                </a:ext>
              </a:extLst>
            </p:cNvPr>
            <p:cNvGrpSpPr/>
            <p:nvPr/>
          </p:nvGrpSpPr>
          <p:grpSpPr>
            <a:xfrm>
              <a:off x="8360639" y="2833140"/>
              <a:ext cx="1480936" cy="840351"/>
              <a:chOff x="8418662" y="2738144"/>
              <a:chExt cx="1480936" cy="840351"/>
            </a:xfrm>
          </p:grpSpPr>
          <p:sp>
            <p:nvSpPr>
              <p:cNvPr id="69" name="Rectangle 68">
                <a:extLst>
                  <a:ext uri="{FF2B5EF4-FFF2-40B4-BE49-F238E27FC236}">
                    <a16:creationId xmlns:a16="http://schemas.microsoft.com/office/drawing/2014/main" id="{D4A27E43-0E15-49E2-8F73-AA81B00BCEDF}"/>
                  </a:ext>
                </a:extLst>
              </p:cNvPr>
              <p:cNvSpPr/>
              <p:nvPr/>
            </p:nvSpPr>
            <p:spPr>
              <a:xfrm>
                <a:off x="8799283" y="2738144"/>
                <a:ext cx="633507" cy="369332"/>
              </a:xfrm>
              <a:prstGeom prst="rect">
                <a:avLst/>
              </a:prstGeom>
            </p:spPr>
            <p:txBody>
              <a:bodyPr wrap="none">
                <a:spAutoFit/>
              </a:bodyPr>
              <a:lstStyle/>
              <a:p>
                <a:r>
                  <a:rPr lang="en-US" dirty="0"/>
                  <a:t>JWT</a:t>
                </a:r>
              </a:p>
            </p:txBody>
          </p:sp>
          <p:pic>
            <p:nvPicPr>
              <p:cNvPr id="51" name="Graphic 18">
                <a:extLst>
                  <a:ext uri="{FF2B5EF4-FFF2-40B4-BE49-F238E27FC236}">
                    <a16:creationId xmlns:a16="http://schemas.microsoft.com/office/drawing/2014/main" id="{84272AEC-6C59-45F2-BA9B-0C63400807A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891046" y="3029855"/>
                <a:ext cx="548640"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2" name="Group 51">
                <a:extLst>
                  <a:ext uri="{FF2B5EF4-FFF2-40B4-BE49-F238E27FC236}">
                    <a16:creationId xmlns:a16="http://schemas.microsoft.com/office/drawing/2014/main" id="{34BA8CEC-3372-40A6-8D53-B1975232F79C}"/>
                  </a:ext>
                </a:extLst>
              </p:cNvPr>
              <p:cNvGrpSpPr/>
              <p:nvPr/>
            </p:nvGrpSpPr>
            <p:grpSpPr>
              <a:xfrm>
                <a:off x="9407227" y="3029855"/>
                <a:ext cx="492371" cy="548640"/>
                <a:chOff x="2716470" y="2618405"/>
                <a:chExt cx="1155277" cy="1155277"/>
              </a:xfrm>
            </p:grpSpPr>
            <p:pic>
              <p:nvPicPr>
                <p:cNvPr id="53" name="Graphic 18">
                  <a:extLst>
                    <a:ext uri="{FF2B5EF4-FFF2-40B4-BE49-F238E27FC236}">
                      <a16:creationId xmlns:a16="http://schemas.microsoft.com/office/drawing/2014/main" id="{07AA03E9-A111-49FC-A824-8CD8C78A2083}"/>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16470" y="2618405"/>
                  <a:ext cx="1155277" cy="1155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Rectangle 53">
                  <a:extLst>
                    <a:ext uri="{FF2B5EF4-FFF2-40B4-BE49-F238E27FC236}">
                      <a16:creationId xmlns:a16="http://schemas.microsoft.com/office/drawing/2014/main" id="{E8A9BE5B-BF54-430B-B65E-4F87D1FE0BD1}"/>
                    </a:ext>
                  </a:extLst>
                </p:cNvPr>
                <p:cNvSpPr/>
                <p:nvPr/>
              </p:nvSpPr>
              <p:spPr>
                <a:xfrm rot="18981361">
                  <a:off x="2923717" y="2963957"/>
                  <a:ext cx="749262" cy="465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5" name="Graphic 22">
                  <a:extLst>
                    <a:ext uri="{FF2B5EF4-FFF2-40B4-BE49-F238E27FC236}">
                      <a16:creationId xmlns:a16="http://schemas.microsoft.com/office/drawing/2014/main" id="{54226715-9331-4BC9-9983-E98BAB6DAE98}"/>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rot="2700000">
                  <a:off x="3040842" y="2981144"/>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a:extLst>
                  <a:ext uri="{FF2B5EF4-FFF2-40B4-BE49-F238E27FC236}">
                    <a16:creationId xmlns:a16="http://schemas.microsoft.com/office/drawing/2014/main" id="{72A2D34E-2FE9-4713-A32B-6DC636EC6B18}"/>
                  </a:ext>
                </a:extLst>
              </p:cNvPr>
              <p:cNvGrpSpPr/>
              <p:nvPr/>
            </p:nvGrpSpPr>
            <p:grpSpPr>
              <a:xfrm>
                <a:off x="8418662" y="3029855"/>
                <a:ext cx="520954" cy="548640"/>
                <a:chOff x="4073083" y="3156380"/>
                <a:chExt cx="1208339" cy="1208339"/>
              </a:xfrm>
            </p:grpSpPr>
            <p:pic>
              <p:nvPicPr>
                <p:cNvPr id="59" name="Graphic 18">
                  <a:extLst>
                    <a:ext uri="{FF2B5EF4-FFF2-40B4-BE49-F238E27FC236}">
                      <a16:creationId xmlns:a16="http://schemas.microsoft.com/office/drawing/2014/main" id="{24B91905-134D-4707-B014-ABC4501E357E}"/>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073083" y="3156380"/>
                  <a:ext cx="1208339" cy="1208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Rectangle 59">
                  <a:extLst>
                    <a:ext uri="{FF2B5EF4-FFF2-40B4-BE49-F238E27FC236}">
                      <a16:creationId xmlns:a16="http://schemas.microsoft.com/office/drawing/2014/main" id="{D31094A5-2FF0-4FBB-90DD-B117B26A8456}"/>
                    </a:ext>
                  </a:extLst>
                </p:cNvPr>
                <p:cNvSpPr/>
                <p:nvPr/>
              </p:nvSpPr>
              <p:spPr>
                <a:xfrm rot="18981361">
                  <a:off x="4289849" y="3517803"/>
                  <a:ext cx="783676" cy="487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Arrow: Circular 60">
                  <a:extLst>
                    <a:ext uri="{FF2B5EF4-FFF2-40B4-BE49-F238E27FC236}">
                      <a16:creationId xmlns:a16="http://schemas.microsoft.com/office/drawing/2014/main" id="{FEB3ACCB-0DD9-4A02-887D-8E8063FDA8D2}"/>
                    </a:ext>
                  </a:extLst>
                </p:cNvPr>
                <p:cNvSpPr/>
                <p:nvPr/>
              </p:nvSpPr>
              <p:spPr>
                <a:xfrm>
                  <a:off x="4361118" y="3466881"/>
                  <a:ext cx="632267" cy="587336"/>
                </a:xfrm>
                <a:prstGeom prst="circularArrow">
                  <a:avLst>
                    <a:gd name="adj1" fmla="val 13194"/>
                    <a:gd name="adj2" fmla="val 1418809"/>
                    <a:gd name="adj3" fmla="val 20163946"/>
                    <a:gd name="adj4" fmla="val 2796856"/>
                    <a:gd name="adj5" fmla="val 178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nvGrpSpPr>
            <p:cNvPr id="68" name="Group 67">
              <a:extLst>
                <a:ext uri="{FF2B5EF4-FFF2-40B4-BE49-F238E27FC236}">
                  <a16:creationId xmlns:a16="http://schemas.microsoft.com/office/drawing/2014/main" id="{037C1831-83BA-49EF-9DB2-3230E89A16EC}"/>
                </a:ext>
              </a:extLst>
            </p:cNvPr>
            <p:cNvGrpSpPr/>
            <p:nvPr/>
          </p:nvGrpSpPr>
          <p:grpSpPr>
            <a:xfrm>
              <a:off x="6589765" y="2647617"/>
              <a:ext cx="492371" cy="548640"/>
              <a:chOff x="2716470" y="2618405"/>
              <a:chExt cx="1155277" cy="1155277"/>
            </a:xfrm>
          </p:grpSpPr>
          <p:pic>
            <p:nvPicPr>
              <p:cNvPr id="70" name="Graphic 18">
                <a:extLst>
                  <a:ext uri="{FF2B5EF4-FFF2-40B4-BE49-F238E27FC236}">
                    <a16:creationId xmlns:a16="http://schemas.microsoft.com/office/drawing/2014/main" id="{01D9884D-2359-4461-A406-EC7E5881ACA5}"/>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16470" y="2618405"/>
                <a:ext cx="1155277" cy="1155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Rectangle 70">
                <a:extLst>
                  <a:ext uri="{FF2B5EF4-FFF2-40B4-BE49-F238E27FC236}">
                    <a16:creationId xmlns:a16="http://schemas.microsoft.com/office/drawing/2014/main" id="{F2C41EF9-E5D4-4745-9BF0-FC9B183682C9}"/>
                  </a:ext>
                </a:extLst>
              </p:cNvPr>
              <p:cNvSpPr/>
              <p:nvPr/>
            </p:nvSpPr>
            <p:spPr>
              <a:xfrm rot="18981361">
                <a:off x="2923717" y="2963957"/>
                <a:ext cx="749262" cy="465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4" name="Graphic 22">
                <a:extLst>
                  <a:ext uri="{FF2B5EF4-FFF2-40B4-BE49-F238E27FC236}">
                    <a16:creationId xmlns:a16="http://schemas.microsoft.com/office/drawing/2014/main" id="{0AAFE9E3-6BAE-4BAE-94EE-8F5050DE20CB}"/>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rot="2700000">
                <a:off x="3040842" y="2981144"/>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Graphic 20">
              <a:extLst>
                <a:ext uri="{FF2B5EF4-FFF2-40B4-BE49-F238E27FC236}">
                  <a16:creationId xmlns:a16="http://schemas.microsoft.com/office/drawing/2014/main" id="{4D13120B-D1CA-44E5-BCE1-C0E041AF577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19899" y="5400669"/>
              <a:ext cx="667612" cy="66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8" name="Straight Arrow Connector 77">
              <a:extLst>
                <a:ext uri="{FF2B5EF4-FFF2-40B4-BE49-F238E27FC236}">
                  <a16:creationId xmlns:a16="http://schemas.microsoft.com/office/drawing/2014/main" id="{51D287A2-CD0F-4693-BEF5-D03C92734EAD}"/>
                </a:ext>
              </a:extLst>
            </p:cNvPr>
            <p:cNvCxnSpPr>
              <a:cxnSpLocks/>
            </p:cNvCxnSpPr>
            <p:nvPr/>
          </p:nvCxnSpPr>
          <p:spPr>
            <a:xfrm>
              <a:off x="6253717" y="4501287"/>
              <a:ext cx="0" cy="822960"/>
            </a:xfrm>
            <a:prstGeom prst="straightConnector1">
              <a:avLst/>
            </a:prstGeom>
            <a:ln w="25400">
              <a:solidFill>
                <a:schemeClr val="accent5"/>
              </a:solidFill>
              <a:headEnd type="none" w="med" len="med"/>
              <a:tailEnd type="triangle" w="lg" len="lg"/>
            </a:ln>
          </p:spPr>
          <p:style>
            <a:lnRef idx="3">
              <a:schemeClr val="accent4"/>
            </a:lnRef>
            <a:fillRef idx="0">
              <a:schemeClr val="accent4"/>
            </a:fillRef>
            <a:effectRef idx="2">
              <a:schemeClr val="accent4"/>
            </a:effectRef>
            <a:fontRef idx="minor">
              <a:schemeClr val="tx1"/>
            </a:fontRef>
          </p:style>
        </p:cxnSp>
        <p:sp>
          <p:nvSpPr>
            <p:cNvPr id="79" name="TextBox 9">
              <a:extLst>
                <a:ext uri="{FF2B5EF4-FFF2-40B4-BE49-F238E27FC236}">
                  <a16:creationId xmlns:a16="http://schemas.microsoft.com/office/drawing/2014/main" id="{BB92BB2E-BB6A-4E2E-B56A-FBB91B6E3CA4}"/>
                </a:ext>
              </a:extLst>
            </p:cNvPr>
            <p:cNvSpPr txBox="1">
              <a:spLocks noChangeArrowheads="1"/>
            </p:cNvSpPr>
            <p:nvPr/>
          </p:nvSpPr>
          <p:spPr bwMode="auto">
            <a:xfrm>
              <a:off x="5271853" y="6076769"/>
              <a:ext cx="17850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services</a:t>
              </a:r>
            </a:p>
          </p:txBody>
        </p:sp>
        <p:sp>
          <p:nvSpPr>
            <p:cNvPr id="81" name="Rectangle 80">
              <a:extLst>
                <a:ext uri="{FF2B5EF4-FFF2-40B4-BE49-F238E27FC236}">
                  <a16:creationId xmlns:a16="http://schemas.microsoft.com/office/drawing/2014/main" id="{74858D32-AD52-492E-82FA-D8FA79C5707F}"/>
                </a:ext>
              </a:extLst>
            </p:cNvPr>
            <p:cNvSpPr/>
            <p:nvPr/>
          </p:nvSpPr>
          <p:spPr>
            <a:xfrm>
              <a:off x="7111064" y="2740746"/>
              <a:ext cx="1493052" cy="307777"/>
            </a:xfrm>
            <a:prstGeom prst="rect">
              <a:avLst/>
            </a:prstGeom>
          </p:spPr>
          <p:txBody>
            <a:bodyPr wrap="square">
              <a:spAutoFit/>
            </a:bodyPr>
            <a:lstStyle/>
            <a:p>
              <a:r>
                <a:rPr lang="en-US" sz="1400" dirty="0"/>
                <a:t>Validate token.</a:t>
              </a:r>
            </a:p>
          </p:txBody>
        </p:sp>
        <p:sp>
          <p:nvSpPr>
            <p:cNvPr id="85" name="Rectangle 84">
              <a:extLst>
                <a:ext uri="{FF2B5EF4-FFF2-40B4-BE49-F238E27FC236}">
                  <a16:creationId xmlns:a16="http://schemas.microsoft.com/office/drawing/2014/main" id="{9D926FF7-F736-44D9-AE27-997D8B62BC72}"/>
                </a:ext>
              </a:extLst>
            </p:cNvPr>
            <p:cNvSpPr/>
            <p:nvPr/>
          </p:nvSpPr>
          <p:spPr>
            <a:xfrm>
              <a:off x="6700330" y="4629336"/>
              <a:ext cx="1398976" cy="523220"/>
            </a:xfrm>
            <a:prstGeom prst="rect">
              <a:avLst/>
            </a:prstGeom>
          </p:spPr>
          <p:txBody>
            <a:bodyPr wrap="square">
              <a:spAutoFit/>
            </a:bodyPr>
            <a:lstStyle/>
            <a:p>
              <a:r>
                <a:rPr lang="en-US" sz="1400" dirty="0"/>
                <a:t>Access </a:t>
              </a:r>
            </a:p>
            <a:p>
              <a:r>
                <a:rPr lang="en-US" sz="1400" dirty="0"/>
                <a:t>AWS services.</a:t>
              </a:r>
            </a:p>
          </p:txBody>
        </p:sp>
        <p:sp>
          <p:nvSpPr>
            <p:cNvPr id="86" name="Rectangle 85">
              <a:extLst>
                <a:ext uri="{FF2B5EF4-FFF2-40B4-BE49-F238E27FC236}">
                  <a16:creationId xmlns:a16="http://schemas.microsoft.com/office/drawing/2014/main" id="{0791F5D6-DA8A-4E94-B04F-5951AC98ABE0}"/>
                </a:ext>
              </a:extLst>
            </p:cNvPr>
            <p:cNvSpPr/>
            <p:nvPr/>
          </p:nvSpPr>
          <p:spPr>
            <a:xfrm>
              <a:off x="11293305" y="2269044"/>
              <a:ext cx="369332" cy="369332"/>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1</a:t>
              </a:r>
            </a:p>
          </p:txBody>
        </p:sp>
        <p:sp>
          <p:nvSpPr>
            <p:cNvPr id="87" name="Rectangle 86">
              <a:extLst>
                <a:ext uri="{FF2B5EF4-FFF2-40B4-BE49-F238E27FC236}">
                  <a16:creationId xmlns:a16="http://schemas.microsoft.com/office/drawing/2014/main" id="{9016C3FD-DE52-422E-9A01-6D155E879AB9}"/>
                </a:ext>
              </a:extLst>
            </p:cNvPr>
            <p:cNvSpPr/>
            <p:nvPr/>
          </p:nvSpPr>
          <p:spPr>
            <a:xfrm>
              <a:off x="7716685" y="3517089"/>
              <a:ext cx="345944" cy="369332"/>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2</a:t>
              </a:r>
            </a:p>
          </p:txBody>
        </p:sp>
        <p:sp>
          <p:nvSpPr>
            <p:cNvPr id="88" name="Rectangle 87">
              <a:extLst>
                <a:ext uri="{FF2B5EF4-FFF2-40B4-BE49-F238E27FC236}">
                  <a16:creationId xmlns:a16="http://schemas.microsoft.com/office/drawing/2014/main" id="{E10F6FEC-95A4-4CD1-88B7-408A4A2E7C62}"/>
                </a:ext>
              </a:extLst>
            </p:cNvPr>
            <p:cNvSpPr/>
            <p:nvPr/>
          </p:nvSpPr>
          <p:spPr>
            <a:xfrm>
              <a:off x="6136585" y="2707455"/>
              <a:ext cx="369332" cy="369332"/>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3</a:t>
              </a:r>
            </a:p>
          </p:txBody>
        </p:sp>
        <p:sp>
          <p:nvSpPr>
            <p:cNvPr id="89" name="Rectangle 88">
              <a:extLst>
                <a:ext uri="{FF2B5EF4-FFF2-40B4-BE49-F238E27FC236}">
                  <a16:creationId xmlns:a16="http://schemas.microsoft.com/office/drawing/2014/main" id="{F021A801-688D-4BD5-8E6C-7893DD339BA4}"/>
                </a:ext>
              </a:extLst>
            </p:cNvPr>
            <p:cNvSpPr/>
            <p:nvPr/>
          </p:nvSpPr>
          <p:spPr>
            <a:xfrm>
              <a:off x="6311939" y="4724531"/>
              <a:ext cx="369332" cy="369332"/>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4</a:t>
              </a:r>
            </a:p>
          </p:txBody>
        </p:sp>
        <p:sp>
          <p:nvSpPr>
            <p:cNvPr id="90" name="Rectangle 89">
              <a:extLst>
                <a:ext uri="{FF2B5EF4-FFF2-40B4-BE49-F238E27FC236}">
                  <a16:creationId xmlns:a16="http://schemas.microsoft.com/office/drawing/2014/main" id="{8004C7BB-F44F-49C3-9BED-4979CE468863}"/>
                </a:ext>
                <a:ext uri="{C183D7F6-B498-43B3-948B-1728B52AA6E4}">
                  <adec:decorative xmlns:adec="http://schemas.microsoft.com/office/drawing/2017/decorative" val="0"/>
                </a:ext>
              </a:extLst>
            </p:cNvPr>
            <p:cNvSpPr/>
            <p:nvPr/>
          </p:nvSpPr>
          <p:spPr>
            <a:xfrm>
              <a:off x="1898095" y="2772517"/>
              <a:ext cx="369332" cy="369332"/>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2</a:t>
              </a:r>
            </a:p>
          </p:txBody>
        </p:sp>
        <p:sp>
          <p:nvSpPr>
            <p:cNvPr id="91" name="Rectangle 90">
              <a:extLst>
                <a:ext uri="{FF2B5EF4-FFF2-40B4-BE49-F238E27FC236}">
                  <a16:creationId xmlns:a16="http://schemas.microsoft.com/office/drawing/2014/main" id="{E2A8DD59-3F5B-46FA-8CBF-6E9E11215178}"/>
                </a:ext>
                <a:ext uri="{C183D7F6-B498-43B3-948B-1728B52AA6E4}">
                  <adec:decorative xmlns:adec="http://schemas.microsoft.com/office/drawing/2017/decorative" val="1"/>
                </a:ext>
              </a:extLst>
            </p:cNvPr>
            <p:cNvSpPr/>
            <p:nvPr/>
          </p:nvSpPr>
          <p:spPr>
            <a:xfrm>
              <a:off x="1898095" y="1458994"/>
              <a:ext cx="369332" cy="369332"/>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1</a:t>
              </a:r>
            </a:p>
          </p:txBody>
        </p:sp>
        <p:sp>
          <p:nvSpPr>
            <p:cNvPr id="92" name="Rectangle 91">
              <a:extLst>
                <a:ext uri="{FF2B5EF4-FFF2-40B4-BE49-F238E27FC236}">
                  <a16:creationId xmlns:a16="http://schemas.microsoft.com/office/drawing/2014/main" id="{0717C67A-5452-4C4E-934B-A9CC654B0F22}"/>
                </a:ext>
                <a:ext uri="{C183D7F6-B498-43B3-948B-1728B52AA6E4}">
                  <adec:decorative xmlns:adec="http://schemas.microsoft.com/office/drawing/2017/decorative" val="1"/>
                </a:ext>
              </a:extLst>
            </p:cNvPr>
            <p:cNvSpPr/>
            <p:nvPr/>
          </p:nvSpPr>
          <p:spPr>
            <a:xfrm>
              <a:off x="1898095" y="3947095"/>
              <a:ext cx="369332" cy="369332"/>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3</a:t>
              </a:r>
            </a:p>
          </p:txBody>
        </p:sp>
        <p:sp>
          <p:nvSpPr>
            <p:cNvPr id="93" name="Rectangle 92">
              <a:extLst>
                <a:ext uri="{FF2B5EF4-FFF2-40B4-BE49-F238E27FC236}">
                  <a16:creationId xmlns:a16="http://schemas.microsoft.com/office/drawing/2014/main" id="{172BB5CC-707E-4E47-9416-462E13E36152}"/>
                </a:ext>
              </a:extLst>
            </p:cNvPr>
            <p:cNvSpPr/>
            <p:nvPr/>
          </p:nvSpPr>
          <p:spPr>
            <a:xfrm>
              <a:off x="5520591" y="4724531"/>
              <a:ext cx="369332" cy="369332"/>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4</a:t>
              </a:r>
            </a:p>
          </p:txBody>
        </p:sp>
        <p:cxnSp>
          <p:nvCxnSpPr>
            <p:cNvPr id="73" name="Straight Arrow Connector 72">
              <a:extLst>
                <a:ext uri="{FF2B5EF4-FFF2-40B4-BE49-F238E27FC236}">
                  <a16:creationId xmlns:a16="http://schemas.microsoft.com/office/drawing/2014/main" id="{2AC3EAC2-6310-4416-BE05-640A7D51BD21}"/>
                </a:ext>
              </a:extLst>
            </p:cNvPr>
            <p:cNvCxnSpPr>
              <a:cxnSpLocks/>
            </p:cNvCxnSpPr>
            <p:nvPr/>
          </p:nvCxnSpPr>
          <p:spPr>
            <a:xfrm>
              <a:off x="6045406" y="4501287"/>
              <a:ext cx="0" cy="822960"/>
            </a:xfrm>
            <a:prstGeom prst="straightConnector1">
              <a:avLst/>
            </a:prstGeom>
            <a:ln w="25400">
              <a:solidFill>
                <a:schemeClr val="tx2"/>
              </a:solidFill>
              <a:headEnd type="none" w="med" len="med"/>
              <a:tailEnd type="triangle" w="lg" len="lg"/>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CDAF05EE-53D0-43A2-A52E-298F6DE78AE4}"/>
                </a:ext>
              </a:extLst>
            </p:cNvPr>
            <p:cNvCxnSpPr>
              <a:cxnSpLocks/>
            </p:cNvCxnSpPr>
            <p:nvPr/>
          </p:nvCxnSpPr>
          <p:spPr>
            <a:xfrm>
              <a:off x="1399381" y="3831585"/>
              <a:ext cx="4350569" cy="0"/>
            </a:xfrm>
            <a:prstGeom prst="straightConnector1">
              <a:avLst/>
            </a:prstGeom>
            <a:ln w="25400">
              <a:solidFill>
                <a:schemeClr val="tx2"/>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5C90C6D4-6E34-4E0C-A331-75CBDBF07079}"/>
                </a:ext>
              </a:extLst>
            </p:cNvPr>
            <p:cNvSpPr txBox="1"/>
            <p:nvPr/>
          </p:nvSpPr>
          <p:spPr>
            <a:xfrm>
              <a:off x="10983285" y="1874710"/>
              <a:ext cx="989373" cy="338554"/>
            </a:xfrm>
            <a:prstGeom prst="rect">
              <a:avLst/>
            </a:prstGeom>
            <a:noFill/>
          </p:spPr>
          <p:txBody>
            <a:bodyPr wrap="none" rtlCol="0">
              <a:spAutoFit/>
            </a:bodyPr>
            <a:lstStyle/>
            <a:p>
              <a:r>
                <a:rPr lang="en-US" sz="1600" dirty="0">
                  <a:ea typeface="Amazon Ember" panose="020B0603020204020204" pitchFamily="34" charset="0"/>
                  <a:cs typeface="Amazon Ember" panose="020B0603020204020204" pitchFamily="34" charset="0"/>
                </a:rPr>
                <a:t>End user</a:t>
              </a:r>
            </a:p>
          </p:txBody>
        </p:sp>
      </p:grpSp>
    </p:spTree>
    <p:custDataLst>
      <p:tags r:id="rId1"/>
    </p:custDataLst>
    <p:extLst>
      <p:ext uri="{BB962C8B-B14F-4D97-AF65-F5344CB8AC3E}">
        <p14:creationId xmlns:p14="http://schemas.microsoft.com/office/powerpoint/2010/main" val="1038340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89D9560-4C13-4692-9687-98ECDD2D9552}" type="slidenum">
              <a:rPr lang="en-US" smtClean="0"/>
              <a:pPr/>
              <a:t>24</a:t>
            </a:fld>
            <a:endParaRPr lang="en-US" dirty="0"/>
          </a:p>
        </p:txBody>
      </p:sp>
      <p:sp>
        <p:nvSpPr>
          <p:cNvPr id="2" name="Title 1">
            <a:extLst>
              <a:ext uri="{FF2B5EF4-FFF2-40B4-BE49-F238E27FC236}">
                <a16:creationId xmlns:a16="http://schemas.microsoft.com/office/drawing/2014/main" id="{2588A721-A995-46B5-8F55-6D1E68A81ABD}"/>
              </a:ext>
            </a:extLst>
          </p:cNvPr>
          <p:cNvSpPr>
            <a:spLocks noGrp="1"/>
          </p:cNvSpPr>
          <p:nvPr>
            <p:ph type="title"/>
          </p:nvPr>
        </p:nvSpPr>
        <p:spPr/>
        <p:txBody>
          <a:bodyPr>
            <a:noAutofit/>
          </a:bodyPr>
          <a:lstStyle/>
          <a:p>
            <a:r>
              <a:rPr lang="en-US" sz="2400" dirty="0"/>
              <a:t>Your Application</a:t>
            </a:r>
          </a:p>
        </p:txBody>
      </p:sp>
      <p:grpSp>
        <p:nvGrpSpPr>
          <p:cNvPr id="6" name="Architecture" descr="Architecture of pollynotes application, showing Amazon Cognito authenticating and authorizing the user.">
            <a:extLst>
              <a:ext uri="{FF2B5EF4-FFF2-40B4-BE49-F238E27FC236}">
                <a16:creationId xmlns:a16="http://schemas.microsoft.com/office/drawing/2014/main" id="{3A70A6CD-52F0-4C14-8504-BA1795E9E5DA}"/>
              </a:ext>
            </a:extLst>
          </p:cNvPr>
          <p:cNvGrpSpPr/>
          <p:nvPr/>
        </p:nvGrpSpPr>
        <p:grpSpPr>
          <a:xfrm>
            <a:off x="-81280" y="1070644"/>
            <a:ext cx="11735745" cy="5297700"/>
            <a:chOff x="-81280" y="1070644"/>
            <a:chExt cx="11735745" cy="5297700"/>
          </a:xfrm>
        </p:grpSpPr>
        <p:cxnSp>
          <p:nvCxnSpPr>
            <p:cNvPr id="69" name="Elbow Connector 90">
              <a:extLst>
                <a:ext uri="{FF2B5EF4-FFF2-40B4-BE49-F238E27FC236}">
                  <a16:creationId xmlns:a16="http://schemas.microsoft.com/office/drawing/2014/main" id="{F254BE00-9A5E-4057-9792-9257E05BB9BF}"/>
                </a:ext>
              </a:extLst>
            </p:cNvPr>
            <p:cNvCxnSpPr>
              <a:cxnSpLocks/>
              <a:stCxn id="82" idx="1"/>
              <a:endCxn id="77" idx="3"/>
            </p:cNvCxnSpPr>
            <p:nvPr/>
          </p:nvCxnSpPr>
          <p:spPr>
            <a:xfrm rot="10800000">
              <a:off x="708652" y="3132560"/>
              <a:ext cx="3602336" cy="562690"/>
            </a:xfrm>
            <a:prstGeom prst="bentConnector3">
              <a:avLst>
                <a:gd name="adj1" fmla="val 22501"/>
              </a:avLst>
            </a:prstGeom>
            <a:ln w="44450">
              <a:solidFill>
                <a:schemeClr val="hlink"/>
              </a:solidFill>
              <a:headEnd type="arrow" w="lg" len="sm"/>
              <a:tailEnd type="none" w="med" len="sm"/>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6DE7D3C9-5E1F-4484-9D9A-CE3B80BFC667}"/>
                </a:ext>
              </a:extLst>
            </p:cNvPr>
            <p:cNvSpPr txBox="1"/>
            <p:nvPr/>
          </p:nvSpPr>
          <p:spPr>
            <a:xfrm>
              <a:off x="6674590" y="1233186"/>
              <a:ext cx="1645920" cy="584775"/>
            </a:xfrm>
            <a:prstGeom prst="rect">
              <a:avLst/>
            </a:prstGeom>
            <a:solidFill>
              <a:schemeClr val="accent4"/>
            </a:solidFill>
            <a:ln w="25400">
              <a:solidFill>
                <a:schemeClr val="tx1"/>
              </a:solidFill>
            </a:ln>
          </p:spPr>
          <p:txBody>
            <a:bodyPr wrap="square" lIns="0" rIns="0" rtlCol="0" anchor="ctr" anchorCtr="0">
              <a:spAutoFit/>
            </a:bodyPr>
            <a:lstStyle/>
            <a:p>
              <a:pPr algn="ctr"/>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/notes</a:t>
              </a:r>
            </a:p>
            <a:p>
              <a:pPr algn="ctr"/>
              <a:r>
                <a:rPr lang="en-US" sz="1600" b="1" dirty="0">
                  <a:latin typeface="Lucida Console" panose="020B0609040504020204" pitchFamily="49" charset="0"/>
                  <a:ea typeface="Amazon Ember" panose="02000000000000000000" pitchFamily="2" charset="0"/>
                  <a:cs typeface="Amazon Ember Light" panose="020B0403020204020204" pitchFamily="34" charset="0"/>
                </a:rPr>
                <a:t>/GET</a:t>
              </a:r>
            </a:p>
          </p:txBody>
        </p:sp>
        <p:sp>
          <p:nvSpPr>
            <p:cNvPr id="71" name="TextBox 70">
              <a:extLst>
                <a:ext uri="{FF2B5EF4-FFF2-40B4-BE49-F238E27FC236}">
                  <a16:creationId xmlns:a16="http://schemas.microsoft.com/office/drawing/2014/main" id="{A9EE909E-FA27-4AB1-806A-9BADEAF8CC89}"/>
                </a:ext>
              </a:extLst>
            </p:cNvPr>
            <p:cNvSpPr txBox="1"/>
            <p:nvPr/>
          </p:nvSpPr>
          <p:spPr>
            <a:xfrm>
              <a:off x="6674590" y="2106492"/>
              <a:ext cx="1645920" cy="584775"/>
            </a:xfrm>
            <a:prstGeom prst="rect">
              <a:avLst/>
            </a:prstGeom>
            <a:solidFill>
              <a:schemeClr val="accent4"/>
            </a:solidFill>
            <a:ln w="25400">
              <a:solidFill>
                <a:schemeClr val="tx1"/>
              </a:solidFill>
            </a:ln>
          </p:spPr>
          <p:txBody>
            <a:bodyPr wrap="square" lIns="0" rIns="0" rtlCol="0" anchor="ctr" anchorCtr="0">
              <a:spAutoFit/>
            </a:bodyPr>
            <a:lstStyle/>
            <a:p>
              <a:pPr algn="ctr"/>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/notes/(id)</a:t>
              </a:r>
            </a:p>
            <a:p>
              <a:pPr algn="ctr"/>
              <a:r>
                <a:rPr lang="en-US" sz="1600" b="1" dirty="0">
                  <a:latin typeface="Lucida Console" panose="020B0609040504020204" pitchFamily="49" charset="0"/>
                  <a:ea typeface="Amazon Ember" panose="02000000000000000000" pitchFamily="2" charset="0"/>
                  <a:cs typeface="Amazon Ember Light" panose="020B0403020204020204" pitchFamily="34" charset="0"/>
                </a:rPr>
                <a:t>/POST</a:t>
              </a:r>
            </a:p>
          </p:txBody>
        </p:sp>
        <p:sp>
          <p:nvSpPr>
            <p:cNvPr id="72" name="TextBox 71">
              <a:extLst>
                <a:ext uri="{FF2B5EF4-FFF2-40B4-BE49-F238E27FC236}">
                  <a16:creationId xmlns:a16="http://schemas.microsoft.com/office/drawing/2014/main" id="{15D44407-A918-4A25-9FFB-C15F89E2661B}"/>
                </a:ext>
              </a:extLst>
            </p:cNvPr>
            <p:cNvSpPr txBox="1"/>
            <p:nvPr/>
          </p:nvSpPr>
          <p:spPr>
            <a:xfrm>
              <a:off x="6674590" y="2777652"/>
              <a:ext cx="1645920" cy="830997"/>
            </a:xfrm>
            <a:prstGeom prst="rect">
              <a:avLst/>
            </a:prstGeom>
            <a:solidFill>
              <a:schemeClr val="accent4"/>
            </a:solidFill>
            <a:ln w="25400">
              <a:solidFill>
                <a:schemeClr val="tx1"/>
              </a:solidFill>
            </a:ln>
          </p:spPr>
          <p:txBody>
            <a:bodyPr wrap="square" lIns="0" rIns="0" rtlCol="0" anchor="ctr" anchorCtr="0">
              <a:spAutoFit/>
            </a:bodyPr>
            <a:lstStyle/>
            <a:p>
              <a:pPr algn="ctr"/>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/notes/search</a:t>
              </a:r>
            </a:p>
            <a:p>
              <a:pPr algn="ctr"/>
              <a:r>
                <a:rPr lang="en-US" sz="1600" b="1" dirty="0">
                  <a:latin typeface="Lucida Console" panose="020B0609040504020204" pitchFamily="49" charset="0"/>
                  <a:ea typeface="Amazon Ember" panose="02000000000000000000" pitchFamily="2" charset="0"/>
                  <a:cs typeface="Amazon Ember Light" panose="020B0403020204020204" pitchFamily="34" charset="0"/>
                </a:rPr>
                <a:t>/GET</a:t>
              </a:r>
            </a:p>
          </p:txBody>
        </p:sp>
        <p:sp>
          <p:nvSpPr>
            <p:cNvPr id="73" name="TextBox 72">
              <a:extLst>
                <a:ext uri="{FF2B5EF4-FFF2-40B4-BE49-F238E27FC236}">
                  <a16:creationId xmlns:a16="http://schemas.microsoft.com/office/drawing/2014/main" id="{D22DD807-3B0F-4C7C-9C39-AF44ACDA96E6}"/>
                </a:ext>
              </a:extLst>
            </p:cNvPr>
            <p:cNvSpPr txBox="1"/>
            <p:nvPr/>
          </p:nvSpPr>
          <p:spPr>
            <a:xfrm>
              <a:off x="6674590" y="3716266"/>
              <a:ext cx="1645920" cy="584775"/>
            </a:xfrm>
            <a:prstGeom prst="rect">
              <a:avLst/>
            </a:prstGeom>
            <a:solidFill>
              <a:schemeClr val="accent4"/>
            </a:solidFill>
            <a:ln w="25400">
              <a:solidFill>
                <a:schemeClr val="tx1"/>
              </a:solidFill>
            </a:ln>
          </p:spPr>
          <p:txBody>
            <a:bodyPr wrap="square" lIns="0" rIns="0" rtlCol="0" anchor="ctr" anchorCtr="0">
              <a:spAutoFit/>
            </a:bodyPr>
            <a:lstStyle/>
            <a:p>
              <a:pPr algn="ctr"/>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/notes/(id)</a:t>
              </a:r>
            </a:p>
            <a:p>
              <a:pPr algn="ctr"/>
              <a:r>
                <a:rPr lang="en-US" sz="1600" b="1" dirty="0">
                  <a:latin typeface="Lucida Console" panose="020B0609040504020204" pitchFamily="49" charset="0"/>
                  <a:ea typeface="Amazon Ember" panose="02000000000000000000" pitchFamily="2" charset="0"/>
                  <a:cs typeface="Amazon Ember Light" panose="020B0403020204020204" pitchFamily="34" charset="0"/>
                </a:rPr>
                <a:t>/DELETE</a:t>
              </a:r>
            </a:p>
          </p:txBody>
        </p:sp>
        <p:sp>
          <p:nvSpPr>
            <p:cNvPr id="74" name="TextBox 73">
              <a:extLst>
                <a:ext uri="{FF2B5EF4-FFF2-40B4-BE49-F238E27FC236}">
                  <a16:creationId xmlns:a16="http://schemas.microsoft.com/office/drawing/2014/main" id="{5D8D0987-850F-41FC-A7C7-23F934AFD7A7}"/>
                </a:ext>
              </a:extLst>
            </p:cNvPr>
            <p:cNvSpPr txBox="1"/>
            <p:nvPr/>
          </p:nvSpPr>
          <p:spPr>
            <a:xfrm>
              <a:off x="6674590" y="4569621"/>
              <a:ext cx="1645920" cy="584775"/>
            </a:xfrm>
            <a:prstGeom prst="rect">
              <a:avLst/>
            </a:prstGeom>
            <a:solidFill>
              <a:schemeClr val="accent4"/>
            </a:solidFill>
            <a:ln w="25400">
              <a:solidFill>
                <a:schemeClr val="tx1"/>
              </a:solidFill>
            </a:ln>
          </p:spPr>
          <p:txBody>
            <a:bodyPr wrap="square" lIns="0" rIns="0" rtlCol="0" anchor="ctr" anchorCtr="0">
              <a:spAutoFit/>
            </a:bodyPr>
            <a:lstStyle/>
            <a:p>
              <a:pPr algn="ctr"/>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/notes/</a:t>
              </a:r>
            </a:p>
            <a:p>
              <a:pPr algn="ctr"/>
              <a:r>
                <a:rPr lang="en-US" sz="1600" b="1" dirty="0">
                  <a:latin typeface="Lucida Console" panose="020B0609040504020204" pitchFamily="49" charset="0"/>
                  <a:ea typeface="Amazon Ember" panose="02000000000000000000" pitchFamily="2" charset="0"/>
                  <a:cs typeface="Amazon Ember Light" panose="020B0403020204020204" pitchFamily="34" charset="0"/>
                </a:rPr>
                <a:t>/GET</a:t>
              </a:r>
            </a:p>
          </p:txBody>
        </p:sp>
        <p:sp>
          <p:nvSpPr>
            <p:cNvPr id="75" name="Rectangle 74">
              <a:extLst>
                <a:ext uri="{FF2B5EF4-FFF2-40B4-BE49-F238E27FC236}">
                  <a16:creationId xmlns:a16="http://schemas.microsoft.com/office/drawing/2014/main" id="{94708481-89D7-4BA8-A813-CD00AA507C32}"/>
                </a:ext>
              </a:extLst>
            </p:cNvPr>
            <p:cNvSpPr/>
            <p:nvPr/>
          </p:nvSpPr>
          <p:spPr>
            <a:xfrm>
              <a:off x="991870" y="1070644"/>
              <a:ext cx="10573128" cy="52968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cxnSp>
          <p:nvCxnSpPr>
            <p:cNvPr id="76" name="Elbow Connector 109">
              <a:extLst>
                <a:ext uri="{FF2B5EF4-FFF2-40B4-BE49-F238E27FC236}">
                  <a16:creationId xmlns:a16="http://schemas.microsoft.com/office/drawing/2014/main" id="{99B680CE-A41D-4815-A019-752A2CAE988D}"/>
                </a:ext>
              </a:extLst>
            </p:cNvPr>
            <p:cNvCxnSpPr>
              <a:cxnSpLocks/>
              <a:stCxn id="81" idx="0"/>
              <a:endCxn id="112" idx="0"/>
            </p:cNvCxnSpPr>
            <p:nvPr/>
          </p:nvCxnSpPr>
          <p:spPr>
            <a:xfrm rot="16200000" flipH="1">
              <a:off x="4686944" y="2049725"/>
              <a:ext cx="809805" cy="977847"/>
            </a:xfrm>
            <a:prstGeom prst="bentConnector3">
              <a:avLst>
                <a:gd name="adj1" fmla="val -28229"/>
              </a:avLst>
            </a:prstGeom>
            <a:ln w="44450">
              <a:solidFill>
                <a:schemeClr val="hlink"/>
              </a:solidFill>
              <a:prstDash val="dash"/>
              <a:headEnd type="arrow" w="lg" len="sm"/>
              <a:tailEnd type="arrow" w="lg" len="sm"/>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pic>
          <p:nvPicPr>
            <p:cNvPr id="77" name="Graphic 22">
              <a:extLst>
                <a:ext uri="{FF2B5EF4-FFF2-40B4-BE49-F238E27FC236}">
                  <a16:creationId xmlns:a16="http://schemas.microsoft.com/office/drawing/2014/main" id="{B1658495-A652-4C58-AB82-36DCA406E98C}"/>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238752" y="289761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TextBox 39">
              <a:extLst>
                <a:ext uri="{FF2B5EF4-FFF2-40B4-BE49-F238E27FC236}">
                  <a16:creationId xmlns:a16="http://schemas.microsoft.com/office/drawing/2014/main" id="{D7AB2D7E-C3B6-4598-A066-19DE165A9AF2}"/>
                </a:ext>
              </a:extLst>
            </p:cNvPr>
            <p:cNvSpPr txBox="1">
              <a:spLocks noChangeArrowheads="1"/>
            </p:cNvSpPr>
            <p:nvPr/>
          </p:nvSpPr>
          <p:spPr bwMode="auto">
            <a:xfrm>
              <a:off x="-81280" y="3448142"/>
              <a:ext cx="10731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rgbClr val="000000"/>
                  </a:solidFill>
                  <a:latin typeface="+mn-lt"/>
                  <a:cs typeface="Amazon Ember Light" panose="020B0403020204020204" pitchFamily="34" charset="0"/>
                </a:rPr>
                <a:t>End user</a:t>
              </a:r>
            </a:p>
          </p:txBody>
        </p:sp>
        <p:sp>
          <p:nvSpPr>
            <p:cNvPr id="79" name="TextBox 78">
              <a:extLst>
                <a:ext uri="{FF2B5EF4-FFF2-40B4-BE49-F238E27FC236}">
                  <a16:creationId xmlns:a16="http://schemas.microsoft.com/office/drawing/2014/main" id="{239F94F3-465B-4C08-AD8A-A3A5FEA31979}"/>
                </a:ext>
              </a:extLst>
            </p:cNvPr>
            <p:cNvSpPr txBox="1"/>
            <p:nvPr/>
          </p:nvSpPr>
          <p:spPr>
            <a:xfrm>
              <a:off x="4025837" y="2736838"/>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Website hosting</a:t>
              </a:r>
            </a:p>
          </p:txBody>
        </p:sp>
        <p:sp>
          <p:nvSpPr>
            <p:cNvPr id="80" name="TextBox 79">
              <a:extLst>
                <a:ext uri="{FF2B5EF4-FFF2-40B4-BE49-F238E27FC236}">
                  <a16:creationId xmlns:a16="http://schemas.microsoft.com/office/drawing/2014/main" id="{7B6022A2-7072-4D04-A295-CBF979D86E86}"/>
                </a:ext>
              </a:extLst>
            </p:cNvPr>
            <p:cNvSpPr txBox="1"/>
            <p:nvPr/>
          </p:nvSpPr>
          <p:spPr>
            <a:xfrm>
              <a:off x="4019356" y="3995071"/>
              <a:ext cx="1167133" cy="330640"/>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MP3 hosting</a:t>
              </a:r>
            </a:p>
          </p:txBody>
        </p:sp>
        <p:pic>
          <p:nvPicPr>
            <p:cNvPr id="81" name="Graphic 68">
              <a:extLst>
                <a:ext uri="{FF2B5EF4-FFF2-40B4-BE49-F238E27FC236}">
                  <a16:creationId xmlns:a16="http://schemas.microsoft.com/office/drawing/2014/main" id="{D15C0FC3-A6E9-487C-AF74-D832A59C3723}"/>
                </a:ext>
              </a:extLst>
            </p:cNvPr>
            <p:cNvPicPr>
              <a:picLocks noChangeAspect="1"/>
            </p:cNvPicPr>
            <p:nvPr/>
          </p:nvPicPr>
          <p:blipFill>
            <a:blip r:embed="rId6"/>
            <a:stretch>
              <a:fillRect/>
            </a:stretch>
          </p:blipFill>
          <p:spPr>
            <a:xfrm>
              <a:off x="4310988" y="2133746"/>
              <a:ext cx="583871" cy="581877"/>
            </a:xfrm>
            <a:prstGeom prst="rect">
              <a:avLst/>
            </a:prstGeom>
          </p:spPr>
        </p:pic>
        <p:pic>
          <p:nvPicPr>
            <p:cNvPr id="82" name="Graphic 68">
              <a:extLst>
                <a:ext uri="{FF2B5EF4-FFF2-40B4-BE49-F238E27FC236}">
                  <a16:creationId xmlns:a16="http://schemas.microsoft.com/office/drawing/2014/main" id="{039877B5-4876-4E2B-8CA0-9B5921E3112A}"/>
                </a:ext>
              </a:extLst>
            </p:cNvPr>
            <p:cNvPicPr>
              <a:picLocks noChangeAspect="1"/>
            </p:cNvPicPr>
            <p:nvPr/>
          </p:nvPicPr>
          <p:blipFill>
            <a:blip r:embed="rId6"/>
            <a:stretch>
              <a:fillRect/>
            </a:stretch>
          </p:blipFill>
          <p:spPr>
            <a:xfrm>
              <a:off x="4310988" y="3404311"/>
              <a:ext cx="583871" cy="581877"/>
            </a:xfrm>
            <a:prstGeom prst="rect">
              <a:avLst/>
            </a:prstGeom>
          </p:spPr>
        </p:pic>
        <p:sp>
          <p:nvSpPr>
            <p:cNvPr id="83" name="TextBox 82">
              <a:extLst>
                <a:ext uri="{FF2B5EF4-FFF2-40B4-BE49-F238E27FC236}">
                  <a16:creationId xmlns:a16="http://schemas.microsoft.com/office/drawing/2014/main" id="{09CC345F-D78F-4B93-B823-F5EBC3D3D7AD}"/>
                </a:ext>
              </a:extLst>
            </p:cNvPr>
            <p:cNvSpPr txBox="1"/>
            <p:nvPr/>
          </p:nvSpPr>
          <p:spPr>
            <a:xfrm>
              <a:off x="4468352" y="1340118"/>
              <a:ext cx="1112418" cy="361113"/>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Application</a:t>
              </a:r>
              <a:br>
                <a:rPr lang="en-US" sz="1600" dirty="0">
                  <a:solidFill>
                    <a:srgbClr val="000000"/>
                  </a:solidFill>
                  <a:ea typeface="Amazon Ember Light" panose="020B0403020204020204" pitchFamily="34" charset="0"/>
                  <a:cs typeface="Amazon Ember Light" panose="020B0403020204020204" pitchFamily="34" charset="0"/>
                </a:rPr>
              </a:br>
              <a:r>
                <a:rPr lang="en-US" sz="1600" dirty="0">
                  <a:solidFill>
                    <a:srgbClr val="000000"/>
                  </a:solidFill>
                  <a:ea typeface="Amazon Ember Light" panose="020B0403020204020204" pitchFamily="34" charset="0"/>
                  <a:cs typeface="Amazon Ember Light" panose="020B0403020204020204" pitchFamily="34" charset="0"/>
                </a:rPr>
                <a:t>API calls</a:t>
              </a:r>
            </a:p>
          </p:txBody>
        </p:sp>
        <p:cxnSp>
          <p:nvCxnSpPr>
            <p:cNvPr id="84" name="Elbow Connector 58">
              <a:extLst>
                <a:ext uri="{FF2B5EF4-FFF2-40B4-BE49-F238E27FC236}">
                  <a16:creationId xmlns:a16="http://schemas.microsoft.com/office/drawing/2014/main" id="{1E5B88DF-C860-45CB-B408-67A76E125E8D}"/>
                </a:ext>
              </a:extLst>
            </p:cNvPr>
            <p:cNvCxnSpPr>
              <a:cxnSpLocks/>
              <a:endCxn id="112" idx="3"/>
            </p:cNvCxnSpPr>
            <p:nvPr/>
          </p:nvCxnSpPr>
          <p:spPr>
            <a:xfrm rot="10800000">
              <a:off x="5809371" y="3172152"/>
              <a:ext cx="889236" cy="849093"/>
            </a:xfrm>
            <a:prstGeom prst="bentConnector3">
              <a:avLst>
                <a:gd name="adj1" fmla="val 50000"/>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5" name="Elbow Connector 40">
              <a:extLst>
                <a:ext uri="{FF2B5EF4-FFF2-40B4-BE49-F238E27FC236}">
                  <a16:creationId xmlns:a16="http://schemas.microsoft.com/office/drawing/2014/main" id="{CA012296-11BF-441C-8940-AB947019F4F4}"/>
                </a:ext>
              </a:extLst>
            </p:cNvPr>
            <p:cNvCxnSpPr>
              <a:cxnSpLocks/>
            </p:cNvCxnSpPr>
            <p:nvPr/>
          </p:nvCxnSpPr>
          <p:spPr>
            <a:xfrm rot="10800000">
              <a:off x="5595313" y="3975137"/>
              <a:ext cx="1008952" cy="889756"/>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7" name="Elbow Connector 79">
              <a:extLst>
                <a:ext uri="{FF2B5EF4-FFF2-40B4-BE49-F238E27FC236}">
                  <a16:creationId xmlns:a16="http://schemas.microsoft.com/office/drawing/2014/main" id="{B463802B-F212-4779-825F-FE3A0686E541}"/>
                </a:ext>
              </a:extLst>
            </p:cNvPr>
            <p:cNvCxnSpPr>
              <a:cxnSpLocks/>
            </p:cNvCxnSpPr>
            <p:nvPr/>
          </p:nvCxnSpPr>
          <p:spPr>
            <a:xfrm rot="10800000" flipV="1">
              <a:off x="5667721" y="1432813"/>
              <a:ext cx="936544" cy="1457671"/>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8" name="Elbow Connector 76">
              <a:extLst>
                <a:ext uri="{FF2B5EF4-FFF2-40B4-BE49-F238E27FC236}">
                  <a16:creationId xmlns:a16="http://schemas.microsoft.com/office/drawing/2014/main" id="{51ED37DE-9C07-4763-9855-9F78EF85C3DD}"/>
                </a:ext>
              </a:extLst>
            </p:cNvPr>
            <p:cNvCxnSpPr>
              <a:cxnSpLocks/>
            </p:cNvCxnSpPr>
            <p:nvPr/>
          </p:nvCxnSpPr>
          <p:spPr>
            <a:xfrm flipV="1">
              <a:off x="9293565" y="3611717"/>
              <a:ext cx="1276536" cy="1174149"/>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0" name="Elbow Connector 97">
              <a:extLst>
                <a:ext uri="{FF2B5EF4-FFF2-40B4-BE49-F238E27FC236}">
                  <a16:creationId xmlns:a16="http://schemas.microsoft.com/office/drawing/2014/main" id="{BB7F08C0-449C-4F63-8DD6-E1F8688CE702}"/>
                </a:ext>
              </a:extLst>
            </p:cNvPr>
            <p:cNvCxnSpPr>
              <a:cxnSpLocks/>
              <a:stCxn id="100" idx="3"/>
              <a:endCxn id="105" idx="1"/>
            </p:cNvCxnSpPr>
            <p:nvPr/>
          </p:nvCxnSpPr>
          <p:spPr>
            <a:xfrm flipV="1">
              <a:off x="9322433" y="3172151"/>
              <a:ext cx="1019067" cy="849089"/>
            </a:xfrm>
            <a:prstGeom prst="bentConnector3">
              <a:avLst>
                <a:gd name="adj1" fmla="val 50000"/>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1" name="Elbow Connector 98">
              <a:extLst>
                <a:ext uri="{FF2B5EF4-FFF2-40B4-BE49-F238E27FC236}">
                  <a16:creationId xmlns:a16="http://schemas.microsoft.com/office/drawing/2014/main" id="{68943A93-BB99-4475-9CD5-241CFB807667}"/>
                </a:ext>
              </a:extLst>
            </p:cNvPr>
            <p:cNvCxnSpPr>
              <a:cxnSpLocks/>
              <a:stCxn id="94" idx="3"/>
              <a:endCxn id="105" idx="0"/>
            </p:cNvCxnSpPr>
            <p:nvPr/>
          </p:nvCxnSpPr>
          <p:spPr>
            <a:xfrm>
              <a:off x="9322433" y="1427665"/>
              <a:ext cx="1247667" cy="1516667"/>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5804C7C9-53DC-4DCD-B1CA-6A6A8263CE54}"/>
                </a:ext>
              </a:extLst>
            </p:cNvPr>
            <p:cNvGrpSpPr/>
            <p:nvPr/>
          </p:nvGrpSpPr>
          <p:grpSpPr>
            <a:xfrm>
              <a:off x="8394178" y="1136726"/>
              <a:ext cx="1272639" cy="997020"/>
              <a:chOff x="7614580" y="2070176"/>
              <a:chExt cx="1272639" cy="997020"/>
            </a:xfrm>
          </p:grpSpPr>
          <p:sp>
            <p:nvSpPr>
              <p:cNvPr id="93" name="TextBox 92">
                <a:extLst>
                  <a:ext uri="{FF2B5EF4-FFF2-40B4-BE49-F238E27FC236}">
                    <a16:creationId xmlns:a16="http://schemas.microsoft.com/office/drawing/2014/main" id="{4D93F7C3-7365-499D-BA28-9018251EA398}"/>
                  </a:ext>
                </a:extLst>
              </p:cNvPr>
              <p:cNvSpPr txBox="1"/>
              <p:nvPr/>
            </p:nvSpPr>
            <p:spPr>
              <a:xfrm>
                <a:off x="7614580" y="2673506"/>
                <a:ext cx="1272639" cy="393690"/>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List</a:t>
                </a:r>
              </a:p>
            </p:txBody>
          </p:sp>
          <p:pic>
            <p:nvPicPr>
              <p:cNvPr id="94" name="Graphic 42">
                <a:extLst>
                  <a:ext uri="{FF2B5EF4-FFF2-40B4-BE49-F238E27FC236}">
                    <a16:creationId xmlns:a16="http://schemas.microsoft.com/office/drawing/2014/main" id="{8C1D02B9-C8C6-4FE5-9A20-55A9822FFD13}"/>
                  </a:ext>
                </a:extLst>
              </p:cNvPr>
              <p:cNvPicPr>
                <a:picLocks noChangeAspect="1"/>
              </p:cNvPicPr>
              <p:nvPr/>
            </p:nvPicPr>
            <p:blipFill>
              <a:blip r:embed="rId7"/>
              <a:stretch>
                <a:fillRect/>
              </a:stretch>
            </p:blipFill>
            <p:spPr>
              <a:xfrm>
                <a:off x="7958964" y="2070176"/>
                <a:ext cx="583871" cy="581877"/>
              </a:xfrm>
              <a:prstGeom prst="rect">
                <a:avLst/>
              </a:prstGeom>
            </p:spPr>
          </p:pic>
        </p:grpSp>
        <p:grpSp>
          <p:nvGrpSpPr>
            <p:cNvPr id="95" name="Group 94">
              <a:extLst>
                <a:ext uri="{FF2B5EF4-FFF2-40B4-BE49-F238E27FC236}">
                  <a16:creationId xmlns:a16="http://schemas.microsoft.com/office/drawing/2014/main" id="{013F46FB-A0FC-41FC-989E-263076488B92}"/>
                </a:ext>
              </a:extLst>
            </p:cNvPr>
            <p:cNvGrpSpPr/>
            <p:nvPr/>
          </p:nvGrpSpPr>
          <p:grpSpPr>
            <a:xfrm>
              <a:off x="8446931" y="2881213"/>
              <a:ext cx="1167133" cy="957799"/>
              <a:chOff x="7667333" y="3889564"/>
              <a:chExt cx="1167133" cy="957799"/>
            </a:xfrm>
          </p:grpSpPr>
          <p:sp>
            <p:nvSpPr>
              <p:cNvPr id="96" name="TextBox 95">
                <a:extLst>
                  <a:ext uri="{FF2B5EF4-FFF2-40B4-BE49-F238E27FC236}">
                    <a16:creationId xmlns:a16="http://schemas.microsoft.com/office/drawing/2014/main" id="{4B5F339E-FE14-4061-B60C-B352798145D3}"/>
                  </a:ext>
                </a:extLst>
              </p:cNvPr>
              <p:cNvSpPr txBox="1"/>
              <p:nvPr/>
            </p:nvSpPr>
            <p:spPr>
              <a:xfrm>
                <a:off x="7667333" y="4489232"/>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Search</a:t>
                </a:r>
              </a:p>
            </p:txBody>
          </p:sp>
          <p:pic>
            <p:nvPicPr>
              <p:cNvPr id="97" name="Graphic 42">
                <a:extLst>
                  <a:ext uri="{FF2B5EF4-FFF2-40B4-BE49-F238E27FC236}">
                    <a16:creationId xmlns:a16="http://schemas.microsoft.com/office/drawing/2014/main" id="{1B8546AB-3C69-4178-AA34-6CB56B934030}"/>
                  </a:ext>
                </a:extLst>
              </p:cNvPr>
              <p:cNvPicPr>
                <a:picLocks noChangeAspect="1"/>
              </p:cNvPicPr>
              <p:nvPr/>
            </p:nvPicPr>
            <p:blipFill>
              <a:blip r:embed="rId7"/>
              <a:stretch>
                <a:fillRect/>
              </a:stretch>
            </p:blipFill>
            <p:spPr>
              <a:xfrm>
                <a:off x="7958964" y="3889564"/>
                <a:ext cx="583871" cy="581877"/>
              </a:xfrm>
              <a:prstGeom prst="rect">
                <a:avLst/>
              </a:prstGeom>
            </p:spPr>
          </p:pic>
        </p:grpSp>
        <p:grpSp>
          <p:nvGrpSpPr>
            <p:cNvPr id="98" name="Group 97">
              <a:extLst>
                <a:ext uri="{FF2B5EF4-FFF2-40B4-BE49-F238E27FC236}">
                  <a16:creationId xmlns:a16="http://schemas.microsoft.com/office/drawing/2014/main" id="{44046BEA-EFC2-4C65-82AA-2894831526EA}"/>
                </a:ext>
              </a:extLst>
            </p:cNvPr>
            <p:cNvGrpSpPr/>
            <p:nvPr/>
          </p:nvGrpSpPr>
          <p:grpSpPr>
            <a:xfrm>
              <a:off x="8446931" y="3730301"/>
              <a:ext cx="1167133" cy="952365"/>
              <a:chOff x="7667333" y="5234798"/>
              <a:chExt cx="1167133" cy="952365"/>
            </a:xfrm>
          </p:grpSpPr>
          <p:sp>
            <p:nvSpPr>
              <p:cNvPr id="99" name="TextBox 98">
                <a:extLst>
                  <a:ext uri="{FF2B5EF4-FFF2-40B4-BE49-F238E27FC236}">
                    <a16:creationId xmlns:a16="http://schemas.microsoft.com/office/drawing/2014/main" id="{EC5DE8B3-EF79-4B6F-9795-1469D9E369C0}"/>
                  </a:ext>
                </a:extLst>
              </p:cNvPr>
              <p:cNvSpPr txBox="1"/>
              <p:nvPr/>
            </p:nvSpPr>
            <p:spPr>
              <a:xfrm>
                <a:off x="7667333" y="5829032"/>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Delete</a:t>
                </a:r>
              </a:p>
            </p:txBody>
          </p:sp>
          <p:pic>
            <p:nvPicPr>
              <p:cNvPr id="100" name="Graphic 42">
                <a:extLst>
                  <a:ext uri="{FF2B5EF4-FFF2-40B4-BE49-F238E27FC236}">
                    <a16:creationId xmlns:a16="http://schemas.microsoft.com/office/drawing/2014/main" id="{80B46765-707A-419C-8290-BD9F0E554678}"/>
                  </a:ext>
                </a:extLst>
              </p:cNvPr>
              <p:cNvPicPr>
                <a:picLocks noChangeAspect="1"/>
              </p:cNvPicPr>
              <p:nvPr/>
            </p:nvPicPr>
            <p:blipFill>
              <a:blip r:embed="rId7"/>
              <a:stretch>
                <a:fillRect/>
              </a:stretch>
            </p:blipFill>
            <p:spPr>
              <a:xfrm>
                <a:off x="7958964" y="5234798"/>
                <a:ext cx="583871" cy="581877"/>
              </a:xfrm>
              <a:prstGeom prst="rect">
                <a:avLst/>
              </a:prstGeom>
            </p:spPr>
          </p:pic>
        </p:grpSp>
        <p:grpSp>
          <p:nvGrpSpPr>
            <p:cNvPr id="101" name="Group 100">
              <a:extLst>
                <a:ext uri="{FF2B5EF4-FFF2-40B4-BE49-F238E27FC236}">
                  <a16:creationId xmlns:a16="http://schemas.microsoft.com/office/drawing/2014/main" id="{69C645B7-4A2E-4EF8-BAF2-C6BE7C677F75}"/>
                </a:ext>
              </a:extLst>
            </p:cNvPr>
            <p:cNvGrpSpPr/>
            <p:nvPr/>
          </p:nvGrpSpPr>
          <p:grpSpPr>
            <a:xfrm>
              <a:off x="8322142" y="2025035"/>
              <a:ext cx="1416711" cy="964889"/>
              <a:chOff x="7542544" y="2946198"/>
              <a:chExt cx="1416711" cy="964889"/>
            </a:xfrm>
          </p:grpSpPr>
          <p:sp>
            <p:nvSpPr>
              <p:cNvPr id="102" name="TextBox 101">
                <a:extLst>
                  <a:ext uri="{FF2B5EF4-FFF2-40B4-BE49-F238E27FC236}">
                    <a16:creationId xmlns:a16="http://schemas.microsoft.com/office/drawing/2014/main" id="{AA25319D-35FE-459A-AE3A-80C8F00104A0}"/>
                  </a:ext>
                </a:extLst>
              </p:cNvPr>
              <p:cNvSpPr txBox="1"/>
              <p:nvPr/>
            </p:nvSpPr>
            <p:spPr>
              <a:xfrm>
                <a:off x="7542544" y="3551629"/>
                <a:ext cx="1416711" cy="359458"/>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Create/Update</a:t>
                </a:r>
              </a:p>
            </p:txBody>
          </p:sp>
          <p:pic>
            <p:nvPicPr>
              <p:cNvPr id="103" name="Graphic 42">
                <a:extLst>
                  <a:ext uri="{FF2B5EF4-FFF2-40B4-BE49-F238E27FC236}">
                    <a16:creationId xmlns:a16="http://schemas.microsoft.com/office/drawing/2014/main" id="{83925366-751E-4BE2-B37D-ACC392E11E21}"/>
                  </a:ext>
                </a:extLst>
              </p:cNvPr>
              <p:cNvPicPr>
                <a:picLocks noChangeAspect="1"/>
              </p:cNvPicPr>
              <p:nvPr/>
            </p:nvPicPr>
            <p:blipFill>
              <a:blip r:embed="rId7"/>
              <a:stretch>
                <a:fillRect/>
              </a:stretch>
            </p:blipFill>
            <p:spPr>
              <a:xfrm>
                <a:off x="7958964" y="2946198"/>
                <a:ext cx="583871" cy="581877"/>
              </a:xfrm>
              <a:prstGeom prst="rect">
                <a:avLst/>
              </a:prstGeom>
            </p:spPr>
          </p:pic>
        </p:grpSp>
        <p:grpSp>
          <p:nvGrpSpPr>
            <p:cNvPr id="104" name="Group 103">
              <a:extLst>
                <a:ext uri="{FF2B5EF4-FFF2-40B4-BE49-F238E27FC236}">
                  <a16:creationId xmlns:a16="http://schemas.microsoft.com/office/drawing/2014/main" id="{9961F6F4-8AF7-4130-A8CB-6F3F9A3CF1E8}"/>
                </a:ext>
              </a:extLst>
            </p:cNvPr>
            <p:cNvGrpSpPr/>
            <p:nvPr/>
          </p:nvGrpSpPr>
          <p:grpSpPr>
            <a:xfrm>
              <a:off x="9986534" y="2944332"/>
              <a:ext cx="1167133" cy="628997"/>
              <a:chOff x="10098359" y="2382519"/>
              <a:chExt cx="1167133" cy="628997"/>
            </a:xfrm>
          </p:grpSpPr>
          <p:pic>
            <p:nvPicPr>
              <p:cNvPr id="105" name="Graphic 45">
                <a:extLst>
                  <a:ext uri="{FF2B5EF4-FFF2-40B4-BE49-F238E27FC236}">
                    <a16:creationId xmlns:a16="http://schemas.microsoft.com/office/drawing/2014/main" id="{BE6ADAD1-7B35-4537-9969-7DC578FD2ADC}"/>
                  </a:ext>
                </a:extLst>
              </p:cNvPr>
              <p:cNvPicPr>
                <a:picLocks noChangeAspect="1"/>
              </p:cNvPicPr>
              <p:nvPr/>
            </p:nvPicPr>
            <p:blipFill>
              <a:blip r:embed="rId8"/>
              <a:stretch>
                <a:fillRect/>
              </a:stretch>
            </p:blipFill>
            <p:spPr>
              <a:xfrm>
                <a:off x="10453325" y="2382519"/>
                <a:ext cx="457200" cy="455638"/>
              </a:xfrm>
              <a:prstGeom prst="rect">
                <a:avLst/>
              </a:prstGeom>
            </p:spPr>
          </p:pic>
          <p:sp>
            <p:nvSpPr>
              <p:cNvPr id="106" name="TextBox 105">
                <a:extLst>
                  <a:ext uri="{FF2B5EF4-FFF2-40B4-BE49-F238E27FC236}">
                    <a16:creationId xmlns:a16="http://schemas.microsoft.com/office/drawing/2014/main" id="{2D22AB54-B33A-4BD5-B88E-923B5405EA0D}"/>
                  </a:ext>
                </a:extLst>
              </p:cNvPr>
              <p:cNvSpPr txBox="1"/>
              <p:nvPr/>
            </p:nvSpPr>
            <p:spPr>
              <a:xfrm>
                <a:off x="10098359" y="2824668"/>
                <a:ext cx="1167133" cy="186848"/>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DynamoDB</a:t>
                </a:r>
              </a:p>
            </p:txBody>
          </p:sp>
        </p:grpSp>
        <p:pic>
          <p:nvPicPr>
            <p:cNvPr id="107" name="Graphic 19">
              <a:extLst>
                <a:ext uri="{FF2B5EF4-FFF2-40B4-BE49-F238E27FC236}">
                  <a16:creationId xmlns:a16="http://schemas.microsoft.com/office/drawing/2014/main" id="{FBB491AE-5B43-4D42-A151-DBB62873208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89315" y="202301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 name="TextBox 12">
              <a:extLst>
                <a:ext uri="{FF2B5EF4-FFF2-40B4-BE49-F238E27FC236}">
                  <a16:creationId xmlns:a16="http://schemas.microsoft.com/office/drawing/2014/main" id="{B426D9DD-427C-4CD8-9BD0-3141C99DAA7B}"/>
                </a:ext>
              </a:extLst>
            </p:cNvPr>
            <p:cNvSpPr txBox="1">
              <a:spLocks noChangeArrowheads="1"/>
            </p:cNvSpPr>
            <p:nvPr/>
          </p:nvSpPr>
          <p:spPr bwMode="auto">
            <a:xfrm>
              <a:off x="2134207" y="2491190"/>
              <a:ext cx="7508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IAM</a:t>
              </a:r>
            </a:p>
          </p:txBody>
        </p:sp>
        <p:grpSp>
          <p:nvGrpSpPr>
            <p:cNvPr id="109" name="Group 108">
              <a:extLst>
                <a:ext uri="{FF2B5EF4-FFF2-40B4-BE49-F238E27FC236}">
                  <a16:creationId xmlns:a16="http://schemas.microsoft.com/office/drawing/2014/main" id="{BDAC7E56-EEAB-4E0E-A5D1-AABF0B2C800D}"/>
                </a:ext>
              </a:extLst>
            </p:cNvPr>
            <p:cNvGrpSpPr/>
            <p:nvPr/>
          </p:nvGrpSpPr>
          <p:grpSpPr>
            <a:xfrm>
              <a:off x="1577451" y="4271752"/>
              <a:ext cx="1845722" cy="806794"/>
              <a:chOff x="2050365" y="2297577"/>
              <a:chExt cx="1845722" cy="806794"/>
            </a:xfrm>
          </p:grpSpPr>
          <p:pic>
            <p:nvPicPr>
              <p:cNvPr id="110" name="Graphic 17">
                <a:extLst>
                  <a:ext uri="{FF2B5EF4-FFF2-40B4-BE49-F238E27FC236}">
                    <a16:creationId xmlns:a16="http://schemas.microsoft.com/office/drawing/2014/main" id="{CA1119E3-A217-450C-87D3-4214F9EC0E28}"/>
                  </a:ext>
                </a:extLst>
              </p:cNvPr>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44626" y="229757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 name="TextBox 11">
                <a:extLst>
                  <a:ext uri="{FF2B5EF4-FFF2-40B4-BE49-F238E27FC236}">
                    <a16:creationId xmlns:a16="http://schemas.microsoft.com/office/drawing/2014/main" id="{2F4BD9A1-072B-4ACD-9D93-0706F7922A31}"/>
                  </a:ext>
                </a:extLst>
              </p:cNvPr>
              <p:cNvSpPr txBox="1">
                <a:spLocks noChangeArrowheads="1"/>
              </p:cNvSpPr>
              <p:nvPr/>
            </p:nvSpPr>
            <p:spPr bwMode="auto">
              <a:xfrm>
                <a:off x="2050365" y="2765817"/>
                <a:ext cx="18457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Cognito</a:t>
                </a:r>
              </a:p>
            </p:txBody>
          </p:sp>
        </p:grpSp>
        <p:pic>
          <p:nvPicPr>
            <p:cNvPr id="112" name="Graphic 17">
              <a:extLst>
                <a:ext uri="{FF2B5EF4-FFF2-40B4-BE49-F238E27FC236}">
                  <a16:creationId xmlns:a16="http://schemas.microsoft.com/office/drawing/2014/main" id="{0D881FA2-9705-442C-9293-12DABA14D800}"/>
                </a:ext>
              </a:extLst>
            </p:cNvPr>
            <p:cNvPicPr>
              <a:picLocks noChangeAspect="1" noChangeArrowheads="1"/>
            </p:cNvPicPr>
            <p:nvPr/>
          </p:nvPicPr>
          <p:blipFill>
            <a:blip r:embed="rId11"/>
            <a:srcRect/>
            <a:stretch/>
          </p:blipFill>
          <p:spPr bwMode="auto">
            <a:xfrm>
              <a:off x="5352171" y="294355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TextBox 9">
              <a:extLst>
                <a:ext uri="{FF2B5EF4-FFF2-40B4-BE49-F238E27FC236}">
                  <a16:creationId xmlns:a16="http://schemas.microsoft.com/office/drawing/2014/main" id="{E00E7B94-D40A-42F1-952C-619A3ADA4567}"/>
                </a:ext>
              </a:extLst>
            </p:cNvPr>
            <p:cNvSpPr txBox="1">
              <a:spLocks noChangeArrowheads="1"/>
            </p:cNvSpPr>
            <p:nvPr/>
          </p:nvSpPr>
          <p:spPr bwMode="auto">
            <a:xfrm>
              <a:off x="4892878" y="3390308"/>
              <a:ext cx="13959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API</a:t>
              </a:r>
              <a:br>
                <a:rPr lang="en-US" altLang="en-US" sz="1600" dirty="0">
                  <a:latin typeface="+mn-lt"/>
                  <a:ea typeface="Amazon Ember" panose="020B0603020204020204" pitchFamily="34" charset="0"/>
                  <a:cs typeface="Amazon Ember Light" panose="020B0403020204020204" pitchFamily="34" charset="0"/>
                </a:rPr>
              </a:br>
              <a:r>
                <a:rPr lang="en-US" altLang="en-US" sz="1600" dirty="0">
                  <a:latin typeface="+mn-lt"/>
                  <a:ea typeface="Amazon Ember" panose="020B0603020204020204" pitchFamily="34" charset="0"/>
                  <a:cs typeface="Amazon Ember Light" panose="020B0403020204020204" pitchFamily="34" charset="0"/>
                </a:rPr>
                <a:t>Gateway</a:t>
              </a:r>
            </a:p>
          </p:txBody>
        </p:sp>
        <p:pic>
          <p:nvPicPr>
            <p:cNvPr id="114" name="Graphic 20">
              <a:extLst>
                <a:ext uri="{FF2B5EF4-FFF2-40B4-BE49-F238E27FC236}">
                  <a16:creationId xmlns:a16="http://schemas.microsoft.com/office/drawing/2014/main" id="{F1B8FCF2-1630-4052-9D86-6681E3D0F2B6}"/>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91592" y="1075066"/>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5" name="Group 114">
              <a:extLst>
                <a:ext uri="{FF2B5EF4-FFF2-40B4-BE49-F238E27FC236}">
                  <a16:creationId xmlns:a16="http://schemas.microsoft.com/office/drawing/2014/main" id="{8E89FCAA-3510-4463-8877-294BF5423ECE}"/>
                </a:ext>
              </a:extLst>
            </p:cNvPr>
            <p:cNvGrpSpPr/>
            <p:nvPr/>
          </p:nvGrpSpPr>
          <p:grpSpPr>
            <a:xfrm>
              <a:off x="10252548" y="4649748"/>
              <a:ext cx="1300515" cy="1007974"/>
              <a:chOff x="9170256" y="5319982"/>
              <a:chExt cx="1300515" cy="1007974"/>
            </a:xfrm>
          </p:grpSpPr>
          <p:sp>
            <p:nvSpPr>
              <p:cNvPr id="116" name="TextBox 115">
                <a:extLst>
                  <a:ext uri="{FF2B5EF4-FFF2-40B4-BE49-F238E27FC236}">
                    <a16:creationId xmlns:a16="http://schemas.microsoft.com/office/drawing/2014/main" id="{42DE36CF-9107-4B92-A0AC-529C8322EAD8}"/>
                  </a:ext>
                </a:extLst>
              </p:cNvPr>
              <p:cNvSpPr txBox="1"/>
              <p:nvPr/>
            </p:nvSpPr>
            <p:spPr>
              <a:xfrm>
                <a:off x="9170256" y="5782379"/>
                <a:ext cx="1300515" cy="545577"/>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Amazon Polly</a:t>
                </a:r>
              </a:p>
            </p:txBody>
          </p:sp>
          <p:pic>
            <p:nvPicPr>
              <p:cNvPr id="117" name="Graphic 8">
                <a:extLst>
                  <a:ext uri="{FF2B5EF4-FFF2-40B4-BE49-F238E27FC236}">
                    <a16:creationId xmlns:a16="http://schemas.microsoft.com/office/drawing/2014/main" id="{549B101B-E5BC-4D55-9FAD-35C14B8AEDC9}"/>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591913" y="531998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18" name="Graphic 7">
              <a:extLst>
                <a:ext uri="{FF2B5EF4-FFF2-40B4-BE49-F238E27FC236}">
                  <a16:creationId xmlns:a16="http://schemas.microsoft.com/office/drawing/2014/main" id="{5AFC496F-5902-4C50-AD35-E4C8B7E50312}"/>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990771" y="559843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TextBox 9">
              <a:extLst>
                <a:ext uri="{FF2B5EF4-FFF2-40B4-BE49-F238E27FC236}">
                  <a16:creationId xmlns:a16="http://schemas.microsoft.com/office/drawing/2014/main" id="{2A3D6C6B-0D4F-4798-AE37-5409D215A151}"/>
                </a:ext>
              </a:extLst>
            </p:cNvPr>
            <p:cNvSpPr txBox="1">
              <a:spLocks noChangeArrowheads="1"/>
            </p:cNvSpPr>
            <p:nvPr/>
          </p:nvSpPr>
          <p:spPr bwMode="auto">
            <a:xfrm>
              <a:off x="6097803" y="6029790"/>
              <a:ext cx="22431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X-Ray</a:t>
              </a:r>
            </a:p>
          </p:txBody>
        </p:sp>
        <p:grpSp>
          <p:nvGrpSpPr>
            <p:cNvPr id="120" name="Group 119">
              <a:extLst>
                <a:ext uri="{FF2B5EF4-FFF2-40B4-BE49-F238E27FC236}">
                  <a16:creationId xmlns:a16="http://schemas.microsoft.com/office/drawing/2014/main" id="{CE0C2723-42E7-44C2-A6B7-A4DDEE911CF8}"/>
                </a:ext>
              </a:extLst>
            </p:cNvPr>
            <p:cNvGrpSpPr/>
            <p:nvPr/>
          </p:nvGrpSpPr>
          <p:grpSpPr>
            <a:xfrm>
              <a:off x="8418063" y="4573954"/>
              <a:ext cx="1167133" cy="952365"/>
              <a:chOff x="7667333" y="5234798"/>
              <a:chExt cx="1167133" cy="952365"/>
            </a:xfrm>
          </p:grpSpPr>
          <p:sp>
            <p:nvSpPr>
              <p:cNvPr id="121" name="TextBox 120">
                <a:extLst>
                  <a:ext uri="{FF2B5EF4-FFF2-40B4-BE49-F238E27FC236}">
                    <a16:creationId xmlns:a16="http://schemas.microsoft.com/office/drawing/2014/main" id="{A6BE248E-ED3E-4641-A26F-062AABD34319}"/>
                  </a:ext>
                </a:extLst>
              </p:cNvPr>
              <p:cNvSpPr txBox="1"/>
              <p:nvPr/>
            </p:nvSpPr>
            <p:spPr>
              <a:xfrm>
                <a:off x="7667333" y="5829032"/>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Dictate</a:t>
                </a:r>
              </a:p>
            </p:txBody>
          </p:sp>
          <p:pic>
            <p:nvPicPr>
              <p:cNvPr id="122" name="Graphic 42">
                <a:extLst>
                  <a:ext uri="{FF2B5EF4-FFF2-40B4-BE49-F238E27FC236}">
                    <a16:creationId xmlns:a16="http://schemas.microsoft.com/office/drawing/2014/main" id="{75CF64A1-C231-49D3-AAB9-367217BA926E}"/>
                  </a:ext>
                </a:extLst>
              </p:cNvPr>
              <p:cNvPicPr>
                <a:picLocks noChangeAspect="1"/>
              </p:cNvPicPr>
              <p:nvPr/>
            </p:nvPicPr>
            <p:blipFill>
              <a:blip r:embed="rId7"/>
              <a:stretch>
                <a:fillRect/>
              </a:stretch>
            </p:blipFill>
            <p:spPr>
              <a:xfrm>
                <a:off x="7958964" y="5234798"/>
                <a:ext cx="583871" cy="581877"/>
              </a:xfrm>
              <a:prstGeom prst="rect">
                <a:avLst/>
              </a:prstGeom>
            </p:spPr>
          </p:pic>
        </p:grpSp>
        <p:pic>
          <p:nvPicPr>
            <p:cNvPr id="123" name="Picture 122">
              <a:extLst>
                <a:ext uri="{FF2B5EF4-FFF2-40B4-BE49-F238E27FC236}">
                  <a16:creationId xmlns:a16="http://schemas.microsoft.com/office/drawing/2014/main" id="{F0E637E1-F4B3-4ED5-AFC6-C831A5DA0F9B}"/>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765551" y="1251487"/>
              <a:ext cx="609669" cy="867448"/>
            </a:xfrm>
            <a:prstGeom prst="rect">
              <a:avLst/>
            </a:prstGeom>
          </p:spPr>
        </p:pic>
        <p:cxnSp>
          <p:nvCxnSpPr>
            <p:cNvPr id="124" name="Elbow Connector 77">
              <a:extLst>
                <a:ext uri="{FF2B5EF4-FFF2-40B4-BE49-F238E27FC236}">
                  <a16:creationId xmlns:a16="http://schemas.microsoft.com/office/drawing/2014/main" id="{75FE72F5-09E7-453B-BD40-6086F813F422}"/>
                </a:ext>
              </a:extLst>
            </p:cNvPr>
            <p:cNvCxnSpPr>
              <a:cxnSpLocks/>
              <a:stCxn id="103" idx="3"/>
              <a:endCxn id="105" idx="1"/>
            </p:cNvCxnSpPr>
            <p:nvPr/>
          </p:nvCxnSpPr>
          <p:spPr>
            <a:xfrm>
              <a:off x="9322433" y="2315974"/>
              <a:ext cx="1019067" cy="856177"/>
            </a:xfrm>
            <a:prstGeom prst="bentConnector3">
              <a:avLst>
                <a:gd name="adj1" fmla="val 50000"/>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5" name="Elbow Connector 76">
              <a:extLst>
                <a:ext uri="{FF2B5EF4-FFF2-40B4-BE49-F238E27FC236}">
                  <a16:creationId xmlns:a16="http://schemas.microsoft.com/office/drawing/2014/main" id="{027747DC-62F4-46EA-ADCD-275098D7B81F}"/>
                </a:ext>
              </a:extLst>
            </p:cNvPr>
            <p:cNvCxnSpPr>
              <a:cxnSpLocks/>
              <a:endCxn id="117" idx="1"/>
            </p:cNvCxnSpPr>
            <p:nvPr/>
          </p:nvCxnSpPr>
          <p:spPr>
            <a:xfrm flipV="1">
              <a:off x="9293565" y="4878348"/>
              <a:ext cx="1380640" cy="138918"/>
            </a:xfrm>
            <a:prstGeom prst="bentConnector3">
              <a:avLst>
                <a:gd name="adj1" fmla="val 50000"/>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6" name="Elbow Connector 82">
              <a:extLst>
                <a:ext uri="{FF2B5EF4-FFF2-40B4-BE49-F238E27FC236}">
                  <a16:creationId xmlns:a16="http://schemas.microsoft.com/office/drawing/2014/main" id="{6070C319-B351-4416-8CBC-C45FE9E6CBA3}"/>
                </a:ext>
              </a:extLst>
            </p:cNvPr>
            <p:cNvCxnSpPr>
              <a:cxnSpLocks/>
              <a:stCxn id="110" idx="1"/>
              <a:endCxn id="78" idx="2"/>
            </p:cNvCxnSpPr>
            <p:nvPr/>
          </p:nvCxnSpPr>
          <p:spPr>
            <a:xfrm rot="10800000">
              <a:off x="455296" y="3786696"/>
              <a:ext cx="1816417" cy="713656"/>
            </a:xfrm>
            <a:prstGeom prst="bentConnector2">
              <a:avLst/>
            </a:prstGeom>
            <a:ln w="44450">
              <a:solidFill>
                <a:schemeClr val="hlink"/>
              </a:solidFill>
              <a:headEnd type="arrow" w="lg" len="sm"/>
              <a:tailEnd type="arrow" w="lg" len="sm"/>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127" name="Left Brace 126">
              <a:extLst>
                <a:ext uri="{FF2B5EF4-FFF2-40B4-BE49-F238E27FC236}">
                  <a16:creationId xmlns:a16="http://schemas.microsoft.com/office/drawing/2014/main" id="{DF10F72B-9EB1-4CD0-AC25-21397538E7D9}"/>
                </a:ext>
              </a:extLst>
            </p:cNvPr>
            <p:cNvSpPr/>
            <p:nvPr/>
          </p:nvSpPr>
          <p:spPr>
            <a:xfrm rot="16200000">
              <a:off x="6134534" y="369288"/>
              <a:ext cx="252858" cy="10205443"/>
            </a:xfrm>
            <a:prstGeom prst="leftBrace">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28" name="Elbow Connector 85">
              <a:extLst>
                <a:ext uri="{FF2B5EF4-FFF2-40B4-BE49-F238E27FC236}">
                  <a16:creationId xmlns:a16="http://schemas.microsoft.com/office/drawing/2014/main" id="{1D5DCE96-9185-4DB5-A482-5DF21A3B7606}"/>
                </a:ext>
              </a:extLst>
            </p:cNvPr>
            <p:cNvCxnSpPr>
              <a:cxnSpLocks/>
            </p:cNvCxnSpPr>
            <p:nvPr/>
          </p:nvCxnSpPr>
          <p:spPr>
            <a:xfrm rot="10800000">
              <a:off x="4558864" y="4247170"/>
              <a:ext cx="3986703" cy="994136"/>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129" name="TextBox 9">
              <a:extLst>
                <a:ext uri="{FF2B5EF4-FFF2-40B4-BE49-F238E27FC236}">
                  <a16:creationId xmlns:a16="http://schemas.microsoft.com/office/drawing/2014/main" id="{8F4738A8-D36A-443E-92E4-0D13C026142A}"/>
                </a:ext>
              </a:extLst>
            </p:cNvPr>
            <p:cNvSpPr txBox="1">
              <a:spLocks noChangeArrowheads="1"/>
            </p:cNvSpPr>
            <p:nvPr/>
          </p:nvSpPr>
          <p:spPr bwMode="auto">
            <a:xfrm>
              <a:off x="10486305" y="2144334"/>
              <a:ext cx="11681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SAM</a:t>
              </a:r>
            </a:p>
          </p:txBody>
        </p:sp>
        <p:cxnSp>
          <p:nvCxnSpPr>
            <p:cNvPr id="130" name="Elbow Connector 65">
              <a:extLst>
                <a:ext uri="{FF2B5EF4-FFF2-40B4-BE49-F238E27FC236}">
                  <a16:creationId xmlns:a16="http://schemas.microsoft.com/office/drawing/2014/main" id="{44294C30-D3E3-4C75-93B8-9AA944BDD113}"/>
                </a:ext>
              </a:extLst>
            </p:cNvPr>
            <p:cNvCxnSpPr>
              <a:cxnSpLocks/>
              <a:endCxn id="112" idx="3"/>
            </p:cNvCxnSpPr>
            <p:nvPr/>
          </p:nvCxnSpPr>
          <p:spPr>
            <a:xfrm rot="10800000" flipV="1">
              <a:off x="5809371" y="2315973"/>
              <a:ext cx="889236" cy="856178"/>
            </a:xfrm>
            <a:prstGeom prst="bentConnector3">
              <a:avLst>
                <a:gd name="adj1" fmla="val 50000"/>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131" name="Graphic 17">
              <a:extLst>
                <a:ext uri="{FF2B5EF4-FFF2-40B4-BE49-F238E27FC236}">
                  <a16:creationId xmlns:a16="http://schemas.microsoft.com/office/drawing/2014/main" id="{CC85C681-E7A1-49E7-8871-92D244638A9A}"/>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033478" y="559843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 name="TextBox 9">
              <a:extLst>
                <a:ext uri="{FF2B5EF4-FFF2-40B4-BE49-F238E27FC236}">
                  <a16:creationId xmlns:a16="http://schemas.microsoft.com/office/drawing/2014/main" id="{984E5666-A3B4-476F-992D-85AD5EF56B37}"/>
                </a:ext>
              </a:extLst>
            </p:cNvPr>
            <p:cNvSpPr txBox="1">
              <a:spLocks noChangeArrowheads="1"/>
            </p:cNvSpPr>
            <p:nvPr/>
          </p:nvSpPr>
          <p:spPr bwMode="auto">
            <a:xfrm>
              <a:off x="4194765" y="6029790"/>
              <a:ext cx="21871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CloudWatch</a:t>
              </a:r>
            </a:p>
          </p:txBody>
        </p:sp>
        <p:sp>
          <p:nvSpPr>
            <p:cNvPr id="133" name="TextBox 132">
              <a:extLst>
                <a:ext uri="{FF2B5EF4-FFF2-40B4-BE49-F238E27FC236}">
                  <a16:creationId xmlns:a16="http://schemas.microsoft.com/office/drawing/2014/main" id="{5A18EF86-5850-4476-9093-D0D2E6C507CF}"/>
                </a:ext>
              </a:extLst>
            </p:cNvPr>
            <p:cNvSpPr txBox="1"/>
            <p:nvPr/>
          </p:nvSpPr>
          <p:spPr>
            <a:xfrm>
              <a:off x="4569326" y="4991613"/>
              <a:ext cx="1566667" cy="361113"/>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Presigned URL</a:t>
              </a:r>
            </a:p>
          </p:txBody>
        </p:sp>
        <p:cxnSp>
          <p:nvCxnSpPr>
            <p:cNvPr id="134" name="Elbow Connector 65">
              <a:extLst>
                <a:ext uri="{FF2B5EF4-FFF2-40B4-BE49-F238E27FC236}">
                  <a16:creationId xmlns:a16="http://schemas.microsoft.com/office/drawing/2014/main" id="{5D32E8D8-540B-4791-B84F-8E876F7FCAD0}"/>
                </a:ext>
              </a:extLst>
            </p:cNvPr>
            <p:cNvCxnSpPr>
              <a:cxnSpLocks/>
            </p:cNvCxnSpPr>
            <p:nvPr/>
          </p:nvCxnSpPr>
          <p:spPr>
            <a:xfrm rot="10800000">
              <a:off x="8360975" y="1432812"/>
              <a:ext cx="349478" cy="1"/>
            </a:xfrm>
            <a:prstGeom prst="bentConnector3">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35" name="Elbow Connector 65">
              <a:extLst>
                <a:ext uri="{FF2B5EF4-FFF2-40B4-BE49-F238E27FC236}">
                  <a16:creationId xmlns:a16="http://schemas.microsoft.com/office/drawing/2014/main" id="{FAA26AE7-227A-4F3A-A3AF-2F1F716AEDFF}"/>
                </a:ext>
              </a:extLst>
            </p:cNvPr>
            <p:cNvCxnSpPr>
              <a:cxnSpLocks/>
            </p:cNvCxnSpPr>
            <p:nvPr/>
          </p:nvCxnSpPr>
          <p:spPr>
            <a:xfrm rot="10800000">
              <a:off x="8360975" y="2306006"/>
              <a:ext cx="349478" cy="1"/>
            </a:xfrm>
            <a:prstGeom prst="bentConnector3">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36" name="Elbow Connector 65">
              <a:extLst>
                <a:ext uri="{FF2B5EF4-FFF2-40B4-BE49-F238E27FC236}">
                  <a16:creationId xmlns:a16="http://schemas.microsoft.com/office/drawing/2014/main" id="{6A16779C-2513-46A7-ACEC-2E750D8CA80B}"/>
                </a:ext>
              </a:extLst>
            </p:cNvPr>
            <p:cNvCxnSpPr>
              <a:cxnSpLocks/>
            </p:cNvCxnSpPr>
            <p:nvPr/>
          </p:nvCxnSpPr>
          <p:spPr>
            <a:xfrm rot="10800000">
              <a:off x="8360975" y="3206801"/>
              <a:ext cx="349478" cy="1"/>
            </a:xfrm>
            <a:prstGeom prst="bentConnector3">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37" name="Elbow Connector 65">
              <a:extLst>
                <a:ext uri="{FF2B5EF4-FFF2-40B4-BE49-F238E27FC236}">
                  <a16:creationId xmlns:a16="http://schemas.microsoft.com/office/drawing/2014/main" id="{190B2ABF-892A-44D9-9E02-4A0D47024D95}"/>
                </a:ext>
              </a:extLst>
            </p:cNvPr>
            <p:cNvCxnSpPr>
              <a:cxnSpLocks/>
            </p:cNvCxnSpPr>
            <p:nvPr/>
          </p:nvCxnSpPr>
          <p:spPr>
            <a:xfrm rot="10800000">
              <a:off x="8360975" y="4018336"/>
              <a:ext cx="349478" cy="1"/>
            </a:xfrm>
            <a:prstGeom prst="bentConnector3">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38" name="Elbow Connector 65">
              <a:extLst>
                <a:ext uri="{FF2B5EF4-FFF2-40B4-BE49-F238E27FC236}">
                  <a16:creationId xmlns:a16="http://schemas.microsoft.com/office/drawing/2014/main" id="{4A5F2B7E-B0A9-49C3-9F1B-11C58EA9DC44}"/>
                </a:ext>
              </a:extLst>
            </p:cNvPr>
            <p:cNvCxnSpPr>
              <a:cxnSpLocks/>
            </p:cNvCxnSpPr>
            <p:nvPr/>
          </p:nvCxnSpPr>
          <p:spPr>
            <a:xfrm rot="10800000">
              <a:off x="8360975" y="4858881"/>
              <a:ext cx="349478" cy="1"/>
            </a:xfrm>
            <a:prstGeom prst="bentConnector3">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39" name="Elbow Connector 91">
              <a:extLst>
                <a:ext uri="{FF2B5EF4-FFF2-40B4-BE49-F238E27FC236}">
                  <a16:creationId xmlns:a16="http://schemas.microsoft.com/office/drawing/2014/main" id="{7F6F9E2F-7F4A-46D2-8E9C-1E664AB5218E}"/>
                </a:ext>
              </a:extLst>
            </p:cNvPr>
            <p:cNvCxnSpPr>
              <a:cxnSpLocks/>
              <a:stCxn id="81" idx="1"/>
              <a:endCxn id="77" idx="3"/>
            </p:cNvCxnSpPr>
            <p:nvPr/>
          </p:nvCxnSpPr>
          <p:spPr>
            <a:xfrm rot="10800000" flipV="1">
              <a:off x="708652" y="2424684"/>
              <a:ext cx="3602336" cy="707875"/>
            </a:xfrm>
            <a:prstGeom prst="bentConnector3">
              <a:avLst>
                <a:gd name="adj1" fmla="val 22338"/>
              </a:avLst>
            </a:prstGeom>
            <a:ln w="44450">
              <a:solidFill>
                <a:schemeClr val="hlink"/>
              </a:solidFill>
              <a:headEnd type="arrow" w="lg" len="sm"/>
              <a:tailEnd type="arrow" w="lg" len="sm"/>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CCE0185-92C6-457C-A31B-53A90AE11925}"/>
                </a:ext>
              </a:extLst>
            </p:cNvPr>
            <p:cNvCxnSpPr>
              <a:cxnSpLocks/>
            </p:cNvCxnSpPr>
            <p:nvPr/>
          </p:nvCxnSpPr>
          <p:spPr>
            <a:xfrm flipH="1">
              <a:off x="5818160" y="3172151"/>
              <a:ext cx="825055"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592728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5AFA7DA-2399-497E-B396-AB36BCE44E7C}"/>
              </a:ext>
            </a:extLst>
          </p:cNvPr>
          <p:cNvSpPr>
            <a:spLocks noGrp="1"/>
          </p:cNvSpPr>
          <p:nvPr>
            <p:ph sz="quarter" idx="21"/>
          </p:nvPr>
        </p:nvSpPr>
        <p:spPr/>
        <p:txBody>
          <a:bodyPr>
            <a:normAutofit/>
          </a:bodyPr>
          <a:lstStyle/>
          <a:p>
            <a:pPr marL="0" indent="0">
              <a:buNone/>
            </a:pPr>
            <a:r>
              <a:rPr lang="en-US" dirty="0"/>
              <a:t>Lambda authorizer</a:t>
            </a:r>
          </a:p>
          <a:p>
            <a:pPr lvl="1"/>
            <a:r>
              <a:rPr lang="en-US" dirty="0"/>
              <a:t>Token-based</a:t>
            </a:r>
          </a:p>
          <a:p>
            <a:pPr lvl="1"/>
            <a:r>
              <a:rPr lang="en-US" dirty="0"/>
              <a:t>Request is parameter-based </a:t>
            </a:r>
          </a:p>
        </p:txBody>
      </p:sp>
      <p:sp>
        <p:nvSpPr>
          <p:cNvPr id="7" name="Slide Number Placeholder 6"/>
          <p:cNvSpPr>
            <a:spLocks noGrp="1"/>
          </p:cNvSpPr>
          <p:nvPr>
            <p:ph type="sldNum" sz="quarter" idx="20"/>
          </p:nvPr>
        </p:nvSpPr>
        <p:spPr/>
        <p:txBody>
          <a:bodyPr/>
          <a:lstStyle/>
          <a:p>
            <a:fld id="{989D9560-4C13-4692-9687-98ECDD2D9552}" type="slidenum">
              <a:rPr lang="en-US" smtClean="0"/>
              <a:t>25</a:t>
            </a:fld>
            <a:endParaRPr lang="en-US" dirty="0"/>
          </a:p>
        </p:txBody>
      </p:sp>
      <p:sp>
        <p:nvSpPr>
          <p:cNvPr id="2" name="Title 1"/>
          <p:cNvSpPr>
            <a:spLocks noGrp="1"/>
          </p:cNvSpPr>
          <p:nvPr>
            <p:ph type="title"/>
          </p:nvPr>
        </p:nvSpPr>
        <p:spPr/>
        <p:txBody>
          <a:bodyPr/>
          <a:lstStyle/>
          <a:p>
            <a:r>
              <a:rPr lang="en-US" dirty="0"/>
              <a:t>Alternative solution for granting access to your APIs</a:t>
            </a:r>
          </a:p>
        </p:txBody>
      </p:sp>
      <p:grpSp>
        <p:nvGrpSpPr>
          <p:cNvPr id="4" name="justGraphic">
            <a:extLst>
              <a:ext uri="{FF2B5EF4-FFF2-40B4-BE49-F238E27FC236}">
                <a16:creationId xmlns:a16="http://schemas.microsoft.com/office/drawing/2014/main" id="{386DFF50-E6E1-437B-B641-D7F3AAE447C9}"/>
              </a:ext>
              <a:ext uri="{C183D7F6-B498-43B3-948B-1728B52AA6E4}">
                <adec:decorative xmlns:adec="http://schemas.microsoft.com/office/drawing/2017/decorative" val="1"/>
              </a:ext>
            </a:extLst>
          </p:cNvPr>
          <p:cNvGrpSpPr/>
          <p:nvPr/>
        </p:nvGrpSpPr>
        <p:grpSpPr>
          <a:xfrm>
            <a:off x="3149317" y="1764718"/>
            <a:ext cx="8165228" cy="4670032"/>
            <a:chOff x="2292067" y="1745983"/>
            <a:chExt cx="8165228" cy="4670032"/>
          </a:xfrm>
        </p:grpSpPr>
        <p:sp>
          <p:nvSpPr>
            <p:cNvPr id="8" name="TextBox 7">
              <a:extLst>
                <a:ext uri="{FF2B5EF4-FFF2-40B4-BE49-F238E27FC236}">
                  <a16:creationId xmlns:a16="http://schemas.microsoft.com/office/drawing/2014/main" id="{EF2E13E0-5040-4108-853F-3FA1242E022B}"/>
                </a:ext>
              </a:extLst>
            </p:cNvPr>
            <p:cNvSpPr txBox="1"/>
            <p:nvPr/>
          </p:nvSpPr>
          <p:spPr>
            <a:xfrm>
              <a:off x="2292067" y="5343697"/>
              <a:ext cx="704282" cy="338554"/>
            </a:xfrm>
            <a:prstGeom prst="rect">
              <a:avLst/>
            </a:prstGeom>
            <a:noFill/>
          </p:spPr>
          <p:txBody>
            <a:bodyPr wrap="square" rtlCol="0">
              <a:spAutoFit/>
            </a:bodyPr>
            <a:lstStyle/>
            <a:p>
              <a:pPr algn="ctr"/>
              <a:r>
                <a:rPr lang="en-US" sz="1600" dirty="0"/>
                <a:t>Apps</a:t>
              </a:r>
            </a:p>
          </p:txBody>
        </p:sp>
        <p:pic>
          <p:nvPicPr>
            <p:cNvPr id="9" name="Graphic 21">
              <a:extLst>
                <a:ext uri="{FF2B5EF4-FFF2-40B4-BE49-F238E27FC236}">
                  <a16:creationId xmlns:a16="http://schemas.microsoft.com/office/drawing/2014/main" id="{C65021A7-F003-401A-BB7C-68CED9C56BF4}"/>
                </a:ext>
              </a:extLst>
            </p:cNvPr>
            <p:cNvPicPr>
              <a:picLocks noChangeAspect="1"/>
            </p:cNvPicPr>
            <p:nvPr/>
          </p:nvPicPr>
          <p:blipFill>
            <a:blip r:embed="rId4"/>
            <a:stretch>
              <a:fillRect/>
            </a:stretch>
          </p:blipFill>
          <p:spPr>
            <a:xfrm>
              <a:off x="2292067" y="4567680"/>
              <a:ext cx="704282" cy="704282"/>
            </a:xfrm>
            <a:prstGeom prst="rect">
              <a:avLst/>
            </a:prstGeom>
          </p:spPr>
        </p:pic>
        <p:pic>
          <p:nvPicPr>
            <p:cNvPr id="10" name="Graphic 17">
              <a:extLst>
                <a:ext uri="{FF2B5EF4-FFF2-40B4-BE49-F238E27FC236}">
                  <a16:creationId xmlns:a16="http://schemas.microsoft.com/office/drawing/2014/main" id="{56E74E96-2BD5-4555-A0E5-4BE6DE071738}"/>
                </a:ext>
              </a:extLst>
            </p:cNvPr>
            <p:cNvPicPr>
              <a:picLocks noChangeAspect="1" noChangeArrowheads="1"/>
            </p:cNvPicPr>
            <p:nvPr/>
          </p:nvPicPr>
          <p:blipFill>
            <a:blip r:embed="rId5"/>
            <a:srcRect/>
            <a:stretch/>
          </p:blipFill>
          <p:spPr bwMode="auto">
            <a:xfrm>
              <a:off x="5252457" y="4576921"/>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9">
              <a:extLst>
                <a:ext uri="{FF2B5EF4-FFF2-40B4-BE49-F238E27FC236}">
                  <a16:creationId xmlns:a16="http://schemas.microsoft.com/office/drawing/2014/main" id="{EE6FBCFE-E378-45E8-A033-88AC8CB9A819}"/>
                </a:ext>
              </a:extLst>
            </p:cNvPr>
            <p:cNvSpPr txBox="1">
              <a:spLocks noChangeArrowheads="1"/>
            </p:cNvSpPr>
            <p:nvPr/>
          </p:nvSpPr>
          <p:spPr bwMode="auto">
            <a:xfrm>
              <a:off x="4223757" y="5343697"/>
              <a:ext cx="2743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API Gateway</a:t>
              </a:r>
            </a:p>
          </p:txBody>
        </p:sp>
        <p:sp>
          <p:nvSpPr>
            <p:cNvPr id="12" name="TextBox 17">
              <a:extLst>
                <a:ext uri="{FF2B5EF4-FFF2-40B4-BE49-F238E27FC236}">
                  <a16:creationId xmlns:a16="http://schemas.microsoft.com/office/drawing/2014/main" id="{777A16C7-DB37-41AE-89C1-4F4A8C984675}"/>
                </a:ext>
              </a:extLst>
            </p:cNvPr>
            <p:cNvSpPr txBox="1">
              <a:spLocks noChangeArrowheads="1"/>
            </p:cNvSpPr>
            <p:nvPr/>
          </p:nvSpPr>
          <p:spPr bwMode="auto">
            <a:xfrm>
              <a:off x="4704059" y="1745983"/>
              <a:ext cx="17390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Auth function</a:t>
              </a:r>
            </a:p>
          </p:txBody>
        </p:sp>
        <p:pic>
          <p:nvPicPr>
            <p:cNvPr id="13" name="Graphic 13">
              <a:extLst>
                <a:ext uri="{FF2B5EF4-FFF2-40B4-BE49-F238E27FC236}">
                  <a16:creationId xmlns:a16="http://schemas.microsoft.com/office/drawing/2014/main" id="{F8B30264-4600-41DD-B5BA-1B1CCD1F304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4986" y="201551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Graphic 35">
              <a:extLst>
                <a:ext uri="{FF2B5EF4-FFF2-40B4-BE49-F238E27FC236}">
                  <a16:creationId xmlns:a16="http://schemas.microsoft.com/office/drawing/2014/main" id="{94084523-51C9-4310-B130-159C5F53BCC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42283" y="469122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4" name="Straight Arrow Connector 23">
              <a:extLst>
                <a:ext uri="{FF2B5EF4-FFF2-40B4-BE49-F238E27FC236}">
                  <a16:creationId xmlns:a16="http://schemas.microsoft.com/office/drawing/2014/main" id="{3CA108E6-8392-442D-BC7E-145D6242284B}"/>
                </a:ext>
              </a:extLst>
            </p:cNvPr>
            <p:cNvCxnSpPr>
              <a:cxnSpLocks/>
            </p:cNvCxnSpPr>
            <p:nvPr/>
          </p:nvCxnSpPr>
          <p:spPr>
            <a:xfrm>
              <a:off x="2821503" y="4953956"/>
              <a:ext cx="2381103" cy="0"/>
            </a:xfrm>
            <a:prstGeom prst="straightConnector1">
              <a:avLst/>
            </a:prstGeom>
            <a:ln w="25400">
              <a:solidFill>
                <a:schemeClr val="tx1"/>
              </a:solidFill>
              <a:headEnd type="none" w="med" len="sm"/>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3D4B1C1-8B4C-4C72-A7F5-D5FF247D987B}"/>
                </a:ext>
              </a:extLst>
            </p:cNvPr>
            <p:cNvCxnSpPr>
              <a:cxnSpLocks/>
              <a:stCxn id="10" idx="3"/>
              <a:endCxn id="16" idx="1"/>
            </p:cNvCxnSpPr>
            <p:nvPr/>
          </p:nvCxnSpPr>
          <p:spPr>
            <a:xfrm>
              <a:off x="5938257" y="4919821"/>
              <a:ext cx="1804026" cy="0"/>
            </a:xfrm>
            <a:prstGeom prst="straightConnector1">
              <a:avLst/>
            </a:prstGeom>
            <a:ln w="25400">
              <a:solidFill>
                <a:schemeClr val="tx1"/>
              </a:solidFill>
              <a:headEnd type="none" w="med" len="sm"/>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478474C-E2D3-4790-8384-DB33DFB9678A}"/>
                </a:ext>
              </a:extLst>
            </p:cNvPr>
            <p:cNvCxnSpPr>
              <a:cxnSpLocks/>
              <a:stCxn id="16" idx="3"/>
            </p:cNvCxnSpPr>
            <p:nvPr/>
          </p:nvCxnSpPr>
          <p:spPr>
            <a:xfrm>
              <a:off x="8199483" y="4919821"/>
              <a:ext cx="1123588" cy="0"/>
            </a:xfrm>
            <a:prstGeom prst="straightConnector1">
              <a:avLst/>
            </a:prstGeom>
            <a:ln w="25400">
              <a:solidFill>
                <a:srgbClr val="00B050"/>
              </a:solidFill>
              <a:headEnd type="none" w="med" len="sm"/>
              <a:tailEnd type="triangle" w="lg" len="lg"/>
            </a:ln>
          </p:spPr>
          <p:style>
            <a:lnRef idx="1">
              <a:schemeClr val="accent1"/>
            </a:lnRef>
            <a:fillRef idx="0">
              <a:schemeClr val="accent1"/>
            </a:fillRef>
            <a:effectRef idx="0">
              <a:schemeClr val="accent1"/>
            </a:effectRef>
            <a:fontRef idx="minor">
              <a:schemeClr val="tx1"/>
            </a:fontRef>
          </p:style>
        </p:cxnSp>
        <p:sp>
          <p:nvSpPr>
            <p:cNvPr id="36" name="TextBox 17">
              <a:extLst>
                <a:ext uri="{FF2B5EF4-FFF2-40B4-BE49-F238E27FC236}">
                  <a16:creationId xmlns:a16="http://schemas.microsoft.com/office/drawing/2014/main" id="{710434A5-031A-41CF-A2F3-DD4F8D2047A8}"/>
                </a:ext>
              </a:extLst>
            </p:cNvPr>
            <p:cNvSpPr txBox="1">
              <a:spLocks noChangeArrowheads="1"/>
            </p:cNvSpPr>
            <p:nvPr/>
          </p:nvSpPr>
          <p:spPr bwMode="auto">
            <a:xfrm>
              <a:off x="7076497" y="5343697"/>
              <a:ext cx="186027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sz="1600" dirty="0">
                  <a:latin typeface="+mn-lt"/>
                </a:rPr>
                <a:t>API Gateway evaluates the policy</a:t>
              </a:r>
              <a:endParaRPr lang="en-US" altLang="en-US" sz="1600" dirty="0">
                <a:latin typeface="+mn-lt"/>
                <a:ea typeface="Amazon Ember" panose="020B0603020204020204" pitchFamily="34" charset="0"/>
                <a:cs typeface="Amazon Ember Light" panose="020B0403020204020204" pitchFamily="34" charset="0"/>
              </a:endParaRPr>
            </a:p>
          </p:txBody>
        </p:sp>
        <p:sp>
          <p:nvSpPr>
            <p:cNvPr id="37" name="TextBox 17">
              <a:extLst>
                <a:ext uri="{FF2B5EF4-FFF2-40B4-BE49-F238E27FC236}">
                  <a16:creationId xmlns:a16="http://schemas.microsoft.com/office/drawing/2014/main" id="{1458B691-F3BF-492C-85B9-E723D2F576E2}"/>
                </a:ext>
              </a:extLst>
            </p:cNvPr>
            <p:cNvSpPr txBox="1">
              <a:spLocks noChangeArrowheads="1"/>
            </p:cNvSpPr>
            <p:nvPr/>
          </p:nvSpPr>
          <p:spPr bwMode="auto">
            <a:xfrm>
              <a:off x="8083597" y="4462363"/>
              <a:ext cx="12004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Allowed</a:t>
              </a:r>
            </a:p>
          </p:txBody>
        </p:sp>
        <p:sp>
          <p:nvSpPr>
            <p:cNvPr id="38" name="TextBox 17">
              <a:extLst>
                <a:ext uri="{FF2B5EF4-FFF2-40B4-BE49-F238E27FC236}">
                  <a16:creationId xmlns:a16="http://schemas.microsoft.com/office/drawing/2014/main" id="{65BE45CA-AA51-4327-86DE-332401DDC7FD}"/>
                </a:ext>
              </a:extLst>
            </p:cNvPr>
            <p:cNvSpPr txBox="1">
              <a:spLocks noChangeArrowheads="1"/>
            </p:cNvSpPr>
            <p:nvPr/>
          </p:nvSpPr>
          <p:spPr bwMode="auto">
            <a:xfrm>
              <a:off x="3670767" y="3348370"/>
              <a:ext cx="138711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r>
                <a:rPr lang="en-US" altLang="en-US" sz="1600" dirty="0">
                  <a:latin typeface="+mn-lt"/>
                  <a:ea typeface="Amazon Ember" panose="020B0603020204020204" pitchFamily="34" charset="0"/>
                  <a:cs typeface="Amazon Ember Light" panose="020B0403020204020204" pitchFamily="34" charset="0"/>
                </a:rPr>
                <a:t>Context +Token</a:t>
              </a:r>
              <a:br>
                <a:rPr lang="en-US" altLang="en-US" sz="1600" dirty="0">
                  <a:latin typeface="+mn-lt"/>
                  <a:ea typeface="Amazon Ember" panose="020B0603020204020204" pitchFamily="34" charset="0"/>
                  <a:cs typeface="Amazon Ember Light" panose="020B0403020204020204" pitchFamily="34" charset="0"/>
                </a:rPr>
              </a:br>
              <a:r>
                <a:rPr lang="en-US" altLang="en-US" sz="1600" dirty="0">
                  <a:latin typeface="+mn-lt"/>
                  <a:ea typeface="Amazon Ember" panose="020B0603020204020204" pitchFamily="34" charset="0"/>
                  <a:cs typeface="Amazon Ember Light" panose="020B0403020204020204" pitchFamily="34" charset="0"/>
                </a:rPr>
                <a:t>or Request parameters</a:t>
              </a:r>
            </a:p>
          </p:txBody>
        </p:sp>
        <p:sp>
          <p:nvSpPr>
            <p:cNvPr id="39" name="TextBox 17">
              <a:extLst>
                <a:ext uri="{FF2B5EF4-FFF2-40B4-BE49-F238E27FC236}">
                  <a16:creationId xmlns:a16="http://schemas.microsoft.com/office/drawing/2014/main" id="{3E5B80A9-77E4-4DB0-B7CC-2F80378CF8C2}"/>
                </a:ext>
              </a:extLst>
            </p:cNvPr>
            <p:cNvSpPr txBox="1">
              <a:spLocks noChangeArrowheads="1"/>
            </p:cNvSpPr>
            <p:nvPr/>
          </p:nvSpPr>
          <p:spPr bwMode="auto">
            <a:xfrm>
              <a:off x="6329254" y="3303355"/>
              <a:ext cx="31843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600" dirty="0">
                  <a:latin typeface="+mn-lt"/>
                  <a:ea typeface="Amazon Ember" panose="020B0603020204020204" pitchFamily="34" charset="0"/>
                  <a:cs typeface="Amazon Ember Light" panose="020B0403020204020204" pitchFamily="34" charset="0"/>
                </a:rPr>
                <a:t>If auth is successful, IAM policy and principal are returned.</a:t>
              </a:r>
            </a:p>
          </p:txBody>
        </p:sp>
        <p:cxnSp>
          <p:nvCxnSpPr>
            <p:cNvPr id="33" name="Straight Arrow Connector 32">
              <a:extLst>
                <a:ext uri="{FF2B5EF4-FFF2-40B4-BE49-F238E27FC236}">
                  <a16:creationId xmlns:a16="http://schemas.microsoft.com/office/drawing/2014/main" id="{615C2383-A9C5-48EF-9FF9-86EAE94F25DB}"/>
                </a:ext>
              </a:extLst>
            </p:cNvPr>
            <p:cNvCxnSpPr>
              <a:cxnSpLocks/>
            </p:cNvCxnSpPr>
            <p:nvPr/>
          </p:nvCxnSpPr>
          <p:spPr>
            <a:xfrm flipV="1">
              <a:off x="5333873" y="2898339"/>
              <a:ext cx="0" cy="1613077"/>
            </a:xfrm>
            <a:prstGeom prst="straightConnector1">
              <a:avLst/>
            </a:prstGeom>
            <a:ln w="25400">
              <a:solidFill>
                <a:schemeClr val="tx1"/>
              </a:solidFill>
              <a:headEnd type="none" w="med" len="sm"/>
              <a:tailEnd type="triangle"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45D313A-81CE-4556-88E9-690B89C64593}"/>
                </a:ext>
              </a:extLst>
            </p:cNvPr>
            <p:cNvCxnSpPr>
              <a:cxnSpLocks/>
            </p:cNvCxnSpPr>
            <p:nvPr/>
          </p:nvCxnSpPr>
          <p:spPr>
            <a:xfrm flipV="1">
              <a:off x="5777013" y="2898339"/>
              <a:ext cx="0" cy="1613077"/>
            </a:xfrm>
            <a:prstGeom prst="straightConnector1">
              <a:avLst/>
            </a:prstGeom>
            <a:ln w="25400">
              <a:solidFill>
                <a:schemeClr val="tx1"/>
              </a:solidFill>
              <a:headEnd type="triangle" w="lg" len="lg"/>
              <a:tailEnd type="none" w="med" len="sm"/>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4C81C545-BF3E-4CD5-8314-6C7834AE5960}"/>
                </a:ext>
              </a:extLst>
            </p:cNvPr>
            <p:cNvCxnSpPr>
              <a:cxnSpLocks/>
              <a:stCxn id="36" idx="2"/>
              <a:endCxn id="8" idx="2"/>
            </p:cNvCxnSpPr>
            <p:nvPr/>
          </p:nvCxnSpPr>
          <p:spPr>
            <a:xfrm rot="5400000" flipH="1">
              <a:off x="5079199" y="3247261"/>
              <a:ext cx="492443" cy="5362425"/>
            </a:xfrm>
            <a:prstGeom prst="bentConnector3">
              <a:avLst>
                <a:gd name="adj1" fmla="val -46422"/>
              </a:avLst>
            </a:prstGeom>
            <a:ln w="25400">
              <a:solidFill>
                <a:srgbClr val="FF0000"/>
              </a:solidFill>
              <a:tailEnd type="arrow" w="med" len="sm"/>
            </a:ln>
          </p:spPr>
          <p:style>
            <a:lnRef idx="1">
              <a:schemeClr val="accent1"/>
            </a:lnRef>
            <a:fillRef idx="0">
              <a:schemeClr val="accent1"/>
            </a:fillRef>
            <a:effectRef idx="0">
              <a:schemeClr val="accent1"/>
            </a:effectRef>
            <a:fontRef idx="minor">
              <a:schemeClr val="tx1"/>
            </a:fontRef>
          </p:style>
        </p:cxnSp>
        <p:sp>
          <p:nvSpPr>
            <p:cNvPr id="44" name="TextBox 17">
              <a:extLst>
                <a:ext uri="{FF2B5EF4-FFF2-40B4-BE49-F238E27FC236}">
                  <a16:creationId xmlns:a16="http://schemas.microsoft.com/office/drawing/2014/main" id="{B650E6F8-4D41-4EA0-B19B-1E8DB3348BC3}"/>
                </a:ext>
              </a:extLst>
            </p:cNvPr>
            <p:cNvSpPr txBox="1">
              <a:spLocks noChangeArrowheads="1"/>
            </p:cNvSpPr>
            <p:nvPr/>
          </p:nvSpPr>
          <p:spPr bwMode="auto">
            <a:xfrm>
              <a:off x="4417092" y="6077461"/>
              <a:ext cx="23565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403 </a:t>
              </a:r>
              <a:r>
                <a:rPr lang="en-US" altLang="en-US" sz="1600" dirty="0">
                  <a:latin typeface="Lucida Console" panose="020B0609040504020204" pitchFamily="49" charset="0"/>
                  <a:ea typeface="Amazon Ember" panose="020B0603020204020204" pitchFamily="34" charset="0"/>
                  <a:cs typeface="Amazon Ember Light" panose="020B0403020204020204" pitchFamily="34" charset="0"/>
                </a:rPr>
                <a:t>ACCESS_DENIED</a:t>
              </a:r>
            </a:p>
          </p:txBody>
        </p:sp>
        <p:sp>
          <p:nvSpPr>
            <p:cNvPr id="63" name="TextBox 62">
              <a:extLst>
                <a:ext uri="{FF2B5EF4-FFF2-40B4-BE49-F238E27FC236}">
                  <a16:creationId xmlns:a16="http://schemas.microsoft.com/office/drawing/2014/main" id="{68837319-44A7-439D-8E7B-EEBB5F672A46}"/>
                </a:ext>
              </a:extLst>
            </p:cNvPr>
            <p:cNvSpPr txBox="1"/>
            <p:nvPr/>
          </p:nvSpPr>
          <p:spPr>
            <a:xfrm>
              <a:off x="9256838" y="5375150"/>
              <a:ext cx="1200457" cy="584775"/>
            </a:xfrm>
            <a:prstGeom prst="rect">
              <a:avLst/>
            </a:prstGeom>
            <a:noFill/>
          </p:spPr>
          <p:txBody>
            <a:bodyPr wrap="square" rtlCol="0">
              <a:spAutoFit/>
            </a:bodyPr>
            <a:lstStyle/>
            <a:p>
              <a:pPr algn="ctr"/>
              <a:r>
                <a:rPr lang="en-US" sz="1600" dirty="0">
                  <a:ea typeface="Amazon Ember" panose="02000000000000000000" pitchFamily="2" charset="0"/>
                </a:rPr>
                <a:t>Server-side</a:t>
              </a:r>
              <a:br>
                <a:rPr lang="en-US" sz="1600" dirty="0">
                  <a:ea typeface="Amazon Ember" panose="02000000000000000000" pitchFamily="2" charset="0"/>
                </a:rPr>
              </a:br>
              <a:r>
                <a:rPr lang="en-US" sz="1600" dirty="0">
                  <a:ea typeface="Amazon Ember" panose="02000000000000000000" pitchFamily="2" charset="0"/>
                </a:rPr>
                <a:t>resources</a:t>
              </a:r>
            </a:p>
          </p:txBody>
        </p:sp>
        <p:sp>
          <p:nvSpPr>
            <p:cNvPr id="3" name="Rectangle 2">
              <a:extLst>
                <a:ext uri="{FF2B5EF4-FFF2-40B4-BE49-F238E27FC236}">
                  <a16:creationId xmlns:a16="http://schemas.microsoft.com/office/drawing/2014/main" id="{C736F55D-ECC0-4A31-9C87-61C26EA2DCFF}"/>
                </a:ext>
              </a:extLst>
            </p:cNvPr>
            <p:cNvSpPr/>
            <p:nvPr/>
          </p:nvSpPr>
          <p:spPr>
            <a:xfrm>
              <a:off x="5740251" y="2539415"/>
              <a:ext cx="4451860" cy="369332"/>
            </a:xfrm>
            <a:prstGeom prst="rect">
              <a:avLst/>
            </a:prstGeom>
          </p:spPr>
          <p:txBody>
            <a:bodyPr wrap="none">
              <a:spAutoFit/>
            </a:bodyPr>
            <a:lstStyle/>
            <a:p>
              <a:r>
                <a:rPr lang="en-US" dirty="0"/>
                <a:t>Lambda function authenticates the caller </a:t>
              </a:r>
            </a:p>
          </p:txBody>
        </p:sp>
        <p:pic>
          <p:nvPicPr>
            <p:cNvPr id="40" name="Graphic 18">
              <a:extLst>
                <a:ext uri="{FF2B5EF4-FFF2-40B4-BE49-F238E27FC236}">
                  <a16:creationId xmlns:a16="http://schemas.microsoft.com/office/drawing/2014/main" id="{A272406D-D0F9-4FBE-A0CA-C9A04FD2CD1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73593" y="3469928"/>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Rectangle 41">
              <a:extLst>
                <a:ext uri="{FF2B5EF4-FFF2-40B4-BE49-F238E27FC236}">
                  <a16:creationId xmlns:a16="http://schemas.microsoft.com/office/drawing/2014/main" id="{8DCC2936-31C0-4BE8-89D6-0CB834DC7E44}"/>
                </a:ext>
              </a:extLst>
            </p:cNvPr>
            <p:cNvSpPr/>
            <p:nvPr/>
          </p:nvSpPr>
          <p:spPr>
            <a:xfrm>
              <a:off x="5155899" y="3463685"/>
              <a:ext cx="369332" cy="369332"/>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2</a:t>
              </a:r>
            </a:p>
          </p:txBody>
        </p:sp>
        <p:sp>
          <p:nvSpPr>
            <p:cNvPr id="46" name="Rectangle 45">
              <a:extLst>
                <a:ext uri="{FF2B5EF4-FFF2-40B4-BE49-F238E27FC236}">
                  <a16:creationId xmlns:a16="http://schemas.microsoft.com/office/drawing/2014/main" id="{887D5056-902B-4147-9817-2A52F08904D4}"/>
                </a:ext>
              </a:extLst>
            </p:cNvPr>
            <p:cNvSpPr/>
            <p:nvPr/>
          </p:nvSpPr>
          <p:spPr>
            <a:xfrm>
              <a:off x="3749450" y="4769290"/>
              <a:ext cx="369332" cy="369332"/>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1</a:t>
              </a:r>
            </a:p>
          </p:txBody>
        </p:sp>
        <p:sp>
          <p:nvSpPr>
            <p:cNvPr id="47" name="Rectangle 46">
              <a:extLst>
                <a:ext uri="{FF2B5EF4-FFF2-40B4-BE49-F238E27FC236}">
                  <a16:creationId xmlns:a16="http://schemas.microsoft.com/office/drawing/2014/main" id="{05908862-EF61-44DC-8361-31DC96B9D955}"/>
                </a:ext>
              </a:extLst>
            </p:cNvPr>
            <p:cNvSpPr/>
            <p:nvPr/>
          </p:nvSpPr>
          <p:spPr>
            <a:xfrm>
              <a:off x="5375620" y="2533262"/>
              <a:ext cx="369332" cy="369332"/>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3</a:t>
              </a:r>
            </a:p>
          </p:txBody>
        </p:sp>
        <p:sp>
          <p:nvSpPr>
            <p:cNvPr id="48" name="Rectangle 47">
              <a:extLst>
                <a:ext uri="{FF2B5EF4-FFF2-40B4-BE49-F238E27FC236}">
                  <a16:creationId xmlns:a16="http://schemas.microsoft.com/office/drawing/2014/main" id="{1CC0A506-82D6-4CC5-B158-11B70F880F30}"/>
                </a:ext>
              </a:extLst>
            </p:cNvPr>
            <p:cNvSpPr/>
            <p:nvPr/>
          </p:nvSpPr>
          <p:spPr>
            <a:xfrm>
              <a:off x="5602841" y="3463685"/>
              <a:ext cx="369332" cy="369332"/>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4</a:t>
              </a:r>
            </a:p>
          </p:txBody>
        </p:sp>
        <p:sp>
          <p:nvSpPr>
            <p:cNvPr id="53" name="Rectangle 52">
              <a:extLst>
                <a:ext uri="{FF2B5EF4-FFF2-40B4-BE49-F238E27FC236}">
                  <a16:creationId xmlns:a16="http://schemas.microsoft.com/office/drawing/2014/main" id="{67739448-7E51-4DB0-9951-574BF050B48A}"/>
                </a:ext>
              </a:extLst>
            </p:cNvPr>
            <p:cNvSpPr/>
            <p:nvPr/>
          </p:nvSpPr>
          <p:spPr>
            <a:xfrm>
              <a:off x="6580923" y="4769290"/>
              <a:ext cx="369332" cy="369332"/>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5</a:t>
              </a:r>
            </a:p>
          </p:txBody>
        </p:sp>
        <p:pic>
          <p:nvPicPr>
            <p:cNvPr id="45" name="Graphic 20">
              <a:extLst>
                <a:ext uri="{FF2B5EF4-FFF2-40B4-BE49-F238E27FC236}">
                  <a16:creationId xmlns:a16="http://schemas.microsoft.com/office/drawing/2014/main" id="{DA83C643-309E-4DE3-BC55-83A1F2C7FFC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23483" y="4608374"/>
              <a:ext cx="667612" cy="66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extLst>
      <p:ext uri="{BB962C8B-B14F-4D97-AF65-F5344CB8AC3E}">
        <p14:creationId xmlns:p14="http://schemas.microsoft.com/office/powerpoint/2010/main" val="988458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subTitle" idx="1"/>
          </p:nvPr>
        </p:nvSpPr>
        <p:spPr/>
        <p:txBody>
          <a:bodyPr>
            <a:noAutofit/>
          </a:bodyPr>
          <a:lstStyle/>
          <a:p>
            <a:r>
              <a:rPr lang="en-US" dirty="0"/>
              <a:t>Module 12: Granting Access to Your Application Users</a:t>
            </a:r>
          </a:p>
        </p:txBody>
      </p:sp>
    </p:spTree>
    <p:extLst>
      <p:ext uri="{BB962C8B-B14F-4D97-AF65-F5344CB8AC3E}">
        <p14:creationId xmlns:p14="http://schemas.microsoft.com/office/powerpoint/2010/main" val="1389971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C01E0A-1138-4B8F-AFAC-1FA66CA26286}"/>
              </a:ext>
            </a:extLst>
          </p:cNvPr>
          <p:cNvSpPr>
            <a:spLocks noGrp="1"/>
          </p:cNvSpPr>
          <p:nvPr>
            <p:ph type="sldNum" sz="quarter" idx="20"/>
          </p:nvPr>
        </p:nvSpPr>
        <p:spPr/>
        <p:txBody>
          <a:bodyPr/>
          <a:lstStyle/>
          <a:p>
            <a:fld id="{989D9560-4C13-4692-9687-98ECDD2D9552}" type="slidenum">
              <a:rPr lang="en-US" smtClean="0"/>
              <a:t>27</a:t>
            </a:fld>
            <a:endParaRPr lang="en-US" dirty="0"/>
          </a:p>
        </p:txBody>
      </p:sp>
      <p:sp>
        <p:nvSpPr>
          <p:cNvPr id="5" name="Title 4">
            <a:extLst>
              <a:ext uri="{FF2B5EF4-FFF2-40B4-BE49-F238E27FC236}">
                <a16:creationId xmlns:a16="http://schemas.microsoft.com/office/drawing/2014/main" id="{0E1E7B2E-BF96-42CA-BA0D-278C4DEF0881}"/>
              </a:ext>
            </a:extLst>
          </p:cNvPr>
          <p:cNvSpPr>
            <a:spLocks noGrp="1"/>
          </p:cNvSpPr>
          <p:nvPr>
            <p:ph type="title"/>
          </p:nvPr>
        </p:nvSpPr>
        <p:spPr/>
        <p:txBody>
          <a:bodyPr/>
          <a:lstStyle/>
          <a:p>
            <a:r>
              <a:rPr lang="en-US" dirty="0"/>
              <a:t>Demo notes</a:t>
            </a:r>
          </a:p>
        </p:txBody>
      </p:sp>
      <p:sp>
        <p:nvSpPr>
          <p:cNvPr id="6" name="Content Placeholder 5">
            <a:extLst>
              <a:ext uri="{FF2B5EF4-FFF2-40B4-BE49-F238E27FC236}">
                <a16:creationId xmlns:a16="http://schemas.microsoft.com/office/drawing/2014/main" id="{58D75D92-29D6-4113-9FAB-828B03D9F052}"/>
              </a:ext>
            </a:extLst>
          </p:cNvPr>
          <p:cNvSpPr>
            <a:spLocks noGrp="1"/>
          </p:cNvSpPr>
          <p:nvPr>
            <p:ph sz="quarter" idx="21"/>
          </p:nvPr>
        </p:nvSpPr>
        <p:spPr/>
        <p:txBody>
          <a:bodyPr/>
          <a:lstStyle/>
          <a:p>
            <a:pPr marL="514350" indent="-514350">
              <a:buFont typeface="+mj-lt"/>
              <a:buAutoNum type="arabicPeriod"/>
            </a:pPr>
            <a:r>
              <a:rPr lang="en-US" dirty="0"/>
              <a:t>Cover Cognito UI – show user pools and identity pools</a:t>
            </a:r>
          </a:p>
          <a:p>
            <a:pPr marL="514350" indent="-514350">
              <a:buFont typeface="+mj-lt"/>
              <a:buAutoNum type="arabicPeriod"/>
            </a:pPr>
            <a:r>
              <a:rPr lang="en-US" dirty="0"/>
              <a:t>Create user pool and app client id</a:t>
            </a:r>
          </a:p>
          <a:p>
            <a:pPr marL="514350" indent="-514350">
              <a:buFont typeface="+mj-lt"/>
              <a:buAutoNum type="arabicPeriod"/>
            </a:pPr>
            <a:r>
              <a:rPr lang="en-US" dirty="0"/>
              <a:t>Add a user and verify access</a:t>
            </a:r>
          </a:p>
          <a:p>
            <a:pPr marL="514350" indent="-514350">
              <a:buFont typeface="+mj-lt"/>
              <a:buAutoNum type="arabicPeriod"/>
            </a:pPr>
            <a:r>
              <a:rPr lang="en-US" dirty="0"/>
              <a:t>Integrate API with Cognito pool and test</a:t>
            </a:r>
          </a:p>
          <a:p>
            <a:pPr marL="514350" indent="-514350">
              <a:buFont typeface="+mj-lt"/>
              <a:buAutoNum type="arabicPeriod"/>
            </a:pPr>
            <a:r>
              <a:rPr lang="en-US" dirty="0"/>
              <a:t>Resolve JWT token</a:t>
            </a:r>
          </a:p>
          <a:p>
            <a:pPr marL="514350" indent="-514350">
              <a:buFont typeface="+mj-lt"/>
              <a:buAutoNum type="arabicPeriod"/>
            </a:pPr>
            <a:r>
              <a:rPr lang="en-US" dirty="0"/>
              <a:t>REF: Sample apps: </a:t>
            </a:r>
            <a:r>
              <a:rPr lang="en-US" u="sng" dirty="0">
                <a:hlinkClick r:id="rId3">
                  <a:extLst>
                    <a:ext uri="{A12FA001-AC4F-418D-AE19-62706E023703}">
                      <ahyp:hlinkClr xmlns:ahyp="http://schemas.microsoft.com/office/drawing/2018/hyperlinkcolor" val="tx"/>
                    </a:ext>
                  </a:extLst>
                </a:hlinkClick>
              </a:rPr>
              <a:t>https://aws.amazon.com/cognito/dev-resources/</a:t>
            </a:r>
            <a:endParaRPr lang="en-US" dirty="0"/>
          </a:p>
          <a:p>
            <a:pPr marL="0" indent="0">
              <a:buNone/>
            </a:pPr>
            <a:endParaRPr lang="en-US" dirty="0"/>
          </a:p>
        </p:txBody>
      </p:sp>
    </p:spTree>
    <p:extLst>
      <p:ext uri="{BB962C8B-B14F-4D97-AF65-F5344CB8AC3E}">
        <p14:creationId xmlns:p14="http://schemas.microsoft.com/office/powerpoint/2010/main" val="4051899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84CBC8E-6C0B-4808-9501-CB719426C841}"/>
              </a:ext>
            </a:extLst>
          </p:cNvPr>
          <p:cNvSpPr>
            <a:spLocks noGrp="1"/>
          </p:cNvSpPr>
          <p:nvPr>
            <p:ph type="title"/>
          </p:nvPr>
        </p:nvSpPr>
        <p:spPr/>
        <p:txBody>
          <a:bodyPr/>
          <a:lstStyle/>
          <a:p>
            <a:r>
              <a:rPr lang="en-US" dirty="0"/>
              <a:t>Check your knowledge</a:t>
            </a:r>
          </a:p>
        </p:txBody>
      </p:sp>
      <p:sp>
        <p:nvSpPr>
          <p:cNvPr id="7" name="Text Placeholder 6">
            <a:extLst>
              <a:ext uri="{FF2B5EF4-FFF2-40B4-BE49-F238E27FC236}">
                <a16:creationId xmlns:a16="http://schemas.microsoft.com/office/drawing/2014/main" id="{955233F2-ABA2-4B1F-8A40-6C9DAA71A2F4}"/>
              </a:ext>
            </a:extLst>
          </p:cNvPr>
          <p:cNvSpPr>
            <a:spLocks noGrp="1" noChangeAspect="1"/>
          </p:cNvSpPr>
          <p:nvPr>
            <p:ph type="subTitle" idx="1"/>
          </p:nvPr>
        </p:nvSpPr>
        <p:spPr/>
        <p:txBody>
          <a:bodyPr>
            <a:noAutofit/>
          </a:bodyPr>
          <a:lstStyle/>
          <a:p>
            <a:r>
              <a:rPr lang="en-US" dirty="0"/>
              <a:t>Module 12: Granting Access to Your Application Users</a:t>
            </a:r>
          </a:p>
          <a:p>
            <a:endParaRPr lang="en-US" dirty="0"/>
          </a:p>
        </p:txBody>
      </p:sp>
    </p:spTree>
    <p:extLst>
      <p:ext uri="{BB962C8B-B14F-4D97-AF65-F5344CB8AC3E}">
        <p14:creationId xmlns:p14="http://schemas.microsoft.com/office/powerpoint/2010/main" val="2866611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20"/>
          </p:nvPr>
        </p:nvSpPr>
        <p:spPr/>
        <p:txBody>
          <a:bodyPr/>
          <a:lstStyle/>
          <a:p>
            <a:fld id="{989D9560-4C13-4692-9687-98ECDD2D9552}" type="slidenum">
              <a:rPr lang="en-US" smtClean="0"/>
              <a:t>29</a:t>
            </a:fld>
            <a:endParaRPr lang="en-US" dirty="0"/>
          </a:p>
        </p:txBody>
      </p:sp>
      <p:sp>
        <p:nvSpPr>
          <p:cNvPr id="4" name="Title 3"/>
          <p:cNvSpPr>
            <a:spLocks noGrp="1"/>
          </p:cNvSpPr>
          <p:nvPr>
            <p:ph type="title"/>
          </p:nvPr>
        </p:nvSpPr>
        <p:spPr/>
        <p:txBody>
          <a:bodyPr/>
          <a:lstStyle/>
          <a:p>
            <a:r>
              <a:rPr lang="en-US" dirty="0"/>
              <a:t>Knowledge check</a:t>
            </a:r>
          </a:p>
        </p:txBody>
      </p:sp>
      <p:grpSp>
        <p:nvGrpSpPr>
          <p:cNvPr id="2" name="AnswerKey" descr="True, false.">
            <a:extLst>
              <a:ext uri="{FF2B5EF4-FFF2-40B4-BE49-F238E27FC236}">
                <a16:creationId xmlns:a16="http://schemas.microsoft.com/office/drawing/2014/main" id="{2677F9F1-0719-4932-9156-901E272CCDED}"/>
              </a:ext>
              <a:ext uri="{C183D7F6-B498-43B3-948B-1728B52AA6E4}">
                <adec:decorative xmlns:adec="http://schemas.microsoft.com/office/drawing/2017/decorative" val="0"/>
              </a:ext>
            </a:extLst>
          </p:cNvPr>
          <p:cNvGrpSpPr/>
          <p:nvPr/>
        </p:nvGrpSpPr>
        <p:grpSpPr>
          <a:xfrm>
            <a:off x="10672624" y="1341034"/>
            <a:ext cx="1477253" cy="1050956"/>
            <a:chOff x="10672624" y="1341034"/>
            <a:chExt cx="1477253" cy="1050956"/>
          </a:xfrm>
        </p:grpSpPr>
        <p:sp>
          <p:nvSpPr>
            <p:cNvPr id="17" name="TextBox 16">
              <a:extLst>
                <a:ext uri="{C183D7F6-B498-43B3-948B-1728B52AA6E4}">
                  <adec:decorative xmlns:adec="http://schemas.microsoft.com/office/drawing/2017/decorative" val="1"/>
                </a:ext>
              </a:extLst>
            </p:cNvPr>
            <p:cNvSpPr txBox="1"/>
            <p:nvPr/>
          </p:nvSpPr>
          <p:spPr>
            <a:xfrm>
              <a:off x="11209285" y="1391811"/>
              <a:ext cx="940592" cy="907941"/>
            </a:xfrm>
            <a:prstGeom prst="rect">
              <a:avLst/>
            </a:prstGeom>
            <a:noFill/>
          </p:spPr>
          <p:txBody>
            <a:bodyPr wrap="square" rtlCol="0">
              <a:spAutoFit/>
            </a:bodyPr>
            <a:lstStyle/>
            <a:p>
              <a:r>
                <a:rPr lang="en-US" sz="2400" dirty="0">
                  <a:ea typeface="Amazon Ember Light" charset="0"/>
                  <a:cs typeface="Amazon Ember Light" charset="0"/>
                </a:rPr>
                <a:t>True</a:t>
              </a:r>
              <a:br>
                <a:rPr lang="en-US" sz="2400" dirty="0">
                  <a:ea typeface="Amazon Ember Light" charset="0"/>
                  <a:cs typeface="Amazon Ember Light" charset="0"/>
                </a:rPr>
              </a:br>
              <a:endParaRPr lang="en-US" sz="500" dirty="0">
                <a:ea typeface="Amazon Ember Light" charset="0"/>
                <a:cs typeface="Amazon Ember Light" charset="0"/>
              </a:endParaRPr>
            </a:p>
            <a:p>
              <a:r>
                <a:rPr lang="en-US" sz="2400" dirty="0">
                  <a:ea typeface="Amazon Ember Light" charset="0"/>
                  <a:cs typeface="Amazon Ember Light" charset="0"/>
                </a:rPr>
                <a:t>False</a:t>
              </a:r>
            </a:p>
          </p:txBody>
        </p:sp>
        <p:sp>
          <p:nvSpPr>
            <p:cNvPr id="30" name="TextBox 29">
              <a:extLst>
                <a:ext uri="{FF2B5EF4-FFF2-40B4-BE49-F238E27FC236}">
                  <a16:creationId xmlns:a16="http://schemas.microsoft.com/office/drawing/2014/main" id="{98254A1A-5F44-43FF-8CF2-CFD9DCA192AB}"/>
                </a:ext>
                <a:ext uri="{C183D7F6-B498-43B3-948B-1728B52AA6E4}">
                  <adec:decorative xmlns:adec="http://schemas.microsoft.com/office/drawing/2017/decorative" val="1"/>
                </a:ext>
              </a:extLst>
            </p:cNvPr>
            <p:cNvSpPr txBox="1"/>
            <p:nvPr/>
          </p:nvSpPr>
          <p:spPr>
            <a:xfrm>
              <a:off x="10672624" y="1725204"/>
              <a:ext cx="611065" cy="666786"/>
            </a:xfrm>
            <a:prstGeom prst="rect">
              <a:avLst/>
            </a:prstGeom>
            <a:noFill/>
          </p:spPr>
          <p:txBody>
            <a:bodyPr wrap="none" rtlCol="0">
              <a:spAutoFit/>
            </a:bodyPr>
            <a:lstStyle/>
            <a:p>
              <a:r>
                <a:rPr lang="en-US" sz="3733" dirty="0">
                  <a:solidFill>
                    <a:srgbClr val="FF0000"/>
                  </a:solidFill>
                  <a:ea typeface="Amazon Ember Light" charset="0"/>
                  <a:cs typeface="Amazon Ember Light" charset="0"/>
                  <a:sym typeface="Wingdings"/>
                </a:rPr>
                <a:t></a:t>
              </a:r>
              <a:endParaRPr lang="en-US" sz="3733" dirty="0">
                <a:ea typeface="Amazon Ember Light" charset="0"/>
                <a:cs typeface="Amazon Ember Light" charset="0"/>
              </a:endParaRPr>
            </a:p>
          </p:txBody>
        </p:sp>
        <p:sp>
          <p:nvSpPr>
            <p:cNvPr id="31" name="TextBox 30">
              <a:extLst>
                <a:ext uri="{FF2B5EF4-FFF2-40B4-BE49-F238E27FC236}">
                  <a16:creationId xmlns:a16="http://schemas.microsoft.com/office/drawing/2014/main" id="{8A7A4732-8FCD-4CFA-9B77-DBCE1A4CC7B0}"/>
                </a:ext>
                <a:ext uri="{C183D7F6-B498-43B3-948B-1728B52AA6E4}">
                  <adec:decorative xmlns:adec="http://schemas.microsoft.com/office/drawing/2017/decorative" val="1"/>
                </a:ext>
              </a:extLst>
            </p:cNvPr>
            <p:cNvSpPr txBox="1"/>
            <p:nvPr/>
          </p:nvSpPr>
          <p:spPr>
            <a:xfrm>
              <a:off x="10672625" y="1341034"/>
              <a:ext cx="611065" cy="666786"/>
            </a:xfrm>
            <a:prstGeom prst="rect">
              <a:avLst/>
            </a:prstGeom>
            <a:noFill/>
          </p:spPr>
          <p:txBody>
            <a:bodyPr wrap="none" rtlCol="0">
              <a:spAutoFit/>
            </a:bodyPr>
            <a:lstStyle/>
            <a:p>
              <a:r>
                <a:rPr lang="en-US" sz="3733" dirty="0">
                  <a:solidFill>
                    <a:srgbClr val="0C9B2E"/>
                  </a:solidFill>
                  <a:ea typeface="Amazon Ember Light" charset="0"/>
                  <a:cs typeface="Amazon Ember Light" charset="0"/>
                  <a:sym typeface="Wingdings"/>
                </a:rPr>
                <a:t></a:t>
              </a:r>
              <a:endParaRPr lang="en-US" sz="3733" dirty="0">
                <a:ea typeface="Amazon Ember Light" charset="0"/>
                <a:cs typeface="Amazon Ember Light" charset="0"/>
              </a:endParaRPr>
            </a:p>
          </p:txBody>
        </p:sp>
      </p:grpSp>
      <p:sp>
        <p:nvSpPr>
          <p:cNvPr id="18" name="TextBox 17">
            <a:extLst>
              <a:ext uri="{FF2B5EF4-FFF2-40B4-BE49-F238E27FC236}">
                <a16:creationId xmlns:a16="http://schemas.microsoft.com/office/drawing/2014/main" id="{3076470B-ACCA-48A1-A7A3-27E528A2C57D}"/>
              </a:ext>
              <a:ext uri="{C183D7F6-B498-43B3-948B-1728B52AA6E4}">
                <adec:decorative xmlns:adec="http://schemas.microsoft.com/office/drawing/2017/decorative" val="1"/>
              </a:ext>
            </a:extLst>
          </p:cNvPr>
          <p:cNvSpPr txBox="1"/>
          <p:nvPr/>
        </p:nvSpPr>
        <p:spPr>
          <a:xfrm>
            <a:off x="326879" y="1421822"/>
            <a:ext cx="351323" cy="400110"/>
          </a:xfrm>
          <a:prstGeom prst="rect">
            <a:avLst/>
          </a:prstGeom>
          <a:solidFill>
            <a:schemeClr val="accent1"/>
          </a:solidFill>
        </p:spPr>
        <p:txBody>
          <a:bodyPr wrap="square" rtlCol="0">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1</a:t>
            </a:r>
          </a:p>
        </p:txBody>
      </p:sp>
      <p:sp>
        <p:nvSpPr>
          <p:cNvPr id="7" name="Freeform 6">
            <a:extLst>
              <a:ext uri="{C183D7F6-B498-43B3-948B-1728B52AA6E4}">
                <adec:decorative xmlns:adec="http://schemas.microsoft.com/office/drawing/2017/decorative" val="1"/>
              </a:ext>
            </a:extLst>
          </p:cNvPr>
          <p:cNvSpPr/>
          <p:nvPr/>
        </p:nvSpPr>
        <p:spPr>
          <a:xfrm>
            <a:off x="326879" y="1421822"/>
            <a:ext cx="3199853" cy="249396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457200" rIns="66040" bIns="66040" numCol="1" spcCol="1270" anchor="t" anchorCtr="0">
            <a:noAutofit/>
          </a:bodyPr>
          <a:lstStyle/>
          <a:p>
            <a:pPr defTabSz="770447">
              <a:lnSpc>
                <a:spcPts val="2667"/>
              </a:lnSpc>
              <a:spcBef>
                <a:spcPct val="0"/>
              </a:spcBef>
              <a:spcAft>
                <a:spcPct val="35000"/>
              </a:spcAft>
            </a:pPr>
            <a:r>
              <a:rPr lang="en-US" dirty="0"/>
              <a:t>Amazon Cognito user pools exchange authentication tokens for AWS credentials.</a:t>
            </a:r>
            <a:endParaRPr lang="en-US" dirty="0">
              <a:solidFill>
                <a:srgbClr val="FF0000"/>
              </a:solidFill>
              <a:ea typeface="Amazon Ember Light" panose="020B0403020204020204" pitchFamily="34" charset="0"/>
              <a:cs typeface="Amazon Ember Light" panose="020B0403020204020204" pitchFamily="34" charset="0"/>
            </a:endParaRPr>
          </a:p>
        </p:txBody>
      </p:sp>
      <p:sp>
        <p:nvSpPr>
          <p:cNvPr id="21" name="TextBox 1" descr="False">
            <a:extLst>
              <a:ext uri="{FF2B5EF4-FFF2-40B4-BE49-F238E27FC236}">
                <a16:creationId xmlns:a16="http://schemas.microsoft.com/office/drawing/2014/main" id="{16D04AD2-80B6-4B8A-B5C3-96295D237B3B}"/>
              </a:ext>
              <a:ext uri="{C183D7F6-B498-43B3-948B-1728B52AA6E4}">
                <adec:decorative xmlns:adec="http://schemas.microsoft.com/office/drawing/2017/decorative" val="0"/>
              </a:ext>
            </a:extLst>
          </p:cNvPr>
          <p:cNvSpPr txBox="1"/>
          <p:nvPr/>
        </p:nvSpPr>
        <p:spPr>
          <a:xfrm>
            <a:off x="2880814" y="1339261"/>
            <a:ext cx="611065" cy="666786"/>
          </a:xfrm>
          <a:prstGeom prst="rect">
            <a:avLst/>
          </a:prstGeom>
          <a:noFill/>
        </p:spPr>
        <p:txBody>
          <a:bodyPr wrap="none" rtlCol="0">
            <a:spAutoFit/>
          </a:bodyPr>
          <a:lstStyle/>
          <a:p>
            <a:r>
              <a:rPr lang="en-US" sz="3733" dirty="0">
                <a:solidFill>
                  <a:srgbClr val="FF0000"/>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4" name="TextBox 23">
            <a:extLst>
              <a:ext uri="{FF2B5EF4-FFF2-40B4-BE49-F238E27FC236}">
                <a16:creationId xmlns:a16="http://schemas.microsoft.com/office/drawing/2014/main" id="{89D556A2-C3E8-4B0B-8E31-9CDAD8568728}"/>
              </a:ext>
              <a:ext uri="{C183D7F6-B498-43B3-948B-1728B52AA6E4}">
                <adec:decorative xmlns:adec="http://schemas.microsoft.com/office/drawing/2017/decorative" val="1"/>
              </a:ext>
            </a:extLst>
          </p:cNvPr>
          <p:cNvSpPr txBox="1"/>
          <p:nvPr/>
        </p:nvSpPr>
        <p:spPr>
          <a:xfrm>
            <a:off x="3854317" y="1421822"/>
            <a:ext cx="351323" cy="400110"/>
          </a:xfrm>
          <a:prstGeom prst="rect">
            <a:avLst/>
          </a:prstGeom>
          <a:solidFill>
            <a:schemeClr val="accent1"/>
          </a:solidFill>
        </p:spPr>
        <p:txBody>
          <a:bodyPr wrap="square" rtlCol="0">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2</a:t>
            </a:r>
          </a:p>
        </p:txBody>
      </p:sp>
      <p:sp>
        <p:nvSpPr>
          <p:cNvPr id="9" name="Freeform 8">
            <a:extLst>
              <a:ext uri="{C183D7F6-B498-43B3-948B-1728B52AA6E4}">
                <adec:decorative xmlns:adec="http://schemas.microsoft.com/office/drawing/2017/decorative" val="1"/>
              </a:ext>
            </a:extLst>
          </p:cNvPr>
          <p:cNvSpPr/>
          <p:nvPr/>
        </p:nvSpPr>
        <p:spPr>
          <a:xfrm>
            <a:off x="3846719" y="1421822"/>
            <a:ext cx="3199853" cy="249396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457200" rIns="66040" bIns="66040" numCol="1" spcCol="1270" anchor="t" anchorCtr="0">
            <a:noAutofit/>
          </a:bodyPr>
          <a:lstStyle/>
          <a:p>
            <a:pPr defTabSz="770447">
              <a:lnSpc>
                <a:spcPts val="2667"/>
              </a:lnSpc>
              <a:spcBef>
                <a:spcPct val="0"/>
              </a:spcBef>
              <a:spcAft>
                <a:spcPct val="35000"/>
              </a:spcAft>
            </a:pPr>
            <a:r>
              <a:rPr lang="en-US" dirty="0">
                <a:ea typeface="Amazon Ember Light" panose="020B0403020204020204" pitchFamily="34" charset="0"/>
                <a:cs typeface="Amazon Ember Light" panose="020B0403020204020204" pitchFamily="34" charset="0"/>
              </a:rPr>
              <a:t>User and identity pools can be used together for authentication and authorization solutions.</a:t>
            </a:r>
          </a:p>
          <a:p>
            <a:pPr defTabSz="770447">
              <a:lnSpc>
                <a:spcPts val="2667"/>
              </a:lnSpc>
              <a:spcBef>
                <a:spcPct val="0"/>
              </a:spcBef>
              <a:spcAft>
                <a:spcPct val="35000"/>
              </a:spcAft>
            </a:pPr>
            <a:endParaRPr lang="en-US" dirty="0">
              <a:ea typeface="Amazon Ember Light" panose="020B0403020204020204" pitchFamily="34" charset="0"/>
              <a:cs typeface="Amazon Ember Light" panose="020B0403020204020204" pitchFamily="34" charset="0"/>
            </a:endParaRPr>
          </a:p>
        </p:txBody>
      </p:sp>
      <p:sp>
        <p:nvSpPr>
          <p:cNvPr id="22" name="TextBox 2" descr="True.">
            <a:extLst>
              <a:ext uri="{FF2B5EF4-FFF2-40B4-BE49-F238E27FC236}">
                <a16:creationId xmlns:a16="http://schemas.microsoft.com/office/drawing/2014/main" id="{EDEF7D85-8308-4525-AABE-4A59BC18147C}"/>
              </a:ext>
            </a:extLst>
          </p:cNvPr>
          <p:cNvSpPr txBox="1"/>
          <p:nvPr/>
        </p:nvSpPr>
        <p:spPr>
          <a:xfrm>
            <a:off x="6449961" y="1339261"/>
            <a:ext cx="611065" cy="666786"/>
          </a:xfrm>
          <a:prstGeom prst="rect">
            <a:avLst/>
          </a:prstGeom>
          <a:noFill/>
        </p:spPr>
        <p:txBody>
          <a:bodyPr wrap="none" rtlCol="0">
            <a:spAutoFit/>
          </a:bodyPr>
          <a:lstStyle/>
          <a:p>
            <a:r>
              <a:rPr lang="en-US"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6" name="TextBox 25">
            <a:extLst>
              <a:ext uri="{FF2B5EF4-FFF2-40B4-BE49-F238E27FC236}">
                <a16:creationId xmlns:a16="http://schemas.microsoft.com/office/drawing/2014/main" id="{4B4B5826-6124-468F-A471-403DD697162E}"/>
              </a:ext>
              <a:ext uri="{C183D7F6-B498-43B3-948B-1728B52AA6E4}">
                <adec:decorative xmlns:adec="http://schemas.microsoft.com/office/drawing/2017/decorative" val="1"/>
              </a:ext>
            </a:extLst>
          </p:cNvPr>
          <p:cNvSpPr txBox="1"/>
          <p:nvPr/>
        </p:nvSpPr>
        <p:spPr>
          <a:xfrm>
            <a:off x="7366559" y="1421822"/>
            <a:ext cx="351323" cy="400110"/>
          </a:xfrm>
          <a:prstGeom prst="rect">
            <a:avLst/>
          </a:prstGeom>
          <a:solidFill>
            <a:schemeClr val="accent1"/>
          </a:solidFill>
        </p:spPr>
        <p:txBody>
          <a:bodyPr wrap="square" rtlCol="0">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3</a:t>
            </a:r>
          </a:p>
        </p:txBody>
      </p:sp>
      <p:sp>
        <p:nvSpPr>
          <p:cNvPr id="10" name="Freeform 9">
            <a:extLst>
              <a:ext uri="{C183D7F6-B498-43B3-948B-1728B52AA6E4}">
                <adec:decorative xmlns:adec="http://schemas.microsoft.com/office/drawing/2017/decorative" val="1"/>
              </a:ext>
            </a:extLst>
          </p:cNvPr>
          <p:cNvSpPr/>
          <p:nvPr/>
        </p:nvSpPr>
        <p:spPr>
          <a:xfrm>
            <a:off x="7366559" y="1421822"/>
            <a:ext cx="3199853" cy="249396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457200" rIns="66040" bIns="66040" numCol="1" spcCol="1270" anchor="t" anchorCtr="0">
            <a:noAutofit/>
          </a:bodyPr>
          <a:lstStyle/>
          <a:p>
            <a:pPr defTabSz="770447">
              <a:lnSpc>
                <a:spcPts val="2667"/>
              </a:lnSpc>
              <a:spcBef>
                <a:spcPct val="0"/>
              </a:spcBef>
              <a:spcAft>
                <a:spcPct val="35000"/>
              </a:spcAft>
            </a:pPr>
            <a:r>
              <a:rPr lang="en-US" dirty="0"/>
              <a:t>To define the permissions for members of a group, you can assign an AWS Identity and Access Management (IAM) role to an Amazon Cognito group. </a:t>
            </a:r>
            <a:endParaRPr lang="en-US" dirty="0">
              <a:solidFill>
                <a:srgbClr val="000000"/>
              </a:solidFill>
              <a:ea typeface="Amazon Ember Light" panose="020B0403020204020204" pitchFamily="34" charset="0"/>
              <a:cs typeface="Amazon Ember Light" panose="020B0403020204020204" pitchFamily="34" charset="0"/>
            </a:endParaRPr>
          </a:p>
        </p:txBody>
      </p:sp>
      <p:sp>
        <p:nvSpPr>
          <p:cNvPr id="23" name="TextBox 3" descr="True.">
            <a:extLst>
              <a:ext uri="{FF2B5EF4-FFF2-40B4-BE49-F238E27FC236}">
                <a16:creationId xmlns:a16="http://schemas.microsoft.com/office/drawing/2014/main" id="{38EE1999-C25D-483B-8207-CECB7757FF1F}"/>
              </a:ext>
            </a:extLst>
          </p:cNvPr>
          <p:cNvSpPr txBox="1"/>
          <p:nvPr/>
        </p:nvSpPr>
        <p:spPr>
          <a:xfrm>
            <a:off x="10004655" y="1339261"/>
            <a:ext cx="611065" cy="666786"/>
          </a:xfrm>
          <a:prstGeom prst="rect">
            <a:avLst/>
          </a:prstGeom>
          <a:noFill/>
        </p:spPr>
        <p:txBody>
          <a:bodyPr wrap="none" rtlCol="0">
            <a:spAutoFit/>
          </a:bodyPr>
          <a:lstStyle/>
          <a:p>
            <a:r>
              <a:rPr lang="en-US"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7" name="TextBox 26">
            <a:extLst>
              <a:ext uri="{FF2B5EF4-FFF2-40B4-BE49-F238E27FC236}">
                <a16:creationId xmlns:a16="http://schemas.microsoft.com/office/drawing/2014/main" id="{E931A36F-2BDF-4A39-A541-ABFEFDDCDDCA}"/>
              </a:ext>
              <a:ext uri="{C183D7F6-B498-43B3-948B-1728B52AA6E4}">
                <adec:decorative xmlns:adec="http://schemas.microsoft.com/office/drawing/2017/decorative" val="1"/>
              </a:ext>
            </a:extLst>
          </p:cNvPr>
          <p:cNvSpPr txBox="1"/>
          <p:nvPr/>
        </p:nvSpPr>
        <p:spPr>
          <a:xfrm>
            <a:off x="326879" y="4062443"/>
            <a:ext cx="351323" cy="400110"/>
          </a:xfrm>
          <a:prstGeom prst="rect">
            <a:avLst/>
          </a:prstGeom>
          <a:solidFill>
            <a:schemeClr val="accent1"/>
          </a:solidFill>
        </p:spPr>
        <p:txBody>
          <a:bodyPr wrap="square" rtlCol="0">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4</a:t>
            </a:r>
          </a:p>
        </p:txBody>
      </p:sp>
      <p:sp>
        <p:nvSpPr>
          <p:cNvPr id="11" name="Freeform 10">
            <a:extLst>
              <a:ext uri="{C183D7F6-B498-43B3-948B-1728B52AA6E4}">
                <adec:decorative xmlns:adec="http://schemas.microsoft.com/office/drawing/2017/decorative" val="1"/>
              </a:ext>
            </a:extLst>
          </p:cNvPr>
          <p:cNvSpPr/>
          <p:nvPr/>
        </p:nvSpPr>
        <p:spPr>
          <a:xfrm>
            <a:off x="326879" y="4062443"/>
            <a:ext cx="3199853" cy="2280808"/>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457200" rIns="66040" bIns="66040" numCol="1" spcCol="1270" anchor="t" anchorCtr="0">
            <a:noAutofit/>
          </a:bodyPr>
          <a:lstStyle/>
          <a:p>
            <a:pPr defTabSz="770447">
              <a:lnSpc>
                <a:spcPts val="2667"/>
              </a:lnSpc>
              <a:spcBef>
                <a:spcPct val="0"/>
              </a:spcBef>
              <a:spcAft>
                <a:spcPct val="35000"/>
              </a:spcAft>
            </a:pPr>
            <a:r>
              <a:rPr lang="en-US" dirty="0"/>
              <a:t>The JSON Web Token (JWT) payload section contains encoded information about the claim of the key. </a:t>
            </a: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9" name="TextBox 4" descr="True."/>
          <p:cNvSpPr txBox="1"/>
          <p:nvPr/>
        </p:nvSpPr>
        <p:spPr>
          <a:xfrm>
            <a:off x="2972572" y="4006874"/>
            <a:ext cx="611065" cy="666786"/>
          </a:xfrm>
          <a:prstGeom prst="rect">
            <a:avLst/>
          </a:prstGeom>
          <a:noFill/>
        </p:spPr>
        <p:txBody>
          <a:bodyPr wrap="none" rtlCol="0">
            <a:spAutoFit/>
          </a:bodyPr>
          <a:lstStyle/>
          <a:p>
            <a:r>
              <a:rPr lang="en-US"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8" name="TextBox 27">
            <a:extLst>
              <a:ext uri="{FF2B5EF4-FFF2-40B4-BE49-F238E27FC236}">
                <a16:creationId xmlns:a16="http://schemas.microsoft.com/office/drawing/2014/main" id="{C37592BD-2D89-4F6C-9A73-22A068E6F78C}"/>
              </a:ext>
              <a:ext uri="{C183D7F6-B498-43B3-948B-1728B52AA6E4}">
                <adec:decorative xmlns:adec="http://schemas.microsoft.com/office/drawing/2017/decorative" val="1"/>
              </a:ext>
            </a:extLst>
          </p:cNvPr>
          <p:cNvSpPr txBox="1"/>
          <p:nvPr/>
        </p:nvSpPr>
        <p:spPr>
          <a:xfrm>
            <a:off x="3854316" y="4062443"/>
            <a:ext cx="351323" cy="400110"/>
          </a:xfrm>
          <a:prstGeom prst="rect">
            <a:avLst/>
          </a:prstGeom>
          <a:solidFill>
            <a:schemeClr val="accent1"/>
          </a:solidFill>
        </p:spPr>
        <p:txBody>
          <a:bodyPr wrap="square" rtlCol="0">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5</a:t>
            </a:r>
          </a:p>
        </p:txBody>
      </p:sp>
      <p:sp>
        <p:nvSpPr>
          <p:cNvPr id="12" name="Freeform 11">
            <a:extLst>
              <a:ext uri="{C183D7F6-B498-43B3-948B-1728B52AA6E4}">
                <adec:decorative xmlns:adec="http://schemas.microsoft.com/office/drawing/2017/decorative" val="1"/>
              </a:ext>
            </a:extLst>
          </p:cNvPr>
          <p:cNvSpPr/>
          <p:nvPr/>
        </p:nvSpPr>
        <p:spPr>
          <a:xfrm>
            <a:off x="3854317" y="4062443"/>
            <a:ext cx="3199853" cy="2280808"/>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457200" rIns="66040" bIns="66040" numCol="1" spcCol="1270" anchor="t" anchorCtr="0">
            <a:noAutofit/>
          </a:bodyPr>
          <a:lstStyle/>
          <a:p>
            <a:pPr defTabSz="770447">
              <a:lnSpc>
                <a:spcPts val="2667"/>
              </a:lnSpc>
              <a:spcBef>
                <a:spcPct val="0"/>
              </a:spcBef>
              <a:spcAft>
                <a:spcPct val="35000"/>
              </a:spcAft>
            </a:pPr>
            <a:r>
              <a:rPr lang="en-US" dirty="0"/>
              <a:t>When using third-party federation, developers must use identity pools.</a:t>
            </a:r>
            <a:endParaRPr lang="en-US" sz="16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5" name="TextBox 5" descr="False">
            <a:extLst>
              <a:ext uri="{FF2B5EF4-FFF2-40B4-BE49-F238E27FC236}">
                <a16:creationId xmlns:a16="http://schemas.microsoft.com/office/drawing/2014/main" id="{F1A29C8C-673A-42A5-877D-E016DAE8DE4A}"/>
              </a:ext>
            </a:extLst>
          </p:cNvPr>
          <p:cNvSpPr txBox="1"/>
          <p:nvPr/>
        </p:nvSpPr>
        <p:spPr>
          <a:xfrm>
            <a:off x="6449960" y="3997337"/>
            <a:ext cx="611065" cy="666786"/>
          </a:xfrm>
          <a:prstGeom prst="rect">
            <a:avLst/>
          </a:prstGeom>
          <a:noFill/>
        </p:spPr>
        <p:txBody>
          <a:bodyPr wrap="none" rtlCol="0">
            <a:spAutoFit/>
          </a:bodyPr>
          <a:lstStyle/>
          <a:p>
            <a:r>
              <a:rPr lang="en-US" sz="3733" dirty="0">
                <a:solidFill>
                  <a:srgbClr val="FF0000"/>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9" name="TextBox 28">
            <a:extLst>
              <a:ext uri="{FF2B5EF4-FFF2-40B4-BE49-F238E27FC236}">
                <a16:creationId xmlns:a16="http://schemas.microsoft.com/office/drawing/2014/main" id="{15C4E0A5-E415-4A81-AE07-147E6DF4AA8D}"/>
              </a:ext>
              <a:ext uri="{C183D7F6-B498-43B3-948B-1728B52AA6E4}">
                <adec:decorative xmlns:adec="http://schemas.microsoft.com/office/drawing/2017/decorative" val="1"/>
              </a:ext>
            </a:extLst>
          </p:cNvPr>
          <p:cNvSpPr txBox="1"/>
          <p:nvPr/>
        </p:nvSpPr>
        <p:spPr>
          <a:xfrm>
            <a:off x="7381013" y="4062443"/>
            <a:ext cx="351323" cy="400110"/>
          </a:xfrm>
          <a:prstGeom prst="rect">
            <a:avLst/>
          </a:prstGeom>
          <a:solidFill>
            <a:schemeClr val="accent1"/>
          </a:solidFill>
        </p:spPr>
        <p:txBody>
          <a:bodyPr wrap="square" rtlCol="0">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6</a:t>
            </a:r>
          </a:p>
        </p:txBody>
      </p:sp>
      <p:sp>
        <p:nvSpPr>
          <p:cNvPr id="13" name="Freeform 12">
            <a:extLst>
              <a:ext uri="{C183D7F6-B498-43B3-948B-1728B52AA6E4}">
                <adec:decorative xmlns:adec="http://schemas.microsoft.com/office/drawing/2017/decorative" val="1"/>
              </a:ext>
            </a:extLst>
          </p:cNvPr>
          <p:cNvSpPr/>
          <p:nvPr/>
        </p:nvSpPr>
        <p:spPr>
          <a:xfrm>
            <a:off x="7374157" y="4062443"/>
            <a:ext cx="3199853" cy="2280808"/>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457200" rIns="66040" bIns="66040" numCol="1" spcCol="1270" anchor="t" anchorCtr="0">
            <a:noAutofit/>
          </a:bodyPr>
          <a:lstStyle/>
          <a:p>
            <a:pPr defTabSz="770447">
              <a:lnSpc>
                <a:spcPts val="2667"/>
              </a:lnSpc>
              <a:spcBef>
                <a:spcPct val="0"/>
              </a:spcBef>
              <a:spcAft>
                <a:spcPct val="35000"/>
              </a:spcAft>
            </a:pPr>
            <a:r>
              <a:rPr lang="en-US" dirty="0"/>
              <a:t>Amazon Cognito identity pools can provide AWS credentials for unauthenticated users. </a:t>
            </a:r>
            <a:endParaRPr lang="en-US" sz="16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0" name="TextBox 6" descr="True."/>
          <p:cNvSpPr txBox="1"/>
          <p:nvPr/>
        </p:nvSpPr>
        <p:spPr>
          <a:xfrm>
            <a:off x="10061560" y="3997337"/>
            <a:ext cx="611065" cy="666786"/>
          </a:xfrm>
          <a:prstGeom prst="rect">
            <a:avLst/>
          </a:prstGeom>
          <a:noFill/>
        </p:spPr>
        <p:txBody>
          <a:bodyPr wrap="none" rtlCol="0">
            <a:spAutoFit/>
          </a:bodyPr>
          <a:lstStyle/>
          <a:p>
            <a:r>
              <a:rPr lang="en-US"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Tree>
    <p:extLst>
      <p:ext uri="{BB962C8B-B14F-4D97-AF65-F5344CB8AC3E}">
        <p14:creationId xmlns:p14="http://schemas.microsoft.com/office/powerpoint/2010/main" val="278549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19" grpId="0"/>
      <p:bldP spid="25"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20"/>
          </p:nvPr>
        </p:nvSpPr>
        <p:spPr/>
        <p:txBody>
          <a:bodyPr/>
          <a:lstStyle/>
          <a:p>
            <a:fld id="{989D9560-4C13-4692-9687-98ECDD2D9552}" type="slidenum">
              <a:rPr lang="en-US" smtClean="0"/>
              <a:t>3</a:t>
            </a:fld>
            <a:endParaRPr lang="en-US" dirty="0"/>
          </a:p>
        </p:txBody>
      </p:sp>
      <p:sp>
        <p:nvSpPr>
          <p:cNvPr id="4" name="Title 3"/>
          <p:cNvSpPr>
            <a:spLocks noGrp="1"/>
          </p:cNvSpPr>
          <p:nvPr>
            <p:ph type="title"/>
          </p:nvPr>
        </p:nvSpPr>
        <p:spPr/>
        <p:txBody>
          <a:bodyPr/>
          <a:lstStyle/>
          <a:p>
            <a:r>
              <a:rPr lang="en-US" dirty="0"/>
              <a:t>Module objectives</a:t>
            </a:r>
          </a:p>
        </p:txBody>
      </p:sp>
      <p:sp>
        <p:nvSpPr>
          <p:cNvPr id="5" name="Content Placeholder 4"/>
          <p:cNvSpPr>
            <a:spLocks noGrp="1"/>
          </p:cNvSpPr>
          <p:nvPr>
            <p:ph sz="quarter" idx="21"/>
          </p:nvPr>
        </p:nvSpPr>
        <p:spPr/>
        <p:txBody>
          <a:bodyPr/>
          <a:lstStyle/>
          <a:p>
            <a:pPr marL="0" indent="0">
              <a:buNone/>
            </a:pPr>
            <a:r>
              <a:rPr lang="en-US" dirty="0"/>
              <a:t>By the end of this module, you will be able to:</a:t>
            </a:r>
          </a:p>
          <a:p>
            <a:pPr lvl="1"/>
            <a:r>
              <a:rPr lang="en-US" dirty="0"/>
              <a:t>Explore the authentication process using Amazon Cognito</a:t>
            </a:r>
          </a:p>
          <a:p>
            <a:pPr lvl="1"/>
            <a:r>
              <a:rPr lang="en-US" dirty="0"/>
              <a:t>Manage user access and authorize serverless APIs</a:t>
            </a:r>
          </a:p>
          <a:p>
            <a:pPr lvl="1"/>
            <a:r>
              <a:rPr lang="en-US" dirty="0"/>
              <a:t>Observe best practices for implementing Amazon Cognito</a:t>
            </a:r>
          </a:p>
          <a:p>
            <a:pPr lvl="1"/>
            <a:r>
              <a:rPr lang="en-US" dirty="0"/>
              <a:t>Demonstrate the integration of Amazon Cognito and review the JWT token</a:t>
            </a:r>
          </a:p>
        </p:txBody>
      </p:sp>
    </p:spTree>
    <p:custDataLst>
      <p:tags r:id="rId1"/>
    </p:custDataLst>
    <p:extLst>
      <p:ext uri="{BB962C8B-B14F-4D97-AF65-F5344CB8AC3E}">
        <p14:creationId xmlns:p14="http://schemas.microsoft.com/office/powerpoint/2010/main" val="763559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Lab 6: Capstone – Complete the Application Build</a:t>
            </a:r>
          </a:p>
        </p:txBody>
      </p:sp>
      <p:sp>
        <p:nvSpPr>
          <p:cNvPr id="7" name="Text Placeholder 6"/>
          <p:cNvSpPr>
            <a:spLocks noGrp="1"/>
          </p:cNvSpPr>
          <p:nvPr>
            <p:ph type="subTitle" idx="1"/>
          </p:nvPr>
        </p:nvSpPr>
        <p:spPr/>
        <p:txBody>
          <a:bodyPr>
            <a:noAutofit/>
          </a:bodyPr>
          <a:lstStyle/>
          <a:p>
            <a:r>
              <a:rPr lang="en-US" dirty="0"/>
              <a:t>Module 12: Granting Access to Your Application Users</a:t>
            </a:r>
          </a:p>
        </p:txBody>
      </p:sp>
      <p:sp>
        <p:nvSpPr>
          <p:cNvPr id="4" name="Slide Number Placeholder 3"/>
          <p:cNvSpPr>
            <a:spLocks noGrp="1"/>
          </p:cNvSpPr>
          <p:nvPr>
            <p:ph type="sldNum" sz="quarter" idx="4294967295"/>
          </p:nvPr>
        </p:nvSpPr>
        <p:spPr>
          <a:xfrm>
            <a:off x="9448800" y="6356350"/>
            <a:ext cx="2743200" cy="365125"/>
          </a:xfrm>
        </p:spPr>
        <p:txBody>
          <a:bodyPr/>
          <a:lstStyle/>
          <a:p>
            <a:fld id="{989D9560-4C13-4692-9687-98ECDD2D9552}" type="slidenum">
              <a:rPr lang="en-US" smtClean="0"/>
              <a:t>30</a:t>
            </a:fld>
            <a:endParaRPr lang="en-US" dirty="0"/>
          </a:p>
        </p:txBody>
      </p:sp>
    </p:spTree>
    <p:extLst>
      <p:ext uri="{BB962C8B-B14F-4D97-AF65-F5344CB8AC3E}">
        <p14:creationId xmlns:p14="http://schemas.microsoft.com/office/powerpoint/2010/main" val="3715895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89D9560-4C13-4692-9687-98ECDD2D9552}" type="slidenum">
              <a:rPr lang="en-US" smtClean="0"/>
              <a:pPr/>
              <a:t>31</a:t>
            </a:fld>
            <a:endParaRPr lang="en-US" dirty="0"/>
          </a:p>
        </p:txBody>
      </p:sp>
      <p:sp>
        <p:nvSpPr>
          <p:cNvPr id="2" name="Title 1"/>
          <p:cNvSpPr>
            <a:spLocks noGrp="1"/>
          </p:cNvSpPr>
          <p:nvPr>
            <p:ph type="title"/>
          </p:nvPr>
        </p:nvSpPr>
        <p:spPr/>
        <p:txBody>
          <a:bodyPr>
            <a:normAutofit fontScale="90000"/>
          </a:bodyPr>
          <a:lstStyle/>
          <a:p>
            <a:r>
              <a:rPr lang="en-US" dirty="0"/>
              <a:t>Lab 6 workflow: Authenticate users with Amazon Cognito </a:t>
            </a:r>
          </a:p>
        </p:txBody>
      </p:sp>
      <p:grpSp>
        <p:nvGrpSpPr>
          <p:cNvPr id="3" name="justGraphic-Architecture">
            <a:extLst>
              <a:ext uri="{FF2B5EF4-FFF2-40B4-BE49-F238E27FC236}">
                <a16:creationId xmlns:a16="http://schemas.microsoft.com/office/drawing/2014/main" id="{C11D7BCA-4334-44BC-99EB-88787764B4E0}"/>
              </a:ext>
              <a:ext uri="{C183D7F6-B498-43B3-948B-1728B52AA6E4}">
                <adec:decorative xmlns:adec="http://schemas.microsoft.com/office/drawing/2017/decorative" val="1"/>
              </a:ext>
            </a:extLst>
          </p:cNvPr>
          <p:cNvGrpSpPr/>
          <p:nvPr/>
        </p:nvGrpSpPr>
        <p:grpSpPr>
          <a:xfrm>
            <a:off x="2217467" y="1568065"/>
            <a:ext cx="8782328" cy="4575937"/>
            <a:chOff x="2217467" y="1568065"/>
            <a:chExt cx="8782328" cy="4575937"/>
          </a:xfrm>
        </p:grpSpPr>
        <p:cxnSp>
          <p:nvCxnSpPr>
            <p:cNvPr id="22" name="Straight Arrow Connector 21"/>
            <p:cNvCxnSpPr>
              <a:cxnSpLocks/>
              <a:stCxn id="88" idx="1"/>
              <a:endCxn id="94" idx="3"/>
            </p:cNvCxnSpPr>
            <p:nvPr/>
          </p:nvCxnSpPr>
          <p:spPr>
            <a:xfrm flipH="1">
              <a:off x="2968783" y="3584812"/>
              <a:ext cx="1631233"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68524600-D036-45E4-BB11-CFC0929818B5}"/>
                </a:ext>
              </a:extLst>
            </p:cNvPr>
            <p:cNvSpPr txBox="1"/>
            <p:nvPr/>
          </p:nvSpPr>
          <p:spPr>
            <a:xfrm>
              <a:off x="6096000" y="1591153"/>
              <a:ext cx="1645920" cy="584775"/>
            </a:xfrm>
            <a:prstGeom prst="rect">
              <a:avLst/>
            </a:prstGeom>
            <a:solidFill>
              <a:schemeClr val="accent4"/>
            </a:solidFill>
            <a:ln w="25400">
              <a:solidFill>
                <a:schemeClr val="tx1"/>
              </a:solidFill>
            </a:ln>
          </p:spPr>
          <p:txBody>
            <a:bodyPr wrap="square" lIns="0" rIns="0" rtlCol="0" anchor="ctr" anchorCtr="0">
              <a:spAutoFit/>
            </a:bodyPr>
            <a:lstStyle/>
            <a:p>
              <a:pPr algn="ctr"/>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/notes</a:t>
              </a:r>
            </a:p>
            <a:p>
              <a:pPr algn="ctr"/>
              <a:r>
                <a:rPr lang="en-US" sz="1600" b="1" dirty="0">
                  <a:latin typeface="Lucida Console" panose="020B0609040504020204" pitchFamily="49" charset="0"/>
                  <a:ea typeface="Amazon Ember" panose="02000000000000000000" pitchFamily="2" charset="0"/>
                  <a:cs typeface="Amazon Ember Light" panose="020B0403020204020204" pitchFamily="34" charset="0"/>
                </a:rPr>
                <a:t>/GET</a:t>
              </a:r>
            </a:p>
          </p:txBody>
        </p:sp>
        <p:sp>
          <p:nvSpPr>
            <p:cNvPr id="29" name="TextBox 28">
              <a:extLst>
                <a:ext uri="{FF2B5EF4-FFF2-40B4-BE49-F238E27FC236}">
                  <a16:creationId xmlns:a16="http://schemas.microsoft.com/office/drawing/2014/main" id="{A1B51108-1C6D-4E04-B366-3118667C4864}"/>
                </a:ext>
              </a:extLst>
            </p:cNvPr>
            <p:cNvSpPr txBox="1"/>
            <p:nvPr/>
          </p:nvSpPr>
          <p:spPr>
            <a:xfrm>
              <a:off x="6096000" y="2587570"/>
              <a:ext cx="1645920" cy="584775"/>
            </a:xfrm>
            <a:prstGeom prst="rect">
              <a:avLst/>
            </a:prstGeom>
            <a:solidFill>
              <a:schemeClr val="accent4"/>
            </a:solidFill>
            <a:ln w="25400">
              <a:solidFill>
                <a:schemeClr val="tx1"/>
              </a:solidFill>
            </a:ln>
          </p:spPr>
          <p:txBody>
            <a:bodyPr wrap="square" lIns="0" rIns="0" rtlCol="0" anchor="ctr" anchorCtr="0">
              <a:spAutoFit/>
            </a:bodyPr>
            <a:lstStyle/>
            <a:p>
              <a:pPr algn="ctr"/>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/notes/(id)</a:t>
              </a:r>
            </a:p>
            <a:p>
              <a:pPr algn="ctr"/>
              <a:r>
                <a:rPr lang="en-US" sz="1600" b="1" dirty="0">
                  <a:latin typeface="Lucida Console" panose="020B0609040504020204" pitchFamily="49" charset="0"/>
                  <a:ea typeface="Amazon Ember" panose="02000000000000000000" pitchFamily="2" charset="0"/>
                  <a:cs typeface="Amazon Ember Light" panose="020B0403020204020204" pitchFamily="34" charset="0"/>
                </a:rPr>
                <a:t>/POST</a:t>
              </a:r>
            </a:p>
          </p:txBody>
        </p:sp>
        <p:sp>
          <p:nvSpPr>
            <p:cNvPr id="30" name="TextBox 29">
              <a:extLst>
                <a:ext uri="{FF2B5EF4-FFF2-40B4-BE49-F238E27FC236}">
                  <a16:creationId xmlns:a16="http://schemas.microsoft.com/office/drawing/2014/main" id="{FC303840-B382-4F53-8CAF-06BD12E631DE}"/>
                </a:ext>
              </a:extLst>
            </p:cNvPr>
            <p:cNvSpPr txBox="1"/>
            <p:nvPr/>
          </p:nvSpPr>
          <p:spPr>
            <a:xfrm>
              <a:off x="6096000" y="3402671"/>
              <a:ext cx="1645920" cy="584775"/>
            </a:xfrm>
            <a:prstGeom prst="rect">
              <a:avLst/>
            </a:prstGeom>
            <a:solidFill>
              <a:schemeClr val="accent4"/>
            </a:solidFill>
            <a:ln w="25400">
              <a:solidFill>
                <a:schemeClr val="tx1"/>
              </a:solidFill>
            </a:ln>
          </p:spPr>
          <p:txBody>
            <a:bodyPr wrap="square" lIns="0" rIns="0" rtlCol="0" anchor="ctr" anchorCtr="0">
              <a:spAutoFit/>
            </a:bodyPr>
            <a:lstStyle/>
            <a:p>
              <a:pPr algn="ctr"/>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/notes/search</a:t>
              </a:r>
            </a:p>
            <a:p>
              <a:pPr algn="ctr"/>
              <a:r>
                <a:rPr lang="en-US" sz="1600" b="1" dirty="0">
                  <a:latin typeface="Lucida Console" panose="020B0609040504020204" pitchFamily="49" charset="0"/>
                  <a:ea typeface="Amazon Ember" panose="02000000000000000000" pitchFamily="2" charset="0"/>
                  <a:cs typeface="Amazon Ember Light" panose="020B0403020204020204" pitchFamily="34" charset="0"/>
                </a:rPr>
                <a:t>/GET</a:t>
              </a:r>
            </a:p>
          </p:txBody>
        </p:sp>
        <p:sp>
          <p:nvSpPr>
            <p:cNvPr id="31" name="TextBox 30">
              <a:extLst>
                <a:ext uri="{FF2B5EF4-FFF2-40B4-BE49-F238E27FC236}">
                  <a16:creationId xmlns:a16="http://schemas.microsoft.com/office/drawing/2014/main" id="{8BA2F9A9-A975-455B-9894-B43921A284CB}"/>
                </a:ext>
              </a:extLst>
            </p:cNvPr>
            <p:cNvSpPr txBox="1"/>
            <p:nvPr/>
          </p:nvSpPr>
          <p:spPr>
            <a:xfrm>
              <a:off x="6096000" y="4189187"/>
              <a:ext cx="1645920" cy="584775"/>
            </a:xfrm>
            <a:prstGeom prst="rect">
              <a:avLst/>
            </a:prstGeom>
            <a:solidFill>
              <a:schemeClr val="accent4"/>
            </a:solidFill>
            <a:ln w="25400">
              <a:solidFill>
                <a:schemeClr val="tx1"/>
              </a:solidFill>
            </a:ln>
          </p:spPr>
          <p:txBody>
            <a:bodyPr wrap="square" lIns="0" rIns="0" rtlCol="0" anchor="ctr" anchorCtr="0">
              <a:spAutoFit/>
            </a:bodyPr>
            <a:lstStyle/>
            <a:p>
              <a:pPr algn="ctr"/>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/notes/(id)</a:t>
              </a:r>
            </a:p>
            <a:p>
              <a:pPr algn="ctr"/>
              <a:r>
                <a:rPr lang="en-US" sz="1600" b="1" dirty="0">
                  <a:latin typeface="Lucida Console" panose="020B0609040504020204" pitchFamily="49" charset="0"/>
                  <a:ea typeface="Amazon Ember" panose="02000000000000000000" pitchFamily="2" charset="0"/>
                  <a:cs typeface="Amazon Ember Light" panose="020B0403020204020204" pitchFamily="34" charset="0"/>
                </a:rPr>
                <a:t>/DELETE</a:t>
              </a:r>
            </a:p>
          </p:txBody>
        </p:sp>
        <p:sp>
          <p:nvSpPr>
            <p:cNvPr id="32" name="TextBox 31">
              <a:extLst>
                <a:ext uri="{FF2B5EF4-FFF2-40B4-BE49-F238E27FC236}">
                  <a16:creationId xmlns:a16="http://schemas.microsoft.com/office/drawing/2014/main" id="{078A9BCC-A53C-4C75-A0C7-FAEB6E2FF50D}"/>
                </a:ext>
              </a:extLst>
            </p:cNvPr>
            <p:cNvSpPr txBox="1"/>
            <p:nvPr/>
          </p:nvSpPr>
          <p:spPr>
            <a:xfrm>
              <a:off x="6096000" y="4927588"/>
              <a:ext cx="1645920" cy="584775"/>
            </a:xfrm>
            <a:prstGeom prst="rect">
              <a:avLst/>
            </a:prstGeom>
            <a:solidFill>
              <a:schemeClr val="accent4"/>
            </a:solidFill>
            <a:ln w="25400">
              <a:solidFill>
                <a:schemeClr val="tx1"/>
              </a:solidFill>
            </a:ln>
          </p:spPr>
          <p:txBody>
            <a:bodyPr wrap="square" lIns="0" rIns="0" rtlCol="0" anchor="ctr" anchorCtr="0">
              <a:spAutoFit/>
            </a:bodyPr>
            <a:lstStyle/>
            <a:p>
              <a:pPr algn="ctr"/>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/notes/</a:t>
              </a:r>
            </a:p>
            <a:p>
              <a:pPr algn="ctr"/>
              <a:r>
                <a:rPr lang="en-US" sz="1600" b="1" dirty="0">
                  <a:latin typeface="Lucida Console" panose="020B0609040504020204" pitchFamily="49" charset="0"/>
                  <a:ea typeface="Amazon Ember" panose="02000000000000000000" pitchFamily="2" charset="0"/>
                  <a:cs typeface="Amazon Ember Light" panose="020B0403020204020204" pitchFamily="34" charset="0"/>
                </a:rPr>
                <a:t>/GET</a:t>
              </a:r>
            </a:p>
          </p:txBody>
        </p:sp>
        <p:cxnSp>
          <p:nvCxnSpPr>
            <p:cNvPr id="33" name="Elbow Connector 58">
              <a:extLst>
                <a:ext uri="{FF2B5EF4-FFF2-40B4-BE49-F238E27FC236}">
                  <a16:creationId xmlns:a16="http://schemas.microsoft.com/office/drawing/2014/main" id="{9AFDFF5B-B2B3-44BE-A569-17450E863C3B}"/>
                </a:ext>
              </a:extLst>
            </p:cNvPr>
            <p:cNvCxnSpPr>
              <a:cxnSpLocks/>
              <a:endCxn id="88" idx="3"/>
            </p:cNvCxnSpPr>
            <p:nvPr/>
          </p:nvCxnSpPr>
          <p:spPr>
            <a:xfrm rot="10800000">
              <a:off x="5057216" y="3584813"/>
              <a:ext cx="993782" cy="867771"/>
            </a:xfrm>
            <a:prstGeom prst="bentConnector3">
              <a:avLst>
                <a:gd name="adj1" fmla="val 50000"/>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4" name="Elbow Connector 40">
              <a:extLst>
                <a:ext uri="{FF2B5EF4-FFF2-40B4-BE49-F238E27FC236}">
                  <a16:creationId xmlns:a16="http://schemas.microsoft.com/office/drawing/2014/main" id="{7EBDEB42-29C6-4CEB-B0BE-A9EA03CED10A}"/>
                </a:ext>
              </a:extLst>
            </p:cNvPr>
            <p:cNvCxnSpPr>
              <a:cxnSpLocks/>
              <a:endCxn id="89" idx="2"/>
            </p:cNvCxnSpPr>
            <p:nvPr/>
          </p:nvCxnSpPr>
          <p:spPr>
            <a:xfrm rot="10800000">
              <a:off x="4828617" y="4415346"/>
              <a:ext cx="1222383" cy="880886"/>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6" name="Elbow Connector 79">
              <a:extLst>
                <a:ext uri="{FF2B5EF4-FFF2-40B4-BE49-F238E27FC236}">
                  <a16:creationId xmlns:a16="http://schemas.microsoft.com/office/drawing/2014/main" id="{2120C7A7-FCC0-4122-B056-8396A8D8A584}"/>
                </a:ext>
              </a:extLst>
            </p:cNvPr>
            <p:cNvCxnSpPr>
              <a:cxnSpLocks/>
              <a:stCxn id="28" idx="1"/>
              <a:endCxn id="88" idx="0"/>
            </p:cNvCxnSpPr>
            <p:nvPr/>
          </p:nvCxnSpPr>
          <p:spPr>
            <a:xfrm rot="10800000" flipV="1">
              <a:off x="4828616" y="1883540"/>
              <a:ext cx="1267384" cy="1472671"/>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7" name="Elbow Connector 76">
              <a:extLst>
                <a:ext uri="{FF2B5EF4-FFF2-40B4-BE49-F238E27FC236}">
                  <a16:creationId xmlns:a16="http://schemas.microsoft.com/office/drawing/2014/main" id="{AEED8C32-849A-4C39-8054-FEBEB922FA7A}"/>
                </a:ext>
              </a:extLst>
            </p:cNvPr>
            <p:cNvCxnSpPr>
              <a:cxnSpLocks/>
            </p:cNvCxnSpPr>
            <p:nvPr/>
          </p:nvCxnSpPr>
          <p:spPr>
            <a:xfrm flipV="1">
              <a:off x="8740297" y="4043056"/>
              <a:ext cx="1276536" cy="1174149"/>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8" name="Elbow Connector 77">
              <a:extLst>
                <a:ext uri="{FF2B5EF4-FFF2-40B4-BE49-F238E27FC236}">
                  <a16:creationId xmlns:a16="http://schemas.microsoft.com/office/drawing/2014/main" id="{A0FEF4A9-B881-4271-87BC-7CDC2C4F6752}"/>
                </a:ext>
              </a:extLst>
            </p:cNvPr>
            <p:cNvCxnSpPr>
              <a:cxnSpLocks/>
              <a:stCxn id="46" idx="3"/>
              <a:endCxn id="54" idx="1"/>
            </p:cNvCxnSpPr>
            <p:nvPr/>
          </p:nvCxnSpPr>
          <p:spPr>
            <a:xfrm flipV="1">
              <a:off x="8769165" y="3603490"/>
              <a:ext cx="1019067" cy="1"/>
            </a:xfrm>
            <a:prstGeom prst="bentConnector3">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9" name="Elbow Connector 97">
              <a:extLst>
                <a:ext uri="{FF2B5EF4-FFF2-40B4-BE49-F238E27FC236}">
                  <a16:creationId xmlns:a16="http://schemas.microsoft.com/office/drawing/2014/main" id="{AFD1C454-26BC-4EC9-90EF-0407BF47C4DC}"/>
                </a:ext>
              </a:extLst>
            </p:cNvPr>
            <p:cNvCxnSpPr>
              <a:cxnSpLocks/>
              <a:stCxn id="49" idx="3"/>
              <a:endCxn id="54" idx="1"/>
            </p:cNvCxnSpPr>
            <p:nvPr/>
          </p:nvCxnSpPr>
          <p:spPr>
            <a:xfrm flipV="1">
              <a:off x="8769165" y="3603490"/>
              <a:ext cx="1019067" cy="849089"/>
            </a:xfrm>
            <a:prstGeom prst="bentConnector3">
              <a:avLst>
                <a:gd name="adj1" fmla="val 50000"/>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0" name="Elbow Connector 98">
              <a:extLst>
                <a:ext uri="{FF2B5EF4-FFF2-40B4-BE49-F238E27FC236}">
                  <a16:creationId xmlns:a16="http://schemas.microsoft.com/office/drawing/2014/main" id="{D91EA687-8CC9-46E8-81D4-3C78883D40A2}"/>
                </a:ext>
              </a:extLst>
            </p:cNvPr>
            <p:cNvCxnSpPr>
              <a:cxnSpLocks/>
              <a:stCxn id="43" idx="3"/>
              <a:endCxn id="54" idx="0"/>
            </p:cNvCxnSpPr>
            <p:nvPr/>
          </p:nvCxnSpPr>
          <p:spPr>
            <a:xfrm>
              <a:off x="8769165" y="1859004"/>
              <a:ext cx="1247667" cy="1516667"/>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A3EFB7E0-8BD0-4395-9B61-D19B4099DD3F}"/>
                </a:ext>
              </a:extLst>
            </p:cNvPr>
            <p:cNvGrpSpPr/>
            <p:nvPr/>
          </p:nvGrpSpPr>
          <p:grpSpPr>
            <a:xfrm>
              <a:off x="7840910" y="1568065"/>
              <a:ext cx="1272639" cy="997020"/>
              <a:chOff x="7614580" y="2070176"/>
              <a:chExt cx="1272639" cy="997020"/>
            </a:xfrm>
          </p:grpSpPr>
          <p:sp>
            <p:nvSpPr>
              <p:cNvPr id="42" name="TextBox 41">
                <a:extLst>
                  <a:ext uri="{FF2B5EF4-FFF2-40B4-BE49-F238E27FC236}">
                    <a16:creationId xmlns:a16="http://schemas.microsoft.com/office/drawing/2014/main" id="{2409A8A2-4DE2-4886-8739-6F0CCD985062}"/>
                  </a:ext>
                </a:extLst>
              </p:cNvPr>
              <p:cNvSpPr txBox="1"/>
              <p:nvPr/>
            </p:nvSpPr>
            <p:spPr>
              <a:xfrm>
                <a:off x="7614580" y="2673506"/>
                <a:ext cx="1272639" cy="393690"/>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List</a:t>
                </a:r>
              </a:p>
            </p:txBody>
          </p:sp>
          <p:pic>
            <p:nvPicPr>
              <p:cNvPr id="43" name="Graphic 42">
                <a:extLst>
                  <a:ext uri="{FF2B5EF4-FFF2-40B4-BE49-F238E27FC236}">
                    <a16:creationId xmlns:a16="http://schemas.microsoft.com/office/drawing/2014/main" id="{87B61E9F-0189-486A-9C6D-5EE6A70F7349}"/>
                  </a:ext>
                </a:extLst>
              </p:cNvPr>
              <p:cNvPicPr>
                <a:picLocks noChangeAspect="1"/>
              </p:cNvPicPr>
              <p:nvPr/>
            </p:nvPicPr>
            <p:blipFill>
              <a:blip r:embed="rId4"/>
              <a:stretch>
                <a:fillRect/>
              </a:stretch>
            </p:blipFill>
            <p:spPr>
              <a:xfrm>
                <a:off x="7958964" y="2070176"/>
                <a:ext cx="583871" cy="581877"/>
              </a:xfrm>
              <a:prstGeom prst="rect">
                <a:avLst/>
              </a:prstGeom>
            </p:spPr>
          </p:pic>
        </p:grpSp>
        <p:grpSp>
          <p:nvGrpSpPr>
            <p:cNvPr id="44" name="Group 43">
              <a:extLst>
                <a:ext uri="{FF2B5EF4-FFF2-40B4-BE49-F238E27FC236}">
                  <a16:creationId xmlns:a16="http://schemas.microsoft.com/office/drawing/2014/main" id="{E0B6022F-9F88-4402-AFFE-5E6CC6FBCBFA}"/>
                </a:ext>
              </a:extLst>
            </p:cNvPr>
            <p:cNvGrpSpPr/>
            <p:nvPr/>
          </p:nvGrpSpPr>
          <p:grpSpPr>
            <a:xfrm>
              <a:off x="7893663" y="3312552"/>
              <a:ext cx="1167133" cy="957799"/>
              <a:chOff x="7667333" y="3889564"/>
              <a:chExt cx="1167133" cy="957799"/>
            </a:xfrm>
          </p:grpSpPr>
          <p:sp>
            <p:nvSpPr>
              <p:cNvPr id="45" name="TextBox 44">
                <a:extLst>
                  <a:ext uri="{FF2B5EF4-FFF2-40B4-BE49-F238E27FC236}">
                    <a16:creationId xmlns:a16="http://schemas.microsoft.com/office/drawing/2014/main" id="{1DF8DF1E-79E6-4C17-98E8-08DDB7B67C6F}"/>
                  </a:ext>
                </a:extLst>
              </p:cNvPr>
              <p:cNvSpPr txBox="1"/>
              <p:nvPr/>
            </p:nvSpPr>
            <p:spPr>
              <a:xfrm>
                <a:off x="7667333" y="4489232"/>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Search</a:t>
                </a:r>
              </a:p>
            </p:txBody>
          </p:sp>
          <p:pic>
            <p:nvPicPr>
              <p:cNvPr id="46" name="Graphic 42">
                <a:extLst>
                  <a:ext uri="{FF2B5EF4-FFF2-40B4-BE49-F238E27FC236}">
                    <a16:creationId xmlns:a16="http://schemas.microsoft.com/office/drawing/2014/main" id="{86010EEC-72A4-4FFC-B4F8-993FFD00FD55}"/>
                  </a:ext>
                </a:extLst>
              </p:cNvPr>
              <p:cNvPicPr>
                <a:picLocks noChangeAspect="1"/>
              </p:cNvPicPr>
              <p:nvPr/>
            </p:nvPicPr>
            <p:blipFill>
              <a:blip r:embed="rId4"/>
              <a:stretch>
                <a:fillRect/>
              </a:stretch>
            </p:blipFill>
            <p:spPr>
              <a:xfrm>
                <a:off x="7958964" y="3889564"/>
                <a:ext cx="583871" cy="581877"/>
              </a:xfrm>
              <a:prstGeom prst="rect">
                <a:avLst/>
              </a:prstGeom>
            </p:spPr>
          </p:pic>
        </p:grpSp>
        <p:grpSp>
          <p:nvGrpSpPr>
            <p:cNvPr id="47" name="Group 46">
              <a:extLst>
                <a:ext uri="{FF2B5EF4-FFF2-40B4-BE49-F238E27FC236}">
                  <a16:creationId xmlns:a16="http://schemas.microsoft.com/office/drawing/2014/main" id="{B72D38EE-6DE9-4A45-8463-7BC9BE97D896}"/>
                </a:ext>
              </a:extLst>
            </p:cNvPr>
            <p:cNvGrpSpPr/>
            <p:nvPr/>
          </p:nvGrpSpPr>
          <p:grpSpPr>
            <a:xfrm>
              <a:off x="7893663" y="4161640"/>
              <a:ext cx="1167133" cy="952365"/>
              <a:chOff x="7667333" y="5234798"/>
              <a:chExt cx="1167133" cy="952365"/>
            </a:xfrm>
          </p:grpSpPr>
          <p:sp>
            <p:nvSpPr>
              <p:cNvPr id="48" name="TextBox 47">
                <a:extLst>
                  <a:ext uri="{FF2B5EF4-FFF2-40B4-BE49-F238E27FC236}">
                    <a16:creationId xmlns:a16="http://schemas.microsoft.com/office/drawing/2014/main" id="{23951F2D-AC1B-4C58-8CB4-33AB3F725BCD}"/>
                  </a:ext>
                </a:extLst>
              </p:cNvPr>
              <p:cNvSpPr txBox="1"/>
              <p:nvPr/>
            </p:nvSpPr>
            <p:spPr>
              <a:xfrm>
                <a:off x="7667333" y="5829032"/>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Delete</a:t>
                </a:r>
              </a:p>
            </p:txBody>
          </p:sp>
          <p:pic>
            <p:nvPicPr>
              <p:cNvPr id="49" name="Graphic 42">
                <a:extLst>
                  <a:ext uri="{FF2B5EF4-FFF2-40B4-BE49-F238E27FC236}">
                    <a16:creationId xmlns:a16="http://schemas.microsoft.com/office/drawing/2014/main" id="{646F680E-7BE4-4899-A8E3-42DBF740BF62}"/>
                  </a:ext>
                </a:extLst>
              </p:cNvPr>
              <p:cNvPicPr>
                <a:picLocks noChangeAspect="1"/>
              </p:cNvPicPr>
              <p:nvPr/>
            </p:nvPicPr>
            <p:blipFill>
              <a:blip r:embed="rId4"/>
              <a:stretch>
                <a:fillRect/>
              </a:stretch>
            </p:blipFill>
            <p:spPr>
              <a:xfrm>
                <a:off x="7958964" y="5234798"/>
                <a:ext cx="583871" cy="581877"/>
              </a:xfrm>
              <a:prstGeom prst="rect">
                <a:avLst/>
              </a:prstGeom>
            </p:spPr>
          </p:pic>
        </p:grpSp>
        <p:grpSp>
          <p:nvGrpSpPr>
            <p:cNvPr id="50" name="Group 49">
              <a:extLst>
                <a:ext uri="{FF2B5EF4-FFF2-40B4-BE49-F238E27FC236}">
                  <a16:creationId xmlns:a16="http://schemas.microsoft.com/office/drawing/2014/main" id="{39BA486D-7617-4C1C-AB1B-6263A5742D21}"/>
                </a:ext>
              </a:extLst>
            </p:cNvPr>
            <p:cNvGrpSpPr/>
            <p:nvPr/>
          </p:nvGrpSpPr>
          <p:grpSpPr>
            <a:xfrm>
              <a:off x="7768874" y="2456374"/>
              <a:ext cx="1416711" cy="964889"/>
              <a:chOff x="7542544" y="2946198"/>
              <a:chExt cx="1416711" cy="964889"/>
            </a:xfrm>
          </p:grpSpPr>
          <p:sp>
            <p:nvSpPr>
              <p:cNvPr id="51" name="TextBox 50">
                <a:extLst>
                  <a:ext uri="{FF2B5EF4-FFF2-40B4-BE49-F238E27FC236}">
                    <a16:creationId xmlns:a16="http://schemas.microsoft.com/office/drawing/2014/main" id="{27E4A15E-8FF9-40B5-8AAD-520604074102}"/>
                  </a:ext>
                </a:extLst>
              </p:cNvPr>
              <p:cNvSpPr txBox="1"/>
              <p:nvPr/>
            </p:nvSpPr>
            <p:spPr>
              <a:xfrm>
                <a:off x="7542544" y="3551629"/>
                <a:ext cx="1416711" cy="359458"/>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Create/Update</a:t>
                </a:r>
              </a:p>
            </p:txBody>
          </p:sp>
          <p:pic>
            <p:nvPicPr>
              <p:cNvPr id="52" name="Graphic 42">
                <a:extLst>
                  <a:ext uri="{FF2B5EF4-FFF2-40B4-BE49-F238E27FC236}">
                    <a16:creationId xmlns:a16="http://schemas.microsoft.com/office/drawing/2014/main" id="{794434CD-0A08-410A-9B26-CCE9FB561578}"/>
                  </a:ext>
                </a:extLst>
              </p:cNvPr>
              <p:cNvPicPr>
                <a:picLocks noChangeAspect="1"/>
              </p:cNvPicPr>
              <p:nvPr/>
            </p:nvPicPr>
            <p:blipFill>
              <a:blip r:embed="rId4"/>
              <a:stretch>
                <a:fillRect/>
              </a:stretch>
            </p:blipFill>
            <p:spPr>
              <a:xfrm>
                <a:off x="7958964" y="2946198"/>
                <a:ext cx="583871" cy="581877"/>
              </a:xfrm>
              <a:prstGeom prst="rect">
                <a:avLst/>
              </a:prstGeom>
            </p:spPr>
          </p:pic>
        </p:grpSp>
        <p:grpSp>
          <p:nvGrpSpPr>
            <p:cNvPr id="53" name="Group 52">
              <a:extLst>
                <a:ext uri="{FF2B5EF4-FFF2-40B4-BE49-F238E27FC236}">
                  <a16:creationId xmlns:a16="http://schemas.microsoft.com/office/drawing/2014/main" id="{18768DF6-4673-434D-889F-B51EDE34C4A5}"/>
                </a:ext>
              </a:extLst>
            </p:cNvPr>
            <p:cNvGrpSpPr/>
            <p:nvPr/>
          </p:nvGrpSpPr>
          <p:grpSpPr>
            <a:xfrm>
              <a:off x="9433266" y="3375671"/>
              <a:ext cx="1167133" cy="628997"/>
              <a:chOff x="10098359" y="2382519"/>
              <a:chExt cx="1167133" cy="628997"/>
            </a:xfrm>
          </p:grpSpPr>
          <p:pic>
            <p:nvPicPr>
              <p:cNvPr id="54" name="Graphic 45">
                <a:extLst>
                  <a:ext uri="{FF2B5EF4-FFF2-40B4-BE49-F238E27FC236}">
                    <a16:creationId xmlns:a16="http://schemas.microsoft.com/office/drawing/2014/main" id="{F9B3122E-1041-4ADF-85C6-3D33CF3355FB}"/>
                  </a:ext>
                </a:extLst>
              </p:cNvPr>
              <p:cNvPicPr>
                <a:picLocks noChangeAspect="1"/>
              </p:cNvPicPr>
              <p:nvPr/>
            </p:nvPicPr>
            <p:blipFill>
              <a:blip r:embed="rId5"/>
              <a:stretch>
                <a:fillRect/>
              </a:stretch>
            </p:blipFill>
            <p:spPr>
              <a:xfrm>
                <a:off x="10453325" y="2382519"/>
                <a:ext cx="457200" cy="455638"/>
              </a:xfrm>
              <a:prstGeom prst="rect">
                <a:avLst/>
              </a:prstGeom>
            </p:spPr>
          </p:pic>
          <p:sp>
            <p:nvSpPr>
              <p:cNvPr id="55" name="TextBox 54">
                <a:extLst>
                  <a:ext uri="{FF2B5EF4-FFF2-40B4-BE49-F238E27FC236}">
                    <a16:creationId xmlns:a16="http://schemas.microsoft.com/office/drawing/2014/main" id="{76B0156C-DD2A-4F48-8E7D-AF07575E8BE1}"/>
                  </a:ext>
                </a:extLst>
              </p:cNvPr>
              <p:cNvSpPr txBox="1"/>
              <p:nvPr/>
            </p:nvSpPr>
            <p:spPr>
              <a:xfrm>
                <a:off x="10098359" y="2824668"/>
                <a:ext cx="1167133" cy="186848"/>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Notes</a:t>
                </a:r>
              </a:p>
            </p:txBody>
          </p:sp>
        </p:grpSp>
        <p:grpSp>
          <p:nvGrpSpPr>
            <p:cNvPr id="56" name="Group 55">
              <a:extLst>
                <a:ext uri="{FF2B5EF4-FFF2-40B4-BE49-F238E27FC236}">
                  <a16:creationId xmlns:a16="http://schemas.microsoft.com/office/drawing/2014/main" id="{4E82ADA2-CBE4-44DE-8572-9460723EEE1B}"/>
                </a:ext>
              </a:extLst>
            </p:cNvPr>
            <p:cNvGrpSpPr/>
            <p:nvPr/>
          </p:nvGrpSpPr>
          <p:grpSpPr>
            <a:xfrm>
              <a:off x="9699280" y="5081087"/>
              <a:ext cx="1300515" cy="1007974"/>
              <a:chOff x="9170256" y="5319982"/>
              <a:chExt cx="1300515" cy="1007974"/>
            </a:xfrm>
          </p:grpSpPr>
          <p:sp>
            <p:nvSpPr>
              <p:cNvPr id="57" name="TextBox 56">
                <a:extLst>
                  <a:ext uri="{FF2B5EF4-FFF2-40B4-BE49-F238E27FC236}">
                    <a16:creationId xmlns:a16="http://schemas.microsoft.com/office/drawing/2014/main" id="{7E3A1AA8-16F9-4CEC-9EF4-1DF2AEEF65F6}"/>
                  </a:ext>
                </a:extLst>
              </p:cNvPr>
              <p:cNvSpPr txBox="1"/>
              <p:nvPr/>
            </p:nvSpPr>
            <p:spPr>
              <a:xfrm>
                <a:off x="9170256" y="5782379"/>
                <a:ext cx="1300515" cy="545577"/>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Amazon Polly</a:t>
                </a:r>
              </a:p>
            </p:txBody>
          </p:sp>
          <p:pic>
            <p:nvPicPr>
              <p:cNvPr id="58" name="Graphic 8">
                <a:extLst>
                  <a:ext uri="{FF2B5EF4-FFF2-40B4-BE49-F238E27FC236}">
                    <a16:creationId xmlns:a16="http://schemas.microsoft.com/office/drawing/2014/main" id="{BF1151AA-B011-4B26-A270-0F2E273DBA3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91913" y="531998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0" name="Group 59">
              <a:extLst>
                <a:ext uri="{FF2B5EF4-FFF2-40B4-BE49-F238E27FC236}">
                  <a16:creationId xmlns:a16="http://schemas.microsoft.com/office/drawing/2014/main" id="{C7B4B18C-2301-49DA-95C7-10B01C00D53C}"/>
                </a:ext>
              </a:extLst>
            </p:cNvPr>
            <p:cNvGrpSpPr/>
            <p:nvPr/>
          </p:nvGrpSpPr>
          <p:grpSpPr>
            <a:xfrm>
              <a:off x="7864795" y="5005293"/>
              <a:ext cx="1167133" cy="952365"/>
              <a:chOff x="7667333" y="5234798"/>
              <a:chExt cx="1167133" cy="952365"/>
            </a:xfrm>
          </p:grpSpPr>
          <p:sp>
            <p:nvSpPr>
              <p:cNvPr id="61" name="TextBox 60">
                <a:extLst>
                  <a:ext uri="{FF2B5EF4-FFF2-40B4-BE49-F238E27FC236}">
                    <a16:creationId xmlns:a16="http://schemas.microsoft.com/office/drawing/2014/main" id="{0634E764-CD4C-4A93-8327-47410BA64AE5}"/>
                  </a:ext>
                </a:extLst>
              </p:cNvPr>
              <p:cNvSpPr txBox="1"/>
              <p:nvPr/>
            </p:nvSpPr>
            <p:spPr>
              <a:xfrm>
                <a:off x="7667333" y="5829032"/>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Dictate</a:t>
                </a:r>
              </a:p>
            </p:txBody>
          </p:sp>
          <p:pic>
            <p:nvPicPr>
              <p:cNvPr id="62" name="Graphic 42">
                <a:extLst>
                  <a:ext uri="{FF2B5EF4-FFF2-40B4-BE49-F238E27FC236}">
                    <a16:creationId xmlns:a16="http://schemas.microsoft.com/office/drawing/2014/main" id="{28C1AC43-2557-4978-BC4F-933B931A02FB}"/>
                  </a:ext>
                </a:extLst>
              </p:cNvPr>
              <p:cNvPicPr>
                <a:picLocks noChangeAspect="1"/>
              </p:cNvPicPr>
              <p:nvPr/>
            </p:nvPicPr>
            <p:blipFill>
              <a:blip r:embed="rId4"/>
              <a:stretch>
                <a:fillRect/>
              </a:stretch>
            </p:blipFill>
            <p:spPr>
              <a:xfrm>
                <a:off x="7958964" y="5234798"/>
                <a:ext cx="583871" cy="581877"/>
              </a:xfrm>
              <a:prstGeom prst="rect">
                <a:avLst/>
              </a:prstGeom>
            </p:spPr>
          </p:pic>
        </p:grpSp>
        <p:cxnSp>
          <p:nvCxnSpPr>
            <p:cNvPr id="64" name="Elbow Connector 77">
              <a:extLst>
                <a:ext uri="{FF2B5EF4-FFF2-40B4-BE49-F238E27FC236}">
                  <a16:creationId xmlns:a16="http://schemas.microsoft.com/office/drawing/2014/main" id="{D4137C24-41C7-43C1-9B71-285305225A89}"/>
                </a:ext>
              </a:extLst>
            </p:cNvPr>
            <p:cNvCxnSpPr>
              <a:cxnSpLocks/>
              <a:stCxn id="52" idx="3"/>
              <a:endCxn id="54" idx="1"/>
            </p:cNvCxnSpPr>
            <p:nvPr/>
          </p:nvCxnSpPr>
          <p:spPr>
            <a:xfrm>
              <a:off x="8769165" y="2747313"/>
              <a:ext cx="1019067" cy="856177"/>
            </a:xfrm>
            <a:prstGeom prst="bentConnector3">
              <a:avLst>
                <a:gd name="adj1" fmla="val 50000"/>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5" name="Elbow Connector 76">
              <a:extLst>
                <a:ext uri="{FF2B5EF4-FFF2-40B4-BE49-F238E27FC236}">
                  <a16:creationId xmlns:a16="http://schemas.microsoft.com/office/drawing/2014/main" id="{42714FB8-AEBB-4F66-93A0-DBEEA75E9024}"/>
                </a:ext>
              </a:extLst>
            </p:cNvPr>
            <p:cNvCxnSpPr>
              <a:cxnSpLocks/>
              <a:endCxn id="58" idx="1"/>
            </p:cNvCxnSpPr>
            <p:nvPr/>
          </p:nvCxnSpPr>
          <p:spPr>
            <a:xfrm flipV="1">
              <a:off x="8740297" y="5309687"/>
              <a:ext cx="1380640" cy="138918"/>
            </a:xfrm>
            <a:prstGeom prst="bentConnector3">
              <a:avLst>
                <a:gd name="adj1" fmla="val 50000"/>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7" name="Elbow Connector 65">
              <a:extLst>
                <a:ext uri="{FF2B5EF4-FFF2-40B4-BE49-F238E27FC236}">
                  <a16:creationId xmlns:a16="http://schemas.microsoft.com/office/drawing/2014/main" id="{7CFD101D-C163-46C8-8AF1-A242D87165EA}"/>
                </a:ext>
              </a:extLst>
            </p:cNvPr>
            <p:cNvCxnSpPr>
              <a:cxnSpLocks/>
              <a:endCxn id="88" idx="3"/>
            </p:cNvCxnSpPr>
            <p:nvPr/>
          </p:nvCxnSpPr>
          <p:spPr>
            <a:xfrm rot="10800000" flipV="1">
              <a:off x="5057216" y="2747312"/>
              <a:ext cx="993782" cy="837500"/>
            </a:xfrm>
            <a:prstGeom prst="bentConnector3">
              <a:avLst>
                <a:gd name="adj1" fmla="val 50000"/>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8" name="Elbow Connector 65">
              <a:extLst>
                <a:ext uri="{FF2B5EF4-FFF2-40B4-BE49-F238E27FC236}">
                  <a16:creationId xmlns:a16="http://schemas.microsoft.com/office/drawing/2014/main" id="{59DC6E81-D4E2-49AC-B3E9-9F2FE06B0737}"/>
                </a:ext>
              </a:extLst>
            </p:cNvPr>
            <p:cNvCxnSpPr>
              <a:cxnSpLocks/>
            </p:cNvCxnSpPr>
            <p:nvPr/>
          </p:nvCxnSpPr>
          <p:spPr>
            <a:xfrm rot="10800000">
              <a:off x="7823593" y="1864151"/>
              <a:ext cx="317707" cy="1"/>
            </a:xfrm>
            <a:prstGeom prst="bentConnector3">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9" name="Elbow Connector 65">
              <a:extLst>
                <a:ext uri="{FF2B5EF4-FFF2-40B4-BE49-F238E27FC236}">
                  <a16:creationId xmlns:a16="http://schemas.microsoft.com/office/drawing/2014/main" id="{5B685D59-EF84-427D-BE17-4FA0579648C8}"/>
                </a:ext>
              </a:extLst>
            </p:cNvPr>
            <p:cNvCxnSpPr>
              <a:cxnSpLocks/>
            </p:cNvCxnSpPr>
            <p:nvPr/>
          </p:nvCxnSpPr>
          <p:spPr>
            <a:xfrm rot="10800000">
              <a:off x="7823593" y="2737345"/>
              <a:ext cx="317707" cy="1"/>
            </a:xfrm>
            <a:prstGeom prst="bentConnector3">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0" name="Elbow Connector 65">
              <a:extLst>
                <a:ext uri="{FF2B5EF4-FFF2-40B4-BE49-F238E27FC236}">
                  <a16:creationId xmlns:a16="http://schemas.microsoft.com/office/drawing/2014/main" id="{9A653792-C65F-4DBE-AEE3-2A4AD28B11F5}"/>
                </a:ext>
              </a:extLst>
            </p:cNvPr>
            <p:cNvCxnSpPr>
              <a:cxnSpLocks/>
            </p:cNvCxnSpPr>
            <p:nvPr/>
          </p:nvCxnSpPr>
          <p:spPr>
            <a:xfrm rot="10800000">
              <a:off x="7823593" y="3638140"/>
              <a:ext cx="317707" cy="1"/>
            </a:xfrm>
            <a:prstGeom prst="bentConnector3">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1" name="Elbow Connector 65">
              <a:extLst>
                <a:ext uri="{FF2B5EF4-FFF2-40B4-BE49-F238E27FC236}">
                  <a16:creationId xmlns:a16="http://schemas.microsoft.com/office/drawing/2014/main" id="{3285FD8E-1693-4719-9410-A45E1E3D298B}"/>
                </a:ext>
              </a:extLst>
            </p:cNvPr>
            <p:cNvCxnSpPr>
              <a:cxnSpLocks/>
            </p:cNvCxnSpPr>
            <p:nvPr/>
          </p:nvCxnSpPr>
          <p:spPr>
            <a:xfrm rot="10800000">
              <a:off x="7823593" y="4449675"/>
              <a:ext cx="317707" cy="1"/>
            </a:xfrm>
            <a:prstGeom prst="bentConnector3">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2" name="Elbow Connector 65">
              <a:extLst>
                <a:ext uri="{FF2B5EF4-FFF2-40B4-BE49-F238E27FC236}">
                  <a16:creationId xmlns:a16="http://schemas.microsoft.com/office/drawing/2014/main" id="{E9360B3F-1740-469D-89DF-B6689A8D2E92}"/>
                </a:ext>
              </a:extLst>
            </p:cNvPr>
            <p:cNvCxnSpPr>
              <a:cxnSpLocks/>
            </p:cNvCxnSpPr>
            <p:nvPr/>
          </p:nvCxnSpPr>
          <p:spPr>
            <a:xfrm rot="10800000">
              <a:off x="7823593" y="5290220"/>
              <a:ext cx="317707" cy="1"/>
            </a:xfrm>
            <a:prstGeom prst="bentConnector3">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88" name="Graphic 17">
              <a:extLst>
                <a:ext uri="{FF2B5EF4-FFF2-40B4-BE49-F238E27FC236}">
                  <a16:creationId xmlns:a16="http://schemas.microsoft.com/office/drawing/2014/main" id="{14B88D1F-AC6D-45EB-AAC9-2322342C7A25}"/>
                </a:ext>
              </a:extLst>
            </p:cNvPr>
            <p:cNvPicPr>
              <a:picLocks noChangeAspect="1" noChangeArrowheads="1"/>
            </p:cNvPicPr>
            <p:nvPr/>
          </p:nvPicPr>
          <p:blipFill>
            <a:blip r:embed="rId7"/>
            <a:srcRect/>
            <a:stretch/>
          </p:blipFill>
          <p:spPr bwMode="auto">
            <a:xfrm>
              <a:off x="4600016" y="335621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TextBox 9">
              <a:extLst>
                <a:ext uri="{FF2B5EF4-FFF2-40B4-BE49-F238E27FC236}">
                  <a16:creationId xmlns:a16="http://schemas.microsoft.com/office/drawing/2014/main" id="{8F5996CE-2710-4E64-8914-19F05426609F}"/>
                </a:ext>
              </a:extLst>
            </p:cNvPr>
            <p:cNvSpPr txBox="1">
              <a:spLocks noChangeArrowheads="1"/>
            </p:cNvSpPr>
            <p:nvPr/>
          </p:nvSpPr>
          <p:spPr bwMode="auto">
            <a:xfrm>
              <a:off x="3707047" y="3830571"/>
              <a:ext cx="22431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API </a:t>
              </a:r>
              <a:br>
                <a:rPr lang="en-US" altLang="en-US" sz="1600" dirty="0">
                  <a:latin typeface="+mn-lt"/>
                  <a:ea typeface="Amazon Ember" panose="020B0603020204020204" pitchFamily="34" charset="0"/>
                  <a:cs typeface="Amazon Ember Light" panose="020B0403020204020204" pitchFamily="34" charset="0"/>
                </a:rPr>
              </a:br>
              <a:r>
                <a:rPr lang="en-US" altLang="en-US" sz="1600" dirty="0">
                  <a:latin typeface="+mn-lt"/>
                  <a:ea typeface="Amazon Ember" panose="020B0603020204020204" pitchFamily="34" charset="0"/>
                  <a:cs typeface="Amazon Ember Light" panose="020B0403020204020204" pitchFamily="34" charset="0"/>
                </a:rPr>
                <a:t>Gateway</a:t>
              </a:r>
            </a:p>
          </p:txBody>
        </p:sp>
        <p:pic>
          <p:nvPicPr>
            <p:cNvPr id="94" name="Graphic 22">
              <a:extLst>
                <a:ext uri="{FF2B5EF4-FFF2-40B4-BE49-F238E27FC236}">
                  <a16:creationId xmlns:a16="http://schemas.microsoft.com/office/drawing/2014/main" id="{38FD4E3E-22C9-4C41-A3E8-FC03338824CF}"/>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2498883" y="3349862"/>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 name="TextBox 40">
              <a:extLst>
                <a:ext uri="{FF2B5EF4-FFF2-40B4-BE49-F238E27FC236}">
                  <a16:creationId xmlns:a16="http://schemas.microsoft.com/office/drawing/2014/main" id="{F604E8C0-C401-4C1F-B80B-2CE10DBDC01D}"/>
                </a:ext>
              </a:extLst>
            </p:cNvPr>
            <p:cNvSpPr txBox="1">
              <a:spLocks noChangeArrowheads="1"/>
            </p:cNvSpPr>
            <p:nvPr/>
          </p:nvSpPr>
          <p:spPr bwMode="auto">
            <a:xfrm>
              <a:off x="2217467" y="3931797"/>
              <a:ext cx="10731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rgbClr val="000000"/>
                  </a:solidFill>
                  <a:latin typeface="+mn-lt"/>
                  <a:cs typeface="Amazon Ember Light" panose="020B0403020204020204" pitchFamily="34" charset="0"/>
                </a:rPr>
                <a:t>End user</a:t>
              </a:r>
            </a:p>
          </p:txBody>
        </p:sp>
        <p:pic>
          <p:nvPicPr>
            <p:cNvPr id="96" name="Graphic 17">
              <a:extLst>
                <a:ext uri="{FF2B5EF4-FFF2-40B4-BE49-F238E27FC236}">
                  <a16:creationId xmlns:a16="http://schemas.microsoft.com/office/drawing/2014/main" id="{A86472FE-D0BB-482B-8146-8BD8BDE52C06}"/>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572487" y="196876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 name="TextBox 11">
              <a:extLst>
                <a:ext uri="{FF2B5EF4-FFF2-40B4-BE49-F238E27FC236}">
                  <a16:creationId xmlns:a16="http://schemas.microsoft.com/office/drawing/2014/main" id="{4912C630-8BC7-4F03-9B75-2746FBA8F157}"/>
                </a:ext>
              </a:extLst>
            </p:cNvPr>
            <p:cNvSpPr txBox="1">
              <a:spLocks noChangeArrowheads="1"/>
            </p:cNvSpPr>
            <p:nvPr/>
          </p:nvSpPr>
          <p:spPr bwMode="auto">
            <a:xfrm>
              <a:off x="2654912" y="2425966"/>
              <a:ext cx="22923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Cognito</a:t>
              </a:r>
            </a:p>
          </p:txBody>
        </p:sp>
        <p:cxnSp>
          <p:nvCxnSpPr>
            <p:cNvPr id="98" name="Elbow Connector 79">
              <a:extLst>
                <a:ext uri="{FF2B5EF4-FFF2-40B4-BE49-F238E27FC236}">
                  <a16:creationId xmlns:a16="http://schemas.microsoft.com/office/drawing/2014/main" id="{4F82C517-570A-48D5-AE1D-700B124CE55B}"/>
                </a:ext>
              </a:extLst>
            </p:cNvPr>
            <p:cNvCxnSpPr>
              <a:cxnSpLocks/>
              <a:stCxn id="96" idx="1"/>
              <a:endCxn id="94" idx="0"/>
            </p:cNvCxnSpPr>
            <p:nvPr/>
          </p:nvCxnSpPr>
          <p:spPr>
            <a:xfrm rot="10800000" flipV="1">
              <a:off x="2733833" y="2197366"/>
              <a:ext cx="838654" cy="1152496"/>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2" name="Elbow Connector 79">
              <a:extLst>
                <a:ext uri="{FF2B5EF4-FFF2-40B4-BE49-F238E27FC236}">
                  <a16:creationId xmlns:a16="http://schemas.microsoft.com/office/drawing/2014/main" id="{A9B62A39-A3EF-4080-90F8-371804DA00F9}"/>
                </a:ext>
              </a:extLst>
            </p:cNvPr>
            <p:cNvCxnSpPr>
              <a:cxnSpLocks/>
              <a:stCxn id="96" idx="3"/>
            </p:cNvCxnSpPr>
            <p:nvPr/>
          </p:nvCxnSpPr>
          <p:spPr>
            <a:xfrm>
              <a:off x="4029687" y="2197366"/>
              <a:ext cx="664012" cy="1153314"/>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F0B4A066-3C78-47A3-9F92-2240D6F111E2}"/>
                </a:ext>
              </a:extLst>
            </p:cNvPr>
            <p:cNvSpPr txBox="1"/>
            <p:nvPr/>
          </p:nvSpPr>
          <p:spPr>
            <a:xfrm>
              <a:off x="3241405" y="4431805"/>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Website hosting</a:t>
              </a:r>
            </a:p>
          </p:txBody>
        </p:sp>
        <p:sp>
          <p:nvSpPr>
            <p:cNvPr id="114" name="TextBox 113">
              <a:extLst>
                <a:ext uri="{FF2B5EF4-FFF2-40B4-BE49-F238E27FC236}">
                  <a16:creationId xmlns:a16="http://schemas.microsoft.com/office/drawing/2014/main" id="{633458DD-56A3-41E5-A5FC-8059D243474F}"/>
                </a:ext>
              </a:extLst>
            </p:cNvPr>
            <p:cNvSpPr txBox="1"/>
            <p:nvPr/>
          </p:nvSpPr>
          <p:spPr>
            <a:xfrm>
              <a:off x="3234924" y="5753614"/>
              <a:ext cx="1167133" cy="330640"/>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MP3 hosting</a:t>
              </a:r>
            </a:p>
          </p:txBody>
        </p:sp>
        <p:pic>
          <p:nvPicPr>
            <p:cNvPr id="115" name="Graphic 68">
              <a:extLst>
                <a:ext uri="{FF2B5EF4-FFF2-40B4-BE49-F238E27FC236}">
                  <a16:creationId xmlns:a16="http://schemas.microsoft.com/office/drawing/2014/main" id="{A777F880-5438-49D1-A2F9-0474CB14A998}"/>
                </a:ext>
              </a:extLst>
            </p:cNvPr>
            <p:cNvPicPr>
              <a:picLocks noChangeAspect="1"/>
            </p:cNvPicPr>
            <p:nvPr/>
          </p:nvPicPr>
          <p:blipFill>
            <a:blip r:embed="rId11"/>
            <a:stretch>
              <a:fillRect/>
            </a:stretch>
          </p:blipFill>
          <p:spPr>
            <a:xfrm>
              <a:off x="3526556" y="3892289"/>
              <a:ext cx="583871" cy="581877"/>
            </a:xfrm>
            <a:prstGeom prst="rect">
              <a:avLst/>
            </a:prstGeom>
          </p:spPr>
        </p:pic>
        <p:pic>
          <p:nvPicPr>
            <p:cNvPr id="116" name="Graphic 68">
              <a:extLst>
                <a:ext uri="{FF2B5EF4-FFF2-40B4-BE49-F238E27FC236}">
                  <a16:creationId xmlns:a16="http://schemas.microsoft.com/office/drawing/2014/main" id="{52058139-21E6-4AC3-961B-EE5A081C3AFD}"/>
                </a:ext>
              </a:extLst>
            </p:cNvPr>
            <p:cNvPicPr>
              <a:picLocks noChangeAspect="1"/>
            </p:cNvPicPr>
            <p:nvPr/>
          </p:nvPicPr>
          <p:blipFill>
            <a:blip r:embed="rId11"/>
            <a:stretch>
              <a:fillRect/>
            </a:stretch>
          </p:blipFill>
          <p:spPr>
            <a:xfrm>
              <a:off x="3526556" y="5162854"/>
              <a:ext cx="583871" cy="581877"/>
            </a:xfrm>
            <a:prstGeom prst="rect">
              <a:avLst/>
            </a:prstGeom>
          </p:spPr>
        </p:pic>
        <p:cxnSp>
          <p:nvCxnSpPr>
            <p:cNvPr id="117" name="Elbow Connector 76">
              <a:extLst>
                <a:ext uri="{FF2B5EF4-FFF2-40B4-BE49-F238E27FC236}">
                  <a16:creationId xmlns:a16="http://schemas.microsoft.com/office/drawing/2014/main" id="{FB14DEFD-EC4C-4C6C-9473-BF04A7846422}"/>
                </a:ext>
              </a:extLst>
            </p:cNvPr>
            <p:cNvCxnSpPr>
              <a:cxnSpLocks/>
            </p:cNvCxnSpPr>
            <p:nvPr/>
          </p:nvCxnSpPr>
          <p:spPr>
            <a:xfrm rot="10800000" flipV="1">
              <a:off x="4402056" y="5448605"/>
              <a:ext cx="3754369" cy="319545"/>
            </a:xfrm>
            <a:prstGeom prst="bentConnector3">
              <a:avLst>
                <a:gd name="adj1" fmla="val 11094"/>
              </a:avLst>
            </a:prstGeom>
            <a:ln w="1270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DECF76A0-8B5E-45DB-A1A6-D4E3DE113090}"/>
                </a:ext>
              </a:extLst>
            </p:cNvPr>
            <p:cNvSpPr txBox="1"/>
            <p:nvPr/>
          </p:nvSpPr>
          <p:spPr>
            <a:xfrm>
              <a:off x="5439808" y="5785871"/>
              <a:ext cx="1572225"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Presigned URL</a:t>
              </a:r>
            </a:p>
          </p:txBody>
        </p:sp>
        <p:cxnSp>
          <p:nvCxnSpPr>
            <p:cNvPr id="124" name="Elbow Connector 79">
              <a:extLst>
                <a:ext uri="{FF2B5EF4-FFF2-40B4-BE49-F238E27FC236}">
                  <a16:creationId xmlns:a16="http://schemas.microsoft.com/office/drawing/2014/main" id="{0465EE62-94BB-4A75-B117-3B8B914D71C5}"/>
                </a:ext>
              </a:extLst>
            </p:cNvPr>
            <p:cNvCxnSpPr>
              <a:cxnSpLocks/>
              <a:stCxn id="95" idx="2"/>
              <a:endCxn id="113" idx="1"/>
            </p:cNvCxnSpPr>
            <p:nvPr/>
          </p:nvCxnSpPr>
          <p:spPr>
            <a:xfrm rot="16200000" flipH="1">
              <a:off x="2827463" y="4196929"/>
              <a:ext cx="340520" cy="487363"/>
            </a:xfrm>
            <a:prstGeom prst="bentConnector2">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28" name="Elbow Connector 79">
              <a:extLst>
                <a:ext uri="{FF2B5EF4-FFF2-40B4-BE49-F238E27FC236}">
                  <a16:creationId xmlns:a16="http://schemas.microsoft.com/office/drawing/2014/main" id="{CCDC0D41-9BFD-4DAD-BBD6-C7945AEF1BF7}"/>
                </a:ext>
              </a:extLst>
            </p:cNvPr>
            <p:cNvCxnSpPr>
              <a:cxnSpLocks/>
              <a:stCxn id="95" idx="2"/>
              <a:endCxn id="114" idx="1"/>
            </p:cNvCxnSpPr>
            <p:nvPr/>
          </p:nvCxnSpPr>
          <p:spPr>
            <a:xfrm rot="16200000" flipH="1">
              <a:off x="2170192" y="4854201"/>
              <a:ext cx="1648583" cy="480882"/>
            </a:xfrm>
            <a:prstGeom prst="bentConnector2">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601E2D2-6CD3-4068-8434-1A74AEA7A5DF}"/>
                </a:ext>
              </a:extLst>
            </p:cNvPr>
            <p:cNvCxnSpPr>
              <a:cxnSpLocks/>
            </p:cNvCxnSpPr>
            <p:nvPr/>
          </p:nvCxnSpPr>
          <p:spPr>
            <a:xfrm flipH="1">
              <a:off x="5057215" y="3584812"/>
              <a:ext cx="1012867"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385707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20"/>
          </p:nvPr>
        </p:nvSpPr>
        <p:spPr/>
        <p:txBody>
          <a:bodyPr/>
          <a:lstStyle/>
          <a:p>
            <a:fld id="{989D9560-4C13-4692-9687-98ECDD2D9552}" type="slidenum">
              <a:rPr lang="en-US" smtClean="0"/>
              <a:pPr/>
              <a:t>32</a:t>
            </a:fld>
            <a:endParaRPr lang="en-US" dirty="0"/>
          </a:p>
        </p:txBody>
      </p:sp>
      <p:sp>
        <p:nvSpPr>
          <p:cNvPr id="4" name="Title 3"/>
          <p:cNvSpPr>
            <a:spLocks noGrp="1"/>
          </p:cNvSpPr>
          <p:nvPr>
            <p:ph type="title"/>
          </p:nvPr>
        </p:nvSpPr>
        <p:spPr/>
        <p:txBody>
          <a:bodyPr/>
          <a:lstStyle/>
          <a:p>
            <a:r>
              <a:rPr lang="en-US"/>
              <a:t>Lab 6 workflow: Complete the application build</a:t>
            </a:r>
            <a:endParaRPr lang="en-US" dirty="0"/>
          </a:p>
        </p:txBody>
      </p:sp>
      <p:grpSp>
        <p:nvGrpSpPr>
          <p:cNvPr id="3" name="Architecture">
            <a:extLst>
              <a:ext uri="{FF2B5EF4-FFF2-40B4-BE49-F238E27FC236}">
                <a16:creationId xmlns:a16="http://schemas.microsoft.com/office/drawing/2014/main" id="{96B822B7-8E02-46E6-B480-98A6A5835305}"/>
              </a:ext>
              <a:ext uri="{C183D7F6-B498-43B3-948B-1728B52AA6E4}">
                <adec:decorative xmlns:adec="http://schemas.microsoft.com/office/drawing/2017/decorative" val="1"/>
              </a:ext>
            </a:extLst>
          </p:cNvPr>
          <p:cNvGrpSpPr/>
          <p:nvPr/>
        </p:nvGrpSpPr>
        <p:grpSpPr>
          <a:xfrm>
            <a:off x="763434" y="1069963"/>
            <a:ext cx="9662609" cy="4591813"/>
            <a:chOff x="763434" y="1069963"/>
            <a:chExt cx="9662609" cy="4591813"/>
          </a:xfrm>
        </p:grpSpPr>
        <p:sp>
          <p:nvSpPr>
            <p:cNvPr id="11" name="TextBox 10">
              <a:extLst>
                <a:ext uri="{FF2B5EF4-FFF2-40B4-BE49-F238E27FC236}">
                  <a16:creationId xmlns:a16="http://schemas.microsoft.com/office/drawing/2014/main" id="{B8A46A8F-942B-4684-AA5E-71EF5AC54CD8}"/>
                </a:ext>
              </a:extLst>
            </p:cNvPr>
            <p:cNvSpPr txBox="1"/>
            <p:nvPr/>
          </p:nvSpPr>
          <p:spPr>
            <a:xfrm>
              <a:off x="4706036" y="1069963"/>
              <a:ext cx="2900153" cy="523220"/>
            </a:xfrm>
            <a:prstGeom prst="rect">
              <a:avLst/>
            </a:prstGeom>
            <a:noFill/>
          </p:spPr>
          <p:txBody>
            <a:bodyPr wrap="none" rtlCol="0">
              <a:spAutoFit/>
            </a:bodyPr>
            <a:lstStyle/>
            <a:p>
              <a:r>
                <a:rPr lang="en-US" sz="2800" dirty="0">
                  <a:ea typeface="Amazon Ember Light" panose="020B0403020204020204" pitchFamily="34" charset="0"/>
                  <a:cs typeface="Amazon Ember Light" panose="020B0403020204020204" pitchFamily="34" charset="0"/>
                </a:rPr>
                <a:t>Your Application</a:t>
              </a:r>
            </a:p>
          </p:txBody>
        </p:sp>
        <p:grpSp>
          <p:nvGrpSpPr>
            <p:cNvPr id="2" name="Group 1">
              <a:extLst>
                <a:ext uri="{FF2B5EF4-FFF2-40B4-BE49-F238E27FC236}">
                  <a16:creationId xmlns:a16="http://schemas.microsoft.com/office/drawing/2014/main" id="{6014C25C-DD8C-47EA-8F28-203F96DA791F}"/>
                </a:ext>
              </a:extLst>
            </p:cNvPr>
            <p:cNvGrpSpPr/>
            <p:nvPr/>
          </p:nvGrpSpPr>
          <p:grpSpPr>
            <a:xfrm>
              <a:off x="763434" y="1824591"/>
              <a:ext cx="9662609" cy="3837185"/>
              <a:chOff x="763434" y="1824591"/>
              <a:chExt cx="9662609" cy="3837185"/>
            </a:xfrm>
          </p:grpSpPr>
          <p:cxnSp>
            <p:nvCxnSpPr>
              <p:cNvPr id="60" name="Straight Arrow Connector 59">
                <a:extLst>
                  <a:ext uri="{FF2B5EF4-FFF2-40B4-BE49-F238E27FC236}">
                    <a16:creationId xmlns:a16="http://schemas.microsoft.com/office/drawing/2014/main" id="{21E0F892-2E42-4D45-8076-245C1A39DA36}"/>
                  </a:ext>
                </a:extLst>
              </p:cNvPr>
              <p:cNvCxnSpPr>
                <a:cxnSpLocks/>
              </p:cNvCxnSpPr>
              <p:nvPr/>
            </p:nvCxnSpPr>
            <p:spPr>
              <a:xfrm>
                <a:off x="1506172" y="3626556"/>
                <a:ext cx="2602773" cy="0"/>
              </a:xfrm>
              <a:prstGeom prst="straightConnector1">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61" name="Elbow Connector 109">
                <a:extLst>
                  <a:ext uri="{FF2B5EF4-FFF2-40B4-BE49-F238E27FC236}">
                    <a16:creationId xmlns:a16="http://schemas.microsoft.com/office/drawing/2014/main" id="{53BEBFB2-A152-4C69-987B-21AAD6F5DF66}"/>
                  </a:ext>
                </a:extLst>
              </p:cNvPr>
              <p:cNvCxnSpPr>
                <a:cxnSpLocks/>
                <a:stCxn id="68" idx="0"/>
                <a:endCxn id="89" idx="0"/>
              </p:cNvCxnSpPr>
              <p:nvPr/>
            </p:nvCxnSpPr>
            <p:spPr>
              <a:xfrm rot="16200000" flipH="1">
                <a:off x="5354901" y="2594757"/>
                <a:ext cx="739075" cy="839082"/>
              </a:xfrm>
              <a:prstGeom prst="bentConnector3">
                <a:avLst>
                  <a:gd name="adj1" fmla="val -30931"/>
                </a:avLst>
              </a:prstGeom>
              <a:ln w="12700">
                <a:solidFill>
                  <a:schemeClr val="tx1"/>
                </a:solidFill>
                <a:prstDash val="dash"/>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62" name="Graphic 22">
                <a:extLst>
                  <a:ext uri="{FF2B5EF4-FFF2-40B4-BE49-F238E27FC236}">
                    <a16:creationId xmlns:a16="http://schemas.microsoft.com/office/drawing/2014/main" id="{7F3A1459-7620-44FA-B0EF-BE18AAB6C749}"/>
                  </a:ext>
                </a:extLst>
              </p:cNvPr>
              <p:cNvPicPr>
                <a:picLocks noChangeArrowheads="1"/>
              </p:cNvPicPr>
              <p:nvPr/>
            </p:nvPicPr>
            <p:blipFill>
              <a:blip r:embed="rId4">
                <a:extLst>
                  <a:ext uri="{96DAC541-7B7A-43D3-8B79-37D633B846F1}">
                    <asvg:svgBlip xmlns:asvg="http://schemas.microsoft.com/office/drawing/2016/SVG/main" r:embed="rId5"/>
                  </a:ext>
                </a:extLst>
              </a:blip>
              <a:srcRect/>
              <a:stretch/>
            </p:blipFill>
            <p:spPr bwMode="auto">
              <a:xfrm>
                <a:off x="1149102" y="339795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65">
                <a:extLst>
                  <a:ext uri="{FF2B5EF4-FFF2-40B4-BE49-F238E27FC236}">
                    <a16:creationId xmlns:a16="http://schemas.microsoft.com/office/drawing/2014/main" id="{E08F22FD-6CA6-4419-A281-0DD889750B4D}"/>
                  </a:ext>
                </a:extLst>
              </p:cNvPr>
              <p:cNvSpPr txBox="1"/>
              <p:nvPr/>
            </p:nvSpPr>
            <p:spPr>
              <a:xfrm>
                <a:off x="4842742" y="3259501"/>
                <a:ext cx="955959" cy="308419"/>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Website hosting</a:t>
                </a:r>
              </a:p>
            </p:txBody>
          </p:sp>
          <p:sp>
            <p:nvSpPr>
              <p:cNvPr id="67" name="TextBox 66">
                <a:extLst>
                  <a:ext uri="{FF2B5EF4-FFF2-40B4-BE49-F238E27FC236}">
                    <a16:creationId xmlns:a16="http://schemas.microsoft.com/office/drawing/2014/main" id="{D58ECBD3-962A-44D6-AFCE-B7BA920ACC31}"/>
                  </a:ext>
                </a:extLst>
              </p:cNvPr>
              <p:cNvSpPr txBox="1"/>
              <p:nvPr/>
            </p:nvSpPr>
            <p:spPr>
              <a:xfrm>
                <a:off x="4813579" y="4560265"/>
                <a:ext cx="955959" cy="471515"/>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MP3 hosting</a:t>
                </a:r>
              </a:p>
            </p:txBody>
          </p:sp>
          <p:pic>
            <p:nvPicPr>
              <p:cNvPr id="68" name="Graphic 68">
                <a:extLst>
                  <a:ext uri="{FF2B5EF4-FFF2-40B4-BE49-F238E27FC236}">
                    <a16:creationId xmlns:a16="http://schemas.microsoft.com/office/drawing/2014/main" id="{40CF7F8D-34D1-48C9-AB02-E700760765C5}"/>
                  </a:ext>
                </a:extLst>
              </p:cNvPr>
              <p:cNvPicPr>
                <a:picLocks noChangeAspect="1"/>
              </p:cNvPicPr>
              <p:nvPr/>
            </p:nvPicPr>
            <p:blipFill>
              <a:blip r:embed="rId6"/>
              <a:stretch>
                <a:fillRect/>
              </a:stretch>
            </p:blipFill>
            <p:spPr>
              <a:xfrm>
                <a:off x="5076298" y="2644761"/>
                <a:ext cx="457200" cy="457200"/>
              </a:xfrm>
              <a:prstGeom prst="rect">
                <a:avLst/>
              </a:prstGeom>
            </p:spPr>
          </p:pic>
          <p:pic>
            <p:nvPicPr>
              <p:cNvPr id="71" name="Graphic 68">
                <a:extLst>
                  <a:ext uri="{FF2B5EF4-FFF2-40B4-BE49-F238E27FC236}">
                    <a16:creationId xmlns:a16="http://schemas.microsoft.com/office/drawing/2014/main" id="{A8D467D3-57F8-48D4-B727-36CF8DDF0237}"/>
                  </a:ext>
                </a:extLst>
              </p:cNvPr>
              <p:cNvPicPr>
                <a:picLocks noChangeAspect="1"/>
              </p:cNvPicPr>
              <p:nvPr/>
            </p:nvPicPr>
            <p:blipFill>
              <a:blip r:embed="rId6"/>
              <a:stretch>
                <a:fillRect/>
              </a:stretch>
            </p:blipFill>
            <p:spPr>
              <a:xfrm>
                <a:off x="5076298" y="4115062"/>
                <a:ext cx="457200" cy="457200"/>
              </a:xfrm>
              <a:prstGeom prst="rect">
                <a:avLst/>
              </a:prstGeom>
            </p:spPr>
          </p:pic>
          <p:sp>
            <p:nvSpPr>
              <p:cNvPr id="72" name="TextBox 71">
                <a:extLst>
                  <a:ext uri="{FF2B5EF4-FFF2-40B4-BE49-F238E27FC236}">
                    <a16:creationId xmlns:a16="http://schemas.microsoft.com/office/drawing/2014/main" id="{66F92B0E-C0FE-4BEA-8121-2E5BC008EB4B}"/>
                  </a:ext>
                </a:extLst>
              </p:cNvPr>
              <p:cNvSpPr txBox="1"/>
              <p:nvPr/>
            </p:nvSpPr>
            <p:spPr>
              <a:xfrm>
                <a:off x="5119532" y="1912699"/>
                <a:ext cx="1124342" cy="509459"/>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Application</a:t>
                </a:r>
                <a:br>
                  <a:rPr lang="en-US" sz="1600" dirty="0">
                    <a:solidFill>
                      <a:srgbClr val="000000"/>
                    </a:solidFill>
                    <a:ea typeface="Amazon Ember Light" panose="020B0403020204020204" pitchFamily="34" charset="0"/>
                    <a:cs typeface="Amazon Ember Light" panose="020B0403020204020204" pitchFamily="34" charset="0"/>
                  </a:rPr>
                </a:br>
                <a:r>
                  <a:rPr lang="en-US" sz="1600" dirty="0">
                    <a:solidFill>
                      <a:srgbClr val="000000"/>
                    </a:solidFill>
                    <a:ea typeface="Amazon Ember Light" panose="020B0403020204020204" pitchFamily="34" charset="0"/>
                    <a:cs typeface="Amazon Ember Light" panose="020B0403020204020204" pitchFamily="34" charset="0"/>
                  </a:rPr>
                  <a:t>API calls</a:t>
                </a:r>
              </a:p>
            </p:txBody>
          </p:sp>
          <p:cxnSp>
            <p:nvCxnSpPr>
              <p:cNvPr id="73" name="Elbow Connector 58">
                <a:extLst>
                  <a:ext uri="{FF2B5EF4-FFF2-40B4-BE49-F238E27FC236}">
                    <a16:creationId xmlns:a16="http://schemas.microsoft.com/office/drawing/2014/main" id="{5B38603E-26B2-410A-AED1-86F51B3719FB}"/>
                  </a:ext>
                </a:extLst>
              </p:cNvPr>
              <p:cNvCxnSpPr>
                <a:cxnSpLocks/>
                <a:stCxn id="84" idx="1"/>
                <a:endCxn id="89" idx="3"/>
              </p:cNvCxnSpPr>
              <p:nvPr/>
            </p:nvCxnSpPr>
            <p:spPr>
              <a:xfrm rot="10800000">
                <a:off x="6372580" y="3612436"/>
                <a:ext cx="899074" cy="731226"/>
              </a:xfrm>
              <a:prstGeom prst="bentConnector3">
                <a:avLst>
                  <a:gd name="adj1" fmla="val 50000"/>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4" name="Elbow Connector 63">
                <a:extLst>
                  <a:ext uri="{FF2B5EF4-FFF2-40B4-BE49-F238E27FC236}">
                    <a16:creationId xmlns:a16="http://schemas.microsoft.com/office/drawing/2014/main" id="{AB115B04-7CB9-47B8-A1EF-59562180D978}"/>
                  </a:ext>
                </a:extLst>
              </p:cNvPr>
              <p:cNvCxnSpPr>
                <a:cxnSpLocks/>
                <a:stCxn id="98" idx="1"/>
                <a:endCxn id="90" idx="2"/>
              </p:cNvCxnSpPr>
              <p:nvPr/>
            </p:nvCxnSpPr>
            <p:spPr>
              <a:xfrm rot="10800000">
                <a:off x="6143980" y="4407086"/>
                <a:ext cx="1127674" cy="663123"/>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5" name="Elbow Connector 79">
                <a:extLst>
                  <a:ext uri="{FF2B5EF4-FFF2-40B4-BE49-F238E27FC236}">
                    <a16:creationId xmlns:a16="http://schemas.microsoft.com/office/drawing/2014/main" id="{FF1A210E-E34A-4FA5-BA0D-DDE6D5D53913}"/>
                  </a:ext>
                </a:extLst>
              </p:cNvPr>
              <p:cNvCxnSpPr>
                <a:cxnSpLocks/>
                <a:stCxn id="80" idx="1"/>
              </p:cNvCxnSpPr>
              <p:nvPr/>
            </p:nvCxnSpPr>
            <p:spPr>
              <a:xfrm rot="10800000" flipV="1">
                <a:off x="6266564" y="2110100"/>
                <a:ext cx="1005091" cy="1273736"/>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6" name="Elbow Connector 76">
                <a:extLst>
                  <a:ext uri="{FF2B5EF4-FFF2-40B4-BE49-F238E27FC236}">
                    <a16:creationId xmlns:a16="http://schemas.microsoft.com/office/drawing/2014/main" id="{6473C4B3-C1F5-43A6-9B95-5C3605A2B868}"/>
                  </a:ext>
                </a:extLst>
              </p:cNvPr>
              <p:cNvCxnSpPr>
                <a:cxnSpLocks/>
                <a:stCxn id="98" idx="3"/>
                <a:endCxn id="88" idx="2"/>
              </p:cNvCxnSpPr>
              <p:nvPr/>
            </p:nvCxnSpPr>
            <p:spPr>
              <a:xfrm flipV="1">
                <a:off x="7728854" y="4064657"/>
                <a:ext cx="1314390" cy="1005551"/>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7" name="Elbow Connector 97">
                <a:extLst>
                  <a:ext uri="{FF2B5EF4-FFF2-40B4-BE49-F238E27FC236}">
                    <a16:creationId xmlns:a16="http://schemas.microsoft.com/office/drawing/2014/main" id="{C2916DF2-1067-44B4-8013-A3A7F23FFF12}"/>
                  </a:ext>
                </a:extLst>
              </p:cNvPr>
              <p:cNvCxnSpPr>
                <a:cxnSpLocks/>
                <a:stCxn id="84" idx="3"/>
                <a:endCxn id="87" idx="1"/>
              </p:cNvCxnSpPr>
              <p:nvPr/>
            </p:nvCxnSpPr>
            <p:spPr>
              <a:xfrm flipV="1">
                <a:off x="7728854" y="3612436"/>
                <a:ext cx="1127151" cy="731226"/>
              </a:xfrm>
              <a:prstGeom prst="bentConnector3">
                <a:avLst>
                  <a:gd name="adj1" fmla="val 50000"/>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8" name="Elbow Connector 98">
                <a:extLst>
                  <a:ext uri="{FF2B5EF4-FFF2-40B4-BE49-F238E27FC236}">
                    <a16:creationId xmlns:a16="http://schemas.microsoft.com/office/drawing/2014/main" id="{D88CAE25-7519-47D3-8171-2CC009F077B6}"/>
                  </a:ext>
                </a:extLst>
              </p:cNvPr>
              <p:cNvCxnSpPr>
                <a:cxnSpLocks/>
                <a:stCxn id="80" idx="3"/>
                <a:endCxn id="87" idx="0"/>
              </p:cNvCxnSpPr>
              <p:nvPr/>
            </p:nvCxnSpPr>
            <p:spPr>
              <a:xfrm>
                <a:off x="7728854" y="2110100"/>
                <a:ext cx="1355751" cy="1273736"/>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264288FD-D38B-4DCE-91D2-9B77A13D914E}"/>
                  </a:ext>
                </a:extLst>
              </p:cNvPr>
              <p:cNvSpPr txBox="1"/>
              <p:nvPr/>
            </p:nvSpPr>
            <p:spPr>
              <a:xfrm>
                <a:off x="6989582" y="2401082"/>
                <a:ext cx="1042375" cy="33904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List</a:t>
                </a:r>
              </a:p>
            </p:txBody>
          </p:sp>
          <p:pic>
            <p:nvPicPr>
              <p:cNvPr id="80" name="Graphic 42">
                <a:extLst>
                  <a:ext uri="{FF2B5EF4-FFF2-40B4-BE49-F238E27FC236}">
                    <a16:creationId xmlns:a16="http://schemas.microsoft.com/office/drawing/2014/main" id="{2BC982EF-9B05-4117-A857-4388DCB8AC5F}"/>
                  </a:ext>
                </a:extLst>
              </p:cNvPr>
              <p:cNvPicPr>
                <a:picLocks noChangeAspect="1"/>
              </p:cNvPicPr>
              <p:nvPr/>
            </p:nvPicPr>
            <p:blipFill>
              <a:blip r:embed="rId7"/>
              <a:stretch>
                <a:fillRect/>
              </a:stretch>
            </p:blipFill>
            <p:spPr>
              <a:xfrm>
                <a:off x="7271654" y="1881500"/>
                <a:ext cx="457200" cy="457200"/>
              </a:xfrm>
              <a:prstGeom prst="rect">
                <a:avLst/>
              </a:prstGeom>
            </p:spPr>
          </p:pic>
          <p:sp>
            <p:nvSpPr>
              <p:cNvPr id="81" name="TextBox 80">
                <a:extLst>
                  <a:ext uri="{FF2B5EF4-FFF2-40B4-BE49-F238E27FC236}">
                    <a16:creationId xmlns:a16="http://schemas.microsoft.com/office/drawing/2014/main" id="{F0D0CB4B-E189-4A79-82EC-C939F973956E}"/>
                  </a:ext>
                </a:extLst>
              </p:cNvPr>
              <p:cNvSpPr txBox="1"/>
              <p:nvPr/>
            </p:nvSpPr>
            <p:spPr>
              <a:xfrm>
                <a:off x="7032790" y="3900264"/>
                <a:ext cx="955959" cy="308419"/>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Search</a:t>
                </a:r>
              </a:p>
            </p:txBody>
          </p:sp>
          <p:pic>
            <p:nvPicPr>
              <p:cNvPr id="82" name="Graphic 42">
                <a:extLst>
                  <a:ext uri="{FF2B5EF4-FFF2-40B4-BE49-F238E27FC236}">
                    <a16:creationId xmlns:a16="http://schemas.microsoft.com/office/drawing/2014/main" id="{970E1549-088A-4ED0-8359-865F5F40F4AA}"/>
                  </a:ext>
                </a:extLst>
              </p:cNvPr>
              <p:cNvPicPr>
                <a:picLocks noChangeAspect="1"/>
              </p:cNvPicPr>
              <p:nvPr/>
            </p:nvPicPr>
            <p:blipFill>
              <a:blip r:embed="rId7"/>
              <a:stretch>
                <a:fillRect/>
              </a:stretch>
            </p:blipFill>
            <p:spPr>
              <a:xfrm>
                <a:off x="7271654" y="3383836"/>
                <a:ext cx="457200" cy="457200"/>
              </a:xfrm>
              <a:prstGeom prst="rect">
                <a:avLst/>
              </a:prstGeom>
            </p:spPr>
          </p:pic>
          <p:sp>
            <p:nvSpPr>
              <p:cNvPr id="83" name="TextBox 82">
                <a:extLst>
                  <a:ext uri="{FF2B5EF4-FFF2-40B4-BE49-F238E27FC236}">
                    <a16:creationId xmlns:a16="http://schemas.microsoft.com/office/drawing/2014/main" id="{E3B27BD6-E5DC-4033-97F4-0AF64563E435}"/>
                  </a:ext>
                </a:extLst>
              </p:cNvPr>
              <p:cNvSpPr txBox="1"/>
              <p:nvPr/>
            </p:nvSpPr>
            <p:spPr>
              <a:xfrm>
                <a:off x="7032790" y="4626811"/>
                <a:ext cx="955959" cy="308419"/>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Delete</a:t>
                </a:r>
              </a:p>
            </p:txBody>
          </p:sp>
          <p:pic>
            <p:nvPicPr>
              <p:cNvPr id="84" name="Graphic 42">
                <a:extLst>
                  <a:ext uri="{FF2B5EF4-FFF2-40B4-BE49-F238E27FC236}">
                    <a16:creationId xmlns:a16="http://schemas.microsoft.com/office/drawing/2014/main" id="{D4DE499E-6DAA-43B7-AA96-BE4735AF2838}"/>
                  </a:ext>
                </a:extLst>
              </p:cNvPr>
              <p:cNvPicPr>
                <a:picLocks noChangeAspect="1"/>
              </p:cNvPicPr>
              <p:nvPr/>
            </p:nvPicPr>
            <p:blipFill>
              <a:blip r:embed="rId7"/>
              <a:stretch>
                <a:fillRect/>
              </a:stretch>
            </p:blipFill>
            <p:spPr>
              <a:xfrm>
                <a:off x="7271654" y="4115062"/>
                <a:ext cx="457200" cy="457200"/>
              </a:xfrm>
              <a:prstGeom prst="rect">
                <a:avLst/>
              </a:prstGeom>
            </p:spPr>
          </p:pic>
          <p:sp>
            <p:nvSpPr>
              <p:cNvPr id="85" name="TextBox 84">
                <a:extLst>
                  <a:ext uri="{FF2B5EF4-FFF2-40B4-BE49-F238E27FC236}">
                    <a16:creationId xmlns:a16="http://schemas.microsoft.com/office/drawing/2014/main" id="{BD31C69D-95E9-4855-892D-A8149092428F}"/>
                  </a:ext>
                </a:extLst>
              </p:cNvPr>
              <p:cNvSpPr txBox="1"/>
              <p:nvPr/>
            </p:nvSpPr>
            <p:spPr>
              <a:xfrm>
                <a:off x="6817554" y="3167894"/>
                <a:ext cx="1386428" cy="30956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Create/Update</a:t>
                </a:r>
              </a:p>
            </p:txBody>
          </p:sp>
          <p:pic>
            <p:nvPicPr>
              <p:cNvPr id="86" name="Graphic 42">
                <a:extLst>
                  <a:ext uri="{FF2B5EF4-FFF2-40B4-BE49-F238E27FC236}">
                    <a16:creationId xmlns:a16="http://schemas.microsoft.com/office/drawing/2014/main" id="{4608141F-63C7-4F2D-9062-F3AAE3CA4B6D}"/>
                  </a:ext>
                </a:extLst>
              </p:cNvPr>
              <p:cNvPicPr>
                <a:picLocks noChangeAspect="1"/>
              </p:cNvPicPr>
              <p:nvPr/>
            </p:nvPicPr>
            <p:blipFill>
              <a:blip r:embed="rId7"/>
              <a:stretch>
                <a:fillRect/>
              </a:stretch>
            </p:blipFill>
            <p:spPr>
              <a:xfrm>
                <a:off x="7271654" y="2644761"/>
                <a:ext cx="457200" cy="457200"/>
              </a:xfrm>
              <a:prstGeom prst="rect">
                <a:avLst/>
              </a:prstGeom>
            </p:spPr>
          </p:pic>
          <p:pic>
            <p:nvPicPr>
              <p:cNvPr id="87" name="Graphic 45">
                <a:extLst>
                  <a:ext uri="{FF2B5EF4-FFF2-40B4-BE49-F238E27FC236}">
                    <a16:creationId xmlns:a16="http://schemas.microsoft.com/office/drawing/2014/main" id="{5EC55B72-A8F0-48E1-85BC-9FA6248D2BFB}"/>
                  </a:ext>
                </a:extLst>
              </p:cNvPr>
              <p:cNvPicPr>
                <a:picLocks noChangeAspect="1"/>
              </p:cNvPicPr>
              <p:nvPr/>
            </p:nvPicPr>
            <p:blipFill>
              <a:blip r:embed="rId8"/>
              <a:stretch>
                <a:fillRect/>
              </a:stretch>
            </p:blipFill>
            <p:spPr>
              <a:xfrm>
                <a:off x="8856005" y="3383836"/>
                <a:ext cx="457200" cy="457200"/>
              </a:xfrm>
              <a:prstGeom prst="rect">
                <a:avLst/>
              </a:prstGeom>
            </p:spPr>
          </p:pic>
          <p:sp>
            <p:nvSpPr>
              <p:cNvPr id="88" name="TextBox 87">
                <a:extLst>
                  <a:ext uri="{FF2B5EF4-FFF2-40B4-BE49-F238E27FC236}">
                    <a16:creationId xmlns:a16="http://schemas.microsoft.com/office/drawing/2014/main" id="{7E95A269-2E32-4C6C-873F-083D2EDB6CCD}"/>
                  </a:ext>
                </a:extLst>
              </p:cNvPr>
              <p:cNvSpPr txBox="1"/>
              <p:nvPr/>
            </p:nvSpPr>
            <p:spPr>
              <a:xfrm>
                <a:off x="8396612" y="3828245"/>
                <a:ext cx="1293264" cy="236412"/>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DynamoDB</a:t>
                </a:r>
              </a:p>
            </p:txBody>
          </p:sp>
          <p:pic>
            <p:nvPicPr>
              <p:cNvPr id="89" name="Graphic 17">
                <a:extLst>
                  <a:ext uri="{FF2B5EF4-FFF2-40B4-BE49-F238E27FC236}">
                    <a16:creationId xmlns:a16="http://schemas.microsoft.com/office/drawing/2014/main" id="{429E28D3-7634-46AB-AAE1-75B13E942F3E}"/>
                  </a:ext>
                </a:extLst>
              </p:cNvPr>
              <p:cNvPicPr>
                <a:picLocks noChangeAspect="1" noChangeArrowheads="1"/>
              </p:cNvPicPr>
              <p:nvPr/>
            </p:nvPicPr>
            <p:blipFill>
              <a:blip r:embed="rId9"/>
              <a:srcRect/>
              <a:stretch/>
            </p:blipFill>
            <p:spPr bwMode="auto">
              <a:xfrm>
                <a:off x="5915380" y="338383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TextBox 9">
                <a:extLst>
                  <a:ext uri="{FF2B5EF4-FFF2-40B4-BE49-F238E27FC236}">
                    <a16:creationId xmlns:a16="http://schemas.microsoft.com/office/drawing/2014/main" id="{F55E5923-C424-4287-9BA5-64DD87490A0C}"/>
                  </a:ext>
                </a:extLst>
              </p:cNvPr>
              <p:cNvSpPr txBox="1">
                <a:spLocks noChangeArrowheads="1"/>
              </p:cNvSpPr>
              <p:nvPr/>
            </p:nvSpPr>
            <p:spPr bwMode="auto">
              <a:xfrm>
                <a:off x="5488997" y="3822310"/>
                <a:ext cx="13099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API</a:t>
                </a:r>
                <a:br>
                  <a:rPr lang="en-US" altLang="en-US" sz="1600" dirty="0">
                    <a:latin typeface="+mn-lt"/>
                    <a:ea typeface="Amazon Ember" panose="020B0603020204020204" pitchFamily="34" charset="0"/>
                    <a:cs typeface="Amazon Ember Light" panose="020B0403020204020204" pitchFamily="34" charset="0"/>
                  </a:rPr>
                </a:br>
                <a:r>
                  <a:rPr lang="en-US" altLang="en-US" sz="1600" dirty="0">
                    <a:latin typeface="+mn-lt"/>
                    <a:ea typeface="Amazon Ember" panose="020B0603020204020204" pitchFamily="34" charset="0"/>
                    <a:cs typeface="Amazon Ember Light" panose="020B0403020204020204" pitchFamily="34" charset="0"/>
                  </a:rPr>
                  <a:t>Gateway</a:t>
                </a:r>
              </a:p>
            </p:txBody>
          </p:sp>
          <p:sp>
            <p:nvSpPr>
              <p:cNvPr id="91" name="Rectangle 90">
                <a:extLst>
                  <a:ext uri="{FF2B5EF4-FFF2-40B4-BE49-F238E27FC236}">
                    <a16:creationId xmlns:a16="http://schemas.microsoft.com/office/drawing/2014/main" id="{9997BDD5-6A98-4464-BA21-8D88AADA6E87}"/>
                  </a:ext>
                </a:extLst>
              </p:cNvPr>
              <p:cNvSpPr/>
              <p:nvPr/>
            </p:nvSpPr>
            <p:spPr>
              <a:xfrm>
                <a:off x="1765956" y="1824591"/>
                <a:ext cx="8660087" cy="383718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92" name="Graphic 20">
                <a:extLst>
                  <a:ext uri="{FF2B5EF4-FFF2-40B4-BE49-F238E27FC236}">
                    <a16:creationId xmlns:a16="http://schemas.microsoft.com/office/drawing/2014/main" id="{B04ADA07-DB2E-4452-8E88-9BF7D5C16707}"/>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765729" y="1828399"/>
                <a:ext cx="270455" cy="284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TextBox 92">
                <a:extLst>
                  <a:ext uri="{FF2B5EF4-FFF2-40B4-BE49-F238E27FC236}">
                    <a16:creationId xmlns:a16="http://schemas.microsoft.com/office/drawing/2014/main" id="{B2C403EA-1B63-4AB5-866E-A3169A6BA7F4}"/>
                  </a:ext>
                </a:extLst>
              </p:cNvPr>
              <p:cNvSpPr txBox="1"/>
              <p:nvPr/>
            </p:nvSpPr>
            <p:spPr>
              <a:xfrm>
                <a:off x="9221628" y="4826023"/>
                <a:ext cx="1065207" cy="469846"/>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Amazon Polly</a:t>
                </a:r>
              </a:p>
            </p:txBody>
          </p:sp>
          <p:pic>
            <p:nvPicPr>
              <p:cNvPr id="94" name="Graphic 8">
                <a:extLst>
                  <a:ext uri="{FF2B5EF4-FFF2-40B4-BE49-F238E27FC236}">
                    <a16:creationId xmlns:a16="http://schemas.microsoft.com/office/drawing/2014/main" id="{E3FB4A83-2F78-4856-B1AB-BAC64025C3EF}"/>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566994" y="4377765"/>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 name="TextBox 96">
                <a:extLst>
                  <a:ext uri="{FF2B5EF4-FFF2-40B4-BE49-F238E27FC236}">
                    <a16:creationId xmlns:a16="http://schemas.microsoft.com/office/drawing/2014/main" id="{99A471BF-FB2C-4115-9BF9-5BBEACFB2503}"/>
                  </a:ext>
                </a:extLst>
              </p:cNvPr>
              <p:cNvSpPr txBox="1"/>
              <p:nvPr/>
            </p:nvSpPr>
            <p:spPr>
              <a:xfrm>
                <a:off x="7032789" y="5353357"/>
                <a:ext cx="955959" cy="308419"/>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Dictate</a:t>
                </a:r>
              </a:p>
            </p:txBody>
          </p:sp>
          <p:pic>
            <p:nvPicPr>
              <p:cNvPr id="98" name="Graphic 42">
                <a:extLst>
                  <a:ext uri="{FF2B5EF4-FFF2-40B4-BE49-F238E27FC236}">
                    <a16:creationId xmlns:a16="http://schemas.microsoft.com/office/drawing/2014/main" id="{6B6575EB-6E07-4E21-B352-BD23AB0E1694}"/>
                  </a:ext>
                </a:extLst>
              </p:cNvPr>
              <p:cNvPicPr>
                <a:picLocks noChangeAspect="1"/>
              </p:cNvPicPr>
              <p:nvPr/>
            </p:nvPicPr>
            <p:blipFill>
              <a:blip r:embed="rId7"/>
              <a:stretch>
                <a:fillRect/>
              </a:stretch>
            </p:blipFill>
            <p:spPr>
              <a:xfrm>
                <a:off x="7271654" y="4841608"/>
                <a:ext cx="457200" cy="457200"/>
              </a:xfrm>
              <a:prstGeom prst="rect">
                <a:avLst/>
              </a:prstGeom>
            </p:spPr>
          </p:pic>
          <p:pic>
            <p:nvPicPr>
              <p:cNvPr id="99" name="Picture 98">
                <a:extLst>
                  <a:ext uri="{FF2B5EF4-FFF2-40B4-BE49-F238E27FC236}">
                    <a16:creationId xmlns:a16="http://schemas.microsoft.com/office/drawing/2014/main" id="{EEC1F243-2EF3-4B1D-8F69-13FB71ACA02E}"/>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579242" y="1970582"/>
                <a:ext cx="499359" cy="747038"/>
              </a:xfrm>
              <a:prstGeom prst="rect">
                <a:avLst/>
              </a:prstGeom>
            </p:spPr>
          </p:pic>
          <p:cxnSp>
            <p:nvCxnSpPr>
              <p:cNvPr id="100" name="Elbow Connector 77">
                <a:extLst>
                  <a:ext uri="{FF2B5EF4-FFF2-40B4-BE49-F238E27FC236}">
                    <a16:creationId xmlns:a16="http://schemas.microsoft.com/office/drawing/2014/main" id="{988A0C32-338C-4E62-90CD-DC7ADD41162A}"/>
                  </a:ext>
                </a:extLst>
              </p:cNvPr>
              <p:cNvCxnSpPr>
                <a:cxnSpLocks/>
                <a:stCxn id="86" idx="3"/>
                <a:endCxn id="87" idx="1"/>
              </p:cNvCxnSpPr>
              <p:nvPr/>
            </p:nvCxnSpPr>
            <p:spPr>
              <a:xfrm>
                <a:off x="7728854" y="2873361"/>
                <a:ext cx="1127151" cy="739075"/>
              </a:xfrm>
              <a:prstGeom prst="bentConnector3">
                <a:avLst>
                  <a:gd name="adj1" fmla="val 50000"/>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1" name="Elbow Connector 76">
                <a:extLst>
                  <a:ext uri="{FF2B5EF4-FFF2-40B4-BE49-F238E27FC236}">
                    <a16:creationId xmlns:a16="http://schemas.microsoft.com/office/drawing/2014/main" id="{FBAF0773-1F7B-4914-9416-B5CCD430E535}"/>
                  </a:ext>
                </a:extLst>
              </p:cNvPr>
              <p:cNvCxnSpPr>
                <a:cxnSpLocks/>
                <a:endCxn id="93" idx="2"/>
              </p:cNvCxnSpPr>
              <p:nvPr/>
            </p:nvCxnSpPr>
            <p:spPr>
              <a:xfrm>
                <a:off x="7795588" y="5216679"/>
                <a:ext cx="1958644" cy="79190"/>
              </a:xfrm>
              <a:prstGeom prst="bentConnector4">
                <a:avLst>
                  <a:gd name="adj1" fmla="val 63460"/>
                  <a:gd name="adj2" fmla="val 388673"/>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2" name="Elbow Connector 105">
                <a:extLst>
                  <a:ext uri="{FF2B5EF4-FFF2-40B4-BE49-F238E27FC236}">
                    <a16:creationId xmlns:a16="http://schemas.microsoft.com/office/drawing/2014/main" id="{AF77075B-4391-4FD3-94F5-6D944E040FFD}"/>
                  </a:ext>
                </a:extLst>
              </p:cNvPr>
              <p:cNvCxnSpPr>
                <a:cxnSpLocks/>
                <a:stCxn id="115" idx="1"/>
                <a:endCxn id="108" idx="2"/>
              </p:cNvCxnSpPr>
              <p:nvPr/>
            </p:nvCxnSpPr>
            <p:spPr>
              <a:xfrm rot="10800000">
                <a:off x="1338038" y="4221159"/>
                <a:ext cx="1438460" cy="588797"/>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103" name="Freeform 88">
                <a:extLst>
                  <a:ext uri="{FF2B5EF4-FFF2-40B4-BE49-F238E27FC236}">
                    <a16:creationId xmlns:a16="http://schemas.microsoft.com/office/drawing/2014/main" id="{18DD3DEA-FBF9-457A-883F-ADE1F59DA4A5}"/>
                  </a:ext>
                </a:extLst>
              </p:cNvPr>
              <p:cNvSpPr/>
              <p:nvPr/>
            </p:nvSpPr>
            <p:spPr>
              <a:xfrm rot="10800000">
                <a:off x="4102286" y="2902718"/>
                <a:ext cx="806285" cy="14409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tx2"/>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105" name="Elbow Connector 108">
                <a:extLst>
                  <a:ext uri="{FF2B5EF4-FFF2-40B4-BE49-F238E27FC236}">
                    <a16:creationId xmlns:a16="http://schemas.microsoft.com/office/drawing/2014/main" id="{542B7C8B-A00E-417B-9C7F-941C0FC2FF16}"/>
                  </a:ext>
                </a:extLst>
              </p:cNvPr>
              <p:cNvCxnSpPr>
                <a:cxnSpLocks/>
                <a:endCxn id="67" idx="2"/>
              </p:cNvCxnSpPr>
              <p:nvPr/>
            </p:nvCxnSpPr>
            <p:spPr>
              <a:xfrm rot="10800000">
                <a:off x="5291560" y="5031781"/>
                <a:ext cx="1970753" cy="184899"/>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106" name="TextBox 9">
                <a:extLst>
                  <a:ext uri="{FF2B5EF4-FFF2-40B4-BE49-F238E27FC236}">
                    <a16:creationId xmlns:a16="http://schemas.microsoft.com/office/drawing/2014/main" id="{30EF8B4C-EB57-4903-9012-6619B7427FA8}"/>
                  </a:ext>
                </a:extLst>
              </p:cNvPr>
              <p:cNvSpPr txBox="1">
                <a:spLocks noChangeArrowheads="1"/>
              </p:cNvSpPr>
              <p:nvPr/>
            </p:nvSpPr>
            <p:spPr bwMode="auto">
              <a:xfrm>
                <a:off x="9350521" y="2739493"/>
                <a:ext cx="956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SAM</a:t>
                </a:r>
              </a:p>
            </p:txBody>
          </p:sp>
          <p:cxnSp>
            <p:nvCxnSpPr>
              <p:cNvPr id="107" name="Elbow Connector 65">
                <a:extLst>
                  <a:ext uri="{FF2B5EF4-FFF2-40B4-BE49-F238E27FC236}">
                    <a16:creationId xmlns:a16="http://schemas.microsoft.com/office/drawing/2014/main" id="{95BB13FC-8276-4642-8EB4-50BB3375AFD3}"/>
                  </a:ext>
                </a:extLst>
              </p:cNvPr>
              <p:cNvCxnSpPr>
                <a:cxnSpLocks/>
                <a:stCxn id="86" idx="1"/>
                <a:endCxn id="89" idx="3"/>
              </p:cNvCxnSpPr>
              <p:nvPr/>
            </p:nvCxnSpPr>
            <p:spPr>
              <a:xfrm rot="10800000" flipV="1">
                <a:off x="6372580" y="2873360"/>
                <a:ext cx="899074" cy="739075"/>
              </a:xfrm>
              <a:prstGeom prst="bentConnector3">
                <a:avLst>
                  <a:gd name="adj1" fmla="val 50000"/>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108" name="TextBox 39">
                <a:extLst>
                  <a:ext uri="{FF2B5EF4-FFF2-40B4-BE49-F238E27FC236}">
                    <a16:creationId xmlns:a16="http://schemas.microsoft.com/office/drawing/2014/main" id="{2E284D9D-FB30-404D-A6AB-0A430CFF69B3}"/>
                  </a:ext>
                </a:extLst>
              </p:cNvPr>
              <p:cNvSpPr txBox="1">
                <a:spLocks noChangeArrowheads="1"/>
              </p:cNvSpPr>
              <p:nvPr/>
            </p:nvSpPr>
            <p:spPr bwMode="auto">
              <a:xfrm>
                <a:off x="763434" y="3882604"/>
                <a:ext cx="1149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rgbClr val="000000"/>
                    </a:solidFill>
                    <a:latin typeface="+mn-lt"/>
                    <a:cs typeface="Amazon Ember Light" panose="020B0403020204020204" pitchFamily="34" charset="0"/>
                  </a:rPr>
                  <a:t>End user</a:t>
                </a:r>
              </a:p>
            </p:txBody>
          </p:sp>
          <p:cxnSp>
            <p:nvCxnSpPr>
              <p:cNvPr id="111" name="Straight Arrow Connector 110">
                <a:extLst>
                  <a:ext uri="{FF2B5EF4-FFF2-40B4-BE49-F238E27FC236}">
                    <a16:creationId xmlns:a16="http://schemas.microsoft.com/office/drawing/2014/main" id="{51D57AB3-097E-44BF-9851-89240C421C54}"/>
                  </a:ext>
                </a:extLst>
              </p:cNvPr>
              <p:cNvCxnSpPr>
                <a:cxnSpLocks/>
                <a:stCxn id="89" idx="3"/>
                <a:endCxn id="82" idx="1"/>
              </p:cNvCxnSpPr>
              <p:nvPr/>
            </p:nvCxnSpPr>
            <p:spPr>
              <a:xfrm>
                <a:off x="6372580" y="3612436"/>
                <a:ext cx="899074"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E7F745A8-5053-4093-B16D-0AA2C9B945E5}"/>
                  </a:ext>
                </a:extLst>
              </p:cNvPr>
              <p:cNvCxnSpPr>
                <a:cxnSpLocks/>
                <a:stCxn id="82" idx="3"/>
                <a:endCxn id="87" idx="1"/>
              </p:cNvCxnSpPr>
              <p:nvPr/>
            </p:nvCxnSpPr>
            <p:spPr>
              <a:xfrm>
                <a:off x="7728854" y="3612436"/>
                <a:ext cx="1127151"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113" name="Graphic 19">
                <a:extLst>
                  <a:ext uri="{FF2B5EF4-FFF2-40B4-BE49-F238E27FC236}">
                    <a16:creationId xmlns:a16="http://schemas.microsoft.com/office/drawing/2014/main" id="{951D8B26-E603-4FCC-8B8B-BADA96573B8E}"/>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76498" y="2644761"/>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 name="TextBox 12">
                <a:extLst>
                  <a:ext uri="{FF2B5EF4-FFF2-40B4-BE49-F238E27FC236}">
                    <a16:creationId xmlns:a16="http://schemas.microsoft.com/office/drawing/2014/main" id="{627D6943-3140-46FD-A227-2D745E3A9B9B}"/>
                  </a:ext>
                </a:extLst>
              </p:cNvPr>
              <p:cNvSpPr txBox="1">
                <a:spLocks noChangeArrowheads="1"/>
              </p:cNvSpPr>
              <p:nvPr/>
            </p:nvSpPr>
            <p:spPr bwMode="auto">
              <a:xfrm>
                <a:off x="1713664" y="3048005"/>
                <a:ext cx="25823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IAM</a:t>
                </a:r>
              </a:p>
            </p:txBody>
          </p:sp>
          <p:pic>
            <p:nvPicPr>
              <p:cNvPr id="115" name="Graphic 17">
                <a:extLst>
                  <a:ext uri="{FF2B5EF4-FFF2-40B4-BE49-F238E27FC236}">
                    <a16:creationId xmlns:a16="http://schemas.microsoft.com/office/drawing/2014/main" id="{EEC8AC16-42AA-405A-8509-A49FC6FF68E1}"/>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776498" y="4581355"/>
                <a:ext cx="456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TextBox 11">
                <a:extLst>
                  <a:ext uri="{FF2B5EF4-FFF2-40B4-BE49-F238E27FC236}">
                    <a16:creationId xmlns:a16="http://schemas.microsoft.com/office/drawing/2014/main" id="{19D628AF-F461-4DCE-B699-EB2E080AC2FA}"/>
                  </a:ext>
                </a:extLst>
              </p:cNvPr>
              <p:cNvSpPr txBox="1">
                <a:spLocks noChangeArrowheads="1"/>
              </p:cNvSpPr>
              <p:nvPr/>
            </p:nvSpPr>
            <p:spPr bwMode="auto">
              <a:xfrm>
                <a:off x="2248954" y="4984599"/>
                <a:ext cx="15117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Cognito</a:t>
                </a:r>
              </a:p>
            </p:txBody>
          </p:sp>
        </p:grpSp>
      </p:grpSp>
    </p:spTree>
    <p:custDataLst>
      <p:tags r:id="rId1"/>
    </p:custDataLst>
    <p:extLst>
      <p:ext uri="{BB962C8B-B14F-4D97-AF65-F5344CB8AC3E}">
        <p14:creationId xmlns:p14="http://schemas.microsoft.com/office/powerpoint/2010/main" val="2603627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FA81E2-3624-46F3-89F7-DEECB69E3403}"/>
              </a:ext>
            </a:extLst>
          </p:cNvPr>
          <p:cNvSpPr>
            <a:spLocks noGrp="1"/>
          </p:cNvSpPr>
          <p:nvPr>
            <p:ph type="title"/>
          </p:nvPr>
        </p:nvSpPr>
        <p:spPr/>
        <p:txBody>
          <a:bodyPr/>
          <a:lstStyle/>
          <a:p>
            <a:r>
              <a:rPr lang="en-US"/>
              <a:t>Wrap-up</a:t>
            </a:r>
            <a:endParaRPr lang="en-US" dirty="0"/>
          </a:p>
        </p:txBody>
      </p:sp>
      <p:sp>
        <p:nvSpPr>
          <p:cNvPr id="6" name="Text Placeholder 5">
            <a:extLst>
              <a:ext uri="{FF2B5EF4-FFF2-40B4-BE49-F238E27FC236}">
                <a16:creationId xmlns:a16="http://schemas.microsoft.com/office/drawing/2014/main" id="{DF24C99F-62A8-41B9-85D9-DFBCA74933CC}"/>
              </a:ext>
            </a:extLst>
          </p:cNvPr>
          <p:cNvSpPr>
            <a:spLocks noGrp="1"/>
          </p:cNvSpPr>
          <p:nvPr>
            <p:ph type="subTitle" idx="1"/>
          </p:nvPr>
        </p:nvSpPr>
        <p:spPr/>
        <p:txBody>
          <a:bodyPr/>
          <a:lstStyle/>
          <a:p>
            <a:r>
              <a:rPr lang="en-US"/>
              <a:t>Module 12: Granting Access to Your Application Users</a:t>
            </a:r>
            <a:endParaRPr lang="en-US" dirty="0"/>
          </a:p>
        </p:txBody>
      </p:sp>
    </p:spTree>
    <p:extLst>
      <p:ext uri="{BB962C8B-B14F-4D97-AF65-F5344CB8AC3E}">
        <p14:creationId xmlns:p14="http://schemas.microsoft.com/office/powerpoint/2010/main" val="14778049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ED15E1-0925-4FD9-A609-737B5B01878B}"/>
              </a:ext>
            </a:extLst>
          </p:cNvPr>
          <p:cNvSpPr>
            <a:spLocks noGrp="1"/>
          </p:cNvSpPr>
          <p:nvPr>
            <p:ph type="sldNum" sz="quarter" idx="20"/>
          </p:nvPr>
        </p:nvSpPr>
        <p:spPr/>
        <p:txBody>
          <a:bodyPr/>
          <a:lstStyle/>
          <a:p>
            <a:fld id="{989D9560-4C13-4692-9687-98ECDD2D9552}" type="slidenum">
              <a:rPr lang="en-US" smtClean="0"/>
              <a:t>34</a:t>
            </a:fld>
            <a:endParaRPr lang="en-US" dirty="0"/>
          </a:p>
        </p:txBody>
      </p:sp>
      <p:sp>
        <p:nvSpPr>
          <p:cNvPr id="2" name="Title 1">
            <a:extLst>
              <a:ext uri="{FF2B5EF4-FFF2-40B4-BE49-F238E27FC236}">
                <a16:creationId xmlns:a16="http://schemas.microsoft.com/office/drawing/2014/main" id="{61CCFF04-A742-4E72-AA88-8E7957B2F10E}"/>
              </a:ext>
            </a:extLst>
          </p:cNvPr>
          <p:cNvSpPr>
            <a:spLocks noGrp="1"/>
          </p:cNvSpPr>
          <p:nvPr>
            <p:ph type="title"/>
          </p:nvPr>
        </p:nvSpPr>
        <p:spPr/>
        <p:txBody>
          <a:bodyPr/>
          <a:lstStyle/>
          <a:p>
            <a:r>
              <a:rPr lang="en-US" dirty="0"/>
              <a:t>Module summary</a:t>
            </a:r>
          </a:p>
        </p:txBody>
      </p:sp>
      <p:sp>
        <p:nvSpPr>
          <p:cNvPr id="3" name="Content Placeholder 2">
            <a:extLst>
              <a:ext uri="{FF2B5EF4-FFF2-40B4-BE49-F238E27FC236}">
                <a16:creationId xmlns:a16="http://schemas.microsoft.com/office/drawing/2014/main" id="{7B2203B2-764B-489C-9719-0B7CAA15B689}"/>
              </a:ext>
            </a:extLst>
          </p:cNvPr>
          <p:cNvSpPr>
            <a:spLocks noGrp="1"/>
          </p:cNvSpPr>
          <p:nvPr>
            <p:ph sz="quarter" idx="21"/>
          </p:nvPr>
        </p:nvSpPr>
        <p:spPr/>
        <p:txBody>
          <a:bodyPr/>
          <a:lstStyle/>
          <a:p>
            <a:pPr marL="0" indent="0">
              <a:buNone/>
            </a:pPr>
            <a:r>
              <a:rPr lang="en-US" dirty="0"/>
              <a:t>You are now able to:</a:t>
            </a:r>
          </a:p>
          <a:p>
            <a:pPr lvl="1"/>
            <a:r>
              <a:rPr lang="en-US" dirty="0"/>
              <a:t>Explore the authentication process using Amazon Cognito</a:t>
            </a:r>
          </a:p>
          <a:p>
            <a:pPr lvl="1"/>
            <a:r>
              <a:rPr lang="en-US" dirty="0"/>
              <a:t>Manage user access and authorize serverless APIs</a:t>
            </a:r>
          </a:p>
          <a:p>
            <a:pPr lvl="1"/>
            <a:r>
              <a:rPr lang="en-US" dirty="0"/>
              <a:t>Observe best practices for implementing Amazon Cognito</a:t>
            </a:r>
          </a:p>
          <a:p>
            <a:pPr lvl="1"/>
            <a:r>
              <a:rPr lang="en-US" dirty="0"/>
              <a:t>Demonstrate the integration of Amazon Cognito and review the JWT token</a:t>
            </a:r>
          </a:p>
          <a:p>
            <a:pPr marL="0" indent="0">
              <a:buNone/>
            </a:pPr>
            <a:endParaRPr lang="en-US" dirty="0"/>
          </a:p>
        </p:txBody>
      </p:sp>
    </p:spTree>
    <p:extLst>
      <p:ext uri="{BB962C8B-B14F-4D97-AF65-F5344CB8AC3E}">
        <p14:creationId xmlns:p14="http://schemas.microsoft.com/office/powerpoint/2010/main" val="3225698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365AAD-AA82-4ECC-A692-8A0BB461A32B}"/>
              </a:ext>
            </a:extLst>
          </p:cNvPr>
          <p:cNvSpPr>
            <a:spLocks noGrp="1"/>
          </p:cNvSpPr>
          <p:nvPr>
            <p:ph type="sldNum" sz="quarter" idx="20"/>
          </p:nvPr>
        </p:nvSpPr>
        <p:spPr/>
        <p:txBody>
          <a:bodyPr/>
          <a:lstStyle/>
          <a:p>
            <a:fld id="{930176A1-BCF0-4712-97A6-6B495F55390B}" type="slidenum">
              <a:rPr lang="en-US" smtClean="0"/>
              <a:pPr/>
              <a:t>35</a:t>
            </a:fld>
            <a:endParaRPr lang="en-US"/>
          </a:p>
        </p:txBody>
      </p:sp>
      <p:sp>
        <p:nvSpPr>
          <p:cNvPr id="6" name="Title 5"/>
          <p:cNvSpPr>
            <a:spLocks noGrp="1"/>
          </p:cNvSpPr>
          <p:nvPr>
            <p:ph type="title"/>
          </p:nvPr>
        </p:nvSpPr>
        <p:spPr/>
        <p:txBody>
          <a:bodyPr/>
          <a:lstStyle/>
          <a:p>
            <a:r>
              <a:rPr lang="en-US"/>
              <a:t>Thank you</a:t>
            </a:r>
            <a:endParaRPr lang="en-US" dirty="0"/>
          </a:p>
        </p:txBody>
      </p:sp>
    </p:spTree>
    <p:extLst>
      <p:ext uri="{BB962C8B-B14F-4D97-AF65-F5344CB8AC3E}">
        <p14:creationId xmlns:p14="http://schemas.microsoft.com/office/powerpoint/2010/main" val="8766264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69AA5D-EA1B-4F21-BC44-29D6373F636C}"/>
              </a:ext>
            </a:extLst>
          </p:cNvPr>
          <p:cNvSpPr>
            <a:spLocks noGrp="1"/>
          </p:cNvSpPr>
          <p:nvPr>
            <p:ph type="sldNum" sz="quarter" idx="20"/>
          </p:nvPr>
        </p:nvSpPr>
        <p:spPr/>
        <p:txBody>
          <a:bodyPr/>
          <a:lstStyle/>
          <a:p>
            <a:fld id="{989D9560-4C13-4692-9687-98ECDD2D9552}" type="slidenum">
              <a:rPr lang="en-US" smtClean="0"/>
              <a:t>36</a:t>
            </a:fld>
            <a:endParaRPr lang="en-US" dirty="0"/>
          </a:p>
        </p:txBody>
      </p:sp>
      <p:sp>
        <p:nvSpPr>
          <p:cNvPr id="5" name="Title 4">
            <a:extLst>
              <a:ext uri="{FF2B5EF4-FFF2-40B4-BE49-F238E27FC236}">
                <a16:creationId xmlns:a16="http://schemas.microsoft.com/office/drawing/2014/main" id="{CB24775B-ABBC-4078-B077-515257785E62}"/>
              </a:ext>
            </a:extLst>
          </p:cNvPr>
          <p:cNvSpPr>
            <a:spLocks noGrp="1"/>
          </p:cNvSpPr>
          <p:nvPr>
            <p:ph type="title"/>
          </p:nvPr>
        </p:nvSpPr>
        <p:spPr/>
        <p:txBody>
          <a:bodyPr>
            <a:normAutofit/>
          </a:bodyPr>
          <a:lstStyle/>
          <a:p>
            <a:r>
              <a:rPr lang="en-US" dirty="0"/>
              <a:t>Terminology</a:t>
            </a:r>
          </a:p>
        </p:txBody>
      </p:sp>
      <p:sp>
        <p:nvSpPr>
          <p:cNvPr id="9" name="Content Placeholder 8">
            <a:extLst>
              <a:ext uri="{FF2B5EF4-FFF2-40B4-BE49-F238E27FC236}">
                <a16:creationId xmlns:a16="http://schemas.microsoft.com/office/drawing/2014/main" id="{9162E237-8C1C-4BFB-972D-0634F91B3366}"/>
              </a:ext>
            </a:extLst>
          </p:cNvPr>
          <p:cNvSpPr>
            <a:spLocks noGrp="1"/>
          </p:cNvSpPr>
          <p:nvPr>
            <p:ph type="body" idx="4294967295"/>
          </p:nvPr>
        </p:nvSpPr>
        <p:spPr>
          <a:xfrm>
            <a:off x="622300" y="1143000"/>
            <a:ext cx="11331350" cy="5291138"/>
          </a:xfrm>
        </p:spPr>
        <p:txBody>
          <a:bodyPr>
            <a:normAutofit fontScale="92500" lnSpcReduction="10000"/>
          </a:bodyPr>
          <a:lstStyle/>
          <a:p>
            <a:r>
              <a:rPr lang="en-US" sz="2000" b="1" dirty="0">
                <a:latin typeface="Amazon Ember" panose="020B0603020204020204" pitchFamily="34" charset="0"/>
                <a:ea typeface="Amazon Ember" panose="020B0603020204020204" pitchFamily="34" charset="0"/>
                <a:cs typeface="Amazon Ember" panose="020B0603020204020204" pitchFamily="34" charset="0"/>
              </a:rPr>
              <a:t>OAuth2 </a:t>
            </a:r>
            <a:br>
              <a:rPr lang="en-US" sz="2000" dirty="0">
                <a:latin typeface="Amazon Ember" panose="020B0603020204020204" pitchFamily="34" charset="0"/>
                <a:ea typeface="Amazon Ember" panose="020B0603020204020204" pitchFamily="34" charset="0"/>
                <a:cs typeface="Amazon Ember" panose="020B0603020204020204" pitchFamily="34" charset="0"/>
              </a:rPr>
            </a:br>
            <a:r>
              <a:rPr lang="en-US" sz="2000" dirty="0"/>
              <a:t>Authorize website or application to access information through another without sharing passwords.</a:t>
            </a:r>
          </a:p>
          <a:p>
            <a:pPr lvl="1"/>
            <a:r>
              <a:rPr lang="en-US" sz="1800" dirty="0"/>
              <a:t>Decouples authentication from authorization</a:t>
            </a:r>
          </a:p>
          <a:p>
            <a:pPr lvl="1"/>
            <a:r>
              <a:rPr lang="en-US" sz="1800" dirty="0"/>
              <a:t>Provides secure delegate access</a:t>
            </a:r>
          </a:p>
          <a:p>
            <a:pPr lvl="1"/>
            <a:r>
              <a:rPr lang="en-US" sz="1800" dirty="0"/>
              <a:t>Uses tokens instead of credentials</a:t>
            </a:r>
          </a:p>
          <a:p>
            <a:r>
              <a:rPr lang="en-US" sz="2000" b="1" dirty="0">
                <a:latin typeface="Amazon Ember" panose="020B0603020204020204" pitchFamily="34" charset="0"/>
                <a:ea typeface="Amazon Ember" panose="020B0603020204020204" pitchFamily="34" charset="0"/>
                <a:cs typeface="Amazon Ember" panose="020B0603020204020204" pitchFamily="34" charset="0"/>
              </a:rPr>
              <a:t>OpenID Connect (OIDC)</a:t>
            </a:r>
            <a:br>
              <a:rPr lang="en-US" sz="2000" dirty="0">
                <a:latin typeface="Amazon Ember" panose="020B0603020204020204" pitchFamily="34" charset="0"/>
                <a:ea typeface="Amazon Ember" panose="020B0603020204020204" pitchFamily="34" charset="0"/>
                <a:cs typeface="Amazon Ember" panose="020B0603020204020204" pitchFamily="34" charset="0"/>
              </a:rPr>
            </a:br>
            <a:r>
              <a:rPr lang="en-US" sz="2000" dirty="0"/>
              <a:t>Confirms a user’s identity and allows them to access a protected HTTPS endpoint</a:t>
            </a:r>
          </a:p>
          <a:p>
            <a:pPr lvl="1"/>
            <a:r>
              <a:rPr lang="en-US" sz="1800" dirty="0"/>
              <a:t>Identity layer on top of OAuth2</a:t>
            </a:r>
          </a:p>
          <a:p>
            <a:pPr lvl="1"/>
            <a:r>
              <a:rPr lang="en-US" sz="1800" dirty="0"/>
              <a:t>Enables single sign-on scenarios</a:t>
            </a:r>
          </a:p>
          <a:p>
            <a:pPr lvl="1"/>
            <a:r>
              <a:rPr lang="en-US" sz="1800" dirty="0"/>
              <a:t>Uses tokens: ID, access, refresh</a:t>
            </a:r>
          </a:p>
          <a:p>
            <a:r>
              <a:rPr lang="en-US" sz="2000" b="1" dirty="0">
                <a:latin typeface="Amazon Ember" panose="020B0603020204020204" pitchFamily="34" charset="0"/>
                <a:ea typeface="Amazon Ember" panose="020B0603020204020204" pitchFamily="34" charset="0"/>
                <a:cs typeface="Amazon Ember" panose="020B0603020204020204" pitchFamily="34" charset="0"/>
              </a:rPr>
              <a:t>JSON Web Token (JWT)</a:t>
            </a:r>
            <a:br>
              <a:rPr lang="en-US" sz="2000" dirty="0">
                <a:latin typeface="Amazon Ember" panose="020B0603020204020204" pitchFamily="34" charset="0"/>
                <a:ea typeface="Amazon Ember" panose="020B0603020204020204" pitchFamily="34" charset="0"/>
                <a:cs typeface="Amazon Ember" panose="020B0603020204020204" pitchFamily="34" charset="0"/>
              </a:rPr>
            </a:br>
            <a:r>
              <a:rPr lang="en-US" sz="2000" dirty="0">
                <a:latin typeface="Amazon Ember" panose="020B0603020204020204" pitchFamily="34" charset="0"/>
                <a:ea typeface="Amazon Ember" panose="020B0603020204020204" pitchFamily="34" charset="0"/>
                <a:cs typeface="Amazon Ember" panose="020B0603020204020204" pitchFamily="34" charset="0"/>
              </a:rPr>
              <a:t> </a:t>
            </a:r>
            <a:r>
              <a:rPr lang="en-US" sz="2000" dirty="0"/>
              <a:t>Defines JSON object for sharing security information. Consists of:</a:t>
            </a:r>
          </a:p>
          <a:p>
            <a:pPr lvl="1"/>
            <a:r>
              <a:rPr lang="en-US" sz="1800" dirty="0">
                <a:latin typeface="Amazon Ember" panose="020B0703020204020204" pitchFamily="34" charset="0"/>
                <a:ea typeface="Amazon Ember" panose="020B0703020204020204" pitchFamily="34" charset="0"/>
                <a:cs typeface="Amazon Ember" panose="020B0703020204020204" pitchFamily="34" charset="0"/>
              </a:rPr>
              <a:t>Header</a:t>
            </a:r>
            <a:r>
              <a:rPr lang="en-US" sz="1800" dirty="0"/>
              <a:t>: How to verify a token with encryption algorithm and key ID</a:t>
            </a:r>
          </a:p>
          <a:p>
            <a:pPr lvl="1"/>
            <a:r>
              <a:rPr lang="en-US" sz="1800" dirty="0">
                <a:latin typeface="Amazon Ember" panose="020B0703020204020204" pitchFamily="34" charset="0"/>
                <a:ea typeface="Amazon Ember" panose="020B0703020204020204" pitchFamily="34" charset="0"/>
                <a:cs typeface="Amazon Ember" panose="020B0703020204020204" pitchFamily="34" charset="0"/>
              </a:rPr>
              <a:t>Claim</a:t>
            </a:r>
            <a:r>
              <a:rPr lang="en-US" sz="1800" dirty="0"/>
              <a:t>: Payload with encoded user information</a:t>
            </a:r>
          </a:p>
          <a:p>
            <a:pPr lvl="1"/>
            <a:r>
              <a:rPr lang="en-US" sz="1800" dirty="0">
                <a:latin typeface="Amazon Ember" panose="020B0703020204020204" pitchFamily="34" charset="0"/>
                <a:ea typeface="Amazon Ember" panose="020B0703020204020204" pitchFamily="34" charset="0"/>
                <a:cs typeface="Amazon Ember" panose="020B0703020204020204" pitchFamily="34" charset="0"/>
              </a:rPr>
              <a:t>Signature</a:t>
            </a:r>
            <a:r>
              <a:rPr lang="en-US" sz="1800" dirty="0"/>
              <a:t>: Verify the key source and that it has not been altered</a:t>
            </a:r>
          </a:p>
        </p:txBody>
      </p:sp>
    </p:spTree>
    <p:custDataLst>
      <p:tags r:id="rId1"/>
    </p:custDataLst>
    <p:extLst>
      <p:ext uri="{BB962C8B-B14F-4D97-AF65-F5344CB8AC3E}">
        <p14:creationId xmlns:p14="http://schemas.microsoft.com/office/powerpoint/2010/main" val="1663161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mn-lt"/>
                <a:ea typeface="Amazon Ember" panose="02000000000000000000" pitchFamily="2" charset="0"/>
              </a:rPr>
              <a:t>Complexities of a</a:t>
            </a:r>
            <a:r>
              <a:rPr lang="en-US" altLang="en-US" dirty="0">
                <a:latin typeface="+mn-lt"/>
                <a:ea typeface="Amazon Ember" panose="02000000000000000000" pitchFamily="2" charset="0"/>
              </a:rPr>
              <a:t>uthentication </a:t>
            </a:r>
            <a:r>
              <a:rPr lang="en-US" dirty="0">
                <a:latin typeface="+mn-lt"/>
                <a:ea typeface="Amazon Ember" panose="02000000000000000000" pitchFamily="2" charset="0"/>
              </a:rPr>
              <a:t>and authorization</a:t>
            </a:r>
          </a:p>
        </p:txBody>
      </p:sp>
      <p:sp>
        <p:nvSpPr>
          <p:cNvPr id="7" name="Text Placeholder 6"/>
          <p:cNvSpPr>
            <a:spLocks noGrp="1"/>
          </p:cNvSpPr>
          <p:nvPr>
            <p:ph type="subTitle" idx="1"/>
          </p:nvPr>
        </p:nvSpPr>
        <p:spPr/>
        <p:txBody>
          <a:bodyPr>
            <a:normAutofit/>
          </a:bodyPr>
          <a:lstStyle/>
          <a:p>
            <a:r>
              <a:rPr lang="en-US" dirty="0"/>
              <a:t>Module 12: Granting Access to Your Application Users</a:t>
            </a:r>
          </a:p>
        </p:txBody>
      </p:sp>
    </p:spTree>
    <p:custDataLst>
      <p:tags r:id="rId1"/>
    </p:custDataLst>
    <p:extLst>
      <p:ext uri="{BB962C8B-B14F-4D97-AF65-F5344CB8AC3E}">
        <p14:creationId xmlns:p14="http://schemas.microsoft.com/office/powerpoint/2010/main" val="2610942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883D78-64D0-40D3-B90D-5F806B3BB03C}"/>
              </a:ext>
            </a:extLst>
          </p:cNvPr>
          <p:cNvSpPr>
            <a:spLocks noGrp="1"/>
          </p:cNvSpPr>
          <p:nvPr>
            <p:ph type="sldNum" sz="quarter" idx="20"/>
          </p:nvPr>
        </p:nvSpPr>
        <p:spPr/>
        <p:txBody>
          <a:bodyPr/>
          <a:lstStyle/>
          <a:p>
            <a:fld id="{989D9560-4C13-4692-9687-98ECDD2D9552}" type="slidenum">
              <a:rPr lang="en-US" smtClean="0"/>
              <a:pPr/>
              <a:t>5</a:t>
            </a:fld>
            <a:endParaRPr lang="en-US" dirty="0"/>
          </a:p>
        </p:txBody>
      </p:sp>
      <p:sp>
        <p:nvSpPr>
          <p:cNvPr id="2" name="Title 1">
            <a:extLst>
              <a:ext uri="{FF2B5EF4-FFF2-40B4-BE49-F238E27FC236}">
                <a16:creationId xmlns:a16="http://schemas.microsoft.com/office/drawing/2014/main" id="{A2BA7400-5309-44DA-85AC-85D29E697BC3}"/>
              </a:ext>
            </a:extLst>
          </p:cNvPr>
          <p:cNvSpPr>
            <a:spLocks noGrp="1"/>
          </p:cNvSpPr>
          <p:nvPr>
            <p:ph type="title"/>
          </p:nvPr>
        </p:nvSpPr>
        <p:spPr/>
        <p:txBody>
          <a:bodyPr/>
          <a:lstStyle/>
          <a:p>
            <a:r>
              <a:rPr lang="en-US"/>
              <a:t>Authentication and </a:t>
            </a:r>
            <a:r>
              <a:rPr lang="en-US" altLang="en-US"/>
              <a:t>authorization</a:t>
            </a:r>
            <a:endParaRPr lang="en-US" dirty="0"/>
          </a:p>
        </p:txBody>
      </p:sp>
      <p:grpSp>
        <p:nvGrpSpPr>
          <p:cNvPr id="4" name="Authx2" descr="Users may need to be authenticated and authorized before they can use the application or aspects of it.">
            <a:extLst>
              <a:ext uri="{FF2B5EF4-FFF2-40B4-BE49-F238E27FC236}">
                <a16:creationId xmlns:a16="http://schemas.microsoft.com/office/drawing/2014/main" id="{ECDEA23C-B443-4C17-BFA0-D608A0B7EA0D}"/>
              </a:ext>
            </a:extLst>
          </p:cNvPr>
          <p:cNvGrpSpPr/>
          <p:nvPr/>
        </p:nvGrpSpPr>
        <p:grpSpPr>
          <a:xfrm>
            <a:off x="260986" y="4591562"/>
            <a:ext cx="11775956" cy="1562973"/>
            <a:chOff x="260986" y="4591562"/>
            <a:chExt cx="11775956" cy="1562973"/>
          </a:xfrm>
        </p:grpSpPr>
        <p:pic>
          <p:nvPicPr>
            <p:cNvPr id="24" name="Graphic 23">
              <a:extLst>
                <a:ext uri="{FF2B5EF4-FFF2-40B4-BE49-F238E27FC236}">
                  <a16:creationId xmlns:a16="http://schemas.microsoft.com/office/drawing/2014/main" id="{5061A7FE-A2D9-46BC-AE3A-02C828B31F49}"/>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flipH="1">
              <a:off x="273299" y="4791946"/>
              <a:ext cx="1013419" cy="1013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40">
              <a:extLst>
                <a:ext uri="{FF2B5EF4-FFF2-40B4-BE49-F238E27FC236}">
                  <a16:creationId xmlns:a16="http://schemas.microsoft.com/office/drawing/2014/main" id="{15204FF3-0B74-41AE-A3CD-96821A4A6E17}"/>
                </a:ext>
              </a:extLst>
            </p:cNvPr>
            <p:cNvSpPr txBox="1">
              <a:spLocks noChangeArrowheads="1"/>
            </p:cNvSpPr>
            <p:nvPr/>
          </p:nvSpPr>
          <p:spPr bwMode="auto">
            <a:xfrm>
              <a:off x="260986" y="5785203"/>
              <a:ext cx="10380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dirty="0">
                  <a:solidFill>
                    <a:srgbClr val="000000"/>
                  </a:solidFill>
                  <a:latin typeface="+mn-lt"/>
                  <a:cs typeface="Amazon Ember Light" panose="020B0403020204020204" pitchFamily="34" charset="0"/>
                </a:rPr>
                <a:t>Users</a:t>
              </a:r>
            </a:p>
          </p:txBody>
        </p:sp>
        <p:cxnSp>
          <p:nvCxnSpPr>
            <p:cNvPr id="26" name="Straight Arrow Connector 25">
              <a:extLst>
                <a:ext uri="{FF2B5EF4-FFF2-40B4-BE49-F238E27FC236}">
                  <a16:creationId xmlns:a16="http://schemas.microsoft.com/office/drawing/2014/main" id="{DF0424C2-5A83-4601-9D22-AFC003C0B7CD}"/>
                </a:ext>
              </a:extLst>
            </p:cNvPr>
            <p:cNvCxnSpPr>
              <a:cxnSpLocks/>
            </p:cNvCxnSpPr>
            <p:nvPr/>
          </p:nvCxnSpPr>
          <p:spPr>
            <a:xfrm>
              <a:off x="1628940" y="5329825"/>
              <a:ext cx="8934120" cy="0"/>
            </a:xfrm>
            <a:prstGeom prst="straightConnector1">
              <a:avLst/>
            </a:prstGeom>
            <a:ln w="44450">
              <a:solidFill>
                <a:schemeClr val="hlink"/>
              </a:solidFill>
              <a:headEnd type="arrow" w="lg" len="lg"/>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5CD17475-A27B-45AE-A2E3-4B8ACD896A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22756" y="4591562"/>
              <a:ext cx="1414186" cy="1414186"/>
            </a:xfrm>
            <a:prstGeom prst="rect">
              <a:avLst/>
            </a:prstGeom>
          </p:spPr>
        </p:pic>
        <p:sp>
          <p:nvSpPr>
            <p:cNvPr id="30" name="TextBox 29">
              <a:extLst>
                <a:ext uri="{FF2B5EF4-FFF2-40B4-BE49-F238E27FC236}">
                  <a16:creationId xmlns:a16="http://schemas.microsoft.com/office/drawing/2014/main" id="{F17F914A-A52D-4F11-9769-D48B952287CC}"/>
                </a:ext>
              </a:extLst>
            </p:cNvPr>
            <p:cNvSpPr txBox="1"/>
            <p:nvPr/>
          </p:nvSpPr>
          <p:spPr>
            <a:xfrm>
              <a:off x="10642000" y="5785203"/>
              <a:ext cx="1375698" cy="369332"/>
            </a:xfrm>
            <a:prstGeom prst="rect">
              <a:avLst/>
            </a:prstGeom>
            <a:noFill/>
          </p:spPr>
          <p:txBody>
            <a:bodyPr wrap="none" rtlCol="0">
              <a:spAutoFit/>
            </a:bodyPr>
            <a:lstStyle/>
            <a:p>
              <a:pPr algn="ctr"/>
              <a:r>
                <a:rPr lang="en-US" dirty="0">
                  <a:ea typeface="Amazon Ember Light" panose="020B0403020204020204" pitchFamily="34" charset="0"/>
                  <a:cs typeface="Amazon Ember Light" panose="020B0403020204020204" pitchFamily="34" charset="0"/>
                </a:rPr>
                <a:t>Application</a:t>
              </a:r>
            </a:p>
          </p:txBody>
        </p:sp>
      </p:grpSp>
      <p:grpSp>
        <p:nvGrpSpPr>
          <p:cNvPr id="5" name="justGraphic-authenticationGraphic">
            <a:extLst>
              <a:ext uri="{FF2B5EF4-FFF2-40B4-BE49-F238E27FC236}">
                <a16:creationId xmlns:a16="http://schemas.microsoft.com/office/drawing/2014/main" id="{9A9E8190-E855-4924-A4DB-20B99D1A6197}"/>
              </a:ext>
              <a:ext uri="{C183D7F6-B498-43B3-948B-1728B52AA6E4}">
                <adec:decorative xmlns:adec="http://schemas.microsoft.com/office/drawing/2017/decorative" val="1"/>
              </a:ext>
            </a:extLst>
          </p:cNvPr>
          <p:cNvGrpSpPr/>
          <p:nvPr/>
        </p:nvGrpSpPr>
        <p:grpSpPr>
          <a:xfrm>
            <a:off x="2169537" y="1467965"/>
            <a:ext cx="3657168" cy="1944737"/>
            <a:chOff x="2169537" y="1467965"/>
            <a:chExt cx="3657168" cy="1944737"/>
          </a:xfrm>
        </p:grpSpPr>
        <p:pic>
          <p:nvPicPr>
            <p:cNvPr id="27" name="Picture 26">
              <a:extLst>
                <a:ext uri="{FF2B5EF4-FFF2-40B4-BE49-F238E27FC236}">
                  <a16:creationId xmlns:a16="http://schemas.microsoft.com/office/drawing/2014/main" id="{B540084F-69A6-42E1-B408-315C15F21879}"/>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2169537" y="1467965"/>
              <a:ext cx="3657168" cy="1751682"/>
            </a:xfrm>
            <a:prstGeom prst="rect">
              <a:avLst/>
            </a:prstGeom>
            <a:ln w="25400">
              <a:solidFill>
                <a:schemeClr val="tx2"/>
              </a:solidFill>
            </a:ln>
          </p:spPr>
        </p:pic>
        <p:pic>
          <p:nvPicPr>
            <p:cNvPr id="28" name="Picture 27">
              <a:extLst>
                <a:ext uri="{FF2B5EF4-FFF2-40B4-BE49-F238E27FC236}">
                  <a16:creationId xmlns:a16="http://schemas.microsoft.com/office/drawing/2014/main" id="{D6462120-B1A5-481D-9AAF-2332064C18B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8900000">
              <a:off x="2730408" y="2599704"/>
              <a:ext cx="812998" cy="812998"/>
            </a:xfrm>
            <a:prstGeom prst="rect">
              <a:avLst/>
            </a:prstGeom>
          </p:spPr>
        </p:pic>
      </p:grpSp>
      <p:sp>
        <p:nvSpPr>
          <p:cNvPr id="45" name="TextBox 44">
            <a:extLst>
              <a:ext uri="{FF2B5EF4-FFF2-40B4-BE49-F238E27FC236}">
                <a16:creationId xmlns:a16="http://schemas.microsoft.com/office/drawing/2014/main" id="{63117EA9-910C-486B-A186-74129D86EC61}"/>
              </a:ext>
            </a:extLst>
          </p:cNvPr>
          <p:cNvSpPr txBox="1"/>
          <p:nvPr/>
        </p:nvSpPr>
        <p:spPr>
          <a:xfrm>
            <a:off x="2169537" y="3317234"/>
            <a:ext cx="3840480" cy="2403732"/>
          </a:xfrm>
          <a:prstGeom prst="rect">
            <a:avLst/>
          </a:prstGeom>
          <a:noFill/>
        </p:spPr>
        <p:txBody>
          <a:bodyPr wrap="square" rtlCol="0">
            <a:noAutofit/>
          </a:bodyPr>
          <a:lstStyle/>
          <a:p>
            <a:r>
              <a:rPr lang="en-US" altLang="en-US" sz="2800" dirty="0">
                <a:solidFill>
                  <a:srgbClr val="000000"/>
                </a:solidFill>
                <a:latin typeface="Amazon Ember" panose="02000000000000000000" pitchFamily="2" charset="0"/>
                <a:ea typeface="Amazon Ember" panose="02000000000000000000" pitchFamily="2" charset="0"/>
                <a:cs typeface="Amazon Ember Light" panose="020B0403020204020204" pitchFamily="34" charset="0"/>
              </a:rPr>
              <a:t>Authentication</a:t>
            </a:r>
            <a:endParaRPr lang="en-US" sz="1400" dirty="0">
              <a:latin typeface="Amazon Ember" panose="02000000000000000000" pitchFamily="2" charset="0"/>
              <a:ea typeface="Amazon Ember" panose="02000000000000000000" pitchFamily="2" charset="0"/>
            </a:endParaRPr>
          </a:p>
          <a:p>
            <a:r>
              <a:rPr lang="en-US" dirty="0">
                <a:latin typeface="Amazon Ember" panose="02000000000000000000" pitchFamily="2" charset="0"/>
                <a:ea typeface="Amazon Ember" panose="02000000000000000000" pitchFamily="2" charset="0"/>
              </a:rPr>
              <a:t>Verifying that users are who they say they are</a:t>
            </a:r>
            <a:endParaRPr lang="en-US" dirty="0"/>
          </a:p>
          <a:p>
            <a:pPr marL="285750" indent="-285750">
              <a:buFont typeface="Arial" panose="020B0604020202020204" pitchFamily="34" charset="0"/>
              <a:buChar char="•"/>
            </a:pPr>
            <a:r>
              <a:rPr lang="en-US" dirty="0">
                <a:ea typeface="Amazon Ember Light" panose="020B0403020204020204" pitchFamily="34" charset="0"/>
                <a:cs typeface="Amazon Ember Light" panose="020B0403020204020204" pitchFamily="34" charset="0"/>
              </a:rPr>
              <a:t>HTTP authentication</a:t>
            </a:r>
          </a:p>
          <a:p>
            <a:pPr marL="285750" indent="-285750">
              <a:buFont typeface="Arial" panose="020B0604020202020204" pitchFamily="34" charset="0"/>
              <a:buChar char="•"/>
            </a:pPr>
            <a:r>
              <a:rPr lang="en-US" dirty="0">
                <a:ea typeface="Amazon Ember Light" panose="020B0403020204020204" pitchFamily="34" charset="0"/>
                <a:cs typeface="Amazon Ember Light" panose="020B0403020204020204" pitchFamily="34" charset="0"/>
              </a:rPr>
              <a:t>Login prompts</a:t>
            </a:r>
          </a:p>
          <a:p>
            <a:pPr marL="285750" indent="-285750">
              <a:buFont typeface="Arial" panose="020B0604020202020204" pitchFamily="34" charset="0"/>
              <a:buChar char="•"/>
            </a:pPr>
            <a:r>
              <a:rPr lang="en-US" dirty="0">
                <a:ea typeface="Amazon Ember Light" panose="020B0403020204020204" pitchFamily="34" charset="0"/>
                <a:cs typeface="Amazon Ember Light" panose="020B0403020204020204" pitchFamily="34" charset="0"/>
              </a:rPr>
              <a:t>Custom methods</a:t>
            </a:r>
          </a:p>
        </p:txBody>
      </p:sp>
      <p:grpSp>
        <p:nvGrpSpPr>
          <p:cNvPr id="13" name="justGraphic-authorizationGraphic">
            <a:extLst>
              <a:ext uri="{FF2B5EF4-FFF2-40B4-BE49-F238E27FC236}">
                <a16:creationId xmlns:a16="http://schemas.microsoft.com/office/drawing/2014/main" id="{70F4FA6D-4B5D-4399-856A-4EA5998CDF65}"/>
              </a:ext>
              <a:ext uri="{C183D7F6-B498-43B3-948B-1728B52AA6E4}">
                <adec:decorative xmlns:adec="http://schemas.microsoft.com/office/drawing/2017/decorative" val="1"/>
              </a:ext>
            </a:extLst>
          </p:cNvPr>
          <p:cNvGrpSpPr/>
          <p:nvPr/>
        </p:nvGrpSpPr>
        <p:grpSpPr>
          <a:xfrm>
            <a:off x="6464258" y="1276490"/>
            <a:ext cx="3204666" cy="1819023"/>
            <a:chOff x="7377925" y="1232392"/>
            <a:chExt cx="2866921" cy="1532099"/>
          </a:xfrm>
        </p:grpSpPr>
        <p:sp>
          <p:nvSpPr>
            <p:cNvPr id="43" name="Rectangle: Rounded Corners 104">
              <a:extLst>
                <a:ext uri="{FF2B5EF4-FFF2-40B4-BE49-F238E27FC236}">
                  <a16:creationId xmlns:a16="http://schemas.microsoft.com/office/drawing/2014/main" id="{0044BECC-52DE-4358-B6C1-E11A303FA12F}"/>
                </a:ext>
              </a:extLst>
            </p:cNvPr>
            <p:cNvSpPr/>
            <p:nvPr/>
          </p:nvSpPr>
          <p:spPr>
            <a:xfrm>
              <a:off x="7377925" y="1364580"/>
              <a:ext cx="381000" cy="380900"/>
            </a:xfrm>
            <a:prstGeom prst="roundRect">
              <a:avLst>
                <a:gd name="adj" fmla="val 0"/>
              </a:avLst>
            </a:prstGeom>
            <a:solidFill>
              <a:schemeClr val="bg2">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Rectangle: Rounded Corners 105">
              <a:extLst>
                <a:ext uri="{FF2B5EF4-FFF2-40B4-BE49-F238E27FC236}">
                  <a16:creationId xmlns:a16="http://schemas.microsoft.com/office/drawing/2014/main" id="{B432EF0E-C45D-451F-8934-A4C1898B0449}"/>
                </a:ext>
              </a:extLst>
            </p:cNvPr>
            <p:cNvSpPr/>
            <p:nvPr/>
          </p:nvSpPr>
          <p:spPr>
            <a:xfrm>
              <a:off x="7377925" y="1874059"/>
              <a:ext cx="381000" cy="380900"/>
            </a:xfrm>
            <a:prstGeom prst="roundRect">
              <a:avLst>
                <a:gd name="adj" fmla="val 0"/>
              </a:avLst>
            </a:prstGeom>
            <a:solidFill>
              <a:schemeClr val="bg2">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Rectangle: Rounded Corners 106">
              <a:extLst>
                <a:ext uri="{FF2B5EF4-FFF2-40B4-BE49-F238E27FC236}">
                  <a16:creationId xmlns:a16="http://schemas.microsoft.com/office/drawing/2014/main" id="{44C34B0E-F44E-4FE6-9FEE-8701C56FB1C6}"/>
                </a:ext>
              </a:extLst>
            </p:cNvPr>
            <p:cNvSpPr/>
            <p:nvPr/>
          </p:nvSpPr>
          <p:spPr>
            <a:xfrm>
              <a:off x="7377925" y="2376859"/>
              <a:ext cx="381000" cy="380900"/>
            </a:xfrm>
            <a:prstGeom prst="roundRect">
              <a:avLst>
                <a:gd name="adj" fmla="val 0"/>
              </a:avLst>
            </a:prstGeom>
            <a:solidFill>
              <a:schemeClr val="bg2">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Rectangle: Rounded Corners 107">
              <a:extLst>
                <a:ext uri="{FF2B5EF4-FFF2-40B4-BE49-F238E27FC236}">
                  <a16:creationId xmlns:a16="http://schemas.microsoft.com/office/drawing/2014/main" id="{109291D4-EEEB-4785-8E93-305B940577F5}"/>
                </a:ext>
              </a:extLst>
            </p:cNvPr>
            <p:cNvSpPr/>
            <p:nvPr/>
          </p:nvSpPr>
          <p:spPr>
            <a:xfrm>
              <a:off x="7853113" y="1364580"/>
              <a:ext cx="2391733" cy="380900"/>
            </a:xfrm>
            <a:prstGeom prst="roundRect">
              <a:avLst>
                <a:gd name="adj" fmla="val 0"/>
              </a:avLst>
            </a:prstGeom>
            <a:solidFill>
              <a:schemeClr val="bg2">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Post notes</a:t>
              </a:r>
            </a:p>
          </p:txBody>
        </p:sp>
        <p:sp>
          <p:nvSpPr>
            <p:cNvPr id="48" name="Rectangle: Rounded Corners 108">
              <a:extLst>
                <a:ext uri="{FF2B5EF4-FFF2-40B4-BE49-F238E27FC236}">
                  <a16:creationId xmlns:a16="http://schemas.microsoft.com/office/drawing/2014/main" id="{9B106BB9-60E9-4A3D-A58B-72ECB4A361B2}"/>
                </a:ext>
              </a:extLst>
            </p:cNvPr>
            <p:cNvSpPr/>
            <p:nvPr/>
          </p:nvSpPr>
          <p:spPr>
            <a:xfrm>
              <a:off x="7853113" y="1874059"/>
              <a:ext cx="2391733" cy="380900"/>
            </a:xfrm>
            <a:prstGeom prst="roundRect">
              <a:avLst>
                <a:gd name="adj" fmla="val 0"/>
              </a:avLst>
            </a:prstGeom>
            <a:solidFill>
              <a:schemeClr val="bg2">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Edit notes</a:t>
              </a:r>
            </a:p>
          </p:txBody>
        </p:sp>
        <p:sp>
          <p:nvSpPr>
            <p:cNvPr id="49" name="Rectangle: Rounded Corners 109">
              <a:extLst>
                <a:ext uri="{FF2B5EF4-FFF2-40B4-BE49-F238E27FC236}">
                  <a16:creationId xmlns:a16="http://schemas.microsoft.com/office/drawing/2014/main" id="{40CB8E83-37B4-4866-A12A-07163F232899}"/>
                </a:ext>
              </a:extLst>
            </p:cNvPr>
            <p:cNvSpPr/>
            <p:nvPr/>
          </p:nvSpPr>
          <p:spPr>
            <a:xfrm>
              <a:off x="7853113" y="2372657"/>
              <a:ext cx="2391733" cy="380900"/>
            </a:xfrm>
            <a:prstGeom prst="roundRect">
              <a:avLst>
                <a:gd name="adj" fmla="val 0"/>
              </a:avLst>
            </a:prstGeom>
            <a:solidFill>
              <a:schemeClr val="bg2">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Delete notes</a:t>
              </a:r>
            </a:p>
          </p:txBody>
        </p:sp>
        <p:sp>
          <p:nvSpPr>
            <p:cNvPr id="10" name="L-Shape 110">
              <a:extLst>
                <a:ext uri="{FF2B5EF4-FFF2-40B4-BE49-F238E27FC236}">
                  <a16:creationId xmlns:a16="http://schemas.microsoft.com/office/drawing/2014/main" id="{66998BD6-56B0-4698-AC8F-97052552C0FB}"/>
                </a:ext>
              </a:extLst>
            </p:cNvPr>
            <p:cNvSpPr/>
            <p:nvPr/>
          </p:nvSpPr>
          <p:spPr>
            <a:xfrm rot="2532419" flipH="1">
              <a:off x="7551011" y="1232392"/>
              <a:ext cx="179614" cy="493238"/>
            </a:xfrm>
            <a:prstGeom prst="corne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L-Shape 111">
              <a:extLst>
                <a:ext uri="{FF2B5EF4-FFF2-40B4-BE49-F238E27FC236}">
                  <a16:creationId xmlns:a16="http://schemas.microsoft.com/office/drawing/2014/main" id="{E483542A-B830-4AFE-9B6F-51F7762D231C}"/>
                </a:ext>
              </a:extLst>
            </p:cNvPr>
            <p:cNvSpPr/>
            <p:nvPr/>
          </p:nvSpPr>
          <p:spPr>
            <a:xfrm rot="2532419" flipH="1">
              <a:off x="7553662" y="1718971"/>
              <a:ext cx="179614" cy="493238"/>
            </a:xfrm>
            <a:prstGeom prst="corne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ross 112">
              <a:extLst>
                <a:ext uri="{FF2B5EF4-FFF2-40B4-BE49-F238E27FC236}">
                  <a16:creationId xmlns:a16="http://schemas.microsoft.com/office/drawing/2014/main" id="{D867FC89-EDB5-4C4C-86CC-80E038F484FC}"/>
                </a:ext>
              </a:extLst>
            </p:cNvPr>
            <p:cNvSpPr/>
            <p:nvPr/>
          </p:nvSpPr>
          <p:spPr>
            <a:xfrm rot="2700000">
              <a:off x="7392188" y="2378524"/>
              <a:ext cx="376009" cy="395926"/>
            </a:xfrm>
            <a:prstGeom prst="plus">
              <a:avLst>
                <a:gd name="adj" fmla="val 3343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0" name="Rectangle 49">
            <a:extLst>
              <a:ext uri="{FF2B5EF4-FFF2-40B4-BE49-F238E27FC236}">
                <a16:creationId xmlns:a16="http://schemas.microsoft.com/office/drawing/2014/main" id="{3DF3F8E5-5E45-410E-BEF0-685B9B074F88}"/>
              </a:ext>
            </a:extLst>
          </p:cNvPr>
          <p:cNvSpPr/>
          <p:nvPr/>
        </p:nvSpPr>
        <p:spPr>
          <a:xfrm>
            <a:off x="6411935" y="3317234"/>
            <a:ext cx="3840480" cy="2486119"/>
          </a:xfrm>
          <a:prstGeom prst="rect">
            <a:avLst/>
          </a:prstGeom>
        </p:spPr>
        <p:txBody>
          <a:bodyPr wrap="square">
            <a:noAutofit/>
          </a:bodyPr>
          <a:lstStyle/>
          <a:p>
            <a:r>
              <a:rPr lang="en-US" altLang="en-US" sz="2800" dirty="0">
                <a:solidFill>
                  <a:srgbClr val="000000"/>
                </a:solidFill>
                <a:latin typeface="Amazon Ember" panose="02000000000000000000" pitchFamily="2" charset="0"/>
                <a:ea typeface="Amazon Ember" panose="02000000000000000000" pitchFamily="2" charset="0"/>
                <a:cs typeface="Amazon Ember Light" panose="020B0403020204020204" pitchFamily="34" charset="0"/>
              </a:rPr>
              <a:t>Authorization</a:t>
            </a:r>
            <a:endParaRPr lang="en-US" sz="1400" dirty="0">
              <a:latin typeface="Amazon Ember" panose="02000000000000000000" pitchFamily="2" charset="0"/>
              <a:ea typeface="Amazon Ember" panose="02000000000000000000" pitchFamily="2" charset="0"/>
              <a:cs typeface="Times New Roman" panose="02020603050405020304" pitchFamily="18" charset="0"/>
            </a:endParaRPr>
          </a:p>
          <a:p>
            <a:r>
              <a:rPr lang="en-US" dirty="0">
                <a:latin typeface="Amazon Ember" panose="02000000000000000000" pitchFamily="2" charset="0"/>
                <a:ea typeface="Amazon Ember" panose="02000000000000000000" pitchFamily="2" charset="0"/>
                <a:cs typeface="Times New Roman" panose="02020603050405020304" pitchFamily="18" charset="0"/>
              </a:rPr>
              <a:t>Verifying whether users can perform the desired action</a:t>
            </a:r>
            <a:endParaRPr lang="en-US" dirty="0">
              <a:cs typeface="Times New Roman" panose="02020603050405020304" pitchFamily="18" charset="0"/>
            </a:endParaRPr>
          </a:p>
          <a:p>
            <a:pPr marL="285750" indent="-285750">
              <a:buFont typeface="Arial" panose="020B0604020202020204" pitchFamily="34" charset="0"/>
              <a:buChar char="•"/>
            </a:pPr>
            <a:r>
              <a:rPr lang="en-US" dirty="0">
                <a:ea typeface="Amazon Ember Light" panose="020B0403020204020204" pitchFamily="34" charset="0"/>
                <a:cs typeface="Amazon Ember Light" panose="020B0403020204020204" pitchFamily="34" charset="0"/>
              </a:rPr>
              <a:t>Access control</a:t>
            </a:r>
          </a:p>
          <a:p>
            <a:pPr marL="285750" indent="-285750">
              <a:buFont typeface="Arial" panose="020B0604020202020204" pitchFamily="34" charset="0"/>
              <a:buChar char="•"/>
            </a:pPr>
            <a:r>
              <a:rPr lang="en-US" dirty="0">
                <a:ea typeface="Amazon Ember Light" panose="020B0403020204020204" pitchFamily="34" charset="0"/>
                <a:cs typeface="Amazon Ember Light" panose="020B0403020204020204" pitchFamily="34" charset="0"/>
              </a:rPr>
              <a:t>Authority tools</a:t>
            </a:r>
          </a:p>
          <a:p>
            <a:pPr marL="285750" indent="-285750">
              <a:buFont typeface="Arial" panose="020B0604020202020204" pitchFamily="34" charset="0"/>
              <a:buChar char="•"/>
            </a:pPr>
            <a:r>
              <a:rPr lang="en-US" dirty="0">
                <a:ea typeface="Amazon Ember Light" panose="020B0403020204020204" pitchFamily="34" charset="0"/>
                <a:cs typeface="Amazon Ember Light" panose="020B0403020204020204" pitchFamily="34" charset="0"/>
              </a:rPr>
              <a:t>Protect data and operations</a:t>
            </a:r>
          </a:p>
        </p:txBody>
      </p:sp>
    </p:spTree>
    <p:custDataLst>
      <p:tags r:id="rId1"/>
    </p:custDataLst>
    <p:extLst>
      <p:ext uri="{BB962C8B-B14F-4D97-AF65-F5344CB8AC3E}">
        <p14:creationId xmlns:p14="http://schemas.microsoft.com/office/powerpoint/2010/main" val="1767112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11F708B-4283-4E71-916F-6D7376831B17}"/>
              </a:ext>
            </a:extLst>
          </p:cNvPr>
          <p:cNvSpPr>
            <a:spLocks noGrp="1"/>
          </p:cNvSpPr>
          <p:nvPr>
            <p:ph type="sldNum" sz="quarter" idx="20"/>
          </p:nvPr>
        </p:nvSpPr>
        <p:spPr/>
        <p:txBody>
          <a:bodyPr/>
          <a:lstStyle/>
          <a:p>
            <a:fld id="{989D9560-4C13-4692-9687-98ECDD2D9552}" type="slidenum">
              <a:rPr lang="en-US" smtClean="0"/>
              <a:t>6</a:t>
            </a:fld>
            <a:endParaRPr lang="en-US" dirty="0"/>
          </a:p>
        </p:txBody>
      </p:sp>
      <p:sp>
        <p:nvSpPr>
          <p:cNvPr id="2" name="Title 1">
            <a:extLst>
              <a:ext uri="{FF2B5EF4-FFF2-40B4-BE49-F238E27FC236}">
                <a16:creationId xmlns:a16="http://schemas.microsoft.com/office/drawing/2014/main" id="{EF1ED040-1F4A-47D5-B5FA-CB434CD5428E}"/>
              </a:ext>
            </a:extLst>
          </p:cNvPr>
          <p:cNvSpPr>
            <a:spLocks noGrp="1"/>
          </p:cNvSpPr>
          <p:nvPr>
            <p:ph type="title"/>
          </p:nvPr>
        </p:nvSpPr>
        <p:spPr/>
        <p:txBody>
          <a:bodyPr>
            <a:noAutofit/>
          </a:bodyPr>
          <a:lstStyle/>
          <a:p>
            <a:r>
              <a:rPr lang="en-US" sz="2600" dirty="0"/>
              <a:t>Authentication and </a:t>
            </a:r>
            <a:r>
              <a:rPr lang="en-US" sz="2600" dirty="0">
                <a:ea typeface="Amazon Ember" panose="02000000000000000000" pitchFamily="2" charset="0"/>
              </a:rPr>
              <a:t>a</a:t>
            </a:r>
            <a:r>
              <a:rPr lang="en-US" altLang="en-US" sz="2600" dirty="0">
                <a:ea typeface="Amazon Ember" panose="02000000000000000000" pitchFamily="2" charset="0"/>
              </a:rPr>
              <a:t>uthorization</a:t>
            </a:r>
            <a:r>
              <a:rPr lang="en-US" sz="2600" dirty="0"/>
              <a:t> components for modern applications</a:t>
            </a:r>
          </a:p>
        </p:txBody>
      </p:sp>
      <p:sp>
        <p:nvSpPr>
          <p:cNvPr id="8" name="Content Placeholder 7">
            <a:extLst>
              <a:ext uri="{FF2B5EF4-FFF2-40B4-BE49-F238E27FC236}">
                <a16:creationId xmlns:a16="http://schemas.microsoft.com/office/drawing/2014/main" id="{DB3B492B-1B87-49E3-BEAE-D3E42A94FFE3}"/>
              </a:ext>
            </a:extLst>
          </p:cNvPr>
          <p:cNvSpPr>
            <a:spLocks noGrp="1"/>
          </p:cNvSpPr>
          <p:nvPr>
            <p:ph type="body" idx="1"/>
          </p:nvPr>
        </p:nvSpPr>
        <p:spPr>
          <a:xfrm>
            <a:off x="365760" y="1143000"/>
            <a:ext cx="3749040" cy="5291750"/>
          </a:xfrm>
        </p:spPr>
        <p:txBody>
          <a:bodyPr/>
          <a:lstStyle/>
          <a:p>
            <a:pPr marL="0" indent="0" algn="ctr">
              <a:buNone/>
            </a:pPr>
            <a:r>
              <a:rPr lang="en-US" altLang="en-US">
                <a:solidFill>
                  <a:srgbClr val="000000"/>
                </a:solidFill>
                <a:latin typeface="Amazon Ember" panose="02000000000000000000" pitchFamily="2" charset="0"/>
                <a:ea typeface="Amazon Ember" panose="02000000000000000000" pitchFamily="2" charset="0"/>
              </a:rPr>
              <a:t>User identity</a:t>
            </a:r>
            <a:endParaRPr lang="en-US" altLang="en-US" sz="1000">
              <a:solidFill>
                <a:srgbClr val="000000"/>
              </a:solidFill>
              <a:latin typeface="Amazon Ember" panose="02000000000000000000" pitchFamily="2" charset="0"/>
              <a:ea typeface="Amazon Ember" panose="02000000000000000000" pitchFamily="2" charset="0"/>
            </a:endParaRPr>
          </a:p>
          <a:p>
            <a:pPr marL="287338" lvl="1"/>
            <a:r>
              <a:rPr lang="en-US" sz="2000"/>
              <a:t>Local to your application</a:t>
            </a:r>
          </a:p>
          <a:p>
            <a:pPr marL="287338" lvl="1"/>
            <a:r>
              <a:rPr lang="en-US" sz="2000"/>
              <a:t>Users</a:t>
            </a:r>
          </a:p>
          <a:p>
            <a:pPr marL="287338" lvl="1"/>
            <a:r>
              <a:rPr lang="en-US" sz="2000"/>
              <a:t>Guests</a:t>
            </a:r>
          </a:p>
          <a:p>
            <a:pPr marL="287338" lvl="1"/>
            <a:endParaRPr lang="en-US" sz="2000"/>
          </a:p>
          <a:p>
            <a:pPr marL="0" indent="0">
              <a:buNone/>
            </a:pPr>
            <a:endParaRPr lang="en-US" altLang="en-US">
              <a:solidFill>
                <a:srgbClr val="000000"/>
              </a:solidFill>
              <a:latin typeface="Amazon Ember" panose="02000000000000000000" pitchFamily="2" charset="0"/>
              <a:ea typeface="Amazon Ember" panose="02000000000000000000" pitchFamily="2" charset="0"/>
            </a:endParaRPr>
          </a:p>
          <a:p>
            <a:endParaRPr lang="en-US" dirty="0"/>
          </a:p>
        </p:txBody>
      </p:sp>
      <p:sp>
        <p:nvSpPr>
          <p:cNvPr id="10" name="Content Placeholder 9">
            <a:extLst>
              <a:ext uri="{FF2B5EF4-FFF2-40B4-BE49-F238E27FC236}">
                <a16:creationId xmlns:a16="http://schemas.microsoft.com/office/drawing/2014/main" id="{13951135-7077-4CC4-A43F-D38077588E4D}"/>
              </a:ext>
            </a:extLst>
          </p:cNvPr>
          <p:cNvSpPr>
            <a:spLocks noGrp="1"/>
          </p:cNvSpPr>
          <p:nvPr>
            <p:ph type="body" idx="3"/>
          </p:nvPr>
        </p:nvSpPr>
        <p:spPr>
          <a:xfrm>
            <a:off x="3874049" y="1143000"/>
            <a:ext cx="4062979" cy="5291750"/>
          </a:xfrm>
        </p:spPr>
        <p:txBody>
          <a:bodyPr/>
          <a:lstStyle/>
          <a:p>
            <a:pPr marL="0" indent="0" algn="ctr">
              <a:buNone/>
            </a:pPr>
            <a:r>
              <a:rPr lang="en-US" altLang="en-US">
                <a:solidFill>
                  <a:srgbClr val="000000"/>
                </a:solidFill>
                <a:latin typeface="Amazon Ember" panose="02000000000000000000" pitchFamily="2" charset="0"/>
                <a:ea typeface="Amazon Ember" panose="02000000000000000000" pitchFamily="2" charset="0"/>
              </a:rPr>
              <a:t>Authentication scheme</a:t>
            </a:r>
          </a:p>
          <a:p>
            <a:r>
              <a:rPr lang="en-US" sz="2000"/>
              <a:t>Single sign-on (SSO)</a:t>
            </a:r>
          </a:p>
          <a:p>
            <a:r>
              <a:rPr lang="en-US" sz="2000"/>
              <a:t>Multiple provider integrations</a:t>
            </a:r>
          </a:p>
          <a:p>
            <a:r>
              <a:rPr lang="en-US" sz="2000"/>
              <a:t>2FA/MFA</a:t>
            </a:r>
          </a:p>
          <a:p>
            <a:r>
              <a:rPr lang="en-US" sz="2000"/>
              <a:t>Federated users</a:t>
            </a:r>
          </a:p>
          <a:p>
            <a:pPr marL="0" indent="0">
              <a:buNone/>
            </a:pPr>
            <a:endParaRPr lang="en-US" altLang="en-US">
              <a:solidFill>
                <a:srgbClr val="000000"/>
              </a:solidFill>
              <a:latin typeface="Amazon Ember" panose="02000000000000000000" pitchFamily="2" charset="0"/>
              <a:ea typeface="Amazon Ember" panose="02000000000000000000" pitchFamily="2" charset="0"/>
            </a:endParaRPr>
          </a:p>
          <a:p>
            <a:endParaRPr lang="en-US" dirty="0"/>
          </a:p>
        </p:txBody>
      </p:sp>
      <p:sp>
        <p:nvSpPr>
          <p:cNvPr id="9" name="Content Placeholder 8">
            <a:extLst>
              <a:ext uri="{FF2B5EF4-FFF2-40B4-BE49-F238E27FC236}">
                <a16:creationId xmlns:a16="http://schemas.microsoft.com/office/drawing/2014/main" id="{CB7DFCB3-D918-438F-97DC-A0672AB06C92}"/>
              </a:ext>
            </a:extLst>
          </p:cNvPr>
          <p:cNvSpPr>
            <a:spLocks noGrp="1"/>
          </p:cNvSpPr>
          <p:nvPr>
            <p:ph type="body" idx="2"/>
          </p:nvPr>
        </p:nvSpPr>
        <p:spPr>
          <a:xfrm>
            <a:off x="8147248" y="1143000"/>
            <a:ext cx="3749040" cy="5291750"/>
          </a:xfrm>
        </p:spPr>
        <p:txBody>
          <a:bodyPr/>
          <a:lstStyle/>
          <a:p>
            <a:pPr marL="0" indent="0" algn="ctr">
              <a:buNone/>
            </a:pPr>
            <a:r>
              <a:rPr lang="en-US" altLang="en-US">
                <a:solidFill>
                  <a:srgbClr val="000000"/>
                </a:solidFill>
                <a:latin typeface="Amazon Ember" panose="02000000000000000000" pitchFamily="2" charset="0"/>
                <a:ea typeface="Amazon Ember" panose="02000000000000000000" pitchFamily="2" charset="0"/>
              </a:rPr>
              <a:t>Framework</a:t>
            </a:r>
            <a:endParaRPr lang="en-US" sz="2000"/>
          </a:p>
          <a:p>
            <a:r>
              <a:rPr lang="en-US" sz="2000"/>
              <a:t>Security Assertion Markup Language (SAML 2.0)</a:t>
            </a:r>
          </a:p>
          <a:p>
            <a:r>
              <a:rPr lang="en-US" sz="2000"/>
              <a:t>OAuth 2.0</a:t>
            </a:r>
          </a:p>
          <a:p>
            <a:r>
              <a:rPr lang="en-US" sz="2000"/>
              <a:t>OpenID Connect (OIDC)</a:t>
            </a:r>
          </a:p>
          <a:p>
            <a:r>
              <a:rPr lang="en-US" sz="2000"/>
              <a:t>Tokens (for example, JWT)</a:t>
            </a:r>
          </a:p>
          <a:p>
            <a:pPr marL="0" indent="0">
              <a:buNone/>
            </a:pPr>
            <a:endParaRPr lang="en-US" dirty="0"/>
          </a:p>
        </p:txBody>
      </p:sp>
      <p:grpSp>
        <p:nvGrpSpPr>
          <p:cNvPr id="19" name="justGraphic">
            <a:extLst>
              <a:ext uri="{FF2B5EF4-FFF2-40B4-BE49-F238E27FC236}">
                <a16:creationId xmlns:a16="http://schemas.microsoft.com/office/drawing/2014/main" id="{FCFDAA34-9A96-4683-8D5A-4FA29F1325F7}"/>
              </a:ext>
              <a:ext uri="{C183D7F6-B498-43B3-948B-1728B52AA6E4}">
                <adec:decorative xmlns:adec="http://schemas.microsoft.com/office/drawing/2017/decorative" val="1"/>
              </a:ext>
            </a:extLst>
          </p:cNvPr>
          <p:cNvGrpSpPr/>
          <p:nvPr/>
        </p:nvGrpSpPr>
        <p:grpSpPr>
          <a:xfrm>
            <a:off x="260986" y="4591562"/>
            <a:ext cx="11775956" cy="1562973"/>
            <a:chOff x="260986" y="4591562"/>
            <a:chExt cx="11775956" cy="1562973"/>
          </a:xfrm>
        </p:grpSpPr>
        <p:pic>
          <p:nvPicPr>
            <p:cNvPr id="11" name="Graphic 23">
              <a:extLst>
                <a:ext uri="{FF2B5EF4-FFF2-40B4-BE49-F238E27FC236}">
                  <a16:creationId xmlns:a16="http://schemas.microsoft.com/office/drawing/2014/main" id="{B93A65DE-B3C7-44EE-9B99-64B262F81293}"/>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flipH="1">
              <a:off x="273299" y="4791946"/>
              <a:ext cx="1013419" cy="1013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40">
              <a:extLst>
                <a:ext uri="{FF2B5EF4-FFF2-40B4-BE49-F238E27FC236}">
                  <a16:creationId xmlns:a16="http://schemas.microsoft.com/office/drawing/2014/main" id="{31DCAA09-A441-400E-A8C2-D9DC4E03E737}"/>
                </a:ext>
              </a:extLst>
            </p:cNvPr>
            <p:cNvSpPr txBox="1">
              <a:spLocks noChangeArrowheads="1"/>
            </p:cNvSpPr>
            <p:nvPr/>
          </p:nvSpPr>
          <p:spPr bwMode="auto">
            <a:xfrm>
              <a:off x="260986" y="5785203"/>
              <a:ext cx="10380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dirty="0">
                  <a:solidFill>
                    <a:srgbClr val="000000"/>
                  </a:solidFill>
                  <a:latin typeface="+mn-lt"/>
                  <a:cs typeface="Amazon Ember Light" panose="020B0403020204020204" pitchFamily="34" charset="0"/>
                </a:rPr>
                <a:t>Users</a:t>
              </a:r>
            </a:p>
          </p:txBody>
        </p:sp>
        <p:cxnSp>
          <p:nvCxnSpPr>
            <p:cNvPr id="13" name="Straight Arrow Connector 12">
              <a:extLst>
                <a:ext uri="{FF2B5EF4-FFF2-40B4-BE49-F238E27FC236}">
                  <a16:creationId xmlns:a16="http://schemas.microsoft.com/office/drawing/2014/main" id="{007D9FF3-1866-4E37-BC05-A6909A00DE71}"/>
                </a:ext>
              </a:extLst>
            </p:cNvPr>
            <p:cNvCxnSpPr>
              <a:cxnSpLocks/>
            </p:cNvCxnSpPr>
            <p:nvPr/>
          </p:nvCxnSpPr>
          <p:spPr>
            <a:xfrm>
              <a:off x="1628940" y="5329825"/>
              <a:ext cx="8934120" cy="0"/>
            </a:xfrm>
            <a:prstGeom prst="straightConnector1">
              <a:avLst/>
            </a:prstGeom>
            <a:ln w="44450">
              <a:solidFill>
                <a:schemeClr val="hlink"/>
              </a:solidFill>
              <a:headEnd type="arrow" w="lg" len="lg"/>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7125DA8-0CFB-4D5C-802B-C9470A0B6D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22756" y="4591562"/>
              <a:ext cx="1414186" cy="1414186"/>
            </a:xfrm>
            <a:prstGeom prst="rect">
              <a:avLst/>
            </a:prstGeom>
          </p:spPr>
        </p:pic>
        <p:sp>
          <p:nvSpPr>
            <p:cNvPr id="15" name="TextBox 14">
              <a:extLst>
                <a:ext uri="{FF2B5EF4-FFF2-40B4-BE49-F238E27FC236}">
                  <a16:creationId xmlns:a16="http://schemas.microsoft.com/office/drawing/2014/main" id="{27686720-F6AC-4535-8B22-925384C2AC3C}"/>
                </a:ext>
              </a:extLst>
            </p:cNvPr>
            <p:cNvSpPr txBox="1"/>
            <p:nvPr/>
          </p:nvSpPr>
          <p:spPr>
            <a:xfrm>
              <a:off x="10642000" y="5785203"/>
              <a:ext cx="1375698" cy="369332"/>
            </a:xfrm>
            <a:prstGeom prst="rect">
              <a:avLst/>
            </a:prstGeom>
            <a:noFill/>
          </p:spPr>
          <p:txBody>
            <a:bodyPr wrap="none" rtlCol="0">
              <a:spAutoFit/>
            </a:bodyPr>
            <a:lstStyle/>
            <a:p>
              <a:pPr algn="ctr"/>
              <a:r>
                <a:rPr lang="en-US" dirty="0">
                  <a:ea typeface="Amazon Ember Light" panose="020B0403020204020204" pitchFamily="34" charset="0"/>
                  <a:cs typeface="Amazon Ember Light" panose="020B0403020204020204" pitchFamily="34" charset="0"/>
                </a:rPr>
                <a:t>Application</a:t>
              </a:r>
            </a:p>
          </p:txBody>
        </p:sp>
        <p:sp>
          <p:nvSpPr>
            <p:cNvPr id="18" name="Rectangle 17">
              <a:extLst>
                <a:ext uri="{FF2B5EF4-FFF2-40B4-BE49-F238E27FC236}">
                  <a16:creationId xmlns:a16="http://schemas.microsoft.com/office/drawing/2014/main" id="{98C0F7D6-F641-4F05-9BD3-126FCFD81BC7}"/>
                </a:ext>
              </a:extLst>
            </p:cNvPr>
            <p:cNvSpPr/>
            <p:nvPr/>
          </p:nvSpPr>
          <p:spPr>
            <a:xfrm>
              <a:off x="2155371" y="4903653"/>
              <a:ext cx="7881258" cy="852344"/>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mazon Ember" panose="02000000000000000000" pitchFamily="2" charset="0"/>
                  <a:ea typeface="Amazon Ember" panose="02000000000000000000" pitchFamily="2" charset="0"/>
                </a:rPr>
                <a:t>Security responsibilities and challenges </a:t>
              </a:r>
            </a:p>
          </p:txBody>
        </p:sp>
      </p:grpSp>
    </p:spTree>
    <p:custDataLst>
      <p:tags r:id="rId1"/>
    </p:custDataLst>
    <p:extLst>
      <p:ext uri="{BB962C8B-B14F-4D97-AF65-F5344CB8AC3E}">
        <p14:creationId xmlns:p14="http://schemas.microsoft.com/office/powerpoint/2010/main" val="382252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A909419-4B53-4B6E-94CB-03D62781CE58}"/>
              </a:ext>
            </a:extLst>
          </p:cNvPr>
          <p:cNvSpPr>
            <a:spLocks noGrp="1"/>
          </p:cNvSpPr>
          <p:nvPr>
            <p:ph type="sldNum" sz="quarter" idx="20"/>
          </p:nvPr>
        </p:nvSpPr>
        <p:spPr/>
        <p:txBody>
          <a:bodyPr/>
          <a:lstStyle/>
          <a:p>
            <a:fld id="{989D9560-4C13-4692-9687-98ECDD2D9552}" type="slidenum">
              <a:rPr lang="en-US" smtClean="0"/>
              <a:t>7</a:t>
            </a:fld>
            <a:endParaRPr lang="en-US" dirty="0"/>
          </a:p>
        </p:txBody>
      </p:sp>
      <p:sp>
        <p:nvSpPr>
          <p:cNvPr id="2" name="Title 1">
            <a:extLst>
              <a:ext uri="{FF2B5EF4-FFF2-40B4-BE49-F238E27FC236}">
                <a16:creationId xmlns:a16="http://schemas.microsoft.com/office/drawing/2014/main" id="{70CD6114-3D71-4403-B724-6312DB5EA621}"/>
              </a:ext>
            </a:extLst>
          </p:cNvPr>
          <p:cNvSpPr>
            <a:spLocks noGrp="1"/>
          </p:cNvSpPr>
          <p:nvPr>
            <p:ph type="title"/>
          </p:nvPr>
        </p:nvSpPr>
        <p:spPr/>
        <p:txBody>
          <a:bodyPr/>
          <a:lstStyle/>
          <a:p>
            <a:r>
              <a:rPr lang="en-US" dirty="0"/>
              <a:t>A solution for authentication and authorization needs</a:t>
            </a:r>
          </a:p>
        </p:txBody>
      </p:sp>
      <p:grpSp>
        <p:nvGrpSpPr>
          <p:cNvPr id="5" name="justGraphic">
            <a:extLst>
              <a:ext uri="{FF2B5EF4-FFF2-40B4-BE49-F238E27FC236}">
                <a16:creationId xmlns:a16="http://schemas.microsoft.com/office/drawing/2014/main" id="{F663F450-BDB7-498F-9D7A-4EBB6B2A1D1B}"/>
              </a:ext>
              <a:ext uri="{C183D7F6-B498-43B3-948B-1728B52AA6E4}">
                <adec:decorative xmlns:adec="http://schemas.microsoft.com/office/drawing/2017/decorative" val="1"/>
              </a:ext>
            </a:extLst>
          </p:cNvPr>
          <p:cNvGrpSpPr/>
          <p:nvPr/>
        </p:nvGrpSpPr>
        <p:grpSpPr>
          <a:xfrm>
            <a:off x="260986" y="1833058"/>
            <a:ext cx="11775956" cy="4321477"/>
            <a:chOff x="260986" y="1833058"/>
            <a:chExt cx="11775956" cy="4321477"/>
          </a:xfrm>
        </p:grpSpPr>
        <p:grpSp>
          <p:nvGrpSpPr>
            <p:cNvPr id="11" name="Group 10">
              <a:extLst>
                <a:ext uri="{FF2B5EF4-FFF2-40B4-BE49-F238E27FC236}">
                  <a16:creationId xmlns:a16="http://schemas.microsoft.com/office/drawing/2014/main" id="{B0EEA67E-1C9C-4CEA-A6D9-63BC564071AF}"/>
                </a:ext>
              </a:extLst>
            </p:cNvPr>
            <p:cNvGrpSpPr/>
            <p:nvPr/>
          </p:nvGrpSpPr>
          <p:grpSpPr>
            <a:xfrm>
              <a:off x="4885687" y="1833058"/>
              <a:ext cx="2420625" cy="1965073"/>
              <a:chOff x="2220113" y="2297577"/>
              <a:chExt cx="2420625" cy="1965073"/>
            </a:xfrm>
          </p:grpSpPr>
          <p:pic>
            <p:nvPicPr>
              <p:cNvPr id="12" name="Graphic 17">
                <a:extLst>
                  <a:ext uri="{FF2B5EF4-FFF2-40B4-BE49-F238E27FC236}">
                    <a16:creationId xmlns:a16="http://schemas.microsoft.com/office/drawing/2014/main" id="{74F0DCF8-F286-4D94-9E7C-B53B8119B60A}"/>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44626" y="2297577"/>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1">
                <a:extLst>
                  <a:ext uri="{FF2B5EF4-FFF2-40B4-BE49-F238E27FC236}">
                    <a16:creationId xmlns:a16="http://schemas.microsoft.com/office/drawing/2014/main" id="{72C3C120-5F95-4DEC-ABAA-55FC686A9375}"/>
                  </a:ext>
                </a:extLst>
              </p:cNvPr>
              <p:cNvSpPr txBox="1">
                <a:spLocks noChangeArrowheads="1"/>
              </p:cNvSpPr>
              <p:nvPr/>
            </p:nvSpPr>
            <p:spPr bwMode="auto">
              <a:xfrm>
                <a:off x="2220113" y="3831763"/>
                <a:ext cx="24206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200" dirty="0">
                    <a:latin typeface="+mn-lt"/>
                    <a:ea typeface="Amazon Ember" panose="020B0603020204020204" pitchFamily="34" charset="0"/>
                    <a:cs typeface="Amazon Ember Light" panose="020B0403020204020204" pitchFamily="34" charset="0"/>
                  </a:rPr>
                  <a:t>Amazon Cognito</a:t>
                </a:r>
              </a:p>
            </p:txBody>
          </p:sp>
        </p:grpSp>
        <p:pic>
          <p:nvPicPr>
            <p:cNvPr id="14" name="Graphic 23">
              <a:extLst>
                <a:ext uri="{FF2B5EF4-FFF2-40B4-BE49-F238E27FC236}">
                  <a16:creationId xmlns:a16="http://schemas.microsoft.com/office/drawing/2014/main" id="{C41F11AB-41BD-44E5-9FE8-F611BF1FC306}"/>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flipH="1">
              <a:off x="273299" y="4791946"/>
              <a:ext cx="1013419" cy="1013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40">
              <a:extLst>
                <a:ext uri="{FF2B5EF4-FFF2-40B4-BE49-F238E27FC236}">
                  <a16:creationId xmlns:a16="http://schemas.microsoft.com/office/drawing/2014/main" id="{2C3624D7-BAF1-4D67-99F2-077AEE4E0108}"/>
                </a:ext>
              </a:extLst>
            </p:cNvPr>
            <p:cNvSpPr txBox="1">
              <a:spLocks noChangeArrowheads="1"/>
            </p:cNvSpPr>
            <p:nvPr/>
          </p:nvSpPr>
          <p:spPr bwMode="auto">
            <a:xfrm>
              <a:off x="260986" y="5785203"/>
              <a:ext cx="10380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dirty="0">
                  <a:solidFill>
                    <a:srgbClr val="000000"/>
                  </a:solidFill>
                  <a:latin typeface="+mn-lt"/>
                  <a:cs typeface="Amazon Ember Light" panose="020B0403020204020204" pitchFamily="34" charset="0"/>
                </a:rPr>
                <a:t>Users</a:t>
              </a:r>
            </a:p>
          </p:txBody>
        </p:sp>
        <p:cxnSp>
          <p:nvCxnSpPr>
            <p:cNvPr id="16" name="Straight Arrow Connector 15">
              <a:extLst>
                <a:ext uri="{FF2B5EF4-FFF2-40B4-BE49-F238E27FC236}">
                  <a16:creationId xmlns:a16="http://schemas.microsoft.com/office/drawing/2014/main" id="{52F24E96-2247-4BD7-B1CE-D699D3A33A36}"/>
                </a:ext>
              </a:extLst>
            </p:cNvPr>
            <p:cNvCxnSpPr>
              <a:cxnSpLocks/>
            </p:cNvCxnSpPr>
            <p:nvPr/>
          </p:nvCxnSpPr>
          <p:spPr>
            <a:xfrm>
              <a:off x="1628940" y="5329825"/>
              <a:ext cx="8934120" cy="0"/>
            </a:xfrm>
            <a:prstGeom prst="straightConnector1">
              <a:avLst/>
            </a:prstGeom>
            <a:ln w="44450">
              <a:solidFill>
                <a:schemeClr val="hlink"/>
              </a:solidFill>
              <a:headEnd type="arrow" w="lg" len="lg"/>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07D8C731-F767-4B1D-B810-191E6435EE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22756" y="4591562"/>
              <a:ext cx="1414186" cy="1414186"/>
            </a:xfrm>
            <a:prstGeom prst="rect">
              <a:avLst/>
            </a:prstGeom>
          </p:spPr>
        </p:pic>
        <p:sp>
          <p:nvSpPr>
            <p:cNvPr id="18" name="TextBox 17">
              <a:extLst>
                <a:ext uri="{FF2B5EF4-FFF2-40B4-BE49-F238E27FC236}">
                  <a16:creationId xmlns:a16="http://schemas.microsoft.com/office/drawing/2014/main" id="{8F9D0556-7B18-49EF-AFF4-B68180409317}"/>
                </a:ext>
              </a:extLst>
            </p:cNvPr>
            <p:cNvSpPr txBox="1"/>
            <p:nvPr/>
          </p:nvSpPr>
          <p:spPr>
            <a:xfrm>
              <a:off x="10642000" y="5785203"/>
              <a:ext cx="1375698" cy="369332"/>
            </a:xfrm>
            <a:prstGeom prst="rect">
              <a:avLst/>
            </a:prstGeom>
            <a:noFill/>
          </p:spPr>
          <p:txBody>
            <a:bodyPr wrap="none" rtlCol="0">
              <a:spAutoFit/>
            </a:bodyPr>
            <a:lstStyle/>
            <a:p>
              <a:pPr algn="ctr"/>
              <a:r>
                <a:rPr lang="en-US" dirty="0">
                  <a:ea typeface="Amazon Ember Light" panose="020B0403020204020204" pitchFamily="34" charset="0"/>
                  <a:cs typeface="Amazon Ember Light" panose="020B0403020204020204" pitchFamily="34" charset="0"/>
                </a:rPr>
                <a:t>Application</a:t>
              </a:r>
            </a:p>
          </p:txBody>
        </p:sp>
        <p:grpSp>
          <p:nvGrpSpPr>
            <p:cNvPr id="19" name="Group 18">
              <a:extLst>
                <a:ext uri="{FF2B5EF4-FFF2-40B4-BE49-F238E27FC236}">
                  <a16:creationId xmlns:a16="http://schemas.microsoft.com/office/drawing/2014/main" id="{75990F17-0030-4FCE-BAD9-0194AEE46F71}"/>
                </a:ext>
              </a:extLst>
            </p:cNvPr>
            <p:cNvGrpSpPr/>
            <p:nvPr/>
          </p:nvGrpSpPr>
          <p:grpSpPr>
            <a:xfrm>
              <a:off x="1931173" y="5273803"/>
              <a:ext cx="8329655" cy="512713"/>
              <a:chOff x="1978525" y="5273803"/>
              <a:chExt cx="8329655" cy="512713"/>
            </a:xfrm>
          </p:grpSpPr>
          <p:sp>
            <p:nvSpPr>
              <p:cNvPr id="20" name="TextBox 19">
                <a:extLst>
                  <a:ext uri="{FF2B5EF4-FFF2-40B4-BE49-F238E27FC236}">
                    <a16:creationId xmlns:a16="http://schemas.microsoft.com/office/drawing/2014/main" id="{03FC494E-12C8-49D9-83B7-67C6A7ED7742}"/>
                  </a:ext>
                </a:extLst>
              </p:cNvPr>
              <p:cNvSpPr txBox="1"/>
              <p:nvPr/>
            </p:nvSpPr>
            <p:spPr>
              <a:xfrm>
                <a:off x="1978525" y="5273803"/>
                <a:ext cx="3200400" cy="495722"/>
              </a:xfrm>
              <a:prstGeom prst="rect">
                <a:avLst/>
              </a:prstGeom>
              <a:noFill/>
            </p:spPr>
            <p:txBody>
              <a:bodyPr wrap="square" rtlCol="0">
                <a:noAutofit/>
              </a:bodyPr>
              <a:lstStyle/>
              <a:p>
                <a:pPr algn="ctr"/>
                <a:r>
                  <a:rPr lang="en-US" altLang="en-US" sz="2800" dirty="0">
                    <a:solidFill>
                      <a:srgbClr val="000000"/>
                    </a:solidFill>
                    <a:latin typeface="Amazon Ember" panose="02000000000000000000" pitchFamily="2" charset="0"/>
                    <a:ea typeface="Amazon Ember" panose="02000000000000000000" pitchFamily="2" charset="0"/>
                    <a:cs typeface="Amazon Ember Light" panose="020B0403020204020204" pitchFamily="34" charset="0"/>
                  </a:rPr>
                  <a:t>Authentication</a:t>
                </a:r>
              </a:p>
            </p:txBody>
          </p:sp>
          <p:sp>
            <p:nvSpPr>
              <p:cNvPr id="21" name="Rectangle 20">
                <a:extLst>
                  <a:ext uri="{FF2B5EF4-FFF2-40B4-BE49-F238E27FC236}">
                    <a16:creationId xmlns:a16="http://schemas.microsoft.com/office/drawing/2014/main" id="{F37C5577-D9D3-4A88-8BF1-2BCA77AAC59D}"/>
                  </a:ext>
                </a:extLst>
              </p:cNvPr>
              <p:cNvSpPr/>
              <p:nvPr/>
            </p:nvSpPr>
            <p:spPr>
              <a:xfrm>
                <a:off x="6931002" y="5273803"/>
                <a:ext cx="3377178" cy="512713"/>
              </a:xfrm>
              <a:prstGeom prst="rect">
                <a:avLst/>
              </a:prstGeom>
            </p:spPr>
            <p:txBody>
              <a:bodyPr wrap="square">
                <a:noAutofit/>
              </a:bodyPr>
              <a:lstStyle/>
              <a:p>
                <a:pPr algn="ctr"/>
                <a:r>
                  <a:rPr lang="en-US" altLang="en-US" sz="2800" dirty="0">
                    <a:solidFill>
                      <a:srgbClr val="000000"/>
                    </a:solidFill>
                    <a:latin typeface="Amazon Ember" panose="02000000000000000000" pitchFamily="2" charset="0"/>
                    <a:ea typeface="Amazon Ember" panose="02000000000000000000" pitchFamily="2" charset="0"/>
                    <a:cs typeface="Amazon Ember Light" panose="020B0403020204020204" pitchFamily="34" charset="0"/>
                  </a:rPr>
                  <a:t>Authorization</a:t>
                </a:r>
              </a:p>
            </p:txBody>
          </p:sp>
        </p:grpSp>
        <p:cxnSp>
          <p:nvCxnSpPr>
            <p:cNvPr id="22" name="Connector: Elbow 21">
              <a:extLst>
                <a:ext uri="{FF2B5EF4-FFF2-40B4-BE49-F238E27FC236}">
                  <a16:creationId xmlns:a16="http://schemas.microsoft.com/office/drawing/2014/main" id="{FE7B68F5-6A42-4EE0-86D9-995A286B37FC}"/>
                </a:ext>
              </a:extLst>
            </p:cNvPr>
            <p:cNvCxnSpPr>
              <a:cxnSpLocks/>
              <a:stCxn id="13" idx="2"/>
              <a:endCxn id="20" idx="0"/>
            </p:cNvCxnSpPr>
            <p:nvPr/>
          </p:nvCxnSpPr>
          <p:spPr>
            <a:xfrm rot="5400000">
              <a:off x="4075851" y="3253654"/>
              <a:ext cx="1475672" cy="2564627"/>
            </a:xfrm>
            <a:prstGeom prst="bentConnector3">
              <a:avLst>
                <a:gd name="adj1" fmla="val 7508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FEA4D1D9-472C-47B9-8299-9558AE9ED0D5}"/>
                </a:ext>
              </a:extLst>
            </p:cNvPr>
            <p:cNvCxnSpPr>
              <a:cxnSpLocks/>
              <a:stCxn id="13" idx="2"/>
              <a:endCxn id="21" idx="0"/>
            </p:cNvCxnSpPr>
            <p:nvPr/>
          </p:nvCxnSpPr>
          <p:spPr>
            <a:xfrm rot="16200000" flipH="1">
              <a:off x="6596283" y="3297847"/>
              <a:ext cx="1475672" cy="2476239"/>
            </a:xfrm>
            <a:prstGeom prst="bentConnector3">
              <a:avLst>
                <a:gd name="adj1" fmla="val 7508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596157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Amazon Cognito </a:t>
            </a:r>
          </a:p>
        </p:txBody>
      </p:sp>
      <p:sp>
        <p:nvSpPr>
          <p:cNvPr id="5" name="Text Placeholder 4"/>
          <p:cNvSpPr>
            <a:spLocks noGrp="1"/>
          </p:cNvSpPr>
          <p:nvPr>
            <p:ph type="subTitle" idx="1"/>
          </p:nvPr>
        </p:nvSpPr>
        <p:spPr/>
        <p:txBody>
          <a:bodyPr>
            <a:normAutofit/>
          </a:bodyPr>
          <a:lstStyle/>
          <a:p>
            <a:r>
              <a:rPr lang="en-US" dirty="0"/>
              <a:t>Module 12: Granting Access to Your Application Users</a:t>
            </a:r>
          </a:p>
        </p:txBody>
      </p:sp>
    </p:spTree>
    <p:custDataLst>
      <p:tags r:id="rId1"/>
    </p:custDataLst>
    <p:extLst>
      <p:ext uri="{BB962C8B-B14F-4D97-AF65-F5344CB8AC3E}">
        <p14:creationId xmlns:p14="http://schemas.microsoft.com/office/powerpoint/2010/main" val="478125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52EB97C-D594-4382-B425-A80AA8B1B848}"/>
              </a:ext>
            </a:extLst>
          </p:cNvPr>
          <p:cNvSpPr>
            <a:spLocks noGrp="1"/>
          </p:cNvSpPr>
          <p:nvPr>
            <p:ph type="sldNum" sz="quarter" idx="20"/>
          </p:nvPr>
        </p:nvSpPr>
        <p:spPr/>
        <p:txBody>
          <a:bodyPr/>
          <a:lstStyle/>
          <a:p>
            <a:fld id="{989D9560-4C13-4692-9687-98ECDD2D9552}" type="slidenum">
              <a:rPr lang="en-US" smtClean="0"/>
              <a:pPr/>
              <a:t>9</a:t>
            </a:fld>
            <a:endParaRPr lang="en-US" dirty="0"/>
          </a:p>
        </p:txBody>
      </p:sp>
      <p:sp>
        <p:nvSpPr>
          <p:cNvPr id="4" name="Title 3">
            <a:extLst>
              <a:ext uri="{FF2B5EF4-FFF2-40B4-BE49-F238E27FC236}">
                <a16:creationId xmlns:a16="http://schemas.microsoft.com/office/drawing/2014/main" id="{D5571A78-32A8-4593-A970-6CE9936EAFCC}"/>
              </a:ext>
            </a:extLst>
          </p:cNvPr>
          <p:cNvSpPr>
            <a:spLocks noGrp="1"/>
          </p:cNvSpPr>
          <p:nvPr>
            <p:ph type="title"/>
          </p:nvPr>
        </p:nvSpPr>
        <p:spPr/>
        <p:txBody>
          <a:bodyPr/>
          <a:lstStyle/>
          <a:p>
            <a:r>
              <a:rPr lang="en-US" dirty="0"/>
              <a:t>What is Amazon Cognito?</a:t>
            </a:r>
          </a:p>
        </p:txBody>
      </p:sp>
      <p:grpSp>
        <p:nvGrpSpPr>
          <p:cNvPr id="2" name="justGraphic-AmazonCognito">
            <a:extLst>
              <a:ext uri="{FF2B5EF4-FFF2-40B4-BE49-F238E27FC236}">
                <a16:creationId xmlns:a16="http://schemas.microsoft.com/office/drawing/2014/main" id="{8B09E9D7-6ABF-4D9B-B64C-0F685D5DB7F3}"/>
              </a:ext>
              <a:ext uri="{C183D7F6-B498-43B3-948B-1728B52AA6E4}">
                <adec:decorative xmlns:adec="http://schemas.microsoft.com/office/drawing/2017/decorative" val="1"/>
              </a:ext>
            </a:extLst>
          </p:cNvPr>
          <p:cNvGrpSpPr/>
          <p:nvPr/>
        </p:nvGrpSpPr>
        <p:grpSpPr>
          <a:xfrm>
            <a:off x="226602" y="1323921"/>
            <a:ext cx="2420625" cy="1965073"/>
            <a:chOff x="226602" y="1323921"/>
            <a:chExt cx="2420625" cy="1965073"/>
          </a:xfrm>
        </p:grpSpPr>
        <p:pic>
          <p:nvPicPr>
            <p:cNvPr id="7" name="Graphic 17" descr="Amazon Cognito logo">
              <a:extLst>
                <a:ext uri="{FF2B5EF4-FFF2-40B4-BE49-F238E27FC236}">
                  <a16:creationId xmlns:a16="http://schemas.microsoft.com/office/drawing/2014/main" id="{48A768F7-7D0A-4FC4-8175-450D7824977E}"/>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1114" y="1323921"/>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1">
              <a:extLst>
                <a:ext uri="{FF2B5EF4-FFF2-40B4-BE49-F238E27FC236}">
                  <a16:creationId xmlns:a16="http://schemas.microsoft.com/office/drawing/2014/main" id="{10778BC5-853A-4AC4-8336-FC7632C9DCB1}"/>
                </a:ext>
              </a:extLst>
            </p:cNvPr>
            <p:cNvSpPr txBox="1">
              <a:spLocks noChangeArrowheads="1"/>
            </p:cNvSpPr>
            <p:nvPr/>
          </p:nvSpPr>
          <p:spPr bwMode="auto">
            <a:xfrm>
              <a:off x="226602" y="2858107"/>
              <a:ext cx="24206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200" dirty="0">
                  <a:latin typeface="+mn-lt"/>
                  <a:ea typeface="Amazon Ember" panose="020B0603020204020204" pitchFamily="34" charset="0"/>
                  <a:cs typeface="Amazon Ember Light" panose="020B0403020204020204" pitchFamily="34" charset="0"/>
                </a:rPr>
                <a:t>Amazon Cognito</a:t>
              </a:r>
            </a:p>
          </p:txBody>
        </p:sp>
      </p:grpSp>
      <p:sp>
        <p:nvSpPr>
          <p:cNvPr id="5" name="Content Placeholder 4">
            <a:extLst>
              <a:ext uri="{FF2B5EF4-FFF2-40B4-BE49-F238E27FC236}">
                <a16:creationId xmlns:a16="http://schemas.microsoft.com/office/drawing/2014/main" id="{E882EA06-032B-4A3A-809D-E9ED0114FB8B}"/>
              </a:ext>
            </a:extLst>
          </p:cNvPr>
          <p:cNvSpPr>
            <a:spLocks noGrp="1"/>
          </p:cNvSpPr>
          <p:nvPr>
            <p:ph type="body" idx="4294967295"/>
          </p:nvPr>
        </p:nvSpPr>
        <p:spPr>
          <a:xfrm>
            <a:off x="3698875" y="1533525"/>
            <a:ext cx="8493125" cy="4643438"/>
          </a:xfrm>
        </p:spPr>
        <p:txBody>
          <a:bodyPr/>
          <a:lstStyle/>
          <a:p>
            <a:pPr marL="0" indent="0">
              <a:buNone/>
            </a:pPr>
            <a:r>
              <a:rPr lang="en-US" dirty="0"/>
              <a:t>Provides authentication, authorization, and user management for your web and mobile apps.</a:t>
            </a:r>
            <a:br>
              <a:rPr lang="en-US" dirty="0"/>
            </a:br>
            <a:endParaRPr lang="en-US" dirty="0"/>
          </a:p>
        </p:txBody>
      </p:sp>
      <p:grpSp>
        <p:nvGrpSpPr>
          <p:cNvPr id="6" name="justGraphic-cognitoFeatures">
            <a:extLst>
              <a:ext uri="{FF2B5EF4-FFF2-40B4-BE49-F238E27FC236}">
                <a16:creationId xmlns:a16="http://schemas.microsoft.com/office/drawing/2014/main" id="{FB3A35B3-4EEF-486E-B427-519E5DE9153E}"/>
              </a:ext>
              <a:ext uri="{C183D7F6-B498-43B3-948B-1728B52AA6E4}">
                <adec:decorative xmlns:adec="http://schemas.microsoft.com/office/drawing/2017/decorative" val="1"/>
              </a:ext>
            </a:extLst>
          </p:cNvPr>
          <p:cNvGrpSpPr/>
          <p:nvPr/>
        </p:nvGrpSpPr>
        <p:grpSpPr>
          <a:xfrm>
            <a:off x="685799" y="3442494"/>
            <a:ext cx="11087102" cy="3050381"/>
            <a:chOff x="685799" y="3442494"/>
            <a:chExt cx="11087102" cy="3050381"/>
          </a:xfrm>
        </p:grpSpPr>
        <p:sp>
          <p:nvSpPr>
            <p:cNvPr id="43" name="TextBox 102">
              <a:extLst>
                <a:ext uri="{FF2B5EF4-FFF2-40B4-BE49-F238E27FC236}">
                  <a16:creationId xmlns:a16="http://schemas.microsoft.com/office/drawing/2014/main" id="{D515EE97-8EC9-4934-BD96-90603296AF10}"/>
                </a:ext>
              </a:extLst>
            </p:cNvPr>
            <p:cNvSpPr txBox="1"/>
            <p:nvPr/>
          </p:nvSpPr>
          <p:spPr>
            <a:xfrm>
              <a:off x="1318098" y="5661878"/>
              <a:ext cx="1268296" cy="830997"/>
            </a:xfrm>
            <a:prstGeom prst="rect">
              <a:avLst/>
            </a:prstGeom>
            <a:noFill/>
          </p:spPr>
          <p:txBody>
            <a:bodyPr wrap="none" rtlCol="0">
              <a:spAutoFit/>
            </a:bodyPr>
            <a:lstStyle/>
            <a:p>
              <a:pPr algn="ctr"/>
              <a:r>
                <a:rPr lang="en-US" sz="2400" dirty="0">
                  <a:latin typeface="Amazon Ember" panose="02000000000000000000" pitchFamily="2" charset="0"/>
                  <a:ea typeface="Amazon Ember" panose="02000000000000000000" pitchFamily="2" charset="0"/>
                  <a:cs typeface="Amazon Ember Light" panose="020B0403020204020204" pitchFamily="34" charset="0"/>
                </a:rPr>
                <a:t>Identity</a:t>
              </a:r>
            </a:p>
            <a:p>
              <a:pPr algn="ctr"/>
              <a:r>
                <a:rPr lang="en-US" sz="2400" dirty="0">
                  <a:latin typeface="Amazon Ember" panose="02000000000000000000" pitchFamily="2" charset="0"/>
                  <a:ea typeface="Amazon Ember" panose="02000000000000000000" pitchFamily="2" charset="0"/>
                  <a:cs typeface="Amazon Ember Light" panose="020B0403020204020204" pitchFamily="34" charset="0"/>
                </a:rPr>
                <a:t>store</a:t>
              </a:r>
            </a:p>
          </p:txBody>
        </p:sp>
        <p:pic>
          <p:nvPicPr>
            <p:cNvPr id="44" name="Picture 103" descr="Identity store icon">
              <a:extLst>
                <a:ext uri="{FF2B5EF4-FFF2-40B4-BE49-F238E27FC236}">
                  <a16:creationId xmlns:a16="http://schemas.microsoft.com/office/drawing/2014/main" id="{5E81027F-DB8F-4CF8-BF88-3ADAE4B207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799" y="3468381"/>
              <a:ext cx="2532893" cy="2532893"/>
            </a:xfrm>
            <a:prstGeom prst="rect">
              <a:avLst/>
            </a:prstGeom>
          </p:spPr>
        </p:pic>
        <p:sp>
          <p:nvSpPr>
            <p:cNvPr id="41" name="TextBox 100">
              <a:extLst>
                <a:ext uri="{FF2B5EF4-FFF2-40B4-BE49-F238E27FC236}">
                  <a16:creationId xmlns:a16="http://schemas.microsoft.com/office/drawing/2014/main" id="{77FEDB57-DA82-4378-A546-90D2C93AAC1C}"/>
                </a:ext>
              </a:extLst>
            </p:cNvPr>
            <p:cNvSpPr txBox="1"/>
            <p:nvPr/>
          </p:nvSpPr>
          <p:spPr>
            <a:xfrm>
              <a:off x="4362118" y="5661878"/>
              <a:ext cx="3264520" cy="830997"/>
            </a:xfrm>
            <a:prstGeom prst="rect">
              <a:avLst/>
            </a:prstGeom>
            <a:noFill/>
          </p:spPr>
          <p:txBody>
            <a:bodyPr wrap="square" rtlCol="0">
              <a:spAutoFit/>
            </a:bodyPr>
            <a:lstStyle/>
            <a:p>
              <a:pPr algn="ctr"/>
              <a:r>
                <a:rPr lang="en-US" sz="2400" dirty="0">
                  <a:latin typeface="Amazon Ember" panose="02000000000000000000" pitchFamily="2" charset="0"/>
                  <a:ea typeface="Amazon Ember" panose="02000000000000000000" pitchFamily="2" charset="0"/>
                </a:rPr>
                <a:t>Access control for AWS resources</a:t>
              </a:r>
            </a:p>
          </p:txBody>
        </p:sp>
        <p:pic>
          <p:nvPicPr>
            <p:cNvPr id="42" name="Picture 101" descr="Customizable UI icon">
              <a:extLst>
                <a:ext uri="{FF2B5EF4-FFF2-40B4-BE49-F238E27FC236}">
                  <a16:creationId xmlns:a16="http://schemas.microsoft.com/office/drawing/2014/main" id="{CF42C70C-B45B-43F3-8EFF-9D8A7FF7C9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7932" y="3442494"/>
              <a:ext cx="2532893" cy="2532893"/>
            </a:xfrm>
            <a:prstGeom prst="rect">
              <a:avLst/>
            </a:prstGeom>
          </p:spPr>
        </p:pic>
        <p:sp>
          <p:nvSpPr>
            <p:cNvPr id="39" name="TextBox 98">
              <a:extLst>
                <a:ext uri="{FF2B5EF4-FFF2-40B4-BE49-F238E27FC236}">
                  <a16:creationId xmlns:a16="http://schemas.microsoft.com/office/drawing/2014/main" id="{1A3D2187-53C8-4EEF-B5F3-5C670EF93940}"/>
                </a:ext>
              </a:extLst>
            </p:cNvPr>
            <p:cNvSpPr txBox="1"/>
            <p:nvPr/>
          </p:nvSpPr>
          <p:spPr>
            <a:xfrm>
              <a:off x="8508381" y="5661878"/>
              <a:ext cx="3264520" cy="830997"/>
            </a:xfrm>
            <a:prstGeom prst="rect">
              <a:avLst/>
            </a:prstGeom>
            <a:noFill/>
          </p:spPr>
          <p:txBody>
            <a:bodyPr wrap="square" rtlCol="0">
              <a:spAutoFit/>
            </a:bodyPr>
            <a:lstStyle/>
            <a:p>
              <a:pPr algn="ctr"/>
              <a:r>
                <a:rPr lang="en-US" sz="2400" dirty="0">
                  <a:latin typeface="Amazon Ember" panose="02000000000000000000" pitchFamily="2" charset="0"/>
                  <a:ea typeface="Amazon Ember" panose="02000000000000000000" pitchFamily="2" charset="0"/>
                </a:rPr>
                <a:t>Compliance</a:t>
              </a:r>
            </a:p>
            <a:p>
              <a:r>
                <a:rPr lang="en-US" sz="2400" dirty="0">
                  <a:latin typeface="Amazon Ember" panose="02000000000000000000" pitchFamily="2" charset="0"/>
                  <a:ea typeface="Amazon Ember" panose="02000000000000000000" pitchFamily="2" charset="0"/>
                  <a:cs typeface="Amazon Ember Light" panose="020B0403020204020204" pitchFamily="34" charset="0"/>
                </a:rPr>
                <a:t> </a:t>
              </a:r>
            </a:p>
          </p:txBody>
        </p:sp>
        <p:pic>
          <p:nvPicPr>
            <p:cNvPr id="40" name="Picture 99" descr="Security Icon">
              <a:extLst>
                <a:ext uri="{FF2B5EF4-FFF2-40B4-BE49-F238E27FC236}">
                  <a16:creationId xmlns:a16="http://schemas.microsoft.com/office/drawing/2014/main" id="{730176BF-5F63-4271-A68B-57531B0D101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96862" y="3595670"/>
              <a:ext cx="2402951" cy="2402951"/>
            </a:xfrm>
            <a:prstGeom prst="rect">
              <a:avLst/>
            </a:prstGeom>
          </p:spPr>
        </p:pic>
      </p:grpSp>
    </p:spTree>
    <p:custDataLst>
      <p:tags r:id="rId1"/>
    </p:custDataLst>
    <p:extLst>
      <p:ext uri="{BB962C8B-B14F-4D97-AF65-F5344CB8AC3E}">
        <p14:creationId xmlns:p14="http://schemas.microsoft.com/office/powerpoint/2010/main" val="18307788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4_TC-2022-OneBrand">
  <a:themeElements>
    <a:clrScheme name="AWS Light 09">
      <a:dk1>
        <a:sysClr val="windowText" lastClr="000000"/>
      </a:dk1>
      <a:lt1>
        <a:sysClr val="window" lastClr="FFFFFF"/>
      </a:lt1>
      <a:dk2>
        <a:srgbClr val="232F3E"/>
      </a:dk2>
      <a:lt2>
        <a:srgbClr val="F1F3F3"/>
      </a:lt2>
      <a:accent1>
        <a:srgbClr val="005276"/>
      </a:accent1>
      <a:accent2>
        <a:srgbClr val="FF9900"/>
      </a:accent2>
      <a:accent3>
        <a:srgbClr val="D4DADA"/>
      </a:accent3>
      <a:accent4>
        <a:srgbClr val="F1F3F3"/>
      </a:accent4>
      <a:accent5>
        <a:srgbClr val="36C2B4"/>
      </a:accent5>
      <a:accent6>
        <a:srgbClr val="9E1F63"/>
      </a:accent6>
      <a:hlink>
        <a:srgbClr val="9E1F63"/>
      </a:hlink>
      <a:folHlink>
        <a:srgbClr val="9E1F63"/>
      </a:folHlink>
    </a:clrScheme>
    <a:fontScheme name="Custom 1">
      <a:majorFont>
        <a:latin typeface="Amazon Ember Heavy"/>
        <a:ea typeface=""/>
        <a:cs typeface=""/>
      </a:majorFont>
      <a:minorFont>
        <a:latin typeface="Amazon Ember"/>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Plum">
      <a:srgbClr val="262262"/>
    </a:custClr>
    <a:custClr name="Plum-Medium">
      <a:srgbClr val="504BAB"/>
    </a:custClr>
    <a:custClr name="Plum-Bright">
      <a:srgbClr val="7E93EE"/>
    </a:custClr>
    <a:custClr name="Berry">
      <a:srgbClr val="9E1F63"/>
    </a:custClr>
    <a:custClr name="Berry-Medium">
      <a:srgbClr val="C9208A"/>
    </a:custClr>
    <a:custClr name="Berry-Bright">
      <a:srgbClr val="FF99FF"/>
    </a:custClr>
    <a:custClr name="AWS Orange">
      <a:srgbClr val="FF6633"/>
    </a:custClr>
    <a:custClr name="Smile">
      <a:srgbClr val="FF9900"/>
    </a:custClr>
    <a:custClr name="AWS Yellow">
      <a:srgbClr val="F3E502"/>
    </a:custClr>
    <a:custClr name="Green Apple">
      <a:srgbClr val="18AB4B"/>
    </a:custClr>
    <a:custClr name="Green Apple-Medium">
      <a:srgbClr val="ADE422"/>
    </a:custClr>
    <a:custClr name="Green Apple-Bright">
      <a:srgbClr val="E4FDBF"/>
    </a:custClr>
    <a:custClr name="Aqua">
      <a:srgbClr val="00464F"/>
    </a:custClr>
    <a:custClr name="Aqua-Medium">
      <a:srgbClr val="36C2B4"/>
    </a:custClr>
    <a:custClr name="Aqua-Bright">
      <a:srgbClr val="A6E7CE"/>
    </a:custClr>
    <a:custClr name="Sea Blue">
      <a:srgbClr val="005276"/>
    </a:custClr>
    <a:custClr name="Sea Blue-Medium">
      <a:srgbClr val="008296"/>
    </a:custClr>
    <a:custClr name="Sea Blue-Bright">
      <a:srgbClr val="7CD1EA"/>
    </a:custClr>
    <a:custClr name="Squid Ink">
      <a:srgbClr val="232F3E"/>
    </a:custClr>
    <a:custClr name="Stone">
      <a:srgbClr val="D4DADA"/>
    </a:custClr>
    <a:custClr name="Paper">
      <a:srgbClr val="F1F3F3"/>
    </a:custClr>
  </a:custClrLst>
  <a:extLst>
    <a:ext uri="{05A4C25C-085E-4340-85A3-A5531E510DB2}">
      <thm15:themeFamily xmlns:thm15="http://schemas.microsoft.com/office/thememl/2012/main" name="TC OneBrand Template.potx" id="{8954FABC-D5B5-44EC-B821-8FEC440C779C}" vid="{BC45DC1F-5B79-46F6-A8BD-962AD48C18D4}"/>
    </a:ext>
  </a:extLst>
</a:theme>
</file>

<file path=ppt/theme/theme2.xml><?xml version="1.0" encoding="utf-8"?>
<a:theme xmlns:a="http://schemas.openxmlformats.org/drawingml/2006/main" name="5_TC-2022-OneBrand">
  <a:themeElements>
    <a:clrScheme name="AWS Dark 5">
      <a:dk1>
        <a:sysClr val="windowText" lastClr="000000"/>
      </a:dk1>
      <a:lt1>
        <a:sysClr val="window" lastClr="FFFFFF"/>
      </a:lt1>
      <a:dk2>
        <a:srgbClr val="232F3E"/>
      </a:dk2>
      <a:lt2>
        <a:srgbClr val="F1F3F3"/>
      </a:lt2>
      <a:accent1>
        <a:srgbClr val="36C2B4"/>
      </a:accent1>
      <a:accent2>
        <a:srgbClr val="005276"/>
      </a:accent2>
      <a:accent3>
        <a:srgbClr val="F1F3F3"/>
      </a:accent3>
      <a:accent4>
        <a:srgbClr val="FF9900"/>
      </a:accent4>
      <a:accent5>
        <a:srgbClr val="008296"/>
      </a:accent5>
      <a:accent6>
        <a:srgbClr val="ADE422"/>
      </a:accent6>
      <a:hlink>
        <a:srgbClr val="ADE422"/>
      </a:hlink>
      <a:folHlink>
        <a:srgbClr val="ADE422"/>
      </a:folHlink>
    </a:clrScheme>
    <a:fontScheme name="Custom 1">
      <a:majorFont>
        <a:latin typeface="Amazon Ember Heavy"/>
        <a:ea typeface=""/>
        <a:cs typeface=""/>
      </a:majorFont>
      <a:minorFont>
        <a:latin typeface="Amazon Ember"/>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Plum">
      <a:srgbClr val="262262"/>
    </a:custClr>
    <a:custClr name="Plum-Medium">
      <a:srgbClr val="504BAB"/>
    </a:custClr>
    <a:custClr name="Plum-Bright">
      <a:srgbClr val="7E93EE"/>
    </a:custClr>
    <a:custClr name="Berry">
      <a:srgbClr val="9E1F63"/>
    </a:custClr>
    <a:custClr name="Berry-Medium">
      <a:srgbClr val="C9208A"/>
    </a:custClr>
    <a:custClr name="Berry-Bright">
      <a:srgbClr val="FF99FF"/>
    </a:custClr>
    <a:custClr name="AWS Orange">
      <a:srgbClr val="FF6633"/>
    </a:custClr>
    <a:custClr name="Smile">
      <a:srgbClr val="FF9900"/>
    </a:custClr>
    <a:custClr name="AWS Yellow">
      <a:srgbClr val="F3E502"/>
    </a:custClr>
    <a:custClr name="Green Apple">
      <a:srgbClr val="18AB4B"/>
    </a:custClr>
    <a:custClr name="Green Apple-Medium">
      <a:srgbClr val="ADE422"/>
    </a:custClr>
    <a:custClr name="Green Apple-Bright">
      <a:srgbClr val="E4FDBF"/>
    </a:custClr>
    <a:custClr name="Aqua">
      <a:srgbClr val="00464F"/>
    </a:custClr>
    <a:custClr name="Aqua-Medium">
      <a:srgbClr val="36C2B4"/>
    </a:custClr>
    <a:custClr name="Aqua-Bright">
      <a:srgbClr val="A6E7CE"/>
    </a:custClr>
    <a:custClr name="Sea Blue">
      <a:srgbClr val="005276"/>
    </a:custClr>
    <a:custClr name="Sea Blue-Medium">
      <a:srgbClr val="008296"/>
    </a:custClr>
    <a:custClr name="Sea Blue-Bright">
      <a:srgbClr val="7CD1EA"/>
    </a:custClr>
    <a:custClr name="Squid Ink">
      <a:srgbClr val="232F3E"/>
    </a:custClr>
    <a:custClr name="Stone">
      <a:srgbClr val="D4DADA"/>
    </a:custClr>
    <a:custClr name="Paper">
      <a:srgbClr val="F1F3F3"/>
    </a:custClr>
  </a:custClrLst>
  <a:extLst>
    <a:ext uri="{05A4C25C-085E-4340-85A3-A5531E510DB2}">
      <thm15:themeFamily xmlns:thm15="http://schemas.microsoft.com/office/thememl/2012/main" name="TC OneBrand Template.potx" id="{8954FABC-D5B5-44EC-B821-8FEC440C779C}" vid="{CF5D4A0C-DA44-4347-ADAC-DC581C90752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 OneBrand Template</Template>
  <TotalTime>166</TotalTime>
  <Words>4704</Words>
  <Application>Microsoft Office PowerPoint</Application>
  <PresentationFormat>Widescreen</PresentationFormat>
  <Paragraphs>631</Paragraphs>
  <Slides>36</Slides>
  <Notes>36</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36</vt:i4>
      </vt:variant>
    </vt:vector>
  </HeadingPairs>
  <TitlesOfParts>
    <vt:vector size="47" baseType="lpstr">
      <vt:lpstr>Amazon Ember</vt:lpstr>
      <vt:lpstr>Amazon Ember Heavy</vt:lpstr>
      <vt:lpstr>Amazon Ember Light</vt:lpstr>
      <vt:lpstr>Amazon Ember Medium</vt:lpstr>
      <vt:lpstr>Arial</vt:lpstr>
      <vt:lpstr>Calibri</vt:lpstr>
      <vt:lpstr>Lucida Console</vt:lpstr>
      <vt:lpstr>Times New Roman</vt:lpstr>
      <vt:lpstr>Wingdings</vt:lpstr>
      <vt:lpstr>4_TC-2022-OneBrand</vt:lpstr>
      <vt:lpstr>5_TC-2022-OneBrand</vt:lpstr>
      <vt:lpstr>Developing on AWS</vt:lpstr>
      <vt:lpstr>Agenda</vt:lpstr>
      <vt:lpstr>Module objectives</vt:lpstr>
      <vt:lpstr>Complexities of authentication and authorization</vt:lpstr>
      <vt:lpstr>Authentication and authorization</vt:lpstr>
      <vt:lpstr>Authentication and authorization components for modern applications</vt:lpstr>
      <vt:lpstr>A solution for authentication and authorization needs</vt:lpstr>
      <vt:lpstr>Amazon Cognito </vt:lpstr>
      <vt:lpstr>What is Amazon Cognito?</vt:lpstr>
      <vt:lpstr>Amazon Cognito components, 1 of 3</vt:lpstr>
      <vt:lpstr>Amazon Cognito components, 2 of 3</vt:lpstr>
      <vt:lpstr>Amazon Cognito components, 3 of 3</vt:lpstr>
      <vt:lpstr>Managing user access</vt:lpstr>
      <vt:lpstr>Create user pools for sign-up and sign-in</vt:lpstr>
      <vt:lpstr>Attributes, scope, and groups</vt:lpstr>
      <vt:lpstr>Granting access to your application with user pools</vt:lpstr>
      <vt:lpstr>Flow for Amazon Cognito user pool</vt:lpstr>
      <vt:lpstr>JSON Web Tokens: ID, access, and refresh</vt:lpstr>
      <vt:lpstr>Authenticate users with a user pool</vt:lpstr>
      <vt:lpstr>Granting access to your application with identity pools</vt:lpstr>
      <vt:lpstr>Identity pools for temporary access to AWS resources</vt:lpstr>
      <vt:lpstr>Securing API access</vt:lpstr>
      <vt:lpstr>Amazon Cognito authorizer</vt:lpstr>
      <vt:lpstr>Your Application</vt:lpstr>
      <vt:lpstr>Alternative solution for granting access to your APIs</vt:lpstr>
      <vt:lpstr>Demo</vt:lpstr>
      <vt:lpstr>Demo notes</vt:lpstr>
      <vt:lpstr>Check your knowledge</vt:lpstr>
      <vt:lpstr>Knowledge check</vt:lpstr>
      <vt:lpstr>Lab 6: Capstone – Complete the Application Build</vt:lpstr>
      <vt:lpstr>Lab 6 workflow: Authenticate users with Amazon Cognito </vt:lpstr>
      <vt:lpstr>Lab 6 workflow: Complete the application build</vt:lpstr>
      <vt:lpstr>Wrap-up</vt:lpstr>
      <vt:lpstr>Module summary</vt:lpstr>
      <vt:lpstr>Thank you</vt:lpstr>
      <vt:lpstr>Terminology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course title here</dc:title>
  <dc:creator>Papadakis Kantos, Yianna</dc:creator>
  <cp:lastModifiedBy>Papadakis Kantos, Yianna</cp:lastModifiedBy>
  <cp:revision>36</cp:revision>
  <dcterms:created xsi:type="dcterms:W3CDTF">2022-05-23T15:50:25Z</dcterms:created>
  <dcterms:modified xsi:type="dcterms:W3CDTF">2022-08-29T17:30:54Z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F165A876-8CAE-4A38-BCA6-3F02F794F0E7</vt:lpwstr>
  </property>
  <property fmtid="{D5CDD505-2E9C-101B-9397-08002B2CF9AE}" pid="3" name="ArticulatePath">
    <vt:lpwstr>Presentation1</vt:lpwstr>
  </property>
</Properties>
</file>