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1.xml" ContentType="application/vnd.openxmlformats-officedocument.presentationml.tags+xml"/>
  <Override PartName="/ppt/notesSlides/notesSlide13.xml" ContentType="application/vnd.openxmlformats-officedocument.presentationml.notesSlide+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notesSlides/notesSlide15.xml" ContentType="application/vnd.openxmlformats-officedocument.presentationml.notesSlide+xml"/>
  <Override PartName="/ppt/tags/tag10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07.xml" ContentType="application/vnd.openxmlformats-officedocument.presentationml.tags+xml"/>
  <Override PartName="/ppt/notesSlides/notesSlide23.xml" ContentType="application/vnd.openxmlformats-officedocument.presentationml.notesSlide+xml"/>
  <Override PartName="/ppt/tags/tag108.xml" ContentType="application/vnd.openxmlformats-officedocument.presentationml.tags+xml"/>
  <Override PartName="/ppt/notesSlides/notesSlide24.xml" ContentType="application/vnd.openxmlformats-officedocument.presentationml.notesSlide+xml"/>
  <Override PartName="/ppt/tags/tag10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10.xml" ContentType="application/vnd.openxmlformats-officedocument.presentationml.tags+xml"/>
  <Override PartName="/ppt/notesSlides/notesSlide28.xml" ContentType="application/vnd.openxmlformats-officedocument.presentationml.notesSlide+xml"/>
  <Override PartName="/ppt/tags/tag111.xml" ContentType="application/vnd.openxmlformats-officedocument.presentationml.tags+xml"/>
  <Override PartName="/ppt/notesSlides/notesSlide29.xml" ContentType="application/vnd.openxmlformats-officedocument.presentationml.notesSlide+xml"/>
  <Override PartName="/ppt/tags/tag112.xml" ContentType="application/vnd.openxmlformats-officedocument.presentationml.tags+xml"/>
  <Override PartName="/ppt/notesSlides/notesSlide30.xml" ContentType="application/vnd.openxmlformats-officedocument.presentationml.notesSlide+xml"/>
  <Override PartName="/ppt/tags/tag113.xml" ContentType="application/vnd.openxmlformats-officedocument.presentationml.tags+xml"/>
  <Override PartName="/ppt/notesSlides/notesSlide31.xml" ContentType="application/vnd.openxmlformats-officedocument.presentationml.notesSlide+xml"/>
  <Override PartName="/ppt/tags/tag114.xml" ContentType="application/vnd.openxmlformats-officedocument.presentationml.tags+xml"/>
  <Override PartName="/ppt/notesSlides/notesSlide32.xml" ContentType="application/vnd.openxmlformats-officedocument.presentationml.notesSlide+xml"/>
  <Override PartName="/ppt/tags/tag115.xml" ContentType="application/vnd.openxmlformats-officedocument.presentationml.tags+xml"/>
  <Override PartName="/ppt/notesSlides/notesSlide33.xml" ContentType="application/vnd.openxmlformats-officedocument.presentationml.notesSlide+xml"/>
  <Override PartName="/ppt/tags/tag11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39"/>
  </p:notesMasterIdLst>
  <p:sldIdLst>
    <p:sldId id="256" r:id="rId3"/>
    <p:sldId id="296" r:id="rId4"/>
    <p:sldId id="258" r:id="rId5"/>
    <p:sldId id="259" r:id="rId6"/>
    <p:sldId id="260" r:id="rId7"/>
    <p:sldId id="300" r:id="rId8"/>
    <p:sldId id="263" r:id="rId9"/>
    <p:sldId id="264" r:id="rId10"/>
    <p:sldId id="269" r:id="rId11"/>
    <p:sldId id="291" r:id="rId12"/>
    <p:sldId id="292" r:id="rId13"/>
    <p:sldId id="299" r:id="rId14"/>
    <p:sldId id="301" r:id="rId15"/>
    <p:sldId id="267" r:id="rId16"/>
    <p:sldId id="268" r:id="rId17"/>
    <p:sldId id="270" r:id="rId18"/>
    <p:sldId id="271" r:id="rId19"/>
    <p:sldId id="273" r:id="rId20"/>
    <p:sldId id="274" r:id="rId21"/>
    <p:sldId id="275" r:id="rId22"/>
    <p:sldId id="276" r:id="rId23"/>
    <p:sldId id="277" r:id="rId24"/>
    <p:sldId id="298" r:id="rId25"/>
    <p:sldId id="293" r:id="rId26"/>
    <p:sldId id="294" r:id="rId27"/>
    <p:sldId id="281" r:id="rId28"/>
    <p:sldId id="282" r:id="rId29"/>
    <p:sldId id="283" r:id="rId30"/>
    <p:sldId id="284" r:id="rId31"/>
    <p:sldId id="285" r:id="rId32"/>
    <p:sldId id="302" r:id="rId33"/>
    <p:sldId id="287" r:id="rId34"/>
    <p:sldId id="288" r:id="rId35"/>
    <p:sldId id="297" r:id="rId36"/>
    <p:sldId id="289" r:id="rId37"/>
    <p:sldId id="290" r:id="rId38"/>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2"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5" autoAdjust="0"/>
    <p:restoredTop sz="67857" autoAdjust="0"/>
  </p:normalViewPr>
  <p:slideViewPr>
    <p:cSldViewPr snapToGrid="0">
      <p:cViewPr varScale="1">
        <p:scale>
          <a:sx n="74" d="100"/>
          <a:sy n="74" d="100"/>
        </p:scale>
        <p:origin x="894" y="66"/>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1.awsstatic.com/whitepapers/aws-tagging-best-practices.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AmazonS3/latest/API/RESTCommonRequestHeader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aws.amazon.com/AmazonS3/latest/API/RESTCommonResponseHeaders.htm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aws.amazon.com/AmazonS3/latest/dev/BucketRestriction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ws.amazon.com/AmazonS3/latest/userguide/ListingKeysUsingAPI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070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rPr>
              <a:t>Versioning</a:t>
            </a:r>
            <a:endParaRPr lang="en-US" sz="1200" b="1" i="0" kern="1200" dirty="0">
              <a:solidFill>
                <a:schemeClr val="tx1"/>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rPr>
              <a:t>An object’s version </a:t>
            </a:r>
            <a:r>
              <a:rPr lang="en-US" sz="1200" b="0" i="0" kern="1200" baseline="0" dirty="0">
                <a:solidFill>
                  <a:srgbClr val="000000"/>
                </a:solidFill>
                <a:effectLst/>
                <a:latin typeface="+mn-lt"/>
              </a:rPr>
              <a:t>ID</a:t>
            </a:r>
            <a:r>
              <a:rPr lang="en-US" sz="1200" b="0" i="0" kern="1200" baseline="0" dirty="0">
                <a:solidFill>
                  <a:schemeClr val="tx1"/>
                </a:solidFill>
                <a:effectLst/>
                <a:latin typeface="+mn-lt"/>
              </a:rPr>
              <a:t> is part of the system-defined metadata. </a:t>
            </a:r>
          </a:p>
          <a:p>
            <a:r>
              <a:rPr lang="en-US" sz="1200" b="0" i="0" kern="1200" dirty="0">
                <a:solidFill>
                  <a:schemeClr val="tx1"/>
                </a:solidFill>
                <a:effectLst/>
                <a:latin typeface="+mn-lt"/>
              </a:rPr>
              <a:t>By</a:t>
            </a:r>
            <a:r>
              <a:rPr lang="en-US" sz="1200" b="0" i="0" kern="1200" baseline="0" dirty="0">
                <a:solidFill>
                  <a:schemeClr val="tx1"/>
                </a:solidFill>
                <a:effectLst/>
                <a:latin typeface="+mn-lt"/>
              </a:rPr>
              <a:t> default, versioning is disabled in S3 buckets. </a:t>
            </a:r>
          </a:p>
          <a:p>
            <a:pPr marL="171450" indent="-171450">
              <a:buFont typeface="Arial" panose="020B0604020202020204" pitchFamily="34" charset="0"/>
              <a:buChar char="•"/>
            </a:pPr>
            <a:r>
              <a:rPr lang="en-US" sz="1200" b="0" i="0" kern="1200" dirty="0">
                <a:solidFill>
                  <a:schemeClr val="tx1"/>
                </a:solidFill>
                <a:effectLst/>
                <a:latin typeface="+mn-lt"/>
              </a:rPr>
              <a:t>In versioning-</a:t>
            </a:r>
            <a:r>
              <a:rPr lang="en-US" sz="1200" b="0" i="0" kern="1200" baseline="0" dirty="0">
                <a:solidFill>
                  <a:schemeClr val="tx1"/>
                </a:solidFill>
                <a:effectLst/>
                <a:latin typeface="+mn-lt"/>
              </a:rPr>
              <a:t>disabled buckets, an object has a version </a:t>
            </a:r>
            <a:r>
              <a:rPr lang="en-US" sz="1200" b="0" i="0" kern="1200" baseline="0" dirty="0">
                <a:solidFill>
                  <a:srgbClr val="000000"/>
                </a:solidFill>
                <a:effectLst/>
                <a:latin typeface="+mn-lt"/>
              </a:rPr>
              <a:t>ID</a:t>
            </a:r>
            <a:r>
              <a:rPr lang="en-US" sz="1200" b="0" i="0" kern="1200" baseline="0" dirty="0">
                <a:solidFill>
                  <a:schemeClr val="tx1"/>
                </a:solidFill>
                <a:effectLst/>
                <a:latin typeface="+mn-lt"/>
              </a:rPr>
              <a:t> of null.</a:t>
            </a:r>
            <a:endParaRPr lang="en-US" sz="1200" b="0" i="0" kern="1200" dirty="0">
              <a:solidFill>
                <a:schemeClr val="tx1"/>
              </a:solidFill>
              <a:effectLst/>
              <a:latin typeface="+mn-lt"/>
            </a:endParaRPr>
          </a:p>
          <a:p>
            <a:pPr marL="171450" indent="-171450">
              <a:buFont typeface="Arial" panose="020B0604020202020204" pitchFamily="34" charset="0"/>
              <a:buChar char="•"/>
            </a:pPr>
            <a:r>
              <a:rPr lang="en-US" sz="1200" b="0" i="0" kern="1200" dirty="0">
                <a:solidFill>
                  <a:schemeClr val="tx1"/>
                </a:solidFill>
                <a:effectLst/>
                <a:latin typeface="+mn-lt"/>
              </a:rPr>
              <a:t>In</a:t>
            </a:r>
            <a:r>
              <a:rPr lang="en-US" sz="1200" b="0" i="0" kern="1200" baseline="0" dirty="0">
                <a:solidFill>
                  <a:schemeClr val="tx1"/>
                </a:solidFill>
                <a:effectLst/>
                <a:latin typeface="+mn-lt"/>
              </a:rPr>
              <a:t> versioning-enabled buckets, each version of an object has a unique version </a:t>
            </a:r>
            <a:r>
              <a:rPr lang="en-US" sz="1200" b="0" i="0" kern="1200" baseline="0" dirty="0">
                <a:solidFill>
                  <a:srgbClr val="000000"/>
                </a:solidFill>
                <a:effectLst/>
                <a:latin typeface="+mn-lt"/>
              </a:rPr>
              <a:t>ID</a:t>
            </a:r>
            <a:r>
              <a:rPr lang="en-US" sz="1200" b="0" i="0" kern="1200" baseline="0" dirty="0">
                <a:solidFill>
                  <a:schemeClr val="tx1"/>
                </a:solidFill>
                <a:effectLst/>
                <a:latin typeface="+mn-lt"/>
              </a:rPr>
              <a:t>. </a:t>
            </a:r>
          </a:p>
          <a:p>
            <a:pPr marL="171450" indent="-171450">
              <a:buFont typeface="Arial" panose="020B0604020202020204" pitchFamily="34" charset="0"/>
              <a:buChar char="•"/>
            </a:pPr>
            <a:endParaRPr lang="en-US" sz="1200" b="0" i="0" kern="1200" baseline="0" dirty="0">
              <a:solidFill>
                <a:schemeClr val="tx1"/>
              </a:solidFill>
              <a:effectLst/>
              <a:latin typeface="+mn-lt"/>
            </a:endParaRPr>
          </a:p>
          <a:p>
            <a:r>
              <a:rPr lang="en-US" sz="1200" b="0" i="0" kern="1200" dirty="0">
                <a:solidFill>
                  <a:schemeClr val="tx1"/>
                </a:solidFill>
                <a:effectLst/>
                <a:latin typeface="+mn-lt"/>
              </a:rPr>
              <a:t>An example of a version </a:t>
            </a:r>
            <a:r>
              <a:rPr lang="en-US" sz="1200" b="0" i="0" kern="1200" dirty="0">
                <a:solidFill>
                  <a:srgbClr val="000000"/>
                </a:solidFill>
                <a:effectLst/>
                <a:latin typeface="+mn-lt"/>
              </a:rPr>
              <a:t>ID</a:t>
            </a:r>
            <a:r>
              <a:rPr lang="en-US" sz="1200" b="0" i="0" kern="1200" baseline="0" dirty="0">
                <a:solidFill>
                  <a:schemeClr val="tx1"/>
                </a:solidFill>
                <a:effectLst/>
                <a:latin typeface="+mn-lt"/>
              </a:rPr>
              <a:t> is </a:t>
            </a:r>
            <a:r>
              <a:rPr lang="en-US" sz="1200" b="0" kern="1200" dirty="0">
                <a:solidFill>
                  <a:srgbClr val="000000"/>
                </a:solidFill>
                <a:effectLst/>
                <a:latin typeface="+mn-lt"/>
              </a:rPr>
              <a:t>3/L4kqtJlcpXroDTDmJ+rmSpXd3dIbrHY+MTRCxf3vjVBH40Nr8X8gdRQBpUMLUo</a:t>
            </a:r>
          </a:p>
          <a:p>
            <a:endParaRPr lang="en-US" baseline="0" dirty="0">
              <a:latin typeface="+mn-lt"/>
            </a:endParaRPr>
          </a:p>
          <a:p>
            <a:pPr lvl="0">
              <a:defRPr/>
            </a:pPr>
            <a:r>
              <a:rPr lang="en-US" dirty="0">
                <a:latin typeface="+mn-lt"/>
              </a:rPr>
              <a:t>To prevent data from being changed, overwritten</a:t>
            </a:r>
            <a:r>
              <a:rPr lang="en-US" dirty="0">
                <a:solidFill>
                  <a:srgbClr val="000000"/>
                </a:solidFill>
                <a:latin typeface="+mn-lt"/>
              </a:rPr>
              <a:t>, or</a:t>
            </a:r>
            <a:r>
              <a:rPr lang="en-US" dirty="0">
                <a:latin typeface="+mn-lt"/>
              </a:rPr>
              <a:t> deleted, </a:t>
            </a:r>
            <a:r>
              <a:rPr lang="en-US" baseline="0" dirty="0">
                <a:latin typeface="+mn-lt"/>
              </a:rPr>
              <a:t>configure the</a:t>
            </a:r>
            <a:r>
              <a:rPr lang="en-US" dirty="0">
                <a:latin typeface="+mn-lt"/>
              </a:rPr>
              <a:t> </a:t>
            </a:r>
            <a:r>
              <a:rPr lang="en-US" baseline="0" dirty="0">
                <a:latin typeface="+mn-lt"/>
              </a:rPr>
              <a:t>Amazon S3 </a:t>
            </a:r>
            <a:r>
              <a:rPr lang="en-US" baseline="0" dirty="0">
                <a:solidFill>
                  <a:srgbClr val="000000"/>
                </a:solidFill>
                <a:latin typeface="+mn-lt"/>
              </a:rPr>
              <a:t>Object</a:t>
            </a:r>
            <a:r>
              <a:rPr lang="en-US" baseline="0" dirty="0">
                <a:latin typeface="+mn-lt"/>
              </a:rPr>
              <a:t> Lock feature</a:t>
            </a:r>
            <a:r>
              <a:rPr lang="en-US" sz="1200" b="0" i="0" u="none" strike="noStrike" kern="1200" baseline="0" dirty="0">
                <a:solidFill>
                  <a:schemeClr val="tx1"/>
                </a:solidFill>
                <a:latin typeface="+mn-lt"/>
                <a:ea typeface="+mn-ea"/>
                <a:cs typeface="+mn-cs"/>
              </a:rPr>
              <a:t>.</a:t>
            </a:r>
            <a:endParaRPr lang="en-US" baseline="0" dirty="0">
              <a:latin typeface="+mn-lt"/>
            </a:endParaRPr>
          </a:p>
          <a:p>
            <a:endParaRPr lang="en-US" dirty="0"/>
          </a:p>
        </p:txBody>
      </p:sp>
    </p:spTree>
    <p:extLst>
      <p:ext uri="{BB962C8B-B14F-4D97-AF65-F5344CB8AC3E}">
        <p14:creationId xmlns:p14="http://schemas.microsoft.com/office/powerpoint/2010/main" val="317682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638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a:latin typeface="+mn-lt"/>
                <a:ea typeface="Amazon Ember Display Medium" panose="020F0603020204020204" pitchFamily="34" charset="0"/>
                <a:cs typeface="Amazon Ember Display Medium" panose="020F0603020204020204" pitchFamily="34" charset="0"/>
              </a:rPr>
              <a:t>Tags </a:t>
            </a:r>
            <a:r>
              <a:rPr lang="en-US" b="1" dirty="0">
                <a:latin typeface="+mn-lt"/>
                <a:ea typeface="Amazon Ember Display Medium" panose="020F0603020204020204" pitchFamily="34" charset="0"/>
                <a:cs typeface="Amazon Ember Display Medium" panose="020F0603020204020204" pitchFamily="34" charset="0"/>
              </a:rPr>
              <a:t>are another</a:t>
            </a:r>
            <a:r>
              <a:rPr lang="en-US" b="1" baseline="0" dirty="0">
                <a:latin typeface="+mn-lt"/>
                <a:ea typeface="Amazon Ember Display Medium" panose="020F0603020204020204" pitchFamily="34" charset="0"/>
                <a:cs typeface="Amazon Ember Display Medium" panose="020F0603020204020204" pitchFamily="34" charset="0"/>
              </a:rPr>
              <a:t> way to manage your Amazon S3 objects and buckets.</a:t>
            </a:r>
            <a:r>
              <a:rPr lang="en-US" baseline="0" dirty="0">
                <a:latin typeface="+mn-lt"/>
                <a:ea typeface="Amazon Ember Display Medium" panose="020F0603020204020204" pitchFamily="34" charset="0"/>
                <a:cs typeface="Amazon Ember Display Medium" panose="020F0603020204020204" pitchFamily="34" charset="0"/>
              </a:rPr>
              <a:t>  Tags are </a:t>
            </a:r>
            <a:r>
              <a:rPr lang="en-US" dirty="0">
                <a:latin typeface="+mn-lt"/>
                <a:ea typeface="Amazon Ember Display Medium" panose="020F0603020204020204" pitchFamily="34" charset="0"/>
                <a:cs typeface="Amazon Ember Display Medium" panose="020F0603020204020204" pitchFamily="34" charset="0"/>
              </a:rPr>
              <a:t>unique </a:t>
            </a:r>
            <a:r>
              <a:rPr lang="en-US" sz="1200" dirty="0">
                <a:latin typeface="+mn-lt"/>
              </a:rPr>
              <a:t>key-value pairs that attach to AWS resources, such as S3 buckets and objects, as metadata.</a:t>
            </a:r>
            <a:r>
              <a:rPr lang="en-US" sz="1200" baseline="0" dirty="0">
                <a:latin typeface="+mn-lt"/>
              </a:rPr>
              <a:t> </a:t>
            </a:r>
            <a:r>
              <a:rPr lang="en-US" sz="1200" dirty="0">
                <a:latin typeface="+mn-lt"/>
              </a:rPr>
              <a:t>You can create, update, delete, copy, or replace tags at any time during the life of an object.</a:t>
            </a:r>
          </a:p>
          <a:p>
            <a:pPr marL="0" indent="0">
              <a:buNone/>
            </a:pPr>
            <a:endParaRPr lang="en-US" dirty="0">
              <a:latin typeface="+mn-lt"/>
              <a:ea typeface="Amazon Ember Display Medium" panose="020F0603020204020204" pitchFamily="34" charset="0"/>
              <a:cs typeface="Amazon Ember Display Medium" panose="020F0603020204020204" pitchFamily="34" charset="0"/>
            </a:endParaRPr>
          </a:p>
          <a:p>
            <a:pPr marL="0" indent="0">
              <a:buNone/>
            </a:pPr>
            <a:r>
              <a:rPr lang="en-US" b="1" dirty="0">
                <a:latin typeface="+mn-lt"/>
                <a:ea typeface="Amazon Ember Display Medium" panose="020F0603020204020204" pitchFamily="34" charset="0"/>
                <a:cs typeface="Amazon Ember Display Medium" panose="020F0603020204020204" pitchFamily="34" charset="0"/>
              </a:rPr>
              <a:t>Use cases</a:t>
            </a:r>
          </a:p>
          <a:p>
            <a:pPr marL="0" indent="0">
              <a:buNone/>
            </a:pPr>
            <a:r>
              <a:rPr lang="en-US" dirty="0">
                <a:latin typeface="+mn-lt"/>
                <a:ea typeface="Amazon Ember Display Medium" panose="020F0603020204020204" pitchFamily="34" charset="0"/>
                <a:cs typeface="Amazon Ember Display Medium" panose="020F0603020204020204" pitchFamily="34" charset="0"/>
              </a:rPr>
              <a:t>The following are common use cases for tags:</a:t>
            </a:r>
          </a:p>
          <a:p>
            <a:pPr marL="171450" indent="-171450">
              <a:buFont typeface="Arial" panose="020B0604020202020204" pitchFamily="34" charset="0"/>
              <a:buChar char="•"/>
            </a:pPr>
            <a:r>
              <a:rPr lang="en-US" sz="1200" b="1" dirty="0">
                <a:latin typeface="+mn-lt"/>
              </a:rPr>
              <a:t>Group objects </a:t>
            </a:r>
            <a:r>
              <a:rPr lang="en-US" sz="1200" dirty="0">
                <a:latin typeface="+mn-lt"/>
              </a:rPr>
              <a:t>– Tag resources</a:t>
            </a:r>
            <a:r>
              <a:rPr lang="en-US" sz="1200" baseline="0" dirty="0">
                <a:latin typeface="+mn-lt"/>
              </a:rPr>
              <a:t> </a:t>
            </a:r>
            <a:r>
              <a:rPr lang="en-US" sz="1200" dirty="0">
                <a:latin typeface="+mn-lt"/>
              </a:rPr>
              <a:t>with</a:t>
            </a:r>
            <a:r>
              <a:rPr lang="en-US" sz="1200" baseline="0" dirty="0">
                <a:latin typeface="+mn-lt"/>
              </a:rPr>
              <a:t> unique business, compliance, or project identifiers. </a:t>
            </a:r>
            <a:endParaRPr lang="en-US" sz="1200" dirty="0">
              <a:latin typeface="+mn-lt"/>
            </a:endParaRPr>
          </a:p>
          <a:p>
            <a:pPr marL="171450" indent="-171450">
              <a:buFont typeface="Arial" panose="020B0604020202020204" pitchFamily="34" charset="0"/>
              <a:buChar char="•"/>
            </a:pPr>
            <a:r>
              <a:rPr lang="en-US" sz="1200" b="1" dirty="0">
                <a:latin typeface="+mn-lt"/>
              </a:rPr>
              <a:t>Cost allocation </a:t>
            </a:r>
            <a:r>
              <a:rPr lang="en-US" sz="1200" dirty="0">
                <a:latin typeface="+mn-lt"/>
              </a:rPr>
              <a:t>– Use tags in billing that are specific to your cost centers. Then, generate </a:t>
            </a:r>
            <a:r>
              <a:rPr lang="en-US" dirty="0">
                <a:latin typeface="+mn-lt"/>
              </a:rPr>
              <a:t>AWS tag-based reports to find the actual costs for each cost center.</a:t>
            </a:r>
            <a:endParaRPr lang="en-US" sz="1200" dirty="0">
              <a:latin typeface="+mn-lt"/>
            </a:endParaRPr>
          </a:p>
          <a:p>
            <a:pPr marL="171450" indent="-171450">
              <a:buFont typeface="Arial" panose="020B0604020202020204" pitchFamily="34" charset="0"/>
              <a:buChar char="•"/>
            </a:pPr>
            <a:r>
              <a:rPr lang="en-US" sz="1200" b="1" dirty="0">
                <a:latin typeface="+mn-lt"/>
              </a:rPr>
              <a:t>Automation</a:t>
            </a:r>
            <a:r>
              <a:rPr lang="en-US" sz="1200" dirty="0">
                <a:latin typeface="+mn-lt"/>
              </a:rPr>
              <a:t> – Tag resources for specific automation procedures,</a:t>
            </a:r>
            <a:r>
              <a:rPr lang="en-US" sz="1200" baseline="0" dirty="0">
                <a:latin typeface="+mn-lt"/>
              </a:rPr>
              <a:t> such as backup or replication.</a:t>
            </a:r>
            <a:endParaRPr lang="en-US" sz="1200" dirty="0">
              <a:latin typeface="+mn-lt"/>
            </a:endParaRPr>
          </a:p>
          <a:p>
            <a:pPr marL="171450" indent="-171450">
              <a:buFont typeface="Arial" panose="020B0604020202020204" pitchFamily="34" charset="0"/>
              <a:buChar char="•"/>
            </a:pPr>
            <a:r>
              <a:rPr lang="en-US" sz="1200" b="1" dirty="0">
                <a:latin typeface="+mn-lt"/>
              </a:rPr>
              <a:t>Access control </a:t>
            </a:r>
            <a:r>
              <a:rPr lang="en-US" sz="1200" dirty="0">
                <a:latin typeface="+mn-lt"/>
              </a:rPr>
              <a:t>– Create access control lists and restrict access.</a:t>
            </a:r>
          </a:p>
          <a:p>
            <a:pPr marL="171450" indent="-171450">
              <a:buFont typeface="Arial" panose="020B0604020202020204" pitchFamily="34" charset="0"/>
              <a:buChar char="•"/>
            </a:pPr>
            <a:r>
              <a:rPr lang="en-US" sz="1200" b="1" dirty="0">
                <a:latin typeface="+mn-lt"/>
              </a:rPr>
              <a:t>Operation support and monitoring </a:t>
            </a:r>
            <a:r>
              <a:rPr lang="en-US" sz="1200" dirty="0">
                <a:latin typeface="+mn-lt"/>
              </a:rPr>
              <a:t>–</a:t>
            </a:r>
            <a:r>
              <a:rPr lang="en-US" sz="1200" b="1" dirty="0">
                <a:latin typeface="+mn-lt"/>
              </a:rPr>
              <a:t> </a:t>
            </a:r>
            <a:r>
              <a:rPr lang="en-US" sz="1200" b="0" dirty="0">
                <a:latin typeface="+mn-lt"/>
              </a:rPr>
              <a:t>Use tags to</a:t>
            </a:r>
            <a:r>
              <a:rPr lang="en-US" sz="1200" b="0" baseline="0" dirty="0">
                <a:latin typeface="+mn-lt"/>
              </a:rPr>
              <a:t> identify key systems.</a:t>
            </a:r>
            <a:endParaRPr lang="en-US" sz="1200" b="1" dirty="0">
              <a:latin typeface="+mn-lt"/>
            </a:endParaRPr>
          </a:p>
          <a:p>
            <a:pPr marL="0" indent="0">
              <a:buFont typeface="Arial" panose="020B0604020202020204" pitchFamily="34" charset="0"/>
              <a:buNone/>
            </a:pPr>
            <a:endParaRPr lang="en-US" sz="1200" dirty="0">
              <a:latin typeface="+mn-lt"/>
            </a:endParaRPr>
          </a:p>
          <a:p>
            <a:r>
              <a:rPr lang="en-US" dirty="0">
                <a:latin typeface="+mn-lt"/>
              </a:rPr>
              <a:t>For more information, refer to the “Tagging Best Practices” technical paper (</a:t>
            </a:r>
            <a:r>
              <a:rPr lang="en-US" baseline="0" dirty="0">
                <a:latin typeface="+mn-lt"/>
                <a:hlinkClick r:id="rId3"/>
              </a:rPr>
              <a:t>https://d1.awsstatic.com/whitepapers/aws-tagging-best-practices.pdf</a:t>
            </a:r>
            <a:r>
              <a:rPr lang="en-US" baseline="0" dirty="0">
                <a:latin typeface="+mn-lt"/>
              </a:rPr>
              <a:t>).</a:t>
            </a:r>
          </a:p>
          <a:p>
            <a:endParaRPr lang="en-US" dirty="0"/>
          </a:p>
        </p:txBody>
      </p:sp>
    </p:spTree>
    <p:extLst>
      <p:ext uri="{BB962C8B-B14F-4D97-AF65-F5344CB8AC3E}">
        <p14:creationId xmlns:p14="http://schemas.microsoft.com/office/powerpoint/2010/main" val="80037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2242AD1-30F8-4EDF-847B-389F401A8CC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28E3661-CBB4-45CB-9C4D-62665D140E85}"/>
              </a:ext>
            </a:extLst>
          </p:cNvPr>
          <p:cNvSpPr>
            <a:spLocks noGrp="1"/>
          </p:cNvSpPr>
          <p:nvPr>
            <p:ph type="body" idx="1"/>
          </p:nvPr>
        </p:nvSpPr>
        <p:spPr/>
        <p:txBody>
          <a:bodyPr/>
          <a:lstStyle/>
          <a:p>
            <a:r>
              <a:rPr lang="en-US" dirty="0"/>
              <a:t>By default, Amazon S3 bucket settings block public access to the bucket and its objects. This means that only the resource owner will be able to access the bucket and resources. You can then adjust access to your Amazon S3 buckets and objects. Block Public Access settings override bucket policies and object permissions. </a:t>
            </a:r>
          </a:p>
          <a:p>
            <a:endParaRPr lang="en-US" sz="300" dirty="0"/>
          </a:p>
          <a:p>
            <a:r>
              <a:rPr lang="en-US" dirty="0"/>
              <a:t>Amazon S3 supports both user-based and resource-based access control.</a:t>
            </a:r>
          </a:p>
          <a:p>
            <a:pPr marL="171450" indent="-171450">
              <a:buFont typeface="Arial" panose="020B0604020202020204" pitchFamily="34" charset="0"/>
              <a:buChar char="•"/>
            </a:pPr>
            <a:r>
              <a:rPr lang="en-US" i="1" dirty="0"/>
              <a:t>IAM policies </a:t>
            </a:r>
            <a:r>
              <a:rPr lang="en-US" dirty="0"/>
              <a:t>are identity (user-based) policies. They attach to AWS Identity and Access Management (IAM) users, groups, or roles. IAM policies define what specific access an identity (role, user, or group) has to buckets and objects.</a:t>
            </a:r>
          </a:p>
          <a:p>
            <a:pPr marL="171450" lvl="0" indent="-171450">
              <a:buFont typeface="Arial" panose="020B0604020202020204" pitchFamily="34" charset="0"/>
              <a:buChar char="•"/>
              <a:defRPr/>
            </a:pPr>
            <a:r>
              <a:rPr lang="en-US" i="1" dirty="0"/>
              <a:t>Access control lists (ACLs) </a:t>
            </a:r>
            <a:r>
              <a:rPr lang="en-US" dirty="0"/>
              <a:t>are legacy, resource-based policies. They attach to S3 buckets or objects and define the type of access given to an AWS account or group. </a:t>
            </a:r>
          </a:p>
          <a:p>
            <a:pPr marL="171450" indent="-171450">
              <a:buFont typeface="Arial" panose="020B0604020202020204" pitchFamily="34" charset="0"/>
              <a:buChar char="•"/>
            </a:pPr>
            <a:r>
              <a:rPr lang="en-US" i="1" dirty="0"/>
              <a:t>Bucket policies </a:t>
            </a:r>
            <a:r>
              <a:rPr lang="en-US" dirty="0"/>
              <a:t>attach to S3 buckets. A bucket policy can grant public or anonymous access to the bucket and its content. It can specify what actions a person or an application is allowed or denied from performing on the bucket and its objects. Alternatively, it can define access to specific S3 buckets or objects, grant access across AWS accounts, and allow or block access based on conditions.</a:t>
            </a:r>
          </a:p>
          <a:p>
            <a:pPr lvl="0">
              <a:defRPr/>
            </a:pPr>
            <a:endParaRPr lang="en-US" sz="600" dirty="0"/>
          </a:p>
          <a:p>
            <a:pPr lvl="0">
              <a:defRPr/>
            </a:pPr>
            <a:r>
              <a:rPr lang="en-US" dirty="0"/>
              <a:t>IAM policies and S3 bucket policies are the recommended way of managing access control.</a:t>
            </a:r>
          </a:p>
          <a:p>
            <a:endParaRPr lang="en-US" dirty="0"/>
          </a:p>
        </p:txBody>
      </p:sp>
    </p:spTree>
    <p:extLst>
      <p:ext uri="{BB962C8B-B14F-4D97-AF65-F5344CB8AC3E}">
        <p14:creationId xmlns:p14="http://schemas.microsoft.com/office/powerpoint/2010/main" val="362773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bucket policy is a resource-based IAM policy.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policy has five key elements: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 Amazon Resource Name (ARN)</a:t>
            </a:r>
            <a:r>
              <a:rPr lang="en-US" sz="1200" b="0" i="0" kern="1200" baseline="0" dirty="0">
                <a:solidFill>
                  <a:schemeClr val="tx1"/>
                </a:solidFill>
                <a:effectLst/>
                <a:latin typeface="+mn-lt"/>
                <a:ea typeface="+mn-ea"/>
                <a:cs typeface="+mn-cs"/>
              </a:rPr>
              <a:t> defines the resource to which you allow or deny permissions.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 Operations allowed or denied for each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Effect</a:t>
            </a:r>
            <a:r>
              <a:rPr lang="en-US" sz="1200" b="0" i="0" kern="1200" dirty="0">
                <a:solidFill>
                  <a:schemeClr val="tx1"/>
                </a:solidFill>
                <a:effectLst/>
                <a:latin typeface="+mn-lt"/>
                <a:ea typeface="+mn-ea"/>
                <a:cs typeface="+mn-cs"/>
              </a:rPr>
              <a:t> – </a:t>
            </a:r>
            <a:r>
              <a:rPr lang="en-US" sz="1200" b="0" i="0" kern="1200" dirty="0">
                <a:solidFill>
                  <a:schemeClr val="tx1"/>
                </a:solidFill>
                <a:effectLst/>
                <a:latin typeface="+mn-lt"/>
              </a:rPr>
              <a:t>Allow</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rPr>
              <a:t>deny</a:t>
            </a:r>
            <a:r>
              <a:rPr lang="en-US" sz="1200" b="0" i="0" kern="1200" dirty="0">
                <a:solidFill>
                  <a:schemeClr val="tx1"/>
                </a:solidFill>
                <a:effectLst/>
                <a:latin typeface="+mn-lt"/>
                <a:ea typeface="+mn-ea"/>
                <a:cs typeface="+mn-cs"/>
              </a:rPr>
              <a:t> indicates whether the policy allows or denies access.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Condition</a:t>
            </a:r>
            <a:r>
              <a:rPr lang="en-US" sz="1200" b="0" i="0" kern="1200" dirty="0">
                <a:solidFill>
                  <a:schemeClr val="tx1"/>
                </a:solidFill>
                <a:effectLst/>
                <a:latin typeface="+mn-lt"/>
                <a:ea typeface="+mn-ea"/>
                <a:cs typeface="+mn-cs"/>
              </a:rPr>
              <a:t> – Specifies the conditions when the policy is in effect.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Principal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Defines who the policy applies to.</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a policy to a bucket to grant AWS accounts or IAM users access permissions for the bucket and the objects in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Object permissions apply </a:t>
            </a:r>
            <a:r>
              <a:rPr lang="en-US" sz="1200" b="0" kern="1200" dirty="0">
                <a:solidFill>
                  <a:schemeClr val="tx1"/>
                </a:solidFill>
                <a:effectLst/>
                <a:latin typeface="+mn-lt"/>
                <a:ea typeface="+mn-ea"/>
                <a:cs typeface="+mn-cs"/>
              </a:rPr>
              <a:t>only</a:t>
            </a:r>
            <a:r>
              <a:rPr lang="en-US" sz="1200" b="0" i="0" kern="1200" dirty="0">
                <a:solidFill>
                  <a:schemeClr val="tx1"/>
                </a:solidFill>
                <a:effectLst/>
                <a:latin typeface="+mn-lt"/>
                <a:ea typeface="+mn-ea"/>
                <a:cs typeface="+mn-cs"/>
              </a:rPr>
              <a:t> to the objects that the bucket owner creates.</a:t>
            </a:r>
            <a:endParaRPr lang="en-US" dirty="0">
              <a:latin typeface="+mn-lt"/>
            </a:endParaRPr>
          </a:p>
        </p:txBody>
      </p:sp>
    </p:spTree>
    <p:extLst>
      <p:ext uri="{BB962C8B-B14F-4D97-AF65-F5344CB8AC3E}">
        <p14:creationId xmlns:p14="http://schemas.microsoft.com/office/powerpoint/2010/main" val="407599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BFB8C345-8D21-4F57-A2F1-1E8A1C73020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7937AEB-7F92-466B-90A6-A7B84A77019C}"/>
              </a:ext>
            </a:extLst>
          </p:cNvPr>
          <p:cNvSpPr>
            <a:spLocks noGrp="1"/>
          </p:cNvSpPr>
          <p:nvPr>
            <p:ph type="body" idx="1"/>
          </p:nvPr>
        </p:nvSpPr>
        <p:spPr/>
        <p:txBody>
          <a:bodyPr/>
          <a:lstStyle/>
          <a:p>
            <a:pPr lvl="0">
              <a:defRPr/>
            </a:pPr>
            <a:r>
              <a:rPr lang="en-US"/>
              <a:t>Amazon </a:t>
            </a:r>
            <a:r>
              <a:rPr lang="en-US" dirty="0"/>
              <a:t>S3 access points are unique hostnames (named network endpoints). They are attached to buckets. Using access points, you can share access to S3 buckets with others.</a:t>
            </a:r>
          </a:p>
          <a:p>
            <a:pPr lvl="0"/>
            <a:endParaRPr lang="en-US" dirty="0"/>
          </a:p>
          <a:p>
            <a:pPr lvl="0"/>
            <a:r>
              <a:rPr lang="en-US" dirty="0"/>
              <a:t>Use cases include: </a:t>
            </a:r>
          </a:p>
          <a:p>
            <a:pPr marL="171450" lvl="0" indent="-171450">
              <a:buFont typeface="Arial" panose="020B0604020202020204" pitchFamily="34" charset="0"/>
              <a:buChar char="•"/>
            </a:pPr>
            <a:r>
              <a:rPr lang="en-US" b="1" dirty="0"/>
              <a:t>Decentralized teams </a:t>
            </a:r>
            <a:r>
              <a:rPr lang="en-US" dirty="0"/>
              <a:t>– Each group gets its own access point with tailored permissions and access.</a:t>
            </a:r>
          </a:p>
          <a:p>
            <a:pPr marL="171450" lvl="0" indent="-171450">
              <a:buFont typeface="Arial" panose="020B0604020202020204" pitchFamily="34" charset="0"/>
              <a:buChar char="•"/>
            </a:pPr>
            <a:r>
              <a:rPr lang="en-US" b="1" dirty="0"/>
              <a:t>Data lakes </a:t>
            </a:r>
            <a:r>
              <a:rPr lang="en-US" dirty="0"/>
              <a:t>– Provide granular control of teams accessing the data lake.</a:t>
            </a:r>
          </a:p>
          <a:p>
            <a:pPr marL="171450" lvl="0" indent="-171450">
              <a:buFont typeface="Arial" panose="020B0604020202020204" pitchFamily="34" charset="0"/>
              <a:buChar char="•"/>
            </a:pPr>
            <a:r>
              <a:rPr lang="en-US" b="1" dirty="0"/>
              <a:t>Cross-account data exchange </a:t>
            </a:r>
            <a:r>
              <a:rPr lang="en-US" dirty="0"/>
              <a:t>– Grant external users or users from other accounts access to Amazon S3 objects.</a:t>
            </a:r>
          </a:p>
          <a:p>
            <a:pPr marL="171450" lvl="0" indent="-171450">
              <a:buFont typeface="Arial" panose="020B0604020202020204" pitchFamily="34" charset="0"/>
              <a:buChar char="•"/>
            </a:pPr>
            <a:r>
              <a:rPr lang="en-US" b="1" dirty="0"/>
              <a:t>Centralized control </a:t>
            </a:r>
            <a:r>
              <a:rPr lang="en-US" dirty="0"/>
              <a:t>– Many access points, but one set of policies is used for storage management.</a:t>
            </a:r>
          </a:p>
          <a:p>
            <a:pPr lvl="0"/>
            <a:endParaRPr lang="en-US" dirty="0"/>
          </a:p>
          <a:p>
            <a:pPr lvl="0"/>
            <a:r>
              <a:rPr lang="en-US" dirty="0"/>
              <a:t>Each Amazon S3 access point is configured with an access policy specific to the use case. Every access point is associated with a bucket. The access point contains a network origin control and a Block Public Access control. </a:t>
            </a:r>
          </a:p>
          <a:p>
            <a:pPr lvl="0"/>
            <a:endParaRPr lang="en-US" dirty="0"/>
          </a:p>
          <a:p>
            <a:pPr lvl="0"/>
            <a:r>
              <a:rPr lang="en-US" dirty="0"/>
              <a:t>For example: </a:t>
            </a:r>
          </a:p>
          <a:p>
            <a:pPr marL="171450" lvl="0" indent="-171450">
              <a:buFont typeface="Arial" panose="020B0604020202020204" pitchFamily="34" charset="0"/>
              <a:buChar char="•"/>
            </a:pPr>
            <a:r>
              <a:rPr lang="en-US" dirty="0"/>
              <a:t>Create an access point with a network origin control that permits storage access only from your virtual private cloud. </a:t>
            </a:r>
          </a:p>
          <a:p>
            <a:pPr marL="171450" lvl="0" indent="-171450">
              <a:buFont typeface="Arial" panose="020B0604020202020204" pitchFamily="34" charset="0"/>
              <a:buChar char="•"/>
            </a:pPr>
            <a:r>
              <a:rPr lang="en-US" dirty="0"/>
              <a:t>Create an access point with the access point policy configured to allow access only to objects with a defined prefix, such as support.</a:t>
            </a:r>
          </a:p>
          <a:p>
            <a:pPr lvl="0"/>
            <a:endParaRPr lang="en-US" dirty="0"/>
          </a:p>
          <a:p>
            <a:endParaRPr lang="en-US" dirty="0"/>
          </a:p>
          <a:p>
            <a:endParaRPr lang="en-US" dirty="0"/>
          </a:p>
        </p:txBody>
      </p:sp>
    </p:spTree>
    <p:extLst>
      <p:ext uri="{BB962C8B-B14F-4D97-AF65-F5344CB8AC3E}">
        <p14:creationId xmlns:p14="http://schemas.microsoft.com/office/powerpoint/2010/main" val="92717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3177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54F3963D-D423-4D53-9C9E-452226700AF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54EED148-F1B5-4BFB-93F3-F0C55491C9A7}"/>
              </a:ext>
            </a:extLst>
          </p:cNvPr>
          <p:cNvSpPr>
            <a:spLocks noGrp="1"/>
          </p:cNvSpPr>
          <p:nvPr>
            <p:ph type="body" idx="1"/>
          </p:nvPr>
        </p:nvSpPr>
        <p:spPr/>
        <p:txBody>
          <a:bodyPr/>
          <a:lstStyle/>
          <a:p>
            <a:pPr>
              <a:defRPr/>
            </a:pPr>
            <a:r>
              <a:rPr lang="en-US"/>
              <a:t>Amazon </a:t>
            </a:r>
            <a:r>
              <a:rPr lang="en-US" dirty="0"/>
              <a:t>S3 supports programmatic access to S3 buckets and objects. When connecting to an AWS service programmatically, use an AWS service endpoint. This endpoint is the URL of the entry point for an AWS service. The example illustrates a virtual style path to an object.  Accessing the root-level bucket is similar to the following URL: https://[</a:t>
            </a:r>
            <a:r>
              <a:rPr lang="en-US" i="1" dirty="0"/>
              <a:t>bucketname</a:t>
            </a:r>
            <a:r>
              <a:rPr lang="en-US" dirty="0"/>
              <a:t>].s3.[</a:t>
            </a:r>
            <a:r>
              <a:rPr lang="en-US" i="1" dirty="0"/>
              <a:t>region</a:t>
            </a:r>
            <a:r>
              <a:rPr lang="en-US" dirty="0"/>
              <a:t>].amazonaws.com</a:t>
            </a:r>
          </a:p>
          <a:p>
            <a:pPr lvl="0">
              <a:defRPr/>
            </a:pPr>
            <a:endParaRPr lang="en-US" dirty="0"/>
          </a:p>
          <a:p>
            <a:pPr>
              <a:defRPr/>
            </a:pPr>
            <a:r>
              <a:rPr lang="en-US" dirty="0"/>
              <a:t>URL endpoints can vary. For example, the Amazon S3 dual-stack endpoints must specify the AWS Region. AWS SDKs and AWS CLI automatically determine and use the service’s default endpoint for the AWS Region based on the selected service and the specified region. However, you can specify alternative endpoints for the request, such as an endpoint within an Amazon Virtual Private Cloud (Amazon VPC). </a:t>
            </a:r>
          </a:p>
          <a:p>
            <a:pPr>
              <a:defRPr/>
            </a:pPr>
            <a:endParaRPr lang="en-US" dirty="0"/>
          </a:p>
          <a:p>
            <a:pPr lvl="0">
              <a:defRPr/>
            </a:pPr>
            <a:r>
              <a:rPr lang="en-US" b="1" dirty="0"/>
              <a:t>Note:</a:t>
            </a:r>
            <a:r>
              <a:rPr lang="en-US" dirty="0"/>
              <a:t> Even though virtual hosted-style URLs are used to access Amazon S3 resources, some services require an alternative syntax to access a bucket. For example, S3://</a:t>
            </a:r>
            <a:r>
              <a:rPr lang="en-US" dirty="0">
                <a:solidFill>
                  <a:srgbClr val="C00000"/>
                </a:solidFill>
              </a:rPr>
              <a:t>[</a:t>
            </a:r>
            <a:r>
              <a:rPr lang="en-US" i="1" dirty="0">
                <a:solidFill>
                  <a:srgbClr val="C00000"/>
                </a:solidFill>
              </a:rPr>
              <a:t>bucket-name</a:t>
            </a:r>
            <a:r>
              <a:rPr lang="en-US" dirty="0">
                <a:solidFill>
                  <a:srgbClr val="C00000"/>
                </a:solidFill>
              </a:rPr>
              <a:t>]</a:t>
            </a:r>
            <a:r>
              <a:rPr lang="en-US" dirty="0"/>
              <a:t>/</a:t>
            </a:r>
            <a:r>
              <a:rPr lang="en-US" dirty="0">
                <a:solidFill>
                  <a:srgbClr val="C00000"/>
                </a:solidFill>
              </a:rPr>
              <a:t>[</a:t>
            </a:r>
            <a:r>
              <a:rPr lang="en-US" i="1" dirty="0">
                <a:solidFill>
                  <a:srgbClr val="C00000"/>
                </a:solidFill>
              </a:rPr>
              <a:t>key</a:t>
            </a:r>
            <a:r>
              <a:rPr lang="en-US" dirty="0">
                <a:solidFill>
                  <a:srgbClr val="C00000"/>
                </a:solidFill>
              </a:rPr>
              <a:t>].  </a:t>
            </a:r>
          </a:p>
        </p:txBody>
      </p:sp>
    </p:spTree>
    <p:extLst>
      <p:ext uri="{BB962C8B-B14F-4D97-AF65-F5344CB8AC3E}">
        <p14:creationId xmlns:p14="http://schemas.microsoft.com/office/powerpoint/2010/main" val="2460133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5519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mn-lt"/>
              </a:rPr>
              <a:t>Amazon S3 defines</a:t>
            </a:r>
            <a:r>
              <a:rPr lang="en-US" baseline="0" dirty="0">
                <a:latin typeface="+mn-lt"/>
              </a:rPr>
              <a:t> two sets of Amazon S3 commands for working with AWS CLI: </a:t>
            </a:r>
            <a:r>
              <a:rPr lang="en-US" dirty="0">
                <a:latin typeface="+mn-lt"/>
              </a:rPr>
              <a:t>s3 and s3api</a:t>
            </a:r>
            <a:r>
              <a:rPr lang="en-US" baseline="0" dirty="0">
                <a:latin typeface="+mn-lt"/>
              </a:rPr>
              <a:t>. </a:t>
            </a:r>
          </a:p>
          <a:p>
            <a:pPr lvl="0">
              <a:defRPr/>
            </a:pPr>
            <a:endParaRPr lang="en-US" baseline="0" dirty="0">
              <a:latin typeface="+mn-lt"/>
            </a:endParaRPr>
          </a:p>
          <a:p>
            <a:pPr lvl="0">
              <a:defRPr/>
            </a:pPr>
            <a:r>
              <a:rPr lang="en-US" baseline="0" dirty="0">
                <a:latin typeface="+mn-lt"/>
              </a:rPr>
              <a:t>The s3 set of commands are low-level commands </a:t>
            </a:r>
            <a:r>
              <a:rPr lang="en-US" dirty="0">
                <a:latin typeface="+mn-lt"/>
              </a:rPr>
              <a:t>written at the API level.</a:t>
            </a:r>
            <a:r>
              <a:rPr lang="en-US" baseline="0" dirty="0">
                <a:latin typeface="+mn-lt"/>
              </a:rPr>
              <a:t> </a:t>
            </a:r>
            <a:r>
              <a:rPr lang="en-US" dirty="0">
                <a:latin typeface="+mn-lt"/>
              </a:rPr>
              <a:t>The </a:t>
            </a:r>
            <a:r>
              <a:rPr lang="en-US" baseline="0" dirty="0">
                <a:latin typeface="+mn-lt"/>
              </a:rPr>
              <a:t>s3api commands are more object oriented and </a:t>
            </a:r>
            <a:r>
              <a:rPr lang="en-US" dirty="0">
                <a:latin typeface="+mn-lt"/>
              </a:rPr>
              <a:t>simplify managing Amazon S3 objects. </a:t>
            </a:r>
          </a:p>
          <a:p>
            <a:pPr lvl="0">
              <a:defRPr/>
            </a:pPr>
            <a:endParaRPr lang="en-US" dirty="0">
              <a:latin typeface="+mn-lt"/>
            </a:endParaRPr>
          </a:p>
          <a:p>
            <a:pPr lvl="0">
              <a:defRPr/>
            </a:pPr>
            <a:r>
              <a:rPr lang="en-US" dirty="0">
                <a:latin typeface="+mn-lt"/>
              </a:rPr>
              <a:t>For example,</a:t>
            </a:r>
            <a:r>
              <a:rPr lang="en-US" baseline="0" dirty="0">
                <a:latin typeface="+mn-lt"/>
              </a:rPr>
              <a:t> </a:t>
            </a:r>
            <a:r>
              <a:rPr lang="en-US" dirty="0">
                <a:latin typeface="+mn-lt"/>
              </a:rPr>
              <a:t>if you want to upload a set of files from your local location to your S3 bucket, you would want to use the s3 commands cp or sync. These</a:t>
            </a:r>
            <a:r>
              <a:rPr lang="en-US" baseline="0" dirty="0">
                <a:latin typeface="+mn-lt"/>
              </a:rPr>
              <a:t> commands can </a:t>
            </a:r>
            <a:r>
              <a:rPr lang="en-US" dirty="0">
                <a:latin typeface="+mn-lt"/>
              </a:rPr>
              <a:t>copy </a:t>
            </a:r>
            <a:r>
              <a:rPr lang="en-US" baseline="0" dirty="0">
                <a:latin typeface="+mn-lt"/>
              </a:rPr>
              <a:t>large files and synchronize source and destination directories.</a:t>
            </a:r>
            <a:endParaRPr lang="en-US" dirty="0">
              <a:latin typeface="+mn-lt"/>
            </a:endParaRPr>
          </a:p>
        </p:txBody>
      </p:sp>
    </p:spTree>
    <p:extLst>
      <p:ext uri="{BB962C8B-B14F-4D97-AF65-F5344CB8AC3E}">
        <p14:creationId xmlns:p14="http://schemas.microsoft.com/office/powerpoint/2010/main" val="63400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Module </a:t>
            </a:r>
            <a:r>
              <a:rPr lang="en-US" b="1" dirty="0"/>
              <a:t>5 </a:t>
            </a:r>
            <a:r>
              <a:rPr lang="en-US" dirty="0"/>
              <a:t>– </a:t>
            </a:r>
            <a:r>
              <a:rPr lang="en-US" sz="1200" kern="1200" dirty="0">
                <a:solidFill>
                  <a:schemeClr val="tx1"/>
                </a:solidFill>
                <a:effectLst/>
                <a:latin typeface="+mn-lt"/>
                <a:ea typeface="+mn-ea"/>
                <a:cs typeface="+mn-cs"/>
              </a:rPr>
              <a:t>Compare feature sets and use cases for available AWS storage solutions. Learn basic concepts about Amazon Simple Storage Service (Amazon S3).</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Module 6</a:t>
            </a:r>
            <a:r>
              <a:rPr lang="en-US" sz="1200" kern="1200" dirty="0">
                <a:solidFill>
                  <a:schemeClr val="tx1"/>
                </a:solidFill>
                <a:effectLst/>
                <a:latin typeface="+mn-lt"/>
                <a:ea typeface="+mn-ea"/>
                <a:cs typeface="+mn-cs"/>
              </a:rPr>
              <a:t> </a:t>
            </a:r>
            <a:r>
              <a:rPr lang="en-US" dirty="0"/>
              <a:t>–</a:t>
            </a:r>
            <a:r>
              <a:rPr lang="en-US" sz="1200" kern="1200" dirty="0">
                <a:solidFill>
                  <a:schemeClr val="tx1"/>
                </a:solidFill>
                <a:effectLst/>
                <a:latin typeface="+mn-lt"/>
                <a:ea typeface="+mn-ea"/>
                <a:cs typeface="+mn-cs"/>
              </a:rPr>
              <a:t> Learn how to work programmatically with Amazon S3 and deploy a static website to Amazon S3.</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Lab 2</a:t>
            </a:r>
            <a:r>
              <a:rPr lang="en-US" sz="1200" kern="1200" dirty="0">
                <a:solidFill>
                  <a:schemeClr val="tx1"/>
                </a:solidFill>
                <a:effectLst/>
                <a:latin typeface="+mn-lt"/>
                <a:ea typeface="+mn-ea"/>
                <a:cs typeface="+mn-cs"/>
              </a:rPr>
              <a:t> </a:t>
            </a:r>
            <a:r>
              <a:rPr lang="en-US" dirty="0"/>
              <a:t>–</a:t>
            </a:r>
            <a:r>
              <a:rPr lang="en-US" sz="1200" kern="1200" dirty="0">
                <a:solidFill>
                  <a:schemeClr val="tx1"/>
                </a:solidFill>
                <a:effectLst/>
                <a:latin typeface="+mn-lt"/>
                <a:ea typeface="+mn-ea"/>
                <a:cs typeface="+mn-cs"/>
              </a:rPr>
              <a:t> Identify the appropriate AWS solutions for application </a:t>
            </a:r>
            <a:r>
              <a:rPr lang="en-US" dirty="0"/>
              <a:t>workloads for big data. </a:t>
            </a:r>
          </a:p>
        </p:txBody>
      </p:sp>
    </p:spTree>
    <p:extLst>
      <p:ext uri="{BB962C8B-B14F-4D97-AF65-F5344CB8AC3E}">
        <p14:creationId xmlns:p14="http://schemas.microsoft.com/office/powerpoint/2010/main" val="1387700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a:t>
            </a:r>
            <a:r>
              <a:rPr lang="en-US" dirty="0"/>
              <a:t>can use the</a:t>
            </a:r>
            <a:r>
              <a:rPr lang="en-US" baseline="0" dirty="0"/>
              <a:t> high-level and low-level commands interchangeably. </a:t>
            </a:r>
          </a:p>
          <a:p>
            <a:endParaRPr lang="en-US" baseline="0" dirty="0"/>
          </a:p>
          <a:p>
            <a:pPr marL="0" indent="0">
              <a:buFontTx/>
              <a:buNone/>
            </a:pPr>
            <a:r>
              <a:rPr lang="en-US" baseline="0" dirty="0"/>
              <a:t>This example shows the following settings and operations:</a:t>
            </a:r>
          </a:p>
          <a:p>
            <a:pPr marL="171450" indent="-171450">
              <a:buFont typeface="Arial" panose="020B0604020202020204" pitchFamily="34" charset="0"/>
              <a:buChar char="•"/>
            </a:pPr>
            <a:r>
              <a:rPr lang="en-US" baseline="0" dirty="0"/>
              <a:t>Check the region setting. It is </a:t>
            </a:r>
            <a:r>
              <a:rPr lang="en-US" baseline="0" dirty="0">
                <a:latin typeface="Lucida Console" panose="020B0609040504020204" pitchFamily="49" charset="0"/>
              </a:rPr>
              <a:t>us-east-2</a:t>
            </a:r>
            <a:r>
              <a:rPr lang="en-US" baseline="0" dirty="0"/>
              <a:t>.</a:t>
            </a:r>
          </a:p>
          <a:p>
            <a:pPr marL="171450" indent="-171450">
              <a:buFont typeface="Arial" panose="020B0604020202020204" pitchFamily="34" charset="0"/>
              <a:buChar char="•"/>
            </a:pPr>
            <a:r>
              <a:rPr lang="en-US" baseline="0" dirty="0"/>
              <a:t>List the buckets (all of them). Note that one bucket is listed.</a:t>
            </a:r>
          </a:p>
          <a:p>
            <a:pPr marL="171450" indent="-171450">
              <a:buFont typeface="Arial" panose="020B0604020202020204" pitchFamily="34" charset="0"/>
              <a:buChar char="•"/>
            </a:pPr>
            <a:r>
              <a:rPr lang="en-US" baseline="0" dirty="0"/>
              <a:t>Create a bucket in </a:t>
            </a:r>
            <a:r>
              <a:rPr lang="en-US" baseline="0" dirty="0">
                <a:latin typeface="Lucida Console" panose="020B0609040504020204" pitchFamily="49" charset="0"/>
              </a:rPr>
              <a:t>us-west-1</a:t>
            </a:r>
            <a:r>
              <a:rPr lang="en-US" baseline="0" dirty="0"/>
              <a:t>.</a:t>
            </a:r>
          </a:p>
          <a:p>
            <a:pPr marL="171450" indent="-171450">
              <a:buFont typeface="Arial" panose="020B0604020202020204" pitchFamily="34" charset="0"/>
              <a:buChar char="•"/>
            </a:pPr>
            <a:r>
              <a:rPr lang="en-US" baseline="0" dirty="0"/>
              <a:t>Uses </a:t>
            </a:r>
            <a:r>
              <a:rPr lang="en-US" baseline="0" dirty="0">
                <a:latin typeface="Lucida Console" panose="020B0609040504020204" pitchFamily="49" charset="0"/>
              </a:rPr>
              <a:t>s3api</a:t>
            </a:r>
            <a:r>
              <a:rPr lang="en-US" baseline="0" dirty="0"/>
              <a:t> to list the buckets by name. The response is a list of</a:t>
            </a:r>
            <a:r>
              <a:rPr lang="en-US" dirty="0"/>
              <a:t> buckets in the format specified in your configuration (such as </a:t>
            </a:r>
            <a:r>
              <a:rPr lang="en-US" dirty="0">
                <a:latin typeface="Lucida Console" panose="020B0609040504020204" pitchFamily="49" charset="0"/>
              </a:rPr>
              <a:t>yaml</a:t>
            </a:r>
            <a:r>
              <a:rPr lang="en-US" dirty="0"/>
              <a:t>, </a:t>
            </a:r>
            <a:r>
              <a:rPr lang="en-US" dirty="0">
                <a:latin typeface="Lucida Console" panose="020B0609040504020204" pitchFamily="49" charset="0"/>
              </a:rPr>
              <a:t>json</a:t>
            </a:r>
            <a:r>
              <a:rPr lang="en-US" dirty="0"/>
              <a:t>, </a:t>
            </a:r>
            <a:r>
              <a:rPr lang="en-US" dirty="0">
                <a:latin typeface="Lucida Console" panose="020B0609040504020204" pitchFamily="49" charset="0"/>
              </a:rPr>
              <a:t>text</a:t>
            </a:r>
            <a:r>
              <a:rPr lang="en-US" dirty="0"/>
              <a:t>).</a:t>
            </a:r>
            <a:endParaRPr lang="en-US" baseline="0" dirty="0"/>
          </a:p>
          <a:p>
            <a:pPr marL="171450" indent="-171450">
              <a:buFont typeface="Arial" panose="020B0604020202020204" pitchFamily="34" charset="0"/>
              <a:buChar char="•"/>
            </a:pPr>
            <a:r>
              <a:rPr lang="en-US" baseline="0" dirty="0"/>
              <a:t>Get the bucket location for each bucket individually.  </a:t>
            </a:r>
            <a:br>
              <a:rPr lang="en-US" baseline="0" dirty="0"/>
            </a:br>
            <a:r>
              <a:rPr lang="en-US" baseline="0" dirty="0"/>
              <a:t>Note that i</a:t>
            </a:r>
            <a:r>
              <a:rPr lang="en-US" dirty="0"/>
              <a:t>f you</a:t>
            </a:r>
            <a:r>
              <a:rPr lang="en-US" baseline="0" dirty="0"/>
              <a:t> don’t specify an AWS Region when creating a bucket, the bucket will be created in the default region. The </a:t>
            </a:r>
            <a:r>
              <a:rPr lang="en-US" baseline="0" dirty="0">
                <a:latin typeface="Lucida Console" panose="020B0609040504020204" pitchFamily="49" charset="0"/>
              </a:rPr>
              <a:t>LocationConstraint</a:t>
            </a:r>
            <a:r>
              <a:rPr lang="en-US" baseline="0" dirty="0"/>
              <a:t> property value </a:t>
            </a:r>
            <a:r>
              <a:rPr lang="en-US" baseline="0" dirty="0">
                <a:latin typeface="Lucida Console" panose="020B0609040504020204" pitchFamily="49" charset="0"/>
              </a:rPr>
              <a:t>null</a:t>
            </a:r>
            <a:r>
              <a:rPr lang="en-US" baseline="0" dirty="0"/>
              <a:t> indicates that the bucket was created in the default region, which is </a:t>
            </a:r>
            <a:r>
              <a:rPr lang="en-US" baseline="0" dirty="0">
                <a:latin typeface="Lucida Console" panose="020B0609040504020204" pitchFamily="49" charset="0"/>
              </a:rPr>
              <a:t>us-east-1</a:t>
            </a:r>
            <a:r>
              <a:rPr lang="en-US" baseline="0" dirty="0"/>
              <a:t>.  </a:t>
            </a:r>
            <a:br>
              <a:rPr lang="en-US" baseline="0" dirty="0"/>
            </a:br>
            <a:endParaRPr lang="en-US" baseline="0" dirty="0"/>
          </a:p>
        </p:txBody>
      </p:sp>
    </p:spTree>
    <p:extLst>
      <p:ext uri="{BB962C8B-B14F-4D97-AF65-F5344CB8AC3E}">
        <p14:creationId xmlns:p14="http://schemas.microsoft.com/office/powerpoint/2010/main" val="51049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3480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Steps for working with the AWS SDKs and Amazon </a:t>
            </a:r>
            <a:r>
              <a:rPr lang="en-US" baseline="0" dirty="0"/>
              <a:t>S3:</a:t>
            </a:r>
          </a:p>
          <a:p>
            <a:pPr marL="0" indent="0">
              <a:buFont typeface="+mj-lt"/>
              <a:buNone/>
            </a:pPr>
            <a:endParaRPr lang="en-US" dirty="0"/>
          </a:p>
          <a:p>
            <a:pPr marL="228600" indent="-228600">
              <a:buFont typeface="+mj-lt"/>
              <a:buAutoNum type="arabicPeriod"/>
            </a:pPr>
            <a:r>
              <a:rPr lang="en-US" dirty="0"/>
              <a:t>Configure development environment for the SDK settings so that your code can </a:t>
            </a:r>
            <a:r>
              <a:rPr lang="en-US" baseline="0" dirty="0"/>
              <a:t>interact with the AWS service. </a:t>
            </a:r>
            <a:br>
              <a:rPr lang="en-US" baseline="0" dirty="0"/>
            </a:br>
            <a:r>
              <a:rPr lang="en-US" baseline="0" dirty="0"/>
              <a:t>The</a:t>
            </a:r>
            <a:r>
              <a:rPr lang="en-US" dirty="0"/>
              <a:t> AWS SDK must </a:t>
            </a:r>
            <a:r>
              <a:rPr lang="en-US" baseline="0" dirty="0"/>
              <a:t>know the </a:t>
            </a:r>
            <a:r>
              <a:rPr lang="en-US" dirty="0"/>
              <a:t>credentials so that it can sign and</a:t>
            </a:r>
            <a:r>
              <a:rPr lang="en-US" baseline="0" dirty="0"/>
              <a:t> encrypt requests appropriately. It also requires configuration details</a:t>
            </a:r>
            <a:r>
              <a:rPr lang="en-US" dirty="0"/>
              <a:t>, such as the </a:t>
            </a:r>
            <a:r>
              <a:rPr lang="en-US" baseline="0" dirty="0"/>
              <a:t>AWS Region </a:t>
            </a:r>
            <a:r>
              <a:rPr lang="en-US" dirty="0"/>
              <a:t>of the services so that it can determine the endpoints,</a:t>
            </a:r>
            <a:r>
              <a:rPr lang="en-US" baseline="0" dirty="0"/>
              <a:t> version of the SDK used, and more.</a:t>
            </a:r>
          </a:p>
          <a:p>
            <a:pPr marL="228600" indent="-228600">
              <a:buFont typeface="+mj-lt"/>
              <a:buAutoNum type="arabicPeriod"/>
            </a:pPr>
            <a:r>
              <a:rPr lang="en-US" dirty="0"/>
              <a:t>Define dependencies for the AWS SDK, and bring</a:t>
            </a:r>
            <a:r>
              <a:rPr lang="en-US" baseline="0" dirty="0"/>
              <a:t> in the packages and libraries that you need.</a:t>
            </a:r>
            <a:endParaRPr lang="en-US" dirty="0"/>
          </a:p>
          <a:p>
            <a:pPr marL="228600" indent="-228600">
              <a:buFont typeface="+mj-lt"/>
              <a:buAutoNum type="arabicPeriod"/>
            </a:pPr>
            <a:r>
              <a:rPr lang="en-US" dirty="0"/>
              <a:t>Create and </a:t>
            </a:r>
            <a:r>
              <a:rPr lang="en-US" baseline="0" dirty="0"/>
              <a:t>configure a </a:t>
            </a:r>
            <a:r>
              <a:rPr lang="en-US" dirty="0"/>
              <a:t>reference to a service object so that you can make requests.</a:t>
            </a:r>
            <a:br>
              <a:rPr lang="en-US" dirty="0"/>
            </a:br>
            <a:r>
              <a:rPr lang="en-US" b="1" dirty="0"/>
              <a:t>Note: </a:t>
            </a:r>
            <a:r>
              <a:rPr lang="en-US" dirty="0"/>
              <a:t>In the AWS documentation, the Amazon S3 service reference is generally referred to as the </a:t>
            </a:r>
            <a:r>
              <a:rPr lang="en-US" i="1" dirty="0"/>
              <a:t>service client</a:t>
            </a:r>
            <a:r>
              <a:rPr lang="en-US" dirty="0"/>
              <a:t>. The service client refers to both low-level (client) and high-level S3 (resource) client interface reference.</a:t>
            </a:r>
          </a:p>
          <a:p>
            <a:pPr marL="228600" indent="-228600">
              <a:buFont typeface="+mj-lt"/>
              <a:buAutoNum type="arabicPeriod"/>
            </a:pPr>
            <a:r>
              <a:rPr lang="en-US" dirty="0"/>
              <a:t>Perform</a:t>
            </a:r>
            <a:r>
              <a:rPr lang="en-US" baseline="0" dirty="0"/>
              <a:t> operations.</a:t>
            </a:r>
            <a:endParaRPr lang="en-US" dirty="0"/>
          </a:p>
          <a:p>
            <a:endParaRPr lang="en-US" dirty="0"/>
          </a:p>
        </p:txBody>
      </p:sp>
    </p:spTree>
    <p:extLst>
      <p:ext uri="{BB962C8B-B14F-4D97-AF65-F5344CB8AC3E}">
        <p14:creationId xmlns:p14="http://schemas.microsoft.com/office/powerpoint/2010/main" val="3508776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77875" y="4840288"/>
            <a:ext cx="6216650" cy="3394075"/>
          </a:xfrm>
        </p:spPr>
        <p:txBody>
          <a:bodyPr/>
          <a:lstStyle/>
          <a:p>
            <a:r>
              <a:rPr lang="en-US" sz="1200" b="0" kern="1200" dirty="0">
                <a:solidFill>
                  <a:schemeClr val="tx1"/>
                </a:solidFill>
                <a:effectLst/>
                <a:latin typeface="+mn-lt"/>
                <a:ea typeface="+mn-ea"/>
                <a:cs typeface="+mn-cs"/>
              </a:rPr>
              <a:t>To decipher the endpoints and successfully interact with AWS service APIs, the AWS SDKs and AWS CLI need information to perform the requested operation. For example, the SDK or tool needs information about the endpoints, logging options, Signature Version 4 support, and more.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information is categorized as follows: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Configuration details</a:t>
            </a:r>
            <a:r>
              <a:rPr lang="en-US" sz="1200" b="0" kern="1200" dirty="0">
                <a:solidFill>
                  <a:schemeClr val="tx1"/>
                </a:solidFill>
                <a:effectLst/>
                <a:latin typeface="+mn-lt"/>
                <a:ea typeface="+mn-ea"/>
                <a:cs typeface="+mn-cs"/>
              </a:rPr>
              <a:t>, which include settings required to process the request, such as the following:</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API version used</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Default region for request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Response format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Service-specific settings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Credentials information</a:t>
            </a:r>
            <a:r>
              <a:rPr lang="en-US" sz="1200" b="0" kern="1200" dirty="0">
                <a:solidFill>
                  <a:schemeClr val="tx1"/>
                </a:solidFill>
                <a:effectLst/>
                <a:latin typeface="+mn-lt"/>
                <a:ea typeface="+mn-ea"/>
                <a:cs typeface="+mn-cs"/>
              </a:rPr>
              <a:t>, which includes sensitive information, such as password and access keys that are used to sign requests. These credentials verify who you are and whether you have permission to access the AWS resources. </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Credential providers</a:t>
            </a:r>
          </a:p>
          <a:p>
            <a:r>
              <a:rPr lang="en-US" sz="1200" b="0" kern="1200" dirty="0">
                <a:solidFill>
                  <a:schemeClr val="tx1"/>
                </a:solidFill>
                <a:effectLst/>
                <a:latin typeface="+mn-lt"/>
                <a:ea typeface="+mn-ea"/>
                <a:cs typeface="+mn-cs"/>
              </a:rPr>
              <a:t>You can use various methods to supply credentials and configuration information. These methods are called credential providers.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Some AWS SDKs and tools share the following common credential providers for finding the required information. The providers are listed in the order in which the AWS SDK or tool looks for credentials or configuration settings.</a:t>
            </a:r>
          </a:p>
          <a:p>
            <a:pPr marL="228600" indent="-228600">
              <a:buFont typeface="+mj-lt"/>
              <a:buAutoNum type="arabicPeriod"/>
            </a:pPr>
            <a:endParaRPr lang="en-US" sz="1200" b="0" kern="1200" dirty="0">
              <a:solidFill>
                <a:schemeClr val="tx1"/>
              </a:solidFill>
              <a:effectLst/>
              <a:latin typeface="+mn-lt"/>
              <a:ea typeface="+mn-ea"/>
              <a:cs typeface="+mn-cs"/>
            </a:endParaRPr>
          </a:p>
          <a:p>
            <a:pPr marL="228600" indent="-228600">
              <a:buFont typeface="+mj-lt"/>
              <a:buAutoNum type="arabicPeriod"/>
            </a:pPr>
            <a:r>
              <a:rPr lang="en-US" sz="1200" b="1" kern="1200" dirty="0">
                <a:solidFill>
                  <a:schemeClr val="tx1"/>
                </a:solidFill>
                <a:effectLst/>
                <a:latin typeface="+mn-lt"/>
                <a:ea typeface="+mn-ea"/>
                <a:cs typeface="+mn-cs"/>
              </a:rPr>
              <a:t>Per-operation parameters</a:t>
            </a:r>
            <a:r>
              <a:rPr lang="en-US" sz="1200" b="0" kern="1200" dirty="0">
                <a:solidFill>
                  <a:schemeClr val="tx1"/>
                </a:solidFill>
                <a:effectLst/>
                <a:latin typeface="+mn-lt"/>
                <a:ea typeface="+mn-ea"/>
                <a:cs typeface="+mn-cs"/>
              </a:rPr>
              <a:t> – You can specify certain settings on a per-operation basis. You can therefore change them as needed for each operation that you invoke.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For an SDK, these are set when instantiating an AWS client or service.</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For AWS CLI, these are specified as parameter values. </a:t>
            </a:r>
          </a:p>
          <a:p>
            <a:pPr marL="228600" indent="-228600">
              <a:buFont typeface="+mj-lt"/>
              <a:buAutoNum type="arabicPeriod"/>
            </a:pPr>
            <a:endParaRPr lang="en-US" sz="1200" b="0" kern="1200" dirty="0">
              <a:solidFill>
                <a:schemeClr val="tx1"/>
              </a:solidFill>
              <a:effectLst/>
              <a:latin typeface="+mn-lt"/>
              <a:ea typeface="+mn-ea"/>
              <a:cs typeface="+mn-cs"/>
            </a:endParaRPr>
          </a:p>
          <a:p>
            <a:pPr marL="228600" indent="-228600">
              <a:buFont typeface="+mj-lt"/>
              <a:buAutoNum type="arabicPeriod"/>
            </a:pPr>
            <a:r>
              <a:rPr lang="en-US" sz="1200" b="1" kern="1200" dirty="0">
                <a:solidFill>
                  <a:schemeClr val="tx1"/>
                </a:solidFill>
                <a:effectLst/>
                <a:latin typeface="+mn-lt"/>
                <a:ea typeface="+mn-ea"/>
                <a:cs typeface="+mn-cs"/>
              </a:rPr>
              <a:t>Environment variables</a:t>
            </a:r>
            <a:r>
              <a:rPr lang="en-US" sz="1200" b="0" kern="1200" dirty="0">
                <a:solidFill>
                  <a:schemeClr val="tx1"/>
                </a:solidFill>
                <a:effectLst/>
                <a:latin typeface="+mn-lt"/>
                <a:ea typeface="+mn-ea"/>
                <a:cs typeface="+mn-cs"/>
              </a:rPr>
              <a:t> – Operating system environment variables can store settings such as:</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Credentials</a:t>
            </a:r>
            <a:r>
              <a:rPr lang="en-US" sz="1200" b="0" kern="1200" dirty="0">
                <a:solidFill>
                  <a:schemeClr val="tx1"/>
                </a:solidFill>
                <a:effectLst/>
                <a:latin typeface="+mn-lt"/>
                <a:ea typeface="+mn-ea"/>
                <a:cs typeface="+mn-cs"/>
              </a:rPr>
              <a:t> – AWS_ACCESS_KEY_ID and AWS_SECRET_ACCESS_KEY (recommended because it is recognized by all the AWS SDKs and AWS CLI except for .NET). Alternatively, AWS_ACCESS_KEY and AWS_SECRET_KEY (only recognized by Java SDK) </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Region</a:t>
            </a:r>
            <a:r>
              <a:rPr lang="en-US" sz="1200" b="0" kern="1200" dirty="0">
                <a:solidFill>
                  <a:schemeClr val="tx1"/>
                </a:solidFill>
                <a:effectLst/>
                <a:latin typeface="+mn-lt"/>
                <a:ea typeface="+mn-ea"/>
                <a:cs typeface="+mn-cs"/>
              </a:rPr>
              <a:t> – AWS_REGION</a:t>
            </a:r>
          </a:p>
          <a:p>
            <a:pPr marL="228600" indent="-228600">
              <a:buFont typeface="+mj-lt"/>
              <a:buAutoNum type="arabicPeriod"/>
            </a:pPr>
            <a:endParaRPr lang="en-US" sz="1200" b="0" kern="1200" dirty="0">
              <a:solidFill>
                <a:schemeClr val="tx1"/>
              </a:solidFill>
              <a:effectLst/>
              <a:latin typeface="+mn-lt"/>
              <a:ea typeface="+mn-ea"/>
              <a:cs typeface="+mn-cs"/>
            </a:endParaRPr>
          </a:p>
          <a:p>
            <a:pPr marL="228600" indent="-228600">
              <a:buFont typeface="+mj-lt"/>
              <a:buAutoNum type="arabicPeriod"/>
            </a:pPr>
            <a:r>
              <a:rPr lang="en-US" sz="1200" b="1" kern="1200" dirty="0">
                <a:solidFill>
                  <a:schemeClr val="tx1"/>
                </a:solidFill>
                <a:effectLst/>
                <a:latin typeface="+mn-lt"/>
                <a:ea typeface="+mn-ea"/>
                <a:cs typeface="+mn-cs"/>
              </a:rPr>
              <a:t>Shared config and credentials files</a:t>
            </a:r>
            <a:r>
              <a:rPr lang="en-US" sz="1200" b="0" kern="1200" dirty="0">
                <a:solidFill>
                  <a:schemeClr val="tx1"/>
                </a:solidFill>
                <a:effectLst/>
                <a:latin typeface="+mn-lt"/>
                <a:ea typeface="+mn-ea"/>
                <a:cs typeface="+mn-cs"/>
              </a:rPr>
              <a:t> – AWS uses the config and credentials files to store settings for specific profiles. The files are stored at the default location shared by all AWS SDKs and the AWS CLI.</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credentials</a:t>
            </a:r>
            <a:r>
              <a:rPr lang="en-US" sz="1200" b="0" kern="1200" dirty="0">
                <a:solidFill>
                  <a:schemeClr val="tx1"/>
                </a:solidFill>
                <a:effectLst/>
                <a:latin typeface="+mn-lt"/>
                <a:ea typeface="+mn-ea"/>
                <a:cs typeface="+mn-cs"/>
              </a:rPr>
              <a:t> file keeps sensitive values such as secret access keys. It is located at ~/.</a:t>
            </a:r>
            <a:r>
              <a:rPr lang="en-US" sz="1200" b="0" kern="1200" dirty="0" err="1">
                <a:solidFill>
                  <a:schemeClr val="tx1"/>
                </a:solidFill>
                <a:effectLst/>
                <a:latin typeface="+mn-lt"/>
                <a:ea typeface="+mn-ea"/>
                <a:cs typeface="+mn-cs"/>
              </a:rPr>
              <a:t>aws</a:t>
            </a:r>
            <a:r>
              <a:rPr lang="en-US" sz="1200" b="0" kern="1200" dirty="0">
                <a:solidFill>
                  <a:schemeClr val="tx1"/>
                </a:solidFill>
                <a:effectLst/>
                <a:latin typeface="+mn-lt"/>
                <a:ea typeface="+mn-ea"/>
                <a:cs typeface="+mn-cs"/>
              </a:rPr>
              <a:t>/credentials on Linux, macOS, or Unix, or C:\Users\USERNAME\.</a:t>
            </a:r>
            <a:r>
              <a:rPr lang="en-US" sz="1200" b="0" kern="1200" dirty="0" err="1">
                <a:solidFill>
                  <a:schemeClr val="tx1"/>
                </a:solidFill>
                <a:effectLst/>
                <a:latin typeface="+mn-lt"/>
                <a:ea typeface="+mn-ea"/>
                <a:cs typeface="+mn-cs"/>
              </a:rPr>
              <a:t>aws</a:t>
            </a:r>
            <a:r>
              <a:rPr lang="en-US" sz="1200" b="0" kern="1200" dirty="0">
                <a:solidFill>
                  <a:schemeClr val="tx1"/>
                </a:solidFill>
                <a:effectLst/>
                <a:latin typeface="+mn-lt"/>
                <a:ea typeface="+mn-ea"/>
                <a:cs typeface="+mn-cs"/>
              </a:rPr>
              <a:t>\credentials on Windows. In the credentials file, you can have Amazon S3 settings that specialize Amazon S3 to your specific needs.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config</a:t>
            </a:r>
            <a:r>
              <a:rPr lang="en-US" sz="1200" b="0" kern="1200" dirty="0">
                <a:solidFill>
                  <a:schemeClr val="tx1"/>
                </a:solidFill>
                <a:effectLst/>
                <a:latin typeface="+mn-lt"/>
                <a:ea typeface="+mn-ea"/>
                <a:cs typeface="+mn-cs"/>
              </a:rPr>
              <a:t> file keeps all the profile settings such as the AWS Region. The file is located at ~/.</a:t>
            </a:r>
            <a:r>
              <a:rPr lang="en-US" sz="1200" b="0" kern="1200" dirty="0" err="1">
                <a:solidFill>
                  <a:schemeClr val="tx1"/>
                </a:solidFill>
                <a:effectLst/>
                <a:latin typeface="+mn-lt"/>
                <a:ea typeface="+mn-ea"/>
                <a:cs typeface="+mn-cs"/>
              </a:rPr>
              <a:t>aws</a:t>
            </a:r>
            <a:r>
              <a:rPr lang="en-US" sz="1200" b="0" kern="1200" dirty="0">
                <a:solidFill>
                  <a:schemeClr val="tx1"/>
                </a:solidFill>
                <a:effectLst/>
                <a:latin typeface="+mn-lt"/>
                <a:ea typeface="+mn-ea"/>
                <a:cs typeface="+mn-cs"/>
              </a:rPr>
              <a:t>/config on Linux, macOS, or Unix, or C:\Users\USERNAME\.</a:t>
            </a:r>
            <a:r>
              <a:rPr lang="en-US" sz="1200" b="0" kern="1200" dirty="0" err="1">
                <a:solidFill>
                  <a:schemeClr val="tx1"/>
                </a:solidFill>
                <a:effectLst/>
                <a:latin typeface="+mn-lt"/>
                <a:ea typeface="+mn-ea"/>
                <a:cs typeface="+mn-cs"/>
              </a:rPr>
              <a:t>aws</a:t>
            </a:r>
            <a:r>
              <a:rPr lang="en-US" sz="1200" b="0" kern="1200" dirty="0">
                <a:solidFill>
                  <a:schemeClr val="tx1"/>
                </a:solidFill>
                <a:effectLst/>
                <a:latin typeface="+mn-lt"/>
                <a:ea typeface="+mn-ea"/>
                <a:cs typeface="+mn-cs"/>
              </a:rPr>
              <a:t>\config on Windows.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After you have configured the AWS SDK and AWS CLI with the information necessary to perform the requested operations, you are ready to work with the AWS services programmatically.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441005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77875" y="4840288"/>
            <a:ext cx="6216650" cy="300948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SDKs offer simplified ways to build with services. However,</a:t>
            </a:r>
            <a:r>
              <a:rPr lang="en-US" dirty="0"/>
              <a:t> to work with AWS services, you must configure the dependencies of the services that you will be using. </a:t>
            </a:r>
            <a:r>
              <a:rPr lang="en-US" sz="1200" dirty="0">
                <a:solidFill>
                  <a:schemeClr val="dk1"/>
                </a:solidFill>
              </a:rPr>
              <a:t>Each AWS service has a service interface with methods for each action in the service API.</a:t>
            </a:r>
            <a:endParaRPr lang="en-US" dirty="0"/>
          </a:p>
          <a:p>
            <a:endParaRPr lang="en-US" baseline="0" dirty="0"/>
          </a:p>
          <a:p>
            <a:r>
              <a:rPr lang="en-US" baseline="0" dirty="0"/>
              <a:t>For Python, you define these dependencies by importing Boto3, which describes all services. </a:t>
            </a:r>
          </a:p>
          <a:p>
            <a:endParaRPr lang="en-US" baseline="0" dirty="0"/>
          </a:p>
          <a:p>
            <a:r>
              <a:rPr lang="en-US" baseline="0" dirty="0"/>
              <a:t>For the AWS SDKs for .NET or Java, import only the specific service packages and methods you need for your application. </a:t>
            </a:r>
            <a:endParaRPr lang="en-US" dirty="0"/>
          </a:p>
          <a:p>
            <a:endParaRPr lang="en-US" dirty="0"/>
          </a:p>
          <a:p>
            <a:r>
              <a:rPr lang="en-US" b="1" dirty="0"/>
              <a:t>Java packages</a:t>
            </a:r>
          </a:p>
          <a:p>
            <a:pPr marL="171450" indent="-171450">
              <a:buFont typeface="Arial" panose="020B0604020202020204" pitchFamily="34" charset="0"/>
              <a:buChar char="•"/>
            </a:pPr>
            <a:r>
              <a:rPr lang="en-US" b="1" dirty="0"/>
              <a:t>software.amazon.awssdk.services.s3</a:t>
            </a:r>
            <a:r>
              <a:rPr lang="en-US" dirty="0"/>
              <a:t> – APIs for creating Amazon S3 clients and working with buckets and objects </a:t>
            </a:r>
          </a:p>
          <a:p>
            <a:pPr marL="171450" indent="-171450">
              <a:buFont typeface="Arial" panose="020B0604020202020204" pitchFamily="34" charset="0"/>
              <a:buChar char="•"/>
            </a:pPr>
            <a:r>
              <a:rPr lang="en-US" b="1" dirty="0"/>
              <a:t>software.amazon.awssdk.services.s3.model</a:t>
            </a:r>
            <a:r>
              <a:rPr lang="en-US" dirty="0"/>
              <a:t> – Low-level API classes to create requests and process responses</a:t>
            </a:r>
          </a:p>
          <a:p>
            <a:pPr marL="171450" indent="-171450">
              <a:buFont typeface="Arial" panose="020B0604020202020204" pitchFamily="34" charset="0"/>
              <a:buChar char="•"/>
            </a:pPr>
            <a:r>
              <a:rPr lang="en-US" b="1" dirty="0"/>
              <a:t>software.amazon.awssdk.services.s3.S3Client</a:t>
            </a:r>
            <a:r>
              <a:rPr lang="en-US" dirty="0"/>
              <a:t> – For the S3 client</a:t>
            </a:r>
          </a:p>
          <a:p>
            <a:pPr marL="171450" indent="-171450">
              <a:buFont typeface="Arial" panose="020B0604020202020204" pitchFamily="34" charset="0"/>
              <a:buChar char="•"/>
            </a:pPr>
            <a:r>
              <a:rPr lang="en-US" b="1" dirty="0"/>
              <a:t>software.amazon.awssdk.services.s3.S3AsyncClient</a:t>
            </a:r>
            <a:r>
              <a:rPr lang="en-US" dirty="0"/>
              <a:t> – For the S3 asynchronous client</a:t>
            </a:r>
          </a:p>
          <a:p>
            <a:pPr marL="171450" indent="-171450">
              <a:buFont typeface="Arial" panose="020B0604020202020204" pitchFamily="34" charset="0"/>
              <a:buChar char="•"/>
            </a:pPr>
            <a:endParaRPr lang="en-US" dirty="0"/>
          </a:p>
          <a:p>
            <a:r>
              <a:rPr lang="en-US" b="1" dirty="0"/>
              <a:t>.NET namespace</a:t>
            </a:r>
          </a:p>
          <a:p>
            <a:pPr marL="171450" indent="-171450">
              <a:buFont typeface="Arial" panose="020B0604020202020204" pitchFamily="34" charset="0"/>
              <a:buChar char="•"/>
            </a:pPr>
            <a:r>
              <a:rPr lang="en-US" b="1" dirty="0"/>
              <a:t>Amazon.S3.Transfer</a:t>
            </a:r>
            <a:r>
              <a:rPr lang="en-US" dirty="0"/>
              <a:t> – High-level API for transferring data</a:t>
            </a:r>
          </a:p>
          <a:p>
            <a:pPr marL="171450" indent="-171450">
              <a:buFont typeface="Arial" panose="020B0604020202020204" pitchFamily="34" charset="0"/>
              <a:buChar char="•"/>
            </a:pPr>
            <a:r>
              <a:rPr lang="en-US" b="1" dirty="0"/>
              <a:t>Amazon.S3</a:t>
            </a:r>
            <a:r>
              <a:rPr lang="en-US" dirty="0"/>
              <a:t> – Implementation of low-level APIs for Amazon S3 REST multipart upload API</a:t>
            </a:r>
          </a:p>
          <a:p>
            <a:pPr marL="171450" indent="-171450">
              <a:buFont typeface="Arial" panose="020B0604020202020204" pitchFamily="34" charset="0"/>
              <a:buChar char="•"/>
            </a:pPr>
            <a:r>
              <a:rPr lang="en-US" b="1" dirty="0"/>
              <a:t>Amason.S3.Model</a:t>
            </a:r>
            <a:r>
              <a:rPr lang="en-US" dirty="0"/>
              <a:t> – Low-level API classes to create and process requests</a:t>
            </a:r>
          </a:p>
          <a:p>
            <a:pPr marL="171450" indent="-171450">
              <a:buFont typeface="Arial" panose="020B0604020202020204" pitchFamily="34" charset="0"/>
              <a:buChar char="•"/>
            </a:pPr>
            <a:r>
              <a:rPr lang="en-US" b="1" dirty="0"/>
              <a:t>Amazon.S3.Encryption</a:t>
            </a:r>
            <a:r>
              <a:rPr lang="en-US" dirty="0"/>
              <a:t> – Encryption client</a:t>
            </a:r>
            <a:endParaRPr lang="en-US" b="1" dirty="0"/>
          </a:p>
          <a:p>
            <a:pPr marL="171450" indent="-171450">
              <a:buFont typeface="Arial" panose="020B0604020202020204" pitchFamily="34" charset="0"/>
              <a:buChar char="•"/>
            </a:pPr>
            <a:endParaRPr lang="en-US" b="1" dirty="0"/>
          </a:p>
          <a:p>
            <a:r>
              <a:rPr lang="en-US" b="1" dirty="0"/>
              <a:t>Python packages</a:t>
            </a:r>
          </a:p>
          <a:p>
            <a:pPr marL="171450" indent="-171450">
              <a:buFont typeface="Arial" panose="020B0604020202020204" pitchFamily="34" charset="0"/>
              <a:buChar char="•"/>
            </a:pPr>
            <a:r>
              <a:rPr lang="en-US" b="1" dirty="0"/>
              <a:t>boto3.s3</a:t>
            </a:r>
            <a:r>
              <a:rPr lang="en-US" dirty="0"/>
              <a:t> – Low-level client representation of Amazon S3. It defines low-level API (client) and high-level API (resource).</a:t>
            </a:r>
          </a:p>
          <a:p>
            <a:pPr marL="171450" indent="-171450">
              <a:buFont typeface="Arial" panose="020B0604020202020204" pitchFamily="34" charset="0"/>
              <a:buChar char="•"/>
            </a:pPr>
            <a:r>
              <a:rPr lang="en-US" b="1" dirty="0"/>
              <a:t>boto3.s3.transfer</a:t>
            </a:r>
            <a:r>
              <a:rPr lang="en-US" dirty="0"/>
              <a:t> – For file transfers</a:t>
            </a:r>
          </a:p>
          <a:p>
            <a:pPr marL="171450" indent="-1714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791754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You already followed the best practice to </a:t>
            </a:r>
            <a:r>
              <a:rPr lang="en-US" b="0" i="0" dirty="0"/>
              <a:t>create a shared configuration</a:t>
            </a:r>
            <a:r>
              <a:rPr lang="en-US" b="0" i="0" baseline="0" dirty="0"/>
              <a:t> that is </a:t>
            </a:r>
            <a:r>
              <a:rPr lang="en-US" sz="1200" b="0" i="0" dirty="0"/>
              <a:t>used as common settings across all developers. You also configured</a:t>
            </a:r>
            <a:r>
              <a:rPr lang="en-US" sz="1200" b="0" i="0" baseline="0" dirty="0"/>
              <a:t> access control to the bucket and objects by </a:t>
            </a:r>
            <a:r>
              <a:rPr lang="en-US" b="0" i="0" dirty="0"/>
              <a:t>using</a:t>
            </a:r>
            <a:r>
              <a:rPr lang="en-US" b="0" i="0" baseline="0" dirty="0"/>
              <a:t> </a:t>
            </a:r>
            <a:r>
              <a:rPr lang="en-US" sz="1200" b="0" i="0" dirty="0"/>
              <a:t>IAM policies, bucket policies, and ACLs.</a:t>
            </a:r>
            <a:r>
              <a:rPr lang="en-US" sz="1200" b="0"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a:p>
          <a:p>
            <a:r>
              <a:rPr lang="en-US" sz="1200" b="0" i="0" baseline="0" dirty="0"/>
              <a:t>Before you can make calls to the service using the API, you </a:t>
            </a:r>
            <a:r>
              <a:rPr lang="en-US" dirty="0"/>
              <a:t>must </a:t>
            </a:r>
            <a:r>
              <a:rPr lang="en-US" sz="1200" b="0" i="0" baseline="0" dirty="0"/>
              <a:t>create an S3 client that references the S3 API. </a:t>
            </a:r>
            <a:r>
              <a:rPr lang="en-US" dirty="0"/>
              <a:t>You can configure the S3 client before creating it. However, after the reference is created, it is immutable.</a:t>
            </a:r>
          </a:p>
        </p:txBody>
      </p:sp>
    </p:spTree>
    <p:extLst>
      <p:ext uri="{BB962C8B-B14F-4D97-AF65-F5344CB8AC3E}">
        <p14:creationId xmlns:p14="http://schemas.microsoft.com/office/powerpoint/2010/main" val="2286921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Remember that Python supports a low-level API (client) and a high-level API (resource). </a:t>
            </a:r>
          </a:p>
          <a:p>
            <a:pPr lvl="0"/>
            <a:endParaRPr lang="en-US" dirty="0"/>
          </a:p>
          <a:p>
            <a:pPr lvl="0"/>
            <a:r>
              <a:rPr lang="en-US" dirty="0"/>
              <a:t>Creating</a:t>
            </a:r>
            <a:r>
              <a:rPr lang="en-US" baseline="0" dirty="0"/>
              <a:t> </a:t>
            </a:r>
            <a:r>
              <a:rPr lang="en-US" dirty="0"/>
              <a:t>a bucket</a:t>
            </a:r>
            <a:r>
              <a:rPr lang="en-US" baseline="0" dirty="0"/>
              <a:t> by using a client returns a response as a dictionary. If you create a bucket using the resource API, you will receive a bucket instance. </a:t>
            </a:r>
            <a:endParaRPr lang="en-US" dirty="0"/>
          </a:p>
        </p:txBody>
      </p:sp>
    </p:spTree>
    <p:extLst>
      <p:ext uri="{BB962C8B-B14F-4D97-AF65-F5344CB8AC3E}">
        <p14:creationId xmlns:p14="http://schemas.microsoft.com/office/powerpoint/2010/main" val="1255569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Python</a:t>
            </a:r>
            <a:r>
              <a:rPr lang="en-US" baseline="0" dirty="0"/>
              <a:t> example,</a:t>
            </a:r>
            <a:r>
              <a:rPr lang="en-US" dirty="0"/>
              <a:t> the configuration information</a:t>
            </a:r>
            <a:r>
              <a:rPr lang="en-US" baseline="0" dirty="0"/>
              <a:t> of a specific profile is passed in as parameters when creating the </a:t>
            </a:r>
            <a:r>
              <a:rPr lang="en-US" i="0" baseline="0" dirty="0"/>
              <a:t>client. However, to make the code more flexible and not dependent on a hardcoded AWS Region, </a:t>
            </a:r>
            <a:r>
              <a:rPr lang="en-US" i="0" dirty="0"/>
              <a:t>class </a:t>
            </a:r>
            <a:r>
              <a:rPr lang="en-US" i="0" dirty="0">
                <a:latin typeface="Lucida Console" panose="020B0609040504020204" pitchFamily="49" charset="0"/>
              </a:rPr>
              <a:t>boto3.session</a:t>
            </a:r>
            <a:r>
              <a:rPr lang="en-US" i="0" dirty="0"/>
              <a:t> is used</a:t>
            </a:r>
            <a:r>
              <a:rPr lang="en-US" i="0" baseline="0" dirty="0"/>
              <a:t>. A </a:t>
            </a:r>
            <a:r>
              <a:rPr lang="en-US" i="1" baseline="0" dirty="0"/>
              <a:t>session</a:t>
            </a:r>
            <a:r>
              <a:rPr lang="en-US" i="0" baseline="0" dirty="0"/>
              <a:t> is an object that stores the configuration state, and you can pull this information to create the client. </a:t>
            </a:r>
          </a:p>
          <a:p>
            <a:pPr lvl="0"/>
            <a:endParaRPr lang="en-US" i="0" baseline="0" dirty="0"/>
          </a:p>
          <a:p>
            <a:pPr lvl="0"/>
            <a:r>
              <a:rPr lang="en-US" baseline="0" dirty="0"/>
              <a:t>After the client is created, you can use it to perform operations on the service, such as creating a bucket.</a:t>
            </a:r>
            <a:endParaRPr lang="en-US" dirty="0"/>
          </a:p>
        </p:txBody>
      </p:sp>
    </p:spTree>
    <p:extLst>
      <p:ext uri="{BB962C8B-B14F-4D97-AF65-F5344CB8AC3E}">
        <p14:creationId xmlns:p14="http://schemas.microsoft.com/office/powerpoint/2010/main" val="3239661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AWS SDK for</a:t>
            </a:r>
            <a:r>
              <a:rPr lang="en-US" baseline="0" dirty="0"/>
              <a:t> Java also provides high-level and low-level APIs.</a:t>
            </a:r>
          </a:p>
          <a:p>
            <a:pPr lvl="0"/>
            <a:r>
              <a:rPr lang="en-US" dirty="0"/>
              <a:t>When</a:t>
            </a:r>
            <a:r>
              <a:rPr lang="en-US" baseline="0" dirty="0"/>
              <a:t> creating a client, u</a:t>
            </a:r>
            <a:r>
              <a:rPr lang="en-US" dirty="0"/>
              <a:t>se the factory-method </a:t>
            </a:r>
            <a:r>
              <a:rPr lang="en-US" b="1" dirty="0"/>
              <a:t>builder</a:t>
            </a:r>
            <a:r>
              <a:rPr lang="en-US" dirty="0"/>
              <a:t> to configure and build your client.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code snippet illustrates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a:t>
            </a:r>
            <a:r>
              <a:rPr lang="en-US" sz="1200" b="0" i="0" kern="1200" baseline="0" dirty="0">
                <a:solidFill>
                  <a:schemeClr val="tx1"/>
                </a:solidFill>
                <a:effectLst/>
                <a:latin typeface="+mn-lt"/>
                <a:ea typeface="+mn-ea"/>
                <a:cs typeface="+mn-cs"/>
              </a:rPr>
              <a:t>he AWS Region, which is defined in the instance profile, is overwritten with the region provided in the code.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SDK retrieves AWS credentials </a:t>
            </a:r>
            <a:r>
              <a:rPr lang="en-US" dirty="0"/>
              <a:t>from the Instance Profile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above example, you notice that </a:t>
            </a:r>
            <a:r>
              <a:rPr lang="en-US" b="1" i="1" dirty="0" err="1"/>
              <a:t>profile_name</a:t>
            </a:r>
            <a:r>
              <a:rPr lang="en-US" dirty="0"/>
              <a:t> is passed to resolve credentials.</a:t>
            </a:r>
          </a:p>
        </p:txBody>
      </p:sp>
    </p:spTree>
    <p:extLst>
      <p:ext uri="{BB962C8B-B14F-4D97-AF65-F5344CB8AC3E}">
        <p14:creationId xmlns:p14="http://schemas.microsoft.com/office/powerpoint/2010/main" val="2064100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In</a:t>
            </a:r>
            <a:r>
              <a:rPr lang="en-US" baseline="0" dirty="0">
                <a:latin typeface="+mn-lt"/>
              </a:rPr>
              <a:t> this .NET example, you programmatically override the default configuration. You create a client based on the configuration.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lvl="0">
              <a:defRPr/>
            </a:pPr>
            <a:r>
              <a:rPr lang="en-US" b="1" dirty="0">
                <a:latin typeface="+mn-lt"/>
              </a:rPr>
              <a:t>Important: </a:t>
            </a:r>
            <a:r>
              <a:rPr lang="en-US" dirty="0">
                <a:latin typeface="+mn-lt"/>
              </a:rPr>
              <a:t>W</a:t>
            </a:r>
            <a:r>
              <a:rPr lang="en-US" baseline="0" dirty="0">
                <a:latin typeface="+mn-lt"/>
              </a:rPr>
              <a:t>hen the client is created, the access key and the secret key are passed in as parameters. </a:t>
            </a:r>
            <a:r>
              <a:rPr lang="en-US" dirty="0">
                <a:latin typeface="+mn-lt"/>
              </a:rPr>
              <a:t>Passing credentials through the code is not</a:t>
            </a:r>
            <a:r>
              <a:rPr lang="en-US" baseline="0" dirty="0">
                <a:latin typeface="+mn-lt"/>
              </a:rPr>
              <a:t> recommended because doing so creates a security risk.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mn-lt"/>
              </a:rPr>
              <a:t>When you have the client, you can interact with the service.  Here, the client is used to </a:t>
            </a:r>
            <a:r>
              <a:rPr lang="en-US" dirty="0">
                <a:latin typeface="+mn-lt"/>
              </a:rPr>
              <a:t>fetch</a:t>
            </a:r>
            <a:r>
              <a:rPr lang="en-US" baseline="0" dirty="0">
                <a:latin typeface="+mn-lt"/>
              </a:rPr>
              <a:t> a count of the total number of buckets and list them by name.</a:t>
            </a:r>
            <a:endParaRPr lang="en-US" dirty="0">
              <a:latin typeface="+mn-lt"/>
            </a:endParaRPr>
          </a:p>
        </p:txBody>
      </p:sp>
    </p:spTree>
    <p:extLst>
      <p:ext uri="{BB962C8B-B14F-4D97-AF65-F5344CB8AC3E}">
        <p14:creationId xmlns:p14="http://schemas.microsoft.com/office/powerpoint/2010/main" val="434087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a:t>
            </a:r>
            <a:r>
              <a:rPr lang="en-US" baseline="0" dirty="0"/>
              <a:t>covers Amazon S3 and its basic components. You will review Amazon S3 use cases and how they support the application that you are developing. </a:t>
            </a:r>
          </a:p>
          <a:p>
            <a:endParaRPr lang="en-US" baseline="0" dirty="0"/>
          </a:p>
          <a:p>
            <a:r>
              <a:rPr lang="en-US" baseline="0" dirty="0"/>
              <a:t>Soon you will be coding. In this module, you will learn how to configure your development environment for working with Amazon S3 by using the AWS SDKs and the AWS CLI. </a:t>
            </a:r>
            <a:endParaRPr lang="en-US" dirty="0"/>
          </a:p>
        </p:txBody>
      </p:sp>
    </p:spTree>
    <p:extLst>
      <p:ext uri="{BB962C8B-B14F-4D97-AF65-F5344CB8AC3E}">
        <p14:creationId xmlns:p14="http://schemas.microsoft.com/office/powerpoint/2010/main" val="696496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EFC23DB-AEB7-4DCC-AB05-B94E0FF698C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8D67280-6D53-48B4-AE73-8E0557E8DA64}"/>
              </a:ext>
            </a:extLst>
          </p:cNvPr>
          <p:cNvSpPr>
            <a:spLocks noGrp="1"/>
          </p:cNvSpPr>
          <p:nvPr>
            <p:ph type="body" idx="1"/>
          </p:nvPr>
        </p:nvSpPr>
        <p:spPr>
          <a:xfrm>
            <a:off x="777875" y="4840288"/>
            <a:ext cx="6216650" cy="3394075"/>
          </a:xfrm>
        </p:spPr>
        <p:txBody>
          <a:bodyPr/>
          <a:lstStyle/>
          <a:p>
            <a:pPr lvl="0">
              <a:defRPr/>
            </a:pPr>
            <a:r>
              <a:rPr lang="en-US"/>
              <a:t>Here </a:t>
            </a:r>
            <a:r>
              <a:rPr lang="en-US" dirty="0"/>
              <a:t>is an S3 HTTP example of the </a:t>
            </a:r>
            <a:r>
              <a:rPr lang="en-US" dirty="0" err="1"/>
              <a:t>PutObject</a:t>
            </a:r>
            <a:r>
              <a:rPr lang="en-US" dirty="0"/>
              <a:t> request and the response from a version-enabled bucket. </a:t>
            </a:r>
          </a:p>
          <a:p>
            <a:pPr lvl="0">
              <a:defRPr/>
            </a:pPr>
            <a:endParaRPr lang="en-US" dirty="0"/>
          </a:p>
          <a:p>
            <a:pPr lvl="0">
              <a:defRPr/>
            </a:pPr>
            <a:r>
              <a:rPr lang="en-US" dirty="0"/>
              <a:t>Although Amazon SDKs do not expose many of the details of the API call, it is important to understand the type of information that the request and response provide. For example, headers associate metadata with an API request and response. Headers in a request are used to sign the requests, specify the content type, calculate the length, and more. A response uses headers and parameters to specify whether the connection is closed or the version ID of an object was uploaded into a version-enabled bucket. </a:t>
            </a:r>
          </a:p>
          <a:p>
            <a:pPr lvl="0">
              <a:defRPr/>
            </a:pPr>
            <a:endParaRPr lang="en-US" dirty="0"/>
          </a:p>
          <a:p>
            <a:pPr lvl="0">
              <a:defRPr/>
            </a:pPr>
            <a:r>
              <a:rPr lang="en-US" b="1" dirty="0" err="1"/>
              <a:t>ETag</a:t>
            </a:r>
            <a:r>
              <a:rPr lang="en-US" b="1" dirty="0"/>
              <a:t> header</a:t>
            </a:r>
          </a:p>
          <a:p>
            <a:r>
              <a:rPr lang="en-US" dirty="0"/>
              <a:t>Sometimes it’s necessary to review the metadata specified by the headers. For example, you can use the </a:t>
            </a:r>
            <a:r>
              <a:rPr lang="en-US" dirty="0" err="1"/>
              <a:t>ETag</a:t>
            </a:r>
            <a:r>
              <a:rPr lang="en-US" dirty="0"/>
              <a:t> header of a response for file and object comparison. When an object is uploaded to an S3 bucket, it receives an </a:t>
            </a:r>
            <a:r>
              <a:rPr lang="en-US" dirty="0" err="1"/>
              <a:t>ETag</a:t>
            </a:r>
            <a:r>
              <a:rPr lang="en-US" dirty="0"/>
              <a:t>. This </a:t>
            </a:r>
            <a:r>
              <a:rPr lang="en-US" dirty="0" err="1"/>
              <a:t>ETag</a:t>
            </a:r>
            <a:r>
              <a:rPr lang="en-US" dirty="0"/>
              <a:t> is a checksum that is calculated using the MD5 algorithm. If the upload is multipart, the </a:t>
            </a:r>
            <a:r>
              <a:rPr lang="en-US" dirty="0" err="1"/>
              <a:t>ETag</a:t>
            </a:r>
            <a:r>
              <a:rPr lang="en-US" dirty="0"/>
              <a:t> contains part of the information. </a:t>
            </a:r>
          </a:p>
          <a:p>
            <a:endParaRPr lang="en-US" dirty="0"/>
          </a:p>
          <a:p>
            <a:r>
              <a:rPr lang="en-US" dirty="0"/>
              <a:t>Another example is the x-</a:t>
            </a:r>
            <a:r>
              <a:rPr lang="en-US" dirty="0" err="1"/>
              <a:t>amz</a:t>
            </a:r>
            <a:r>
              <a:rPr lang="en-US" dirty="0"/>
              <a:t>-request-id and x-amz-id-2 headers. Amazon S3 generates these headers for each request it processes. They are useful when troubleshooting.</a:t>
            </a:r>
          </a:p>
          <a:p>
            <a:pPr lvl="0">
              <a:defRPr/>
            </a:pPr>
            <a:endParaRPr lang="en-US" dirty="0"/>
          </a:p>
          <a:p>
            <a:pPr lvl="0">
              <a:defRPr/>
            </a:pPr>
            <a:r>
              <a:rPr lang="en-US" dirty="0"/>
              <a:t>For more information, see the following in the </a:t>
            </a:r>
            <a:r>
              <a:rPr lang="en-US" i="1" dirty="0"/>
              <a:t>Amazon Simple Storage Service (S3) API Reference</a:t>
            </a:r>
            <a:r>
              <a:rPr lang="en-US" dirty="0"/>
              <a:t>:</a:t>
            </a:r>
          </a:p>
          <a:p>
            <a:pPr marL="171450" lvl="0" indent="-171450">
              <a:buFont typeface="Arial" panose="020B0604020202020204" pitchFamily="34" charset="0"/>
              <a:buChar char="•"/>
              <a:defRPr/>
            </a:pPr>
            <a:r>
              <a:rPr lang="en-US" dirty="0"/>
              <a:t>“Common Request Headers” (</a:t>
            </a:r>
            <a:r>
              <a:rPr lang="en-US" dirty="0">
                <a:hlinkClick r:id="rId3"/>
              </a:rPr>
              <a:t>https://docs.aws.amazon.com/AmazonS3/latest/API/RESTCommonRequestHeaders.html</a:t>
            </a:r>
            <a:r>
              <a:rPr lang="en-US" dirty="0"/>
              <a:t>)</a:t>
            </a:r>
          </a:p>
          <a:p>
            <a:pPr marL="171450" lvl="0" indent="-171450">
              <a:buFont typeface="Arial" panose="020B0604020202020204" pitchFamily="34" charset="0"/>
              <a:buChar char="•"/>
              <a:defRPr/>
            </a:pPr>
            <a:r>
              <a:rPr lang="en-US" dirty="0"/>
              <a:t>“Common Response Headers” (</a:t>
            </a:r>
            <a:r>
              <a:rPr lang="en-US" dirty="0">
                <a:hlinkClick r:id="rId4"/>
              </a:rPr>
              <a:t>https://docs.aws.amazon.com/AmazonS3/latest/API/RESTCommonResponseHeaders.html</a:t>
            </a:r>
            <a:r>
              <a:rPr lang="en-US" dirty="0"/>
              <a:t>)</a:t>
            </a:r>
          </a:p>
          <a:p>
            <a:pPr marL="171450" lvl="0" indent="-171450">
              <a:buFont typeface="Arial" panose="020B0604020202020204" pitchFamily="34" charset="0"/>
              <a:buChar char="•"/>
              <a:defRPr/>
            </a:pPr>
            <a:endParaRPr lang="en-US" dirty="0"/>
          </a:p>
          <a:p>
            <a:pPr lvl="0">
              <a:defRPr/>
            </a:pPr>
            <a:endParaRPr lang="en-US" dirty="0"/>
          </a:p>
          <a:p>
            <a:pPr lvl="0">
              <a:defRPr/>
            </a:pPr>
            <a:endParaRPr lang="en-US" dirty="0"/>
          </a:p>
          <a:p>
            <a:endParaRPr lang="en-US" dirty="0"/>
          </a:p>
        </p:txBody>
      </p:sp>
    </p:spTree>
    <p:extLst>
      <p:ext uri="{BB962C8B-B14F-4D97-AF65-F5344CB8AC3E}">
        <p14:creationId xmlns:p14="http://schemas.microsoft.com/office/powerpoint/2010/main" val="2620035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best performance,</a:t>
            </a:r>
            <a:r>
              <a:rPr lang="en-US" baseline="0" dirty="0"/>
              <a:t> </a:t>
            </a:r>
            <a:r>
              <a:rPr lang="en-US" dirty="0"/>
              <a:t>close the</a:t>
            </a:r>
            <a:r>
              <a:rPr lang="en-US" baseline="0" dirty="0"/>
              <a:t> client after you have completed the Amazon S3 operations. However, in most cases, a close request </a:t>
            </a:r>
            <a:r>
              <a:rPr lang="en-US" dirty="0"/>
              <a:t>is not</a:t>
            </a:r>
            <a:r>
              <a:rPr lang="en-US" baseline="0" dirty="0"/>
              <a:t> explicitly required because the SDKs automatically clean up, close, and remove the client from the connection pool.</a:t>
            </a:r>
            <a:endParaRPr lang="en-US" dirty="0"/>
          </a:p>
          <a:p>
            <a:endParaRPr lang="en-US" dirty="0"/>
          </a:p>
        </p:txBody>
      </p:sp>
    </p:spTree>
    <p:extLst>
      <p:ext uri="{BB962C8B-B14F-4D97-AF65-F5344CB8AC3E}">
        <p14:creationId xmlns:p14="http://schemas.microsoft.com/office/powerpoint/2010/main" val="1850311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5303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kern="1200" dirty="0">
                <a:solidFill>
                  <a:schemeClr val="tx1"/>
                </a:solidFill>
                <a:effectLst/>
              </a:rPr>
              <a:t>(True) </a:t>
            </a:r>
          </a:p>
          <a:p>
            <a:pPr marL="228600" lvl="0" indent="-228600">
              <a:buFont typeface="+mj-lt"/>
              <a:buAutoNum type="arabicPeriod"/>
            </a:pPr>
            <a:r>
              <a:rPr lang="en-US" kern="1200" dirty="0">
                <a:solidFill>
                  <a:schemeClr val="tx1"/>
                </a:solidFill>
                <a:effectLst/>
              </a:rPr>
              <a:t>(False)</a:t>
            </a:r>
            <a:r>
              <a:rPr lang="en-US" dirty="0"/>
              <a:t> Although an S3</a:t>
            </a:r>
            <a:r>
              <a:rPr lang="en-US" baseline="0" dirty="0"/>
              <a:t> bucket is a global resource, it is created in a specific AWS Region.</a:t>
            </a:r>
            <a:endParaRPr lang="en-US" kern="1200" dirty="0">
              <a:solidFill>
                <a:schemeClr val="tx1"/>
              </a:solidFill>
              <a:effectLst/>
            </a:endParaRPr>
          </a:p>
          <a:p>
            <a:pPr marL="228600" lvl="0" indent="-228600">
              <a:buFont typeface="+mj-lt"/>
              <a:buAutoNum type="arabicPeriod"/>
            </a:pPr>
            <a:r>
              <a:rPr lang="en-US" kern="1200" dirty="0">
                <a:solidFill>
                  <a:schemeClr val="tx1"/>
                </a:solidFill>
                <a:effectLst/>
              </a:rPr>
              <a:t>(True)</a:t>
            </a:r>
          </a:p>
          <a:p>
            <a:pPr marL="228600" lvl="0" indent="-228600">
              <a:buFont typeface="+mj-lt"/>
              <a:buAutoNum type="arabicPeriod"/>
            </a:pPr>
            <a:r>
              <a:rPr lang="en-US" kern="1200" dirty="0">
                <a:solidFill>
                  <a:schemeClr val="tx1"/>
                </a:solidFill>
                <a:effectLst/>
              </a:rPr>
              <a:t>(False) </a:t>
            </a:r>
            <a:r>
              <a:rPr lang="en-US" sz="1200" b="0" i="0" kern="1200" dirty="0">
                <a:solidFill>
                  <a:schemeClr val="tx1"/>
                </a:solidFill>
                <a:effectLst/>
                <a:latin typeface="+mn-lt"/>
                <a:ea typeface="+mn-ea"/>
                <a:cs typeface="+mn-cs"/>
              </a:rPr>
              <a:t>Enabling web hosting just enables or adds the additional web endpoint, it doesn't change any existing ones.</a:t>
            </a:r>
            <a:endParaRPr lang="en-US" kern="1200" dirty="0">
              <a:solidFill>
                <a:schemeClr val="tx1"/>
              </a:solidFill>
              <a:effectLst/>
            </a:endParaRPr>
          </a:p>
          <a:p>
            <a:pPr marL="228600" lvl="0" indent="-228600">
              <a:buFont typeface="+mj-lt"/>
              <a:buAutoNum type="arabicPeriod"/>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(False) </a:t>
            </a:r>
            <a:r>
              <a:rPr lang="en-US" kern="1200" baseline="0" dirty="0">
                <a:solidFill>
                  <a:schemeClr val="tx1"/>
                </a:solidFill>
                <a:effectLst/>
              </a:rPr>
              <a:t>Amazon S3 access control lists are created and maintained from the </a:t>
            </a:r>
            <a:r>
              <a:rPr lang="en-US" b="1" kern="1200" baseline="0" dirty="0">
                <a:solidFill>
                  <a:schemeClr val="tx1"/>
                </a:solidFill>
                <a:effectLst/>
              </a:rPr>
              <a:t>Permissions</a:t>
            </a:r>
            <a:r>
              <a:rPr lang="en-US" kern="1200" baseline="0" dirty="0">
                <a:solidFill>
                  <a:schemeClr val="tx1"/>
                </a:solidFill>
                <a:effectLst/>
              </a:rPr>
              <a:t> tab of an S3 bucket.</a:t>
            </a:r>
            <a:endParaRPr lang="en-US" baseline="0" dirty="0"/>
          </a:p>
          <a:p>
            <a:pPr lvl="0"/>
            <a:endParaRPr lang="en-US" kern="1200" dirty="0">
              <a:solidFill>
                <a:schemeClr val="tx1"/>
              </a:solidFill>
              <a:effectLst/>
            </a:endParaRPr>
          </a:p>
        </p:txBody>
      </p:sp>
    </p:spTree>
    <p:extLst>
      <p:ext uri="{BB962C8B-B14F-4D97-AF65-F5344CB8AC3E}">
        <p14:creationId xmlns:p14="http://schemas.microsoft.com/office/powerpoint/2010/main" val="1945786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44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69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372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824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17AA69C-94BF-428D-A36F-62A9EA839CB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9CFF877-0E8C-4347-A03F-E90E3C2411FF}"/>
              </a:ext>
            </a:extLst>
          </p:cNvPr>
          <p:cNvSpPr>
            <a:spLocks noGrp="1"/>
          </p:cNvSpPr>
          <p:nvPr>
            <p:ph type="body" idx="1"/>
          </p:nvPr>
        </p:nvSpPr>
        <p:spPr/>
        <p:txBody>
          <a:bodyPr/>
          <a:lstStyle/>
          <a:p>
            <a:r>
              <a:rPr lang="en-US" dirty="0"/>
              <a:t>AWS storage solutions consist of a portfolio of services so that you can store, access, govern, and analyze your data. </a:t>
            </a:r>
          </a:p>
          <a:p>
            <a:endParaRPr lang="en-US" dirty="0"/>
          </a:p>
          <a:p>
            <a:r>
              <a:rPr lang="en-US" dirty="0"/>
              <a:t>AWS supports the following key storage types.</a:t>
            </a:r>
          </a:p>
          <a:p>
            <a:endParaRPr lang="en-US" b="1" dirty="0">
              <a:ea typeface="Amazon Ember" charset="0"/>
              <a:cs typeface="Amazon Ember" charset="0"/>
            </a:endParaRPr>
          </a:p>
          <a:p>
            <a:pPr marL="28198" indent="-171450">
              <a:buFont typeface="Arial" panose="020B0604020202020204" pitchFamily="34" charset="0"/>
              <a:buChar char="•"/>
            </a:pPr>
            <a:r>
              <a:rPr lang="en-US" b="1" dirty="0">
                <a:ea typeface="Amazon Ember" charset="0"/>
                <a:cs typeface="Amazon Ember" charset="0"/>
              </a:rPr>
              <a:t>Block storage</a:t>
            </a:r>
          </a:p>
          <a:p>
            <a:pPr marL="287338" lvl="1" indent="-171450">
              <a:spcBef>
                <a:spcPct val="20000"/>
              </a:spcBef>
              <a:buFont typeface="Arial" panose="020B0604020202020204" pitchFamily="34" charset="0"/>
              <a:buChar char="•"/>
            </a:pPr>
            <a:r>
              <a:rPr lang="en-US" dirty="0">
                <a:ea typeface="Amazon Ember" charset="0"/>
                <a:cs typeface="Amazon Ember" charset="0"/>
              </a:rPr>
              <a:t>Raw storage</a:t>
            </a:r>
          </a:p>
          <a:p>
            <a:pPr marL="287338" lvl="1" indent="-171450">
              <a:spcBef>
                <a:spcPct val="20000"/>
              </a:spcBef>
              <a:buFont typeface="Arial" panose="020B0604020202020204" pitchFamily="34" charset="0"/>
              <a:buChar char="•"/>
            </a:pPr>
            <a:r>
              <a:rPr lang="en-US" dirty="0">
                <a:ea typeface="Amazon Ember" charset="0"/>
                <a:cs typeface="Amazon Ember" charset="0"/>
              </a:rPr>
              <a:t>Data organized as an array of unrelated blocks</a:t>
            </a:r>
          </a:p>
          <a:p>
            <a:pPr marL="287338" lvl="1" indent="-171450">
              <a:spcBef>
                <a:spcPct val="20000"/>
              </a:spcBef>
              <a:buFont typeface="Arial" panose="020B0604020202020204" pitchFamily="34" charset="0"/>
              <a:buChar char="•"/>
            </a:pPr>
            <a:r>
              <a:rPr lang="en-US" dirty="0">
                <a:ea typeface="Amazon Ember" charset="0"/>
                <a:cs typeface="Amazon Ember" charset="0"/>
              </a:rPr>
              <a:t>Host file system places data on disk</a:t>
            </a:r>
          </a:p>
          <a:p>
            <a:pPr marL="115888" lvl="1">
              <a:spcBef>
                <a:spcPct val="20000"/>
              </a:spcBef>
            </a:pPr>
            <a:r>
              <a:rPr lang="en-US" b="1" dirty="0">
                <a:ea typeface="Amazon Ember" charset="0"/>
                <a:cs typeface="Amazon Ember" charset="0"/>
              </a:rPr>
              <a:t>Example:</a:t>
            </a:r>
            <a:r>
              <a:rPr lang="en-US" dirty="0">
                <a:ea typeface="Amazon Ember" charset="0"/>
                <a:cs typeface="Amazon Ember" charset="0"/>
              </a:rPr>
              <a:t> Hard disks, storage area network (SAN), storage arrays</a:t>
            </a:r>
          </a:p>
          <a:p>
            <a:pPr marL="115888" lvl="1">
              <a:spcBef>
                <a:spcPct val="20000"/>
              </a:spcBef>
            </a:pPr>
            <a:r>
              <a:rPr lang="en-US" b="1" dirty="0">
                <a:ea typeface="Amazon Ember" charset="0"/>
                <a:cs typeface="Amazon Ember" charset="0"/>
              </a:rPr>
              <a:t>Storage service</a:t>
            </a:r>
            <a:r>
              <a:rPr lang="en-US" dirty="0">
                <a:ea typeface="Amazon Ember" charset="0"/>
                <a:cs typeface="Amazon Ember" charset="0"/>
              </a:rPr>
              <a:t>: Amazon Elastic Block Store (Amazon EBS)</a:t>
            </a:r>
          </a:p>
          <a:p>
            <a:pPr>
              <a:spcBef>
                <a:spcPct val="20000"/>
              </a:spcBef>
            </a:pPr>
            <a:endParaRPr lang="en-US" b="1" dirty="0">
              <a:ea typeface="Amazon Ember" charset="0"/>
              <a:cs typeface="Amazon Ember" charset="0"/>
            </a:endParaRPr>
          </a:p>
          <a:p>
            <a:pPr marL="28198" indent="-171450">
              <a:spcBef>
                <a:spcPct val="20000"/>
              </a:spcBef>
              <a:buFont typeface="Arial" panose="020B0604020202020204" pitchFamily="34" charset="0"/>
              <a:buChar char="•"/>
            </a:pPr>
            <a:r>
              <a:rPr lang="en-US" b="1" dirty="0">
                <a:ea typeface="Amazon Ember" charset="0"/>
                <a:cs typeface="Amazon Ember" charset="0"/>
              </a:rPr>
              <a:t>File storage</a:t>
            </a:r>
          </a:p>
          <a:p>
            <a:pPr marL="287338" lvl="1" indent="-171450">
              <a:spcBef>
                <a:spcPct val="20000"/>
              </a:spcBef>
              <a:buFont typeface="Arial" panose="020B0604020202020204" pitchFamily="34" charset="0"/>
              <a:buChar char="•"/>
            </a:pPr>
            <a:r>
              <a:rPr lang="en-US" dirty="0">
                <a:ea typeface="Amazon Ember" charset="0"/>
                <a:cs typeface="Amazon Ember" charset="0"/>
              </a:rPr>
              <a:t>File (serving) system manages unrelated data blocks </a:t>
            </a:r>
          </a:p>
          <a:p>
            <a:pPr marL="287338" lvl="1" indent="-171450">
              <a:spcBef>
                <a:spcPct val="20000"/>
              </a:spcBef>
              <a:buFont typeface="Arial" panose="020B0604020202020204" pitchFamily="34" charset="0"/>
              <a:buChar char="•"/>
            </a:pPr>
            <a:r>
              <a:rPr lang="en-US" dirty="0">
                <a:ea typeface="Amazon Ember" charset="0"/>
                <a:cs typeface="Amazon Ember" charset="0"/>
              </a:rPr>
              <a:t>Native file system places data on disk</a:t>
            </a:r>
          </a:p>
          <a:p>
            <a:pPr marL="115888" lvl="1">
              <a:spcBef>
                <a:spcPct val="20000"/>
              </a:spcBef>
            </a:pPr>
            <a:r>
              <a:rPr lang="en-US" b="1" dirty="0">
                <a:ea typeface="Amazon Ember" charset="0"/>
                <a:cs typeface="Amazon Ember" charset="0"/>
              </a:rPr>
              <a:t>Example:</a:t>
            </a:r>
            <a:r>
              <a:rPr lang="en-US" dirty="0">
                <a:ea typeface="Amazon Ember" charset="0"/>
                <a:cs typeface="Amazon Ember" charset="0"/>
              </a:rPr>
              <a:t> Network attached storage (NAS) appliances, Windows file servers</a:t>
            </a:r>
          </a:p>
          <a:p>
            <a:pPr marL="115888" lvl="1">
              <a:spcBef>
                <a:spcPct val="20000"/>
              </a:spcBef>
            </a:pPr>
            <a:r>
              <a:rPr lang="en-US" b="1" dirty="0">
                <a:ea typeface="Amazon Ember" charset="0"/>
                <a:cs typeface="Amazon Ember" charset="0"/>
              </a:rPr>
              <a:t>Storage services:</a:t>
            </a:r>
            <a:r>
              <a:rPr lang="en-US" dirty="0">
                <a:ea typeface="Amazon Ember" charset="0"/>
                <a:cs typeface="Amazon Ember" charset="0"/>
              </a:rPr>
              <a:t> Amazon Elastic File Store (Amazon EFS), Amazon </a:t>
            </a:r>
            <a:r>
              <a:rPr lang="en-US" dirty="0" err="1">
                <a:ea typeface="Amazon Ember" charset="0"/>
                <a:cs typeface="Amazon Ember" charset="0"/>
              </a:rPr>
              <a:t>FSx</a:t>
            </a:r>
            <a:r>
              <a:rPr lang="en-US" dirty="0">
                <a:ea typeface="Amazon Ember" charset="0"/>
                <a:cs typeface="Amazon Ember" charset="0"/>
              </a:rPr>
              <a:t> for Windows File Server, and Amazon </a:t>
            </a:r>
            <a:r>
              <a:rPr lang="en-US" dirty="0" err="1">
                <a:ea typeface="Amazon Ember" charset="0"/>
                <a:cs typeface="Amazon Ember" charset="0"/>
              </a:rPr>
              <a:t>FSx</a:t>
            </a:r>
            <a:r>
              <a:rPr lang="en-US" dirty="0">
                <a:ea typeface="Amazon Ember" charset="0"/>
                <a:cs typeface="Amazon Ember" charset="0"/>
              </a:rPr>
              <a:t> for </a:t>
            </a:r>
            <a:r>
              <a:rPr lang="en-US" dirty="0" err="1">
                <a:ea typeface="Amazon Ember" charset="0"/>
                <a:cs typeface="Amazon Ember" charset="0"/>
              </a:rPr>
              <a:t>Lustre</a:t>
            </a:r>
            <a:endParaRPr lang="en-US" dirty="0">
              <a:ea typeface="Amazon Ember" charset="0"/>
              <a:cs typeface="Amazon Ember" charset="0"/>
            </a:endParaRPr>
          </a:p>
          <a:p>
            <a:pPr marL="115888" lvl="1" indent="0">
              <a:spcBef>
                <a:spcPct val="20000"/>
              </a:spcBef>
              <a:buFont typeface="Arial" panose="020B0604020202020204" pitchFamily="34" charset="0"/>
              <a:buNone/>
            </a:pPr>
            <a:r>
              <a:rPr lang="en-US" dirty="0">
                <a:ea typeface="Amazon Ember" charset="0"/>
                <a:cs typeface="Amazon Ember" charset="0"/>
              </a:rPr>
              <a:t> </a:t>
            </a:r>
          </a:p>
          <a:p>
            <a:pPr marL="28198" indent="-171450">
              <a:spcBef>
                <a:spcPct val="20000"/>
              </a:spcBef>
              <a:buFont typeface="Arial" panose="020B0604020202020204" pitchFamily="34" charset="0"/>
              <a:buChar char="•"/>
            </a:pPr>
            <a:r>
              <a:rPr lang="en-US" b="1" dirty="0">
                <a:ea typeface="Amazon Ember" charset="0"/>
                <a:cs typeface="Amazon Ember" charset="0"/>
              </a:rPr>
              <a:t>Object storage</a:t>
            </a:r>
          </a:p>
          <a:p>
            <a:pPr marL="272031" lvl="1" indent="-171450">
              <a:spcBef>
                <a:spcPct val="20000"/>
              </a:spcBef>
              <a:buFont typeface="Arial" panose="020B0604020202020204" pitchFamily="34" charset="0"/>
              <a:buChar char="•"/>
            </a:pPr>
            <a:r>
              <a:rPr lang="en-US" dirty="0">
                <a:ea typeface="Amazon Ember" charset="0"/>
                <a:cs typeface="Amazon Ember" charset="0"/>
              </a:rPr>
              <a:t>Stores virtual containers that encapsulate the data, data attributes, metadata, and object IDs</a:t>
            </a:r>
          </a:p>
          <a:p>
            <a:pPr marL="272031" lvl="1" indent="-171450">
              <a:spcBef>
                <a:spcPct val="20000"/>
              </a:spcBef>
              <a:buFont typeface="Arial" panose="020B0604020202020204" pitchFamily="34" charset="0"/>
              <a:buChar char="•"/>
            </a:pPr>
            <a:r>
              <a:rPr lang="en-US" dirty="0">
                <a:ea typeface="Amazon Ember" charset="0"/>
                <a:cs typeface="Amazon Ember" charset="0"/>
              </a:rPr>
              <a:t>API access to data</a:t>
            </a:r>
          </a:p>
          <a:p>
            <a:pPr marL="272031" lvl="1" indent="-171450">
              <a:spcBef>
                <a:spcPct val="20000"/>
              </a:spcBef>
              <a:buFont typeface="Arial" panose="020B0604020202020204" pitchFamily="34" charset="0"/>
              <a:buChar char="•"/>
            </a:pPr>
            <a:r>
              <a:rPr lang="en-US" dirty="0">
                <a:ea typeface="Amazon Ember" charset="0"/>
                <a:cs typeface="Amazon Ember" charset="0"/>
              </a:rPr>
              <a:t>Metadata-driven, policy-based, and so on.</a:t>
            </a:r>
          </a:p>
          <a:p>
            <a:pPr marL="100581" lvl="1">
              <a:spcBef>
                <a:spcPct val="20000"/>
              </a:spcBef>
            </a:pPr>
            <a:r>
              <a:rPr lang="en-US" b="1" dirty="0">
                <a:ea typeface="Amazon Ember" charset="0"/>
                <a:cs typeface="Amazon Ember" charset="0"/>
              </a:rPr>
              <a:t>Example: </a:t>
            </a:r>
            <a:r>
              <a:rPr lang="en-US" dirty="0" err="1">
                <a:ea typeface="Amazon Ember" charset="0"/>
                <a:cs typeface="Amazon Ember" charset="0"/>
              </a:rPr>
              <a:t>Ceph</a:t>
            </a:r>
            <a:r>
              <a:rPr lang="en-US" dirty="0">
                <a:ea typeface="Amazon Ember" charset="0"/>
                <a:cs typeface="Amazon Ember" charset="0"/>
              </a:rPr>
              <a:t>, OpenStack Swift</a:t>
            </a:r>
          </a:p>
          <a:p>
            <a:pPr marL="100581" lvl="1">
              <a:spcBef>
                <a:spcPct val="20000"/>
              </a:spcBef>
            </a:pPr>
            <a:r>
              <a:rPr lang="en-US" b="1" dirty="0">
                <a:ea typeface="Amazon Ember" charset="0"/>
                <a:cs typeface="Amazon Ember" charset="0"/>
              </a:rPr>
              <a:t>Storage service: </a:t>
            </a:r>
            <a:r>
              <a:rPr lang="en-US" dirty="0">
                <a:ea typeface="Amazon Ember" charset="0"/>
                <a:cs typeface="Amazon Ember" charset="0"/>
              </a:rPr>
              <a:t>Amazon Simple Storage Service (Amazon S3)</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2955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D20C512-FE30-4439-A497-327E5910CFD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A46CF15-51D8-47BE-8B8D-E960912F271E}"/>
              </a:ext>
            </a:extLst>
          </p:cNvPr>
          <p:cNvSpPr>
            <a:spLocks noGrp="1"/>
          </p:cNvSpPr>
          <p:nvPr>
            <p:ph type="body" idx="1"/>
          </p:nvPr>
        </p:nvSpPr>
        <p:spPr>
          <a:xfrm>
            <a:off x="777875" y="4840288"/>
            <a:ext cx="6216650" cy="3248635"/>
          </a:xfrm>
        </p:spPr>
        <p:txBody>
          <a:bodyPr/>
          <a:lstStyle/>
          <a:p>
            <a:r>
              <a:rPr lang="en-US" b="1" dirty="0"/>
              <a:t>Amazon S3 at a glance</a:t>
            </a:r>
            <a:br>
              <a:rPr lang="en-US" b="1" dirty="0"/>
            </a:br>
            <a:endParaRPr lang="en-US" b="1" dirty="0"/>
          </a:p>
          <a:p>
            <a:pPr marL="171450" indent="-171450">
              <a:buFont typeface="Arial" panose="020B0604020202020204" pitchFamily="34" charset="0"/>
              <a:buChar char="•"/>
            </a:pPr>
            <a:r>
              <a:rPr lang="en-US" b="1" dirty="0"/>
              <a:t>Durability</a:t>
            </a:r>
            <a:endParaRPr lang="en-US" dirty="0"/>
          </a:p>
          <a:p>
            <a:pPr marL="628650" lvl="1" indent="-171450">
              <a:buFont typeface="Arial" panose="020B0604020202020204" pitchFamily="34" charset="0"/>
              <a:buChar char="•"/>
            </a:pPr>
            <a:r>
              <a:rPr lang="en-US" dirty="0"/>
              <a:t>Designed for 11 9’s (99.999999999%) of durability</a:t>
            </a:r>
            <a:br>
              <a:rPr lang="en-US" dirty="0"/>
            </a:br>
            <a:endParaRPr lang="en-US" b="1" dirty="0"/>
          </a:p>
          <a:p>
            <a:pPr marL="171450" indent="-171450">
              <a:buFont typeface="Arial" panose="020B0604020202020204" pitchFamily="34" charset="0"/>
              <a:buChar char="•"/>
            </a:pPr>
            <a:r>
              <a:rPr lang="en-US" b="1" dirty="0"/>
              <a:t>Availability</a:t>
            </a:r>
            <a:endParaRPr lang="en-US" dirty="0"/>
          </a:p>
          <a:p>
            <a:pPr marL="628650" lvl="1" indent="-171450">
              <a:buFont typeface="Arial" panose="020B0604020202020204" pitchFamily="34" charset="0"/>
              <a:buChar char="•"/>
            </a:pPr>
            <a:r>
              <a:rPr lang="en-US" dirty="0"/>
              <a:t>Designed for 99.99% availability</a:t>
            </a:r>
            <a:br>
              <a:rPr lang="en-US" dirty="0"/>
            </a:br>
            <a:endParaRPr lang="en-US" b="1" dirty="0"/>
          </a:p>
          <a:p>
            <a:pPr marL="171450" indent="-171450">
              <a:buFont typeface="Arial" panose="020B0604020202020204" pitchFamily="34" charset="0"/>
              <a:buChar char="•"/>
            </a:pPr>
            <a:r>
              <a:rPr lang="en-US" b="1" dirty="0"/>
              <a:t>Scalability</a:t>
            </a:r>
          </a:p>
          <a:p>
            <a:pPr marL="628650" lvl="1" indent="-171450">
              <a:buFont typeface="Arial" panose="020B0604020202020204" pitchFamily="34" charset="0"/>
              <a:buChar char="•"/>
            </a:pPr>
            <a:r>
              <a:rPr lang="en-US" dirty="0"/>
              <a:t>Unlimited storage</a:t>
            </a:r>
          </a:p>
          <a:p>
            <a:pPr marL="628650" lvl="1" indent="-171450">
              <a:buFont typeface="Arial" panose="020B0604020202020204" pitchFamily="34" charset="0"/>
              <a:buChar char="•"/>
            </a:pPr>
            <a:r>
              <a:rPr lang="en-US" dirty="0"/>
              <a:t>Batch operations</a:t>
            </a:r>
            <a:br>
              <a:rPr lang="en-US" dirty="0"/>
            </a:br>
            <a:endParaRPr lang="en-US" b="1" dirty="0"/>
          </a:p>
          <a:p>
            <a:pPr marL="171450" indent="-171450">
              <a:buFont typeface="Arial" panose="020B0604020202020204" pitchFamily="34" charset="0"/>
              <a:buChar char="•"/>
            </a:pPr>
            <a:r>
              <a:rPr lang="en-US" b="1" dirty="0"/>
              <a:t>Performance</a:t>
            </a:r>
            <a:endParaRPr lang="en-US" dirty="0"/>
          </a:p>
          <a:p>
            <a:pPr marL="628650" lvl="1" indent="-171450">
              <a:buFont typeface="Arial" panose="020B0604020202020204" pitchFamily="34" charset="0"/>
              <a:buChar char="•"/>
            </a:pPr>
            <a:r>
              <a:rPr lang="en-US" dirty="0"/>
              <a:t>Parallel requests</a:t>
            </a:r>
          </a:p>
          <a:p>
            <a:pPr marL="628650" lvl="1" indent="-171450">
              <a:buFont typeface="Arial" panose="020B0604020202020204" pitchFamily="34" charset="0"/>
              <a:buChar char="•"/>
            </a:pPr>
            <a:r>
              <a:rPr lang="en-US" dirty="0"/>
              <a:t>Transfer acceleration</a:t>
            </a:r>
          </a:p>
          <a:p>
            <a:pPr marL="628650" lvl="1" indent="-171450">
              <a:buFont typeface="Arial" panose="020B0604020202020204" pitchFamily="34" charset="0"/>
              <a:buChar char="•"/>
            </a:pPr>
            <a:r>
              <a:rPr lang="en-US" dirty="0"/>
              <a:t>Multipart uploads</a:t>
            </a:r>
          </a:p>
          <a:p>
            <a:pPr marL="628650" lvl="1" indent="-171450">
              <a:buFont typeface="Arial" panose="020B0604020202020204" pitchFamily="34" charset="0"/>
              <a:buChar char="•"/>
            </a:pPr>
            <a:r>
              <a:rPr lang="en-US" dirty="0"/>
              <a:t>Read-after-create consistency</a:t>
            </a:r>
            <a:br>
              <a:rPr lang="en-US" dirty="0"/>
            </a:br>
            <a:endParaRPr lang="en-US" b="1" dirty="0"/>
          </a:p>
          <a:p>
            <a:pPr marL="171450" indent="-171450">
              <a:buFont typeface="Arial" panose="020B0604020202020204" pitchFamily="34" charset="0"/>
              <a:buChar char="•"/>
            </a:pPr>
            <a:r>
              <a:rPr lang="en-US" b="1" dirty="0"/>
              <a:t>Manageability</a:t>
            </a:r>
            <a:endParaRPr lang="en-US" dirty="0"/>
          </a:p>
          <a:p>
            <a:pPr marL="628650" lvl="1" indent="-171450">
              <a:buFont typeface="Arial" panose="020B0604020202020204" pitchFamily="34" charset="0"/>
              <a:buChar char="•"/>
            </a:pPr>
            <a:r>
              <a:rPr lang="en-US" dirty="0"/>
              <a:t>REST API</a:t>
            </a:r>
          </a:p>
          <a:p>
            <a:pPr marL="628650" lvl="1" indent="-171450">
              <a:buFont typeface="Arial" panose="020B0604020202020204" pitchFamily="34" charset="0"/>
              <a:buChar char="•"/>
            </a:pPr>
            <a:r>
              <a:rPr lang="en-US" dirty="0"/>
              <a:t>AWS SDKs</a:t>
            </a:r>
          </a:p>
          <a:p>
            <a:pPr marL="628650" lvl="1" indent="-171450">
              <a:buFont typeface="Arial" panose="020B0604020202020204" pitchFamily="34" charset="0"/>
              <a:buChar char="•"/>
            </a:pPr>
            <a:r>
              <a:rPr lang="en-US" dirty="0"/>
              <a:t>Prefixes/Tags</a:t>
            </a:r>
          </a:p>
          <a:p>
            <a:pPr marL="628650" lvl="1" indent="-171450">
              <a:buFont typeface="Arial" panose="020B0604020202020204" pitchFamily="34" charset="0"/>
              <a:buChar char="•"/>
            </a:pPr>
            <a:r>
              <a:rPr lang="en-US" dirty="0"/>
              <a:t>Event notifications</a:t>
            </a:r>
          </a:p>
          <a:p>
            <a:pPr marL="628650" lvl="1" indent="-171450">
              <a:buFont typeface="Arial" panose="020B0604020202020204" pitchFamily="34" charset="0"/>
              <a:buChar char="•"/>
            </a:pPr>
            <a:r>
              <a:rPr lang="en-US" dirty="0"/>
              <a:t>Storage classes</a:t>
            </a:r>
          </a:p>
          <a:p>
            <a:pPr marL="628650" lvl="1" indent="-171450">
              <a:buFont typeface="Arial" panose="020B0604020202020204" pitchFamily="34" charset="0"/>
              <a:buChar char="•"/>
            </a:pPr>
            <a:r>
              <a:rPr lang="en-US" dirty="0"/>
              <a:t>Lifecycle management</a:t>
            </a:r>
            <a:endParaRPr lang="en-US" b="1" dirty="0"/>
          </a:p>
          <a:p>
            <a:pPr marL="171450" indent="-171450">
              <a:buFont typeface="Arial" panose="020B0604020202020204" pitchFamily="34" charset="0"/>
              <a:buChar char="•"/>
            </a:pPr>
            <a:r>
              <a:rPr lang="en-US" b="1" dirty="0"/>
              <a:t>Security</a:t>
            </a:r>
            <a:endParaRPr lang="en-US" dirty="0"/>
          </a:p>
          <a:p>
            <a:pPr marL="628650" lvl="1" indent="-171450">
              <a:buFont typeface="Arial" panose="020B0604020202020204" pitchFamily="34" charset="0"/>
              <a:buChar char="•"/>
            </a:pPr>
            <a:r>
              <a:rPr lang="en-US" dirty="0"/>
              <a:t>S3 Public Access block</a:t>
            </a:r>
          </a:p>
          <a:p>
            <a:pPr marL="628650" lvl="1" indent="-171450">
              <a:buFont typeface="Arial" panose="020B0604020202020204" pitchFamily="34" charset="0"/>
              <a:buChar char="•"/>
            </a:pPr>
            <a:r>
              <a:rPr lang="en-US" dirty="0"/>
              <a:t>Default encryption</a:t>
            </a:r>
          </a:p>
          <a:p>
            <a:pPr marL="628650" lvl="1" indent="-171450">
              <a:buFont typeface="Arial" panose="020B0604020202020204" pitchFamily="34" charset="0"/>
              <a:buChar char="•"/>
            </a:pPr>
            <a:r>
              <a:rPr lang="en-US" dirty="0"/>
              <a:t>Granular controls</a:t>
            </a:r>
          </a:p>
          <a:p>
            <a:pPr marL="628650" lvl="1" indent="-171450">
              <a:buFont typeface="Arial" panose="020B0604020202020204" pitchFamily="34" charset="0"/>
              <a:buChar char="•"/>
            </a:pPr>
            <a:r>
              <a:rPr lang="en-US" dirty="0"/>
              <a:t>Regulatory compliant</a:t>
            </a:r>
          </a:p>
          <a:p>
            <a:pPr marL="628650" lvl="1" indent="-171450">
              <a:buFont typeface="Arial" panose="020B0604020202020204" pitchFamily="34" charset="0"/>
              <a:buChar char="•"/>
              <a:defRPr/>
            </a:pPr>
            <a:r>
              <a:rPr lang="en-US" dirty="0"/>
              <a:t>Secure at rest and at transfer</a:t>
            </a:r>
          </a:p>
          <a:p>
            <a:endParaRPr lang="en-US" dirty="0"/>
          </a:p>
          <a:p>
            <a:r>
              <a:rPr lang="en-US" dirty="0"/>
              <a:t>Amazon S3 provides developers and IT teams with highly secure, durable, and scalable object storage. You can use Amazon S3 as a storage solution for the following use cases:</a:t>
            </a:r>
          </a:p>
          <a:p>
            <a:pPr marL="171450" indent="-171450">
              <a:buFont typeface="Arial" panose="020B0604020202020204" pitchFamily="34" charset="0"/>
              <a:buChar char="•"/>
            </a:pPr>
            <a:r>
              <a:rPr lang="en-US" dirty="0"/>
              <a:t>Content storage and distribution</a:t>
            </a:r>
          </a:p>
          <a:p>
            <a:pPr marL="171450" indent="-171450">
              <a:buFont typeface="Arial" panose="020B0604020202020204" pitchFamily="34" charset="0"/>
              <a:buChar char="•"/>
            </a:pPr>
            <a:r>
              <a:rPr lang="en-US" dirty="0"/>
              <a:t>Static website hosting</a:t>
            </a:r>
          </a:p>
          <a:p>
            <a:pPr marL="171450" indent="-171450">
              <a:buFont typeface="Arial" panose="020B0604020202020204" pitchFamily="34" charset="0"/>
              <a:buChar char="•"/>
            </a:pPr>
            <a:r>
              <a:rPr lang="en-US" dirty="0"/>
              <a:t>Backup and archiving</a:t>
            </a:r>
          </a:p>
          <a:p>
            <a:pPr marL="171450" indent="-171450">
              <a:buFont typeface="Arial" panose="020B0604020202020204" pitchFamily="34" charset="0"/>
              <a:buChar char="•"/>
            </a:pPr>
            <a:r>
              <a:rPr lang="en-US" dirty="0"/>
              <a:t>Big data analytics</a:t>
            </a:r>
          </a:p>
          <a:p>
            <a:pPr marL="171450" indent="-171450">
              <a:buFont typeface="Arial" panose="020B0604020202020204" pitchFamily="34" charset="0"/>
              <a:buChar char="•"/>
            </a:pPr>
            <a:r>
              <a:rPr lang="en-US" dirty="0"/>
              <a:t>Disaster recovery</a:t>
            </a:r>
          </a:p>
          <a:p>
            <a:endParaRPr lang="en-US" dirty="0"/>
          </a:p>
          <a:p>
            <a:r>
              <a:rPr lang="en-US" dirty="0"/>
              <a:t>In the application, you will use Amazon S3 for hosting the website and storing content.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4121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507774C-A29D-45AC-98A6-8D05C353DB6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F1ACDA7-C4E4-487B-8D84-A5ACDC8E3EFA}"/>
              </a:ext>
            </a:extLst>
          </p:cNvPr>
          <p:cNvSpPr>
            <a:spLocks noGrp="1"/>
          </p:cNvSpPr>
          <p:nvPr>
            <p:ph type="body" idx="1"/>
          </p:nvPr>
        </p:nvSpPr>
        <p:spPr/>
        <p:txBody>
          <a:bodyPr/>
          <a:lstStyle/>
          <a:p>
            <a:r>
              <a:rPr lang="en-US"/>
              <a:t>After </a:t>
            </a:r>
            <a:r>
              <a:rPr lang="en-US" dirty="0"/>
              <a:t>you create an S3 bucket, you can store any number of data files inside the bucket. Data files are stored in S3 buckets as objects. An object can be any kind of file such as text, video, image, or another binary format. </a:t>
            </a:r>
          </a:p>
          <a:p>
            <a:endParaRPr lang="en-US" dirty="0"/>
          </a:p>
          <a:p>
            <a:pPr marL="0" lvl="1" defTabSz="457200">
              <a:defRPr/>
            </a:pPr>
            <a:r>
              <a:rPr lang="en-US" dirty="0"/>
              <a:t>Although a bucket is created in an AWS Region, the bucket is considered a global resource. This means that the bucket name must be unique across Amazon S3. After you name a bucket, you cannot change its name. If you are hosting a website on the bucket, consider naming your bucket the same as your domain name. This way, you can use DNS resolution through your domain provider (example: Amazon Route 53) to map an alias to the true bucket name. </a:t>
            </a:r>
          </a:p>
          <a:p>
            <a:pPr marL="0" lvl="1" defTabSz="457200">
              <a:defRPr/>
            </a:pPr>
            <a:endParaRPr lang="en-US" dirty="0"/>
          </a:p>
          <a:p>
            <a:pPr marL="0" lvl="1" defTabSz="457200">
              <a:defRPr/>
            </a:pPr>
            <a:r>
              <a:rPr lang="en-US" dirty="0"/>
              <a:t>Here are some rules for naming your bucket:</a:t>
            </a:r>
          </a:p>
          <a:p>
            <a:pPr marL="171450" indent="-171450">
              <a:buFont typeface="Arial" panose="020B0604020202020204" pitchFamily="34" charset="0"/>
              <a:buChar char="•"/>
            </a:pPr>
            <a:r>
              <a:rPr lang="en-US" dirty="0"/>
              <a:t>Use </a:t>
            </a:r>
            <a:r>
              <a:rPr lang="en-US" dirty="0">
                <a:solidFill>
                  <a:srgbClr val="000000"/>
                </a:solidFill>
              </a:rPr>
              <a:t>3–63</a:t>
            </a:r>
            <a:r>
              <a:rPr lang="en-US" dirty="0"/>
              <a:t> characters.</a:t>
            </a:r>
          </a:p>
          <a:p>
            <a:pPr marL="171450" indent="-171450">
              <a:buFont typeface="Arial" panose="020B0604020202020204" pitchFamily="34" charset="0"/>
              <a:buChar char="•"/>
            </a:pPr>
            <a:r>
              <a:rPr lang="en-US" dirty="0"/>
              <a:t>Use only lowercase letters, numbers, and hyphens (-).</a:t>
            </a:r>
          </a:p>
          <a:p>
            <a:pPr marL="171450" indent="-171450">
              <a:buFont typeface="Arial" panose="020B0604020202020204" pitchFamily="34" charset="0"/>
              <a:buChar char="•"/>
              <a:defRPr/>
            </a:pPr>
            <a:r>
              <a:rPr lang="en-US" dirty="0"/>
              <a:t>Do not use a </a:t>
            </a:r>
            <a:r>
              <a:rPr lang="en-US" dirty="0">
                <a:solidFill>
                  <a:srgbClr val="000000"/>
                </a:solidFill>
              </a:rPr>
              <a:t>period</a:t>
            </a:r>
            <a:r>
              <a:rPr lang="en-US" dirty="0"/>
              <a:t> (.) while using virtual hosted-style buckets with SSL. Buckets that have a period in the bucket name can cause certificate exceptions when accessed with HTTPS-based URLs.</a:t>
            </a:r>
          </a:p>
          <a:p>
            <a:pPr marL="171450" indent="-171450">
              <a:buFont typeface="Arial" panose="020B0604020202020204" pitchFamily="34" charset="0"/>
              <a:buChar char="•"/>
            </a:pPr>
            <a:r>
              <a:rPr lang="en-US" dirty="0"/>
              <a:t>Do not use the </a:t>
            </a:r>
            <a:r>
              <a:rPr lang="en-US" dirty="0">
                <a:solidFill>
                  <a:srgbClr val="000000"/>
                </a:solidFill>
              </a:rPr>
              <a:t>underscore</a:t>
            </a:r>
            <a:r>
              <a:rPr lang="en-US" dirty="0"/>
              <a:t> (_) character.</a:t>
            </a:r>
          </a:p>
          <a:p>
            <a:pPr marL="0" lvl="1" defTabSz="457200">
              <a:defRPr/>
            </a:pPr>
            <a:endParaRPr lang="en-US" dirty="0"/>
          </a:p>
          <a:p>
            <a:pPr marL="0" lvl="1" defTabSz="457200">
              <a:defRPr/>
            </a:pPr>
            <a:r>
              <a:rPr lang="en-US" dirty="0"/>
              <a:t>For more information, see “Bucket restrictions and limitations” in the </a:t>
            </a:r>
            <a:r>
              <a:rPr lang="en-US" i="1" dirty="0"/>
              <a:t>Amazon Simple Storage Service (S3) User Guide </a:t>
            </a:r>
            <a:r>
              <a:rPr lang="en-US" dirty="0"/>
              <a:t>(</a:t>
            </a:r>
            <a:r>
              <a:rPr lang="en-US" dirty="0">
                <a:hlinkClick r:id="rId3"/>
              </a:rPr>
              <a:t>https://docs.aws.amazon.com/AmazonS3/latest/dev/BucketRestrictions.html</a:t>
            </a:r>
            <a:r>
              <a:rPr lang="en-US" dirty="0"/>
              <a:t>).</a:t>
            </a:r>
          </a:p>
          <a:p>
            <a:endParaRPr lang="en-US" dirty="0"/>
          </a:p>
          <a:p>
            <a:r>
              <a:rPr lang="en-US" dirty="0"/>
              <a:t>An object includes the following components: </a:t>
            </a:r>
          </a:p>
          <a:p>
            <a:pPr marL="171450" indent="-171450">
              <a:buFont typeface="Arial" panose="020B0604020202020204" pitchFamily="34" charset="0"/>
              <a:buChar char="•"/>
            </a:pPr>
            <a:r>
              <a:rPr lang="en-US" b="1" dirty="0">
                <a:ea typeface="Amazon Ember Display Medium" panose="020F0603020204020204" pitchFamily="34" charset="0"/>
                <a:cs typeface="Amazon Ember Display Medium" panose="020F0603020204020204" pitchFamily="34" charset="0"/>
              </a:rPr>
              <a:t>Key</a:t>
            </a:r>
            <a:r>
              <a:rPr lang="en-US" dirty="0">
                <a:ea typeface="Amazon Ember Display Medium" panose="020F0603020204020204" pitchFamily="34" charset="0"/>
                <a:cs typeface="Amazon Ember Display Medium" panose="020F0603020204020204" pitchFamily="34" charset="0"/>
              </a:rPr>
              <a:t> – </a:t>
            </a:r>
            <a:r>
              <a:rPr lang="en-US" dirty="0"/>
              <a:t>Unique identifier such as a combination of path and file name. It is a way to reference the object.</a:t>
            </a:r>
          </a:p>
          <a:p>
            <a:pPr marL="171450" indent="-171450">
              <a:buFont typeface="Arial" panose="020B0604020202020204" pitchFamily="34" charset="0"/>
              <a:buChar char="•"/>
            </a:pPr>
            <a:r>
              <a:rPr lang="en-US" b="1" dirty="0">
                <a:ea typeface="Amazon Ember Display Medium" panose="020F0603020204020204" pitchFamily="34" charset="0"/>
                <a:cs typeface="Amazon Ember Display Medium" panose="020F0603020204020204" pitchFamily="34" charset="0"/>
              </a:rPr>
              <a:t>Data</a:t>
            </a:r>
            <a:r>
              <a:rPr lang="en-US" dirty="0"/>
              <a:t> </a:t>
            </a:r>
            <a:r>
              <a:rPr lang="en-US" dirty="0">
                <a:ea typeface="Amazon Ember Display Medium" panose="020F0603020204020204" pitchFamily="34" charset="0"/>
                <a:cs typeface="Amazon Ember Display Medium" panose="020F0603020204020204" pitchFamily="34" charset="0"/>
              </a:rPr>
              <a:t>– </a:t>
            </a:r>
            <a:r>
              <a:rPr lang="en-US" dirty="0"/>
              <a:t>Any type of file stored in an S3 bucket.</a:t>
            </a:r>
          </a:p>
          <a:p>
            <a:pPr marL="171450" indent="-171450">
              <a:buFont typeface="Arial" panose="020B0604020202020204" pitchFamily="34" charset="0"/>
              <a:buChar char="•"/>
            </a:pPr>
            <a:r>
              <a:rPr lang="en-US" b="1" dirty="0">
                <a:ea typeface="Amazon Ember Display Medium" panose="020F0603020204020204" pitchFamily="34" charset="0"/>
                <a:cs typeface="Amazon Ember Display Medium" panose="020F0603020204020204" pitchFamily="34" charset="0"/>
              </a:rPr>
              <a:t>Metadata</a:t>
            </a:r>
            <a:r>
              <a:rPr lang="en-US" dirty="0">
                <a:ea typeface="Amazon Ember Display Medium" panose="020F0603020204020204" pitchFamily="34" charset="0"/>
                <a:cs typeface="Amazon Ember Display Medium" panose="020F0603020204020204" pitchFamily="34" charset="0"/>
              </a:rPr>
              <a:t> – System metadata or user-defined metadata, </a:t>
            </a:r>
            <a:r>
              <a:rPr lang="en-US" dirty="0"/>
              <a:t>such as creation date, version ID, and size.</a:t>
            </a:r>
          </a:p>
          <a:p>
            <a:pPr defTabSz="457200">
              <a:defRPr/>
            </a:pPr>
            <a:endParaRPr lang="en-US" dirty="0"/>
          </a:p>
          <a:p>
            <a:r>
              <a:rPr lang="en-US" dirty="0"/>
              <a:t>S3 buckets are object storage and therefore do not have directory structures. To create a logical structure in your S3 bucket, use prefixes and delimiters. Prefixes are similar to directory names. You can group objects based on their prefix. Delimiters provide additional control when browsing the object hierarchy. </a:t>
            </a:r>
          </a:p>
          <a:p>
            <a:endParaRPr lang="en-US" dirty="0"/>
          </a:p>
          <a:p>
            <a:pPr marL="0" lvl="1" defTabSz="457200">
              <a:defRPr/>
            </a:pPr>
            <a:endParaRPr lang="en-US" dirty="0"/>
          </a:p>
          <a:p>
            <a:endParaRPr lang="en-US" dirty="0"/>
          </a:p>
          <a:p>
            <a:endParaRPr lang="en-US" dirty="0"/>
          </a:p>
        </p:txBody>
      </p:sp>
    </p:spTree>
    <p:extLst>
      <p:ext uri="{BB962C8B-B14F-4D97-AF65-F5344CB8AC3E}">
        <p14:creationId xmlns:p14="http://schemas.microsoft.com/office/powerpoint/2010/main" val="3321995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972112-64E4-48FC-A08D-A5D6DFE3B5B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1CE3791-FA13-44CE-ACDC-728311F10D1B}"/>
              </a:ext>
            </a:extLst>
          </p:cNvPr>
          <p:cNvSpPr>
            <a:spLocks noGrp="1"/>
          </p:cNvSpPr>
          <p:nvPr>
            <p:ph type="body" idx="1"/>
          </p:nvPr>
        </p:nvSpPr>
        <p:spPr/>
        <p:txBody>
          <a:bodyPr/>
          <a:lstStyle/>
          <a:p>
            <a:r>
              <a:rPr lang="en-US" dirty="0"/>
              <a:t>Objects in S3 buckets have no hierarchy. You </a:t>
            </a:r>
            <a:r>
              <a:rPr lang="en-US" dirty="0">
                <a:solidFill>
                  <a:srgbClr val="000000"/>
                </a:solidFill>
              </a:rPr>
              <a:t>can use</a:t>
            </a:r>
            <a:r>
              <a:rPr lang="en-US" dirty="0"/>
              <a:t> prefixes (such as </a:t>
            </a:r>
            <a:r>
              <a:rPr lang="en-US" dirty="0">
                <a:cs typeface="Courier New" panose="02070309020205020404" pitchFamily="49" charset="0"/>
              </a:rPr>
              <a:t>Dev</a:t>
            </a:r>
            <a:r>
              <a:rPr lang="en-US" dirty="0"/>
              <a:t>) in key names to group similar items. To organize your keys and create a logical hierarchy, you can use delimiters (any string or character such as </a:t>
            </a:r>
            <a:r>
              <a:rPr lang="en-US" dirty="0">
                <a:cs typeface="Courier New" panose="02070309020205020404" pitchFamily="49" charset="0"/>
              </a:rPr>
              <a:t>/</a:t>
            </a:r>
            <a:r>
              <a:rPr lang="en-US" dirty="0"/>
              <a:t> or </a:t>
            </a:r>
            <a:r>
              <a:rPr lang="en-US" dirty="0">
                <a:cs typeface="Courier New" panose="02070309020205020404" pitchFamily="49" charset="0"/>
              </a:rPr>
              <a:t>_</a:t>
            </a:r>
            <a:r>
              <a:rPr lang="en-US" dirty="0"/>
              <a:t>) in key names.</a:t>
            </a:r>
          </a:p>
          <a:p>
            <a:r>
              <a:rPr lang="en-US" dirty="0"/>
              <a:t> </a:t>
            </a:r>
          </a:p>
          <a:p>
            <a:r>
              <a:rPr lang="en-US" dirty="0"/>
              <a:t>If you use prefixes and delimiters to organize keys in a bucket, you can retrieve subsets of keys that match certain criteria. You can list keys by prefix. You can also retrieve a set of common key prefixes by specifying a delimiter. This is one mechanism for your application to classify and index the data. Prefixes and delimiters are also used to fine-tune security settings.</a:t>
            </a:r>
          </a:p>
          <a:p>
            <a:endParaRPr lang="en-US" dirty="0"/>
          </a:p>
          <a:p>
            <a:r>
              <a:rPr lang="en-US" b="1" dirty="0"/>
              <a:t>Example: </a:t>
            </a:r>
            <a:r>
              <a:rPr lang="en-US" dirty="0"/>
              <a:t>To demonstrate how they work, consider this example. The bucket named </a:t>
            </a:r>
            <a:r>
              <a:rPr lang="en-US" dirty="0">
                <a:cs typeface="Courier New" panose="02070309020205020404" pitchFamily="49" charset="0"/>
              </a:rPr>
              <a:t>notes-bucket</a:t>
            </a:r>
            <a:r>
              <a:rPr lang="en-US" dirty="0"/>
              <a:t> contains objects relevant to services used in an </a:t>
            </a:r>
            <a:r>
              <a:rPr lang="en-US" dirty="0" err="1"/>
              <a:t>awsservices</a:t>
            </a:r>
            <a:r>
              <a:rPr lang="en-US" dirty="0"/>
              <a:t> project for the development team (denoted as Dev).</a:t>
            </a:r>
          </a:p>
          <a:p>
            <a:pPr marL="171450" indent="-171450">
              <a:buFont typeface="Arial" panose="020B0604020202020204" pitchFamily="34" charset="0"/>
              <a:buChar char="•"/>
            </a:pPr>
            <a:r>
              <a:rPr lang="en-US" dirty="0"/>
              <a:t>To list keys related to the Dev team, specify a prefix of </a:t>
            </a:r>
            <a:r>
              <a:rPr lang="en-US" dirty="0">
                <a:cs typeface="Courier New" panose="02070309020205020404" pitchFamily="49" charset="0"/>
              </a:rPr>
              <a:t>Dev/.</a:t>
            </a:r>
            <a:endParaRPr lang="en-US" dirty="0"/>
          </a:p>
          <a:p>
            <a:pPr marL="171450" indent="-171450">
              <a:buFont typeface="Arial" panose="020B0604020202020204" pitchFamily="34" charset="0"/>
              <a:buChar char="•"/>
            </a:pPr>
            <a:r>
              <a:rPr lang="en-US" dirty="0"/>
              <a:t>To list keys only at the level of Dev/</a:t>
            </a:r>
            <a:r>
              <a:rPr lang="en-US" dirty="0" err="1"/>
              <a:t>awsservice</a:t>
            </a:r>
            <a:r>
              <a:rPr lang="en-US" dirty="0"/>
              <a:t>/, specify a prefix of </a:t>
            </a:r>
            <a:r>
              <a:rPr lang="en-US" dirty="0">
                <a:cs typeface="Courier New" panose="02070309020205020404" pitchFamily="49" charset="0"/>
              </a:rPr>
              <a:t>Dev/</a:t>
            </a:r>
            <a:r>
              <a:rPr lang="en-US" dirty="0" err="1">
                <a:cs typeface="Courier New" panose="02070309020205020404" pitchFamily="49" charset="0"/>
              </a:rPr>
              <a:t>awsservice</a:t>
            </a:r>
            <a:r>
              <a:rPr lang="en-US" dirty="0">
                <a:cs typeface="Courier New" panose="02070309020205020404" pitchFamily="49" charset="0"/>
              </a:rPr>
              <a:t>/</a:t>
            </a:r>
            <a:r>
              <a:rPr lang="en-US" dirty="0"/>
              <a:t> and then specify the delimiter as </a:t>
            </a:r>
            <a:r>
              <a:rPr lang="en-US" dirty="0">
                <a:cs typeface="Courier New" panose="02070309020205020404" pitchFamily="49" charset="0"/>
              </a:rPr>
              <a:t>/</a:t>
            </a:r>
            <a:r>
              <a:rPr lang="en-US" dirty="0"/>
              <a:t>.  The key </a:t>
            </a:r>
            <a:r>
              <a:rPr lang="en-US" dirty="0">
                <a:cs typeface="Courier New" panose="02070309020205020404" pitchFamily="49" charset="0"/>
              </a:rPr>
              <a:t>Dev/</a:t>
            </a:r>
            <a:r>
              <a:rPr lang="en-US" dirty="0" err="1">
                <a:cs typeface="Courier New" panose="02070309020205020404" pitchFamily="49" charset="0"/>
              </a:rPr>
              <a:t>awsservice</a:t>
            </a:r>
            <a:r>
              <a:rPr lang="en-US" dirty="0">
                <a:cs typeface="Courier New" panose="02070309020205020404" pitchFamily="49" charset="0"/>
              </a:rPr>
              <a:t>/summary.txt</a:t>
            </a:r>
            <a:r>
              <a:rPr lang="en-US" dirty="0"/>
              <a:t> is returned because it contains the prefix</a:t>
            </a:r>
            <a:r>
              <a:rPr lang="en-US" dirty="0">
                <a:cs typeface="Courier New" panose="02070309020205020404" pitchFamily="49" charset="0"/>
              </a:rPr>
              <a:t> Dev/</a:t>
            </a:r>
            <a:r>
              <a:rPr lang="en-US" dirty="0" err="1">
                <a:cs typeface="Courier New" panose="02070309020205020404" pitchFamily="49" charset="0"/>
              </a:rPr>
              <a:t>awsservice</a:t>
            </a:r>
            <a:r>
              <a:rPr lang="en-US" dirty="0">
                <a:cs typeface="Courier New" panose="02070309020205020404" pitchFamily="49" charset="0"/>
              </a:rPr>
              <a:t>/ </a:t>
            </a:r>
            <a:r>
              <a:rPr lang="en-US" dirty="0"/>
              <a:t>and does not contain the delimiter </a:t>
            </a:r>
            <a:r>
              <a:rPr lang="en-US" dirty="0">
                <a:cs typeface="Courier New" panose="02070309020205020404" pitchFamily="49" charset="0"/>
              </a:rPr>
              <a:t>/ </a:t>
            </a:r>
            <a:r>
              <a:rPr lang="en-US" dirty="0"/>
              <a:t>after the prefix.</a:t>
            </a:r>
          </a:p>
          <a:p>
            <a:pPr marL="171450" indent="-171450">
              <a:buFont typeface="Arial" panose="020B0604020202020204" pitchFamily="34" charset="0"/>
              <a:buChar char="•"/>
            </a:pPr>
            <a:r>
              <a:rPr lang="en-US" dirty="0"/>
              <a:t>To find a service for which files are available, list the keys by specifying a prefix of </a:t>
            </a:r>
            <a:r>
              <a:rPr lang="en-US" dirty="0">
                <a:cs typeface="Courier New" panose="02070309020205020404" pitchFamily="49" charset="0"/>
              </a:rPr>
              <a:t>Dev/</a:t>
            </a:r>
            <a:r>
              <a:rPr lang="en-US" dirty="0" err="1">
                <a:cs typeface="Courier New" panose="02070309020205020404" pitchFamily="49" charset="0"/>
              </a:rPr>
              <a:t>awsservice</a:t>
            </a:r>
            <a:r>
              <a:rPr lang="en-US" dirty="0">
                <a:cs typeface="Courier New" panose="02070309020205020404" pitchFamily="49" charset="0"/>
              </a:rPr>
              <a:t>/ </a:t>
            </a:r>
            <a:r>
              <a:rPr lang="en-US" dirty="0"/>
              <a:t>and a delimiter of </a:t>
            </a:r>
            <a:r>
              <a:rPr lang="en-US" dirty="0">
                <a:cs typeface="Courier New" panose="02070309020205020404" pitchFamily="49" charset="0"/>
              </a:rPr>
              <a:t>/. T</a:t>
            </a:r>
            <a:r>
              <a:rPr lang="en-US" dirty="0"/>
              <a:t>hen, get common prefixes.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a:t>
            </a:r>
            <a:r>
              <a:rPr lang="en-US" dirty="0">
                <a:solidFill>
                  <a:srgbClr val="000000"/>
                </a:solidFill>
              </a:rPr>
              <a:t>see “Organizing objects using prefixes” in the </a:t>
            </a:r>
            <a:r>
              <a:rPr lang="en-US" i="1" dirty="0">
                <a:solidFill>
                  <a:srgbClr val="000000"/>
                </a:solidFill>
              </a:rPr>
              <a:t>Amazon Simple Storage Service (S3) User Guide</a:t>
            </a:r>
            <a:r>
              <a:rPr lang="en-US" dirty="0">
                <a:solidFill>
                  <a:srgbClr val="000000"/>
                </a:solidFill>
              </a:rPr>
              <a:t> (</a:t>
            </a:r>
            <a:r>
              <a:rPr lang="en-US" sz="1200" u="sng" kern="1200" dirty="0">
                <a:solidFill>
                  <a:schemeClr val="tx1"/>
                </a:solidFill>
                <a:effectLst/>
                <a:latin typeface="+mn-lt"/>
                <a:ea typeface="+mn-ea"/>
                <a:cs typeface="+mn-cs"/>
                <a:hlinkClick r:id="rId3"/>
              </a:rPr>
              <a:t>https://docs.aws.amazon.com/AmazonS3/latest/userguide/ListingKeysUsingAPIs.html</a:t>
            </a:r>
            <a:r>
              <a:rPr lang="en-US" sz="1200" kern="1200" dirty="0">
                <a:solidFill>
                  <a:schemeClr val="tx1"/>
                </a:solidFill>
                <a:effectLst/>
                <a:latin typeface="+mn-lt"/>
                <a:ea typeface="+mn-ea"/>
                <a:cs typeface="+mn-cs"/>
              </a:rPr>
              <a:t> </a:t>
            </a:r>
            <a:r>
              <a:rPr lang="en-US" dirty="0">
                <a:solidFill>
                  <a:srgbClr val="000000"/>
                </a:solidFill>
              </a:rPr>
              <a:t>)</a:t>
            </a:r>
            <a:r>
              <a:rPr lang="en-US" dirty="0"/>
              <a:t>.</a:t>
            </a:r>
          </a:p>
          <a:p>
            <a:endParaRPr lang="en-US" dirty="0"/>
          </a:p>
          <a:p>
            <a:endParaRPr lang="en-US" dirty="0"/>
          </a:p>
        </p:txBody>
      </p:sp>
    </p:spTree>
    <p:extLst>
      <p:ext uri="{BB962C8B-B14F-4D97-AF65-F5344CB8AC3E}">
        <p14:creationId xmlns:p14="http://schemas.microsoft.com/office/powerpoint/2010/main" val="293775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t>
            </a:r>
            <a:r>
              <a:rPr lang="en-US" dirty="0"/>
              <a:t>certain events happen in your </a:t>
            </a:r>
            <a:r>
              <a:rPr lang="en-US" baseline="0" dirty="0"/>
              <a:t>S3 bucket, you can use the Amazon S3 Event</a:t>
            </a:r>
            <a:r>
              <a:rPr lang="en-US" dirty="0"/>
              <a:t> Notifications feature to receive notifications about those events. You can c</a:t>
            </a:r>
            <a:r>
              <a:rPr lang="en-US" baseline="0" dirty="0"/>
              <a:t>onfigure Amazon S3 Event Notifications to publish events</a:t>
            </a:r>
            <a:r>
              <a:rPr lang="en-US" dirty="0"/>
              <a:t> </a:t>
            </a:r>
            <a:r>
              <a:rPr lang="en-US" baseline="0" dirty="0"/>
              <a:t>to specific destinations, such as the following:</a:t>
            </a:r>
          </a:p>
          <a:p>
            <a:pPr marL="171450" indent="-171450">
              <a:buFont typeface="Arial" panose="020B0604020202020204" pitchFamily="34" charset="0"/>
              <a:buChar char="•"/>
            </a:pPr>
            <a:r>
              <a:rPr lang="en-US" dirty="0"/>
              <a:t>Amazon Simple Notification Service (Amazon SNS) </a:t>
            </a:r>
            <a:r>
              <a:rPr lang="en-US" baseline="0" dirty="0"/>
              <a:t>topics</a:t>
            </a:r>
          </a:p>
          <a:p>
            <a:pPr marL="171450" indent="-171450">
              <a:buFont typeface="Arial" panose="020B0604020202020204" pitchFamily="34" charset="0"/>
              <a:buChar char="•"/>
            </a:pPr>
            <a:r>
              <a:rPr lang="en-US" dirty="0"/>
              <a:t>Amazon Simple Queue Service (Amazon SQS) </a:t>
            </a:r>
            <a:r>
              <a:rPr lang="en-US" baseline="0" dirty="0"/>
              <a:t>queues</a:t>
            </a:r>
          </a:p>
          <a:p>
            <a:pPr marL="171450" indent="-171450">
              <a:buFont typeface="Arial" panose="020B0604020202020204" pitchFamily="34" charset="0"/>
              <a:buChar char="•"/>
            </a:pPr>
            <a:r>
              <a:rPr lang="en-US" baseline="0" dirty="0"/>
              <a:t>AWS Lambda functions</a:t>
            </a:r>
          </a:p>
          <a:p>
            <a:endParaRPr lang="en-US" dirty="0"/>
          </a:p>
          <a:p>
            <a:r>
              <a:rPr lang="en-US" dirty="0"/>
              <a:t>In</a:t>
            </a:r>
            <a:r>
              <a:rPr lang="en-US" baseline="0" dirty="0"/>
              <a:t> your project, an event will invoke Lambda functions.</a:t>
            </a:r>
            <a:endParaRPr lang="en-US" dirty="0"/>
          </a:p>
        </p:txBody>
      </p:sp>
    </p:spTree>
    <p:extLst>
      <p:ext uri="{BB962C8B-B14F-4D97-AF65-F5344CB8AC3E}">
        <p14:creationId xmlns:p14="http://schemas.microsoft.com/office/powerpoint/2010/main" val="3948647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00.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1.png"/><Relationship Id="rId2" Type="http://schemas.openxmlformats.org/officeDocument/2006/relationships/slideLayout" Target="../slideLayouts/slideLayout34.xml"/><Relationship Id="rId1" Type="http://schemas.openxmlformats.org/officeDocument/2006/relationships/tags" Target="../tags/tag10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55.png"/><Relationship Id="rId3" Type="http://schemas.openxmlformats.org/officeDocument/2006/relationships/notesSlide" Target="../notesSlides/notesSlide15.xml"/><Relationship Id="rId7" Type="http://schemas.openxmlformats.org/officeDocument/2006/relationships/image" Target="../media/image51.png"/><Relationship Id="rId12" Type="http://schemas.microsoft.com/office/2007/relationships/hdphoto" Target="../media/hdphoto6.wdp"/><Relationship Id="rId2" Type="http://schemas.openxmlformats.org/officeDocument/2006/relationships/slideLayout" Target="../slideLayouts/slideLayout34.xml"/><Relationship Id="rId1" Type="http://schemas.openxmlformats.org/officeDocument/2006/relationships/tags" Target="../tags/tag103.xml"/><Relationship Id="rId6" Type="http://schemas.openxmlformats.org/officeDocument/2006/relationships/image" Target="../media/image41.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notesSlide" Target="../notesSlides/notesSlide2.xml"/><Relationship Id="rId7" Type="http://schemas.openxmlformats.org/officeDocument/2006/relationships/image" Target="../media/image19.pn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0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4.xml"/><Relationship Id="rId1" Type="http://schemas.openxmlformats.org/officeDocument/2006/relationships/tags" Target="../tags/tag10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08.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xml"/><Relationship Id="rId1" Type="http://schemas.openxmlformats.org/officeDocument/2006/relationships/tags" Target="../tags/tag109.xml"/><Relationship Id="rId5" Type="http://schemas.openxmlformats.org/officeDocument/2006/relationships/image" Target="../media/image56.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5.xml"/><Relationship Id="rId1" Type="http://schemas.openxmlformats.org/officeDocument/2006/relationships/tags" Target="../tags/tag110.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5.xml"/><Relationship Id="rId1" Type="http://schemas.openxmlformats.org/officeDocument/2006/relationships/tags" Target="../tags/tag111.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1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1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4.xml"/><Relationship Id="rId1" Type="http://schemas.openxmlformats.org/officeDocument/2006/relationships/tags" Target="../tags/tag1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1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9.xml"/><Relationship Id="rId1" Type="http://schemas.openxmlformats.org/officeDocument/2006/relationships/tags" Target="../tags/tag1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notesSlide" Target="../notesSlides/notesSlide5.xml"/><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slideLayout" Target="../slideLayouts/slideLayout24.xml"/><Relationship Id="rId1" Type="http://schemas.openxmlformats.org/officeDocument/2006/relationships/tags" Target="../tags/tag94.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notesSlide" Target="../notesSlides/notesSlide6.xml"/><Relationship Id="rId7" Type="http://schemas.openxmlformats.org/officeDocument/2006/relationships/image" Target="../media/image37.jpeg"/><Relationship Id="rId2" Type="http://schemas.openxmlformats.org/officeDocument/2006/relationships/slideLayout" Target="../slideLayouts/slideLayout20.xml"/><Relationship Id="rId1" Type="http://schemas.openxmlformats.org/officeDocument/2006/relationships/tags" Target="../tags/tag95.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9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tags" Target="../tags/tag97.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tags" Target="../tags/tag9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5" name="Text Placeholder 4"/>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303669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FC43BFD-8FF7-A343-A8A6-E2338FCE8046}" type="slidenum">
              <a:rPr lang="en-US" smtClean="0"/>
              <a:t>10</a:t>
            </a:fld>
            <a:endParaRPr lang="en-US" dirty="0"/>
          </a:p>
        </p:txBody>
      </p:sp>
      <p:sp>
        <p:nvSpPr>
          <p:cNvPr id="2" name="Title 1"/>
          <p:cNvSpPr>
            <a:spLocks noGrp="1"/>
          </p:cNvSpPr>
          <p:nvPr>
            <p:ph type="title"/>
          </p:nvPr>
        </p:nvSpPr>
        <p:spPr/>
        <p:txBody>
          <a:bodyPr/>
          <a:lstStyle/>
          <a:p>
            <a:r>
              <a:rPr lang="en-US">
                <a:latin typeface="+mj-lt"/>
              </a:rPr>
              <a:t>Amazon S3 objects​: Versioning</a:t>
            </a:r>
            <a:endParaRPr lang="en-US" dirty="0">
              <a:latin typeface="+mj-lt"/>
            </a:endParaRPr>
          </a:p>
        </p:txBody>
      </p:sp>
      <p:sp>
        <p:nvSpPr>
          <p:cNvPr id="3" name="Content Placeholder 2"/>
          <p:cNvSpPr>
            <a:spLocks noGrp="1"/>
          </p:cNvSpPr>
          <p:nvPr>
            <p:ph type="body" idx="1"/>
          </p:nvPr>
        </p:nvSpPr>
        <p:spPr/>
        <p:txBody>
          <a:bodyPr anchor="ctr"/>
          <a:lstStyle/>
          <a:p>
            <a:pPr marL="0" indent="0">
              <a:spcAft>
                <a:spcPts val="600"/>
              </a:spcAft>
              <a:buNone/>
            </a:pPr>
            <a:r>
              <a:rPr lang="en-US" dirty="0">
                <a:latin typeface="+mn-lt"/>
              </a:rPr>
              <a:t>Version-enabled buckets</a:t>
            </a:r>
          </a:p>
          <a:p>
            <a:pPr>
              <a:spcAft>
                <a:spcPts val="600"/>
              </a:spcAft>
            </a:pPr>
            <a:r>
              <a:rPr lang="en-US" sz="2400" dirty="0">
                <a:latin typeface="+mn-lt"/>
                <a:ea typeface="Amazon Ember Light" charset="0"/>
                <a:cs typeface="Amazon Ember Light" charset="0"/>
              </a:rPr>
              <a:t>Each object has a version </a:t>
            </a:r>
            <a:r>
              <a:rPr lang="en-US" sz="2400" dirty="0">
                <a:solidFill>
                  <a:srgbClr val="000000"/>
                </a:solidFill>
                <a:latin typeface="+mn-lt"/>
                <a:ea typeface="Amazon Ember Light" charset="0"/>
                <a:cs typeface="Amazon Ember Light" charset="0"/>
              </a:rPr>
              <a:t>ID</a:t>
            </a:r>
            <a:r>
              <a:rPr lang="en-US" sz="2400" dirty="0">
                <a:latin typeface="+mn-lt"/>
                <a:ea typeface="Amazon Ember Light" charset="0"/>
                <a:cs typeface="Amazon Ember Light" charset="0"/>
              </a:rPr>
              <a:t>.</a:t>
            </a:r>
          </a:p>
          <a:p>
            <a:pPr>
              <a:spcAft>
                <a:spcPts val="600"/>
              </a:spcAft>
            </a:pPr>
            <a:r>
              <a:rPr lang="en-US" sz="2400" dirty="0">
                <a:latin typeface="+mn-lt"/>
                <a:ea typeface="Amazon Ember Light" charset="0"/>
                <a:cs typeface="Amazon Ember Light" charset="0"/>
              </a:rPr>
              <a:t>Object locking is supported</a:t>
            </a:r>
            <a:r>
              <a:rPr lang="en-US" sz="2400" dirty="0">
                <a:solidFill>
                  <a:srgbClr val="000000"/>
                </a:solidFill>
                <a:latin typeface="+mn-lt"/>
                <a:ea typeface="Amazon Ember Light" charset="0"/>
                <a:cs typeface="Amazon Ember Light" charset="0"/>
              </a:rPr>
              <a:t>.</a:t>
            </a:r>
          </a:p>
          <a:p>
            <a:pPr marL="0" indent="0">
              <a:buNone/>
            </a:pPr>
            <a:endParaRPr lang="en-US" dirty="0"/>
          </a:p>
        </p:txBody>
      </p:sp>
      <p:sp>
        <p:nvSpPr>
          <p:cNvPr id="12" name="TextBox 11"/>
          <p:cNvSpPr txBox="1"/>
          <p:nvPr/>
        </p:nvSpPr>
        <p:spPr>
          <a:xfrm>
            <a:off x="9132716" y="5266947"/>
            <a:ext cx="2201244"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Versioning enabled</a:t>
            </a:r>
          </a:p>
        </p:txBody>
      </p:sp>
      <p:grpSp>
        <p:nvGrpSpPr>
          <p:cNvPr id="4" name="putObject" descr="When an object is put in the version enabled S3 bucket, a new version of the object, with its own ID, is created.">
            <a:extLst>
              <a:ext uri="{FF2B5EF4-FFF2-40B4-BE49-F238E27FC236}">
                <a16:creationId xmlns:a16="http://schemas.microsoft.com/office/drawing/2014/main" id="{E6A18D1F-0C11-4C6A-A72D-BDE2C45DF521}"/>
              </a:ext>
            </a:extLst>
          </p:cNvPr>
          <p:cNvGrpSpPr/>
          <p:nvPr/>
        </p:nvGrpSpPr>
        <p:grpSpPr>
          <a:xfrm>
            <a:off x="6291634" y="2205059"/>
            <a:ext cx="3904034" cy="898314"/>
            <a:chOff x="6291634" y="2205059"/>
            <a:chExt cx="3904034" cy="898314"/>
          </a:xfrm>
        </p:grpSpPr>
        <p:sp>
          <p:nvSpPr>
            <p:cNvPr id="11" name="Flowchart: Magnetic Disk 10"/>
            <p:cNvSpPr/>
            <p:nvPr/>
          </p:nvSpPr>
          <p:spPr>
            <a:xfrm>
              <a:off x="6291634" y="2205059"/>
              <a:ext cx="2451370" cy="880919"/>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Key = photo.gif</a:t>
              </a:r>
            </a:p>
          </p:txBody>
        </p:sp>
        <p:cxnSp>
          <p:nvCxnSpPr>
            <p:cNvPr id="14" name="Elbow Connector 13"/>
            <p:cNvCxnSpPr>
              <a:endCxn id="10" idx="1"/>
            </p:cNvCxnSpPr>
            <p:nvPr/>
          </p:nvCxnSpPr>
          <p:spPr>
            <a:xfrm>
              <a:off x="8743004" y="2636496"/>
              <a:ext cx="1452664" cy="466877"/>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302118" y="2256185"/>
              <a:ext cx="619080" cy="369332"/>
            </a:xfrm>
            <a:prstGeom prst="rect">
              <a:avLst/>
            </a:prstGeom>
            <a:noFill/>
          </p:spPr>
          <p:txBody>
            <a:bodyPr wrap="none" rtlCol="0">
              <a:spAutoFit/>
            </a:bodyPr>
            <a:lstStyle/>
            <a:p>
              <a:r>
                <a:rPr lang="en-US" dirty="0">
                  <a:latin typeface="Lucida Console" panose="020B0609040504020204" pitchFamily="49" charset="0"/>
                  <a:ea typeface="Amazon Ember Light" panose="020B0403020204020204" pitchFamily="34" charset="0"/>
                  <a:cs typeface="Amazon Ember Light" panose="020B0403020204020204" pitchFamily="34" charset="0"/>
                </a:rPr>
                <a:t>PUT</a:t>
              </a:r>
            </a:p>
          </p:txBody>
        </p:sp>
      </p:grpSp>
      <p:grpSp>
        <p:nvGrpSpPr>
          <p:cNvPr id="5" name="versions" descr="Notice the two version of the object:&#10;Key = photo.gif with ID = 121212, and key = photo.gif with ID=111111.">
            <a:extLst>
              <a:ext uri="{FF2B5EF4-FFF2-40B4-BE49-F238E27FC236}">
                <a16:creationId xmlns:a16="http://schemas.microsoft.com/office/drawing/2014/main" id="{CAD01BBD-8543-47F1-AF58-AC50E22C321C}"/>
              </a:ext>
            </a:extLst>
          </p:cNvPr>
          <p:cNvGrpSpPr/>
          <p:nvPr/>
        </p:nvGrpSpPr>
        <p:grpSpPr>
          <a:xfrm>
            <a:off x="8969983" y="3103373"/>
            <a:ext cx="2451370" cy="2055039"/>
            <a:chOff x="8969983" y="3103373"/>
            <a:chExt cx="2451370" cy="2055039"/>
          </a:xfrm>
        </p:grpSpPr>
        <p:sp>
          <p:nvSpPr>
            <p:cNvPr id="8" name="Flowchart: Magnetic Disk 7"/>
            <p:cNvSpPr/>
            <p:nvPr/>
          </p:nvSpPr>
          <p:spPr>
            <a:xfrm>
              <a:off x="8969983" y="4277493"/>
              <a:ext cx="2451370" cy="880919"/>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600" dirty="0">
                  <a:solidFill>
                    <a:schemeClr val="tx2"/>
                  </a:solidFill>
                </a:rPr>
                <a:t>Key = photo.gif</a:t>
              </a:r>
              <a:br>
                <a:rPr lang="en-US" sz="1600" dirty="0">
                  <a:solidFill>
                    <a:schemeClr val="tx2"/>
                  </a:solidFill>
                </a:rPr>
              </a:br>
              <a:r>
                <a:rPr lang="en-US" sz="1600" dirty="0">
                  <a:solidFill>
                    <a:schemeClr val="tx2"/>
                  </a:solidFill>
                </a:rPr>
                <a:t>ID= 111111</a:t>
              </a:r>
            </a:p>
          </p:txBody>
        </p:sp>
        <p:sp>
          <p:nvSpPr>
            <p:cNvPr id="9" name="Flowchart: Magnetic Disk 8"/>
            <p:cNvSpPr/>
            <p:nvPr/>
          </p:nvSpPr>
          <p:spPr>
            <a:xfrm>
              <a:off x="8969983" y="3688452"/>
              <a:ext cx="2451370" cy="880919"/>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600" dirty="0">
                  <a:solidFill>
                    <a:schemeClr val="tx2"/>
                  </a:solidFill>
                </a:rPr>
                <a:t>Key = photo.gif</a:t>
              </a:r>
              <a:br>
                <a:rPr lang="en-US" sz="1600" dirty="0">
                  <a:solidFill>
                    <a:schemeClr val="tx2"/>
                  </a:solidFill>
                </a:rPr>
              </a:br>
              <a:r>
                <a:rPr lang="en-US" sz="1600" dirty="0">
                  <a:solidFill>
                    <a:schemeClr val="tx2"/>
                  </a:solidFill>
                </a:rPr>
                <a:t>ID= 121212</a:t>
              </a:r>
            </a:p>
          </p:txBody>
        </p:sp>
        <p:sp>
          <p:nvSpPr>
            <p:cNvPr id="10" name="Flowchart: Magnetic Disk 9"/>
            <p:cNvSpPr/>
            <p:nvPr/>
          </p:nvSpPr>
          <p:spPr>
            <a:xfrm>
              <a:off x="8969983" y="3103373"/>
              <a:ext cx="2451370" cy="880919"/>
            </a:xfrm>
            <a:prstGeom prst="flowChartMagneticDisk">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Tree>
    <p:custDataLst>
      <p:tags r:id="rId1"/>
    </p:custDataLst>
    <p:extLst>
      <p:ext uri="{BB962C8B-B14F-4D97-AF65-F5344CB8AC3E}">
        <p14:creationId xmlns:p14="http://schemas.microsoft.com/office/powerpoint/2010/main" val="45138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FC43BFD-8FF7-A343-A8A6-E2338FCE8046}" type="slidenum">
              <a:rPr lang="en-US" smtClean="0"/>
              <a:t>11</a:t>
            </a:fld>
            <a:endParaRPr lang="en-US" dirty="0"/>
          </a:p>
        </p:txBody>
      </p:sp>
      <p:sp>
        <p:nvSpPr>
          <p:cNvPr id="2" name="Title 1"/>
          <p:cNvSpPr>
            <a:spLocks noGrp="1"/>
          </p:cNvSpPr>
          <p:nvPr>
            <p:ph type="title"/>
          </p:nvPr>
        </p:nvSpPr>
        <p:spPr/>
        <p:txBody>
          <a:bodyPr/>
          <a:lstStyle/>
          <a:p>
            <a:r>
              <a:rPr lang="en-US" dirty="0"/>
              <a:t>Deleting object versions</a:t>
            </a:r>
            <a:endParaRPr lang="en-US" dirty="0">
              <a:latin typeface="Amazon Ember Light" panose="020B0403020204020204"/>
            </a:endParaRPr>
          </a:p>
        </p:txBody>
      </p:sp>
      <p:sp>
        <p:nvSpPr>
          <p:cNvPr id="3" name="Content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r>
              <a:rPr lang="en-US" altLang="en-US" sz="2400" dirty="0">
                <a:latin typeface="+mj-lt"/>
                <a:ea typeface="Amazon Ember" panose="020B0703020204020204" pitchFamily="34" charset="0"/>
                <a:cs typeface="Amazon Ember" panose="020B0703020204020204" pitchFamily="34" charset="0"/>
              </a:rPr>
              <a:t>DELETE</a:t>
            </a:r>
            <a:r>
              <a:rPr lang="en-US" altLang="en-US" sz="2400" dirty="0">
                <a:latin typeface="+mn-lt"/>
              </a:rPr>
              <a:t> – Inserts a delete marker in the bucket, and sets it as the current version of the object.</a:t>
            </a:r>
          </a:p>
          <a:p>
            <a:pPr marL="0" lvl="0" indent="0" eaLnBrk="0" fontAlgn="base" hangingPunct="0">
              <a:lnSpc>
                <a:spcPct val="100000"/>
              </a:lnSpc>
              <a:spcBef>
                <a:spcPct val="0"/>
              </a:spcBef>
              <a:spcAft>
                <a:spcPct val="0"/>
              </a:spcAft>
              <a:buNone/>
            </a:pPr>
            <a:br>
              <a:rPr lang="en-US" altLang="en-US" sz="2400" dirty="0">
                <a:latin typeface="+mn-lt"/>
              </a:rPr>
            </a:br>
            <a:endParaRPr lang="en-US" altLang="en-US" sz="2400" dirty="0">
              <a:latin typeface="+mn-lt"/>
            </a:endParaRPr>
          </a:p>
          <a:p>
            <a:pPr marL="0" lvl="0" indent="0" eaLnBrk="0" fontAlgn="base" hangingPunct="0">
              <a:lnSpc>
                <a:spcPct val="100000"/>
              </a:lnSpc>
              <a:spcBef>
                <a:spcPct val="0"/>
              </a:spcBef>
              <a:spcAft>
                <a:spcPct val="0"/>
              </a:spcAft>
              <a:buNone/>
            </a:pPr>
            <a:r>
              <a:rPr lang="en-US" altLang="en-US" sz="2400" dirty="0">
                <a:latin typeface="+mj-lt"/>
                <a:ea typeface="Amazon Ember" panose="020B0703020204020204" pitchFamily="34" charset="0"/>
                <a:cs typeface="Amazon Ember" panose="020B0703020204020204" pitchFamily="34" charset="0"/>
              </a:rPr>
              <a:t>DELETE Object versionId </a:t>
            </a:r>
            <a:r>
              <a:rPr lang="en-US" altLang="en-US" sz="2400" dirty="0">
                <a:latin typeface="+mn-lt"/>
                <a:ea typeface="Amazon Ember" panose="020B0703020204020204" pitchFamily="34" charset="0"/>
                <a:cs typeface="Amazon Ember" panose="020B0703020204020204" pitchFamily="34" charset="0"/>
              </a:rPr>
              <a:t>– Deletes a specific object version permanently. </a:t>
            </a:r>
          </a:p>
        </p:txBody>
      </p:sp>
      <p:grpSp>
        <p:nvGrpSpPr>
          <p:cNvPr id="28" name="Group 1" descr="Example: Object marked deleted.">
            <a:extLst>
              <a:ext uri="{FF2B5EF4-FFF2-40B4-BE49-F238E27FC236}">
                <a16:creationId xmlns:a16="http://schemas.microsoft.com/office/drawing/2014/main" id="{E51A5B98-DD44-4346-9957-3DE491B7E4BD}"/>
              </a:ext>
            </a:extLst>
          </p:cNvPr>
          <p:cNvGrpSpPr/>
          <p:nvPr/>
        </p:nvGrpSpPr>
        <p:grpSpPr>
          <a:xfrm>
            <a:off x="9125514" y="1247932"/>
            <a:ext cx="2726075" cy="2682097"/>
            <a:chOff x="9125514" y="1247932"/>
            <a:chExt cx="2726075" cy="2682097"/>
          </a:xfrm>
        </p:grpSpPr>
        <p:sp>
          <p:nvSpPr>
            <p:cNvPr id="12" name="TextBox 11"/>
            <p:cNvSpPr txBox="1"/>
            <p:nvPr/>
          </p:nvSpPr>
          <p:spPr>
            <a:xfrm>
              <a:off x="9125514" y="3283698"/>
              <a:ext cx="2726075" cy="646331"/>
            </a:xfrm>
            <a:prstGeom prst="rect">
              <a:avLst/>
            </a:prstGeom>
            <a:noFill/>
          </p:spPr>
          <p:txBody>
            <a:bodyPr wrap="square" rtlCol="0">
              <a:spAutoFit/>
            </a:bodyPr>
            <a:lstStyle/>
            <a:p>
              <a:r>
                <a:rPr lang="en-US" dirty="0">
                  <a:latin typeface="Lucida Console" panose="020B0609040504020204" pitchFamily="49" charset="0"/>
                  <a:ea typeface="Amazon Ember Light" panose="020B0403020204020204" pitchFamily="34" charset="0"/>
                  <a:cs typeface="Amazon Ember Light" panose="020B0403020204020204" pitchFamily="34" charset="0"/>
                </a:rPr>
                <a:t>Photo.gif</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is marked as deleted.</a:t>
              </a:r>
            </a:p>
          </p:txBody>
        </p:sp>
        <p:grpSp>
          <p:nvGrpSpPr>
            <p:cNvPr id="25" name="Object1" descr="Representation of versioned object, marked as deleted.">
              <a:extLst>
                <a:ext uri="{FF2B5EF4-FFF2-40B4-BE49-F238E27FC236}">
                  <a16:creationId xmlns:a16="http://schemas.microsoft.com/office/drawing/2014/main" id="{340607AB-F8B3-4CB6-98EE-42AE1FC71427}"/>
                </a:ext>
              </a:extLst>
            </p:cNvPr>
            <p:cNvGrpSpPr/>
            <p:nvPr/>
          </p:nvGrpSpPr>
          <p:grpSpPr>
            <a:xfrm>
              <a:off x="9262866" y="1247932"/>
              <a:ext cx="2451370" cy="2035766"/>
              <a:chOff x="9262866" y="1247932"/>
              <a:chExt cx="2451370" cy="2035766"/>
            </a:xfrm>
          </p:grpSpPr>
          <p:sp>
            <p:nvSpPr>
              <p:cNvPr id="8" name="Flowchart: Magnetic Disk 7">
                <a:extLst>
                  <a:ext uri="{C183D7F6-B498-43B3-948B-1728B52AA6E4}">
                    <adec:decorative xmlns:adec="http://schemas.microsoft.com/office/drawing/2017/decorative" val="1"/>
                  </a:ext>
                </a:extLst>
              </p:cNvPr>
              <p:cNvSpPr/>
              <p:nvPr/>
            </p:nvSpPr>
            <p:spPr>
              <a:xfrm>
                <a:off x="9262866" y="2402779"/>
                <a:ext cx="2451370" cy="880919"/>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600" dirty="0">
                  <a:solidFill>
                    <a:schemeClr val="accent1"/>
                  </a:solidFill>
                </a:endParaRPr>
              </a:p>
            </p:txBody>
          </p:sp>
          <p:sp>
            <p:nvSpPr>
              <p:cNvPr id="15" name="Flowchart: Magnetic Disk 14">
                <a:extLst>
                  <a:ext uri="{C183D7F6-B498-43B3-948B-1728B52AA6E4}">
                    <adec:decorative xmlns:adec="http://schemas.microsoft.com/office/drawing/2017/decorative" val="1"/>
                  </a:ext>
                </a:extLst>
              </p:cNvPr>
              <p:cNvSpPr/>
              <p:nvPr/>
            </p:nvSpPr>
            <p:spPr>
              <a:xfrm>
                <a:off x="9262866" y="1247932"/>
                <a:ext cx="2451370" cy="880919"/>
              </a:xfrm>
              <a:prstGeom prst="flowChartMagneticDisk">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7" name="Flowchart: Magnetic Disk 16">
                <a:extLst>
                  <a:ext uri="{C183D7F6-B498-43B3-948B-1728B52AA6E4}">
                    <adec:decorative xmlns:adec="http://schemas.microsoft.com/office/drawing/2017/decorative" val="1"/>
                  </a:ext>
                </a:extLst>
              </p:cNvPr>
              <p:cNvSpPr/>
              <p:nvPr/>
            </p:nvSpPr>
            <p:spPr>
              <a:xfrm>
                <a:off x="9262866" y="1834365"/>
                <a:ext cx="2451370" cy="880919"/>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bIns="137160" rtlCol="0" anchor="ctr"/>
              <a:lstStyle/>
              <a:p>
                <a:pPr algn="ctr"/>
                <a:endParaRPr lang="en-US" sz="1600" dirty="0">
                  <a:solidFill>
                    <a:schemeClr val="accent1"/>
                  </a:solidFill>
                </a:endParaRPr>
              </a:p>
            </p:txBody>
          </p:sp>
        </p:grpSp>
        <p:sp>
          <p:nvSpPr>
            <p:cNvPr id="21" name="Rectangle 3">
              <a:extLst>
                <a:ext uri="{FF2B5EF4-FFF2-40B4-BE49-F238E27FC236}">
                  <a16:creationId xmlns:a16="http://schemas.microsoft.com/office/drawing/2014/main" id="{AC41D526-5EDC-48EC-853E-6FC961960A71}"/>
                </a:ext>
              </a:extLst>
            </p:cNvPr>
            <p:cNvSpPr/>
            <p:nvPr/>
          </p:nvSpPr>
          <p:spPr>
            <a:xfrm>
              <a:off x="9741391" y="1517925"/>
              <a:ext cx="1494319" cy="338554"/>
            </a:xfrm>
            <a:prstGeom prst="rect">
              <a:avLst/>
            </a:prstGeom>
          </p:spPr>
          <p:txBody>
            <a:bodyPr wrap="none">
              <a:spAutoFit/>
            </a:bodyPr>
            <a:lstStyle/>
            <a:p>
              <a:pPr algn="ctr"/>
              <a:r>
                <a:rPr lang="en-US" sz="1600" dirty="0">
                  <a:solidFill>
                    <a:schemeClr val="accent6"/>
                  </a:solidFill>
                </a:rPr>
                <a:t>Delete Marker</a:t>
              </a:r>
            </a:p>
          </p:txBody>
        </p:sp>
        <p:sp>
          <p:nvSpPr>
            <p:cNvPr id="23" name="Rectangle 2">
              <a:extLst>
                <a:ext uri="{FF2B5EF4-FFF2-40B4-BE49-F238E27FC236}">
                  <a16:creationId xmlns:a16="http://schemas.microsoft.com/office/drawing/2014/main" id="{7440F0E8-A18A-438C-B9C6-D3C5AEE322C6}"/>
                </a:ext>
              </a:extLst>
            </p:cNvPr>
            <p:cNvSpPr/>
            <p:nvPr/>
          </p:nvSpPr>
          <p:spPr>
            <a:xfrm>
              <a:off x="9420244" y="2070570"/>
              <a:ext cx="2136611" cy="584775"/>
            </a:xfrm>
            <a:prstGeom prst="rect">
              <a:avLst/>
            </a:prstGeom>
          </p:spPr>
          <p:txBody>
            <a:bodyPr>
              <a:spAutoFit/>
            </a:bodyPr>
            <a:lstStyle/>
            <a:p>
              <a:pPr algn="ctr"/>
              <a:r>
                <a:rPr lang="en-US" sz="1600" dirty="0">
                  <a:solidFill>
                    <a:schemeClr val="accent1"/>
                  </a:solidFill>
                </a:rPr>
                <a:t>Key = photo.gif</a:t>
              </a:r>
            </a:p>
            <a:p>
              <a:pPr algn="ctr"/>
              <a:r>
                <a:rPr lang="en-US" sz="1600" dirty="0">
                  <a:solidFill>
                    <a:schemeClr val="accent1"/>
                  </a:solidFill>
                </a:rPr>
                <a:t>ID=121212</a:t>
              </a:r>
            </a:p>
          </p:txBody>
        </p:sp>
        <p:sp>
          <p:nvSpPr>
            <p:cNvPr id="22" name="Rectangle 1">
              <a:extLst>
                <a:ext uri="{FF2B5EF4-FFF2-40B4-BE49-F238E27FC236}">
                  <a16:creationId xmlns:a16="http://schemas.microsoft.com/office/drawing/2014/main" id="{BEF60CA1-B2D2-4F21-A8B2-62B3F9C13566}"/>
                </a:ext>
              </a:extLst>
            </p:cNvPr>
            <p:cNvSpPr/>
            <p:nvPr/>
          </p:nvSpPr>
          <p:spPr>
            <a:xfrm>
              <a:off x="9420244" y="2726015"/>
              <a:ext cx="2136611" cy="584775"/>
            </a:xfrm>
            <a:prstGeom prst="rect">
              <a:avLst/>
            </a:prstGeom>
          </p:spPr>
          <p:txBody>
            <a:bodyPr>
              <a:spAutoFit/>
            </a:bodyPr>
            <a:lstStyle/>
            <a:p>
              <a:pPr algn="ctr"/>
              <a:r>
                <a:rPr lang="en-US" sz="1600" dirty="0">
                  <a:solidFill>
                    <a:schemeClr val="accent1"/>
                  </a:solidFill>
                </a:rPr>
                <a:t>Key = photo.gif</a:t>
              </a:r>
              <a:br>
                <a:rPr lang="en-US" sz="1600" dirty="0">
                  <a:solidFill>
                    <a:schemeClr val="accent1"/>
                  </a:solidFill>
                </a:rPr>
              </a:br>
              <a:r>
                <a:rPr lang="en-US" sz="1600" dirty="0">
                  <a:solidFill>
                    <a:schemeClr val="accent1"/>
                  </a:solidFill>
                </a:rPr>
                <a:t>ID= 111111</a:t>
              </a:r>
            </a:p>
          </p:txBody>
        </p:sp>
      </p:grpSp>
      <p:grpSp>
        <p:nvGrpSpPr>
          <p:cNvPr id="29" name="Group 2" descr="Specific version of object was permanently deleted.">
            <a:extLst>
              <a:ext uri="{FF2B5EF4-FFF2-40B4-BE49-F238E27FC236}">
                <a16:creationId xmlns:a16="http://schemas.microsoft.com/office/drawing/2014/main" id="{1A9EB46E-02CE-4C73-95AB-9657DBEE7F59}"/>
              </a:ext>
            </a:extLst>
          </p:cNvPr>
          <p:cNvGrpSpPr/>
          <p:nvPr/>
        </p:nvGrpSpPr>
        <p:grpSpPr>
          <a:xfrm>
            <a:off x="9018743" y="3943861"/>
            <a:ext cx="3155031" cy="2710379"/>
            <a:chOff x="9018743" y="3943861"/>
            <a:chExt cx="3155031" cy="2710379"/>
          </a:xfrm>
        </p:grpSpPr>
        <p:sp>
          <p:nvSpPr>
            <p:cNvPr id="19" name="TextBox 18"/>
            <p:cNvSpPr txBox="1"/>
            <p:nvPr/>
          </p:nvSpPr>
          <p:spPr>
            <a:xfrm>
              <a:off x="9018743" y="6007909"/>
              <a:ext cx="3155031" cy="646331"/>
            </a:xfrm>
            <a:prstGeom prst="rect">
              <a:avLst/>
            </a:prstGeom>
            <a:noFill/>
          </p:spPr>
          <p:txBody>
            <a:bodyPr wrap="none" rtlCol="0">
              <a:spAutoFit/>
            </a:bodyPr>
            <a:lstStyle/>
            <a:p>
              <a:r>
                <a:rPr lang="en-US" dirty="0">
                  <a:latin typeface="Lucida Console" panose="020B0609040504020204" pitchFamily="49" charset="0"/>
                  <a:ea typeface="Amazon Ember Light" panose="020B0403020204020204" pitchFamily="34" charset="0"/>
                  <a:cs typeface="Amazon Ember Light" panose="020B0403020204020204" pitchFamily="34" charset="0"/>
                </a:rPr>
                <a:t>Photo.gif</a:t>
              </a:r>
              <a:r>
                <a:rPr lang="en-US" dirty="0">
                  <a:ea typeface="Amazon Ember Light" panose="020B0403020204020204" pitchFamily="34" charset="0"/>
                  <a:cs typeface="Amazon Ember Light" panose="020B0403020204020204" pitchFamily="34" charset="0"/>
                </a:rPr>
                <a:t> version 121212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was permanently deleted.</a:t>
              </a:r>
            </a:p>
          </p:txBody>
        </p:sp>
        <p:grpSp>
          <p:nvGrpSpPr>
            <p:cNvPr id="13" name="object2" descr="Representation of previous object, but with specific version deleted and no longer available.">
              <a:extLst>
                <a:ext uri="{FF2B5EF4-FFF2-40B4-BE49-F238E27FC236}">
                  <a16:creationId xmlns:a16="http://schemas.microsoft.com/office/drawing/2014/main" id="{ACAAB274-E046-47B3-80F5-A0311AE57850}"/>
                </a:ext>
              </a:extLst>
            </p:cNvPr>
            <p:cNvGrpSpPr/>
            <p:nvPr/>
          </p:nvGrpSpPr>
          <p:grpSpPr>
            <a:xfrm>
              <a:off x="9262866" y="3943861"/>
              <a:ext cx="2451370" cy="2056165"/>
              <a:chOff x="9262866" y="3943861"/>
              <a:chExt cx="2451370" cy="2056165"/>
            </a:xfrm>
          </p:grpSpPr>
          <p:sp>
            <p:nvSpPr>
              <p:cNvPr id="18" name="Flowchart: Magnetic Disk 17">
                <a:extLst>
                  <a:ext uri="{C183D7F6-B498-43B3-948B-1728B52AA6E4}">
                    <adec:decorative xmlns:adec="http://schemas.microsoft.com/office/drawing/2017/decorative" val="1"/>
                  </a:ext>
                </a:extLst>
              </p:cNvPr>
              <p:cNvSpPr/>
              <p:nvPr/>
            </p:nvSpPr>
            <p:spPr>
              <a:xfrm>
                <a:off x="9262866" y="5119107"/>
                <a:ext cx="2451370" cy="880919"/>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600" dirty="0">
                  <a:solidFill>
                    <a:schemeClr val="accent1"/>
                  </a:solidFill>
                </a:endParaRPr>
              </a:p>
            </p:txBody>
          </p:sp>
          <p:sp>
            <p:nvSpPr>
              <p:cNvPr id="16" name="Flowchart: Magnetic Disk 15">
                <a:extLst>
                  <a:ext uri="{FF2B5EF4-FFF2-40B4-BE49-F238E27FC236}">
                    <a16:creationId xmlns:a16="http://schemas.microsoft.com/office/drawing/2014/main" id="{C326E19F-A681-4A96-A04D-AB4C8B9B3880}"/>
                  </a:ext>
                  <a:ext uri="{C183D7F6-B498-43B3-948B-1728B52AA6E4}">
                    <adec:decorative xmlns:adec="http://schemas.microsoft.com/office/drawing/2017/decorative" val="1"/>
                  </a:ext>
                </a:extLst>
              </p:cNvPr>
              <p:cNvSpPr/>
              <p:nvPr/>
            </p:nvSpPr>
            <p:spPr>
              <a:xfrm>
                <a:off x="9262866" y="4531484"/>
                <a:ext cx="2451370" cy="880919"/>
              </a:xfrm>
              <a:prstGeom prst="flowChartMagneticDisk">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Flowchart: Magnetic Disk 19">
                <a:extLst>
                  <a:ext uri="{FF2B5EF4-FFF2-40B4-BE49-F238E27FC236}">
                    <a16:creationId xmlns:a16="http://schemas.microsoft.com/office/drawing/2014/main" id="{B57B0AC9-3A12-4DCD-B1B6-DD3D8A9809CD}"/>
                  </a:ext>
                  <a:ext uri="{C183D7F6-B498-43B3-948B-1728B52AA6E4}">
                    <adec:decorative xmlns:adec="http://schemas.microsoft.com/office/drawing/2017/decorative" val="1"/>
                  </a:ext>
                </a:extLst>
              </p:cNvPr>
              <p:cNvSpPr/>
              <p:nvPr/>
            </p:nvSpPr>
            <p:spPr>
              <a:xfrm>
                <a:off x="9262866" y="3943861"/>
                <a:ext cx="2451370" cy="880919"/>
              </a:xfrm>
              <a:prstGeom prst="flowChartMagneticDisk">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27" name="Rectangle 26">
              <a:extLst>
                <a:ext uri="{FF2B5EF4-FFF2-40B4-BE49-F238E27FC236}">
                  <a16:creationId xmlns:a16="http://schemas.microsoft.com/office/drawing/2014/main" id="{FCEA8A24-8163-4DCD-8276-050C4ABEA0C3}"/>
                </a:ext>
              </a:extLst>
            </p:cNvPr>
            <p:cNvSpPr/>
            <p:nvPr/>
          </p:nvSpPr>
          <p:spPr>
            <a:xfrm>
              <a:off x="9420243" y="5420286"/>
              <a:ext cx="2136611" cy="584775"/>
            </a:xfrm>
            <a:prstGeom prst="rect">
              <a:avLst/>
            </a:prstGeom>
          </p:spPr>
          <p:txBody>
            <a:bodyPr>
              <a:spAutoFit/>
            </a:bodyPr>
            <a:lstStyle/>
            <a:p>
              <a:pPr algn="ctr"/>
              <a:r>
                <a:rPr lang="en-US" sz="1600" dirty="0">
                  <a:solidFill>
                    <a:schemeClr val="accent1"/>
                  </a:solidFill>
                </a:rPr>
                <a:t>Key = photo.gif</a:t>
              </a:r>
              <a:br>
                <a:rPr lang="en-US" sz="1600" dirty="0">
                  <a:solidFill>
                    <a:schemeClr val="accent1"/>
                  </a:solidFill>
                </a:rPr>
              </a:br>
              <a:r>
                <a:rPr lang="en-US" sz="1600" dirty="0">
                  <a:solidFill>
                    <a:schemeClr val="accent1"/>
                  </a:solidFill>
                </a:rPr>
                <a:t>ID= 111111</a:t>
              </a:r>
            </a:p>
          </p:txBody>
        </p:sp>
      </p:grpSp>
      <p:grpSp>
        <p:nvGrpSpPr>
          <p:cNvPr id="32" name="Group 31" descr="Example.">
            <a:extLst>
              <a:ext uri="{FF2B5EF4-FFF2-40B4-BE49-F238E27FC236}">
                <a16:creationId xmlns:a16="http://schemas.microsoft.com/office/drawing/2014/main" id="{CF9019A8-2883-4556-961E-27A154274BB9}"/>
              </a:ext>
            </a:extLst>
          </p:cNvPr>
          <p:cNvGrpSpPr/>
          <p:nvPr/>
        </p:nvGrpSpPr>
        <p:grpSpPr>
          <a:xfrm>
            <a:off x="245900" y="4119343"/>
            <a:ext cx="8543270" cy="2287175"/>
            <a:chOff x="245900" y="4119343"/>
            <a:chExt cx="8543270" cy="2287175"/>
          </a:xfrm>
        </p:grpSpPr>
        <p:sp>
          <p:nvSpPr>
            <p:cNvPr id="31" name="Rectangle 30">
              <a:extLst>
                <a:ext uri="{FF2B5EF4-FFF2-40B4-BE49-F238E27FC236}">
                  <a16:creationId xmlns:a16="http://schemas.microsoft.com/office/drawing/2014/main" id="{AF05B721-563B-4FF3-84A1-F541E81A420C}"/>
                </a:ext>
              </a:extLst>
            </p:cNvPr>
            <p:cNvSpPr/>
            <p:nvPr/>
          </p:nvSpPr>
          <p:spPr>
            <a:xfrm>
              <a:off x="245900" y="4119343"/>
              <a:ext cx="7338241" cy="369332"/>
            </a:xfrm>
            <a:prstGeom prst="rect">
              <a:avLst/>
            </a:prstGeom>
          </p:spPr>
          <p:txBody>
            <a:bodyPr wrap="square">
              <a:spAutoFit/>
            </a:bodyPr>
            <a:lstStyle/>
            <a:p>
              <a:r>
                <a:rPr lang="en-US" b="1" dirty="0"/>
                <a:t>Sample Request: Deleting a specified version of an object</a:t>
              </a:r>
            </a:p>
          </p:txBody>
        </p:sp>
        <p:sp>
          <p:nvSpPr>
            <p:cNvPr id="6" name="background">
              <a:extLst>
                <a:ext uri="{C183D7F6-B498-43B3-948B-1728B52AA6E4}">
                  <adec:decorative xmlns:adec="http://schemas.microsoft.com/office/drawing/2017/decorative" val="1"/>
                </a:ext>
              </a:extLst>
            </p:cNvPr>
            <p:cNvSpPr/>
            <p:nvPr/>
          </p:nvSpPr>
          <p:spPr>
            <a:xfrm>
              <a:off x="252958" y="4543640"/>
              <a:ext cx="8536212" cy="1818302"/>
            </a:xfrm>
            <a:prstGeom prst="rect">
              <a:avLst/>
            </a:prstGeom>
            <a:solidFill>
              <a:schemeClr val="accent4"/>
            </a:solidFill>
            <a:ln w="12700">
              <a:solidFill>
                <a:schemeClr val="tx2"/>
              </a:solidFill>
            </a:ln>
          </p:spPr>
          <p:style>
            <a:lnRef idx="1">
              <a:schemeClr val="accent2"/>
            </a:lnRef>
            <a:fillRef idx="2">
              <a:schemeClr val="accent2"/>
            </a:fillRef>
            <a:effectRef idx="1">
              <a:schemeClr val="accent2"/>
            </a:effectRef>
            <a:fontRef idx="minor">
              <a:schemeClr val="dk1"/>
            </a:fontRef>
          </p:style>
          <p:txBody>
            <a:bodyPr rtlCol="0" anchor="ctr"/>
            <a:lstStyle/>
            <a:p>
              <a:endParaRPr lang="en-US" sz="1600" dirty="0">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43A9A391-8FA6-48A2-A630-B469B7E442C0}"/>
                </a:ext>
              </a:extLst>
            </p:cNvPr>
            <p:cNvSpPr/>
            <p:nvPr/>
          </p:nvSpPr>
          <p:spPr>
            <a:xfrm>
              <a:off x="252958" y="4590636"/>
              <a:ext cx="8416352" cy="1815882"/>
            </a:xfrm>
            <a:prstGeom prst="rect">
              <a:avLst/>
            </a:prstGeom>
          </p:spPr>
          <p:txBody>
            <a:bodyPr wrap="square">
              <a:spAutoFit/>
            </a:bodyPr>
            <a:lstStyle/>
            <a:p>
              <a:r>
                <a:rPr lang="en-US" sz="1600" dirty="0">
                  <a:latin typeface="Lucida Console" panose="020B0609040504020204" pitchFamily="49" charset="0"/>
                </a:rPr>
                <a:t>DELETE /</a:t>
              </a:r>
              <a:r>
                <a:rPr lang="en-US" sz="1600" dirty="0" err="1">
                  <a:latin typeface="Lucida Console" panose="020B0609040504020204" pitchFamily="49" charset="0"/>
                </a:rPr>
                <a:t>photo.gif?versionId</a:t>
              </a:r>
              <a:r>
                <a:rPr lang="en-US" sz="1600" dirty="0">
                  <a:latin typeface="Lucida Console" panose="020B0609040504020204" pitchFamily="49" charset="0"/>
                </a:rPr>
                <a:t>=121212 HTTP/1.1 </a:t>
              </a:r>
            </a:p>
            <a:p>
              <a:r>
                <a:rPr lang="en-US" sz="1600" dirty="0">
                  <a:latin typeface="Lucida Console" panose="020B0609040504020204" pitchFamily="49" charset="0"/>
                </a:rPr>
                <a:t>Host: bucket.s3.amazonaws.com</a:t>
              </a:r>
            </a:p>
            <a:p>
              <a:r>
                <a:rPr lang="en-US" sz="1600" dirty="0">
                  <a:latin typeface="Lucida Console" panose="020B0609040504020204" pitchFamily="49" charset="0"/>
                </a:rPr>
                <a:t>Date: wed, 26 Oct 2021 17:50:00 GMT</a:t>
              </a:r>
            </a:p>
            <a:p>
              <a:r>
                <a:rPr lang="en-US" sz="1600" dirty="0">
                  <a:latin typeface="Lucida Console" panose="020B0609040504020204" pitchFamily="49" charset="0"/>
                </a:rPr>
                <a:t>Authorization: AWS AKIAIOSFODNN7EXAMPLE:xQE0diMbLRepdf3YB+FIEXAMPLE=</a:t>
              </a:r>
            </a:p>
            <a:p>
              <a:r>
                <a:rPr lang="en-US" sz="1600" dirty="0">
                  <a:latin typeface="Lucida Console" panose="020B0609040504020204" pitchFamily="49" charset="0"/>
                </a:rPr>
                <a:t>Content-Type: text/plain</a:t>
              </a:r>
            </a:p>
            <a:p>
              <a:r>
                <a:rPr lang="en-US" sz="1600" dirty="0">
                  <a:latin typeface="Lucida Console" panose="020B0609040504020204" pitchFamily="49" charset="0"/>
                </a:rPr>
                <a:t>Content-Length: 0</a:t>
              </a:r>
            </a:p>
          </p:txBody>
        </p:sp>
      </p:grpSp>
    </p:spTree>
    <p:custDataLst>
      <p:tags r:id="rId1"/>
    </p:custDataLst>
    <p:extLst>
      <p:ext uri="{BB962C8B-B14F-4D97-AF65-F5344CB8AC3E}">
        <p14:creationId xmlns:p14="http://schemas.microsoft.com/office/powerpoint/2010/main" val="163650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63DB2E-D384-4C57-AA2B-0E77376FB7D0}"/>
              </a:ext>
            </a:extLst>
          </p:cNvPr>
          <p:cNvSpPr>
            <a:spLocks noGrp="1"/>
          </p:cNvSpPr>
          <p:nvPr>
            <p:ph type="sldNum" sz="quarter" idx="20"/>
          </p:nvPr>
        </p:nvSpPr>
        <p:spPr/>
        <p:txBody>
          <a:bodyPr/>
          <a:lstStyle/>
          <a:p>
            <a:fld id="{B6A95138-A96E-2F42-A959-2EFD44FE4AB7}" type="slidenum">
              <a:rPr lang="en-US" smtClean="0"/>
              <a:t>12</a:t>
            </a:fld>
            <a:endParaRPr lang="en-US" dirty="0"/>
          </a:p>
        </p:txBody>
      </p:sp>
      <p:sp>
        <p:nvSpPr>
          <p:cNvPr id="2" name="Title 1"/>
          <p:cNvSpPr>
            <a:spLocks noGrp="1"/>
          </p:cNvSpPr>
          <p:nvPr>
            <p:ph type="title"/>
          </p:nvPr>
        </p:nvSpPr>
        <p:spPr/>
        <p:txBody>
          <a:bodyPr/>
          <a:lstStyle/>
          <a:p>
            <a:r>
              <a:rPr lang="en-US" dirty="0"/>
              <a:t>Categorizing storage using object tags</a:t>
            </a:r>
          </a:p>
        </p:txBody>
      </p:sp>
      <p:sp>
        <p:nvSpPr>
          <p:cNvPr id="9" name="Text Placeholder 8">
            <a:extLst>
              <a:ext uri="{FF2B5EF4-FFF2-40B4-BE49-F238E27FC236}">
                <a16:creationId xmlns:a16="http://schemas.microsoft.com/office/drawing/2014/main" id="{0E6566DE-44A3-4D82-9E6F-8F48758200C8}"/>
              </a:ext>
            </a:extLst>
          </p:cNvPr>
          <p:cNvSpPr>
            <a:spLocks noGrp="1"/>
          </p:cNvSpPr>
          <p:nvPr>
            <p:ph type="body" idx="2"/>
          </p:nvPr>
        </p:nvSpPr>
        <p:spPr/>
        <p:txBody>
          <a:bodyPr anchor="ctr"/>
          <a:lstStyle/>
          <a:p>
            <a:pPr marL="0" indent="0">
              <a:buFont typeface="Arial" panose="020B0604020202020204" pitchFamily="34" charset="0"/>
              <a:buNone/>
            </a:pPr>
            <a:r>
              <a:rPr lang="en-US"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rPr>
              <a:t>Use cases</a:t>
            </a:r>
          </a:p>
          <a:p>
            <a:r>
              <a:rPr lang="en-US" sz="2400" dirty="0"/>
              <a:t>Group objects</a:t>
            </a:r>
          </a:p>
          <a:p>
            <a:r>
              <a:rPr lang="en-US" sz="2400" dirty="0"/>
              <a:t>Cost allocation</a:t>
            </a:r>
          </a:p>
          <a:p>
            <a:r>
              <a:rPr lang="en-US" sz="2400" dirty="0"/>
              <a:t>Automation</a:t>
            </a:r>
          </a:p>
          <a:p>
            <a:r>
              <a:rPr lang="en-US" sz="2400" dirty="0"/>
              <a:t>Access control</a:t>
            </a:r>
          </a:p>
          <a:p>
            <a:r>
              <a:rPr lang="en-US" sz="2400" dirty="0"/>
              <a:t>Operation support/monitoring</a:t>
            </a:r>
          </a:p>
          <a:p>
            <a:pPr marL="0" indent="0">
              <a:buNone/>
            </a:pPr>
            <a:endParaRPr lang="en-US" dirty="0"/>
          </a:p>
        </p:txBody>
      </p:sp>
      <p:pic>
        <p:nvPicPr>
          <p:cNvPr id="7" name="UIpic" descr="Image of UI with two tags: Key Project, Value Blue. Key Classification, Value confidential."/>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4451" y="2325940"/>
            <a:ext cx="4812343" cy="2666298"/>
          </a:xfrm>
          <a:prstGeom prst="rect">
            <a:avLst/>
          </a:prstGeom>
          <a:ln w="254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6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A2F944F-CD3E-44E9-A8F0-9F72E11D8D24}"/>
              </a:ext>
            </a:extLst>
          </p:cNvPr>
          <p:cNvSpPr>
            <a:spLocks noGrp="1"/>
          </p:cNvSpPr>
          <p:nvPr>
            <p:ph type="sldNum" sz="quarter" idx="20"/>
          </p:nvPr>
        </p:nvSpPr>
        <p:spPr/>
        <p:txBody>
          <a:bodyPr/>
          <a:lstStyle/>
          <a:p>
            <a:fld id="{B6A95138-A96E-2F42-A959-2EFD44FE4AB7}" type="slidenum">
              <a:rPr lang="en-US" smtClean="0"/>
              <a:t>13</a:t>
            </a:fld>
            <a:endParaRPr lang="en-US" dirty="0"/>
          </a:p>
        </p:txBody>
      </p:sp>
      <p:sp>
        <p:nvSpPr>
          <p:cNvPr id="2" name="Title 1"/>
          <p:cNvSpPr>
            <a:spLocks noGrp="1"/>
          </p:cNvSpPr>
          <p:nvPr>
            <p:ph type="title"/>
          </p:nvPr>
        </p:nvSpPr>
        <p:spPr/>
        <p:txBody>
          <a:bodyPr/>
          <a:lstStyle/>
          <a:p>
            <a:r>
              <a:rPr lang="en-US" dirty="0"/>
              <a:t>Access control</a:t>
            </a:r>
          </a:p>
        </p:txBody>
      </p:sp>
      <p:grpSp>
        <p:nvGrpSpPr>
          <p:cNvPr id="3" name="justGraphic">
            <a:extLst>
              <a:ext uri="{FF2B5EF4-FFF2-40B4-BE49-F238E27FC236}">
                <a16:creationId xmlns:a16="http://schemas.microsoft.com/office/drawing/2014/main" id="{7A1B387C-1F09-40FF-BD98-0337962971A9}"/>
              </a:ext>
              <a:ext uri="{C183D7F6-B498-43B3-948B-1728B52AA6E4}">
                <adec:decorative xmlns:adec="http://schemas.microsoft.com/office/drawing/2017/decorative" val="1"/>
              </a:ext>
            </a:extLst>
          </p:cNvPr>
          <p:cNvGrpSpPr/>
          <p:nvPr/>
        </p:nvGrpSpPr>
        <p:grpSpPr>
          <a:xfrm>
            <a:off x="1043842" y="1183878"/>
            <a:ext cx="7525674" cy="5276131"/>
            <a:chOff x="1043842" y="1183878"/>
            <a:chExt cx="7525674" cy="5276131"/>
          </a:xfrm>
        </p:grpSpPr>
        <p:grpSp>
          <p:nvGrpSpPr>
            <p:cNvPr id="33" name="Group 32"/>
            <p:cNvGrpSpPr/>
            <p:nvPr/>
          </p:nvGrpSpPr>
          <p:grpSpPr>
            <a:xfrm>
              <a:off x="7088757" y="1183878"/>
              <a:ext cx="957963" cy="871076"/>
              <a:chOff x="3754617" y="1316005"/>
              <a:chExt cx="1116094" cy="1014865"/>
            </a:xfrm>
          </p:grpSpPr>
          <p:pic>
            <p:nvPicPr>
              <p:cNvPr id="31" name="Graphic 24">
                <a:extLst>
                  <a:ext uri="{FF2B5EF4-FFF2-40B4-BE49-F238E27FC236}">
                    <a16:creationId xmlns:a16="http://schemas.microsoft.com/office/drawing/2014/main" id="{084CA126-51B9-4342-B381-198CA72FE2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3957" y="1316005"/>
                <a:ext cx="826754" cy="826754"/>
              </a:xfrm>
              <a:prstGeom prst="rect">
                <a:avLst/>
              </a:prstGeom>
              <a:ln>
                <a:tailEnd type="arrow"/>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p:cNvSpPr/>
              <p:nvPr/>
            </p:nvSpPr>
            <p:spPr>
              <a:xfrm>
                <a:off x="3754617" y="1628528"/>
                <a:ext cx="661558" cy="702342"/>
              </a:xfrm>
              <a:custGeom>
                <a:avLst/>
                <a:gdLst>
                  <a:gd name="connsiteX0" fmla="*/ 0 w 661059"/>
                  <a:gd name="connsiteY0" fmla="*/ 363150 h 726299"/>
                  <a:gd name="connsiteX1" fmla="*/ 330530 w 661059"/>
                  <a:gd name="connsiteY1" fmla="*/ 0 h 726299"/>
                  <a:gd name="connsiteX2" fmla="*/ 661060 w 661059"/>
                  <a:gd name="connsiteY2" fmla="*/ 363150 h 726299"/>
                  <a:gd name="connsiteX3" fmla="*/ 330530 w 661059"/>
                  <a:gd name="connsiteY3" fmla="*/ 726300 h 726299"/>
                  <a:gd name="connsiteX4" fmla="*/ 0 w 661059"/>
                  <a:gd name="connsiteY4" fmla="*/ 363150 h 726299"/>
                  <a:gd name="connsiteX0" fmla="*/ 0 w 569620"/>
                  <a:gd name="connsiteY0" fmla="*/ 363722 h 727262"/>
                  <a:gd name="connsiteX1" fmla="*/ 330530 w 569620"/>
                  <a:gd name="connsiteY1" fmla="*/ 572 h 727262"/>
                  <a:gd name="connsiteX2" fmla="*/ 569620 w 569620"/>
                  <a:gd name="connsiteY2" fmla="*/ 305533 h 727262"/>
                  <a:gd name="connsiteX3" fmla="*/ 330530 w 569620"/>
                  <a:gd name="connsiteY3" fmla="*/ 726872 h 727262"/>
                  <a:gd name="connsiteX4" fmla="*/ 0 w 569620"/>
                  <a:gd name="connsiteY4" fmla="*/ 363722 h 727262"/>
                  <a:gd name="connsiteX0" fmla="*/ 0 w 661465"/>
                  <a:gd name="connsiteY0" fmla="*/ 363722 h 727262"/>
                  <a:gd name="connsiteX1" fmla="*/ 330530 w 661465"/>
                  <a:gd name="connsiteY1" fmla="*/ 572 h 727262"/>
                  <a:gd name="connsiteX2" fmla="*/ 569620 w 661465"/>
                  <a:gd name="connsiteY2" fmla="*/ 305533 h 727262"/>
                  <a:gd name="connsiteX3" fmla="*/ 330530 w 661465"/>
                  <a:gd name="connsiteY3" fmla="*/ 726872 h 727262"/>
                  <a:gd name="connsiteX4" fmla="*/ 0 w 661465"/>
                  <a:gd name="connsiteY4" fmla="*/ 363722 h 727262"/>
                  <a:gd name="connsiteX0" fmla="*/ 53 w 661518"/>
                  <a:gd name="connsiteY0" fmla="*/ 289682 h 653091"/>
                  <a:gd name="connsiteX1" fmla="*/ 355521 w 661518"/>
                  <a:gd name="connsiteY1" fmla="*/ 1347 h 653091"/>
                  <a:gd name="connsiteX2" fmla="*/ 569673 w 661518"/>
                  <a:gd name="connsiteY2" fmla="*/ 231493 h 653091"/>
                  <a:gd name="connsiteX3" fmla="*/ 330583 w 661518"/>
                  <a:gd name="connsiteY3" fmla="*/ 652832 h 653091"/>
                  <a:gd name="connsiteX4" fmla="*/ 53 w 661518"/>
                  <a:gd name="connsiteY4" fmla="*/ 289682 h 653091"/>
                  <a:gd name="connsiteX0" fmla="*/ 93 w 661558"/>
                  <a:gd name="connsiteY0" fmla="*/ 338924 h 702342"/>
                  <a:gd name="connsiteX1" fmla="*/ 363874 w 661558"/>
                  <a:gd name="connsiteY1" fmla="*/ 712 h 702342"/>
                  <a:gd name="connsiteX2" fmla="*/ 569713 w 661558"/>
                  <a:gd name="connsiteY2" fmla="*/ 280735 h 702342"/>
                  <a:gd name="connsiteX3" fmla="*/ 330623 w 661558"/>
                  <a:gd name="connsiteY3" fmla="*/ 702074 h 702342"/>
                  <a:gd name="connsiteX4" fmla="*/ 93 w 661558"/>
                  <a:gd name="connsiteY4" fmla="*/ 338924 h 70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58" h="702342">
                    <a:moveTo>
                      <a:pt x="93" y="338924"/>
                    </a:moveTo>
                    <a:cubicBezTo>
                      <a:pt x="5635" y="222030"/>
                      <a:pt x="268937" y="10410"/>
                      <a:pt x="363874" y="712"/>
                    </a:cubicBezTo>
                    <a:cubicBezTo>
                      <a:pt x="458811" y="-8986"/>
                      <a:pt x="569713" y="80173"/>
                      <a:pt x="569713" y="280735"/>
                    </a:cubicBezTo>
                    <a:cubicBezTo>
                      <a:pt x="844033" y="647551"/>
                      <a:pt x="425560" y="692376"/>
                      <a:pt x="330623" y="702074"/>
                    </a:cubicBezTo>
                    <a:cubicBezTo>
                      <a:pt x="235686" y="711772"/>
                      <a:pt x="-5449" y="455818"/>
                      <a:pt x="93" y="338924"/>
                    </a:cubicBezTo>
                    <a:close/>
                  </a:path>
                </a:pathLst>
              </a:cu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30"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6276" y="1654179"/>
                <a:ext cx="652746" cy="652746"/>
              </a:xfrm>
              <a:prstGeom prst="rect">
                <a:avLst/>
              </a:prstGeom>
              <a:ln>
                <a:tailEnd type="arrow"/>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4" name="Straight Arrow Connector 33"/>
            <p:cNvCxnSpPr/>
            <p:nvPr/>
          </p:nvCxnSpPr>
          <p:spPr>
            <a:xfrm flipH="1">
              <a:off x="5191711" y="1675365"/>
              <a:ext cx="1568078" cy="0"/>
            </a:xfrm>
            <a:prstGeom prst="straightConnector1">
              <a:avLst/>
            </a:prstGeom>
            <a:ln w="381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06720" y="2140174"/>
              <a:ext cx="1810511" cy="369332"/>
            </a:xfrm>
            <a:prstGeom prst="rect">
              <a:avLst/>
            </a:prstGeom>
            <a:noFill/>
            <a:effectLst/>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IAM policies </a:t>
              </a:r>
            </a:p>
          </p:txBody>
        </p:sp>
        <p:pic>
          <p:nvPicPr>
            <p:cNvPr id="41" name="Graphic 49">
              <a:extLst>
                <a:ext uri="{FF2B5EF4-FFF2-40B4-BE49-F238E27FC236}">
                  <a16:creationId xmlns:a16="http://schemas.microsoft.com/office/drawing/2014/main" id="{EEA96EEA-907B-5740-8BFA-EBEEBA8EA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957" y="1191770"/>
              <a:ext cx="840037" cy="840037"/>
            </a:xfrm>
            <a:prstGeom prst="rect">
              <a:avLst/>
            </a:prstGeom>
            <a:ln>
              <a:tailEnd type="arrow"/>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Arrow Connector 19"/>
            <p:cNvCxnSpPr/>
            <p:nvPr/>
          </p:nvCxnSpPr>
          <p:spPr>
            <a:xfrm flipH="1">
              <a:off x="5191711" y="3266138"/>
              <a:ext cx="1568078" cy="0"/>
            </a:xfrm>
            <a:prstGeom prst="straightConnector1">
              <a:avLst/>
            </a:prstGeom>
            <a:ln w="381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3819020" y="2753847"/>
              <a:ext cx="405955" cy="602965"/>
            </a:xfrm>
            <a:prstGeom prst="foldedCorner">
              <a:avLst/>
            </a:prstGeom>
            <a:solidFill>
              <a:schemeClr val="lt1">
                <a:alpha val="88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bg1">
                    <a:lumMod val="50000"/>
                  </a:schemeClr>
                </a:solidFill>
              </a:endParaRPr>
            </a:p>
          </p:txBody>
        </p:sp>
        <p:sp>
          <p:nvSpPr>
            <p:cNvPr id="12" name="Folded Corner 11"/>
            <p:cNvSpPr/>
            <p:nvPr/>
          </p:nvSpPr>
          <p:spPr>
            <a:xfrm>
              <a:off x="4291835" y="2975896"/>
              <a:ext cx="405955" cy="602965"/>
            </a:xfrm>
            <a:prstGeom prst="foldedCorner">
              <a:avLst/>
            </a:prstGeom>
            <a:solidFill>
              <a:schemeClr val="lt1">
                <a:alpha val="88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bg1">
                    <a:lumMod val="50000"/>
                  </a:schemeClr>
                </a:solidFill>
              </a:endParaRPr>
            </a:p>
          </p:txBody>
        </p:sp>
        <p:sp>
          <p:nvSpPr>
            <p:cNvPr id="37" name="TextBox 36"/>
            <p:cNvSpPr txBox="1"/>
            <p:nvPr/>
          </p:nvSpPr>
          <p:spPr>
            <a:xfrm>
              <a:off x="3563830" y="3681613"/>
              <a:ext cx="1496290" cy="369332"/>
            </a:xfrm>
            <a:prstGeom prst="rect">
              <a:avLst/>
            </a:prstGeom>
            <a:noFill/>
            <a:effectLst/>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Object ACLs</a:t>
              </a:r>
            </a:p>
          </p:txBody>
        </p:sp>
        <p:cxnSp>
          <p:nvCxnSpPr>
            <p:cNvPr id="27" name="Straight Arrow Connector 26"/>
            <p:cNvCxnSpPr>
              <a:cxnSpLocks/>
            </p:cNvCxnSpPr>
            <p:nvPr/>
          </p:nvCxnSpPr>
          <p:spPr>
            <a:xfrm>
              <a:off x="3183574" y="5774739"/>
              <a:ext cx="635446" cy="0"/>
            </a:xfrm>
            <a:prstGeom prst="straightConnector1">
              <a:avLst/>
            </a:prstGeom>
            <a:ln w="381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3842" y="5450704"/>
              <a:ext cx="2139732" cy="648071"/>
            </a:xfrm>
            <a:prstGeom prst="rect">
              <a:avLst/>
            </a:prstGeom>
            <a:solidFill>
              <a:schemeClr val="tx2">
                <a:lumMod val="20000"/>
                <a:lumOff val="80000"/>
              </a:schemeClr>
            </a:solidFill>
            <a:ln w="38100"/>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dk1"/>
                  </a:solidFill>
                </a:rPr>
                <a:t>One policy per S3 bucket</a:t>
              </a:r>
            </a:p>
          </p:txBody>
        </p:sp>
        <p:sp>
          <p:nvSpPr>
            <p:cNvPr id="16" name="TextBox 15"/>
            <p:cNvSpPr txBox="1"/>
            <p:nvPr/>
          </p:nvSpPr>
          <p:spPr>
            <a:xfrm>
              <a:off x="3389263" y="6090677"/>
              <a:ext cx="1845424" cy="369332"/>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Bucket policy</a:t>
              </a:r>
            </a:p>
          </p:txBody>
        </p:sp>
        <p:grpSp>
          <p:nvGrpSpPr>
            <p:cNvPr id="39" name="Group 38"/>
            <p:cNvGrpSpPr/>
            <p:nvPr/>
          </p:nvGrpSpPr>
          <p:grpSpPr>
            <a:xfrm>
              <a:off x="3476547" y="4296020"/>
              <a:ext cx="1670857" cy="999030"/>
              <a:chOff x="4638838" y="4859434"/>
              <a:chExt cx="1670857" cy="999030"/>
            </a:xfrm>
          </p:grpSpPr>
          <p:sp>
            <p:nvSpPr>
              <p:cNvPr id="15" name="Folded Corner 14"/>
              <p:cNvSpPr/>
              <p:nvPr/>
            </p:nvSpPr>
            <p:spPr>
              <a:xfrm>
                <a:off x="5295189" y="4859434"/>
                <a:ext cx="405955" cy="602965"/>
              </a:xfrm>
              <a:prstGeom prst="foldedCorner">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lumMod val="50000"/>
                    </a:schemeClr>
                  </a:solidFill>
                </a:endParaRPr>
              </a:p>
            </p:txBody>
          </p:sp>
          <p:sp>
            <p:nvSpPr>
              <p:cNvPr id="17" name="TextBox 16"/>
              <p:cNvSpPr txBox="1"/>
              <p:nvPr/>
            </p:nvSpPr>
            <p:spPr>
              <a:xfrm>
                <a:off x="4638838" y="5489132"/>
                <a:ext cx="1670857" cy="369332"/>
              </a:xfrm>
              <a:prstGeom prst="rect">
                <a:avLst/>
              </a:prstGeom>
              <a:noFill/>
              <a:effectLst/>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Bucket ACLs</a:t>
                </a:r>
              </a:p>
            </p:txBody>
          </p:sp>
        </p:grpSp>
        <p:cxnSp>
          <p:nvCxnSpPr>
            <p:cNvPr id="24" name="Straight Arrow Connector 23"/>
            <p:cNvCxnSpPr/>
            <p:nvPr/>
          </p:nvCxnSpPr>
          <p:spPr>
            <a:xfrm flipH="1">
              <a:off x="5191711" y="5774739"/>
              <a:ext cx="1568078" cy="0"/>
            </a:xfrm>
            <a:prstGeom prst="straightConnector1">
              <a:avLst/>
            </a:prstGeom>
            <a:ln w="381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43" name="Graphic 49">
              <a:extLst>
                <a:ext uri="{FF2B5EF4-FFF2-40B4-BE49-F238E27FC236}">
                  <a16:creationId xmlns:a16="http://schemas.microsoft.com/office/drawing/2014/main" id="{EEA96EEA-907B-5740-8BFA-EBEEBA8EA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957" y="5354721"/>
              <a:ext cx="840037" cy="840037"/>
            </a:xfrm>
            <a:prstGeom prst="rect">
              <a:avLst/>
            </a:prstGeom>
            <a:ln w="25400">
              <a:headEnd type="none" w="med" len="med"/>
              <a:tailEnd type="arrow" w="med" len="me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1726" y="4416238"/>
              <a:ext cx="1653890" cy="1653890"/>
            </a:xfrm>
            <a:prstGeom prst="rect">
              <a:avLst/>
            </a:prstGeom>
            <a:ln w="25400">
              <a:headEnd type="none" w="med" len="med"/>
              <a:tailEnd type="arrow" w="med" len="me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Arrow Connector 34"/>
            <p:cNvCxnSpPr/>
            <p:nvPr/>
          </p:nvCxnSpPr>
          <p:spPr>
            <a:xfrm flipH="1">
              <a:off x="5191711" y="4820881"/>
              <a:ext cx="1568078" cy="0"/>
            </a:xfrm>
            <a:prstGeom prst="straightConnector1">
              <a:avLst/>
            </a:prstGeom>
            <a:ln w="381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F8F7D09-E37D-4C19-A72D-7BF9D21D9D4F}"/>
                </a:ext>
              </a:extLst>
            </p:cNvPr>
            <p:cNvSpPr txBox="1"/>
            <p:nvPr/>
          </p:nvSpPr>
          <p:spPr>
            <a:xfrm>
              <a:off x="6724092" y="6090677"/>
              <a:ext cx="1845424" cy="369332"/>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Buckets</a:t>
              </a:r>
            </a:p>
          </p:txBody>
        </p:sp>
        <p:sp>
          <p:nvSpPr>
            <p:cNvPr id="40" name="TextBox 39">
              <a:extLst>
                <a:ext uri="{FF2B5EF4-FFF2-40B4-BE49-F238E27FC236}">
                  <a16:creationId xmlns:a16="http://schemas.microsoft.com/office/drawing/2014/main" id="{3650802D-3514-4CFB-A8F1-55D1E371F111}"/>
                </a:ext>
              </a:extLst>
            </p:cNvPr>
            <p:cNvSpPr txBox="1"/>
            <p:nvPr/>
          </p:nvSpPr>
          <p:spPr>
            <a:xfrm>
              <a:off x="6898659" y="3681613"/>
              <a:ext cx="1496290" cy="369332"/>
            </a:xfrm>
            <a:prstGeom prst="rect">
              <a:avLst/>
            </a:prstGeom>
            <a:noFill/>
            <a:effectLst/>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Objects</a:t>
              </a:r>
            </a:p>
          </p:txBody>
        </p:sp>
        <p:sp>
          <p:nvSpPr>
            <p:cNvPr id="42" name="TextBox 41">
              <a:extLst>
                <a:ext uri="{FF2B5EF4-FFF2-40B4-BE49-F238E27FC236}">
                  <a16:creationId xmlns:a16="http://schemas.microsoft.com/office/drawing/2014/main" id="{FE6F922F-F26A-43F5-BBD4-498D1CFD81C4}"/>
                </a:ext>
              </a:extLst>
            </p:cNvPr>
            <p:cNvSpPr txBox="1"/>
            <p:nvPr/>
          </p:nvSpPr>
          <p:spPr>
            <a:xfrm>
              <a:off x="6898659" y="2140174"/>
              <a:ext cx="1496290" cy="369332"/>
            </a:xfrm>
            <a:prstGeom prst="rect">
              <a:avLst/>
            </a:prstGeom>
            <a:noFill/>
            <a:effectLst/>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Medium" panose="020B0603020204030204" pitchFamily="34" charset="0"/>
                </a:rPr>
                <a:t>Users</a:t>
              </a:r>
            </a:p>
          </p:txBody>
        </p:sp>
        <p:grpSp>
          <p:nvGrpSpPr>
            <p:cNvPr id="22" name="Group 21">
              <a:extLst>
                <a:ext uri="{FF2B5EF4-FFF2-40B4-BE49-F238E27FC236}">
                  <a16:creationId xmlns:a16="http://schemas.microsoft.com/office/drawing/2014/main" id="{539D2638-4D42-4733-B3FD-7133385EE939}"/>
                </a:ext>
              </a:extLst>
            </p:cNvPr>
            <p:cNvGrpSpPr/>
            <p:nvPr/>
          </p:nvGrpSpPr>
          <p:grpSpPr>
            <a:xfrm>
              <a:off x="7088757" y="2608284"/>
              <a:ext cx="1061166" cy="970573"/>
              <a:chOff x="7035759" y="2608284"/>
              <a:chExt cx="1184623" cy="1083490"/>
            </a:xfrm>
          </p:grpSpPr>
          <p:sp>
            <p:nvSpPr>
              <p:cNvPr id="18" name="Isosceles Triangle 17">
                <a:extLst>
                  <a:ext uri="{FF2B5EF4-FFF2-40B4-BE49-F238E27FC236}">
                    <a16:creationId xmlns:a16="http://schemas.microsoft.com/office/drawing/2014/main" id="{BCF7BAD0-7A80-4B6E-9666-330C259C14C2}"/>
                  </a:ext>
                </a:extLst>
              </p:cNvPr>
              <p:cNvSpPr/>
              <p:nvPr/>
            </p:nvSpPr>
            <p:spPr>
              <a:xfrm>
                <a:off x="7035759" y="2608284"/>
                <a:ext cx="570783" cy="492054"/>
              </a:xfrm>
              <a:prstGeom prst="triangle">
                <a:avLst/>
              </a:prstGeom>
              <a:noFill/>
              <a:ln w="50800">
                <a:solidFill>
                  <a:srgbClr val="3F8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AF06DC-3B4F-4D69-854A-395D21179B5E}"/>
                  </a:ext>
                </a:extLst>
              </p:cNvPr>
              <p:cNvSpPr/>
              <p:nvPr/>
            </p:nvSpPr>
            <p:spPr>
              <a:xfrm>
                <a:off x="7268407" y="3234574"/>
                <a:ext cx="457200" cy="457200"/>
              </a:xfrm>
              <a:prstGeom prst="rect">
                <a:avLst/>
              </a:prstGeom>
              <a:noFill/>
              <a:ln w="50800">
                <a:solidFill>
                  <a:srgbClr val="3F8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60D7DB7-9B6D-477B-A425-75E382613AAC}"/>
                  </a:ext>
                </a:extLst>
              </p:cNvPr>
              <p:cNvSpPr/>
              <p:nvPr/>
            </p:nvSpPr>
            <p:spPr>
              <a:xfrm>
                <a:off x="7766477" y="2789607"/>
                <a:ext cx="453905" cy="453905"/>
              </a:xfrm>
              <a:prstGeom prst="ellipse">
                <a:avLst/>
              </a:prstGeom>
              <a:noFill/>
              <a:ln w="50800">
                <a:solidFill>
                  <a:srgbClr val="3F8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17124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CC8470-0FBD-4D6B-BB2A-1882C688549C}"/>
              </a:ext>
            </a:extLst>
          </p:cNvPr>
          <p:cNvSpPr>
            <a:spLocks noGrp="1"/>
          </p:cNvSpPr>
          <p:nvPr>
            <p:ph type="sldNum" sz="quarter" idx="20"/>
          </p:nvPr>
        </p:nvSpPr>
        <p:spPr/>
        <p:txBody>
          <a:bodyPr/>
          <a:lstStyle/>
          <a:p>
            <a:fld id="{B6A95138-A96E-2F42-A959-2EFD44FE4AB7}" type="slidenum">
              <a:rPr lang="en-US" smtClean="0"/>
              <a:t>14</a:t>
            </a:fld>
            <a:endParaRPr lang="en-US" dirty="0"/>
          </a:p>
        </p:txBody>
      </p:sp>
      <p:sp>
        <p:nvSpPr>
          <p:cNvPr id="2" name="Title 1"/>
          <p:cNvSpPr>
            <a:spLocks noGrp="1"/>
          </p:cNvSpPr>
          <p:nvPr>
            <p:ph type="title"/>
          </p:nvPr>
        </p:nvSpPr>
        <p:spPr/>
        <p:txBody>
          <a:bodyPr/>
          <a:lstStyle/>
          <a:p>
            <a:r>
              <a:rPr lang="en-US" dirty="0"/>
              <a:t>Example: S3 bucket policies</a:t>
            </a:r>
            <a:endParaRPr lang="en-US" dirty="0">
              <a:latin typeface="Amazon Ember Light" panose="020B0403020204020204"/>
            </a:endParaRPr>
          </a:p>
        </p:txBody>
      </p:sp>
      <p:sp>
        <p:nvSpPr>
          <p:cNvPr id="8" name="Content Placeholder 2"/>
          <p:cNvSpPr>
            <a:spLocks noGrp="1"/>
          </p:cNvSpPr>
          <p:nvPr>
            <p:ph type="body" idx="4294967295"/>
          </p:nvPr>
        </p:nvSpPr>
        <p:spPr>
          <a:xfrm>
            <a:off x="365760" y="2864731"/>
            <a:ext cx="3336290" cy="1868488"/>
          </a:xfrm>
          <a:ln w="28575">
            <a:noFill/>
          </a:ln>
        </p:spPr>
        <p:txBody>
          <a:bodyPr>
            <a:normAutofit/>
          </a:bodyPr>
          <a:lstStyle/>
          <a:p>
            <a:pPr marL="0" indent="0">
              <a:lnSpc>
                <a:spcPct val="100000"/>
              </a:lnSpc>
              <a:buNone/>
            </a:pPr>
            <a:r>
              <a:rPr lang="en-US" dirty="0"/>
              <a:t>The S3 bucket policy grants read-only permission to an anonymous user</a:t>
            </a:r>
          </a:p>
        </p:txBody>
      </p:sp>
      <p:sp>
        <p:nvSpPr>
          <p:cNvPr id="6" name="a11y Speech Bubble" descr="Example policy.">
            <a:extLst>
              <a:ext uri="{FF2B5EF4-FFF2-40B4-BE49-F238E27FC236}">
                <a16:creationId xmlns:a16="http://schemas.microsoft.com/office/drawing/2014/main" id="{3633DD12-864F-4E3F-A67A-0C0256577B78}"/>
              </a:ext>
            </a:extLst>
          </p:cNvPr>
          <p:cNvSpPr/>
          <p:nvPr/>
        </p:nvSpPr>
        <p:spPr>
          <a:xfrm>
            <a:off x="10108743" y="2405346"/>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10" name="Rectangle 9"/>
          <p:cNvSpPr/>
          <p:nvPr/>
        </p:nvSpPr>
        <p:spPr>
          <a:xfrm>
            <a:off x="3860801" y="1814468"/>
            <a:ext cx="7912100" cy="3970318"/>
          </a:xfrm>
          <a:prstGeom prst="rect">
            <a:avLst/>
          </a:prstGeom>
          <a:solidFill>
            <a:schemeClr val="bg1">
              <a:lumMod val="95000"/>
            </a:schemeClr>
          </a:solidFill>
          <a:ln w="12700">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latin typeface="Lucida Console" panose="020B0609040504020204" pitchFamily="49" charset="0"/>
              </a:rPr>
              <a:t>{</a:t>
            </a:r>
          </a:p>
          <a:p>
            <a:r>
              <a:rPr lang="en-US" dirty="0">
                <a:latin typeface="Lucida Console" panose="020B0609040504020204" pitchFamily="49" charset="0"/>
              </a:rPr>
              <a:t>   "Version": "2012-10-17",</a:t>
            </a:r>
          </a:p>
          <a:p>
            <a:r>
              <a:rPr lang="en-US" dirty="0">
                <a:latin typeface="Lucida Console" panose="020B0609040504020204" pitchFamily="49" charset="0"/>
              </a:rPr>
              <a:t>   "Statement": [   </a:t>
            </a:r>
          </a:p>
          <a:p>
            <a:r>
              <a:rPr lang="en-US" dirty="0">
                <a:latin typeface="Lucida Console" panose="020B0609040504020204" pitchFamily="49" charset="0"/>
              </a:rPr>
              <a:t>     {</a:t>
            </a:r>
          </a:p>
          <a:p>
            <a:r>
              <a:rPr lang="en-US" dirty="0">
                <a:latin typeface="Lucida Console" panose="020B0609040504020204" pitchFamily="49" charset="0"/>
              </a:rPr>
              <a:t>       "Effect": "Allow",</a:t>
            </a:r>
          </a:p>
          <a:p>
            <a:r>
              <a:rPr lang="en-US" dirty="0">
                <a:latin typeface="Lucida Console" panose="020B0609040504020204" pitchFamily="49" charset="0"/>
              </a:rPr>
              <a:t>       "Action": [</a:t>
            </a:r>
          </a:p>
          <a:p>
            <a:r>
              <a:rPr lang="en-US" dirty="0">
                <a:latin typeface="Lucida Console" panose="020B0609040504020204" pitchFamily="49" charset="0"/>
              </a:rPr>
              <a:t>         "s3:GetObject",</a:t>
            </a:r>
          </a:p>
          <a:p>
            <a:r>
              <a:rPr lang="en-US" dirty="0">
                <a:latin typeface="Lucida Console" panose="020B0609040504020204" pitchFamily="49" charset="0"/>
              </a:rPr>
              <a:t>         "s3:GetObjectVersion"</a:t>
            </a:r>
          </a:p>
          <a:p>
            <a:r>
              <a:rPr lang="en-US" dirty="0">
                <a:latin typeface="Lucida Console" panose="020B0609040504020204" pitchFamily="49" charset="0"/>
              </a:rPr>
              <a:t>       ],</a:t>
            </a:r>
          </a:p>
          <a:p>
            <a:r>
              <a:rPr lang="en-US" dirty="0">
                <a:latin typeface="Lucida Console" panose="020B0609040504020204" pitchFamily="49" charset="0"/>
              </a:rPr>
              <a:t>       "Resource":"arn:aws:s3:::notes-bucket/*",</a:t>
            </a:r>
          </a:p>
          <a:p>
            <a:r>
              <a:rPr lang="en-US" dirty="0">
                <a:latin typeface="Lucida Console" panose="020B0609040504020204" pitchFamily="49" charset="0"/>
              </a:rPr>
              <a:t>       "Principal": "*"</a:t>
            </a:r>
            <a:br>
              <a:rPr lang="en-US" dirty="0">
                <a:latin typeface="Lucida Console" panose="020B0609040504020204" pitchFamily="49" charset="0"/>
              </a:rPr>
            </a:br>
            <a:r>
              <a:rPr lang="en-US" dirty="0">
                <a:latin typeface="Lucida Console" panose="020B0609040504020204" pitchFamily="49" charset="0"/>
              </a:rPr>
              <a:t>     }</a:t>
            </a:r>
          </a:p>
          <a:p>
            <a:r>
              <a:rPr lang="en-US" dirty="0">
                <a:latin typeface="Lucida Console" panose="020B0609040504020204" pitchFamily="49" charset="0"/>
              </a:rPr>
              <a:t>   ]</a:t>
            </a:r>
          </a:p>
          <a:p>
            <a:r>
              <a:rPr lang="en-US" dirty="0">
                <a:latin typeface="Lucida Console" panose="020B0609040504020204" pitchFamily="49" charset="0"/>
              </a:rPr>
              <a:t>}</a:t>
            </a:r>
          </a:p>
        </p:txBody>
      </p:sp>
    </p:spTree>
    <p:custDataLst>
      <p:tags r:id="rId1"/>
    </p:custDataLst>
    <p:extLst>
      <p:ext uri="{BB962C8B-B14F-4D97-AF65-F5344CB8AC3E}">
        <p14:creationId xmlns:p14="http://schemas.microsoft.com/office/powerpoint/2010/main" val="169782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3EE510-3654-45C3-AB39-6065998082D8}"/>
              </a:ext>
            </a:extLst>
          </p:cNvPr>
          <p:cNvSpPr>
            <a:spLocks noGrp="1"/>
          </p:cNvSpPr>
          <p:nvPr>
            <p:ph type="sldNum" sz="quarter" idx="20"/>
          </p:nvPr>
        </p:nvSpPr>
        <p:spPr/>
        <p:txBody>
          <a:bodyPr/>
          <a:lstStyle/>
          <a:p>
            <a:fld id="{B6A95138-A96E-2F42-A959-2EFD44FE4AB7}" type="slidenum">
              <a:rPr lang="en-US" smtClean="0"/>
              <a:t>15</a:t>
            </a:fld>
            <a:endParaRPr lang="en-US" dirty="0"/>
          </a:p>
        </p:txBody>
      </p:sp>
      <p:sp>
        <p:nvSpPr>
          <p:cNvPr id="41986" name="Title 4">
            <a:extLst>
              <a:ext uri="{FF2B5EF4-FFF2-40B4-BE49-F238E27FC236}">
                <a16:creationId xmlns:a16="http://schemas.microsoft.com/office/drawing/2014/main" id="{9C9F5DFC-CEA3-4124-99FB-F264A9DD9EEE}"/>
              </a:ext>
            </a:extLst>
          </p:cNvPr>
          <p:cNvSpPr>
            <a:spLocks noGrp="1" noChangeArrowheads="1"/>
          </p:cNvSpPr>
          <p:nvPr>
            <p:ph type="title"/>
          </p:nvPr>
        </p:nvSpPr>
        <p:spPr/>
        <p:txBody>
          <a:bodyPr/>
          <a:lstStyle/>
          <a:p>
            <a:r>
              <a:rPr lang="en-US" altLang="en-US" dirty="0"/>
              <a:t>Amazon S3 access points</a:t>
            </a:r>
          </a:p>
        </p:txBody>
      </p:sp>
      <p:grpSp>
        <p:nvGrpSpPr>
          <p:cNvPr id="2" name="S3Bucket" descr="Example S3 bucket with S3 bucket policy and Access points.">
            <a:extLst>
              <a:ext uri="{FF2B5EF4-FFF2-40B4-BE49-F238E27FC236}">
                <a16:creationId xmlns:a16="http://schemas.microsoft.com/office/drawing/2014/main" id="{AF5E1423-9F78-4CA2-8E01-513F2FD43633}"/>
              </a:ext>
            </a:extLst>
          </p:cNvPr>
          <p:cNvGrpSpPr/>
          <p:nvPr/>
        </p:nvGrpSpPr>
        <p:grpSpPr>
          <a:xfrm>
            <a:off x="3807973" y="1381122"/>
            <a:ext cx="7774196" cy="4851400"/>
            <a:chOff x="3807973" y="1381122"/>
            <a:chExt cx="7774196" cy="4851400"/>
          </a:xfrm>
        </p:grpSpPr>
        <p:sp>
          <p:nvSpPr>
            <p:cNvPr id="42" name="Flowchart: Process 41">
              <a:extLst>
                <a:ext uri="{FF2B5EF4-FFF2-40B4-BE49-F238E27FC236}">
                  <a16:creationId xmlns:a16="http://schemas.microsoft.com/office/drawing/2014/main" id="{2D389372-D24B-4A19-9276-74CD68D77085}"/>
                </a:ext>
              </a:extLst>
            </p:cNvPr>
            <p:cNvSpPr/>
            <p:nvPr/>
          </p:nvSpPr>
          <p:spPr>
            <a:xfrm>
              <a:off x="3807973" y="1381122"/>
              <a:ext cx="945270" cy="485140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en-US" dirty="0"/>
            </a:p>
            <a:p>
              <a:pPr algn="ctr"/>
              <a:endParaRPr lang="en-US" dirty="0"/>
            </a:p>
            <a:p>
              <a:pPr algn="ctr"/>
              <a:endParaRPr lang="en-US" dirty="0"/>
            </a:p>
            <a:p>
              <a:pPr algn="ctr"/>
              <a:r>
                <a:rPr lang="en-US" sz="1600" dirty="0">
                  <a:ea typeface="Amazon Ember Display Medium" panose="020F0603020204020204" pitchFamily="34" charset="0"/>
                  <a:cs typeface="Amazon Ember Display Medium" panose="020F0603020204020204" pitchFamily="34" charset="0"/>
                </a:rPr>
                <a:t>Access points</a:t>
              </a:r>
            </a:p>
          </p:txBody>
        </p:sp>
        <p:pic>
          <p:nvPicPr>
            <p:cNvPr id="43" name="Graphic 57">
              <a:extLst>
                <a:ext uri="{FF2B5EF4-FFF2-40B4-BE49-F238E27FC236}">
                  <a16:creationId xmlns:a16="http://schemas.microsoft.com/office/drawing/2014/main" id="{38B31C44-D57A-4736-AC40-E51DE287E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433" y="1445953"/>
              <a:ext cx="870197" cy="87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lowchart: Process 49">
              <a:extLst>
                <a:ext uri="{FF2B5EF4-FFF2-40B4-BE49-F238E27FC236}">
                  <a16:creationId xmlns:a16="http://schemas.microsoft.com/office/drawing/2014/main" id="{4E637DC3-ED56-438A-BBAF-C17E135C168D}"/>
                </a:ext>
              </a:extLst>
            </p:cNvPr>
            <p:cNvSpPr/>
            <p:nvPr/>
          </p:nvSpPr>
          <p:spPr>
            <a:xfrm>
              <a:off x="4815423" y="1381122"/>
              <a:ext cx="6766746" cy="4851400"/>
            </a:xfrm>
            <a:prstGeom prst="flowChartProcess">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0" name="Graphic 49">
              <a:extLst>
                <a:ext uri="{FF2B5EF4-FFF2-40B4-BE49-F238E27FC236}">
                  <a16:creationId xmlns:a16="http://schemas.microsoft.com/office/drawing/2014/main" id="{C646B9CA-10B1-4E90-AC2A-DDA938F736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0085" y="1405127"/>
              <a:ext cx="840037" cy="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60">
              <a:extLst>
                <a:ext uri="{FF2B5EF4-FFF2-40B4-BE49-F238E27FC236}">
                  <a16:creationId xmlns:a16="http://schemas.microsoft.com/office/drawing/2014/main" id="{3AAF23DC-E9F8-46F7-BA0A-FB6AEAD783F1}"/>
                </a:ext>
              </a:extLst>
            </p:cNvPr>
            <p:cNvSpPr/>
            <p:nvPr/>
          </p:nvSpPr>
          <p:spPr>
            <a:xfrm>
              <a:off x="8713882" y="2145663"/>
              <a:ext cx="1279517" cy="64633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S3 bucket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policy</a:t>
              </a:r>
              <a:endParaRPr lang="en-US" dirty="0"/>
            </a:p>
          </p:txBody>
        </p:sp>
        <p:pic>
          <p:nvPicPr>
            <p:cNvPr id="64" name="Graphic 31">
              <a:extLst>
                <a:ext uri="{FF2B5EF4-FFF2-40B4-BE49-F238E27FC236}">
                  <a16:creationId xmlns:a16="http://schemas.microsoft.com/office/drawing/2014/main" id="{B3108D04-7895-4DAA-98A1-7609A2FEB4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2301" y="1431037"/>
              <a:ext cx="978091" cy="97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supportAP" descr="Example access point for support, is support.">
            <a:extLst>
              <a:ext uri="{FF2B5EF4-FFF2-40B4-BE49-F238E27FC236}">
                <a16:creationId xmlns:a16="http://schemas.microsoft.com/office/drawing/2014/main" id="{2E023E84-56BD-47BD-B0A0-0B76EBC5D69E}"/>
              </a:ext>
            </a:extLst>
          </p:cNvPr>
          <p:cNvGrpSpPr/>
          <p:nvPr/>
        </p:nvGrpSpPr>
        <p:grpSpPr>
          <a:xfrm>
            <a:off x="638218" y="2409129"/>
            <a:ext cx="3905832" cy="1067233"/>
            <a:chOff x="638218" y="2409129"/>
            <a:chExt cx="3905832" cy="1067233"/>
          </a:xfrm>
        </p:grpSpPr>
        <p:pic>
          <p:nvPicPr>
            <p:cNvPr id="52" name="Graphic 49">
              <a:extLst>
                <a:ext uri="{FF2B5EF4-FFF2-40B4-BE49-F238E27FC236}">
                  <a16:creationId xmlns:a16="http://schemas.microsoft.com/office/drawing/2014/main" id="{8FDF77E6-6597-493F-BE19-58EEEC06002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470974" y="2560826"/>
              <a:ext cx="840037" cy="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52">
              <a:extLst>
                <a:ext uri="{FF2B5EF4-FFF2-40B4-BE49-F238E27FC236}">
                  <a16:creationId xmlns:a16="http://schemas.microsoft.com/office/drawing/2014/main" id="{281FE769-B12B-44CB-960F-C72D227659B9}"/>
                </a:ext>
              </a:extLst>
            </p:cNvPr>
            <p:cNvGrpSpPr/>
            <p:nvPr/>
          </p:nvGrpSpPr>
          <p:grpSpPr>
            <a:xfrm>
              <a:off x="638218" y="2409129"/>
              <a:ext cx="1610125" cy="1067233"/>
              <a:chOff x="383934" y="1523307"/>
              <a:chExt cx="1610125" cy="1067233"/>
            </a:xfrm>
          </p:grpSpPr>
          <p:grpSp>
            <p:nvGrpSpPr>
              <p:cNvPr id="54" name="Group 53">
                <a:extLst>
                  <a:ext uri="{FF2B5EF4-FFF2-40B4-BE49-F238E27FC236}">
                    <a16:creationId xmlns:a16="http://schemas.microsoft.com/office/drawing/2014/main" id="{20C35511-E082-45AE-9C38-7C2A8691AD6C}"/>
                  </a:ext>
                </a:extLst>
              </p:cNvPr>
              <p:cNvGrpSpPr/>
              <p:nvPr/>
            </p:nvGrpSpPr>
            <p:grpSpPr>
              <a:xfrm>
                <a:off x="383934" y="1523307"/>
                <a:ext cx="986696" cy="1067233"/>
                <a:chOff x="10174552" y="1904223"/>
                <a:chExt cx="986696" cy="1067233"/>
              </a:xfrm>
            </p:grpSpPr>
            <p:sp>
              <p:nvSpPr>
                <p:cNvPr id="56" name="TextBox 58">
                  <a:extLst>
                    <a:ext uri="{FF2B5EF4-FFF2-40B4-BE49-F238E27FC236}">
                      <a16:creationId xmlns:a16="http://schemas.microsoft.com/office/drawing/2014/main" id="{41736947-6FC2-4354-9A18-E459415F792F}"/>
                    </a:ext>
                  </a:extLst>
                </p:cNvPr>
                <p:cNvSpPr txBox="1">
                  <a:spLocks noChangeArrowheads="1"/>
                </p:cNvSpPr>
                <p:nvPr/>
              </p:nvSpPr>
              <p:spPr bwMode="auto">
                <a:xfrm>
                  <a:off x="10226377" y="2632902"/>
                  <a:ext cx="9348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mazon Ember" panose="020B0604020202020204" charset="0"/>
                    </a:defRPr>
                  </a:lvl1pPr>
                  <a:lvl2pPr marL="742950" indent="-285750">
                    <a:defRPr sz="2800">
                      <a:solidFill>
                        <a:schemeClr val="tx1"/>
                      </a:solidFill>
                      <a:latin typeface="Amazon Ember" panose="020B0604020202020204" charset="0"/>
                    </a:defRPr>
                  </a:lvl2pPr>
                  <a:lvl3pPr marL="1143000" indent="-228600">
                    <a:defRPr sz="2800">
                      <a:solidFill>
                        <a:schemeClr val="tx1"/>
                      </a:solidFill>
                      <a:latin typeface="Amazon Ember" panose="020B0604020202020204" charset="0"/>
                    </a:defRPr>
                  </a:lvl3pPr>
                  <a:lvl4pPr marL="1600200" indent="-228600">
                    <a:defRPr sz="2800">
                      <a:solidFill>
                        <a:schemeClr val="tx1"/>
                      </a:solidFill>
                      <a:latin typeface="Amazon Ember" panose="020B0604020202020204" charset="0"/>
                    </a:defRPr>
                  </a:lvl4pPr>
                  <a:lvl5pPr marL="2057400" indent="-228600">
                    <a:defRPr sz="2800">
                      <a:solidFill>
                        <a:schemeClr val="tx1"/>
                      </a:solidFill>
                      <a:latin typeface="Amazon Ember" panose="020B0604020202020204" charset="0"/>
                    </a:defRPr>
                  </a:lvl5pPr>
                  <a:lvl6pPr marL="2514600" indent="-228600" defTabSz="730250" eaLnBrk="0" fontAlgn="base" hangingPunct="0">
                    <a:spcBef>
                      <a:spcPct val="0"/>
                    </a:spcBef>
                    <a:spcAft>
                      <a:spcPct val="0"/>
                    </a:spcAft>
                    <a:defRPr sz="2800">
                      <a:solidFill>
                        <a:schemeClr val="tx1"/>
                      </a:solidFill>
                      <a:latin typeface="Amazon Ember" panose="020B0604020202020204" charset="0"/>
                    </a:defRPr>
                  </a:lvl6pPr>
                  <a:lvl7pPr marL="2971800" indent="-228600" defTabSz="730250" eaLnBrk="0" fontAlgn="base" hangingPunct="0">
                    <a:spcBef>
                      <a:spcPct val="0"/>
                    </a:spcBef>
                    <a:spcAft>
                      <a:spcPct val="0"/>
                    </a:spcAft>
                    <a:defRPr sz="2800">
                      <a:solidFill>
                        <a:schemeClr val="tx1"/>
                      </a:solidFill>
                      <a:latin typeface="Amazon Ember" panose="020B0604020202020204" charset="0"/>
                    </a:defRPr>
                  </a:lvl7pPr>
                  <a:lvl8pPr marL="3429000" indent="-228600" defTabSz="730250" eaLnBrk="0" fontAlgn="base" hangingPunct="0">
                    <a:spcBef>
                      <a:spcPct val="0"/>
                    </a:spcBef>
                    <a:spcAft>
                      <a:spcPct val="0"/>
                    </a:spcAft>
                    <a:defRPr sz="2800">
                      <a:solidFill>
                        <a:schemeClr val="tx1"/>
                      </a:solidFill>
                      <a:latin typeface="Amazon Ember" panose="020B0604020202020204" charset="0"/>
                    </a:defRPr>
                  </a:lvl8pPr>
                  <a:lvl9pPr marL="3886200" indent="-228600" defTabSz="730250" eaLnBrk="0" fontAlgn="base" hangingPunct="0">
                    <a:spcBef>
                      <a:spcPct val="0"/>
                    </a:spcBef>
                    <a:spcAft>
                      <a:spcPct val="0"/>
                    </a:spcAft>
                    <a:defRPr sz="2800">
                      <a:solidFill>
                        <a:schemeClr val="tx1"/>
                      </a:solidFill>
                      <a:latin typeface="Amazon Ember" panose="020B0604020202020204" charset="0"/>
                    </a:defRPr>
                  </a:lvl9pPr>
                </a:lstStyle>
                <a:p>
                  <a:pPr eaLnBrk="1" hangingPunct="1"/>
                  <a:r>
                    <a:rPr lang="en-US" altLang="en-US" sz="1600" i="1" dirty="0"/>
                    <a:t>Support</a:t>
                  </a:r>
                  <a:endParaRPr lang="en-US" altLang="en-US" sz="1600" dirty="0"/>
                </a:p>
              </p:txBody>
            </p:sp>
            <p:pic>
              <p:nvPicPr>
                <p:cNvPr id="57" name="Graphic 12">
                  <a:extLst>
                    <a:ext uri="{FF2B5EF4-FFF2-40B4-BE49-F238E27FC236}">
                      <a16:creationId xmlns:a16="http://schemas.microsoft.com/office/drawing/2014/main" id="{B5CE12D9-6719-4273-8984-DE01F1F08025}"/>
                    </a:ext>
                  </a:extLst>
                </p:cNvPr>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0174552" y="1904223"/>
                  <a:ext cx="816372" cy="79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5" name="Straight Arrow Connector 54">
                <a:extLst>
                  <a:ext uri="{FF2B5EF4-FFF2-40B4-BE49-F238E27FC236}">
                    <a16:creationId xmlns:a16="http://schemas.microsoft.com/office/drawing/2014/main" id="{5478BFFA-F47A-41E1-9E56-83BEB803C486}"/>
                  </a:ext>
                </a:extLst>
              </p:cNvPr>
              <p:cNvCxnSpPr/>
              <p:nvPr/>
            </p:nvCxnSpPr>
            <p:spPr>
              <a:xfrm flipV="1">
                <a:off x="1329946" y="2095023"/>
                <a:ext cx="664113" cy="1"/>
              </a:xfrm>
              <a:prstGeom prst="straightConnector1">
                <a:avLst/>
              </a:prstGeom>
              <a:ln w="25400">
                <a:solidFill>
                  <a:schemeClr val="accent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8" name="Flowchart: Process 57">
              <a:extLst>
                <a:ext uri="{FF2B5EF4-FFF2-40B4-BE49-F238E27FC236}">
                  <a16:creationId xmlns:a16="http://schemas.microsoft.com/office/drawing/2014/main" id="{10A48C8C-77E3-4FEE-980F-FE2156A0F33D}"/>
                </a:ext>
              </a:extLst>
            </p:cNvPr>
            <p:cNvSpPr/>
            <p:nvPr/>
          </p:nvSpPr>
          <p:spPr>
            <a:xfrm>
              <a:off x="3310033" y="2938738"/>
              <a:ext cx="1234017" cy="332019"/>
            </a:xfrm>
            <a:prstGeom prst="flowChartProcess">
              <a:avLst/>
            </a:prstGeom>
            <a:solidFill>
              <a:schemeClr val="bg1"/>
            </a:solidFill>
            <a:ln w="254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600" dirty="0"/>
                <a:t>support</a:t>
              </a:r>
            </a:p>
          </p:txBody>
        </p:sp>
      </p:grpSp>
      <p:sp>
        <p:nvSpPr>
          <p:cNvPr id="51" name="Rectangle 50">
            <a:extLst>
              <a:ext uri="{FF2B5EF4-FFF2-40B4-BE49-F238E27FC236}">
                <a16:creationId xmlns:a16="http://schemas.microsoft.com/office/drawing/2014/main" id="{C01EC0C9-02EB-42F7-90A3-D06F9BDE07AA}"/>
              </a:ext>
            </a:extLst>
          </p:cNvPr>
          <p:cNvSpPr/>
          <p:nvPr/>
        </p:nvSpPr>
        <p:spPr>
          <a:xfrm>
            <a:off x="4864364" y="2977746"/>
            <a:ext cx="6565630" cy="338554"/>
          </a:xfrm>
          <a:prstGeom prst="rect">
            <a:avLst/>
          </a:prstGeom>
          <a:ln w="254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600" dirty="0"/>
              <a:t>support data: “/support/object1”, “/support/object2”,…</a:t>
            </a:r>
          </a:p>
        </p:txBody>
      </p:sp>
      <p:grpSp>
        <p:nvGrpSpPr>
          <p:cNvPr id="4" name="developersAP" descr="Example access point for developer, is developer.">
            <a:extLst>
              <a:ext uri="{FF2B5EF4-FFF2-40B4-BE49-F238E27FC236}">
                <a16:creationId xmlns:a16="http://schemas.microsoft.com/office/drawing/2014/main" id="{055C356A-D66C-4FC8-8612-3C158A71B0A5}"/>
              </a:ext>
            </a:extLst>
          </p:cNvPr>
          <p:cNvGrpSpPr/>
          <p:nvPr/>
        </p:nvGrpSpPr>
        <p:grpSpPr>
          <a:xfrm>
            <a:off x="467664" y="3742845"/>
            <a:ext cx="4076386" cy="1101551"/>
            <a:chOff x="467664" y="3742845"/>
            <a:chExt cx="4076386" cy="1101551"/>
          </a:xfrm>
        </p:grpSpPr>
        <p:pic>
          <p:nvPicPr>
            <p:cNvPr id="30" name="Graphic 49">
              <a:extLst>
                <a:ext uri="{FF2B5EF4-FFF2-40B4-BE49-F238E27FC236}">
                  <a16:creationId xmlns:a16="http://schemas.microsoft.com/office/drawing/2014/main" id="{4934DB8F-294D-498D-8FDB-03B5AFED874B}"/>
                </a:ext>
              </a:extLst>
            </p:cNvPr>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70974" y="3907802"/>
              <a:ext cx="840037" cy="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a:extLst>
                <a:ext uri="{FF2B5EF4-FFF2-40B4-BE49-F238E27FC236}">
                  <a16:creationId xmlns:a16="http://schemas.microsoft.com/office/drawing/2014/main" id="{5EB810B2-25E3-4ADA-8ECC-1ABABB6E7875}"/>
                </a:ext>
              </a:extLst>
            </p:cNvPr>
            <p:cNvGrpSpPr/>
            <p:nvPr/>
          </p:nvGrpSpPr>
          <p:grpSpPr>
            <a:xfrm>
              <a:off x="467664" y="3742845"/>
              <a:ext cx="1215397" cy="1101551"/>
              <a:chOff x="8491244" y="1915164"/>
              <a:chExt cx="1215397" cy="1101551"/>
            </a:xfrm>
          </p:grpSpPr>
          <p:sp>
            <p:nvSpPr>
              <p:cNvPr id="32" name="TextBox 57">
                <a:extLst>
                  <a:ext uri="{FF2B5EF4-FFF2-40B4-BE49-F238E27FC236}">
                    <a16:creationId xmlns:a16="http://schemas.microsoft.com/office/drawing/2014/main" id="{7124C529-CF3A-4358-B4AF-480CCBF914B7}"/>
                  </a:ext>
                </a:extLst>
              </p:cNvPr>
              <p:cNvSpPr txBox="1">
                <a:spLocks noChangeArrowheads="1"/>
              </p:cNvSpPr>
              <p:nvPr/>
            </p:nvSpPr>
            <p:spPr bwMode="auto">
              <a:xfrm>
                <a:off x="8491244" y="2678161"/>
                <a:ext cx="12153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mazon Ember" panose="020B0604020202020204" charset="0"/>
                  </a:defRPr>
                </a:lvl1pPr>
                <a:lvl2pPr marL="742950" indent="-285750">
                  <a:defRPr sz="2800">
                    <a:solidFill>
                      <a:schemeClr val="tx1"/>
                    </a:solidFill>
                    <a:latin typeface="Amazon Ember" panose="020B0604020202020204" charset="0"/>
                  </a:defRPr>
                </a:lvl2pPr>
                <a:lvl3pPr marL="1143000" indent="-228600">
                  <a:defRPr sz="2800">
                    <a:solidFill>
                      <a:schemeClr val="tx1"/>
                    </a:solidFill>
                    <a:latin typeface="Amazon Ember" panose="020B0604020202020204" charset="0"/>
                  </a:defRPr>
                </a:lvl3pPr>
                <a:lvl4pPr marL="1600200" indent="-228600">
                  <a:defRPr sz="2800">
                    <a:solidFill>
                      <a:schemeClr val="tx1"/>
                    </a:solidFill>
                    <a:latin typeface="Amazon Ember" panose="020B0604020202020204" charset="0"/>
                  </a:defRPr>
                </a:lvl4pPr>
                <a:lvl5pPr marL="2057400" indent="-228600">
                  <a:defRPr sz="2800">
                    <a:solidFill>
                      <a:schemeClr val="tx1"/>
                    </a:solidFill>
                    <a:latin typeface="Amazon Ember" panose="020B0604020202020204" charset="0"/>
                  </a:defRPr>
                </a:lvl5pPr>
                <a:lvl6pPr marL="2514600" indent="-228600" defTabSz="730250" eaLnBrk="0" fontAlgn="base" hangingPunct="0">
                  <a:spcBef>
                    <a:spcPct val="0"/>
                  </a:spcBef>
                  <a:spcAft>
                    <a:spcPct val="0"/>
                  </a:spcAft>
                  <a:defRPr sz="2800">
                    <a:solidFill>
                      <a:schemeClr val="tx1"/>
                    </a:solidFill>
                    <a:latin typeface="Amazon Ember" panose="020B0604020202020204" charset="0"/>
                  </a:defRPr>
                </a:lvl6pPr>
                <a:lvl7pPr marL="2971800" indent="-228600" defTabSz="730250" eaLnBrk="0" fontAlgn="base" hangingPunct="0">
                  <a:spcBef>
                    <a:spcPct val="0"/>
                  </a:spcBef>
                  <a:spcAft>
                    <a:spcPct val="0"/>
                  </a:spcAft>
                  <a:defRPr sz="2800">
                    <a:solidFill>
                      <a:schemeClr val="tx1"/>
                    </a:solidFill>
                    <a:latin typeface="Amazon Ember" panose="020B0604020202020204" charset="0"/>
                  </a:defRPr>
                </a:lvl7pPr>
                <a:lvl8pPr marL="3429000" indent="-228600" defTabSz="730250" eaLnBrk="0" fontAlgn="base" hangingPunct="0">
                  <a:spcBef>
                    <a:spcPct val="0"/>
                  </a:spcBef>
                  <a:spcAft>
                    <a:spcPct val="0"/>
                  </a:spcAft>
                  <a:defRPr sz="2800">
                    <a:solidFill>
                      <a:schemeClr val="tx1"/>
                    </a:solidFill>
                    <a:latin typeface="Amazon Ember" panose="020B0604020202020204" charset="0"/>
                  </a:defRPr>
                </a:lvl8pPr>
                <a:lvl9pPr marL="3886200" indent="-228600" defTabSz="730250" eaLnBrk="0" fontAlgn="base" hangingPunct="0">
                  <a:spcBef>
                    <a:spcPct val="0"/>
                  </a:spcBef>
                  <a:spcAft>
                    <a:spcPct val="0"/>
                  </a:spcAft>
                  <a:defRPr sz="2800">
                    <a:solidFill>
                      <a:schemeClr val="tx1"/>
                    </a:solidFill>
                    <a:latin typeface="Amazon Ember" panose="020B0604020202020204" charset="0"/>
                  </a:defRPr>
                </a:lvl9pPr>
              </a:lstStyle>
              <a:p>
                <a:pPr eaLnBrk="1" hangingPunct="1"/>
                <a:r>
                  <a:rPr lang="en-US" altLang="en-US" sz="1600" i="1" dirty="0"/>
                  <a:t>Developers</a:t>
                </a:r>
                <a:endParaRPr lang="en-US" altLang="en-US" sz="1600" dirty="0"/>
              </a:p>
            </p:txBody>
          </p:sp>
          <p:pic>
            <p:nvPicPr>
              <p:cNvPr id="33" name="Graphic 12">
                <a:extLst>
                  <a:ext uri="{FF2B5EF4-FFF2-40B4-BE49-F238E27FC236}">
                    <a16:creationId xmlns:a16="http://schemas.microsoft.com/office/drawing/2014/main" id="{62D75B66-C676-47F1-B9B9-231859FD6966}"/>
                  </a:ext>
                </a:extLst>
              </p:cNvPr>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685580" y="1915164"/>
                <a:ext cx="816372" cy="79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6" name="Straight Arrow Connector 35">
              <a:extLst>
                <a:ext uri="{FF2B5EF4-FFF2-40B4-BE49-F238E27FC236}">
                  <a16:creationId xmlns:a16="http://schemas.microsoft.com/office/drawing/2014/main" id="{65FEF53F-C73B-400E-850E-284E39DD161E}"/>
                </a:ext>
              </a:extLst>
            </p:cNvPr>
            <p:cNvCxnSpPr/>
            <p:nvPr/>
          </p:nvCxnSpPr>
          <p:spPr>
            <a:xfrm flipV="1">
              <a:off x="1572560" y="4319349"/>
              <a:ext cx="664113" cy="1"/>
            </a:xfrm>
            <a:prstGeom prst="straightConnector1">
              <a:avLst/>
            </a:prstGeom>
            <a:ln w="25400">
              <a:solidFill>
                <a:schemeClr val="accent5"/>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Process 58">
              <a:extLst>
                <a:ext uri="{FF2B5EF4-FFF2-40B4-BE49-F238E27FC236}">
                  <a16:creationId xmlns:a16="http://schemas.microsoft.com/office/drawing/2014/main" id="{2096460D-648C-4237-9AC6-17ECD34418FD}"/>
                </a:ext>
              </a:extLst>
            </p:cNvPr>
            <p:cNvSpPr/>
            <p:nvPr/>
          </p:nvSpPr>
          <p:spPr>
            <a:xfrm>
              <a:off x="3310033" y="4290851"/>
              <a:ext cx="1234017" cy="332019"/>
            </a:xfrm>
            <a:prstGeom prst="flowChartProcess">
              <a:avLst/>
            </a:prstGeom>
            <a:solidFill>
              <a:schemeClr val="bg1"/>
            </a:solidFill>
            <a:ln w="254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600" dirty="0"/>
                <a:t>developers</a:t>
              </a:r>
            </a:p>
          </p:txBody>
        </p:sp>
      </p:grpSp>
      <p:sp>
        <p:nvSpPr>
          <p:cNvPr id="62" name="Rectangle 61">
            <a:extLst>
              <a:ext uri="{FF2B5EF4-FFF2-40B4-BE49-F238E27FC236}">
                <a16:creationId xmlns:a16="http://schemas.microsoft.com/office/drawing/2014/main" id="{AC926ED9-138E-4FFE-B648-8B92FF2CFB8A}"/>
              </a:ext>
            </a:extLst>
          </p:cNvPr>
          <p:cNvSpPr/>
          <p:nvPr/>
        </p:nvSpPr>
        <p:spPr>
          <a:xfrm>
            <a:off x="4864364" y="4329859"/>
            <a:ext cx="6577830" cy="338554"/>
          </a:xfrm>
          <a:prstGeom prst="rect">
            <a:avLst/>
          </a:prstGeom>
          <a:ln w="254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600" dirty="0"/>
              <a:t>developers data: “/developers/object1”, “/developers/object2”, …</a:t>
            </a:r>
          </a:p>
        </p:txBody>
      </p:sp>
      <p:grpSp>
        <p:nvGrpSpPr>
          <p:cNvPr id="6" name="QAAP" descr="Example access point for quality assurance, is QA.">
            <a:extLst>
              <a:ext uri="{FF2B5EF4-FFF2-40B4-BE49-F238E27FC236}">
                <a16:creationId xmlns:a16="http://schemas.microsoft.com/office/drawing/2014/main" id="{2B3B1417-C0C4-47B2-BE36-A474223895FC}"/>
              </a:ext>
            </a:extLst>
          </p:cNvPr>
          <p:cNvGrpSpPr/>
          <p:nvPr/>
        </p:nvGrpSpPr>
        <p:grpSpPr>
          <a:xfrm>
            <a:off x="606381" y="5005509"/>
            <a:ext cx="3937669" cy="1101507"/>
            <a:chOff x="606381" y="5005509"/>
            <a:chExt cx="3937669" cy="1101507"/>
          </a:xfrm>
        </p:grpSpPr>
        <p:grpSp>
          <p:nvGrpSpPr>
            <p:cNvPr id="44" name="Group 43">
              <a:extLst>
                <a:ext uri="{FF2B5EF4-FFF2-40B4-BE49-F238E27FC236}">
                  <a16:creationId xmlns:a16="http://schemas.microsoft.com/office/drawing/2014/main" id="{C6DEBB0B-2BD9-496A-9688-EDDF0DC282A8}"/>
                </a:ext>
              </a:extLst>
            </p:cNvPr>
            <p:cNvGrpSpPr/>
            <p:nvPr/>
          </p:nvGrpSpPr>
          <p:grpSpPr>
            <a:xfrm>
              <a:off x="606381" y="5005509"/>
              <a:ext cx="816372" cy="1101507"/>
              <a:chOff x="7278627" y="1884888"/>
              <a:chExt cx="816372" cy="1101507"/>
            </a:xfrm>
          </p:grpSpPr>
          <p:sp>
            <p:nvSpPr>
              <p:cNvPr id="45" name="TextBox 56">
                <a:extLst>
                  <a:ext uri="{FF2B5EF4-FFF2-40B4-BE49-F238E27FC236}">
                    <a16:creationId xmlns:a16="http://schemas.microsoft.com/office/drawing/2014/main" id="{72E85742-A226-461A-8F33-80887EBC9D07}"/>
                  </a:ext>
                </a:extLst>
              </p:cNvPr>
              <p:cNvSpPr txBox="1">
                <a:spLocks noChangeArrowheads="1"/>
              </p:cNvSpPr>
              <p:nvPr/>
            </p:nvSpPr>
            <p:spPr bwMode="auto">
              <a:xfrm>
                <a:off x="7451859" y="2647841"/>
                <a:ext cx="463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mazon Ember" panose="020B0604020202020204" charset="0"/>
                  </a:defRPr>
                </a:lvl1pPr>
                <a:lvl2pPr marL="742950" indent="-285750">
                  <a:defRPr sz="2800">
                    <a:solidFill>
                      <a:schemeClr val="tx1"/>
                    </a:solidFill>
                    <a:latin typeface="Amazon Ember" panose="020B0604020202020204" charset="0"/>
                  </a:defRPr>
                </a:lvl2pPr>
                <a:lvl3pPr marL="1143000" indent="-228600">
                  <a:defRPr sz="2800">
                    <a:solidFill>
                      <a:schemeClr val="tx1"/>
                    </a:solidFill>
                    <a:latin typeface="Amazon Ember" panose="020B0604020202020204" charset="0"/>
                  </a:defRPr>
                </a:lvl3pPr>
                <a:lvl4pPr marL="1600200" indent="-228600">
                  <a:defRPr sz="2800">
                    <a:solidFill>
                      <a:schemeClr val="tx1"/>
                    </a:solidFill>
                    <a:latin typeface="Amazon Ember" panose="020B0604020202020204" charset="0"/>
                  </a:defRPr>
                </a:lvl4pPr>
                <a:lvl5pPr marL="2057400" indent="-228600">
                  <a:defRPr sz="2800">
                    <a:solidFill>
                      <a:schemeClr val="tx1"/>
                    </a:solidFill>
                    <a:latin typeface="Amazon Ember" panose="020B0604020202020204" charset="0"/>
                  </a:defRPr>
                </a:lvl5pPr>
                <a:lvl6pPr marL="2514600" indent="-228600" defTabSz="730250" eaLnBrk="0" fontAlgn="base" hangingPunct="0">
                  <a:spcBef>
                    <a:spcPct val="0"/>
                  </a:spcBef>
                  <a:spcAft>
                    <a:spcPct val="0"/>
                  </a:spcAft>
                  <a:defRPr sz="2800">
                    <a:solidFill>
                      <a:schemeClr val="tx1"/>
                    </a:solidFill>
                    <a:latin typeface="Amazon Ember" panose="020B0604020202020204" charset="0"/>
                  </a:defRPr>
                </a:lvl6pPr>
                <a:lvl7pPr marL="2971800" indent="-228600" defTabSz="730250" eaLnBrk="0" fontAlgn="base" hangingPunct="0">
                  <a:spcBef>
                    <a:spcPct val="0"/>
                  </a:spcBef>
                  <a:spcAft>
                    <a:spcPct val="0"/>
                  </a:spcAft>
                  <a:defRPr sz="2800">
                    <a:solidFill>
                      <a:schemeClr val="tx1"/>
                    </a:solidFill>
                    <a:latin typeface="Amazon Ember" panose="020B0604020202020204" charset="0"/>
                  </a:defRPr>
                </a:lvl7pPr>
                <a:lvl8pPr marL="3429000" indent="-228600" defTabSz="730250" eaLnBrk="0" fontAlgn="base" hangingPunct="0">
                  <a:spcBef>
                    <a:spcPct val="0"/>
                  </a:spcBef>
                  <a:spcAft>
                    <a:spcPct val="0"/>
                  </a:spcAft>
                  <a:defRPr sz="2800">
                    <a:solidFill>
                      <a:schemeClr val="tx1"/>
                    </a:solidFill>
                    <a:latin typeface="Amazon Ember" panose="020B0604020202020204" charset="0"/>
                  </a:defRPr>
                </a:lvl8pPr>
                <a:lvl9pPr marL="3886200" indent="-228600" defTabSz="730250" eaLnBrk="0" fontAlgn="base" hangingPunct="0">
                  <a:spcBef>
                    <a:spcPct val="0"/>
                  </a:spcBef>
                  <a:spcAft>
                    <a:spcPct val="0"/>
                  </a:spcAft>
                  <a:defRPr sz="2800">
                    <a:solidFill>
                      <a:schemeClr val="tx1"/>
                    </a:solidFill>
                    <a:latin typeface="Amazon Ember" panose="020B0604020202020204" charset="0"/>
                  </a:defRPr>
                </a:lvl9pPr>
              </a:lstStyle>
              <a:p>
                <a:pPr eaLnBrk="1" hangingPunct="1"/>
                <a:r>
                  <a:rPr lang="en-US" altLang="en-US" sz="1600" i="1" dirty="0"/>
                  <a:t>QA</a:t>
                </a:r>
                <a:endParaRPr lang="en-US" altLang="en-US" sz="1600" dirty="0"/>
              </a:p>
            </p:txBody>
          </p:sp>
          <p:pic>
            <p:nvPicPr>
              <p:cNvPr id="46" name="Graphic 12">
                <a:extLst>
                  <a:ext uri="{FF2B5EF4-FFF2-40B4-BE49-F238E27FC236}">
                    <a16:creationId xmlns:a16="http://schemas.microsoft.com/office/drawing/2014/main" id="{2005B271-0775-4265-B8F7-0CE9AA751E9F}"/>
                  </a:ext>
                </a:extLst>
              </p:cNvPr>
              <p:cNvPicPr>
                <a:picLocks noChangeAspect="1" noChangeArrowheads="1"/>
              </p:cNvPicPr>
              <p:nvPr/>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flipH="1">
                <a:off x="7278627" y="1884888"/>
                <a:ext cx="816372" cy="79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7" name="Straight Arrow Connector 46">
              <a:extLst>
                <a:ext uri="{FF2B5EF4-FFF2-40B4-BE49-F238E27FC236}">
                  <a16:creationId xmlns:a16="http://schemas.microsoft.com/office/drawing/2014/main" id="{F8421652-9C30-44A0-BD89-83CD783D976A}"/>
                </a:ext>
              </a:extLst>
            </p:cNvPr>
            <p:cNvCxnSpPr/>
            <p:nvPr/>
          </p:nvCxnSpPr>
          <p:spPr>
            <a:xfrm flipV="1">
              <a:off x="1550748" y="5556262"/>
              <a:ext cx="664113" cy="1"/>
            </a:xfrm>
            <a:prstGeom prst="straightConnector1">
              <a:avLst/>
            </a:prstGeom>
            <a:ln w="25400">
              <a:solidFill>
                <a:schemeClr val="accent2"/>
              </a:solidFill>
              <a:headEnd type="triangle" w="lg" len="lg"/>
              <a:tailEnd type="arrow" w="med" len="med"/>
            </a:ln>
          </p:spPr>
          <p:style>
            <a:lnRef idx="1">
              <a:schemeClr val="accent1"/>
            </a:lnRef>
            <a:fillRef idx="0">
              <a:schemeClr val="accent1"/>
            </a:fillRef>
            <a:effectRef idx="0">
              <a:schemeClr val="accent1"/>
            </a:effectRef>
            <a:fontRef idx="minor">
              <a:schemeClr val="tx1"/>
            </a:fontRef>
          </p:style>
        </p:cxnSp>
        <p:pic>
          <p:nvPicPr>
            <p:cNvPr id="48" name="Graphic 49">
              <a:extLst>
                <a:ext uri="{FF2B5EF4-FFF2-40B4-BE49-F238E27FC236}">
                  <a16:creationId xmlns:a16="http://schemas.microsoft.com/office/drawing/2014/main" id="{1EEA6B81-A7F4-4600-A7E2-69064AF2B167}"/>
                </a:ext>
              </a:extLst>
            </p:cNvPr>
            <p:cNvPicPr>
              <a:picLocks noChangeAspect="1" noChangeArrowheads="1"/>
            </p:cNvPicPr>
            <p:nvPr/>
          </p:nvPicPr>
          <p:blipFill>
            <a:blip r:embed="rId13">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470974" y="5136244"/>
              <a:ext cx="840037" cy="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lowchart: Process 48">
              <a:extLst>
                <a:ext uri="{FF2B5EF4-FFF2-40B4-BE49-F238E27FC236}">
                  <a16:creationId xmlns:a16="http://schemas.microsoft.com/office/drawing/2014/main" id="{5E5EC5C0-80BC-4DDF-9822-B78AB0601D77}"/>
                </a:ext>
              </a:extLst>
            </p:cNvPr>
            <p:cNvSpPr/>
            <p:nvPr/>
          </p:nvSpPr>
          <p:spPr>
            <a:xfrm>
              <a:off x="3310033" y="5517253"/>
              <a:ext cx="1234017" cy="338554"/>
            </a:xfrm>
            <a:prstGeom prst="flowChartProcess">
              <a:avLst/>
            </a:prstGeom>
            <a:solidFill>
              <a:schemeClr val="bg1"/>
            </a:solidFill>
            <a:ln w="254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600" dirty="0"/>
                <a:t>qa</a:t>
              </a:r>
            </a:p>
          </p:txBody>
        </p:sp>
      </p:grpSp>
      <p:sp>
        <p:nvSpPr>
          <p:cNvPr id="63" name="Rectangle 62">
            <a:extLst>
              <a:ext uri="{FF2B5EF4-FFF2-40B4-BE49-F238E27FC236}">
                <a16:creationId xmlns:a16="http://schemas.microsoft.com/office/drawing/2014/main" id="{F6DC0185-ED70-4E1B-95D9-6E8414855C6F}"/>
              </a:ext>
            </a:extLst>
          </p:cNvPr>
          <p:cNvSpPr/>
          <p:nvPr/>
        </p:nvSpPr>
        <p:spPr>
          <a:xfrm>
            <a:off x="4864364" y="5556261"/>
            <a:ext cx="6565630" cy="338554"/>
          </a:xfrm>
          <a:prstGeom prst="rect">
            <a:avLst/>
          </a:prstGeom>
          <a:ln w="254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600" dirty="0"/>
              <a:t>qa data: “/qa/object1”, “/qa/object2”,…</a:t>
            </a:r>
          </a:p>
        </p:txBody>
      </p:sp>
    </p:spTree>
    <p:custDataLst>
      <p:tags r:id="rId1"/>
    </p:custDataLst>
    <p:extLst>
      <p:ext uri="{BB962C8B-B14F-4D97-AF65-F5344CB8AC3E}">
        <p14:creationId xmlns:p14="http://schemas.microsoft.com/office/powerpoint/2010/main" val="216793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EAFB-D41F-6A4F-B53B-C3394CFF4F81}"/>
              </a:ext>
            </a:extLst>
          </p:cNvPr>
          <p:cNvSpPr>
            <a:spLocks noGrp="1"/>
          </p:cNvSpPr>
          <p:nvPr>
            <p:ph type="title"/>
          </p:nvPr>
        </p:nvSpPr>
        <p:spPr/>
        <p:txBody>
          <a:bodyPr/>
          <a:lstStyle/>
          <a:p>
            <a:r>
              <a:rPr lang="en-US" dirty="0"/>
              <a:t>S3 service endpoints</a:t>
            </a:r>
          </a:p>
        </p:txBody>
      </p:sp>
      <p:sp>
        <p:nvSpPr>
          <p:cNvPr id="6" name="Text Placeholder 5">
            <a:extLst>
              <a:ext uri="{FF2B5EF4-FFF2-40B4-BE49-F238E27FC236}">
                <a16:creationId xmlns:a16="http://schemas.microsoft.com/office/drawing/2014/main" id="{449821E1-887F-441F-8D23-677F32F3D718}"/>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247751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3CE00D-F35A-4D66-B174-65174805297E}"/>
              </a:ext>
            </a:extLst>
          </p:cNvPr>
          <p:cNvSpPr>
            <a:spLocks noGrp="1"/>
          </p:cNvSpPr>
          <p:nvPr>
            <p:ph type="sldNum" sz="quarter" idx="20"/>
          </p:nvPr>
        </p:nvSpPr>
        <p:spPr/>
        <p:txBody>
          <a:bodyPr/>
          <a:lstStyle/>
          <a:p>
            <a:fld id="{B6A95138-A96E-2F42-A959-2EFD44FE4AB7}" type="slidenum">
              <a:rPr lang="en-US" smtClean="0"/>
              <a:pPr/>
              <a:t>17</a:t>
            </a:fld>
            <a:endParaRPr lang="en-US" dirty="0"/>
          </a:p>
        </p:txBody>
      </p:sp>
      <p:sp>
        <p:nvSpPr>
          <p:cNvPr id="2" name="Title 1"/>
          <p:cNvSpPr>
            <a:spLocks noGrp="1"/>
          </p:cNvSpPr>
          <p:nvPr>
            <p:ph type="title"/>
          </p:nvPr>
        </p:nvSpPr>
        <p:spPr/>
        <p:txBody>
          <a:bodyPr/>
          <a:lstStyle/>
          <a:p>
            <a:r>
              <a:rPr lang="en-US" dirty="0"/>
              <a:t>Overview: S3 service endpoints</a:t>
            </a:r>
          </a:p>
        </p:txBody>
      </p:sp>
      <p:sp>
        <p:nvSpPr>
          <p:cNvPr id="18" name="Rectangle 17"/>
          <p:cNvSpPr/>
          <p:nvPr/>
        </p:nvSpPr>
        <p:spPr>
          <a:xfrm>
            <a:off x="365760" y="1233269"/>
            <a:ext cx="2839239" cy="369332"/>
          </a:xfrm>
          <a:prstGeom prst="rect">
            <a:avLst/>
          </a:prstGeom>
        </p:spPr>
        <p:txBody>
          <a:bodyPr wrap="none">
            <a:spAutoFit/>
          </a:bodyPr>
          <a:lstStyle/>
          <a:p>
            <a:pPr>
              <a:lnSpc>
                <a:spcPct val="100000"/>
              </a:lnSpc>
            </a:pPr>
            <a:r>
              <a:rPr lang="en-US" dirty="0">
                <a:latin typeface="Amazon Ember" panose="020B0703020204020204" pitchFamily="34" charset="0"/>
                <a:ea typeface="Amazon Ember" panose="020B0703020204020204" pitchFamily="34" charset="0"/>
                <a:cs typeface="Amazon Ember" panose="020B0703020204020204" pitchFamily="34" charset="0"/>
              </a:rPr>
              <a:t>Virtual hosted-style URL</a:t>
            </a:r>
          </a:p>
        </p:txBody>
      </p:sp>
      <p:sp>
        <p:nvSpPr>
          <p:cNvPr id="56" name="Rectangle 55"/>
          <p:cNvSpPr/>
          <p:nvPr/>
        </p:nvSpPr>
        <p:spPr>
          <a:xfrm>
            <a:off x="365759" y="1642884"/>
            <a:ext cx="11569209" cy="2345708"/>
          </a:xfrm>
          <a:prstGeom prst="rect">
            <a:avLst/>
          </a:prstGeom>
          <a:solidFill>
            <a:schemeClr val="bg1">
              <a:lumMod val="95000"/>
            </a:schemeClr>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50" name="Rectangle 49"/>
          <p:cNvSpPr/>
          <p:nvPr/>
        </p:nvSpPr>
        <p:spPr>
          <a:xfrm>
            <a:off x="991894" y="2650938"/>
            <a:ext cx="10176240" cy="369332"/>
          </a:xfrm>
          <a:prstGeom prst="rect">
            <a:avLst/>
          </a:prstGeom>
        </p:spPr>
        <p:txBody>
          <a:bodyPr wrap="square">
            <a:spAutoFit/>
          </a:bodyPr>
          <a:lstStyle/>
          <a:p>
            <a:pPr algn="ctr"/>
            <a:r>
              <a:rPr lang="en-US" dirty="0">
                <a:latin typeface="Lucida Console" panose="020B0609040504020204" pitchFamily="49" charset="0"/>
              </a:rPr>
              <a:t>https://</a:t>
            </a:r>
            <a:r>
              <a:rPr lang="en-US" altLang="en-US" dirty="0">
                <a:solidFill>
                  <a:schemeClr val="accent6"/>
                </a:solidFill>
                <a:latin typeface="Lucida Console" panose="020B0609040504020204" pitchFamily="49" charset="0"/>
              </a:rPr>
              <a:t>[bucketname]</a:t>
            </a:r>
            <a:r>
              <a:rPr lang="en-US" dirty="0">
                <a:solidFill>
                  <a:schemeClr val="accent6"/>
                </a:solidFill>
                <a:latin typeface="Lucida Console" panose="020B0609040504020204" pitchFamily="49" charset="0"/>
              </a:rPr>
              <a:t>.</a:t>
            </a:r>
            <a:r>
              <a:rPr lang="en-US" dirty="0">
                <a:latin typeface="Lucida Console" panose="020B0609040504020204" pitchFamily="49" charset="0"/>
              </a:rPr>
              <a:t>s3.</a:t>
            </a:r>
            <a:r>
              <a:rPr lang="en-US" altLang="en-US" dirty="0">
                <a:solidFill>
                  <a:schemeClr val="accent6"/>
                </a:solidFill>
                <a:latin typeface="Lucida Console" panose="020B0609040504020204" pitchFamily="49" charset="0"/>
              </a:rPr>
              <a:t>[Region]</a:t>
            </a:r>
            <a:r>
              <a:rPr lang="en-US" dirty="0">
                <a:latin typeface="Lucida Console" panose="020B0609040504020204" pitchFamily="49" charset="0"/>
              </a:rPr>
              <a:t>.amazonaws.com/</a:t>
            </a:r>
            <a:r>
              <a:rPr lang="en-US" altLang="en-US" dirty="0">
                <a:solidFill>
                  <a:schemeClr val="accent6"/>
                </a:solidFill>
                <a:latin typeface="Lucida Console" panose="020B0609040504020204" pitchFamily="49" charset="0"/>
              </a:rPr>
              <a:t>[key]</a:t>
            </a:r>
            <a:endParaRPr lang="en-US" dirty="0">
              <a:solidFill>
                <a:schemeClr val="accent6"/>
              </a:solidFill>
              <a:latin typeface="Lucida Console" panose="020B0609040504020204" pitchFamily="49" charset="0"/>
            </a:endParaRPr>
          </a:p>
        </p:txBody>
      </p:sp>
      <p:grpSp>
        <p:nvGrpSpPr>
          <p:cNvPr id="4" name="serviceCode" descr="In this example, the service code is S3.">
            <a:extLst>
              <a:ext uri="{FF2B5EF4-FFF2-40B4-BE49-F238E27FC236}">
                <a16:creationId xmlns:a16="http://schemas.microsoft.com/office/drawing/2014/main" id="{FE62E3D5-BB92-46DE-B716-78A2F727DFA0}"/>
              </a:ext>
            </a:extLst>
          </p:cNvPr>
          <p:cNvGrpSpPr/>
          <p:nvPr/>
        </p:nvGrpSpPr>
        <p:grpSpPr>
          <a:xfrm>
            <a:off x="4667771" y="2977220"/>
            <a:ext cx="1727629" cy="690956"/>
            <a:chOff x="4667771" y="2977220"/>
            <a:chExt cx="1727629" cy="690956"/>
          </a:xfrm>
        </p:grpSpPr>
        <p:sp>
          <p:nvSpPr>
            <p:cNvPr id="45" name="TextBox 52"/>
            <p:cNvSpPr txBox="1">
              <a:spLocks noChangeArrowheads="1"/>
            </p:cNvSpPr>
            <p:nvPr/>
          </p:nvSpPr>
          <p:spPr bwMode="auto">
            <a:xfrm>
              <a:off x="4667771" y="3421955"/>
              <a:ext cx="172762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mazon Ember" panose="02000000000000000000" pitchFamily="2" charset="0"/>
                  <a:ea typeface="Amazon Ember" panose="02000000000000000000" pitchFamily="2" charset="0"/>
                  <a:cs typeface="Amazon Ember Light" panose="020B0403020204020204" pitchFamily="34" charset="0"/>
                </a:rPr>
                <a:t>Service code</a:t>
              </a:r>
            </a:p>
          </p:txBody>
        </p:sp>
        <p:sp>
          <p:nvSpPr>
            <p:cNvPr id="58" name="Right Brace 57"/>
            <p:cNvSpPr/>
            <p:nvPr/>
          </p:nvSpPr>
          <p:spPr>
            <a:xfrm rot="5400000">
              <a:off x="5348706" y="2964720"/>
              <a:ext cx="365760" cy="390760"/>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 name="serviceEndpoint" descr="The Service endpoint, entry point for an AWS service, is s3.[Region].amazonaws.com.&#10;">
            <a:extLst>
              <a:ext uri="{FF2B5EF4-FFF2-40B4-BE49-F238E27FC236}">
                <a16:creationId xmlns:a16="http://schemas.microsoft.com/office/drawing/2014/main" id="{34056449-AD0D-4C98-B324-5A9A51439404}"/>
              </a:ext>
            </a:extLst>
          </p:cNvPr>
          <p:cNvGrpSpPr/>
          <p:nvPr/>
        </p:nvGrpSpPr>
        <p:grpSpPr>
          <a:xfrm>
            <a:off x="5157643" y="1847250"/>
            <a:ext cx="3715416" cy="912703"/>
            <a:chOff x="5157643" y="1847250"/>
            <a:chExt cx="3715416" cy="912703"/>
          </a:xfrm>
        </p:grpSpPr>
        <p:sp>
          <p:nvSpPr>
            <p:cNvPr id="46" name="TextBox 52"/>
            <p:cNvSpPr txBox="1">
              <a:spLocks noChangeArrowheads="1"/>
            </p:cNvSpPr>
            <p:nvPr/>
          </p:nvSpPr>
          <p:spPr bwMode="auto">
            <a:xfrm>
              <a:off x="5157643" y="1847250"/>
              <a:ext cx="371541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dirty="0">
                  <a:latin typeface="Amazon Ember" panose="02000000000000000000" pitchFamily="2" charset="0"/>
                  <a:ea typeface="Amazon Ember" panose="02000000000000000000" pitchFamily="2" charset="0"/>
                  <a:cs typeface="Amazon Ember Light" panose="020B0403020204020204" pitchFamily="34" charset="0"/>
                </a:rPr>
                <a:t>Service endpoint</a:t>
              </a:r>
              <a:br>
                <a:rPr lang="en-US" sz="1600" dirty="0">
                  <a:latin typeface="Amazon Ember" panose="02000000000000000000" pitchFamily="2" charset="0"/>
                  <a:ea typeface="Amazon Ember" panose="02000000000000000000" pitchFamily="2" charset="0"/>
                  <a:cs typeface="Amazon Ember Light" panose="020B0403020204020204" pitchFamily="34" charset="0"/>
                </a:rPr>
              </a:br>
              <a:r>
                <a:rPr lang="en-US" sz="1600" dirty="0">
                  <a:latin typeface="Amazon Ember" panose="02000000000000000000" pitchFamily="2" charset="0"/>
                  <a:ea typeface="Amazon Ember" panose="02000000000000000000" pitchFamily="2" charset="0"/>
                  <a:cs typeface="Amazon Ember Light" panose="020B0403020204020204" pitchFamily="34" charset="0"/>
                </a:rPr>
                <a:t>(</a:t>
              </a:r>
              <a:r>
                <a:rPr lang="en-US" sz="1600" dirty="0"/>
                <a:t>entry point for an AWS service)</a:t>
              </a:r>
              <a:endParaRPr lang="en-US" sz="1600" dirty="0">
                <a:latin typeface="Amazon Ember" panose="02000000000000000000" pitchFamily="2" charset="0"/>
                <a:ea typeface="Amazon Ember" panose="02000000000000000000" pitchFamily="2" charset="0"/>
                <a:cs typeface="Amazon Ember Light" panose="020B0403020204020204" pitchFamily="34" charset="0"/>
              </a:endParaRPr>
            </a:p>
          </p:txBody>
        </p:sp>
        <p:sp>
          <p:nvSpPr>
            <p:cNvPr id="47" name="Right Brace 46"/>
            <p:cNvSpPr/>
            <p:nvPr/>
          </p:nvSpPr>
          <p:spPr>
            <a:xfrm rot="16200000">
              <a:off x="6885139" y="863182"/>
              <a:ext cx="342529" cy="3451014"/>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ectangle 20"/>
          <p:cNvSpPr/>
          <p:nvPr/>
        </p:nvSpPr>
        <p:spPr>
          <a:xfrm>
            <a:off x="365760" y="4027650"/>
            <a:ext cx="11620507" cy="507575"/>
          </a:xfrm>
          <a:prstGeom prst="rect">
            <a:avLst/>
          </a:prstGeom>
        </p:spPr>
        <p:txBody>
          <a:bodyPr wrap="square">
            <a:spAutoFit/>
          </a:bodyPr>
          <a:lstStyle/>
          <a:p>
            <a:pPr>
              <a:lnSpc>
                <a:spcPct val="150000"/>
              </a:lnSpc>
            </a:pPr>
            <a:r>
              <a:rPr lang="en-US" altLang="en-US" sz="2000" dirty="0">
                <a:latin typeface="Amazon Ember" panose="020B0703020204020204" pitchFamily="34" charset="0"/>
                <a:ea typeface="Amazon Ember" panose="020B0703020204020204" pitchFamily="34" charset="0"/>
                <a:cs typeface="Amazon Ember" panose="020B0703020204020204" pitchFamily="34" charset="0"/>
              </a:rPr>
              <a:t>Additional virtual hosted-style endpoints:</a:t>
            </a:r>
          </a:p>
        </p:txBody>
      </p:sp>
      <p:graphicFrame>
        <p:nvGraphicFramePr>
          <p:cNvPr id="3" name="Table 2"/>
          <p:cNvGraphicFramePr>
            <a:graphicFrameLocks noGrp="1"/>
          </p:cNvGraphicFramePr>
          <p:nvPr>
            <p:extLst>
              <p:ext uri="{D42A27DB-BD31-4B8C-83A1-F6EECF244321}">
                <p14:modId xmlns:p14="http://schemas.microsoft.com/office/powerpoint/2010/main" val="3016694578"/>
              </p:ext>
            </p:extLst>
          </p:nvPr>
        </p:nvGraphicFramePr>
        <p:xfrm>
          <a:off x="365758" y="4568696"/>
          <a:ext cx="11569209" cy="1584960"/>
        </p:xfrm>
        <a:graphic>
          <a:graphicData uri="http://schemas.openxmlformats.org/drawingml/2006/table">
            <a:tbl>
              <a:tblPr firstRow="1" firstCol="1" bandRow="1">
                <a:tableStyleId>{69012ECD-51FC-41F1-AA8D-1B2483CD663E}</a:tableStyleId>
              </a:tblPr>
              <a:tblGrid>
                <a:gridCol w="3306130">
                  <a:extLst>
                    <a:ext uri="{9D8B030D-6E8A-4147-A177-3AD203B41FA5}">
                      <a16:colId xmlns:a16="http://schemas.microsoft.com/office/drawing/2014/main" val="21925841"/>
                    </a:ext>
                  </a:extLst>
                </a:gridCol>
                <a:gridCol w="8263079">
                  <a:extLst>
                    <a:ext uri="{9D8B030D-6E8A-4147-A177-3AD203B41FA5}">
                      <a16:colId xmlns:a16="http://schemas.microsoft.com/office/drawing/2014/main" val="475223546"/>
                    </a:ext>
                  </a:extLst>
                </a:gridCol>
              </a:tblGrid>
              <a:tr h="311276">
                <a:tc>
                  <a:txBody>
                    <a:bodyPr/>
                    <a:lstStyle/>
                    <a:p>
                      <a:pPr>
                        <a:lnSpc>
                          <a:spcPct val="100000"/>
                        </a:lnSpc>
                      </a:pPr>
                      <a:r>
                        <a:rPr lang="en-US" sz="1600" dirty="0"/>
                        <a:t>Type</a:t>
                      </a:r>
                      <a:endParaRPr lang="en-US" sz="1600" dirty="0">
                        <a:latin typeface="+mn-lt"/>
                      </a:endParaRPr>
                    </a:p>
                  </a:txBody>
                  <a:tcPr/>
                </a:tc>
                <a:tc>
                  <a:txBody>
                    <a:bodyPr/>
                    <a:lstStyle/>
                    <a:p>
                      <a:r>
                        <a:rPr lang="en-US" sz="1600" dirty="0"/>
                        <a:t>Notation</a:t>
                      </a:r>
                    </a:p>
                  </a:txBody>
                  <a:tcPr/>
                </a:tc>
                <a:extLst>
                  <a:ext uri="{0D108BD9-81ED-4DB2-BD59-A6C34878D82A}">
                    <a16:rowId xmlns:a16="http://schemas.microsoft.com/office/drawing/2014/main" val="2571035898"/>
                  </a:ext>
                </a:extLst>
              </a:tr>
              <a:tr h="311276">
                <a:tc>
                  <a:txBody>
                    <a:bodyPr/>
                    <a:lstStyle/>
                    <a:p>
                      <a:pPr>
                        <a:lnSpc>
                          <a:spcPct val="100000"/>
                        </a:lnSpc>
                      </a:pPr>
                      <a:r>
                        <a:rPr lang="en-US" sz="1600" b="0" kern="1200" dirty="0"/>
                        <a:t>S3 dual-stack endpoints </a:t>
                      </a:r>
                      <a:br>
                        <a:rPr lang="en-US" sz="1600" b="0" dirty="0"/>
                      </a:br>
                      <a:r>
                        <a:rPr lang="en-US" sz="1600" b="0" dirty="0"/>
                        <a:t>(support both IPv4 and IPv6)</a:t>
                      </a:r>
                      <a:endParaRPr lang="en-US" sz="1600" b="0" dirty="0">
                        <a:latin typeface="+mn-lt"/>
                      </a:endParaRPr>
                    </a:p>
                  </a:txBody>
                  <a:tcPr/>
                </a:tc>
                <a:tc>
                  <a:txBody>
                    <a:bodyPr/>
                    <a:lstStyle/>
                    <a:p>
                      <a:r>
                        <a:rPr lang="en-US" altLang="en-US" sz="1600" dirty="0"/>
                        <a:t>https://[bucketname].s3.dualstack.[Region].amazonaws.com </a:t>
                      </a:r>
                      <a:endParaRPr lang="en-US" sz="1600" dirty="0"/>
                    </a:p>
                  </a:txBody>
                  <a:tcPr/>
                </a:tc>
                <a:extLst>
                  <a:ext uri="{0D108BD9-81ED-4DB2-BD59-A6C34878D82A}">
                    <a16:rowId xmlns:a16="http://schemas.microsoft.com/office/drawing/2014/main" val="996017727"/>
                  </a:ext>
                </a:extLst>
              </a:tr>
              <a:tr h="309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t>S3 access points</a:t>
                      </a:r>
                      <a:endParaRPr lang="en-US" sz="1600" b="0" kern="1200" dirty="0">
                        <a:solidFill>
                          <a:schemeClr val="tx1"/>
                        </a:solidFill>
                        <a:latin typeface="+mj-lt"/>
                        <a:ea typeface="Amazon Ember" panose="02000000000000000000" pitchFamily="2" charset="0"/>
                        <a:cs typeface="Amazon Ember Display Medium" panose="020F0603020204020204" pitchFamily="34" charset="0"/>
                      </a:endParaRPr>
                    </a:p>
                  </a:txBody>
                  <a:tcPr/>
                </a:tc>
                <a:tc>
                  <a:txBody>
                    <a:bodyPr/>
                    <a:lstStyle/>
                    <a:p>
                      <a:r>
                        <a:rPr lang="en-US" sz="1600" dirty="0"/>
                        <a:t>https://[AccessPointName-AccountId].s3-accesspoint.</a:t>
                      </a:r>
                      <a:r>
                        <a:rPr lang="en-US" altLang="en-US" sz="1600" dirty="0"/>
                        <a:t>[Region]</a:t>
                      </a:r>
                      <a:r>
                        <a:rPr lang="en-US" sz="1600" dirty="0"/>
                        <a:t>.amazonaws.com</a:t>
                      </a:r>
                    </a:p>
                  </a:txBody>
                  <a:tcPr/>
                </a:tc>
                <a:extLst>
                  <a:ext uri="{0D108BD9-81ED-4DB2-BD59-A6C34878D82A}">
                    <a16:rowId xmlns:a16="http://schemas.microsoft.com/office/drawing/2014/main" val="3244754394"/>
                  </a:ext>
                </a:extLst>
              </a:tr>
              <a:tr h="309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t>Website endpoint</a:t>
                      </a:r>
                      <a:endParaRPr lang="en-US" sz="1600" b="0" kern="1200" dirty="0">
                        <a:solidFill>
                          <a:schemeClr val="tx1"/>
                        </a:solidFill>
                        <a:latin typeface="+mj-lt"/>
                        <a:ea typeface="Amazon Ember" panose="02000000000000000000" pitchFamily="2" charset="0"/>
                        <a:cs typeface="Amazon Ember Display Medium" panose="020F06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https://[bucketname].s3-website-[Region].amazonaws.com </a:t>
                      </a:r>
                      <a:endParaRPr lang="en-US" sz="1600" dirty="0"/>
                    </a:p>
                  </a:txBody>
                  <a:tcPr/>
                </a:tc>
                <a:extLst>
                  <a:ext uri="{0D108BD9-81ED-4DB2-BD59-A6C34878D82A}">
                    <a16:rowId xmlns:a16="http://schemas.microsoft.com/office/drawing/2014/main" val="63810161"/>
                  </a:ext>
                </a:extLst>
              </a:tr>
            </a:tbl>
          </a:graphicData>
        </a:graphic>
      </p:graphicFrame>
      <p:grpSp>
        <p:nvGrpSpPr>
          <p:cNvPr id="8" name="notation" descr="The website endpoint format is region specific, and can be either s3-website dash (-) Region, or s3-website dot (.) Region.">
            <a:extLst>
              <a:ext uri="{FF2B5EF4-FFF2-40B4-BE49-F238E27FC236}">
                <a16:creationId xmlns:a16="http://schemas.microsoft.com/office/drawing/2014/main" id="{CE5C41AE-CE83-4AB1-8B38-594165A1B322}"/>
              </a:ext>
            </a:extLst>
          </p:cNvPr>
          <p:cNvGrpSpPr/>
          <p:nvPr/>
        </p:nvGrpSpPr>
        <p:grpSpPr>
          <a:xfrm>
            <a:off x="6850505" y="6017077"/>
            <a:ext cx="4485151" cy="541045"/>
            <a:chOff x="7225259" y="6098397"/>
            <a:chExt cx="4485151" cy="541045"/>
          </a:xfrm>
        </p:grpSpPr>
        <p:cxnSp>
          <p:nvCxnSpPr>
            <p:cNvPr id="16" name="Straight Arrow Connector 15">
              <a:extLst>
                <a:ext uri="{FF2B5EF4-FFF2-40B4-BE49-F238E27FC236}">
                  <a16:creationId xmlns:a16="http://schemas.microsoft.com/office/drawing/2014/main" id="{0F875A51-EBE1-4FEA-ACDA-16EFE0D73BDB}"/>
                </a:ext>
              </a:extLst>
            </p:cNvPr>
            <p:cNvCxnSpPr>
              <a:cxnSpLocks/>
              <a:stCxn id="23" idx="1"/>
            </p:cNvCxnSpPr>
            <p:nvPr/>
          </p:nvCxnSpPr>
          <p:spPr>
            <a:xfrm rot="10800000">
              <a:off x="7225259" y="6098397"/>
              <a:ext cx="178502" cy="379667"/>
            </a:xfrm>
            <a:prstGeom prst="bentConnector2">
              <a:avLst/>
            </a:prstGeom>
            <a:ln w="381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431737D-A07D-43B6-AF1E-3FF984E0B5BE}"/>
                </a:ext>
              </a:extLst>
            </p:cNvPr>
            <p:cNvSpPr/>
            <p:nvPr/>
          </p:nvSpPr>
          <p:spPr>
            <a:xfrm>
              <a:off x="7403761" y="6316683"/>
              <a:ext cx="4306649" cy="322759"/>
            </a:xfrm>
            <a:prstGeom prst="rect">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Region-specific notation (period or hyphen)</a:t>
              </a:r>
            </a:p>
          </p:txBody>
        </p:sp>
      </p:grpSp>
    </p:spTree>
    <p:extLst>
      <p:ext uri="{BB962C8B-B14F-4D97-AF65-F5344CB8AC3E}">
        <p14:creationId xmlns:p14="http://schemas.microsoft.com/office/powerpoint/2010/main" val="411463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EAFB-D41F-6A4F-B53B-C3394CFF4F81}"/>
              </a:ext>
            </a:extLst>
          </p:cNvPr>
          <p:cNvSpPr>
            <a:spLocks noGrp="1"/>
          </p:cNvSpPr>
          <p:nvPr>
            <p:ph type="title"/>
          </p:nvPr>
        </p:nvSpPr>
        <p:spPr/>
        <p:txBody>
          <a:bodyPr/>
          <a:lstStyle/>
          <a:p>
            <a:r>
              <a:rPr lang="en-US" dirty="0"/>
              <a:t>Interacting with Amazon S3 </a:t>
            </a:r>
            <a:br>
              <a:rPr lang="en-US" dirty="0"/>
            </a:br>
            <a:r>
              <a:rPr lang="en-US" dirty="0"/>
              <a:t>using AWS CLI</a:t>
            </a:r>
          </a:p>
        </p:txBody>
      </p:sp>
      <p:sp>
        <p:nvSpPr>
          <p:cNvPr id="6" name="Text Placeholder 5">
            <a:extLst>
              <a:ext uri="{FF2B5EF4-FFF2-40B4-BE49-F238E27FC236}">
                <a16:creationId xmlns:a16="http://schemas.microsoft.com/office/drawing/2014/main" id="{307A9DA3-33CC-4BD2-9829-6EEB14D4C04F}"/>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205957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55999-B045-45F3-8566-7DE587666847}"/>
              </a:ext>
            </a:extLst>
          </p:cNvPr>
          <p:cNvSpPr>
            <a:spLocks noGrp="1"/>
          </p:cNvSpPr>
          <p:nvPr>
            <p:ph type="sldNum" sz="quarter" idx="20"/>
          </p:nvPr>
        </p:nvSpPr>
        <p:spPr/>
        <p:txBody>
          <a:bodyPr/>
          <a:lstStyle/>
          <a:p>
            <a:fld id="{B6A95138-A96E-2F42-A959-2EFD44FE4AB7}" type="slidenum">
              <a:rPr lang="en-US" smtClean="0"/>
              <a:t>19</a:t>
            </a:fld>
            <a:endParaRPr lang="en-US" dirty="0"/>
          </a:p>
        </p:txBody>
      </p:sp>
      <p:sp>
        <p:nvSpPr>
          <p:cNvPr id="2" name="Title 1"/>
          <p:cNvSpPr>
            <a:spLocks noGrp="1"/>
          </p:cNvSpPr>
          <p:nvPr>
            <p:ph type="title"/>
          </p:nvPr>
        </p:nvSpPr>
        <p:spPr/>
        <p:txBody>
          <a:bodyPr/>
          <a:lstStyle/>
          <a:p>
            <a:r>
              <a:rPr lang="en-US"/>
              <a:t>Amazon S3 CLI</a:t>
            </a:r>
            <a:endParaRPr lang="en-US" dirty="0"/>
          </a:p>
        </p:txBody>
      </p:sp>
      <p:sp>
        <p:nvSpPr>
          <p:cNvPr id="5" name="Subtitle 4">
            <a:extLst>
              <a:ext uri="{FF2B5EF4-FFF2-40B4-BE49-F238E27FC236}">
                <a16:creationId xmlns:a16="http://schemas.microsoft.com/office/drawing/2014/main" id="{52974CFB-8B72-4F5A-A7B7-568CFF2E2B65}"/>
              </a:ext>
            </a:extLst>
          </p:cNvPr>
          <p:cNvSpPr>
            <a:spLocks noGrp="1"/>
          </p:cNvSpPr>
          <p:nvPr>
            <p:ph type="subTitle" idx="3"/>
          </p:nvPr>
        </p:nvSpPr>
        <p:spPr/>
        <p:txBody>
          <a:bodyPr/>
          <a:lstStyle/>
          <a:p>
            <a:r>
              <a:rPr lang="en-US"/>
              <a:t>Low-level commands (s3api)</a:t>
            </a:r>
            <a:endParaRPr lang="en-US" dirty="0"/>
          </a:p>
        </p:txBody>
      </p:sp>
      <p:sp>
        <p:nvSpPr>
          <p:cNvPr id="8" name="Content Placeholder 7"/>
          <p:cNvSpPr>
            <a:spLocks noGrp="1"/>
          </p:cNvSpPr>
          <p:nvPr>
            <p:ph type="body" idx="1"/>
          </p:nvPr>
        </p:nvSpPr>
        <p:spPr/>
        <p:txBody>
          <a:bodyPr/>
          <a:lstStyle/>
          <a:p>
            <a:pPr lvl="1"/>
            <a:r>
              <a:rPr lang="en-US">
                <a:latin typeface="+mn-lt"/>
              </a:rPr>
              <a:t>One-to-one mapping to Amazon S3 API</a:t>
            </a:r>
          </a:p>
          <a:p>
            <a:pPr lvl="1"/>
            <a:r>
              <a:rPr lang="en-US">
                <a:latin typeface="+mn-lt"/>
              </a:rPr>
              <a:t>Fine level control</a:t>
            </a:r>
          </a:p>
          <a:p>
            <a:endParaRPr lang="en-US">
              <a:latin typeface="+mn-lt"/>
            </a:endParaRPr>
          </a:p>
          <a:p>
            <a:endParaRPr lang="en-US">
              <a:latin typeface="+mn-lt"/>
            </a:endParaRPr>
          </a:p>
          <a:p>
            <a:pPr marL="0" indent="0">
              <a:buNone/>
            </a:pPr>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3922073307"/>
              </p:ext>
            </p:extLst>
          </p:nvPr>
        </p:nvGraphicFramePr>
        <p:xfrm>
          <a:off x="6419501" y="3725299"/>
          <a:ext cx="4900357" cy="2081142"/>
        </p:xfrm>
        <a:graphic>
          <a:graphicData uri="http://schemas.openxmlformats.org/drawingml/2006/table">
            <a:tbl>
              <a:tblPr firstRow="1" bandRow="1">
                <a:tableStyleId>{EB9631B5-78F2-41C9-869B-9F39066F8104}</a:tableStyleId>
              </a:tblPr>
              <a:tblGrid>
                <a:gridCol w="4900357">
                  <a:extLst>
                    <a:ext uri="{9D8B030D-6E8A-4147-A177-3AD203B41FA5}">
                      <a16:colId xmlns:a16="http://schemas.microsoft.com/office/drawing/2014/main" val="2100567886"/>
                    </a:ext>
                  </a:extLst>
                </a:gridCol>
              </a:tblGrid>
              <a:tr h="378194">
                <a:tc>
                  <a:txBody>
                    <a:bodyPr/>
                    <a:lstStyle/>
                    <a:p>
                      <a:r>
                        <a:rPr lang="en-US" sz="1800" dirty="0">
                          <a:solidFill>
                            <a:schemeClr val="tx1"/>
                          </a:solidFill>
                        </a:rPr>
                        <a:t>Command</a:t>
                      </a:r>
                    </a:p>
                  </a:txBody>
                  <a:tcPr marL="103429" marR="103429"/>
                </a:tc>
                <a:extLst>
                  <a:ext uri="{0D108BD9-81ED-4DB2-BD59-A6C34878D82A}">
                    <a16:rowId xmlns:a16="http://schemas.microsoft.com/office/drawing/2014/main" val="3788950320"/>
                  </a:ext>
                </a:extLst>
              </a:tr>
              <a:tr h="851474">
                <a:tc>
                  <a:txBody>
                    <a:bodyPr/>
                    <a:lstStyle/>
                    <a:p>
                      <a:r>
                        <a:rPr lang="en-CA" sz="1800" dirty="0">
                          <a:solidFill>
                            <a:schemeClr val="tx1"/>
                          </a:solidFill>
                        </a:rPr>
                        <a:t>cp</a:t>
                      </a:r>
                      <a:endParaRPr lang="en-CA" sz="1800" dirty="0">
                        <a:solidFill>
                          <a:schemeClr val="tx1"/>
                        </a:solidFill>
                        <a:latin typeface="Lucida Console" panose="020B0609040504020204" pitchFamily="49" charset="0"/>
                      </a:endParaRPr>
                    </a:p>
                  </a:txBody>
                  <a:tcPr marL="103429" marR="103429"/>
                </a:tc>
                <a:extLst>
                  <a:ext uri="{0D108BD9-81ED-4DB2-BD59-A6C34878D82A}">
                    <a16:rowId xmlns:a16="http://schemas.microsoft.com/office/drawing/2014/main" val="1694043787"/>
                  </a:ext>
                </a:extLst>
              </a:tr>
              <a:tr h="851474">
                <a:tc>
                  <a:txBody>
                    <a:bodyPr/>
                    <a:lstStyle/>
                    <a:p>
                      <a:r>
                        <a:rPr lang="en-CA" sz="1800" dirty="0">
                          <a:solidFill>
                            <a:schemeClr val="tx1"/>
                          </a:solidFill>
                        </a:rPr>
                        <a:t>sync</a:t>
                      </a:r>
                      <a:endParaRPr lang="en-CA" sz="1800" dirty="0">
                        <a:solidFill>
                          <a:schemeClr val="tx1"/>
                        </a:solidFill>
                        <a:latin typeface="Lucida Console" panose="020B0609040504020204" pitchFamily="49" charset="0"/>
                      </a:endParaRPr>
                    </a:p>
                  </a:txBody>
                  <a:tcPr marL="103429" marR="103429"/>
                </a:tc>
                <a:extLst>
                  <a:ext uri="{0D108BD9-81ED-4DB2-BD59-A6C34878D82A}">
                    <a16:rowId xmlns:a16="http://schemas.microsoft.com/office/drawing/2014/main" val="4256368021"/>
                  </a:ext>
                </a:extLst>
              </a:tr>
            </a:tbl>
          </a:graphicData>
        </a:graphic>
      </p:graphicFrame>
      <p:sp>
        <p:nvSpPr>
          <p:cNvPr id="6" name="Subtitle 5">
            <a:extLst>
              <a:ext uri="{FF2B5EF4-FFF2-40B4-BE49-F238E27FC236}">
                <a16:creationId xmlns:a16="http://schemas.microsoft.com/office/drawing/2014/main" id="{8D660573-3EC7-4954-927E-B049E1C6A6A4}"/>
              </a:ext>
            </a:extLst>
          </p:cNvPr>
          <p:cNvSpPr>
            <a:spLocks noGrp="1"/>
          </p:cNvSpPr>
          <p:nvPr>
            <p:ph type="subTitle" idx="4"/>
          </p:nvPr>
        </p:nvSpPr>
        <p:spPr/>
        <p:txBody>
          <a:bodyPr/>
          <a:lstStyle/>
          <a:p>
            <a:r>
              <a:rPr lang="en-US"/>
              <a:t>High-level commands (s3)</a:t>
            </a:r>
            <a:endParaRPr lang="en-US" dirty="0"/>
          </a:p>
        </p:txBody>
      </p:sp>
      <p:sp>
        <p:nvSpPr>
          <p:cNvPr id="3" name="Text Placeholder 2">
            <a:extLst>
              <a:ext uri="{FF2B5EF4-FFF2-40B4-BE49-F238E27FC236}">
                <a16:creationId xmlns:a16="http://schemas.microsoft.com/office/drawing/2014/main" id="{D5393B32-AD45-4B18-AECE-8B5F0B5E4E7C}"/>
              </a:ext>
            </a:extLst>
          </p:cNvPr>
          <p:cNvSpPr>
            <a:spLocks noGrp="1"/>
          </p:cNvSpPr>
          <p:nvPr>
            <p:ph type="body" idx="2"/>
          </p:nvPr>
        </p:nvSpPr>
        <p:spPr/>
        <p:txBody>
          <a:bodyPr/>
          <a:lstStyle/>
          <a:p>
            <a:pPr lvl="1"/>
            <a:r>
              <a:rPr lang="en-US"/>
              <a:t>May result in multiple s3api invocations</a:t>
            </a:r>
          </a:p>
          <a:p>
            <a:pPr lvl="1"/>
            <a:r>
              <a:rPr lang="en-US"/>
              <a:t>Faster, but less control</a:t>
            </a:r>
          </a:p>
          <a:p>
            <a:pPr marL="0" indent="0">
              <a:buNone/>
            </a:pPr>
            <a:endParaRPr lang="en-US" dirty="0"/>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3375855821"/>
              </p:ext>
            </p:extLst>
          </p:nvPr>
        </p:nvGraphicFramePr>
        <p:xfrm>
          <a:off x="750221" y="3725299"/>
          <a:ext cx="4900357" cy="2081141"/>
        </p:xfrm>
        <a:graphic>
          <a:graphicData uri="http://schemas.openxmlformats.org/drawingml/2006/table">
            <a:tbl>
              <a:tblPr firstRow="1" bandRow="1">
                <a:tableStyleId>{EB9631B5-78F2-41C9-869B-9F39066F8104}</a:tableStyleId>
              </a:tblPr>
              <a:tblGrid>
                <a:gridCol w="4900357">
                  <a:extLst>
                    <a:ext uri="{9D8B030D-6E8A-4147-A177-3AD203B41FA5}">
                      <a16:colId xmlns:a16="http://schemas.microsoft.com/office/drawing/2014/main" val="2107550529"/>
                    </a:ext>
                  </a:extLst>
                </a:gridCol>
              </a:tblGrid>
              <a:tr h="307401">
                <a:tc>
                  <a:txBody>
                    <a:bodyPr/>
                    <a:lstStyle/>
                    <a:p>
                      <a:pPr algn="l" rtl="0" fontAlgn="ctr"/>
                      <a:r>
                        <a:rPr lang="en-US" sz="1800" u="none" strike="noStrike" dirty="0">
                          <a:solidFill>
                            <a:schemeClr val="tx1"/>
                          </a:solidFill>
                          <a:effectLst/>
                        </a:rPr>
                        <a:t>Command</a:t>
                      </a:r>
                      <a:endParaRPr lang="en-US" sz="1600" b="0" i="0" u="none" strike="noStrike" dirty="0">
                        <a:solidFill>
                          <a:schemeClr val="tx1"/>
                        </a:solidFill>
                        <a:effectLst/>
                        <a:latin typeface="Amazon Ember Light" panose="020B0403020204020204" pitchFamily="34" charset="0"/>
                      </a:endParaRPr>
                    </a:p>
                  </a:txBody>
                  <a:tcPr marL="10776" marR="10776" marT="9525" marB="0" anchor="ctr"/>
                </a:tc>
                <a:extLst>
                  <a:ext uri="{0D108BD9-81ED-4DB2-BD59-A6C34878D82A}">
                    <a16:rowId xmlns:a16="http://schemas.microsoft.com/office/drawing/2014/main" val="3330310918"/>
                  </a:ext>
                </a:extLst>
              </a:tr>
              <a:tr h="39611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solidFill>
                            <a:schemeClr val="tx1"/>
                          </a:solidFill>
                          <a:effectLst/>
                        </a:rPr>
                        <a:t>copy-object</a:t>
                      </a:r>
                      <a:endParaRPr lang="en-US" sz="1800" u="none" strike="noStrike" dirty="0">
                        <a:solidFill>
                          <a:schemeClr val="tx1"/>
                        </a:solidFill>
                        <a:effectLst/>
                        <a:latin typeface="Lucida Console" panose="020B0609040504020204" pitchFamily="49" charset="0"/>
                      </a:endParaRPr>
                    </a:p>
                  </a:txBody>
                  <a:tcPr marL="103429" marR="103429" anchor="ctr"/>
                </a:tc>
                <a:extLst>
                  <a:ext uri="{0D108BD9-81ED-4DB2-BD59-A6C34878D82A}">
                    <a16:rowId xmlns:a16="http://schemas.microsoft.com/office/drawing/2014/main" val="636455756"/>
                  </a:ext>
                </a:extLst>
              </a:tr>
              <a:tr h="39611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solidFill>
                            <a:schemeClr val="tx1"/>
                          </a:solidFill>
                          <a:effectLst/>
                        </a:rPr>
                        <a:t>create-multipart-upload</a:t>
                      </a:r>
                      <a:endParaRPr lang="en-US" sz="1800" u="none" strike="noStrike" dirty="0">
                        <a:solidFill>
                          <a:schemeClr val="tx1"/>
                        </a:solidFill>
                        <a:effectLst/>
                        <a:latin typeface="Lucida Console" panose="020B0609040504020204" pitchFamily="49" charset="0"/>
                      </a:endParaRPr>
                    </a:p>
                  </a:txBody>
                  <a:tcPr marL="103429" marR="103429" anchor="ctr"/>
                </a:tc>
                <a:extLst>
                  <a:ext uri="{0D108BD9-81ED-4DB2-BD59-A6C34878D82A}">
                    <a16:rowId xmlns:a16="http://schemas.microsoft.com/office/drawing/2014/main" val="4283759592"/>
                  </a:ext>
                </a:extLst>
              </a:tr>
              <a:tr h="49075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solidFill>
                            <a:schemeClr val="tx1"/>
                          </a:solidFill>
                          <a:effectLst/>
                        </a:rPr>
                        <a:t>complete-multipart-upload</a:t>
                      </a:r>
                      <a:endParaRPr lang="en-US" sz="1800" b="0" i="0" u="none" strike="noStrike" dirty="0">
                        <a:solidFill>
                          <a:schemeClr val="tx1"/>
                        </a:solidFill>
                        <a:effectLst/>
                        <a:latin typeface="Lucida Console" panose="020B0609040504020204" pitchFamily="49" charset="0"/>
                      </a:endParaRPr>
                    </a:p>
                  </a:txBody>
                  <a:tcPr marL="103429" marR="103429" anchor="ctr"/>
                </a:tc>
                <a:extLst>
                  <a:ext uri="{0D108BD9-81ED-4DB2-BD59-A6C34878D82A}">
                    <a16:rowId xmlns:a16="http://schemas.microsoft.com/office/drawing/2014/main" val="703159172"/>
                  </a:ext>
                </a:extLst>
              </a:tr>
              <a:tr h="49075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solidFill>
                            <a:schemeClr val="tx1"/>
                          </a:solidFill>
                          <a:effectLst/>
                        </a:rPr>
                        <a:t>abort-multipart-upload</a:t>
                      </a:r>
                      <a:endParaRPr lang="en-US" sz="1800" b="0" i="0" u="none" strike="noStrike" dirty="0">
                        <a:solidFill>
                          <a:schemeClr val="tx1"/>
                        </a:solidFill>
                        <a:effectLst/>
                        <a:latin typeface="Lucida Console" panose="020B0609040504020204" pitchFamily="49" charset="0"/>
                      </a:endParaRPr>
                    </a:p>
                  </a:txBody>
                  <a:tcPr marL="103429" marR="103429" anchor="ctr"/>
                </a:tc>
                <a:extLst>
                  <a:ext uri="{0D108BD9-81ED-4DB2-BD59-A6C34878D82A}">
                    <a16:rowId xmlns:a16="http://schemas.microsoft.com/office/drawing/2014/main" val="186098532"/>
                  </a:ext>
                </a:extLst>
              </a:tr>
            </a:tbl>
          </a:graphicData>
        </a:graphic>
      </p:graphicFrame>
    </p:spTree>
    <p:extLst>
      <p:ext uri="{BB962C8B-B14F-4D97-AF65-F5344CB8AC3E}">
        <p14:creationId xmlns:p14="http://schemas.microsoft.com/office/powerpoint/2010/main" val="114874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E5EE35-7020-4343-BA70-832552DB1834}"/>
              </a:ext>
            </a:extLst>
          </p:cNvPr>
          <p:cNvSpPr>
            <a:spLocks noGrp="1"/>
          </p:cNvSpPr>
          <p:nvPr>
            <p:ph type="sldNum" sz="quarter" idx="20"/>
          </p:nvPr>
        </p:nvSpPr>
        <p:spPr/>
        <p:txBody>
          <a:bodyPr/>
          <a:lstStyle/>
          <a:p>
            <a:fld id="{B6A95138-A96E-2F42-A959-2EFD44FE4AB7}" type="slidenum">
              <a:rPr lang="en-US" smtClean="0"/>
              <a:t>2</a:t>
            </a:fld>
            <a:endParaRPr lang="en-US" dirty="0"/>
          </a:p>
        </p:txBody>
      </p:sp>
      <p:sp>
        <p:nvSpPr>
          <p:cNvPr id="2" name="Title 1"/>
          <p:cNvSpPr>
            <a:spLocks noGrp="1"/>
          </p:cNvSpPr>
          <p:nvPr>
            <p:ph type="title"/>
          </p:nvPr>
        </p:nvSpPr>
        <p:spPr/>
        <p:txBody>
          <a:bodyPr/>
          <a:lstStyle/>
          <a:p>
            <a:r>
              <a:rPr lang="en-US" dirty="0"/>
              <a:t>Agenda</a:t>
            </a:r>
          </a:p>
        </p:txBody>
      </p:sp>
      <p:grpSp>
        <p:nvGrpSpPr>
          <p:cNvPr id="5" name="justCompleted" descr="You just completed module 4, Getting Started with Permissions.">
            <a:extLst>
              <a:ext uri="{FF2B5EF4-FFF2-40B4-BE49-F238E27FC236}">
                <a16:creationId xmlns:a16="http://schemas.microsoft.com/office/drawing/2014/main" id="{4D9C8819-5D27-4AFB-BFD5-C83BEA5014EB}"/>
              </a:ext>
            </a:extLst>
          </p:cNvPr>
          <p:cNvGrpSpPr/>
          <p:nvPr/>
        </p:nvGrpSpPr>
        <p:grpSpPr>
          <a:xfrm>
            <a:off x="846871" y="1347246"/>
            <a:ext cx="2103120" cy="1076988"/>
            <a:chOff x="846871" y="1377226"/>
            <a:chExt cx="2103120" cy="1076988"/>
          </a:xfrm>
        </p:grpSpPr>
        <p:sp>
          <p:nvSpPr>
            <p:cNvPr id="35" name="Rectangle 34">
              <a:extLst>
                <a:ext uri="{FF2B5EF4-FFF2-40B4-BE49-F238E27FC236}">
                  <a16:creationId xmlns:a16="http://schemas.microsoft.com/office/drawing/2014/main" id="{1978BDF8-9B99-4C1B-A861-84870CF79CA0}"/>
                </a:ext>
              </a:extLst>
            </p:cNvPr>
            <p:cNvSpPr/>
            <p:nvPr/>
          </p:nvSpPr>
          <p:spPr>
            <a:xfrm>
              <a:off x="846871" y="1649542"/>
              <a:ext cx="2103120" cy="804672"/>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Permissions</a:t>
              </a:r>
            </a:p>
          </p:txBody>
        </p:sp>
        <p:sp>
          <p:nvSpPr>
            <p:cNvPr id="36" name="TextBox 35">
              <a:extLst>
                <a:ext uri="{FF2B5EF4-FFF2-40B4-BE49-F238E27FC236}">
                  <a16:creationId xmlns:a16="http://schemas.microsoft.com/office/drawing/2014/main" id="{4BBBA0E7-12C7-4982-B131-6F0651EE29A6}"/>
                </a:ext>
              </a:extLst>
            </p:cNvPr>
            <p:cNvSpPr txBox="1"/>
            <p:nvPr/>
          </p:nvSpPr>
          <p:spPr>
            <a:xfrm>
              <a:off x="846871" y="1377226"/>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4</a:t>
              </a:r>
            </a:p>
          </p:txBody>
        </p:sp>
      </p:grpSp>
      <p:sp>
        <p:nvSpPr>
          <p:cNvPr id="41" name="L-Shape 40">
            <a:extLst>
              <a:ext uri="{FF2B5EF4-FFF2-40B4-BE49-F238E27FC236}">
                <a16:creationId xmlns:a16="http://schemas.microsoft.com/office/drawing/2014/main" id="{D17D534D-740B-4CB8-A5CE-71C7BE42ABAF}"/>
              </a:ext>
              <a:ext uri="{C183D7F6-B498-43B3-948B-1728B52AA6E4}">
                <adec:decorative xmlns:adec="http://schemas.microsoft.com/office/drawing/2017/decorative" val="1"/>
              </a:ext>
            </a:extLst>
          </p:cNvPr>
          <p:cNvSpPr/>
          <p:nvPr/>
        </p:nvSpPr>
        <p:spPr>
          <a:xfrm rot="18353955">
            <a:off x="2697061" y="1263810"/>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Next" descr="You will now start module 5, Getting Started with Storage.">
            <a:extLst>
              <a:ext uri="{FF2B5EF4-FFF2-40B4-BE49-F238E27FC236}">
                <a16:creationId xmlns:a16="http://schemas.microsoft.com/office/drawing/2014/main" id="{4CD76076-B054-43BE-9DD2-2783CC90CA30}"/>
              </a:ext>
            </a:extLst>
          </p:cNvPr>
          <p:cNvGrpSpPr/>
          <p:nvPr/>
        </p:nvGrpSpPr>
        <p:grpSpPr>
          <a:xfrm>
            <a:off x="2949991" y="1344168"/>
            <a:ext cx="8279984" cy="4911667"/>
            <a:chOff x="2949991" y="1344168"/>
            <a:chExt cx="8279984" cy="4911667"/>
          </a:xfrm>
        </p:grpSpPr>
        <p:grpSp>
          <p:nvGrpSpPr>
            <p:cNvPr id="74" name="Group 73" descr="NULL"/>
            <p:cNvGrpSpPr/>
            <p:nvPr/>
          </p:nvGrpSpPr>
          <p:grpSpPr>
            <a:xfrm>
              <a:off x="3712536" y="1344168"/>
              <a:ext cx="2103120" cy="1085869"/>
              <a:chOff x="2445211" y="1695430"/>
              <a:chExt cx="2103120" cy="1085869"/>
            </a:xfrm>
          </p:grpSpPr>
          <p:sp>
            <p:nvSpPr>
              <p:cNvPr id="6" name="Rectangle 5"/>
              <p:cNvSpPr/>
              <p:nvPr/>
            </p:nvSpPr>
            <p:spPr>
              <a:xfrm>
                <a:off x="2445211" y="1974602"/>
                <a:ext cx="2103120" cy="806697"/>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Storage</a:t>
                </a:r>
              </a:p>
            </p:txBody>
          </p:sp>
          <p:sp>
            <p:nvSpPr>
              <p:cNvPr id="7" name="TextBox 6"/>
              <p:cNvSpPr txBox="1"/>
              <p:nvPr/>
            </p:nvSpPr>
            <p:spPr>
              <a:xfrm>
                <a:off x="2445211" y="1695430"/>
                <a:ext cx="2103120" cy="2743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5</a:t>
                </a:r>
              </a:p>
            </p:txBody>
          </p:sp>
        </p:grpSp>
        <p:grpSp>
          <p:nvGrpSpPr>
            <p:cNvPr id="75" name="Group 74" descr="NULL"/>
            <p:cNvGrpSpPr/>
            <p:nvPr/>
          </p:nvGrpSpPr>
          <p:grpSpPr>
            <a:xfrm>
              <a:off x="6419695" y="1344168"/>
              <a:ext cx="2103120" cy="1092219"/>
              <a:chOff x="5152370" y="1695430"/>
              <a:chExt cx="2103120" cy="1092219"/>
            </a:xfrm>
          </p:grpSpPr>
          <p:sp>
            <p:nvSpPr>
              <p:cNvPr id="9" name="Rectangle 8"/>
              <p:cNvSpPr/>
              <p:nvPr/>
            </p:nvSpPr>
            <p:spPr>
              <a:xfrm>
                <a:off x="5152370" y="1964690"/>
                <a:ext cx="2103120" cy="822959"/>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Processing Your Storage Operations</a:t>
                </a:r>
              </a:p>
            </p:txBody>
          </p:sp>
          <p:sp>
            <p:nvSpPr>
              <p:cNvPr id="10" name="TextBox 9"/>
              <p:cNvSpPr txBox="1"/>
              <p:nvPr/>
            </p:nvSpPr>
            <p:spPr>
              <a:xfrm>
                <a:off x="5152370" y="1695430"/>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6</a:t>
                </a:r>
              </a:p>
            </p:txBody>
          </p:sp>
        </p:grpSp>
        <p:grpSp>
          <p:nvGrpSpPr>
            <p:cNvPr id="76" name="Group 75"/>
            <p:cNvGrpSpPr/>
            <p:nvPr/>
          </p:nvGrpSpPr>
          <p:grpSpPr>
            <a:xfrm>
              <a:off x="9126855" y="1344168"/>
              <a:ext cx="2103120" cy="1092220"/>
              <a:chOff x="7859530" y="1695430"/>
              <a:chExt cx="2103120" cy="1092220"/>
            </a:xfrm>
          </p:grpSpPr>
          <p:sp>
            <p:nvSpPr>
              <p:cNvPr id="12" name="Rectangle 11"/>
              <p:cNvSpPr/>
              <p:nvPr/>
            </p:nvSpPr>
            <p:spPr>
              <a:xfrm>
                <a:off x="7859530" y="1974602"/>
                <a:ext cx="2103120" cy="813048"/>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Develop Solutions Using Amazon S3</a:t>
                </a:r>
              </a:p>
            </p:txBody>
          </p:sp>
          <p:sp>
            <p:nvSpPr>
              <p:cNvPr id="13" name="TextBox 12"/>
              <p:cNvSpPr txBox="1"/>
              <p:nvPr/>
            </p:nvSpPr>
            <p:spPr>
              <a:xfrm>
                <a:off x="7859530" y="1695430"/>
                <a:ext cx="2103120"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2</a:t>
                </a:r>
              </a:p>
            </p:txBody>
          </p:sp>
        </p:grpSp>
        <p:sp>
          <p:nvSpPr>
            <p:cNvPr id="14" name="Rectangle 13">
              <a:extLst>
                <a:ext uri="{FF2B5EF4-FFF2-40B4-BE49-F238E27FC236}">
                  <a16:creationId xmlns:a16="http://schemas.microsoft.com/office/drawing/2014/main" id="{BEFEC4D9-0FF6-0740-BBB7-9A904CD0D43A}"/>
                </a:ext>
              </a:extLst>
            </p:cNvPr>
            <p:cNvSpPr/>
            <p:nvPr/>
          </p:nvSpPr>
          <p:spPr>
            <a:xfrm>
              <a:off x="6301943" y="3366286"/>
              <a:ext cx="221783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5"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1942" y="337334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4">
              <a:extLst>
                <a:ext uri="{FF2B5EF4-FFF2-40B4-BE49-F238E27FC236}">
                  <a16:creationId xmlns:a16="http://schemas.microsoft.com/office/drawing/2014/main" id="{3B6C367A-DF0B-4145-BC22-1066579E47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5272" y="44862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43">
              <a:extLst>
                <a:ext uri="{FF2B5EF4-FFF2-40B4-BE49-F238E27FC236}">
                  <a16:creationId xmlns:a16="http://schemas.microsoft.com/office/drawing/2014/main" id="{64233FA2-B449-724B-AC7C-B5E69809F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8440" y="44799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368755" y="44799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4067130" y="4937139"/>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You</a:t>
              </a:r>
            </a:p>
          </p:txBody>
        </p:sp>
        <p:sp>
          <p:nvSpPr>
            <p:cNvPr id="20"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5140280" y="4937139"/>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SDKs</a:t>
              </a:r>
            </a:p>
          </p:txBody>
        </p:sp>
        <p:pic>
          <p:nvPicPr>
            <p:cNvPr id="21"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5272" y="550390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6877297" y="4937139"/>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Notes</a:t>
              </a:r>
            </a:p>
          </p:txBody>
        </p:sp>
        <p:pic>
          <p:nvPicPr>
            <p:cNvPr id="27"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5272" y="37769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12">
              <a:extLst>
                <a:ext uri="{FF2B5EF4-FFF2-40B4-BE49-F238E27FC236}">
                  <a16:creationId xmlns:a16="http://schemas.microsoft.com/office/drawing/2014/main" id="{6126B0F3-5EE7-1D42-B391-C817DF3148C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2701" y="549120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Arrow Connector 30"/>
            <p:cNvCxnSpPr>
              <a:cxnSpLocks/>
              <a:stCxn id="18" idx="3"/>
              <a:endCxn id="17" idx="1"/>
            </p:cNvCxnSpPr>
            <p:nvPr/>
          </p:nvCxnSpPr>
          <p:spPr>
            <a:xfrm>
              <a:off x="4838655" y="4714889"/>
              <a:ext cx="629785" cy="0"/>
            </a:xfrm>
            <a:prstGeom prst="straightConnector1">
              <a:avLst/>
            </a:prstGeom>
            <a:ln w="12700">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7" idx="3"/>
              <a:endCxn id="16" idx="1"/>
            </p:cNvCxnSpPr>
            <p:nvPr/>
          </p:nvCxnSpPr>
          <p:spPr>
            <a:xfrm>
              <a:off x="5938340" y="4714889"/>
              <a:ext cx="1246932"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Elbow Connector 36"/>
            <p:cNvCxnSpPr>
              <a:cxnSpLocks/>
              <a:stCxn id="27" idx="1"/>
              <a:endCxn id="17" idx="0"/>
            </p:cNvCxnSpPr>
            <p:nvPr/>
          </p:nvCxnSpPr>
          <p:spPr>
            <a:xfrm rot="10800000" flipV="1">
              <a:off x="5703390" y="4005519"/>
              <a:ext cx="1481882" cy="474420"/>
            </a:xfrm>
            <a:prstGeom prst="bentConnector2">
              <a:avLst/>
            </a:prstGeom>
            <a:ln w="12700">
              <a:solidFill>
                <a:schemeClr val="tx2"/>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8" name="Elbow Connector 37"/>
            <p:cNvCxnSpPr>
              <a:cxnSpLocks/>
              <a:stCxn id="20" idx="2"/>
              <a:endCxn id="21" idx="1"/>
            </p:cNvCxnSpPr>
            <p:nvPr/>
          </p:nvCxnSpPr>
          <p:spPr>
            <a:xfrm rot="16200000" flipH="1">
              <a:off x="6202657" y="4749890"/>
              <a:ext cx="456812" cy="1508417"/>
            </a:xfrm>
            <a:prstGeom prst="bentConnector2">
              <a:avLst/>
            </a:prstGeom>
            <a:ln w="12700">
              <a:solidFill>
                <a:schemeClr val="tx2"/>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21" idx="3"/>
              <a:endCxn id="29" idx="1"/>
            </p:cNvCxnSpPr>
            <p:nvPr/>
          </p:nvCxnSpPr>
          <p:spPr>
            <a:xfrm flipV="1">
              <a:off x="7642472" y="5726155"/>
              <a:ext cx="1430229" cy="635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6" idx="3"/>
              <a:endCxn id="9" idx="1"/>
            </p:cNvCxnSpPr>
            <p:nvPr/>
          </p:nvCxnSpPr>
          <p:spPr>
            <a:xfrm flipV="1">
              <a:off x="5815656" y="2024908"/>
              <a:ext cx="604039" cy="1781"/>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9" idx="3"/>
              <a:endCxn id="12" idx="1"/>
            </p:cNvCxnSpPr>
            <p:nvPr/>
          </p:nvCxnSpPr>
          <p:spPr>
            <a:xfrm>
              <a:off x="8522815" y="2024908"/>
              <a:ext cx="604040" cy="4956"/>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3" name="Elbow Connector 62"/>
            <p:cNvCxnSpPr>
              <a:cxnSpLocks/>
              <a:stCxn id="12" idx="2"/>
              <a:endCxn id="18" idx="0"/>
            </p:cNvCxnSpPr>
            <p:nvPr/>
          </p:nvCxnSpPr>
          <p:spPr>
            <a:xfrm rot="5400000">
              <a:off x="6369285" y="670808"/>
              <a:ext cx="2043551" cy="5574710"/>
            </a:xfrm>
            <a:prstGeom prst="bentConnector3">
              <a:avLst>
                <a:gd name="adj1" fmla="val 25793"/>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1AEF23-9319-4E66-BF35-60F097ADFD2D}"/>
                </a:ext>
              </a:extLst>
            </p:cNvPr>
            <p:cNvCxnSpPr>
              <a:cxnSpLocks/>
              <a:stCxn id="35" idx="3"/>
              <a:endCxn id="6" idx="1"/>
            </p:cNvCxnSpPr>
            <p:nvPr/>
          </p:nvCxnSpPr>
          <p:spPr>
            <a:xfrm>
              <a:off x="2949991" y="2021898"/>
              <a:ext cx="762545" cy="4791"/>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3590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84D199-173A-46DB-BA1C-1B882DF67274}"/>
              </a:ext>
            </a:extLst>
          </p:cNvPr>
          <p:cNvSpPr>
            <a:spLocks noGrp="1"/>
          </p:cNvSpPr>
          <p:nvPr>
            <p:ph type="sldNum" sz="quarter" idx="20"/>
          </p:nvPr>
        </p:nvSpPr>
        <p:spPr/>
        <p:txBody>
          <a:bodyPr/>
          <a:lstStyle/>
          <a:p>
            <a:fld id="{B6A95138-A96E-2F42-A959-2EFD44FE4AB7}" type="slidenum">
              <a:rPr lang="en-US" smtClean="0"/>
              <a:t>20</a:t>
            </a:fld>
            <a:endParaRPr lang="en-US" dirty="0"/>
          </a:p>
        </p:txBody>
      </p:sp>
      <p:sp>
        <p:nvSpPr>
          <p:cNvPr id="2" name="Title 1"/>
          <p:cNvSpPr>
            <a:spLocks noGrp="1"/>
          </p:cNvSpPr>
          <p:nvPr>
            <p:ph type="title"/>
          </p:nvPr>
        </p:nvSpPr>
        <p:spPr>
          <a:xfrm>
            <a:off x="365760" y="299526"/>
            <a:ext cx="11569209" cy="731318"/>
          </a:xfrm>
        </p:spPr>
        <p:txBody>
          <a:bodyPr/>
          <a:lstStyle/>
          <a:p>
            <a:r>
              <a:rPr lang="en-US" dirty="0"/>
              <a:t>Example: AWS S3 CLI commands</a:t>
            </a:r>
          </a:p>
        </p:txBody>
      </p:sp>
      <p:grpSp>
        <p:nvGrpSpPr>
          <p:cNvPr id="16" name="Treminal" descr="Example commend with responses, run in a terminal window.">
            <a:extLst>
              <a:ext uri="{FF2B5EF4-FFF2-40B4-BE49-F238E27FC236}">
                <a16:creationId xmlns:a16="http://schemas.microsoft.com/office/drawing/2014/main" id="{C1D8B022-8BF1-4FED-A3C7-6353358F7E15}"/>
              </a:ext>
            </a:extLst>
          </p:cNvPr>
          <p:cNvGrpSpPr/>
          <p:nvPr/>
        </p:nvGrpSpPr>
        <p:grpSpPr>
          <a:xfrm>
            <a:off x="365760" y="960988"/>
            <a:ext cx="11587890" cy="5333742"/>
            <a:chOff x="365760" y="960988"/>
            <a:chExt cx="10921833" cy="5333742"/>
          </a:xfrm>
        </p:grpSpPr>
        <p:sp>
          <p:nvSpPr>
            <p:cNvPr id="3" name="background">
              <a:extLst>
                <a:ext uri="{FF2B5EF4-FFF2-40B4-BE49-F238E27FC236}">
                  <a16:creationId xmlns:a16="http://schemas.microsoft.com/office/drawing/2014/main" id="{7C82AD5B-399F-4200-AEA0-FCF1C72AF399}"/>
                </a:ext>
                <a:ext uri="{C183D7F6-B498-43B3-948B-1728B52AA6E4}">
                  <adec:decorative xmlns:adec="http://schemas.microsoft.com/office/drawing/2017/decorative" val="1"/>
                </a:ext>
              </a:extLst>
            </p:cNvPr>
            <p:cNvSpPr/>
            <p:nvPr/>
          </p:nvSpPr>
          <p:spPr>
            <a:xfrm>
              <a:off x="365760" y="1154243"/>
              <a:ext cx="10921833" cy="51404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0" name="Rectangle 9">
              <a:extLst>
                <a:ext uri="{FF2B5EF4-FFF2-40B4-BE49-F238E27FC236}">
                  <a16:creationId xmlns:a16="http://schemas.microsoft.com/office/drawing/2014/main" id="{44A67EB2-A365-446D-85D9-08C524BFA992}"/>
                </a:ext>
              </a:extLst>
            </p:cNvPr>
            <p:cNvSpPr/>
            <p:nvPr/>
          </p:nvSpPr>
          <p:spPr>
            <a:xfrm>
              <a:off x="365760" y="960988"/>
              <a:ext cx="10921833" cy="343536"/>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grpSp>
      <p:cxnSp>
        <p:nvCxnSpPr>
          <p:cNvPr id="6" name="Straight Arrow Connector 5">
            <a:extLst>
              <a:ext uri="{C183D7F6-B498-43B3-948B-1728B52AA6E4}">
                <adec:decorative xmlns:adec="http://schemas.microsoft.com/office/drawing/2017/decorative" val="1"/>
              </a:ext>
            </a:extLst>
          </p:cNvPr>
          <p:cNvCxnSpPr/>
          <p:nvPr/>
        </p:nvCxnSpPr>
        <p:spPr>
          <a:xfrm flipH="1" flipV="1">
            <a:off x="7918454" y="2648678"/>
            <a:ext cx="878252" cy="5501"/>
          </a:xfrm>
          <a:prstGeom prst="straightConnector1">
            <a:avLst/>
          </a:prstGeom>
          <a:ln w="44450">
            <a:solidFill>
              <a:schemeClr val="bg1"/>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C183D7F6-B498-43B3-948B-1728B52AA6E4}">
                <adec:decorative xmlns:adec="http://schemas.microsoft.com/office/drawing/2017/decorative" val="1"/>
              </a:ext>
            </a:extLst>
          </p:cNvPr>
          <p:cNvCxnSpPr/>
          <p:nvPr/>
        </p:nvCxnSpPr>
        <p:spPr>
          <a:xfrm flipH="1">
            <a:off x="7918454" y="3524532"/>
            <a:ext cx="1053713" cy="0"/>
          </a:xfrm>
          <a:prstGeom prst="straightConnector1">
            <a:avLst/>
          </a:prstGeom>
          <a:ln w="44450">
            <a:solidFill>
              <a:schemeClr val="bg1"/>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1" name="Rectangle 10" descr="NULL"/>
          <p:cNvSpPr/>
          <p:nvPr/>
        </p:nvSpPr>
        <p:spPr>
          <a:xfrm>
            <a:off x="8445444" y="2415511"/>
            <a:ext cx="3395109" cy="1364115"/>
          </a:xfrm>
          <a:prstGeom prst="rect">
            <a:avLst/>
          </a:prstGeom>
          <a:solidFill>
            <a:schemeClr val="accent4"/>
          </a:solidFill>
          <a:ln w="44450">
            <a:solidFill>
              <a:schemeClr val="bg1"/>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1900" dirty="0">
                <a:solidFill>
                  <a:schemeClr val="dk1"/>
                </a:solidFill>
                <a:latin typeface="Lucida Console" panose="020B0609040504020204" pitchFamily="49" charset="0"/>
              </a:rPr>
              <a:t>s3</a:t>
            </a:r>
            <a:r>
              <a:rPr lang="en-US" sz="1900" dirty="0">
                <a:solidFill>
                  <a:schemeClr val="dk1"/>
                </a:solidFill>
              </a:rPr>
              <a:t> and </a:t>
            </a:r>
            <a:r>
              <a:rPr lang="en-US" sz="1900" dirty="0">
                <a:solidFill>
                  <a:schemeClr val="dk1"/>
                </a:solidFill>
                <a:latin typeface="Lucida Console" panose="020B0609040504020204" pitchFamily="49" charset="0"/>
              </a:rPr>
              <a:t>s3api</a:t>
            </a:r>
            <a:r>
              <a:rPr lang="en-US" sz="1900" dirty="0">
                <a:solidFill>
                  <a:schemeClr val="dk1"/>
                </a:solidFill>
              </a:rPr>
              <a:t> commands can be used interchangeably.</a:t>
            </a:r>
          </a:p>
        </p:txBody>
      </p:sp>
      <p:cxnSp>
        <p:nvCxnSpPr>
          <p:cNvPr id="12" name="Straight Arrow Connector 11">
            <a:extLst>
              <a:ext uri="{C183D7F6-B498-43B3-948B-1728B52AA6E4}">
                <adec:decorative xmlns:adec="http://schemas.microsoft.com/office/drawing/2017/decorative" val="1"/>
              </a:ext>
            </a:extLst>
          </p:cNvPr>
          <p:cNvCxnSpPr/>
          <p:nvPr/>
        </p:nvCxnSpPr>
        <p:spPr>
          <a:xfrm flipH="1">
            <a:off x="5166595" y="5884923"/>
            <a:ext cx="3130658" cy="14127"/>
          </a:xfrm>
          <a:prstGeom prst="straightConnector1">
            <a:avLst/>
          </a:prstGeom>
          <a:ln w="44450">
            <a:solidFill>
              <a:schemeClr val="bg1"/>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227498" y="5481516"/>
            <a:ext cx="3613055" cy="672367"/>
          </a:xfrm>
          <a:prstGeom prst="rect">
            <a:avLst/>
          </a:prstGeom>
          <a:solidFill>
            <a:schemeClr val="accent4"/>
          </a:solidFill>
          <a:ln w="44450">
            <a:solidFill>
              <a:schemeClr val="bg1"/>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900" dirty="0"/>
              <a:t>null = default = us-east-1</a:t>
            </a:r>
          </a:p>
        </p:txBody>
      </p:sp>
      <p:sp>
        <p:nvSpPr>
          <p:cNvPr id="9" name="Rectangle 8">
            <a:extLst>
              <a:ext uri="{FF2B5EF4-FFF2-40B4-BE49-F238E27FC236}">
                <a16:creationId xmlns:a16="http://schemas.microsoft.com/office/drawing/2014/main" id="{EB2FFEFD-A14D-49AE-A3F7-25A709CD637C}"/>
              </a:ext>
            </a:extLst>
          </p:cNvPr>
          <p:cNvSpPr/>
          <p:nvPr/>
        </p:nvSpPr>
        <p:spPr>
          <a:xfrm>
            <a:off x="462644" y="1304383"/>
            <a:ext cx="10645067" cy="4739759"/>
          </a:xfrm>
          <a:prstGeom prst="rect">
            <a:avLst/>
          </a:prstGeom>
        </p:spPr>
        <p:txBody>
          <a:bodyPr wrap="square">
            <a:spAutoFit/>
          </a:bodyPr>
          <a:lstStyle/>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configure get region</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us-east-2</a:t>
            </a:r>
          </a:p>
          <a:p>
            <a:pPr lvl="0" eaLnBrk="0" fontAlgn="base" hangingPunct="0">
              <a:spcBef>
                <a:spcPct val="0"/>
              </a:spcBef>
              <a:spcAft>
                <a:spcPct val="0"/>
              </a:spcAft>
            </a:pPr>
            <a:endParaRPr lang="en-US" sz="800" dirty="0">
              <a:solidFill>
                <a:srgbClr val="F1F3F3">
                  <a:lumMod val="50000"/>
                </a:srgbClr>
              </a:solidFill>
              <a:latin typeface="Lucida Console" panose="020B0609040504020204" pitchFamily="49" charset="0"/>
            </a:endParaRPr>
          </a:p>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s3 ls</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2021-04-20 10:41:08 notes-bucket</a:t>
            </a:r>
          </a:p>
          <a:p>
            <a:pPr lvl="0" eaLnBrk="0" fontAlgn="base" hangingPunct="0">
              <a:spcBef>
                <a:spcPct val="0"/>
              </a:spcBef>
              <a:spcAft>
                <a:spcPct val="0"/>
              </a:spcAft>
            </a:pPr>
            <a:endParaRPr lang="en-US" dirty="0">
              <a:solidFill>
                <a:srgbClr val="F1F3F3">
                  <a:lumMod val="50000"/>
                </a:srgbClr>
              </a:solidFill>
              <a:latin typeface="Lucida Console" panose="020B0609040504020204" pitchFamily="49" charset="0"/>
            </a:endParaRPr>
          </a:p>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s3 mb s3://lab-bucket --region us-west-1</a:t>
            </a:r>
          </a:p>
          <a:p>
            <a:pPr lvl="0" fontAlgn="base">
              <a:spcBef>
                <a:spcPct val="0"/>
              </a:spcBef>
              <a:spcAft>
                <a:spcPct val="0"/>
              </a:spcAft>
            </a:pPr>
            <a:r>
              <a:rPr lang="en-US" sz="1600" dirty="0" err="1">
                <a:solidFill>
                  <a:srgbClr val="92D050"/>
                </a:solidFill>
                <a:latin typeface="Lucida Console" panose="020B0609040504020204" pitchFamily="49" charset="0"/>
                <a:ea typeface="Amazon Ember Light" charset="0"/>
                <a:cs typeface="Amazon Ember Light" charset="0"/>
              </a:rPr>
              <a:t>make_bucket</a:t>
            </a:r>
            <a:r>
              <a:rPr lang="en-US" sz="1600" dirty="0">
                <a:solidFill>
                  <a:srgbClr val="92D050"/>
                </a:solidFill>
                <a:latin typeface="Lucida Console" panose="020B0609040504020204" pitchFamily="49" charset="0"/>
                <a:ea typeface="Amazon Ember Light" charset="0"/>
                <a:cs typeface="Amazon Ember Light" charset="0"/>
              </a:rPr>
              <a:t>: lab-bucket</a:t>
            </a:r>
          </a:p>
          <a:p>
            <a:pPr lvl="0" eaLnBrk="0" fontAlgn="base" hangingPunct="0">
              <a:spcBef>
                <a:spcPct val="0"/>
              </a:spcBef>
              <a:spcAft>
                <a:spcPct val="0"/>
              </a:spcAft>
            </a:pPr>
            <a:endParaRPr lang="en-US" dirty="0">
              <a:solidFill>
                <a:prstClr val="black"/>
              </a:solidFill>
              <a:latin typeface="Lucida Console" panose="020B0609040504020204" pitchFamily="49" charset="0"/>
            </a:endParaRPr>
          </a:p>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s3api list-buckets --query 'Buckets[].Name'</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    "lab-bucket",</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    "notes-bucket"]</a:t>
            </a:r>
          </a:p>
          <a:p>
            <a:pPr lvl="0" fontAlgn="base">
              <a:spcBef>
                <a:spcPct val="0"/>
              </a:spcBef>
              <a:spcAft>
                <a:spcPct val="0"/>
              </a:spcAft>
            </a:pPr>
            <a:endParaRPr lang="en-US" sz="1600" dirty="0">
              <a:solidFill>
                <a:srgbClr val="92D050"/>
              </a:solidFill>
              <a:latin typeface="Lucida Console" panose="020B0609040504020204" pitchFamily="49" charset="0"/>
              <a:ea typeface="Amazon Ember Light" charset="0"/>
              <a:cs typeface="Amazon Ember Light" charset="0"/>
            </a:endParaRPr>
          </a:p>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s3api get-bucket-location --bucket lab-bucket</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  "</a:t>
            </a:r>
            <a:r>
              <a:rPr lang="en-US" sz="1600" dirty="0" err="1">
                <a:solidFill>
                  <a:srgbClr val="92D050"/>
                </a:solidFill>
                <a:latin typeface="Lucida Console" panose="020B0609040504020204" pitchFamily="49" charset="0"/>
                <a:ea typeface="Amazon Ember Light" charset="0"/>
                <a:cs typeface="Amazon Ember Light" charset="0"/>
              </a:rPr>
              <a:t>LocationConstraint</a:t>
            </a:r>
            <a:r>
              <a:rPr lang="en-US" sz="1600" dirty="0">
                <a:solidFill>
                  <a:srgbClr val="92D050"/>
                </a:solidFill>
                <a:latin typeface="Lucida Console" panose="020B0609040504020204" pitchFamily="49" charset="0"/>
                <a:ea typeface="Amazon Ember Light" charset="0"/>
                <a:cs typeface="Amazon Ember Light" charset="0"/>
              </a:rPr>
              <a:t>": "us-west-1"  }</a:t>
            </a:r>
          </a:p>
          <a:p>
            <a:pPr lvl="0" eaLnBrk="0" fontAlgn="base" hangingPunct="0">
              <a:spcBef>
                <a:spcPct val="0"/>
              </a:spcBef>
              <a:spcAft>
                <a:spcPct val="0"/>
              </a:spcAft>
            </a:pPr>
            <a:endParaRPr lang="en-US" dirty="0">
              <a:solidFill>
                <a:srgbClr val="F1F3F3">
                  <a:lumMod val="50000"/>
                </a:srgbClr>
              </a:solidFill>
              <a:latin typeface="Lucida Console" panose="020B0609040504020204" pitchFamily="49" charset="0"/>
            </a:endParaRPr>
          </a:p>
          <a:p>
            <a:pPr lvl="0" eaLnBrk="0" fontAlgn="base" hangingPunct="0">
              <a:spcBef>
                <a:spcPct val="0"/>
              </a:spcBef>
              <a:spcAft>
                <a:spcPct val="0"/>
              </a:spcAft>
            </a:pPr>
            <a:r>
              <a:rPr lang="en-US" sz="1600" dirty="0">
                <a:solidFill>
                  <a:srgbClr val="F1F3F3"/>
                </a:solidFill>
                <a:latin typeface="Lucida Console" panose="020B0609040504020204" pitchFamily="49" charset="0"/>
                <a:ea typeface="Amazon Ember Light" charset="0"/>
                <a:cs typeface="Amazon Ember Light" charset="0"/>
              </a:rPr>
              <a:t>&gt;&gt; </a:t>
            </a:r>
            <a:r>
              <a:rPr lang="en-US" sz="1600" dirty="0" err="1">
                <a:solidFill>
                  <a:srgbClr val="F1F3F3"/>
                </a:solidFill>
                <a:latin typeface="Lucida Console" panose="020B0609040504020204" pitchFamily="49" charset="0"/>
                <a:ea typeface="Amazon Ember Light" charset="0"/>
                <a:cs typeface="Amazon Ember Light" charset="0"/>
              </a:rPr>
              <a:t>aws</a:t>
            </a:r>
            <a:r>
              <a:rPr lang="en-US" sz="1600" dirty="0">
                <a:solidFill>
                  <a:srgbClr val="F1F3F3"/>
                </a:solidFill>
                <a:latin typeface="Lucida Console" panose="020B0609040504020204" pitchFamily="49" charset="0"/>
                <a:ea typeface="Amazon Ember Light" charset="0"/>
                <a:cs typeface="Amazon Ember Light" charset="0"/>
              </a:rPr>
              <a:t> s3api get-bucket-location --bucket notes-bucket</a:t>
            </a:r>
          </a:p>
          <a:p>
            <a:pPr lvl="0" fontAlgn="base">
              <a:spcBef>
                <a:spcPct val="0"/>
              </a:spcBef>
              <a:spcAft>
                <a:spcPct val="0"/>
              </a:spcAft>
            </a:pPr>
            <a:r>
              <a:rPr lang="en-US" sz="1600" dirty="0">
                <a:solidFill>
                  <a:srgbClr val="92D050"/>
                </a:solidFill>
                <a:latin typeface="Lucida Console" panose="020B0609040504020204" pitchFamily="49" charset="0"/>
                <a:ea typeface="Amazon Ember Light" charset="0"/>
                <a:cs typeface="Amazon Ember Light" charset="0"/>
              </a:rPr>
              <a:t>{  "</a:t>
            </a:r>
            <a:r>
              <a:rPr lang="en-US" sz="1600" dirty="0" err="1">
                <a:solidFill>
                  <a:srgbClr val="92D050"/>
                </a:solidFill>
                <a:latin typeface="Lucida Console" panose="020B0609040504020204" pitchFamily="49" charset="0"/>
                <a:ea typeface="Amazon Ember Light" charset="0"/>
                <a:cs typeface="Amazon Ember Light" charset="0"/>
              </a:rPr>
              <a:t>LocationConstraint</a:t>
            </a:r>
            <a:r>
              <a:rPr lang="en-US" sz="1600" dirty="0">
                <a:solidFill>
                  <a:srgbClr val="92D050"/>
                </a:solidFill>
                <a:latin typeface="Lucida Console" panose="020B0609040504020204" pitchFamily="49" charset="0"/>
                <a:ea typeface="Amazon Ember Light" charset="0"/>
                <a:cs typeface="Amazon Ember Light" charset="0"/>
              </a:rPr>
              <a:t>": null  }</a:t>
            </a:r>
          </a:p>
        </p:txBody>
      </p:sp>
    </p:spTree>
    <p:extLst>
      <p:ext uri="{BB962C8B-B14F-4D97-AF65-F5344CB8AC3E}">
        <p14:creationId xmlns:p14="http://schemas.microsoft.com/office/powerpoint/2010/main" val="398107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EAFB-D41F-6A4F-B53B-C3394CFF4F81}"/>
              </a:ext>
            </a:extLst>
          </p:cNvPr>
          <p:cNvSpPr>
            <a:spLocks noGrp="1"/>
          </p:cNvSpPr>
          <p:nvPr>
            <p:ph type="title"/>
          </p:nvPr>
        </p:nvSpPr>
        <p:spPr/>
        <p:txBody>
          <a:bodyPr/>
          <a:lstStyle/>
          <a:p>
            <a:r>
              <a:rPr lang="en-US" dirty="0"/>
              <a:t>Interacting with Amazon S3 through SDKs</a:t>
            </a:r>
          </a:p>
        </p:txBody>
      </p:sp>
      <p:sp>
        <p:nvSpPr>
          <p:cNvPr id="6" name="Text Placeholder 5">
            <a:extLst>
              <a:ext uri="{FF2B5EF4-FFF2-40B4-BE49-F238E27FC236}">
                <a16:creationId xmlns:a16="http://schemas.microsoft.com/office/drawing/2014/main" id="{B21F9F99-1328-4E1F-A10D-3B02A9693507}"/>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408208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BE4F4D-2E39-40A5-819F-EF6B752B27D5}"/>
              </a:ext>
            </a:extLst>
          </p:cNvPr>
          <p:cNvSpPr>
            <a:spLocks noGrp="1"/>
          </p:cNvSpPr>
          <p:nvPr>
            <p:ph type="sldNum" sz="quarter" idx="20"/>
          </p:nvPr>
        </p:nvSpPr>
        <p:spPr/>
        <p:txBody>
          <a:bodyPr/>
          <a:lstStyle/>
          <a:p>
            <a:fld id="{B6A95138-A96E-2F42-A959-2EFD44FE4AB7}" type="slidenum">
              <a:rPr lang="en-US" smtClean="0"/>
              <a:t>22</a:t>
            </a:fld>
            <a:endParaRPr lang="en-US" dirty="0"/>
          </a:p>
        </p:txBody>
      </p:sp>
      <p:sp>
        <p:nvSpPr>
          <p:cNvPr id="3" name="Title 2"/>
          <p:cNvSpPr>
            <a:spLocks noGrp="1"/>
          </p:cNvSpPr>
          <p:nvPr>
            <p:ph type="title"/>
          </p:nvPr>
        </p:nvSpPr>
        <p:spPr/>
        <p:txBody>
          <a:bodyPr>
            <a:normAutofit/>
          </a:bodyPr>
          <a:lstStyle/>
          <a:p>
            <a:r>
              <a:rPr lang="en-US" dirty="0"/>
              <a:t>Using AWS SDKs to work with Amazon S3</a:t>
            </a:r>
          </a:p>
        </p:txBody>
      </p:sp>
      <p:sp>
        <p:nvSpPr>
          <p:cNvPr id="4" name="Content Placeholder 3"/>
          <p:cNvSpPr>
            <a:spLocks noGrp="1"/>
          </p:cNvSpPr>
          <p:nvPr>
            <p:ph type="body" idx="4294967295"/>
          </p:nvPr>
        </p:nvSpPr>
        <p:spPr>
          <a:xfrm>
            <a:off x="622300" y="1143000"/>
            <a:ext cx="11569700" cy="5291138"/>
          </a:xfrm>
        </p:spPr>
        <p:txBody>
          <a:bodyPr/>
          <a:lstStyle/>
          <a:p>
            <a:pPr marL="514350" indent="-514350">
              <a:buFont typeface="+mj-lt"/>
              <a:buAutoNum type="arabicPeriod"/>
            </a:pPr>
            <a:r>
              <a:rPr lang="en-US" dirty="0"/>
              <a:t>Configure Amazon S3 settings for the SDK.</a:t>
            </a:r>
          </a:p>
          <a:p>
            <a:pPr marL="514350" indent="-514350">
              <a:buFont typeface="+mj-lt"/>
              <a:buAutoNum type="arabicPeriod"/>
            </a:pPr>
            <a:r>
              <a:rPr lang="en-US" dirty="0"/>
              <a:t>Define dependencies. </a:t>
            </a:r>
          </a:p>
          <a:p>
            <a:pPr marL="514350" indent="-514350">
              <a:buFont typeface="+mj-lt"/>
              <a:buAutoNum type="arabicPeriod"/>
            </a:pPr>
            <a:r>
              <a:rPr lang="en-US" dirty="0"/>
              <a:t>Create an S3 client (service reference) to make service requests.</a:t>
            </a:r>
          </a:p>
          <a:p>
            <a:pPr marL="514350" indent="-514350">
              <a:buFont typeface="+mj-lt"/>
              <a:buAutoNum type="arabicPeriod"/>
            </a:pPr>
            <a:r>
              <a:rPr lang="en-US" dirty="0"/>
              <a:t>Perform operations.</a:t>
            </a:r>
          </a:p>
        </p:txBody>
      </p:sp>
      <p:sp>
        <p:nvSpPr>
          <p:cNvPr id="5" name="Rectangle 4"/>
          <p:cNvSpPr/>
          <p:nvPr/>
        </p:nvSpPr>
        <p:spPr>
          <a:xfrm>
            <a:off x="5595129" y="5714999"/>
            <a:ext cx="6339840" cy="551657"/>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The documentation refers to a service reference as a </a:t>
            </a:r>
            <a:r>
              <a:rPr lang="en-US" i="1" dirty="0">
                <a:solidFill>
                  <a:schemeClr val="tx2"/>
                </a:solidFill>
              </a:rPr>
              <a:t>client</a:t>
            </a:r>
            <a:r>
              <a:rPr lang="en-US" dirty="0">
                <a:solidFill>
                  <a:schemeClr val="tx2"/>
                </a:solidFill>
              </a:rPr>
              <a:t>.</a:t>
            </a:r>
          </a:p>
        </p:txBody>
      </p:sp>
    </p:spTree>
    <p:extLst>
      <p:ext uri="{BB962C8B-B14F-4D97-AF65-F5344CB8AC3E}">
        <p14:creationId xmlns:p14="http://schemas.microsoft.com/office/powerpoint/2010/main" val="3293986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1E82FD-5BFE-0444-9E56-8B36AA095E1D}"/>
              </a:ext>
            </a:extLst>
          </p:cNvPr>
          <p:cNvSpPr>
            <a:spLocks noGrp="1"/>
          </p:cNvSpPr>
          <p:nvPr>
            <p:ph type="sldNum" sz="quarter" idx="20"/>
          </p:nvPr>
        </p:nvSpPr>
        <p:spPr/>
        <p:txBody>
          <a:bodyPr/>
          <a:lstStyle/>
          <a:p>
            <a:fld id="{B6A95138-A96E-2F42-A959-2EFD44FE4AB7}" type="slidenum">
              <a:rPr lang="en-US" smtClean="0"/>
              <a:t>23</a:t>
            </a:fld>
            <a:endParaRPr lang="en-US" dirty="0"/>
          </a:p>
        </p:txBody>
      </p:sp>
      <p:sp>
        <p:nvSpPr>
          <p:cNvPr id="2" name="Title 1">
            <a:extLst>
              <a:ext uri="{FF2B5EF4-FFF2-40B4-BE49-F238E27FC236}">
                <a16:creationId xmlns:a16="http://schemas.microsoft.com/office/drawing/2014/main" id="{A2F66BB1-4596-E147-856C-21E41FCC4BF7}"/>
              </a:ext>
            </a:extLst>
          </p:cNvPr>
          <p:cNvSpPr>
            <a:spLocks noGrp="1"/>
          </p:cNvSpPr>
          <p:nvPr>
            <p:ph type="title"/>
          </p:nvPr>
        </p:nvSpPr>
        <p:spPr/>
        <p:txBody>
          <a:bodyPr/>
          <a:lstStyle/>
          <a:p>
            <a:r>
              <a:rPr lang="en-US" dirty="0"/>
              <a:t>Step 1: Service configurations</a:t>
            </a:r>
          </a:p>
        </p:txBody>
      </p:sp>
      <p:sp>
        <p:nvSpPr>
          <p:cNvPr id="26" name="Rectangle 25">
            <a:extLst>
              <a:ext uri="{FF2B5EF4-FFF2-40B4-BE49-F238E27FC236}">
                <a16:creationId xmlns:a16="http://schemas.microsoft.com/office/drawing/2014/main" id="{6245A857-94A4-4B4D-B64D-98C0342578B9}"/>
              </a:ext>
              <a:ext uri="{C183D7F6-B498-43B3-948B-1728B52AA6E4}">
                <adec:decorative xmlns:adec="http://schemas.microsoft.com/office/drawing/2017/decorative" val="1"/>
              </a:ext>
            </a:extLst>
          </p:cNvPr>
          <p:cNvSpPr/>
          <p:nvPr/>
        </p:nvSpPr>
        <p:spPr>
          <a:xfrm>
            <a:off x="242224" y="1113141"/>
            <a:ext cx="11711426" cy="865714"/>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69402A-1716-4F22-B371-D564D820AFD9}"/>
              </a:ext>
            </a:extLst>
          </p:cNvPr>
          <p:cNvSpPr/>
          <p:nvPr/>
        </p:nvSpPr>
        <p:spPr>
          <a:xfrm>
            <a:off x="365760" y="1143121"/>
            <a:ext cx="5322291" cy="338554"/>
          </a:xfrm>
          <a:prstGeom prst="rect">
            <a:avLst/>
          </a:prstGeom>
        </p:spPr>
        <p:txBody>
          <a:bodyPr wrap="none">
            <a:spAutoFit/>
          </a:bodyPr>
          <a:lstStyle/>
          <a:p>
            <a:r>
              <a:rPr lang="en-US" sz="1600" dirty="0"/>
              <a:t>Order of credentials or configuration settings providers</a:t>
            </a:r>
          </a:p>
        </p:txBody>
      </p:sp>
      <p:grpSp>
        <p:nvGrpSpPr>
          <p:cNvPr id="24" name="order" descr="1. Pre-operation parameters, 2. Environment variables, 3. Shared credentials files, and 4. Config files.">
            <a:extLst>
              <a:ext uri="{FF2B5EF4-FFF2-40B4-BE49-F238E27FC236}">
                <a16:creationId xmlns:a16="http://schemas.microsoft.com/office/drawing/2014/main" id="{11C224D0-A32E-4698-89DC-6FDF00D000DC}"/>
              </a:ext>
            </a:extLst>
          </p:cNvPr>
          <p:cNvGrpSpPr/>
          <p:nvPr/>
        </p:nvGrpSpPr>
        <p:grpSpPr>
          <a:xfrm>
            <a:off x="365760" y="1461028"/>
            <a:ext cx="11218228" cy="463301"/>
            <a:chOff x="369169" y="1220886"/>
            <a:chExt cx="11218228" cy="463301"/>
          </a:xfrm>
        </p:grpSpPr>
        <p:sp>
          <p:nvSpPr>
            <p:cNvPr id="20" name="Freeform: Shape 19">
              <a:extLst>
                <a:ext uri="{FF2B5EF4-FFF2-40B4-BE49-F238E27FC236}">
                  <a16:creationId xmlns:a16="http://schemas.microsoft.com/office/drawing/2014/main" id="{DBBC5AD8-17BB-4DE2-8D67-6BB3C2208C43}"/>
                </a:ext>
              </a:extLst>
            </p:cNvPr>
            <p:cNvSpPr/>
            <p:nvPr/>
          </p:nvSpPr>
          <p:spPr>
            <a:xfrm>
              <a:off x="369169" y="1220886"/>
              <a:ext cx="3401705" cy="463301"/>
            </a:xfrm>
            <a:custGeom>
              <a:avLst/>
              <a:gdLst>
                <a:gd name="connsiteX0" fmla="*/ 0 w 3421354"/>
                <a:gd name="connsiteY0" fmla="*/ 0 h 463301"/>
                <a:gd name="connsiteX1" fmla="*/ 3189704 w 3421354"/>
                <a:gd name="connsiteY1" fmla="*/ 0 h 463301"/>
                <a:gd name="connsiteX2" fmla="*/ 3421354 w 3421354"/>
                <a:gd name="connsiteY2" fmla="*/ 231651 h 463301"/>
                <a:gd name="connsiteX3" fmla="*/ 3189704 w 3421354"/>
                <a:gd name="connsiteY3" fmla="*/ 463301 h 463301"/>
                <a:gd name="connsiteX4" fmla="*/ 0 w 3421354"/>
                <a:gd name="connsiteY4" fmla="*/ 463301 h 463301"/>
                <a:gd name="connsiteX5" fmla="*/ 0 w 3421354"/>
                <a:gd name="connsiteY5" fmla="*/ 0 h 46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1354" h="463301">
                  <a:moveTo>
                    <a:pt x="0" y="0"/>
                  </a:moveTo>
                  <a:lnTo>
                    <a:pt x="3189704" y="0"/>
                  </a:lnTo>
                  <a:lnTo>
                    <a:pt x="3421354" y="231651"/>
                  </a:lnTo>
                  <a:lnTo>
                    <a:pt x="3189704" y="463301"/>
                  </a:lnTo>
                  <a:lnTo>
                    <a:pt x="0" y="463301"/>
                  </a:lnTo>
                  <a:lnTo>
                    <a:pt x="0" y="0"/>
                  </a:lnTo>
                  <a:close/>
                </a:path>
              </a:pathLst>
            </a:custGeom>
            <a:solidFill>
              <a:schemeClr val="accent3"/>
            </a:solidFill>
            <a:ln w="38100">
              <a:solidFill>
                <a:schemeClr val="bg1"/>
              </a:solidFill>
            </a:ln>
          </p:spPr>
          <p:style>
            <a:lnRef idx="2">
              <a:schemeClr val="accent1"/>
            </a:lnRef>
            <a:fillRef idx="1">
              <a:schemeClr val="lt1"/>
            </a:fillRef>
            <a:effectRef idx="0">
              <a:schemeClr val="accent1"/>
            </a:effectRef>
            <a:fontRef idx="minor">
              <a:schemeClr val="dk1"/>
            </a:fontRef>
          </p:style>
          <p:txBody>
            <a:bodyPr spcFirstLastPara="0" vert="horz" wrap="square" lIns="85344" tIns="42672" rIns="137161" bIns="42672" numCol="1" spcCol="1270" anchor="ctr" anchorCtr="0">
              <a:noAutofit/>
            </a:bodyPr>
            <a:lstStyle/>
            <a:p>
              <a:pPr marL="0" lvl="0" indent="0" algn="l" defTabSz="711200" rtl="0">
                <a:lnSpc>
                  <a:spcPct val="90000"/>
                </a:lnSpc>
                <a:spcBef>
                  <a:spcPct val="0"/>
                </a:spcBef>
                <a:spcAft>
                  <a:spcPct val="35000"/>
                </a:spcAft>
                <a:buNone/>
              </a:pPr>
              <a:r>
                <a:rPr lang="en-US" sz="1600" b="0" i="0" kern="1200" dirty="0">
                  <a:latin typeface="Amazon Ember" panose="02000000000000000000" pitchFamily="2" charset="0"/>
                  <a:ea typeface="Amazon Ember" panose="02000000000000000000" pitchFamily="2" charset="0"/>
                  <a:cs typeface="Amazon Ember Medium" panose="020B0603020204030204" pitchFamily="34" charset="0"/>
                </a:rPr>
                <a:t>1. Per-operation parameters</a:t>
              </a:r>
              <a:endParaRPr lang="en-US" sz="1600" kern="1200" dirty="0">
                <a:latin typeface="Amazon Ember" panose="02000000000000000000" pitchFamily="2" charset="0"/>
                <a:ea typeface="Amazon Ember" panose="02000000000000000000" pitchFamily="2" charset="0"/>
                <a:cs typeface="Amazon Ember Medium" panose="020B0603020204030204" pitchFamily="34" charset="0"/>
              </a:endParaRPr>
            </a:p>
          </p:txBody>
        </p:sp>
        <p:sp>
          <p:nvSpPr>
            <p:cNvPr id="21" name="Freeform: Shape 20">
              <a:extLst>
                <a:ext uri="{FF2B5EF4-FFF2-40B4-BE49-F238E27FC236}">
                  <a16:creationId xmlns:a16="http://schemas.microsoft.com/office/drawing/2014/main" id="{B10AF3C5-4B0F-4DB0-8251-5492F952063F}"/>
                </a:ext>
              </a:extLst>
            </p:cNvPr>
            <p:cNvSpPr/>
            <p:nvPr/>
          </p:nvSpPr>
          <p:spPr>
            <a:xfrm>
              <a:off x="3090534" y="1220886"/>
              <a:ext cx="3401705" cy="463301"/>
            </a:xfrm>
            <a:custGeom>
              <a:avLst/>
              <a:gdLst>
                <a:gd name="connsiteX0" fmla="*/ 0 w 3421354"/>
                <a:gd name="connsiteY0" fmla="*/ 0 h 463301"/>
                <a:gd name="connsiteX1" fmla="*/ 3189704 w 3421354"/>
                <a:gd name="connsiteY1" fmla="*/ 0 h 463301"/>
                <a:gd name="connsiteX2" fmla="*/ 3421354 w 3421354"/>
                <a:gd name="connsiteY2" fmla="*/ 231651 h 463301"/>
                <a:gd name="connsiteX3" fmla="*/ 3189704 w 3421354"/>
                <a:gd name="connsiteY3" fmla="*/ 463301 h 463301"/>
                <a:gd name="connsiteX4" fmla="*/ 0 w 3421354"/>
                <a:gd name="connsiteY4" fmla="*/ 463301 h 463301"/>
                <a:gd name="connsiteX5" fmla="*/ 231651 w 3421354"/>
                <a:gd name="connsiteY5" fmla="*/ 231651 h 463301"/>
                <a:gd name="connsiteX6" fmla="*/ 0 w 3421354"/>
                <a:gd name="connsiteY6" fmla="*/ 0 h 46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1354" h="463301">
                  <a:moveTo>
                    <a:pt x="0" y="0"/>
                  </a:moveTo>
                  <a:lnTo>
                    <a:pt x="3189704" y="0"/>
                  </a:lnTo>
                  <a:lnTo>
                    <a:pt x="3421354" y="231651"/>
                  </a:lnTo>
                  <a:lnTo>
                    <a:pt x="3189704" y="463301"/>
                  </a:lnTo>
                  <a:lnTo>
                    <a:pt x="0" y="463301"/>
                  </a:lnTo>
                  <a:lnTo>
                    <a:pt x="231651" y="231651"/>
                  </a:lnTo>
                  <a:lnTo>
                    <a:pt x="0" y="0"/>
                  </a:lnTo>
                  <a:close/>
                </a:path>
              </a:pathLst>
            </a:custGeom>
            <a:solidFill>
              <a:schemeClr val="accent3"/>
            </a:solidFill>
            <a:ln w="38100">
              <a:solidFill>
                <a:schemeClr val="bg1"/>
              </a:solidFill>
            </a:ln>
          </p:spPr>
          <p:style>
            <a:lnRef idx="2">
              <a:schemeClr val="accent1"/>
            </a:lnRef>
            <a:fillRef idx="1">
              <a:schemeClr val="lt1"/>
            </a:fillRef>
            <a:effectRef idx="0">
              <a:schemeClr val="accent1"/>
            </a:effectRef>
            <a:fontRef idx="minor">
              <a:schemeClr val="dk1"/>
            </a:fontRef>
          </p:style>
          <p:txBody>
            <a:bodyPr spcFirstLastPara="0" vert="horz" wrap="square" lIns="295659" tIns="42672" rIns="252986" bIns="42672" numCol="1" spcCol="1270" anchor="ctr" anchorCtr="0">
              <a:noAutofit/>
            </a:bodyPr>
            <a:lstStyle/>
            <a:p>
              <a:pPr marL="0" lvl="0" indent="0" algn="l" defTabSz="711200" rtl="0">
                <a:lnSpc>
                  <a:spcPct val="90000"/>
                </a:lnSpc>
                <a:spcBef>
                  <a:spcPct val="0"/>
                </a:spcBef>
                <a:spcAft>
                  <a:spcPct val="35000"/>
                </a:spcAft>
                <a:buNone/>
              </a:pPr>
              <a:r>
                <a:rPr lang="en-US" sz="1600" b="0" i="0" kern="1200" dirty="0">
                  <a:latin typeface="Amazon Ember" panose="02000000000000000000" pitchFamily="2" charset="0"/>
                  <a:ea typeface="Amazon Ember" panose="02000000000000000000" pitchFamily="2" charset="0"/>
                  <a:cs typeface="Amazon Ember Medium" panose="020B0603020204030204" pitchFamily="34" charset="0"/>
                </a:rPr>
                <a:t>2. Environment variables</a:t>
              </a:r>
              <a:endParaRPr lang="en-US" sz="1600" kern="1200" dirty="0">
                <a:latin typeface="Amazon Ember" panose="02000000000000000000" pitchFamily="2" charset="0"/>
                <a:ea typeface="Amazon Ember" panose="02000000000000000000" pitchFamily="2" charset="0"/>
                <a:cs typeface="Amazon Ember Medium" panose="020B0603020204030204" pitchFamily="34" charset="0"/>
              </a:endParaRPr>
            </a:p>
          </p:txBody>
        </p:sp>
        <p:sp>
          <p:nvSpPr>
            <p:cNvPr id="22" name="Freeform: Shape 21">
              <a:extLst>
                <a:ext uri="{FF2B5EF4-FFF2-40B4-BE49-F238E27FC236}">
                  <a16:creationId xmlns:a16="http://schemas.microsoft.com/office/drawing/2014/main" id="{9D39D666-453C-4478-B68A-9A73374C183E}"/>
                </a:ext>
              </a:extLst>
            </p:cNvPr>
            <p:cNvSpPr/>
            <p:nvPr/>
          </p:nvSpPr>
          <p:spPr>
            <a:xfrm>
              <a:off x="5811899" y="1220886"/>
              <a:ext cx="3401705" cy="463301"/>
            </a:xfrm>
            <a:custGeom>
              <a:avLst/>
              <a:gdLst>
                <a:gd name="connsiteX0" fmla="*/ 0 w 3421354"/>
                <a:gd name="connsiteY0" fmla="*/ 0 h 463301"/>
                <a:gd name="connsiteX1" fmla="*/ 3189704 w 3421354"/>
                <a:gd name="connsiteY1" fmla="*/ 0 h 463301"/>
                <a:gd name="connsiteX2" fmla="*/ 3421354 w 3421354"/>
                <a:gd name="connsiteY2" fmla="*/ 231651 h 463301"/>
                <a:gd name="connsiteX3" fmla="*/ 3189704 w 3421354"/>
                <a:gd name="connsiteY3" fmla="*/ 463301 h 463301"/>
                <a:gd name="connsiteX4" fmla="*/ 0 w 3421354"/>
                <a:gd name="connsiteY4" fmla="*/ 463301 h 463301"/>
                <a:gd name="connsiteX5" fmla="*/ 231651 w 3421354"/>
                <a:gd name="connsiteY5" fmla="*/ 231651 h 463301"/>
                <a:gd name="connsiteX6" fmla="*/ 0 w 3421354"/>
                <a:gd name="connsiteY6" fmla="*/ 0 h 46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1354" h="463301">
                  <a:moveTo>
                    <a:pt x="0" y="0"/>
                  </a:moveTo>
                  <a:lnTo>
                    <a:pt x="3189704" y="0"/>
                  </a:lnTo>
                  <a:lnTo>
                    <a:pt x="3421354" y="231651"/>
                  </a:lnTo>
                  <a:lnTo>
                    <a:pt x="3189704" y="463301"/>
                  </a:lnTo>
                  <a:lnTo>
                    <a:pt x="0" y="463301"/>
                  </a:lnTo>
                  <a:lnTo>
                    <a:pt x="231651" y="231651"/>
                  </a:lnTo>
                  <a:lnTo>
                    <a:pt x="0" y="0"/>
                  </a:lnTo>
                  <a:close/>
                </a:path>
              </a:pathLst>
            </a:custGeom>
            <a:solidFill>
              <a:schemeClr val="accent3"/>
            </a:solidFill>
            <a:ln w="38100">
              <a:solidFill>
                <a:schemeClr val="bg1"/>
              </a:solidFill>
            </a:ln>
          </p:spPr>
          <p:style>
            <a:lnRef idx="2">
              <a:schemeClr val="accent1"/>
            </a:lnRef>
            <a:fillRef idx="1">
              <a:schemeClr val="lt1"/>
            </a:fillRef>
            <a:effectRef idx="0">
              <a:schemeClr val="accent1"/>
            </a:effectRef>
            <a:fontRef idx="minor">
              <a:schemeClr val="dk1"/>
            </a:fontRef>
          </p:style>
          <p:txBody>
            <a:bodyPr spcFirstLastPara="0" vert="horz" wrap="square" lIns="295659" tIns="42672" rIns="252986" bIns="42672" numCol="1" spcCol="1270" anchor="ctr" anchorCtr="0">
              <a:noAutofit/>
            </a:bodyPr>
            <a:lstStyle/>
            <a:p>
              <a:pPr marL="0" lvl="0" indent="0" algn="l" defTabSz="711200" rtl="0">
                <a:lnSpc>
                  <a:spcPct val="90000"/>
                </a:lnSpc>
                <a:spcBef>
                  <a:spcPct val="0"/>
                </a:spcBef>
                <a:spcAft>
                  <a:spcPct val="35000"/>
                </a:spcAft>
                <a:buNone/>
              </a:pPr>
              <a:r>
                <a:rPr lang="en-US" sz="1600" b="0" i="0" kern="1200" dirty="0">
                  <a:latin typeface="Amazon Ember" panose="02000000000000000000" pitchFamily="2" charset="0"/>
                  <a:ea typeface="Amazon Ember" panose="02000000000000000000" pitchFamily="2" charset="0"/>
                  <a:cs typeface="Amazon Ember Medium" panose="020B0603020204030204" pitchFamily="34" charset="0"/>
                </a:rPr>
                <a:t>3. Shared credentials files</a:t>
              </a:r>
              <a:endParaRPr lang="en-US" sz="1600" kern="1200" dirty="0">
                <a:latin typeface="Amazon Ember" panose="02000000000000000000" pitchFamily="2" charset="0"/>
                <a:ea typeface="Amazon Ember" panose="02000000000000000000" pitchFamily="2" charset="0"/>
                <a:cs typeface="Amazon Ember Medium" panose="020B0603020204030204" pitchFamily="34" charset="0"/>
              </a:endParaRPr>
            </a:p>
          </p:txBody>
        </p:sp>
        <p:sp>
          <p:nvSpPr>
            <p:cNvPr id="23" name="Freeform: Shape 22">
              <a:extLst>
                <a:ext uri="{FF2B5EF4-FFF2-40B4-BE49-F238E27FC236}">
                  <a16:creationId xmlns:a16="http://schemas.microsoft.com/office/drawing/2014/main" id="{89F20504-27C2-4E4F-BD45-6E4023CD3F37}"/>
                </a:ext>
              </a:extLst>
            </p:cNvPr>
            <p:cNvSpPr/>
            <p:nvPr/>
          </p:nvSpPr>
          <p:spPr>
            <a:xfrm>
              <a:off x="8533264" y="1220886"/>
              <a:ext cx="3054133" cy="463301"/>
            </a:xfrm>
            <a:custGeom>
              <a:avLst/>
              <a:gdLst>
                <a:gd name="connsiteX0" fmla="*/ 0 w 3421354"/>
                <a:gd name="connsiteY0" fmla="*/ 0 h 463301"/>
                <a:gd name="connsiteX1" fmla="*/ 3189704 w 3421354"/>
                <a:gd name="connsiteY1" fmla="*/ 0 h 463301"/>
                <a:gd name="connsiteX2" fmla="*/ 3421354 w 3421354"/>
                <a:gd name="connsiteY2" fmla="*/ 231651 h 463301"/>
                <a:gd name="connsiteX3" fmla="*/ 3189704 w 3421354"/>
                <a:gd name="connsiteY3" fmla="*/ 463301 h 463301"/>
                <a:gd name="connsiteX4" fmla="*/ 0 w 3421354"/>
                <a:gd name="connsiteY4" fmla="*/ 463301 h 463301"/>
                <a:gd name="connsiteX5" fmla="*/ 231651 w 3421354"/>
                <a:gd name="connsiteY5" fmla="*/ 231651 h 463301"/>
                <a:gd name="connsiteX6" fmla="*/ 0 w 3421354"/>
                <a:gd name="connsiteY6" fmla="*/ 0 h 46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1354" h="463301">
                  <a:moveTo>
                    <a:pt x="0" y="0"/>
                  </a:moveTo>
                  <a:lnTo>
                    <a:pt x="3189704" y="0"/>
                  </a:lnTo>
                  <a:lnTo>
                    <a:pt x="3421354" y="231651"/>
                  </a:lnTo>
                  <a:lnTo>
                    <a:pt x="3189704" y="463301"/>
                  </a:lnTo>
                  <a:lnTo>
                    <a:pt x="0" y="463301"/>
                  </a:lnTo>
                  <a:lnTo>
                    <a:pt x="231651" y="231651"/>
                  </a:lnTo>
                  <a:lnTo>
                    <a:pt x="0" y="0"/>
                  </a:lnTo>
                  <a:close/>
                </a:path>
              </a:pathLst>
            </a:custGeom>
            <a:solidFill>
              <a:schemeClr val="accent3"/>
            </a:solidFill>
            <a:ln w="38100">
              <a:solidFill>
                <a:schemeClr val="bg1"/>
              </a:solidFill>
            </a:ln>
          </p:spPr>
          <p:style>
            <a:lnRef idx="2">
              <a:schemeClr val="accent1"/>
            </a:lnRef>
            <a:fillRef idx="1">
              <a:schemeClr val="lt1"/>
            </a:fillRef>
            <a:effectRef idx="0">
              <a:schemeClr val="accent1"/>
            </a:effectRef>
            <a:fontRef idx="minor">
              <a:schemeClr val="dk1"/>
            </a:fontRef>
          </p:style>
          <p:txBody>
            <a:bodyPr spcFirstLastPara="0" vert="horz" wrap="square" lIns="295659" tIns="42672" rIns="252986" bIns="4267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Amazon Ember" panose="02000000000000000000" pitchFamily="2" charset="0"/>
                  <a:ea typeface="Amazon Ember" panose="02000000000000000000" pitchFamily="2" charset="0"/>
                  <a:cs typeface="Amazon Ember Medium" panose="020B0603020204030204" pitchFamily="34" charset="0"/>
                </a:rPr>
                <a:t>4. Config files</a:t>
              </a:r>
            </a:p>
          </p:txBody>
        </p:sp>
      </p:grpSp>
      <p:sp>
        <p:nvSpPr>
          <p:cNvPr id="6" name="HeadingofFile" descr="Example config file.">
            <a:extLst>
              <a:ext uri="{FF2B5EF4-FFF2-40B4-BE49-F238E27FC236}">
                <a16:creationId xmlns:a16="http://schemas.microsoft.com/office/drawing/2014/main" id="{0A04BB2B-0272-43C8-919E-B9FCFD64592E}"/>
              </a:ext>
            </a:extLst>
          </p:cNvPr>
          <p:cNvSpPr/>
          <p:nvPr/>
        </p:nvSpPr>
        <p:spPr>
          <a:xfrm>
            <a:off x="2076102" y="2069052"/>
            <a:ext cx="4285644" cy="32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1066800">
              <a:lnSpc>
                <a:spcPct val="90000"/>
              </a:lnSpc>
              <a:spcBef>
                <a:spcPct val="0"/>
              </a:spcBef>
              <a:spcAft>
                <a:spcPct val="35000"/>
              </a:spcAft>
            </a:pPr>
            <a:r>
              <a:rPr lang="en-US" dirty="0"/>
              <a:t>~/.</a:t>
            </a:r>
            <a:r>
              <a:rPr lang="en-US" dirty="0" err="1"/>
              <a:t>aws</a:t>
            </a:r>
            <a:r>
              <a:rPr lang="en-US" dirty="0"/>
              <a:t>/config</a:t>
            </a:r>
          </a:p>
        </p:txBody>
      </p:sp>
      <p:sp>
        <p:nvSpPr>
          <p:cNvPr id="8" name="ConfigFile">
            <a:extLst>
              <a:ext uri="{FF2B5EF4-FFF2-40B4-BE49-F238E27FC236}">
                <a16:creationId xmlns:a16="http://schemas.microsoft.com/office/drawing/2014/main" id="{86B1E285-A32D-F34A-AA39-8B676A34723D}"/>
              </a:ext>
            </a:extLst>
          </p:cNvPr>
          <p:cNvSpPr/>
          <p:nvPr/>
        </p:nvSpPr>
        <p:spPr>
          <a:xfrm>
            <a:off x="2076102" y="2396718"/>
            <a:ext cx="4285644" cy="3902055"/>
          </a:xfrm>
          <a:custGeom>
            <a:avLst/>
            <a:gdLst>
              <a:gd name="connsiteX0" fmla="*/ 0 w 4621718"/>
              <a:gd name="connsiteY0" fmla="*/ 0 h 1574248"/>
              <a:gd name="connsiteX1" fmla="*/ 4621718 w 4621718"/>
              <a:gd name="connsiteY1" fmla="*/ 0 h 1574248"/>
              <a:gd name="connsiteX2" fmla="*/ 4621718 w 4621718"/>
              <a:gd name="connsiteY2" fmla="*/ 1574248 h 1574248"/>
              <a:gd name="connsiteX3" fmla="*/ 0 w 4621718"/>
              <a:gd name="connsiteY3" fmla="*/ 1574248 h 1574248"/>
              <a:gd name="connsiteX4" fmla="*/ 0 w 4621718"/>
              <a:gd name="connsiteY4" fmla="*/ 0 h 15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1718" h="1574248">
                <a:moveTo>
                  <a:pt x="0" y="0"/>
                </a:moveTo>
                <a:lnTo>
                  <a:pt x="4621718" y="0"/>
                </a:lnTo>
                <a:lnTo>
                  <a:pt x="4621718" y="1574248"/>
                </a:lnTo>
                <a:lnTo>
                  <a:pt x="0" y="1574248"/>
                </a:lnTo>
                <a:lnTo>
                  <a:pt x="0" y="0"/>
                </a:lnTo>
                <a:close/>
              </a:path>
            </a:pathLst>
          </a:custGeom>
          <a:solidFill>
            <a:schemeClr val="bg1">
              <a:lumMod val="95000"/>
            </a:schemeClr>
          </a:solidFill>
          <a:ln>
            <a:solidFill>
              <a:schemeClr val="tx2"/>
            </a:solidFill>
          </a:ln>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6740" tIns="91440" rIns="113792" bIns="20320" numCol="1" spcCol="1270" anchor="t" anchorCtr="0">
            <a:noAutofit/>
          </a:bodyPr>
          <a:lstStyle/>
          <a:p>
            <a:pPr marL="0" lvl="1" algn="l" defTabSz="711200">
              <a:lnSpc>
                <a:spcPct val="90000"/>
              </a:lnSpc>
              <a:spcBef>
                <a:spcPct val="0"/>
              </a:spcBef>
              <a:spcAft>
                <a:spcPct val="20000"/>
              </a:spcAft>
            </a:pPr>
            <a:r>
              <a:rPr lang="en-US" sz="1600" kern="1200" dirty="0">
                <a:solidFill>
                  <a:srgbClr val="C00000"/>
                </a:solidFill>
                <a:latin typeface="Lucida Console" panose="020B0609040504020204" pitchFamily="49" charset="0"/>
              </a:rPr>
              <a:t>[default]</a:t>
            </a:r>
          </a:p>
          <a:p>
            <a:pPr marL="0" lvl="1" algn="l" defTabSz="711200">
              <a:lnSpc>
                <a:spcPct val="90000"/>
              </a:lnSpc>
              <a:spcBef>
                <a:spcPct val="0"/>
              </a:spcBef>
              <a:spcAft>
                <a:spcPct val="20000"/>
              </a:spcAft>
            </a:pPr>
            <a:r>
              <a:rPr lang="en-US" sz="1600" kern="1200" dirty="0">
                <a:solidFill>
                  <a:srgbClr val="CC6600"/>
                </a:solidFill>
                <a:latin typeface="Lucida Console" panose="020B0609040504020204" pitchFamily="49" charset="0"/>
              </a:rPr>
              <a:t>region</a:t>
            </a:r>
            <a:r>
              <a:rPr lang="en-US" sz="1600" kern="1200" dirty="0">
                <a:solidFill>
                  <a:srgbClr val="C47500"/>
                </a:solidFill>
                <a:latin typeface="Lucida Console" panose="020B0609040504020204" pitchFamily="49" charset="0"/>
              </a:rPr>
              <a:t> </a:t>
            </a:r>
            <a:r>
              <a:rPr lang="en-US" sz="1600" kern="1200" dirty="0">
                <a:latin typeface="Lucida Console" panose="020B0609040504020204" pitchFamily="49" charset="0"/>
              </a:rPr>
              <a:t>= us-east-2</a:t>
            </a:r>
          </a:p>
          <a:p>
            <a:pPr marL="0" lvl="1" algn="l" defTabSz="711200">
              <a:lnSpc>
                <a:spcPct val="90000"/>
              </a:lnSpc>
              <a:spcBef>
                <a:spcPct val="0"/>
              </a:spcBef>
              <a:spcAft>
                <a:spcPct val="20000"/>
              </a:spcAft>
            </a:pPr>
            <a:r>
              <a:rPr lang="en-US" sz="1600" dirty="0">
                <a:solidFill>
                  <a:srgbClr val="CC6600"/>
                </a:solidFill>
                <a:latin typeface="Lucida Console" panose="020B0609040504020204" pitchFamily="49" charset="0"/>
              </a:rPr>
              <a:t>outpu</a:t>
            </a:r>
            <a:r>
              <a:rPr lang="en-US" sz="1600" dirty="0">
                <a:solidFill>
                  <a:srgbClr val="C47500"/>
                </a:solidFill>
                <a:latin typeface="Lucida Console" panose="020B0609040504020204" pitchFamily="49" charset="0"/>
              </a:rPr>
              <a:t>t</a:t>
            </a:r>
            <a:r>
              <a:rPr lang="en-US" sz="1600" kern="1200" dirty="0">
                <a:latin typeface="Lucida Console" panose="020B0609040504020204" pitchFamily="49" charset="0"/>
              </a:rPr>
              <a:t> = json</a:t>
            </a:r>
          </a:p>
          <a:p>
            <a:pPr marL="0" lvl="1" algn="l" defTabSz="711200">
              <a:lnSpc>
                <a:spcPct val="90000"/>
              </a:lnSpc>
              <a:spcBef>
                <a:spcPct val="0"/>
              </a:spcBef>
              <a:spcAft>
                <a:spcPct val="20000"/>
              </a:spcAft>
            </a:pPr>
            <a:endParaRPr lang="en-US" sz="1600" kern="1200" dirty="0">
              <a:latin typeface="Lucida Console" panose="020B0609040504020204" pitchFamily="49" charset="0"/>
            </a:endParaRPr>
          </a:p>
          <a:p>
            <a:pPr marL="0" lvl="1" defTabSz="711200">
              <a:lnSpc>
                <a:spcPct val="90000"/>
              </a:lnSpc>
              <a:spcBef>
                <a:spcPct val="0"/>
              </a:spcBef>
              <a:spcAft>
                <a:spcPct val="20000"/>
              </a:spcAft>
            </a:pPr>
            <a:r>
              <a:rPr lang="en-US" sz="1600" dirty="0">
                <a:solidFill>
                  <a:srgbClr val="C00000"/>
                </a:solidFill>
                <a:latin typeface="Lucida Console" panose="020B0609040504020204" pitchFamily="49" charset="0"/>
              </a:rPr>
              <a:t>[profile Beta]</a:t>
            </a:r>
          </a:p>
          <a:p>
            <a:pPr marL="0" lvl="1" algn="l" defTabSz="711200">
              <a:lnSpc>
                <a:spcPct val="90000"/>
              </a:lnSpc>
              <a:spcBef>
                <a:spcPct val="0"/>
              </a:spcBef>
              <a:spcAft>
                <a:spcPct val="20000"/>
              </a:spcAft>
            </a:pPr>
            <a:r>
              <a:rPr lang="en-US" sz="1600" dirty="0">
                <a:solidFill>
                  <a:srgbClr val="CC6600"/>
                </a:solidFill>
                <a:latin typeface="Lucida Console" panose="020B0609040504020204" pitchFamily="49" charset="0"/>
              </a:rPr>
              <a:t>region</a:t>
            </a:r>
            <a:r>
              <a:rPr lang="en-US" sz="1600" kern="1200" dirty="0">
                <a:latin typeface="Lucida Console" panose="020B0609040504020204" pitchFamily="49" charset="0"/>
              </a:rPr>
              <a:t> = us-west-2</a:t>
            </a:r>
          </a:p>
          <a:p>
            <a:pPr marL="0" lvl="1" algn="l" defTabSz="711200">
              <a:lnSpc>
                <a:spcPct val="90000"/>
              </a:lnSpc>
              <a:spcBef>
                <a:spcPct val="0"/>
              </a:spcBef>
              <a:spcAft>
                <a:spcPct val="20000"/>
              </a:spcAft>
            </a:pPr>
            <a:r>
              <a:rPr lang="en-US" sz="1600" dirty="0">
                <a:solidFill>
                  <a:srgbClr val="CC6600"/>
                </a:solidFill>
                <a:latin typeface="Lucida Console" panose="020B0609040504020204" pitchFamily="49" charset="0"/>
              </a:rPr>
              <a:t>output</a:t>
            </a:r>
            <a:r>
              <a:rPr lang="en-US" sz="1600" dirty="0">
                <a:latin typeface="Lucida Console" panose="020B0609040504020204" pitchFamily="49" charset="0"/>
              </a:rPr>
              <a:t> = json</a:t>
            </a:r>
          </a:p>
          <a:p>
            <a:pPr marL="0" lvl="1" defTabSz="711200">
              <a:lnSpc>
                <a:spcPct val="90000"/>
              </a:lnSpc>
              <a:spcBef>
                <a:spcPct val="0"/>
              </a:spcBef>
              <a:spcAft>
                <a:spcPct val="20000"/>
              </a:spcAft>
            </a:pPr>
            <a:r>
              <a:rPr lang="en-US" sz="1600" dirty="0">
                <a:solidFill>
                  <a:srgbClr val="CC6600"/>
                </a:solidFill>
                <a:latin typeface="Lucida Console" panose="020B0609040504020204" pitchFamily="49" charset="0"/>
              </a:rPr>
              <a:t>s3 </a:t>
            </a:r>
            <a:r>
              <a:rPr lang="en-US" sz="1600" dirty="0">
                <a:solidFill>
                  <a:schemeClr val="tx1"/>
                </a:solidFill>
                <a:latin typeface="Lucida Console" panose="020B0609040504020204" pitchFamily="49" charset="0"/>
              </a:rPr>
              <a:t>=</a:t>
            </a:r>
          </a:p>
          <a:p>
            <a:pPr marL="0" lvl="1" defTabSz="711200">
              <a:lnSpc>
                <a:spcPct val="90000"/>
              </a:lnSpc>
              <a:spcBef>
                <a:spcPct val="0"/>
              </a:spcBef>
              <a:spcAft>
                <a:spcPct val="20000"/>
              </a:spcAft>
            </a:pPr>
            <a:r>
              <a:rPr lang="en-US" sz="1600" dirty="0">
                <a:solidFill>
                  <a:srgbClr val="CC6600"/>
                </a:solidFill>
                <a:latin typeface="Lucida Console" panose="020B0609040504020204" pitchFamily="49" charset="0"/>
              </a:rPr>
              <a:t>    max_concurrent_requests </a:t>
            </a:r>
            <a:r>
              <a:rPr lang="en-US" sz="1600" dirty="0">
                <a:solidFill>
                  <a:schemeClr val="tx1"/>
                </a:solidFill>
                <a:latin typeface="Lucida Console" panose="020B0609040504020204" pitchFamily="49" charset="0"/>
              </a:rPr>
              <a:t>=</a:t>
            </a:r>
            <a:r>
              <a:rPr lang="en-US" sz="1600" dirty="0">
                <a:solidFill>
                  <a:srgbClr val="C47500"/>
                </a:solidFill>
                <a:latin typeface="Lucida Console" panose="020B0609040504020204" pitchFamily="49" charset="0"/>
              </a:rPr>
              <a:t> </a:t>
            </a:r>
            <a:r>
              <a:rPr lang="en-US" sz="1600" dirty="0">
                <a:solidFill>
                  <a:schemeClr val="tx1"/>
                </a:solidFill>
                <a:latin typeface="Lucida Console" panose="020B0609040504020204" pitchFamily="49" charset="0"/>
              </a:rPr>
              <a:t>20</a:t>
            </a:r>
          </a:p>
          <a:p>
            <a:r>
              <a:rPr lang="en-US" sz="1600" dirty="0">
                <a:solidFill>
                  <a:srgbClr val="C47500"/>
                </a:solidFill>
                <a:latin typeface="Lucida Console" panose="020B0609040504020204" pitchFamily="49" charset="0"/>
              </a:rPr>
              <a:t>    </a:t>
            </a:r>
            <a:r>
              <a:rPr lang="en-US" sz="1600" dirty="0">
                <a:solidFill>
                  <a:srgbClr val="CC6600"/>
                </a:solidFill>
                <a:latin typeface="Lucida Console" panose="020B0609040504020204" pitchFamily="49" charset="0"/>
              </a:rPr>
              <a:t>max_queue_size </a:t>
            </a:r>
            <a:r>
              <a:rPr lang="en-US" sz="1600" dirty="0">
                <a:solidFill>
                  <a:schemeClr val="tx1"/>
                </a:solidFill>
                <a:latin typeface="Lucida Console" panose="020B0609040504020204" pitchFamily="49" charset="0"/>
              </a:rPr>
              <a:t>=</a:t>
            </a:r>
            <a:r>
              <a:rPr lang="en-US" sz="1600" dirty="0">
                <a:solidFill>
                  <a:srgbClr val="CC6600"/>
                </a:solidFill>
                <a:latin typeface="Lucida Console" panose="020B0609040504020204" pitchFamily="49" charset="0"/>
              </a:rPr>
              <a:t> </a:t>
            </a:r>
            <a:r>
              <a:rPr lang="en-US" sz="1600" dirty="0">
                <a:solidFill>
                  <a:schemeClr val="tx1"/>
                </a:solidFill>
                <a:latin typeface="Lucida Console" panose="020B0609040504020204" pitchFamily="49" charset="0"/>
              </a:rPr>
              <a:t>10000</a:t>
            </a:r>
          </a:p>
          <a:p>
            <a:r>
              <a:rPr lang="en-US" sz="1600" dirty="0">
                <a:solidFill>
                  <a:srgbClr val="C47500"/>
                </a:solidFill>
                <a:latin typeface="Lucida Console" panose="020B0609040504020204" pitchFamily="49" charset="0"/>
              </a:rPr>
              <a:t>    </a:t>
            </a:r>
            <a:r>
              <a:rPr lang="en-US" sz="1600" dirty="0">
                <a:solidFill>
                  <a:srgbClr val="CC6600"/>
                </a:solidFill>
                <a:latin typeface="Lucida Console" panose="020B0609040504020204" pitchFamily="49" charset="0"/>
              </a:rPr>
              <a:t>multipart_threshold </a:t>
            </a:r>
            <a:r>
              <a:rPr lang="en-US" sz="1600" dirty="0">
                <a:solidFill>
                  <a:schemeClr val="tx1"/>
                </a:solidFill>
                <a:latin typeface="Lucida Console" panose="020B0609040504020204" pitchFamily="49" charset="0"/>
              </a:rPr>
              <a:t>=</a:t>
            </a:r>
            <a:r>
              <a:rPr lang="en-US" sz="1600" dirty="0">
                <a:solidFill>
                  <a:srgbClr val="CC6600"/>
                </a:solidFill>
                <a:latin typeface="Lucida Console" panose="020B0609040504020204" pitchFamily="49" charset="0"/>
              </a:rPr>
              <a:t> </a:t>
            </a:r>
            <a:r>
              <a:rPr lang="en-US" sz="1600" dirty="0">
                <a:solidFill>
                  <a:schemeClr val="tx1"/>
                </a:solidFill>
                <a:latin typeface="Lucida Console" panose="020B0609040504020204" pitchFamily="49" charset="0"/>
              </a:rPr>
              <a:t>64MB</a:t>
            </a:r>
          </a:p>
          <a:p>
            <a:r>
              <a:rPr lang="en-US" sz="1600" dirty="0">
                <a:solidFill>
                  <a:srgbClr val="C47500"/>
                </a:solidFill>
                <a:latin typeface="Lucida Console" panose="020B0609040504020204" pitchFamily="49" charset="0"/>
              </a:rPr>
              <a:t>    </a:t>
            </a:r>
            <a:r>
              <a:rPr lang="en-US" sz="1600" dirty="0">
                <a:solidFill>
                  <a:srgbClr val="CC6600"/>
                </a:solidFill>
                <a:latin typeface="Lucida Console" panose="020B0609040504020204" pitchFamily="49" charset="0"/>
              </a:rPr>
              <a:t>multipart_chunksize </a:t>
            </a:r>
            <a:r>
              <a:rPr lang="en-US" sz="1600" dirty="0">
                <a:solidFill>
                  <a:schemeClr val="tx1"/>
                </a:solidFill>
                <a:latin typeface="Lucida Console" panose="020B0609040504020204" pitchFamily="49" charset="0"/>
              </a:rPr>
              <a:t>=</a:t>
            </a:r>
            <a:r>
              <a:rPr lang="en-US" sz="1600" dirty="0">
                <a:solidFill>
                  <a:srgbClr val="CC6600"/>
                </a:solidFill>
                <a:latin typeface="Lucida Console" panose="020B0609040504020204" pitchFamily="49" charset="0"/>
              </a:rPr>
              <a:t> </a:t>
            </a:r>
            <a:r>
              <a:rPr lang="en-US" sz="1600" dirty="0">
                <a:solidFill>
                  <a:schemeClr val="tx1"/>
                </a:solidFill>
                <a:latin typeface="Lucida Console" panose="020B0609040504020204" pitchFamily="49" charset="0"/>
              </a:rPr>
              <a:t>16MB</a:t>
            </a:r>
          </a:p>
          <a:p>
            <a:r>
              <a:rPr lang="en-US" sz="1600" dirty="0">
                <a:solidFill>
                  <a:srgbClr val="C47500"/>
                </a:solidFill>
                <a:latin typeface="Lucida Console" panose="020B0609040504020204" pitchFamily="49" charset="0"/>
              </a:rPr>
              <a:t>    </a:t>
            </a:r>
            <a:r>
              <a:rPr lang="en-US" sz="1600" dirty="0">
                <a:solidFill>
                  <a:srgbClr val="CC6600"/>
                </a:solidFill>
                <a:latin typeface="Lucida Console" panose="020B0609040504020204" pitchFamily="49" charset="0"/>
              </a:rPr>
              <a:t>max_bandwidth </a:t>
            </a:r>
            <a:r>
              <a:rPr lang="en-US" sz="1600" dirty="0">
                <a:solidFill>
                  <a:schemeClr val="tx1"/>
                </a:solidFill>
                <a:latin typeface="Lucida Console" panose="020B0609040504020204" pitchFamily="49" charset="0"/>
              </a:rPr>
              <a:t>=</a:t>
            </a:r>
            <a:r>
              <a:rPr lang="en-US" sz="1600" dirty="0">
                <a:solidFill>
                  <a:srgbClr val="CC6600"/>
                </a:solidFill>
                <a:latin typeface="Lucida Console" panose="020B0609040504020204" pitchFamily="49" charset="0"/>
              </a:rPr>
              <a:t> </a:t>
            </a:r>
            <a:r>
              <a:rPr lang="en-US" sz="1600" dirty="0">
                <a:solidFill>
                  <a:schemeClr val="tx1"/>
                </a:solidFill>
                <a:latin typeface="Lucida Console" panose="020B0609040504020204" pitchFamily="49" charset="0"/>
              </a:rPr>
              <a:t>50MB/s</a:t>
            </a:r>
          </a:p>
          <a:p>
            <a:r>
              <a:rPr lang="en-US" sz="1600" dirty="0">
                <a:solidFill>
                  <a:srgbClr val="C47500"/>
                </a:solidFill>
                <a:latin typeface="Lucida Console" panose="020B0609040504020204" pitchFamily="49" charset="0"/>
              </a:rPr>
              <a:t>    </a:t>
            </a:r>
            <a:r>
              <a:rPr lang="en-US" sz="1600" dirty="0">
                <a:solidFill>
                  <a:srgbClr val="CC6600"/>
                </a:solidFill>
                <a:latin typeface="Lucida Console" panose="020B0609040504020204" pitchFamily="49" charset="0"/>
              </a:rPr>
              <a:t>addressing_style </a:t>
            </a:r>
            <a:r>
              <a:rPr lang="en-US" sz="1600" dirty="0">
                <a:solidFill>
                  <a:schemeClr val="tx1"/>
                </a:solidFill>
                <a:latin typeface="Lucida Console" panose="020B0609040504020204" pitchFamily="49" charset="0"/>
              </a:rPr>
              <a:t>=</a:t>
            </a:r>
            <a:r>
              <a:rPr lang="en-US" sz="1600" dirty="0">
                <a:solidFill>
                  <a:srgbClr val="C47500"/>
                </a:solidFill>
                <a:latin typeface="Lucida Console" panose="020B0609040504020204" pitchFamily="49" charset="0"/>
              </a:rPr>
              <a:t> </a:t>
            </a:r>
            <a:r>
              <a:rPr lang="en-US" sz="1600" dirty="0">
                <a:solidFill>
                  <a:schemeClr val="tx1"/>
                </a:solidFill>
                <a:latin typeface="Lucida Console" panose="020B0609040504020204" pitchFamily="49" charset="0"/>
              </a:rPr>
              <a:t>path</a:t>
            </a:r>
          </a:p>
        </p:txBody>
      </p:sp>
      <p:grpSp>
        <p:nvGrpSpPr>
          <p:cNvPr id="11" name="defaultRegion" descr="The default region for requests is in the default section, us-east-2.">
            <a:extLst>
              <a:ext uri="{FF2B5EF4-FFF2-40B4-BE49-F238E27FC236}">
                <a16:creationId xmlns:a16="http://schemas.microsoft.com/office/drawing/2014/main" id="{7976EAD4-C67A-45A3-9B75-9289FDD3D40F}"/>
              </a:ext>
            </a:extLst>
          </p:cNvPr>
          <p:cNvGrpSpPr/>
          <p:nvPr/>
        </p:nvGrpSpPr>
        <p:grpSpPr>
          <a:xfrm>
            <a:off x="242224" y="2225352"/>
            <a:ext cx="1833878" cy="1007763"/>
            <a:chOff x="242224" y="2225352"/>
            <a:chExt cx="1833878" cy="1007763"/>
          </a:xfrm>
        </p:grpSpPr>
        <p:cxnSp>
          <p:nvCxnSpPr>
            <p:cNvPr id="15" name="Straight Arrow Connector 14">
              <a:extLst>
                <a:ext uri="{FF2B5EF4-FFF2-40B4-BE49-F238E27FC236}">
                  <a16:creationId xmlns:a16="http://schemas.microsoft.com/office/drawing/2014/main" id="{E5E20726-D2CA-0D49-BD4B-D742F9C71643}"/>
                </a:ext>
                <a:ext uri="{C183D7F6-B498-43B3-948B-1728B52AA6E4}">
                  <adec:decorative xmlns:adec="http://schemas.microsoft.com/office/drawing/2017/decorative" val="1"/>
                </a:ext>
              </a:extLst>
            </p:cNvPr>
            <p:cNvCxnSpPr/>
            <p:nvPr/>
          </p:nvCxnSpPr>
          <p:spPr>
            <a:xfrm flipV="1">
              <a:off x="1111555" y="2863356"/>
              <a:ext cx="964547" cy="5502"/>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B947468-B647-484D-A4BA-34773F6DF97D}"/>
                </a:ext>
              </a:extLst>
            </p:cNvPr>
            <p:cNvSpPr/>
            <p:nvPr/>
          </p:nvSpPr>
          <p:spPr>
            <a:xfrm>
              <a:off x="242224" y="2225352"/>
              <a:ext cx="1465324" cy="100776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Default region for requests</a:t>
              </a:r>
              <a:endParaRPr lang="en-US" sz="2000" dirty="0">
                <a:solidFill>
                  <a:schemeClr val="dk1"/>
                </a:solidFill>
              </a:endParaRPr>
            </a:p>
          </p:txBody>
        </p:sp>
      </p:grpSp>
      <p:grpSp>
        <p:nvGrpSpPr>
          <p:cNvPr id="4" name="profile" descr="In addition to the default profile, this config file has a profile beta.">
            <a:extLst>
              <a:ext uri="{FF2B5EF4-FFF2-40B4-BE49-F238E27FC236}">
                <a16:creationId xmlns:a16="http://schemas.microsoft.com/office/drawing/2014/main" id="{7EA752B4-7DE7-4D64-B5CE-592948AEBC8A}"/>
              </a:ext>
            </a:extLst>
          </p:cNvPr>
          <p:cNvGrpSpPr/>
          <p:nvPr/>
        </p:nvGrpSpPr>
        <p:grpSpPr>
          <a:xfrm>
            <a:off x="242224" y="3463106"/>
            <a:ext cx="1833878" cy="714755"/>
            <a:chOff x="365760" y="2394512"/>
            <a:chExt cx="1833878" cy="714755"/>
          </a:xfrm>
        </p:grpSpPr>
        <p:cxnSp>
          <p:nvCxnSpPr>
            <p:cNvPr id="12" name="Straight Arrow Connector 11">
              <a:extLst>
                <a:ext uri="{FF2B5EF4-FFF2-40B4-BE49-F238E27FC236}">
                  <a16:creationId xmlns:a16="http://schemas.microsoft.com/office/drawing/2014/main" id="{4278312D-6DE4-9547-B5E6-A23AF7D9CFDF}"/>
                </a:ext>
                <a:ext uri="{C183D7F6-B498-43B3-948B-1728B52AA6E4}">
                  <adec:decorative xmlns:adec="http://schemas.microsoft.com/office/drawing/2017/decorative" val="1"/>
                </a:ext>
              </a:extLst>
            </p:cNvPr>
            <p:cNvCxnSpPr/>
            <p:nvPr/>
          </p:nvCxnSpPr>
          <p:spPr>
            <a:xfrm flipV="1">
              <a:off x="1235091" y="2594568"/>
              <a:ext cx="964547" cy="5502"/>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B45296-AE1E-034D-A1DB-86D02875FCEF}"/>
                </a:ext>
              </a:extLst>
            </p:cNvPr>
            <p:cNvSpPr/>
            <p:nvPr/>
          </p:nvSpPr>
          <p:spPr>
            <a:xfrm>
              <a:off x="365760" y="2394512"/>
              <a:ext cx="1465324" cy="71475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Credential p</a:t>
              </a:r>
              <a:r>
                <a:rPr lang="en-US" sz="2000" dirty="0">
                  <a:solidFill>
                    <a:schemeClr val="dk1"/>
                  </a:solidFill>
                </a:rPr>
                <a:t>rofile</a:t>
              </a:r>
            </a:p>
          </p:txBody>
        </p:sp>
      </p:grpSp>
      <p:grpSp>
        <p:nvGrpSpPr>
          <p:cNvPr id="14" name="s3Settings" descr="The config file also has some Amazon S3 API settings. ">
            <a:extLst>
              <a:ext uri="{FF2B5EF4-FFF2-40B4-BE49-F238E27FC236}">
                <a16:creationId xmlns:a16="http://schemas.microsoft.com/office/drawing/2014/main" id="{40C63036-3C9D-476F-8D7E-686C94AED6C4}"/>
              </a:ext>
            </a:extLst>
          </p:cNvPr>
          <p:cNvGrpSpPr/>
          <p:nvPr/>
        </p:nvGrpSpPr>
        <p:grpSpPr>
          <a:xfrm>
            <a:off x="6371892" y="4531302"/>
            <a:ext cx="3883999" cy="400110"/>
            <a:chOff x="6371892" y="4531302"/>
            <a:chExt cx="3883999" cy="400110"/>
          </a:xfrm>
        </p:grpSpPr>
        <p:cxnSp>
          <p:nvCxnSpPr>
            <p:cNvPr id="9" name="Straight Arrow Connector 8">
              <a:extLst>
                <a:ext uri="{FF2B5EF4-FFF2-40B4-BE49-F238E27FC236}">
                  <a16:creationId xmlns:a16="http://schemas.microsoft.com/office/drawing/2014/main" id="{D15FC33A-255F-244F-B3F5-006A97630F96}"/>
                </a:ext>
                <a:ext uri="{C183D7F6-B498-43B3-948B-1728B52AA6E4}">
                  <adec:decorative xmlns:adec="http://schemas.microsoft.com/office/drawing/2017/decorative" val="1"/>
                </a:ext>
              </a:extLst>
            </p:cNvPr>
            <p:cNvCxnSpPr/>
            <p:nvPr/>
          </p:nvCxnSpPr>
          <p:spPr>
            <a:xfrm flipH="1" flipV="1">
              <a:off x="6371892" y="4731357"/>
              <a:ext cx="878252" cy="550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B9750FC-D195-394F-BDE1-50C6B9BB23D6}"/>
                </a:ext>
              </a:extLst>
            </p:cNvPr>
            <p:cNvSpPr/>
            <p:nvPr/>
          </p:nvSpPr>
          <p:spPr>
            <a:xfrm>
              <a:off x="6898882" y="4531302"/>
              <a:ext cx="3357009"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dk1"/>
                  </a:solidFill>
                </a:rPr>
                <a:t>Amazon S3 API settings</a:t>
              </a:r>
            </a:p>
          </p:txBody>
        </p:sp>
      </p:grpSp>
      <p:sp>
        <p:nvSpPr>
          <p:cNvPr id="17" name="Rectangle 16">
            <a:extLst>
              <a:ext uri="{FF2B5EF4-FFF2-40B4-BE49-F238E27FC236}">
                <a16:creationId xmlns:a16="http://schemas.microsoft.com/office/drawing/2014/main" id="{59EB11F4-F223-FC45-8BC5-36A8E48FB5F4}"/>
              </a:ext>
            </a:extLst>
          </p:cNvPr>
          <p:cNvSpPr/>
          <p:nvPr/>
        </p:nvSpPr>
        <p:spPr>
          <a:xfrm>
            <a:off x="6547620" y="5283109"/>
            <a:ext cx="5292533" cy="101566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dk1"/>
                </a:solidFill>
              </a:rPr>
              <a:t>If you have a large number of objects, you can speed up the copy process by increasing the number of threads, chunk size, or both.</a:t>
            </a:r>
          </a:p>
        </p:txBody>
      </p:sp>
    </p:spTree>
    <p:custDataLst>
      <p:tags r:id="rId1"/>
    </p:custDataLst>
    <p:extLst>
      <p:ext uri="{BB962C8B-B14F-4D97-AF65-F5344CB8AC3E}">
        <p14:creationId xmlns:p14="http://schemas.microsoft.com/office/powerpoint/2010/main" val="2739714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2A1A26-4DF3-4F6C-A2DB-D0EA5C1925A2}"/>
              </a:ext>
            </a:extLst>
          </p:cNvPr>
          <p:cNvSpPr>
            <a:spLocks noGrp="1"/>
          </p:cNvSpPr>
          <p:nvPr>
            <p:ph type="sldNum" sz="quarter" idx="20"/>
          </p:nvPr>
        </p:nvSpPr>
        <p:spPr/>
        <p:txBody>
          <a:bodyPr/>
          <a:lstStyle/>
          <a:p>
            <a:fld id="{B6A95138-A96E-2F42-A959-2EFD44FE4AB7}" type="slidenum">
              <a:rPr lang="en-US" smtClean="0"/>
              <a:t>24</a:t>
            </a:fld>
            <a:endParaRPr lang="en-US" dirty="0"/>
          </a:p>
        </p:txBody>
      </p:sp>
      <p:sp>
        <p:nvSpPr>
          <p:cNvPr id="14" name="Title 13"/>
          <p:cNvSpPr>
            <a:spLocks noGrp="1"/>
          </p:cNvSpPr>
          <p:nvPr>
            <p:ph type="title"/>
          </p:nvPr>
        </p:nvSpPr>
        <p:spPr/>
        <p:txBody>
          <a:bodyPr>
            <a:normAutofit/>
          </a:bodyPr>
          <a:lstStyle/>
          <a:p>
            <a:r>
              <a:rPr lang="en-US" dirty="0"/>
              <a:t>Step 2: Define dependencies</a:t>
            </a:r>
          </a:p>
        </p:txBody>
      </p:sp>
      <p:grpSp>
        <p:nvGrpSpPr>
          <p:cNvPr id="8" name="Group 7" descr="Python">
            <a:extLst>
              <a:ext uri="{FF2B5EF4-FFF2-40B4-BE49-F238E27FC236}">
                <a16:creationId xmlns:a16="http://schemas.microsoft.com/office/drawing/2014/main" id="{6F661163-B8B6-4701-B5CB-EFFDEC6D8952}"/>
              </a:ext>
            </a:extLst>
          </p:cNvPr>
          <p:cNvGrpSpPr/>
          <p:nvPr/>
        </p:nvGrpSpPr>
        <p:grpSpPr>
          <a:xfrm>
            <a:off x="365760" y="1118212"/>
            <a:ext cx="9655251" cy="1820947"/>
            <a:chOff x="365760" y="1118212"/>
            <a:chExt cx="9655251" cy="1820947"/>
          </a:xfrm>
        </p:grpSpPr>
        <p:sp>
          <p:nvSpPr>
            <p:cNvPr id="9" name="background1">
              <a:extLst>
                <a:ext uri="{C183D7F6-B498-43B3-948B-1728B52AA6E4}">
                  <adec:decorative xmlns:adec="http://schemas.microsoft.com/office/drawing/2017/decorative" val="1"/>
                </a:ext>
              </a:extLst>
            </p:cNvPr>
            <p:cNvSpPr/>
            <p:nvPr/>
          </p:nvSpPr>
          <p:spPr>
            <a:xfrm>
              <a:off x="772476" y="1339612"/>
              <a:ext cx="9248535" cy="1599547"/>
            </a:xfrm>
            <a:custGeom>
              <a:avLst/>
              <a:gdLst>
                <a:gd name="connsiteX0" fmla="*/ 0 w 12279086"/>
                <a:gd name="connsiteY0" fmla="*/ 0 h 1653750"/>
                <a:gd name="connsiteX1" fmla="*/ 12279086 w 12279086"/>
                <a:gd name="connsiteY1" fmla="*/ 0 h 1653750"/>
                <a:gd name="connsiteX2" fmla="*/ 12279086 w 12279086"/>
                <a:gd name="connsiteY2" fmla="*/ 1653750 h 1653750"/>
                <a:gd name="connsiteX3" fmla="*/ 0 w 12279086"/>
                <a:gd name="connsiteY3" fmla="*/ 1653750 h 1653750"/>
                <a:gd name="connsiteX4" fmla="*/ 0 w 12279086"/>
                <a:gd name="connsiteY4" fmla="*/ 0 h 165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9086" h="1653750">
                  <a:moveTo>
                    <a:pt x="0" y="0"/>
                  </a:moveTo>
                  <a:lnTo>
                    <a:pt x="12279086" y="0"/>
                  </a:lnTo>
                  <a:lnTo>
                    <a:pt x="12279086" y="1653750"/>
                  </a:lnTo>
                  <a:lnTo>
                    <a:pt x="0" y="16537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2994" tIns="312420" rIns="952994" bIns="106680" numCol="1" spcCol="1270" anchor="t" anchorCtr="0">
              <a:noAutofit/>
            </a:bodyPr>
            <a:lstStyle/>
            <a:p>
              <a:pPr marL="0" lvl="1" algn="l" defTabSz="666750">
                <a:lnSpc>
                  <a:spcPct val="90000"/>
                </a:lnSpc>
                <a:spcBef>
                  <a:spcPct val="0"/>
                </a:spcBef>
                <a:spcAft>
                  <a:spcPct val="15000"/>
                </a:spcAft>
              </a:pPr>
              <a:endParaRPr lang="en-US" altLang="en-US" kern="1200" dirty="0">
                <a:latin typeface="Lucida Console" panose="020B0609040504020204" pitchFamily="49" charset="0"/>
              </a:endParaRPr>
            </a:p>
          </p:txBody>
        </p:sp>
        <p:sp>
          <p:nvSpPr>
            <p:cNvPr id="10" name="javaPackages"/>
            <p:cNvSpPr/>
            <p:nvPr/>
          </p:nvSpPr>
          <p:spPr>
            <a:xfrm>
              <a:off x="1126717" y="1118212"/>
              <a:ext cx="8595360" cy="442800"/>
            </a:xfrm>
            <a:custGeom>
              <a:avLst/>
              <a:gdLst>
                <a:gd name="connsiteX0" fmla="*/ 0 w 8595360"/>
                <a:gd name="connsiteY0" fmla="*/ 73801 h 442800"/>
                <a:gd name="connsiteX1" fmla="*/ 73801 w 8595360"/>
                <a:gd name="connsiteY1" fmla="*/ 0 h 442800"/>
                <a:gd name="connsiteX2" fmla="*/ 8521559 w 8595360"/>
                <a:gd name="connsiteY2" fmla="*/ 0 h 442800"/>
                <a:gd name="connsiteX3" fmla="*/ 8595360 w 8595360"/>
                <a:gd name="connsiteY3" fmla="*/ 73801 h 442800"/>
                <a:gd name="connsiteX4" fmla="*/ 8595360 w 8595360"/>
                <a:gd name="connsiteY4" fmla="*/ 368999 h 442800"/>
                <a:gd name="connsiteX5" fmla="*/ 8521559 w 8595360"/>
                <a:gd name="connsiteY5" fmla="*/ 442800 h 442800"/>
                <a:gd name="connsiteX6" fmla="*/ 73801 w 8595360"/>
                <a:gd name="connsiteY6" fmla="*/ 442800 h 442800"/>
                <a:gd name="connsiteX7" fmla="*/ 0 w 8595360"/>
                <a:gd name="connsiteY7" fmla="*/ 368999 h 442800"/>
                <a:gd name="connsiteX8" fmla="*/ 0 w 8595360"/>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360" h="442800">
                  <a:moveTo>
                    <a:pt x="0" y="73801"/>
                  </a:moveTo>
                  <a:cubicBezTo>
                    <a:pt x="0" y="33042"/>
                    <a:pt x="33042" y="0"/>
                    <a:pt x="73801" y="0"/>
                  </a:cubicBezTo>
                  <a:lnTo>
                    <a:pt x="8521559" y="0"/>
                  </a:lnTo>
                  <a:cubicBezTo>
                    <a:pt x="8562318" y="0"/>
                    <a:pt x="8595360" y="33042"/>
                    <a:pt x="8595360" y="73801"/>
                  </a:cubicBezTo>
                  <a:lnTo>
                    <a:pt x="8595360" y="368999"/>
                  </a:lnTo>
                  <a:cubicBezTo>
                    <a:pt x="8595360" y="409758"/>
                    <a:pt x="8562318" y="442800"/>
                    <a:pt x="8521559"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6500" tIns="21616" rIns="346500" bIns="21616" numCol="1" spcCol="1270" anchor="ctr" anchorCtr="0">
              <a:noAutofit/>
            </a:bodyPr>
            <a:lstStyle/>
            <a:p>
              <a:pPr lvl="0" algn="l" defTabSz="666750">
                <a:lnSpc>
                  <a:spcPct val="90000"/>
                </a:lnSpc>
                <a:spcBef>
                  <a:spcPct val="0"/>
                </a:spcBef>
                <a:spcAft>
                  <a:spcPct val="35000"/>
                </a:spcAft>
              </a:pPr>
              <a:r>
                <a:rPr lang="en-US" sz="2000" kern="1200" dirty="0"/>
                <a:t>Java packages</a:t>
              </a:r>
            </a:p>
          </p:txBody>
        </p:sp>
        <p:pic>
          <p:nvPicPr>
            <p:cNvPr id="15" name="Picture Java">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1729291"/>
              <a:ext cx="847023" cy="975359"/>
            </a:xfrm>
            <a:prstGeom prst="rect">
              <a:avLst/>
            </a:prstGeom>
          </p:spPr>
        </p:pic>
        <p:sp>
          <p:nvSpPr>
            <p:cNvPr id="2" name="Rectangle 1">
              <a:extLst>
                <a:ext uri="{FF2B5EF4-FFF2-40B4-BE49-F238E27FC236}">
                  <a16:creationId xmlns:a16="http://schemas.microsoft.com/office/drawing/2014/main" id="{98846FD0-207A-475D-8D8F-2479907020C2}"/>
                </a:ext>
              </a:extLst>
            </p:cNvPr>
            <p:cNvSpPr/>
            <p:nvPr/>
          </p:nvSpPr>
          <p:spPr>
            <a:xfrm>
              <a:off x="1659578" y="1581988"/>
              <a:ext cx="8210360" cy="1214179"/>
            </a:xfrm>
            <a:prstGeom prst="rect">
              <a:avLst/>
            </a:prstGeom>
          </p:spPr>
          <p:txBody>
            <a:bodyPr wrap="square">
              <a:spAutoFit/>
            </a:bodyPr>
            <a:lstStyle/>
            <a:p>
              <a:pPr marL="285750" lvl="1" indent="-285750" defTabSz="666750">
                <a:lnSpc>
                  <a:spcPct val="90000"/>
                </a:lnSpc>
                <a:spcBef>
                  <a:spcPct val="0"/>
                </a:spcBef>
                <a:spcAft>
                  <a:spcPct val="15000"/>
                </a:spcAft>
                <a:buFont typeface="Arial" panose="020B0604020202020204" pitchFamily="34" charset="0"/>
                <a:buChar char="•"/>
              </a:pPr>
              <a:r>
                <a:rPr lang="en-US" dirty="0">
                  <a:latin typeface="Lucida Console" panose="020B0609040504020204" pitchFamily="49" charset="0"/>
                  <a:ea typeface="Amazon Ember" panose="020B0703020204020204" pitchFamily="34" charset="0"/>
                  <a:cs typeface="Amazon Ember" panose="020B0703020204020204" pitchFamily="34" charset="0"/>
                </a:rPr>
                <a:t>software.amazon.awssdk</a:t>
              </a:r>
              <a:r>
                <a:rPr lang="en-US" altLang="en-US" dirty="0">
                  <a:latin typeface="Lucida Console" panose="020B0609040504020204" pitchFamily="49" charset="0"/>
                  <a:ea typeface="Amazon Ember" panose="020B0703020204020204" pitchFamily="34" charset="0"/>
                  <a:cs typeface="Amazon Ember" panose="020B0703020204020204" pitchFamily="34" charset="0"/>
                </a:rPr>
                <a:t>.services.s3</a:t>
              </a:r>
            </a:p>
            <a:p>
              <a:pPr marL="285750" lvl="1" indent="-285750" defTabSz="666750">
                <a:lnSpc>
                  <a:spcPct val="90000"/>
                </a:lnSpc>
                <a:spcBef>
                  <a:spcPct val="0"/>
                </a:spcBef>
                <a:spcAft>
                  <a:spcPct val="15000"/>
                </a:spcAft>
                <a:buFont typeface="Arial" panose="020B0604020202020204" pitchFamily="34" charset="0"/>
                <a:buChar char="•"/>
              </a:pPr>
              <a:r>
                <a:rPr lang="en-US" dirty="0">
                  <a:latin typeface="Lucida Console" panose="020B0609040504020204" pitchFamily="49" charset="0"/>
                  <a:ea typeface="Amazon Ember" panose="020B0703020204020204" pitchFamily="34" charset="0"/>
                  <a:cs typeface="Amazon Ember" panose="020B0703020204020204" pitchFamily="34" charset="0"/>
                </a:rPr>
                <a:t>software.amazon.awssdk</a:t>
              </a:r>
              <a:r>
                <a:rPr lang="en-US" altLang="en-US" dirty="0">
                  <a:latin typeface="Lucida Console" panose="020B0609040504020204" pitchFamily="49" charset="0"/>
                  <a:ea typeface="Amazon Ember" panose="020B0703020204020204" pitchFamily="34" charset="0"/>
                  <a:cs typeface="Amazon Ember" panose="020B0703020204020204" pitchFamily="34" charset="0"/>
                </a:rPr>
                <a:t>.services.s3.model</a:t>
              </a:r>
              <a:r>
                <a:rPr lang="en-US" altLang="en-US" dirty="0">
                  <a:latin typeface="Lucida Console" panose="020B0609040504020204" pitchFamily="49" charset="0"/>
                </a:rPr>
                <a:t> </a:t>
              </a:r>
            </a:p>
            <a:p>
              <a:pPr marL="285750" lvl="1" indent="-285750" defTabSz="666750">
                <a:lnSpc>
                  <a:spcPct val="90000"/>
                </a:lnSpc>
                <a:spcBef>
                  <a:spcPct val="0"/>
                </a:spcBef>
                <a:spcAft>
                  <a:spcPct val="15000"/>
                </a:spcAft>
                <a:buFont typeface="Arial" panose="020B0604020202020204" pitchFamily="34" charset="0"/>
                <a:buChar char="•"/>
              </a:pPr>
              <a:r>
                <a:rPr lang="en-US" dirty="0">
                  <a:latin typeface="Lucida Console" panose="020B0609040504020204" pitchFamily="49" charset="0"/>
                  <a:ea typeface="Amazon Ember" panose="020B0703020204020204" pitchFamily="34" charset="0"/>
                  <a:cs typeface="Amazon Ember" panose="020B0703020204020204" pitchFamily="34" charset="0"/>
                </a:rPr>
                <a:t>software.amazon.awssdk</a:t>
              </a:r>
              <a:r>
                <a:rPr lang="en-US" altLang="en-US" dirty="0">
                  <a:latin typeface="Lucida Console" panose="020B0609040504020204" pitchFamily="49" charset="0"/>
                  <a:ea typeface="Amazon Ember" panose="020B0703020204020204" pitchFamily="34" charset="0"/>
                  <a:cs typeface="Amazon Ember" panose="020B0703020204020204" pitchFamily="34" charset="0"/>
                </a:rPr>
                <a:t>.services.s3.S3Client</a:t>
              </a:r>
              <a:r>
                <a:rPr lang="en-US" altLang="en-US" dirty="0">
                  <a:latin typeface="Lucida Console" panose="020B0609040504020204" pitchFamily="49" charset="0"/>
                  <a:ea typeface="Amazon Ember Medium" panose="020B0603020204030204" pitchFamily="34" charset="0"/>
                  <a:cs typeface="Amazon Ember Medium" panose="020B0603020204030204" pitchFamily="34" charset="0"/>
                </a:rPr>
                <a:t> </a:t>
              </a:r>
            </a:p>
            <a:p>
              <a:pPr marL="285750" lvl="1" indent="-285750" defTabSz="666750">
                <a:lnSpc>
                  <a:spcPct val="90000"/>
                </a:lnSpc>
                <a:spcBef>
                  <a:spcPct val="0"/>
                </a:spcBef>
                <a:spcAft>
                  <a:spcPct val="15000"/>
                </a:spcAft>
                <a:buFont typeface="Arial" panose="020B0604020202020204" pitchFamily="34" charset="0"/>
                <a:buChar char="•"/>
              </a:pPr>
              <a:r>
                <a:rPr lang="en-US" dirty="0">
                  <a:latin typeface="Lucida Console" panose="020B0609040504020204" pitchFamily="49" charset="0"/>
                  <a:ea typeface="Amazon Ember" panose="020B0703020204020204" pitchFamily="34" charset="0"/>
                  <a:cs typeface="Amazon Ember" panose="020B0703020204020204" pitchFamily="34" charset="0"/>
                </a:rPr>
                <a:t>software.amazon.awssdk</a:t>
              </a:r>
              <a:r>
                <a:rPr lang="en-US" altLang="en-US" dirty="0">
                  <a:latin typeface="Lucida Console" panose="020B0609040504020204" pitchFamily="49" charset="0"/>
                  <a:ea typeface="Amazon Ember" panose="020B0703020204020204" pitchFamily="34" charset="0"/>
                  <a:cs typeface="Amazon Ember" panose="020B0703020204020204" pitchFamily="34" charset="0"/>
                </a:rPr>
                <a:t>.services.s3.S3AsyncClient</a:t>
              </a:r>
              <a:endParaRPr lang="en-US" altLang="en-US" dirty="0">
                <a:latin typeface="Lucida Console" panose="020B0609040504020204" pitchFamily="49" charset="0"/>
              </a:endParaRPr>
            </a:p>
          </p:txBody>
        </p:sp>
      </p:grpSp>
      <p:grpSp>
        <p:nvGrpSpPr>
          <p:cNvPr id="11" name="Group 10" descr=".NET">
            <a:extLst>
              <a:ext uri="{FF2B5EF4-FFF2-40B4-BE49-F238E27FC236}">
                <a16:creationId xmlns:a16="http://schemas.microsoft.com/office/drawing/2014/main" id="{F8CF3BCF-2B23-4F02-9E55-95AD6393119D}"/>
              </a:ext>
            </a:extLst>
          </p:cNvPr>
          <p:cNvGrpSpPr/>
          <p:nvPr/>
        </p:nvGrpSpPr>
        <p:grpSpPr>
          <a:xfrm>
            <a:off x="365760" y="3064087"/>
            <a:ext cx="9655251" cy="1822500"/>
            <a:chOff x="365760" y="3064087"/>
            <a:chExt cx="9655251" cy="1822500"/>
          </a:xfrm>
        </p:grpSpPr>
        <p:sp>
          <p:nvSpPr>
            <p:cNvPr id="12" name="background2">
              <a:extLst>
                <a:ext uri="{C183D7F6-B498-43B3-948B-1728B52AA6E4}">
                  <adec:decorative xmlns:adec="http://schemas.microsoft.com/office/drawing/2017/decorative" val="1"/>
                </a:ext>
              </a:extLst>
            </p:cNvPr>
            <p:cNvSpPr/>
            <p:nvPr/>
          </p:nvSpPr>
          <p:spPr>
            <a:xfrm>
              <a:off x="772476" y="3285488"/>
              <a:ext cx="9248535" cy="1601099"/>
            </a:xfrm>
            <a:custGeom>
              <a:avLst/>
              <a:gdLst>
                <a:gd name="connsiteX0" fmla="*/ 0 w 12279086"/>
                <a:gd name="connsiteY0" fmla="*/ 0 h 1653750"/>
                <a:gd name="connsiteX1" fmla="*/ 12279086 w 12279086"/>
                <a:gd name="connsiteY1" fmla="*/ 0 h 1653750"/>
                <a:gd name="connsiteX2" fmla="*/ 12279086 w 12279086"/>
                <a:gd name="connsiteY2" fmla="*/ 1653750 h 1653750"/>
                <a:gd name="connsiteX3" fmla="*/ 0 w 12279086"/>
                <a:gd name="connsiteY3" fmla="*/ 1653750 h 1653750"/>
                <a:gd name="connsiteX4" fmla="*/ 0 w 12279086"/>
                <a:gd name="connsiteY4" fmla="*/ 0 h 165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9086" h="1653750">
                  <a:moveTo>
                    <a:pt x="0" y="0"/>
                  </a:moveTo>
                  <a:lnTo>
                    <a:pt x="12279086" y="0"/>
                  </a:lnTo>
                  <a:lnTo>
                    <a:pt x="12279086" y="1653750"/>
                  </a:lnTo>
                  <a:lnTo>
                    <a:pt x="0" y="16537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2994" tIns="312420" rIns="365760" bIns="106680" numCol="1" spcCol="1270" anchor="t" anchorCtr="0">
              <a:noAutofit/>
            </a:bodyPr>
            <a:lstStyle/>
            <a:p>
              <a:pPr marL="285750" lvl="1" indent="-285750" algn="l" defTabSz="666750">
                <a:lnSpc>
                  <a:spcPct val="90000"/>
                </a:lnSpc>
                <a:spcBef>
                  <a:spcPct val="0"/>
                </a:spcBef>
                <a:spcAft>
                  <a:spcPct val="15000"/>
                </a:spcAft>
                <a:buFont typeface="Arial" panose="020B0604020202020204" pitchFamily="34" charset="0"/>
                <a:buChar char="•"/>
              </a:pPr>
              <a:endParaRPr lang="en-US" sz="1600" kern="1200" dirty="0">
                <a:latin typeface="Lucida Console" panose="020B0609040504020204" pitchFamily="49" charset="0"/>
                <a:ea typeface="Amazon Ember" panose="020B0703020204020204" pitchFamily="34" charset="0"/>
                <a:cs typeface="Amazon Ember" panose="020B0703020204020204" pitchFamily="34" charset="0"/>
              </a:endParaRPr>
            </a:p>
          </p:txBody>
        </p:sp>
        <p:sp>
          <p:nvSpPr>
            <p:cNvPr id="13" name=".NET namespace"/>
            <p:cNvSpPr/>
            <p:nvPr/>
          </p:nvSpPr>
          <p:spPr>
            <a:xfrm>
              <a:off x="1126717" y="3064087"/>
              <a:ext cx="8595360" cy="500371"/>
            </a:xfrm>
            <a:custGeom>
              <a:avLst/>
              <a:gdLst>
                <a:gd name="connsiteX0" fmla="*/ 0 w 8595360"/>
                <a:gd name="connsiteY0" fmla="*/ 73801 h 442800"/>
                <a:gd name="connsiteX1" fmla="*/ 73801 w 8595360"/>
                <a:gd name="connsiteY1" fmla="*/ 0 h 442800"/>
                <a:gd name="connsiteX2" fmla="*/ 8521559 w 8595360"/>
                <a:gd name="connsiteY2" fmla="*/ 0 h 442800"/>
                <a:gd name="connsiteX3" fmla="*/ 8595360 w 8595360"/>
                <a:gd name="connsiteY3" fmla="*/ 73801 h 442800"/>
                <a:gd name="connsiteX4" fmla="*/ 8595360 w 8595360"/>
                <a:gd name="connsiteY4" fmla="*/ 368999 h 442800"/>
                <a:gd name="connsiteX5" fmla="*/ 8521559 w 8595360"/>
                <a:gd name="connsiteY5" fmla="*/ 442800 h 442800"/>
                <a:gd name="connsiteX6" fmla="*/ 73801 w 8595360"/>
                <a:gd name="connsiteY6" fmla="*/ 442800 h 442800"/>
                <a:gd name="connsiteX7" fmla="*/ 0 w 8595360"/>
                <a:gd name="connsiteY7" fmla="*/ 368999 h 442800"/>
                <a:gd name="connsiteX8" fmla="*/ 0 w 8595360"/>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360" h="442800">
                  <a:moveTo>
                    <a:pt x="0" y="73801"/>
                  </a:moveTo>
                  <a:cubicBezTo>
                    <a:pt x="0" y="33042"/>
                    <a:pt x="33042" y="0"/>
                    <a:pt x="73801" y="0"/>
                  </a:cubicBezTo>
                  <a:lnTo>
                    <a:pt x="8521559" y="0"/>
                  </a:lnTo>
                  <a:cubicBezTo>
                    <a:pt x="8562318" y="0"/>
                    <a:pt x="8595360" y="33042"/>
                    <a:pt x="8595360" y="73801"/>
                  </a:cubicBezTo>
                  <a:lnTo>
                    <a:pt x="8595360" y="368999"/>
                  </a:lnTo>
                  <a:cubicBezTo>
                    <a:pt x="8595360" y="409758"/>
                    <a:pt x="8562318" y="442800"/>
                    <a:pt x="8521559"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6500" tIns="21616" rIns="346500" bIns="21616" numCol="1" spcCol="1270" anchor="ctr" anchorCtr="0">
              <a:noAutofit/>
            </a:bodyPr>
            <a:lstStyle/>
            <a:p>
              <a:pPr lvl="0" algn="l" defTabSz="666750">
                <a:lnSpc>
                  <a:spcPct val="90000"/>
                </a:lnSpc>
                <a:spcBef>
                  <a:spcPct val="0"/>
                </a:spcBef>
                <a:spcAft>
                  <a:spcPct val="35000"/>
                </a:spcAft>
              </a:pPr>
              <a:r>
                <a:rPr lang="en-US" sz="2000" kern="1200" dirty="0"/>
                <a:t>.NET namespace</a:t>
              </a:r>
            </a:p>
          </p:txBody>
        </p:sp>
        <p:pic>
          <p:nvPicPr>
            <p:cNvPr id="16" name="Picture .NET">
              <a:extLs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760" y="3579473"/>
              <a:ext cx="813432" cy="975359"/>
            </a:xfrm>
            <a:prstGeom prst="rect">
              <a:avLst/>
            </a:prstGeom>
          </p:spPr>
        </p:pic>
        <p:sp>
          <p:nvSpPr>
            <p:cNvPr id="5" name="Rectangle 4">
              <a:extLst>
                <a:ext uri="{FF2B5EF4-FFF2-40B4-BE49-F238E27FC236}">
                  <a16:creationId xmlns:a16="http://schemas.microsoft.com/office/drawing/2014/main" id="{0C35BCED-F9B1-4A00-9271-F6C01187C835}"/>
                </a:ext>
              </a:extLst>
            </p:cNvPr>
            <p:cNvSpPr/>
            <p:nvPr/>
          </p:nvSpPr>
          <p:spPr>
            <a:xfrm>
              <a:off x="1659578" y="3704737"/>
              <a:ext cx="6096000" cy="1089529"/>
            </a:xfrm>
            <a:prstGeom prst="rect">
              <a:avLst/>
            </a:prstGeom>
          </p:spPr>
          <p:txBody>
            <a:bodyPr>
              <a:spAutoFit/>
            </a:bodyPr>
            <a:lstStyle/>
            <a:p>
              <a:pPr marL="285750" lvl="1" indent="-285750" defTabSz="666750">
                <a:lnSpc>
                  <a:spcPct val="90000"/>
                </a:lnSpc>
                <a:spcBef>
                  <a:spcPct val="0"/>
                </a:spcBef>
                <a:spcAft>
                  <a:spcPct val="15000"/>
                </a:spcAft>
                <a:buFont typeface="Arial" panose="020B0604020202020204" pitchFamily="34" charset="0"/>
                <a:buChar char="•"/>
              </a:pPr>
              <a:r>
                <a:rPr lang="en-US" altLang="en-US" sz="1600"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Amazon.S3.Transfer</a:t>
              </a:r>
              <a:endParaRPr lang="en-US" sz="1600" dirty="0">
                <a:latin typeface="Lucida Console" panose="020B0609040504020204" pitchFamily="49" charset="0"/>
                <a:ea typeface="Amazon Ember" panose="020B0703020204020204" pitchFamily="34" charset="0"/>
                <a:cs typeface="Amazon Ember" panose="020B0703020204020204" pitchFamily="34" charset="0"/>
              </a:endParaRPr>
            </a:p>
            <a:p>
              <a:pPr marL="285750" lvl="1" indent="-285750" defTabSz="666750">
                <a:lnSpc>
                  <a:spcPct val="90000"/>
                </a:lnSpc>
                <a:spcBef>
                  <a:spcPct val="0"/>
                </a:spcBef>
                <a:spcAft>
                  <a:spcPct val="15000"/>
                </a:spcAft>
                <a:buFont typeface="Arial" panose="020B0604020202020204" pitchFamily="34" charset="0"/>
                <a:buChar char="•"/>
              </a:pPr>
              <a:r>
                <a:rPr lang="en-US" sz="1600"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Amazon.S3 </a:t>
              </a:r>
            </a:p>
            <a:p>
              <a:pPr marL="285750" lvl="1" indent="-285750" defTabSz="666750">
                <a:lnSpc>
                  <a:spcPct val="90000"/>
                </a:lnSpc>
                <a:spcBef>
                  <a:spcPct val="0"/>
                </a:spcBef>
                <a:spcAft>
                  <a:spcPct val="15000"/>
                </a:spcAft>
                <a:buFont typeface="Arial" panose="020B0604020202020204" pitchFamily="34" charset="0"/>
                <a:buChar char="•"/>
              </a:pPr>
              <a:r>
                <a:rPr lang="en-US" sz="1600"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Amazon.S3.Model</a:t>
              </a:r>
              <a:r>
                <a:rPr lang="en-US" sz="1600" dirty="0">
                  <a:latin typeface="Lucida Console" panose="020B0609040504020204" pitchFamily="49" charset="0"/>
                  <a:ea typeface="Amazon Ember" panose="020B0703020204020204" pitchFamily="34" charset="0"/>
                  <a:cs typeface="Amazon Ember" panose="020B0703020204020204" pitchFamily="34" charset="0"/>
                </a:rPr>
                <a:t> </a:t>
              </a:r>
            </a:p>
            <a:p>
              <a:pPr marL="285750" lvl="1" indent="-285750" defTabSz="666750">
                <a:lnSpc>
                  <a:spcPct val="90000"/>
                </a:lnSpc>
                <a:spcBef>
                  <a:spcPct val="0"/>
                </a:spcBef>
                <a:spcAft>
                  <a:spcPct val="15000"/>
                </a:spcAft>
                <a:buFont typeface="Arial" panose="020B0604020202020204" pitchFamily="34" charset="0"/>
                <a:buChar char="•"/>
              </a:pPr>
              <a:r>
                <a:rPr lang="en-US" sz="1600"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Amazon.S3.Encryption</a:t>
              </a:r>
              <a:endParaRPr lang="en-US" sz="1600" dirty="0">
                <a:latin typeface="Lucida Console" panose="020B0609040504020204" pitchFamily="49" charset="0"/>
                <a:ea typeface="Amazon Ember" panose="020B0703020204020204" pitchFamily="34" charset="0"/>
                <a:cs typeface="Amazon Ember" panose="020B0703020204020204" pitchFamily="34" charset="0"/>
              </a:endParaRPr>
            </a:p>
          </p:txBody>
        </p:sp>
      </p:grpSp>
      <p:grpSp>
        <p:nvGrpSpPr>
          <p:cNvPr id="17" name="Group 16" descr="Java">
            <a:extLst>
              <a:ext uri="{FF2B5EF4-FFF2-40B4-BE49-F238E27FC236}">
                <a16:creationId xmlns:a16="http://schemas.microsoft.com/office/drawing/2014/main" id="{A5AF304C-E25D-4BA3-A1D2-ED603F3867DE}"/>
              </a:ext>
            </a:extLst>
          </p:cNvPr>
          <p:cNvGrpSpPr/>
          <p:nvPr/>
        </p:nvGrpSpPr>
        <p:grpSpPr>
          <a:xfrm>
            <a:off x="365760" y="5059469"/>
            <a:ext cx="9655251" cy="1296881"/>
            <a:chOff x="365760" y="5059469"/>
            <a:chExt cx="9655251" cy="1296881"/>
          </a:xfrm>
        </p:grpSpPr>
        <p:sp>
          <p:nvSpPr>
            <p:cNvPr id="19" name="background3">
              <a:extLst>
                <a:ext uri="{C183D7F6-B498-43B3-948B-1728B52AA6E4}">
                  <adec:decorative xmlns:adec="http://schemas.microsoft.com/office/drawing/2017/decorative" val="1"/>
                </a:ext>
              </a:extLst>
            </p:cNvPr>
            <p:cNvSpPr/>
            <p:nvPr/>
          </p:nvSpPr>
          <p:spPr>
            <a:xfrm>
              <a:off x="772476" y="5251712"/>
              <a:ext cx="9248535" cy="1104638"/>
            </a:xfrm>
            <a:custGeom>
              <a:avLst/>
              <a:gdLst>
                <a:gd name="connsiteX0" fmla="*/ 0 w 12279086"/>
                <a:gd name="connsiteY0" fmla="*/ 0 h 1370250"/>
                <a:gd name="connsiteX1" fmla="*/ 12279086 w 12279086"/>
                <a:gd name="connsiteY1" fmla="*/ 0 h 1370250"/>
                <a:gd name="connsiteX2" fmla="*/ 12279086 w 12279086"/>
                <a:gd name="connsiteY2" fmla="*/ 1370250 h 1370250"/>
                <a:gd name="connsiteX3" fmla="*/ 0 w 12279086"/>
                <a:gd name="connsiteY3" fmla="*/ 1370250 h 1370250"/>
                <a:gd name="connsiteX4" fmla="*/ 0 w 12279086"/>
                <a:gd name="connsiteY4" fmla="*/ 0 h 137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9086" h="1370250">
                  <a:moveTo>
                    <a:pt x="0" y="0"/>
                  </a:moveTo>
                  <a:lnTo>
                    <a:pt x="12279086" y="0"/>
                  </a:lnTo>
                  <a:lnTo>
                    <a:pt x="12279086" y="1370250"/>
                  </a:lnTo>
                  <a:lnTo>
                    <a:pt x="0" y="13702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2994" tIns="312420" rIns="952994" bIns="106680" numCol="1" spcCol="1270" anchor="t" anchorCtr="0">
              <a:noAutofit/>
            </a:bodyPr>
            <a:lstStyle/>
            <a:p>
              <a:pPr marL="0" lvl="1" algn="l" defTabSz="666750">
                <a:lnSpc>
                  <a:spcPct val="90000"/>
                </a:lnSpc>
                <a:spcBef>
                  <a:spcPct val="0"/>
                </a:spcBef>
                <a:spcAft>
                  <a:spcPct val="15000"/>
                </a:spcAft>
              </a:pPr>
              <a:endParaRPr lang="en-US" kern="1200" dirty="0">
                <a:latin typeface="Lucida Console" panose="020B0609040504020204" pitchFamily="49" charset="0"/>
              </a:endParaRPr>
            </a:p>
          </p:txBody>
        </p:sp>
        <p:sp>
          <p:nvSpPr>
            <p:cNvPr id="21" name="PythonPackages"/>
            <p:cNvSpPr/>
            <p:nvPr/>
          </p:nvSpPr>
          <p:spPr>
            <a:xfrm>
              <a:off x="1126717" y="5059469"/>
              <a:ext cx="8595360" cy="442800"/>
            </a:xfrm>
            <a:custGeom>
              <a:avLst/>
              <a:gdLst>
                <a:gd name="connsiteX0" fmla="*/ 0 w 8595360"/>
                <a:gd name="connsiteY0" fmla="*/ 73801 h 442800"/>
                <a:gd name="connsiteX1" fmla="*/ 73801 w 8595360"/>
                <a:gd name="connsiteY1" fmla="*/ 0 h 442800"/>
                <a:gd name="connsiteX2" fmla="*/ 8521559 w 8595360"/>
                <a:gd name="connsiteY2" fmla="*/ 0 h 442800"/>
                <a:gd name="connsiteX3" fmla="*/ 8595360 w 8595360"/>
                <a:gd name="connsiteY3" fmla="*/ 73801 h 442800"/>
                <a:gd name="connsiteX4" fmla="*/ 8595360 w 8595360"/>
                <a:gd name="connsiteY4" fmla="*/ 368999 h 442800"/>
                <a:gd name="connsiteX5" fmla="*/ 8521559 w 8595360"/>
                <a:gd name="connsiteY5" fmla="*/ 442800 h 442800"/>
                <a:gd name="connsiteX6" fmla="*/ 73801 w 8595360"/>
                <a:gd name="connsiteY6" fmla="*/ 442800 h 442800"/>
                <a:gd name="connsiteX7" fmla="*/ 0 w 8595360"/>
                <a:gd name="connsiteY7" fmla="*/ 368999 h 442800"/>
                <a:gd name="connsiteX8" fmla="*/ 0 w 8595360"/>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360" h="442800">
                  <a:moveTo>
                    <a:pt x="0" y="73801"/>
                  </a:moveTo>
                  <a:cubicBezTo>
                    <a:pt x="0" y="33042"/>
                    <a:pt x="33042" y="0"/>
                    <a:pt x="73801" y="0"/>
                  </a:cubicBezTo>
                  <a:lnTo>
                    <a:pt x="8521559" y="0"/>
                  </a:lnTo>
                  <a:cubicBezTo>
                    <a:pt x="8562318" y="0"/>
                    <a:pt x="8595360" y="33042"/>
                    <a:pt x="8595360" y="73801"/>
                  </a:cubicBezTo>
                  <a:lnTo>
                    <a:pt x="8595360" y="368999"/>
                  </a:lnTo>
                  <a:cubicBezTo>
                    <a:pt x="8595360" y="409758"/>
                    <a:pt x="8562318" y="442800"/>
                    <a:pt x="8521559"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6500" tIns="21616" rIns="346500" bIns="21616" numCol="1" spcCol="1270" anchor="ctr" anchorCtr="0">
              <a:noAutofit/>
            </a:bodyPr>
            <a:lstStyle/>
            <a:p>
              <a:pPr lvl="0" algn="l" defTabSz="666750">
                <a:lnSpc>
                  <a:spcPct val="90000"/>
                </a:lnSpc>
                <a:spcBef>
                  <a:spcPct val="0"/>
                </a:spcBef>
                <a:spcAft>
                  <a:spcPct val="35000"/>
                </a:spcAft>
              </a:pPr>
              <a:r>
                <a:rPr lang="en-US" sz="2000" kern="1200" dirty="0"/>
                <a:t>Python packages</a:t>
              </a:r>
            </a:p>
          </p:txBody>
        </p:sp>
        <p:pic>
          <p:nvPicPr>
            <p:cNvPr id="22" name="Picture Python">
              <a:extLs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760" y="5347076"/>
              <a:ext cx="813432" cy="975359"/>
            </a:xfrm>
            <a:prstGeom prst="rect">
              <a:avLst/>
            </a:prstGeom>
          </p:spPr>
        </p:pic>
        <p:sp>
          <p:nvSpPr>
            <p:cNvPr id="7" name="Rectangle 6">
              <a:extLst>
                <a:ext uri="{FF2B5EF4-FFF2-40B4-BE49-F238E27FC236}">
                  <a16:creationId xmlns:a16="http://schemas.microsoft.com/office/drawing/2014/main" id="{4E0478D5-944B-4C4B-99C2-B409609D0778}"/>
                </a:ext>
              </a:extLst>
            </p:cNvPr>
            <p:cNvSpPr/>
            <p:nvPr/>
          </p:nvSpPr>
          <p:spPr>
            <a:xfrm>
              <a:off x="1659578" y="5596111"/>
              <a:ext cx="6096000" cy="632481"/>
            </a:xfrm>
            <a:prstGeom prst="rect">
              <a:avLst/>
            </a:prstGeom>
          </p:spPr>
          <p:txBody>
            <a:bodyPr>
              <a:spAutoFit/>
            </a:bodyPr>
            <a:lstStyle/>
            <a:p>
              <a:pPr marL="285750" lvl="1" indent="-285750" defTabSz="666750">
                <a:lnSpc>
                  <a:spcPct val="90000"/>
                </a:lnSpc>
                <a:spcBef>
                  <a:spcPct val="0"/>
                </a:spcBef>
                <a:spcAft>
                  <a:spcPct val="15000"/>
                </a:spcAft>
                <a:buFont typeface="Arial" panose="020B0604020202020204" pitchFamily="34" charset="0"/>
                <a:buChar char="•"/>
              </a:pPr>
              <a:r>
                <a:rPr lang="en-US"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boto3.s3 </a:t>
              </a:r>
            </a:p>
            <a:p>
              <a:pPr marL="285750" lvl="1" indent="-285750" defTabSz="666750">
                <a:lnSpc>
                  <a:spcPct val="90000"/>
                </a:lnSpc>
                <a:spcBef>
                  <a:spcPct val="0"/>
                </a:spcBef>
                <a:spcAft>
                  <a:spcPct val="15000"/>
                </a:spcAft>
                <a:buFont typeface="Arial" panose="020B0604020202020204" pitchFamily="34" charset="0"/>
                <a:buChar char="•"/>
              </a:pPr>
              <a:r>
                <a:rPr lang="en-US" dirty="0">
                  <a:solidFill>
                    <a:srgbClr val="000000"/>
                  </a:solidFill>
                  <a:latin typeface="Lucida Console" panose="020B0609040504020204" pitchFamily="49" charset="0"/>
                  <a:ea typeface="Amazon Ember" panose="020B0703020204020204" pitchFamily="34" charset="0"/>
                  <a:cs typeface="Amazon Ember" panose="020B0703020204020204" pitchFamily="34" charset="0"/>
                </a:rPr>
                <a:t>boto3.s3.transfer</a:t>
              </a:r>
              <a:endParaRPr lang="en-US" dirty="0">
                <a:latin typeface="Lucida Console" panose="020B0609040504020204" pitchFamily="49" charset="0"/>
              </a:endParaRPr>
            </a:p>
          </p:txBody>
        </p:sp>
      </p:grpSp>
      <p:sp>
        <p:nvSpPr>
          <p:cNvPr id="6" name="Rectangle 5"/>
          <p:cNvSpPr/>
          <p:nvPr/>
        </p:nvSpPr>
        <p:spPr>
          <a:xfrm>
            <a:off x="10168872" y="2667545"/>
            <a:ext cx="1700983" cy="911928"/>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0">
            <a:schemeClr val="accent3"/>
          </a:lnRef>
          <a:fillRef idx="3">
            <a:schemeClr val="accent3"/>
          </a:fillRef>
          <a:effectRef idx="3">
            <a:schemeClr val="accent3"/>
          </a:effectRef>
          <a:fontRef idx="minor">
            <a:schemeClr val="lt1"/>
          </a:fontRef>
        </p:style>
        <p:txBody>
          <a:bodyPr wrap="square" anchor="ctr">
            <a:noAutofit/>
          </a:bodyPr>
          <a:lstStyle/>
          <a:p>
            <a:pPr algn="ctr"/>
            <a:r>
              <a:rPr lang="en-US" dirty="0">
                <a:solidFill>
                  <a:schemeClr val="tx1"/>
                </a:solidFill>
              </a:rPr>
              <a:t>Avoid overloading </a:t>
            </a:r>
          </a:p>
          <a:p>
            <a:pPr algn="ctr"/>
            <a:r>
              <a:rPr lang="en-US" dirty="0">
                <a:solidFill>
                  <a:schemeClr val="tx1"/>
                </a:solidFill>
              </a:rPr>
              <a:t>dependencies.</a:t>
            </a:r>
          </a:p>
        </p:txBody>
      </p:sp>
    </p:spTree>
    <p:custDataLst>
      <p:tags r:id="rId1"/>
    </p:custDataLst>
    <p:extLst>
      <p:ext uri="{BB962C8B-B14F-4D97-AF65-F5344CB8AC3E}">
        <p14:creationId xmlns:p14="http://schemas.microsoft.com/office/powerpoint/2010/main" val="48672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9EF4BB-499E-463C-8E1E-3D9E6AC93E9D}"/>
              </a:ext>
            </a:extLst>
          </p:cNvPr>
          <p:cNvSpPr>
            <a:spLocks noGrp="1"/>
          </p:cNvSpPr>
          <p:nvPr>
            <p:ph type="sldNum" sz="quarter" idx="20"/>
          </p:nvPr>
        </p:nvSpPr>
        <p:spPr/>
        <p:txBody>
          <a:bodyPr/>
          <a:lstStyle/>
          <a:p>
            <a:fld id="{B6A95138-A96E-2F42-A959-2EFD44FE4AB7}" type="slidenum">
              <a:rPr lang="en-US" smtClean="0"/>
              <a:t>25</a:t>
            </a:fld>
            <a:endParaRPr lang="en-US" dirty="0"/>
          </a:p>
        </p:txBody>
      </p:sp>
      <p:sp>
        <p:nvSpPr>
          <p:cNvPr id="2" name="Title 1"/>
          <p:cNvSpPr>
            <a:spLocks noGrp="1"/>
          </p:cNvSpPr>
          <p:nvPr>
            <p:ph type="title"/>
          </p:nvPr>
        </p:nvSpPr>
        <p:spPr/>
        <p:txBody>
          <a:bodyPr/>
          <a:lstStyle/>
          <a:p>
            <a:r>
              <a:rPr lang="en-US" dirty="0"/>
              <a:t>Step 3: Create an S3 client to make service requests</a:t>
            </a:r>
          </a:p>
        </p:txBody>
      </p:sp>
      <p:sp>
        <p:nvSpPr>
          <p:cNvPr id="20" name="Flowchart: Process 19"/>
          <p:cNvSpPr/>
          <p:nvPr/>
        </p:nvSpPr>
        <p:spPr>
          <a:xfrm>
            <a:off x="2758659" y="1464135"/>
            <a:ext cx="6694713" cy="685850"/>
          </a:xfrm>
          <a:prstGeom prst="flowChartProcess">
            <a:avLst/>
          </a:prstGeom>
          <a:no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(Clients are immutable.)</a:t>
            </a:r>
            <a:endParaRPr lang="en-US" sz="1600" dirty="0"/>
          </a:p>
        </p:txBody>
      </p:sp>
      <p:grpSp>
        <p:nvGrpSpPr>
          <p:cNvPr id="3" name="justGraphic">
            <a:extLst>
              <a:ext uri="{FF2B5EF4-FFF2-40B4-BE49-F238E27FC236}">
                <a16:creationId xmlns:a16="http://schemas.microsoft.com/office/drawing/2014/main" id="{A41CB437-B6C5-4AD1-A0BA-DC8AFF11F72F}"/>
              </a:ext>
              <a:ext uri="{C183D7F6-B498-43B3-948B-1728B52AA6E4}">
                <adec:decorative xmlns:adec="http://schemas.microsoft.com/office/drawing/2017/decorative" val="1"/>
              </a:ext>
            </a:extLst>
          </p:cNvPr>
          <p:cNvGrpSpPr/>
          <p:nvPr/>
        </p:nvGrpSpPr>
        <p:grpSpPr>
          <a:xfrm>
            <a:off x="2346009" y="3033442"/>
            <a:ext cx="8108109" cy="2467423"/>
            <a:chOff x="2346009" y="3033442"/>
            <a:chExt cx="8108109" cy="2467423"/>
          </a:xfrm>
        </p:grpSpPr>
        <p:sp>
          <p:nvSpPr>
            <p:cNvPr id="32" name="Rounded Rectangle 31"/>
            <p:cNvSpPr/>
            <p:nvPr/>
          </p:nvSpPr>
          <p:spPr>
            <a:xfrm>
              <a:off x="7593181" y="3644537"/>
              <a:ext cx="2240280" cy="106348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33" name="Rectangle 32"/>
            <p:cNvSpPr/>
            <p:nvPr/>
          </p:nvSpPr>
          <p:spPr>
            <a:xfrm>
              <a:off x="7733951" y="4001489"/>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sp>
          <p:nvSpPr>
            <p:cNvPr id="27" name="TextBox 26"/>
            <p:cNvSpPr txBox="1"/>
            <p:nvPr/>
          </p:nvSpPr>
          <p:spPr>
            <a:xfrm>
              <a:off x="2346009" y="4624413"/>
              <a:ext cx="2163152" cy="430704"/>
            </a:xfrm>
            <a:prstGeom prst="rect">
              <a:avLst/>
            </a:prstGeom>
            <a:noFill/>
          </p:spPr>
          <p:txBody>
            <a:bodyPr wrap="square" lIns="0" tIns="0" rIns="0" bIns="0" rtlCol="0">
              <a:noAutofit/>
            </a:bodyPr>
            <a:lstStyle/>
            <a:p>
              <a:pPr algn="ctr"/>
              <a:r>
                <a:rPr lang="en-US" sz="2000" dirty="0">
                  <a:solidFill>
                    <a:srgbClr val="000000"/>
                  </a:solidFill>
                  <a:ea typeface="Amazon Ember Light" panose="020B0403020204020204" pitchFamily="34" charset="0"/>
                  <a:cs typeface="Amazon Ember Light" panose="020B0403020204020204" pitchFamily="34" charset="0"/>
                </a:rPr>
                <a:t>S3 client</a:t>
              </a:r>
            </a:p>
          </p:txBody>
        </p:sp>
        <p:sp>
          <p:nvSpPr>
            <p:cNvPr id="28" name="TextBox 27">
              <a:extLst>
                <a:ext uri="{FF2B5EF4-FFF2-40B4-BE49-F238E27FC236}">
                  <a16:creationId xmlns:a16="http://schemas.microsoft.com/office/drawing/2014/main" id="{AF88FA02-A50D-DA49-9383-F8860C8945E2}"/>
                </a:ext>
              </a:extLst>
            </p:cNvPr>
            <p:cNvSpPr txBox="1"/>
            <p:nvPr/>
          </p:nvSpPr>
          <p:spPr>
            <a:xfrm>
              <a:off x="5335558" y="5100755"/>
              <a:ext cx="1297150"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Display Medium" panose="020F0603020204020204" pitchFamily="34" charset="0"/>
                </a:rPr>
                <a:t>Response</a:t>
              </a:r>
            </a:p>
          </p:txBody>
        </p:sp>
        <p:sp>
          <p:nvSpPr>
            <p:cNvPr id="31" name="TextBox 30">
              <a:extLst>
                <a:ext uri="{FF2B5EF4-FFF2-40B4-BE49-F238E27FC236}">
                  <a16:creationId xmlns:a16="http://schemas.microsoft.com/office/drawing/2014/main" id="{E11811A5-85DC-C94E-8ACD-DC473D0F5D19}"/>
                </a:ext>
              </a:extLst>
            </p:cNvPr>
            <p:cNvSpPr txBox="1"/>
            <p:nvPr/>
          </p:nvSpPr>
          <p:spPr>
            <a:xfrm>
              <a:off x="5418112" y="3033442"/>
              <a:ext cx="1132041"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Display Medium" panose="020F0603020204020204" pitchFamily="34" charset="0"/>
                </a:rPr>
                <a:t>Request</a:t>
              </a:r>
            </a:p>
          </p:txBody>
        </p:sp>
        <p:pic>
          <p:nvPicPr>
            <p:cNvPr id="34" name="Graphic 67">
              <a:extLst>
                <a:ext uri="{FF2B5EF4-FFF2-40B4-BE49-F238E27FC236}">
                  <a16:creationId xmlns:a16="http://schemas.microsoft.com/office/drawing/2014/main" id="{D1B72367-A3A4-9A45-AFFE-4A9C19E7C494}"/>
                </a:ext>
              </a:extLst>
            </p:cNvPr>
            <p:cNvPicPr>
              <a:picLocks noChangeAspect="1"/>
            </p:cNvPicPr>
            <p:nvPr/>
          </p:nvPicPr>
          <p:blipFill>
            <a:blip r:embed="rId4"/>
            <a:stretch>
              <a:fillRect/>
            </a:stretch>
          </p:blipFill>
          <p:spPr>
            <a:xfrm>
              <a:off x="9539718" y="4466997"/>
              <a:ext cx="914400" cy="914400"/>
            </a:xfrm>
            <a:prstGeom prst="rect">
              <a:avLst/>
            </a:prstGeom>
            <a:solidFill>
              <a:schemeClr val="bg1"/>
            </a:solidFill>
          </p:spPr>
        </p:pic>
        <p:pic>
          <p:nvPicPr>
            <p:cNvPr id="35" name="Picture 34"/>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3031722" y="3552639"/>
              <a:ext cx="847023" cy="975359"/>
            </a:xfrm>
            <a:prstGeom prst="rect">
              <a:avLst/>
            </a:prstGeom>
          </p:spPr>
        </p:pic>
        <p:cxnSp>
          <p:nvCxnSpPr>
            <p:cNvPr id="6" name="Connector: Elbow 5">
              <a:extLst>
                <a:ext uri="{FF2B5EF4-FFF2-40B4-BE49-F238E27FC236}">
                  <a16:creationId xmlns:a16="http://schemas.microsoft.com/office/drawing/2014/main" id="{083DD485-C0C5-43F6-B915-186C84058FF9}"/>
                </a:ext>
              </a:extLst>
            </p:cNvPr>
            <p:cNvCxnSpPr>
              <a:cxnSpLocks/>
              <a:stCxn id="35" idx="0"/>
              <a:endCxn id="32" idx="0"/>
            </p:cNvCxnSpPr>
            <p:nvPr/>
          </p:nvCxnSpPr>
          <p:spPr>
            <a:xfrm rot="16200000" flipH="1">
              <a:off x="6038328" y="969545"/>
              <a:ext cx="91898" cy="5258087"/>
            </a:xfrm>
            <a:prstGeom prst="bentConnector3">
              <a:avLst>
                <a:gd name="adj1" fmla="val -575688"/>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23FCF5-CC79-459E-99A4-8E10D52C8FC3}"/>
                </a:ext>
              </a:extLst>
            </p:cNvPr>
            <p:cNvCxnSpPr>
              <a:cxnSpLocks/>
              <a:stCxn id="27" idx="2"/>
              <a:endCxn id="32" idx="2"/>
            </p:cNvCxnSpPr>
            <p:nvPr/>
          </p:nvCxnSpPr>
          <p:spPr>
            <a:xfrm rot="5400000" flipH="1" flipV="1">
              <a:off x="5896903" y="2238699"/>
              <a:ext cx="347100" cy="5285736"/>
            </a:xfrm>
            <a:prstGeom prst="bentConnector3">
              <a:avLst>
                <a:gd name="adj1" fmla="val -129838"/>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6593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744FEF-688C-403C-A5B0-164DF43079DF}"/>
              </a:ext>
            </a:extLst>
          </p:cNvPr>
          <p:cNvSpPr>
            <a:spLocks noGrp="1"/>
          </p:cNvSpPr>
          <p:nvPr>
            <p:ph type="sldNum" sz="quarter" idx="20"/>
          </p:nvPr>
        </p:nvSpPr>
        <p:spPr/>
        <p:txBody>
          <a:bodyPr/>
          <a:lstStyle/>
          <a:p>
            <a:fld id="{B6A95138-A96E-2F42-A959-2EFD44FE4AB7}" type="slidenum">
              <a:rPr lang="en-US" smtClean="0"/>
              <a:t>26</a:t>
            </a:fld>
            <a:endParaRPr lang="en-US" dirty="0"/>
          </a:p>
        </p:txBody>
      </p:sp>
      <p:sp>
        <p:nvSpPr>
          <p:cNvPr id="2" name="Title 1"/>
          <p:cNvSpPr>
            <a:spLocks noGrp="1"/>
          </p:cNvSpPr>
          <p:nvPr>
            <p:ph type="title"/>
          </p:nvPr>
        </p:nvSpPr>
        <p:spPr/>
        <p:txBody>
          <a:bodyPr>
            <a:normAutofit/>
          </a:bodyPr>
          <a:lstStyle/>
          <a:p>
            <a:r>
              <a:rPr lang="en-US" dirty="0"/>
              <a:t>Example: Create an S3 client (Python)</a:t>
            </a:r>
          </a:p>
        </p:txBody>
      </p:sp>
      <p:sp>
        <p:nvSpPr>
          <p:cNvPr id="3" name="Content Placeholder 2"/>
          <p:cNvSpPr>
            <a:spLocks noGrp="1"/>
          </p:cNvSpPr>
          <p:nvPr>
            <p:ph sz="quarter" idx="21"/>
          </p:nvPr>
        </p:nvSpPr>
        <p:spPr>
          <a:xfrm>
            <a:off x="365760" y="1143000"/>
            <a:ext cx="10735892" cy="5291750"/>
          </a:xfrm>
        </p:spPr>
        <p:txBody>
          <a:bodyPr/>
          <a:lstStyle/>
          <a:p>
            <a:pPr marL="0" indent="0">
              <a:buNone/>
            </a:pPr>
            <a:r>
              <a:rPr lang="en-US" dirty="0"/>
              <a:t>Python uses Boto3 to make API calls by using low-level (client) API calls or high-level (resource) API calls.</a:t>
            </a:r>
          </a:p>
          <a:p>
            <a:pPr lvl="1"/>
            <a:endParaRPr lang="en-US" dirty="0"/>
          </a:p>
        </p:txBody>
      </p:sp>
      <p:sp>
        <p:nvSpPr>
          <p:cNvPr id="4" name="Rectangle 1"/>
          <p:cNvSpPr>
            <a:spLocks noChangeArrowheads="1"/>
          </p:cNvSpPr>
          <p:nvPr/>
        </p:nvSpPr>
        <p:spPr bwMode="auto">
          <a:xfrm>
            <a:off x="748757" y="2821334"/>
            <a:ext cx="10289357" cy="1200329"/>
          </a:xfrm>
          <a:prstGeom prst="rect">
            <a:avLst/>
          </a:prstGeom>
          <a:solidFill>
            <a:schemeClr val="accent4"/>
          </a:solidFill>
          <a:ln w="12700">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lvl="0" eaLnBrk="0" fontAlgn="base" hangingPunct="0">
              <a:spcBef>
                <a:spcPct val="0"/>
              </a:spcBef>
              <a:spcAft>
                <a:spcPct val="0"/>
              </a:spcAft>
            </a:pPr>
            <a:endParaRPr lang="en-US" altLang="en-US" dirty="0">
              <a:solidFill>
                <a:schemeClr val="bg1">
                  <a:lumMod val="50000"/>
                </a:schemeClr>
              </a:solidFill>
              <a:latin typeface="Lucida Console" panose="020B0609040504020204" pitchFamily="49" charset="0"/>
            </a:endParaRPr>
          </a:p>
          <a:p>
            <a:pPr lvl="0" eaLnBrk="0" fontAlgn="base" hangingPunct="0">
              <a:spcBef>
                <a:spcPct val="0"/>
              </a:spcBef>
              <a:spcAft>
                <a:spcPct val="0"/>
              </a:spcAft>
            </a:pPr>
            <a:r>
              <a:rPr lang="en-US" altLang="en-US" dirty="0">
                <a:solidFill>
                  <a:schemeClr val="accent1"/>
                </a:solidFill>
                <a:latin typeface="Lucida Console" panose="020B0609040504020204" pitchFamily="49" charset="0"/>
              </a:rPr>
              <a:t># create an S3 </a:t>
            </a:r>
            <a:r>
              <a:rPr lang="en-US"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r>
              <a:rPr lang="en-US" altLang="en-US" dirty="0">
                <a:solidFill>
                  <a:schemeClr val="accent1"/>
                </a:solidFill>
                <a:latin typeface="Lucida Console" panose="020B0609040504020204" pitchFamily="49" charset="0"/>
              </a:rPr>
              <a:t>low level</a:t>
            </a:r>
            <a:r>
              <a:rPr lang="en-US"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r>
              <a:rPr lang="en-US" altLang="en-US" dirty="0">
                <a:solidFill>
                  <a:schemeClr val="accent1"/>
                </a:solidFill>
                <a:latin typeface="Lucida Console" panose="020B0609040504020204" pitchFamily="49" charset="0"/>
              </a:rPr>
              <a:t> client interface</a:t>
            </a:r>
          </a:p>
          <a:p>
            <a:pPr eaLnBrk="0" fontAlgn="base" hangingPunct="0">
              <a:spcBef>
                <a:spcPct val="0"/>
              </a:spcBef>
              <a:spcAft>
                <a:spcPct val="0"/>
              </a:spcAft>
            </a:pPr>
            <a:r>
              <a:rPr lang="en-US" altLang="en-US" dirty="0">
                <a:solidFill>
                  <a:schemeClr val="tx1"/>
                </a:solidFill>
                <a:latin typeface="Lucida Console" panose="020B0609040504020204" pitchFamily="49" charset="0"/>
              </a:rPr>
              <a:t>s3client = boto3.client(</a:t>
            </a:r>
            <a:r>
              <a:rPr lang="en-US" dirty="0">
                <a:solidFill>
                  <a:srgbClr val="C00000"/>
                </a:solidFill>
                <a:latin typeface="Lucida Console" panose="020B0609040504020204" pitchFamily="49" charset="0"/>
              </a:rPr>
              <a:t>'</a:t>
            </a:r>
            <a:r>
              <a:rPr lang="en-US" altLang="en-US" dirty="0">
                <a:solidFill>
                  <a:srgbClr val="C00000"/>
                </a:solidFill>
                <a:latin typeface="Lucida Console" panose="020B0609040504020204" pitchFamily="49" charset="0"/>
              </a:rPr>
              <a:t>s3</a:t>
            </a:r>
            <a:r>
              <a:rPr lang="en-US" dirty="0">
                <a:solidFill>
                  <a:srgbClr val="C00000"/>
                </a:solidFill>
                <a:latin typeface="Lucida Console" panose="020B0609040504020204" pitchFamily="49" charset="0"/>
              </a:rPr>
              <a:t>'</a:t>
            </a:r>
            <a:r>
              <a:rPr lang="en-US" altLang="en-US" dirty="0">
                <a:solidFill>
                  <a:schemeClr val="tx1"/>
                </a:solidFill>
                <a:latin typeface="Lucida Console" panose="020B0609040504020204" pitchFamily="49" charset="0"/>
              </a:rPr>
              <a:t>)</a:t>
            </a:r>
          </a:p>
          <a:p>
            <a:pPr lvl="0" eaLnBrk="0" fontAlgn="base" hangingPunct="0">
              <a:spcBef>
                <a:spcPct val="0"/>
              </a:spcBef>
              <a:spcAft>
                <a:spcPct val="0"/>
              </a:spcAft>
            </a:pPr>
            <a:endParaRPr lang="en-US" altLang="en-US" dirty="0">
              <a:solidFill>
                <a:schemeClr val="tx1"/>
              </a:solidFill>
              <a:latin typeface="Lucida Console" panose="020B0609040504020204" pitchFamily="49" charset="0"/>
            </a:endParaRPr>
          </a:p>
        </p:txBody>
      </p:sp>
      <p:sp>
        <p:nvSpPr>
          <p:cNvPr id="14" name="Rectangle 1"/>
          <p:cNvSpPr>
            <a:spLocks noChangeArrowheads="1"/>
          </p:cNvSpPr>
          <p:nvPr/>
        </p:nvSpPr>
        <p:spPr bwMode="auto">
          <a:xfrm>
            <a:off x="748757" y="4740366"/>
            <a:ext cx="10289357" cy="1200329"/>
          </a:xfrm>
          <a:prstGeom prst="rect">
            <a:avLst/>
          </a:prstGeom>
          <a:solidFill>
            <a:schemeClr val="accent4"/>
          </a:solidFill>
          <a:ln w="12700">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lvl="0" eaLnBrk="0" fontAlgn="base" hangingPunct="0">
              <a:spcBef>
                <a:spcPct val="0"/>
              </a:spcBef>
              <a:spcAft>
                <a:spcPct val="0"/>
              </a:spcAft>
            </a:pPr>
            <a:endParaRPr lang="en-US" altLang="en-US" dirty="0">
              <a:solidFill>
                <a:schemeClr val="bg1">
                  <a:lumMod val="50000"/>
                </a:schemeClr>
              </a:solidFill>
              <a:latin typeface="Lucida Console" panose="020B0609040504020204" pitchFamily="49" charset="0"/>
            </a:endParaRPr>
          </a:p>
          <a:p>
            <a:pPr lvl="0" eaLnBrk="0" fontAlgn="base" hangingPunct="0">
              <a:spcBef>
                <a:spcPct val="0"/>
              </a:spcBef>
              <a:spcAft>
                <a:spcPct val="0"/>
              </a:spcAft>
            </a:pPr>
            <a:r>
              <a:rPr lang="en-US" altLang="en-US" dirty="0">
                <a:solidFill>
                  <a:schemeClr val="accent1"/>
                </a:solidFill>
                <a:latin typeface="Lucida Console" panose="020B0609040504020204" pitchFamily="49" charset="0"/>
              </a:rPr>
              <a:t># create an S3 </a:t>
            </a:r>
            <a:r>
              <a:rPr lang="en-US"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r>
              <a:rPr lang="en-US" altLang="en-US" dirty="0">
                <a:solidFill>
                  <a:schemeClr val="accent1"/>
                </a:solidFill>
                <a:latin typeface="Lucida Console" panose="020B0609040504020204" pitchFamily="49" charset="0"/>
              </a:rPr>
              <a:t>high level</a:t>
            </a:r>
            <a:r>
              <a:rPr lang="en-US"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r>
              <a:rPr lang="en-US" altLang="en-US" dirty="0">
                <a:solidFill>
                  <a:schemeClr val="accent1"/>
                </a:solidFill>
                <a:latin typeface="Lucida Console" panose="020B0609040504020204" pitchFamily="49" charset="0"/>
              </a:rPr>
              <a:t> resource interface</a:t>
            </a:r>
          </a:p>
          <a:p>
            <a:pPr lvl="0" eaLnBrk="0" fontAlgn="base" hangingPunct="0">
              <a:spcBef>
                <a:spcPct val="0"/>
              </a:spcBef>
              <a:spcAft>
                <a:spcPct val="0"/>
              </a:spcAft>
            </a:pPr>
            <a:r>
              <a:rPr lang="en-US" altLang="en-US" dirty="0">
                <a:solidFill>
                  <a:schemeClr val="tx1"/>
                </a:solidFill>
                <a:latin typeface="Lucida Console" panose="020B0609040504020204" pitchFamily="49" charset="0"/>
              </a:rPr>
              <a:t>s3resource = boto3.resource(</a:t>
            </a:r>
            <a:r>
              <a:rPr lang="en-US" dirty="0">
                <a:solidFill>
                  <a:srgbClr val="C00000"/>
                </a:solidFill>
                <a:latin typeface="Lucida Console" panose="020B0609040504020204" pitchFamily="49" charset="0"/>
              </a:rPr>
              <a:t>'</a:t>
            </a:r>
            <a:r>
              <a:rPr lang="en-US" altLang="en-US" dirty="0">
                <a:solidFill>
                  <a:srgbClr val="C00000"/>
                </a:solidFill>
                <a:latin typeface="Lucida Console" panose="020B0609040504020204" pitchFamily="49" charset="0"/>
              </a:rPr>
              <a:t>s3</a:t>
            </a:r>
            <a:r>
              <a:rPr lang="en-US" dirty="0">
                <a:solidFill>
                  <a:srgbClr val="C00000"/>
                </a:solidFill>
                <a:latin typeface="Lucida Console" panose="020B0609040504020204" pitchFamily="49" charset="0"/>
              </a:rPr>
              <a:t>'</a:t>
            </a:r>
            <a:r>
              <a:rPr lang="en-US" altLang="en-US" dirty="0">
                <a:solidFill>
                  <a:schemeClr val="tx1"/>
                </a:solidFill>
                <a:latin typeface="Lucida Console" panose="020B0609040504020204" pitchFamily="49" charset="0"/>
              </a:rPr>
              <a:t>)</a:t>
            </a:r>
          </a:p>
          <a:p>
            <a:pPr lvl="0" eaLnBrk="0" fontAlgn="base" hangingPunct="0">
              <a:spcBef>
                <a:spcPct val="0"/>
              </a:spcBef>
              <a:spcAft>
                <a:spcPct val="0"/>
              </a:spcAft>
            </a:pPr>
            <a:endParaRPr lang="en-US" altLang="en-US" dirty="0">
              <a:solidFill>
                <a:schemeClr val="tx1"/>
              </a:solidFill>
              <a:latin typeface="Lucida Console" panose="020B0609040504020204" pitchFamily="49" charset="0"/>
            </a:endParaRPr>
          </a:p>
        </p:txBody>
      </p:sp>
      <p:grpSp>
        <p:nvGrpSpPr>
          <p:cNvPr id="5" name="justGraphic">
            <a:extLst>
              <a:ext uri="{FF2B5EF4-FFF2-40B4-BE49-F238E27FC236}">
                <a16:creationId xmlns:a16="http://schemas.microsoft.com/office/drawing/2014/main" id="{33C87F49-690A-480A-A081-8F0576E98CEF}"/>
              </a:ext>
              <a:ext uri="{C183D7F6-B498-43B3-948B-1728B52AA6E4}">
                <adec:decorative xmlns:adec="http://schemas.microsoft.com/office/drawing/2017/decorative" val="1"/>
              </a:ext>
            </a:extLst>
          </p:cNvPr>
          <p:cNvGrpSpPr/>
          <p:nvPr/>
        </p:nvGrpSpPr>
        <p:grpSpPr>
          <a:xfrm>
            <a:off x="11101652" y="845743"/>
            <a:ext cx="1097280" cy="1401895"/>
            <a:chOff x="11101652" y="845743"/>
            <a:chExt cx="1097280" cy="1401895"/>
          </a:xfrm>
        </p:grpSpPr>
        <p:pic>
          <p:nvPicPr>
            <p:cNvPr id="11" name="Picture 10">
              <a:extLst>
                <a:ext uri="{FF2B5EF4-FFF2-40B4-BE49-F238E27FC236}">
                  <a16:creationId xmlns:a16="http://schemas.microsoft.com/office/drawing/2014/main" id="{B6D2869E-5ACF-4447-AAB4-1E403FDEE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6781" y="845743"/>
              <a:ext cx="847023" cy="975359"/>
            </a:xfrm>
            <a:prstGeom prst="rect">
              <a:avLst/>
            </a:prstGeom>
          </p:spPr>
        </p:pic>
        <p:sp>
          <p:nvSpPr>
            <p:cNvPr id="16" name="TextBox 15">
              <a:extLst>
                <a:ext uri="{FF2B5EF4-FFF2-40B4-BE49-F238E27FC236}">
                  <a16:creationId xmlns:a16="http://schemas.microsoft.com/office/drawing/2014/main" id="{400D6F48-862B-4BF1-8277-628EAEF7851D}"/>
                </a:ext>
              </a:extLst>
            </p:cNvPr>
            <p:cNvSpPr txBox="1"/>
            <p:nvPr/>
          </p:nvSpPr>
          <p:spPr>
            <a:xfrm>
              <a:off x="11101652" y="1820918"/>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Python</a:t>
              </a:r>
            </a:p>
          </p:txBody>
        </p:sp>
      </p:grpSp>
    </p:spTree>
    <p:extLst>
      <p:ext uri="{BB962C8B-B14F-4D97-AF65-F5344CB8AC3E}">
        <p14:creationId xmlns:p14="http://schemas.microsoft.com/office/powerpoint/2010/main" val="152126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C3C099-6B78-4C6F-8FE4-1EC80F13470C}"/>
              </a:ext>
            </a:extLst>
          </p:cNvPr>
          <p:cNvSpPr>
            <a:spLocks noGrp="1"/>
          </p:cNvSpPr>
          <p:nvPr>
            <p:ph type="sldNum" sz="quarter" idx="20"/>
          </p:nvPr>
        </p:nvSpPr>
        <p:spPr/>
        <p:txBody>
          <a:bodyPr/>
          <a:lstStyle/>
          <a:p>
            <a:fld id="{B6A95138-A96E-2F42-A959-2EFD44FE4AB7}" type="slidenum">
              <a:rPr lang="en-US" smtClean="0"/>
              <a:t>27</a:t>
            </a:fld>
            <a:endParaRPr lang="en-US" dirty="0"/>
          </a:p>
        </p:txBody>
      </p:sp>
      <p:sp>
        <p:nvSpPr>
          <p:cNvPr id="2" name="Title 1"/>
          <p:cNvSpPr>
            <a:spLocks noGrp="1"/>
          </p:cNvSpPr>
          <p:nvPr>
            <p:ph type="title"/>
          </p:nvPr>
        </p:nvSpPr>
        <p:spPr/>
        <p:txBody>
          <a:bodyPr/>
          <a:lstStyle/>
          <a:p>
            <a:r>
              <a:rPr lang="en-US" dirty="0"/>
              <a:t>Example: Configure and create an S3 client (Python)</a:t>
            </a:r>
          </a:p>
        </p:txBody>
      </p:sp>
      <p:sp>
        <p:nvSpPr>
          <p:cNvPr id="5" name="background">
            <a:extLst>
              <a:ext uri="{FF2B5EF4-FFF2-40B4-BE49-F238E27FC236}">
                <a16:creationId xmlns:a16="http://schemas.microsoft.com/office/drawing/2014/main" id="{801859DC-07D3-487B-93EB-EE71B2E5B869}"/>
              </a:ext>
              <a:ext uri="{C183D7F6-B498-43B3-948B-1728B52AA6E4}">
                <adec:decorative xmlns:adec="http://schemas.microsoft.com/office/drawing/2017/decorative" val="1"/>
              </a:ext>
            </a:extLst>
          </p:cNvPr>
          <p:cNvSpPr/>
          <p:nvPr/>
        </p:nvSpPr>
        <p:spPr>
          <a:xfrm>
            <a:off x="365760" y="1229193"/>
            <a:ext cx="10367197" cy="5156617"/>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 name="justGraphic">
            <a:extLst>
              <a:ext uri="{FF2B5EF4-FFF2-40B4-BE49-F238E27FC236}">
                <a16:creationId xmlns:a16="http://schemas.microsoft.com/office/drawing/2014/main" id="{6F5FC978-2AB8-4BCB-BCB1-1AE28EAC62A0}"/>
              </a:ext>
              <a:ext uri="{C183D7F6-B498-43B3-948B-1728B52AA6E4}">
                <adec:decorative xmlns:adec="http://schemas.microsoft.com/office/drawing/2017/decorative" val="1"/>
              </a:ext>
            </a:extLst>
          </p:cNvPr>
          <p:cNvGrpSpPr/>
          <p:nvPr/>
        </p:nvGrpSpPr>
        <p:grpSpPr>
          <a:xfrm>
            <a:off x="11101652" y="845743"/>
            <a:ext cx="1097280" cy="1401895"/>
            <a:chOff x="11101652" y="845743"/>
            <a:chExt cx="1097280" cy="1401895"/>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6781" y="845743"/>
              <a:ext cx="847023" cy="975359"/>
            </a:xfrm>
            <a:prstGeom prst="rect">
              <a:avLst/>
            </a:prstGeom>
          </p:spPr>
        </p:pic>
        <p:sp>
          <p:nvSpPr>
            <p:cNvPr id="19" name="TextBox 18"/>
            <p:cNvSpPr txBox="1"/>
            <p:nvPr/>
          </p:nvSpPr>
          <p:spPr>
            <a:xfrm>
              <a:off x="11101652" y="1820918"/>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Python</a:t>
              </a:r>
            </a:p>
          </p:txBody>
        </p:sp>
      </p:grpSp>
      <p:grpSp>
        <p:nvGrpSpPr>
          <p:cNvPr id="14" name="Group 13">
            <a:extLst>
              <a:ext uri="{FF2B5EF4-FFF2-40B4-BE49-F238E27FC236}">
                <a16:creationId xmlns:a16="http://schemas.microsoft.com/office/drawing/2014/main" id="{EBD732AB-4767-4CC6-887B-6A95EE08ABB3}"/>
              </a:ext>
            </a:extLst>
          </p:cNvPr>
          <p:cNvGrpSpPr/>
          <p:nvPr/>
        </p:nvGrpSpPr>
        <p:grpSpPr>
          <a:xfrm>
            <a:off x="338543" y="1270040"/>
            <a:ext cx="10763110" cy="1238777"/>
            <a:chOff x="338543" y="1270040"/>
            <a:chExt cx="10763110" cy="1238777"/>
          </a:xfrm>
        </p:grpSpPr>
        <p:sp>
          <p:nvSpPr>
            <p:cNvPr id="30" name="Rectangle 29">
              <a:extLst>
                <a:ext uri="{FF2B5EF4-FFF2-40B4-BE49-F238E27FC236}">
                  <a16:creationId xmlns:a16="http://schemas.microsoft.com/office/drawing/2014/main" id="{914B03FF-0B4B-4C4F-94DC-069331E9CD45}"/>
                </a:ext>
              </a:extLst>
            </p:cNvPr>
            <p:cNvSpPr/>
            <p:nvPr/>
          </p:nvSpPr>
          <p:spPr>
            <a:xfrm>
              <a:off x="338543" y="1270040"/>
              <a:ext cx="10289357" cy="1200329"/>
            </a:xfrm>
            <a:prstGeom prst="rect">
              <a:avLst/>
            </a:prstGeom>
          </p:spPr>
          <p:txBody>
            <a:bodyPr wrap="square">
              <a:spAutoFit/>
            </a:bodyPr>
            <a:lstStyle/>
            <a:p>
              <a:r>
                <a:rPr lang="en-US" altLang="en-US" dirty="0">
                  <a:solidFill>
                    <a:srgbClr val="0070C0"/>
                  </a:solidFill>
                  <a:latin typeface="Lucida Console" panose="020B0609040504020204" pitchFamily="49" charset="0"/>
                </a:rPr>
                <a:t>import</a:t>
              </a:r>
              <a:r>
                <a:rPr lang="en-US" altLang="en-US" dirty="0">
                  <a:latin typeface="Lucida Console" panose="020B0609040504020204" pitchFamily="49" charset="0"/>
                </a:rPr>
                <a:t> boto3</a:t>
              </a:r>
            </a:p>
            <a:p>
              <a:endParaRPr lang="en-US" altLang="en-US" dirty="0">
                <a:solidFill>
                  <a:schemeClr val="bg1">
                    <a:lumMod val="50000"/>
                  </a:schemeClr>
                </a:solidFill>
                <a:latin typeface="Lucida Console" panose="020B0609040504020204" pitchFamily="49" charset="0"/>
              </a:endParaRPr>
            </a:p>
            <a:p>
              <a:r>
                <a:rPr lang="en-US" altLang="en-US" dirty="0">
                  <a:solidFill>
                    <a:schemeClr val="accent1"/>
                  </a:solidFill>
                  <a:latin typeface="Lucida Console" panose="020B0609040504020204" pitchFamily="49" charset="0"/>
                </a:rPr>
                <a:t># Create S3 resource using custom session</a:t>
              </a:r>
            </a:p>
            <a:p>
              <a:r>
                <a:rPr lang="en-US" altLang="en-US" dirty="0">
                  <a:latin typeface="Lucida Console" panose="020B0609040504020204" pitchFamily="49" charset="0"/>
                </a:rPr>
                <a:t>session = </a:t>
              </a:r>
              <a:r>
                <a:rPr lang="en-US" altLang="en-US" dirty="0">
                  <a:solidFill>
                    <a:srgbClr val="0070C0"/>
                  </a:solidFill>
                  <a:latin typeface="Lucida Console" panose="020B0609040504020204" pitchFamily="49" charset="0"/>
                </a:rPr>
                <a:t>boto3.session.Session</a:t>
              </a:r>
              <a:r>
                <a:rPr lang="en-US" altLang="en-US" dirty="0">
                  <a:latin typeface="Lucida Console" panose="020B0609040504020204" pitchFamily="49" charset="0"/>
                </a:rPr>
                <a:t>(</a:t>
              </a:r>
              <a:r>
                <a:rPr lang="en-US" altLang="en-US" dirty="0" err="1">
                  <a:latin typeface="Lucida Console" panose="020B0609040504020204" pitchFamily="49" charset="0"/>
                </a:rPr>
                <a:t>profile_name</a:t>
              </a:r>
              <a:r>
                <a:rPr lang="en-US" altLang="en-US" dirty="0">
                  <a:latin typeface="Lucida Console" panose="020B0609040504020204" pitchFamily="49" charset="0"/>
                </a:rPr>
                <a:t>=</a:t>
              </a:r>
              <a:r>
                <a:rPr lang="en-US" altLang="en-US" dirty="0">
                  <a:solidFill>
                    <a:srgbClr val="C00000"/>
                  </a:solidFill>
                  <a:latin typeface="Lucida Console" panose="020B0609040504020204" pitchFamily="49" charset="0"/>
                </a:rPr>
                <a:t>'staging'</a:t>
              </a:r>
              <a:r>
                <a:rPr lang="en-US" altLang="en-US" dirty="0">
                  <a:latin typeface="Lucida Console" panose="020B0609040504020204" pitchFamily="49" charset="0"/>
                </a:rPr>
                <a:t>)</a:t>
              </a:r>
            </a:p>
          </p:txBody>
        </p:sp>
        <p:cxnSp>
          <p:nvCxnSpPr>
            <p:cNvPr id="15" name="Straight Arrow Connector 14">
              <a:extLst>
                <a:ext uri="{C183D7F6-B498-43B3-948B-1728B52AA6E4}">
                  <adec:decorative xmlns:adec="http://schemas.microsoft.com/office/drawing/2017/decorative" val="1"/>
                </a:ext>
              </a:extLst>
            </p:cNvPr>
            <p:cNvCxnSpPr>
              <a:cxnSpLocks/>
            </p:cNvCxnSpPr>
            <p:nvPr/>
          </p:nvCxnSpPr>
          <p:spPr>
            <a:xfrm flipH="1" flipV="1">
              <a:off x="8031243" y="2300960"/>
              <a:ext cx="1978210" cy="1292"/>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8" name="Note"/>
            <p:cNvSpPr/>
            <p:nvPr/>
          </p:nvSpPr>
          <p:spPr>
            <a:xfrm>
              <a:off x="8579379" y="1469582"/>
              <a:ext cx="2522274" cy="1039235"/>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Session object is created from a profile’s credentials. </a:t>
              </a:r>
            </a:p>
          </p:txBody>
        </p:sp>
      </p:grpSp>
      <p:grpSp>
        <p:nvGrpSpPr>
          <p:cNvPr id="16" name="Group 15">
            <a:extLst>
              <a:ext uri="{FF2B5EF4-FFF2-40B4-BE49-F238E27FC236}">
                <a16:creationId xmlns:a16="http://schemas.microsoft.com/office/drawing/2014/main" id="{30AFC5AA-0055-4607-ACB1-5535D019D453}"/>
              </a:ext>
            </a:extLst>
          </p:cNvPr>
          <p:cNvGrpSpPr/>
          <p:nvPr/>
        </p:nvGrpSpPr>
        <p:grpSpPr>
          <a:xfrm>
            <a:off x="350770" y="2638738"/>
            <a:ext cx="11386528" cy="754997"/>
            <a:chOff x="350770" y="2638738"/>
            <a:chExt cx="11386528" cy="754997"/>
          </a:xfrm>
        </p:grpSpPr>
        <p:sp>
          <p:nvSpPr>
            <p:cNvPr id="31" name="Rectangle 30">
              <a:extLst>
                <a:ext uri="{FF2B5EF4-FFF2-40B4-BE49-F238E27FC236}">
                  <a16:creationId xmlns:a16="http://schemas.microsoft.com/office/drawing/2014/main" id="{C472B28D-A4B8-4D45-8E86-38CC2797B26F}"/>
                </a:ext>
              </a:extLst>
            </p:cNvPr>
            <p:cNvSpPr/>
            <p:nvPr/>
          </p:nvSpPr>
          <p:spPr>
            <a:xfrm>
              <a:off x="350770" y="2638738"/>
              <a:ext cx="8778240" cy="646331"/>
            </a:xfrm>
            <a:prstGeom prst="rect">
              <a:avLst/>
            </a:prstGeom>
          </p:spPr>
          <p:txBody>
            <a:bodyPr wrap="square">
              <a:spAutoFit/>
            </a:bodyPr>
            <a:lstStyle/>
            <a:p>
              <a:r>
                <a:rPr lang="en-US" altLang="en-US" dirty="0">
                  <a:solidFill>
                    <a:schemeClr val="accent1"/>
                  </a:solidFill>
                  <a:latin typeface="Lucida Console" panose="020B0609040504020204" pitchFamily="49" charset="0"/>
                </a:rPr>
                <a:t># Retrieve region from session object</a:t>
              </a:r>
            </a:p>
            <a:p>
              <a:r>
                <a:rPr lang="en-US" altLang="en-US" dirty="0" err="1">
                  <a:latin typeface="Lucida Console" panose="020B0609040504020204" pitchFamily="49" charset="0"/>
                </a:rPr>
                <a:t>current_region</a:t>
              </a:r>
              <a:r>
                <a:rPr lang="en-US" altLang="en-US" dirty="0">
                  <a:latin typeface="Lucida Console" panose="020B0609040504020204" pitchFamily="49" charset="0"/>
                </a:rPr>
                <a:t> = </a:t>
              </a:r>
              <a:r>
                <a:rPr lang="en-US" altLang="en-US" dirty="0" err="1">
                  <a:latin typeface="Lucida Console" panose="020B0609040504020204" pitchFamily="49" charset="0"/>
                </a:rPr>
                <a:t>session.region_name</a:t>
              </a:r>
              <a:endParaRPr lang="en-US" dirty="0"/>
            </a:p>
          </p:txBody>
        </p:sp>
        <p:cxnSp>
          <p:nvCxnSpPr>
            <p:cNvPr id="24" name="Straight Arrow Connector 23">
              <a:extLst>
                <a:ext uri="{C183D7F6-B498-43B3-948B-1728B52AA6E4}">
                  <adec:decorative xmlns:adec="http://schemas.microsoft.com/office/drawing/2017/decorative" val="1"/>
                </a:ext>
              </a:extLst>
            </p:cNvPr>
            <p:cNvCxnSpPr>
              <a:cxnSpLocks/>
            </p:cNvCxnSpPr>
            <p:nvPr/>
          </p:nvCxnSpPr>
          <p:spPr>
            <a:xfrm flipH="1">
              <a:off x="5811520" y="3075036"/>
              <a:ext cx="3515616"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5" name="Note"/>
            <p:cNvSpPr/>
            <p:nvPr/>
          </p:nvSpPr>
          <p:spPr>
            <a:xfrm>
              <a:off x="8567011" y="2683923"/>
              <a:ext cx="3170287" cy="709812"/>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Pull region information.</a:t>
              </a:r>
            </a:p>
          </p:txBody>
        </p:sp>
      </p:grpSp>
      <p:grpSp>
        <p:nvGrpSpPr>
          <p:cNvPr id="20" name="Group 19">
            <a:extLst>
              <a:ext uri="{FF2B5EF4-FFF2-40B4-BE49-F238E27FC236}">
                <a16:creationId xmlns:a16="http://schemas.microsoft.com/office/drawing/2014/main" id="{93D229BC-9EAD-4C76-94C8-E55A657007BF}"/>
              </a:ext>
            </a:extLst>
          </p:cNvPr>
          <p:cNvGrpSpPr/>
          <p:nvPr/>
        </p:nvGrpSpPr>
        <p:grpSpPr>
          <a:xfrm>
            <a:off x="338543" y="3483418"/>
            <a:ext cx="11398755" cy="1138999"/>
            <a:chOff x="338543" y="3483418"/>
            <a:chExt cx="11398755" cy="1138999"/>
          </a:xfrm>
        </p:grpSpPr>
        <p:sp>
          <p:nvSpPr>
            <p:cNvPr id="32" name="Rectangle 31">
              <a:extLst>
                <a:ext uri="{FF2B5EF4-FFF2-40B4-BE49-F238E27FC236}">
                  <a16:creationId xmlns:a16="http://schemas.microsoft.com/office/drawing/2014/main" id="{624A11EC-893F-469A-A77C-6B8585B31CCD}"/>
                </a:ext>
              </a:extLst>
            </p:cNvPr>
            <p:cNvSpPr/>
            <p:nvPr/>
          </p:nvSpPr>
          <p:spPr>
            <a:xfrm>
              <a:off x="338543" y="3483418"/>
              <a:ext cx="8805457" cy="923330"/>
            </a:xfrm>
            <a:prstGeom prst="rect">
              <a:avLst/>
            </a:prstGeom>
          </p:spPr>
          <p:txBody>
            <a:bodyPr wrap="square">
              <a:spAutoFit/>
            </a:bodyPr>
            <a:lstStyle/>
            <a:p>
              <a:r>
                <a:rPr lang="en-US" altLang="en-US" dirty="0">
                  <a:solidFill>
                    <a:schemeClr val="accent1"/>
                  </a:solidFill>
                  <a:latin typeface="Lucida Console" panose="020B0609040504020204" pitchFamily="49" charset="0"/>
                </a:rPr>
                <a:t># Create a high-level resource from custom session</a:t>
              </a:r>
            </a:p>
            <a:p>
              <a:r>
                <a:rPr lang="en-US" altLang="en-US" dirty="0">
                  <a:latin typeface="Lucida Console" panose="020B0609040504020204" pitchFamily="49" charset="0"/>
                </a:rPr>
                <a:t>resource = </a:t>
              </a:r>
              <a:r>
                <a:rPr lang="en-US" altLang="en-US" dirty="0" err="1">
                  <a:latin typeface="Lucida Console" panose="020B0609040504020204" pitchFamily="49" charset="0"/>
                </a:rPr>
                <a:t>session.resource</a:t>
              </a:r>
              <a:r>
                <a:rPr lang="en-US" altLang="en-US" dirty="0">
                  <a:latin typeface="Lucida Console" panose="020B0609040504020204" pitchFamily="49" charset="0"/>
                </a:rPr>
                <a:t>(</a:t>
              </a:r>
              <a:r>
                <a:rPr lang="en-US" altLang="en-US" dirty="0">
                  <a:solidFill>
                    <a:srgbClr val="C00000"/>
                  </a:solidFill>
                  <a:latin typeface="Lucida Console" panose="020B0609040504020204" pitchFamily="49" charset="0"/>
                </a:rPr>
                <a:t>'s3'</a:t>
              </a:r>
              <a:r>
                <a:rPr lang="en-US" altLang="en-US" dirty="0">
                  <a:latin typeface="Lucida Console" panose="020B0609040504020204" pitchFamily="49" charset="0"/>
                </a:rPr>
                <a:t>)</a:t>
              </a:r>
            </a:p>
            <a:p>
              <a:r>
                <a:rPr lang="en-US" altLang="en-US" dirty="0">
                  <a:latin typeface="Lucida Console" panose="020B0609040504020204" pitchFamily="49" charset="0"/>
                </a:rPr>
                <a:t>bucket = </a:t>
              </a:r>
              <a:r>
                <a:rPr lang="en-US" altLang="en-US" dirty="0" err="1">
                  <a:latin typeface="Lucida Console" panose="020B0609040504020204" pitchFamily="49" charset="0"/>
                </a:rPr>
                <a:t>resource.Bucket</a:t>
              </a:r>
              <a:r>
                <a:rPr lang="en-US" altLang="en-US" dirty="0">
                  <a:latin typeface="Lucida Console" panose="020B0609040504020204" pitchFamily="49" charset="0"/>
                </a:rPr>
                <a:t>(</a:t>
              </a:r>
              <a:r>
                <a:rPr lang="en-US" altLang="en-US" dirty="0">
                  <a:solidFill>
                    <a:srgbClr val="C00000"/>
                  </a:solidFill>
                  <a:latin typeface="Lucida Console" panose="020B0609040504020204" pitchFamily="49" charset="0"/>
                </a:rPr>
                <a:t>'notes-bucket'</a:t>
              </a:r>
              <a:r>
                <a:rPr lang="en-US" altLang="en-US" dirty="0">
                  <a:latin typeface="Lucida Console" panose="020B0609040504020204" pitchFamily="49" charset="0"/>
                </a:rPr>
                <a:t>)</a:t>
              </a:r>
            </a:p>
          </p:txBody>
        </p:sp>
        <p:cxnSp>
          <p:nvCxnSpPr>
            <p:cNvPr id="22" name="Straight Arrow Connector 21">
              <a:extLst>
                <a:ext uri="{C183D7F6-B498-43B3-948B-1728B52AA6E4}">
                  <adec:decorative xmlns:adec="http://schemas.microsoft.com/office/drawing/2017/decorative" val="1"/>
                </a:ext>
              </a:extLst>
            </p:cNvPr>
            <p:cNvCxnSpPr>
              <a:cxnSpLocks/>
            </p:cNvCxnSpPr>
            <p:nvPr/>
          </p:nvCxnSpPr>
          <p:spPr>
            <a:xfrm flipH="1">
              <a:off x="6096000" y="4081126"/>
              <a:ext cx="2660976"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8571349" y="3491711"/>
              <a:ext cx="3165949" cy="1130706"/>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Create s3 resource (high-level client), and set the name for the bucket.</a:t>
              </a:r>
              <a:endParaRPr lang="en-US" sz="1600" dirty="0"/>
            </a:p>
          </p:txBody>
        </p:sp>
      </p:grpSp>
      <p:grpSp>
        <p:nvGrpSpPr>
          <p:cNvPr id="21" name="Group 20">
            <a:extLst>
              <a:ext uri="{FF2B5EF4-FFF2-40B4-BE49-F238E27FC236}">
                <a16:creationId xmlns:a16="http://schemas.microsoft.com/office/drawing/2014/main" id="{17C25AA2-B6AF-4F81-BA6C-13FD43BBCD3C}"/>
              </a:ext>
            </a:extLst>
          </p:cNvPr>
          <p:cNvGrpSpPr/>
          <p:nvPr/>
        </p:nvGrpSpPr>
        <p:grpSpPr>
          <a:xfrm>
            <a:off x="349772" y="4571639"/>
            <a:ext cx="11387526" cy="1814170"/>
            <a:chOff x="349772" y="4571639"/>
            <a:chExt cx="11387526" cy="1814170"/>
          </a:xfrm>
        </p:grpSpPr>
        <p:sp>
          <p:nvSpPr>
            <p:cNvPr id="33" name="Rectangle 32">
              <a:extLst>
                <a:ext uri="{FF2B5EF4-FFF2-40B4-BE49-F238E27FC236}">
                  <a16:creationId xmlns:a16="http://schemas.microsoft.com/office/drawing/2014/main" id="{6715D83B-2FE0-411C-9873-DD3157AE9838}"/>
                </a:ext>
              </a:extLst>
            </p:cNvPr>
            <p:cNvSpPr/>
            <p:nvPr/>
          </p:nvSpPr>
          <p:spPr>
            <a:xfrm>
              <a:off x="349772" y="4571639"/>
              <a:ext cx="10173198" cy="1814170"/>
            </a:xfrm>
            <a:prstGeom prst="rect">
              <a:avLst/>
            </a:prstGeom>
          </p:spPr>
          <p:txBody>
            <a:bodyPr wrap="square">
              <a:spAutoFit/>
            </a:bodyPr>
            <a:lstStyle/>
            <a:p>
              <a:r>
                <a:rPr lang="en-US" altLang="en-US" dirty="0">
                  <a:solidFill>
                    <a:schemeClr val="accent1"/>
                  </a:solidFill>
                  <a:latin typeface="Lucida Console" panose="020B0609040504020204" pitchFamily="49" charset="0"/>
                </a:rPr>
                <a:t># Region-specific endpoints require the </a:t>
              </a:r>
              <a:r>
                <a:rPr lang="en-US" altLang="en-US" dirty="0" err="1">
                  <a:solidFill>
                    <a:schemeClr val="accent1"/>
                  </a:solidFill>
                  <a:latin typeface="Lucida Console" panose="020B0609040504020204" pitchFamily="49" charset="0"/>
                </a:rPr>
                <a:t>LocationConstraint</a:t>
              </a:r>
              <a:r>
                <a:rPr lang="en-US" altLang="en-US" dirty="0">
                  <a:solidFill>
                    <a:schemeClr val="accent1"/>
                  </a:solidFill>
                  <a:latin typeface="Lucida Console" panose="020B0609040504020204" pitchFamily="49" charset="0"/>
                </a:rPr>
                <a:t> parameter</a:t>
              </a:r>
            </a:p>
            <a:p>
              <a:r>
                <a:rPr lang="en-US" altLang="en-US" dirty="0" err="1">
                  <a:latin typeface="Lucida Console" panose="020B0609040504020204" pitchFamily="49" charset="0"/>
                </a:rPr>
                <a:t>bucket.create</a:t>
              </a:r>
              <a:r>
                <a:rPr lang="en-US" altLang="en-US" dirty="0">
                  <a:latin typeface="Lucida Console" panose="020B0609040504020204" pitchFamily="49" charset="0"/>
                </a:rPr>
                <a:t>(</a:t>
              </a:r>
            </a:p>
            <a:p>
              <a:r>
                <a:rPr lang="en-US" altLang="en-US" dirty="0">
                  <a:latin typeface="Lucida Console" panose="020B0609040504020204" pitchFamily="49" charset="0"/>
                </a:rPr>
                <a:t>    </a:t>
              </a:r>
              <a:r>
                <a:rPr lang="en-US" altLang="en-US" dirty="0" err="1">
                  <a:latin typeface="Lucida Console" panose="020B0609040504020204" pitchFamily="49" charset="0"/>
                </a:rPr>
                <a:t>CreateBucketConfiguration</a:t>
              </a:r>
              <a:r>
                <a:rPr lang="en-US" altLang="en-US" dirty="0">
                  <a:latin typeface="Lucida Console" panose="020B0609040504020204" pitchFamily="49" charset="0"/>
                </a:rPr>
                <a:t>={</a:t>
              </a:r>
            </a:p>
            <a:p>
              <a:r>
                <a:rPr lang="en-US" altLang="en-US" dirty="0">
                  <a:latin typeface="Lucida Console" panose="020B0609040504020204" pitchFamily="49" charset="0"/>
                </a:rPr>
                <a:t>        </a:t>
              </a:r>
              <a:r>
                <a:rPr lang="en-US" altLang="en-US" dirty="0">
                  <a:solidFill>
                    <a:srgbClr val="C00000"/>
                  </a:solidFill>
                  <a:latin typeface="Lucida Console" panose="020B0609040504020204" pitchFamily="49" charset="0"/>
                </a:rPr>
                <a:t>'</a:t>
              </a:r>
              <a:r>
                <a:rPr lang="en-US" altLang="en-US" dirty="0" err="1">
                  <a:solidFill>
                    <a:srgbClr val="C00000"/>
                  </a:solidFill>
                  <a:latin typeface="Lucida Console" panose="020B0609040504020204" pitchFamily="49" charset="0"/>
                </a:rPr>
                <a:t>LocationConstraint</a:t>
              </a:r>
              <a:r>
                <a:rPr lang="en-US" altLang="en-US" dirty="0">
                  <a:solidFill>
                    <a:srgbClr val="C00000"/>
                  </a:solidFill>
                  <a:latin typeface="Lucida Console" panose="020B0609040504020204" pitchFamily="49" charset="0"/>
                </a:rPr>
                <a:t>'</a:t>
              </a:r>
              <a:r>
                <a:rPr lang="en-US" altLang="en-US" dirty="0">
                  <a:latin typeface="Lucida Console" panose="020B0609040504020204" pitchFamily="49" charset="0"/>
                </a:rPr>
                <a:t>: </a:t>
              </a:r>
              <a:r>
                <a:rPr lang="en-US" altLang="en-US" dirty="0" err="1">
                  <a:latin typeface="Lucida Console" panose="020B0609040504020204" pitchFamily="49" charset="0"/>
                </a:rPr>
                <a:t>current_region</a:t>
              </a:r>
              <a:endParaRPr lang="en-US" altLang="en-US" dirty="0">
                <a:latin typeface="Lucida Console" panose="020B0609040504020204" pitchFamily="49" charset="0"/>
              </a:endParaRPr>
            </a:p>
            <a:p>
              <a:r>
                <a:rPr lang="en-US" altLang="en-US" dirty="0">
                  <a:latin typeface="Lucida Console" panose="020B0609040504020204" pitchFamily="49" charset="0"/>
                </a:rPr>
                <a:t>    }</a:t>
              </a:r>
            </a:p>
            <a:p>
              <a:r>
                <a:rPr lang="en-US" altLang="en-US" dirty="0">
                  <a:latin typeface="Lucida Console" panose="020B0609040504020204" pitchFamily="49" charset="0"/>
                </a:rPr>
                <a:t>)</a:t>
              </a:r>
              <a:endParaRPr lang="en-US" dirty="0"/>
            </a:p>
          </p:txBody>
        </p:sp>
        <p:cxnSp>
          <p:nvCxnSpPr>
            <p:cNvPr id="9" name="Straight Arrow Connector 8">
              <a:extLst>
                <a:ext uri="{C183D7F6-B498-43B3-948B-1728B52AA6E4}">
                  <adec:decorative xmlns:adec="http://schemas.microsoft.com/office/drawing/2017/decorative" val="1"/>
                </a:ext>
              </a:extLst>
            </p:cNvPr>
            <p:cNvCxnSpPr>
              <a:cxnSpLocks/>
            </p:cNvCxnSpPr>
            <p:nvPr/>
          </p:nvCxnSpPr>
          <p:spPr>
            <a:xfrm flipH="1" flipV="1">
              <a:off x="5232400" y="5309807"/>
              <a:ext cx="3947360" cy="1"/>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 name="Note"/>
            <p:cNvSpPr/>
            <p:nvPr/>
          </p:nvSpPr>
          <p:spPr>
            <a:xfrm>
              <a:off x="8593959" y="5044372"/>
              <a:ext cx="3143339" cy="709812"/>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Create a bucket as specified by the profile.</a:t>
              </a:r>
            </a:p>
          </p:txBody>
        </p:sp>
      </p:grpSp>
    </p:spTree>
    <p:extLst>
      <p:ext uri="{BB962C8B-B14F-4D97-AF65-F5344CB8AC3E}">
        <p14:creationId xmlns:p14="http://schemas.microsoft.com/office/powerpoint/2010/main" val="392585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15DA14-C9D3-436E-95A4-90E001803AED}"/>
              </a:ext>
            </a:extLst>
          </p:cNvPr>
          <p:cNvSpPr>
            <a:spLocks noGrp="1"/>
          </p:cNvSpPr>
          <p:nvPr>
            <p:ph type="sldNum" sz="quarter" idx="20"/>
          </p:nvPr>
        </p:nvSpPr>
        <p:spPr/>
        <p:txBody>
          <a:bodyPr/>
          <a:lstStyle/>
          <a:p>
            <a:fld id="{B6A95138-A96E-2F42-A959-2EFD44FE4AB7}" type="slidenum">
              <a:rPr lang="en-US" smtClean="0"/>
              <a:t>28</a:t>
            </a:fld>
            <a:endParaRPr lang="en-US" dirty="0"/>
          </a:p>
        </p:txBody>
      </p:sp>
      <p:sp>
        <p:nvSpPr>
          <p:cNvPr id="2" name="Title 1"/>
          <p:cNvSpPr>
            <a:spLocks noGrp="1"/>
          </p:cNvSpPr>
          <p:nvPr>
            <p:ph type="title"/>
          </p:nvPr>
        </p:nvSpPr>
        <p:spPr/>
        <p:txBody>
          <a:bodyPr/>
          <a:lstStyle/>
          <a:p>
            <a:r>
              <a:rPr lang="en-US" dirty="0"/>
              <a:t>Example: Configure and create an S3 client (Java)</a:t>
            </a:r>
          </a:p>
        </p:txBody>
      </p:sp>
      <p:grpSp>
        <p:nvGrpSpPr>
          <p:cNvPr id="3" name="justGraphic">
            <a:extLst>
              <a:ext uri="{FF2B5EF4-FFF2-40B4-BE49-F238E27FC236}">
                <a16:creationId xmlns:a16="http://schemas.microsoft.com/office/drawing/2014/main" id="{DC9E749C-72AF-4E9C-A100-111FC7F93D48}"/>
              </a:ext>
              <a:ext uri="{C183D7F6-B498-43B3-948B-1728B52AA6E4}">
                <adec:decorative xmlns:adec="http://schemas.microsoft.com/office/drawing/2017/decorative" val="1"/>
              </a:ext>
            </a:extLst>
          </p:cNvPr>
          <p:cNvGrpSpPr/>
          <p:nvPr/>
        </p:nvGrpSpPr>
        <p:grpSpPr>
          <a:xfrm>
            <a:off x="11217942" y="850392"/>
            <a:ext cx="857913" cy="1437148"/>
            <a:chOff x="11217942" y="850392"/>
            <a:chExt cx="857913" cy="1437148"/>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8832" y="850392"/>
              <a:ext cx="847023" cy="975359"/>
            </a:xfrm>
            <a:prstGeom prst="rect">
              <a:avLst/>
            </a:prstGeom>
          </p:spPr>
        </p:pic>
        <p:sp>
          <p:nvSpPr>
            <p:cNvPr id="12" name="TextBox 11"/>
            <p:cNvSpPr txBox="1"/>
            <p:nvPr/>
          </p:nvSpPr>
          <p:spPr>
            <a:xfrm>
              <a:off x="11217942" y="1808375"/>
              <a:ext cx="847023" cy="479165"/>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Java</a:t>
              </a:r>
            </a:p>
          </p:txBody>
        </p:sp>
      </p:grpSp>
      <p:sp>
        <p:nvSpPr>
          <p:cNvPr id="4" name="Rectangle 1"/>
          <p:cNvSpPr>
            <a:spLocks noChangeArrowheads="1"/>
          </p:cNvSpPr>
          <p:nvPr/>
        </p:nvSpPr>
        <p:spPr bwMode="auto">
          <a:xfrm>
            <a:off x="365760" y="2218221"/>
            <a:ext cx="11569209" cy="3762568"/>
          </a:xfrm>
          <a:prstGeom prst="rect">
            <a:avLst/>
          </a:prstGeom>
          <a:solidFill>
            <a:schemeClr val="accent4"/>
          </a:solidFill>
          <a:ln w="12700">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300"/>
              </a:spcBef>
            </a:pPr>
            <a:r>
              <a:rPr lang="en-US" altLang="en-US" dirty="0">
                <a:solidFill>
                  <a:schemeClr val="accent1"/>
                </a:solidFill>
                <a:latin typeface="Lucida Console" panose="020B0609040504020204" pitchFamily="49" charset="0"/>
              </a:rPr>
              <a:t>//...</a:t>
            </a:r>
          </a:p>
          <a:p>
            <a:pPr>
              <a:spcBef>
                <a:spcPts val="300"/>
              </a:spcBef>
            </a:pPr>
            <a:r>
              <a:rPr lang="en-US" altLang="en-US" dirty="0">
                <a:solidFill>
                  <a:schemeClr val="accent1"/>
                </a:solidFill>
                <a:latin typeface="Lucida Console" panose="020B0609040504020204" pitchFamily="49" charset="0"/>
              </a:rPr>
              <a:t>//configure region</a:t>
            </a:r>
          </a:p>
          <a:p>
            <a:pPr>
              <a:spcBef>
                <a:spcPts val="300"/>
              </a:spcBef>
            </a:pPr>
            <a:r>
              <a:rPr lang="en-US" altLang="en-US" dirty="0">
                <a:solidFill>
                  <a:srgbClr val="0070C0"/>
                </a:solidFill>
                <a:latin typeface="Lucida Console" panose="020B0609040504020204" pitchFamily="49" charset="0"/>
              </a:rPr>
              <a:t>Region</a:t>
            </a:r>
            <a:r>
              <a:rPr lang="en-US" altLang="en-US" dirty="0">
                <a:solidFill>
                  <a:srgbClr val="C00000"/>
                </a:solidFill>
                <a:latin typeface="Lucida Console" panose="020B0609040504020204" pitchFamily="49" charset="0"/>
              </a:rPr>
              <a:t> </a:t>
            </a:r>
            <a:r>
              <a:rPr lang="en-US" altLang="en-US" dirty="0">
                <a:solidFill>
                  <a:schemeClr val="tx1"/>
                </a:solidFill>
                <a:latin typeface="Lucida Console" panose="020B0609040504020204" pitchFamily="49" charset="0"/>
              </a:rPr>
              <a:t>region = </a:t>
            </a:r>
            <a:r>
              <a:rPr lang="en-US" altLang="en-US" dirty="0">
                <a:solidFill>
                  <a:srgbClr val="0070C0"/>
                </a:solidFill>
                <a:latin typeface="Lucida Console" panose="020B0609040504020204" pitchFamily="49" charset="0"/>
              </a:rPr>
              <a:t>Region</a:t>
            </a:r>
            <a:r>
              <a:rPr lang="en-US" altLang="en-US" dirty="0">
                <a:solidFill>
                  <a:schemeClr val="tx1"/>
                </a:solidFill>
                <a:latin typeface="Lucida Console" panose="020B0609040504020204" pitchFamily="49" charset="0"/>
              </a:rPr>
              <a:t>.US_WEST_2;</a:t>
            </a:r>
          </a:p>
          <a:p>
            <a:pPr>
              <a:spcBef>
                <a:spcPts val="300"/>
              </a:spcBef>
            </a:pPr>
            <a:endParaRPr lang="en-US" altLang="en-US" dirty="0">
              <a:solidFill>
                <a:schemeClr val="tx1"/>
              </a:solidFill>
              <a:latin typeface="Lucida Console" panose="020B0609040504020204" pitchFamily="49" charset="0"/>
            </a:endParaRPr>
          </a:p>
          <a:p>
            <a:pPr>
              <a:spcBef>
                <a:spcPts val="300"/>
              </a:spcBef>
            </a:pPr>
            <a:r>
              <a:rPr lang="en-US" altLang="en-US" dirty="0">
                <a:solidFill>
                  <a:srgbClr val="0070C0"/>
                </a:solidFill>
                <a:latin typeface="Lucida Console" panose="020B0609040504020204" pitchFamily="49" charset="0"/>
              </a:rPr>
              <a:t>S3Client</a:t>
            </a:r>
            <a:r>
              <a:rPr lang="en-US" altLang="en-US" dirty="0">
                <a:solidFill>
                  <a:schemeClr val="tx1"/>
                </a:solidFill>
                <a:latin typeface="Lucida Console" panose="020B0609040504020204" pitchFamily="49" charset="0"/>
              </a:rPr>
              <a:t> s3 = </a:t>
            </a:r>
            <a:r>
              <a:rPr lang="en-US" altLang="en-US" dirty="0">
                <a:solidFill>
                  <a:srgbClr val="0070C0"/>
                </a:solidFill>
                <a:latin typeface="Lucida Console" panose="020B0609040504020204" pitchFamily="49" charset="0"/>
              </a:rPr>
              <a:t>S3Client</a:t>
            </a:r>
            <a:r>
              <a:rPr lang="en-US" altLang="en-US" dirty="0">
                <a:solidFill>
                  <a:schemeClr val="tx1"/>
                </a:solidFill>
                <a:latin typeface="Lucida Console" panose="020B0609040504020204" pitchFamily="49" charset="0"/>
              </a:rPr>
              <a:t>.builder()</a:t>
            </a:r>
            <a:br>
              <a:rPr lang="en-US" altLang="en-US" dirty="0">
                <a:solidFill>
                  <a:schemeClr val="tx1"/>
                </a:solidFill>
                <a:latin typeface="Lucida Console" panose="020B0609040504020204" pitchFamily="49" charset="0"/>
              </a:rPr>
            </a:br>
            <a:r>
              <a:rPr lang="en-US" altLang="en-US" dirty="0">
                <a:solidFill>
                  <a:schemeClr val="tx1"/>
                </a:solidFill>
                <a:latin typeface="Lucida Console" panose="020B0609040504020204" pitchFamily="49" charset="0"/>
              </a:rPr>
              <a:t>		.region(region)</a:t>
            </a:r>
          </a:p>
          <a:p>
            <a:pPr>
              <a:spcBef>
                <a:spcPts val="300"/>
              </a:spcBef>
            </a:pPr>
            <a:r>
              <a:rPr lang="en-US" altLang="en-US" dirty="0">
                <a:solidFill>
                  <a:schemeClr val="tx1"/>
                </a:solidFill>
                <a:latin typeface="Lucida Console" panose="020B0609040504020204" pitchFamily="49" charset="0"/>
              </a:rPr>
              <a:t>	       .credentialsProvider(</a:t>
            </a:r>
            <a:r>
              <a:rPr lang="en-US" altLang="en-US" dirty="0">
                <a:solidFill>
                  <a:srgbClr val="0070C0"/>
                </a:solidFill>
                <a:latin typeface="Lucida Console" panose="020B0609040504020204" pitchFamily="49" charset="0"/>
              </a:rPr>
              <a:t>ProfileCredentialsProvider</a:t>
            </a:r>
            <a:r>
              <a:rPr lang="en-US" altLang="en-US" dirty="0">
                <a:solidFill>
                  <a:schemeClr val="tx1"/>
                </a:solidFill>
                <a:latin typeface="Lucida Console" panose="020B0609040504020204" pitchFamily="49" charset="0"/>
              </a:rPr>
              <a:t>.create(</a:t>
            </a:r>
            <a:r>
              <a:rPr lang="en-US" altLang="en-US" dirty="0">
                <a:solidFill>
                  <a:srgbClr val="C00000"/>
                </a:solidFill>
                <a:latin typeface="Lucida Console" panose="020B0609040504020204" pitchFamily="49" charset="0"/>
              </a:rPr>
              <a:t>"profile_name"</a:t>
            </a:r>
            <a:r>
              <a:rPr lang="en-US" altLang="en-US" dirty="0">
                <a:solidFill>
                  <a:schemeClr val="tx1"/>
                </a:solidFill>
                <a:latin typeface="Lucida Console" panose="020B0609040504020204" pitchFamily="49" charset="0"/>
              </a:rPr>
              <a:t>))</a:t>
            </a:r>
            <a:br>
              <a:rPr lang="en-US" altLang="en-US" dirty="0">
                <a:solidFill>
                  <a:schemeClr val="tx1"/>
                </a:solidFill>
                <a:latin typeface="Lucida Console" panose="020B0609040504020204" pitchFamily="49" charset="0"/>
              </a:rPr>
            </a:br>
            <a:r>
              <a:rPr lang="en-US" altLang="en-US" dirty="0">
                <a:solidFill>
                  <a:schemeClr val="tx1"/>
                </a:solidFill>
                <a:latin typeface="Lucida Console" panose="020B0609040504020204" pitchFamily="49" charset="0"/>
              </a:rPr>
              <a:t>		.build();</a:t>
            </a:r>
          </a:p>
          <a:p>
            <a:pPr>
              <a:spcBef>
                <a:spcPts val="300"/>
              </a:spcBef>
            </a:pPr>
            <a:endParaRPr lang="en-US" altLang="en-US" dirty="0">
              <a:solidFill>
                <a:schemeClr val="tx1"/>
              </a:solidFill>
              <a:latin typeface="Lucida Console" panose="020B0609040504020204" pitchFamily="49" charset="0"/>
            </a:endParaRPr>
          </a:p>
          <a:p>
            <a:pPr>
              <a:spcBef>
                <a:spcPts val="300"/>
              </a:spcBef>
            </a:pPr>
            <a:r>
              <a:rPr lang="en-US" altLang="en-US" dirty="0">
                <a:solidFill>
                  <a:schemeClr val="accent1"/>
                </a:solidFill>
                <a:latin typeface="Lucida Console" panose="020B0609040504020204" pitchFamily="49" charset="0"/>
              </a:rPr>
              <a:t>//create a bucket</a:t>
            </a:r>
          </a:p>
          <a:p>
            <a:pPr>
              <a:spcBef>
                <a:spcPts val="300"/>
              </a:spcBef>
            </a:pPr>
            <a:r>
              <a:rPr lang="en-US" altLang="en-US" dirty="0">
                <a:solidFill>
                  <a:schemeClr val="tx1"/>
                </a:solidFill>
                <a:latin typeface="Lucida Console" panose="020B0609040504020204" pitchFamily="49" charset="0"/>
              </a:rPr>
              <a:t>s3Client.createBucket(new </a:t>
            </a:r>
            <a:r>
              <a:rPr lang="en-US" altLang="en-US" dirty="0">
                <a:solidFill>
                  <a:srgbClr val="0070C0"/>
                </a:solidFill>
                <a:latin typeface="Lucida Console" panose="020B0609040504020204" pitchFamily="49" charset="0"/>
              </a:rPr>
              <a:t>CreateBucketRequest</a:t>
            </a:r>
            <a:r>
              <a:rPr lang="en-US" altLang="en-US" dirty="0">
                <a:solidFill>
                  <a:schemeClr val="tx1"/>
                </a:solidFill>
                <a:latin typeface="Lucida Console" panose="020B0609040504020204" pitchFamily="49" charset="0"/>
              </a:rPr>
              <a:t>(bucketName));</a:t>
            </a:r>
          </a:p>
          <a:p>
            <a:pPr>
              <a:spcBef>
                <a:spcPts val="300"/>
              </a:spcBef>
            </a:pPr>
            <a:r>
              <a:rPr lang="en-US" altLang="en-US" dirty="0">
                <a:solidFill>
                  <a:schemeClr val="accent1"/>
                </a:solidFill>
                <a:latin typeface="Lucida Console" panose="020B0609040504020204" pitchFamily="49" charset="0"/>
              </a:rPr>
              <a:t>//...</a:t>
            </a:r>
          </a:p>
        </p:txBody>
      </p:sp>
      <p:cxnSp>
        <p:nvCxnSpPr>
          <p:cNvPr id="9" name="Straight Arrow Connector 8">
            <a:extLst>
              <a:ext uri="{C183D7F6-B498-43B3-948B-1728B52AA6E4}">
                <adec:decorative xmlns:adec="http://schemas.microsoft.com/office/drawing/2017/decorative" val="1"/>
              </a:ext>
            </a:extLst>
          </p:cNvPr>
          <p:cNvCxnSpPr/>
          <p:nvPr/>
        </p:nvCxnSpPr>
        <p:spPr>
          <a:xfrm flipH="1">
            <a:off x="4867904" y="3638258"/>
            <a:ext cx="685414"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 name="Note1"/>
          <p:cNvSpPr/>
          <p:nvPr/>
        </p:nvSpPr>
        <p:spPr>
          <a:xfrm>
            <a:off x="5441558" y="2950996"/>
            <a:ext cx="2636526" cy="864568"/>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dirty="0"/>
              <a:t>Configure and create the S3 client.</a:t>
            </a:r>
          </a:p>
        </p:txBody>
      </p:sp>
      <p:cxnSp>
        <p:nvCxnSpPr>
          <p:cNvPr id="13" name="Straight Arrow Connector 12">
            <a:extLst>
              <a:ext uri="{C183D7F6-B498-43B3-948B-1728B52AA6E4}">
                <adec:decorative xmlns:adec="http://schemas.microsoft.com/office/drawing/2017/decorative" val="1"/>
              </a:ext>
            </a:extLst>
          </p:cNvPr>
          <p:cNvCxnSpPr/>
          <p:nvPr/>
        </p:nvCxnSpPr>
        <p:spPr>
          <a:xfrm>
            <a:off x="8314684" y="3383280"/>
            <a:ext cx="0" cy="65311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4" name="Note2"/>
          <p:cNvSpPr/>
          <p:nvPr/>
        </p:nvSpPr>
        <p:spPr>
          <a:xfrm>
            <a:off x="8197277" y="2950996"/>
            <a:ext cx="3515752" cy="701642"/>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dirty="0"/>
              <a:t>Credentials provider is based on the AWS configuration profile.</a:t>
            </a:r>
            <a:endParaRPr lang="en-US" dirty="0">
              <a:solidFill>
                <a:schemeClr val="dk1"/>
              </a:solidFill>
            </a:endParaRPr>
          </a:p>
        </p:txBody>
      </p:sp>
    </p:spTree>
    <p:custDataLst>
      <p:tags r:id="rId1"/>
    </p:custDataLst>
    <p:extLst>
      <p:ext uri="{BB962C8B-B14F-4D97-AF65-F5344CB8AC3E}">
        <p14:creationId xmlns:p14="http://schemas.microsoft.com/office/powerpoint/2010/main" val="2320522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F845A3F-7F04-4E7F-92F3-3264806CBEA7}"/>
              </a:ext>
            </a:extLst>
          </p:cNvPr>
          <p:cNvSpPr>
            <a:spLocks noGrp="1"/>
          </p:cNvSpPr>
          <p:nvPr>
            <p:ph type="sldNum" sz="quarter" idx="20"/>
          </p:nvPr>
        </p:nvSpPr>
        <p:spPr/>
        <p:txBody>
          <a:bodyPr/>
          <a:lstStyle/>
          <a:p>
            <a:fld id="{B6A95138-A96E-2F42-A959-2EFD44FE4AB7}" type="slidenum">
              <a:rPr lang="en-US" smtClean="0"/>
              <a:t>29</a:t>
            </a:fld>
            <a:endParaRPr lang="en-US" dirty="0"/>
          </a:p>
        </p:txBody>
      </p:sp>
      <p:sp>
        <p:nvSpPr>
          <p:cNvPr id="2" name="Title 1"/>
          <p:cNvSpPr>
            <a:spLocks noGrp="1"/>
          </p:cNvSpPr>
          <p:nvPr>
            <p:ph type="title"/>
          </p:nvPr>
        </p:nvSpPr>
        <p:spPr/>
        <p:txBody>
          <a:bodyPr/>
          <a:lstStyle/>
          <a:p>
            <a:r>
              <a:rPr lang="en-US" dirty="0"/>
              <a:t>Example: Configure and create an S3 client (.NET)</a:t>
            </a:r>
          </a:p>
        </p:txBody>
      </p:sp>
      <p:grpSp>
        <p:nvGrpSpPr>
          <p:cNvPr id="17" name="justGraphic">
            <a:extLst>
              <a:ext uri="{FF2B5EF4-FFF2-40B4-BE49-F238E27FC236}">
                <a16:creationId xmlns:a16="http://schemas.microsoft.com/office/drawing/2014/main" id="{760030C9-1115-4E3C-BEEB-088162DF6EBB}"/>
              </a:ext>
              <a:ext uri="{C183D7F6-B498-43B3-948B-1728B52AA6E4}">
                <adec:decorative xmlns:adec="http://schemas.microsoft.com/office/drawing/2017/decorative" val="1"/>
              </a:ext>
            </a:extLst>
          </p:cNvPr>
          <p:cNvGrpSpPr/>
          <p:nvPr/>
        </p:nvGrpSpPr>
        <p:grpSpPr>
          <a:xfrm>
            <a:off x="11094720" y="850392"/>
            <a:ext cx="1097280" cy="1388352"/>
            <a:chOff x="11094720" y="850392"/>
            <a:chExt cx="1097280" cy="1388352"/>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8832" y="850392"/>
              <a:ext cx="847023" cy="975359"/>
            </a:xfrm>
            <a:prstGeom prst="rect">
              <a:avLst/>
            </a:prstGeom>
          </p:spPr>
        </p:pic>
        <p:sp>
          <p:nvSpPr>
            <p:cNvPr id="21" name="TextBox 20">
              <a:extLst>
                <a:ext uri="{FF2B5EF4-FFF2-40B4-BE49-F238E27FC236}">
                  <a16:creationId xmlns:a16="http://schemas.microsoft.com/office/drawing/2014/main" id="{5474C075-5013-42AC-AF99-5C50DC3BFEA7}"/>
                </a:ext>
              </a:extLst>
            </p:cNvPr>
            <p:cNvSpPr txBox="1"/>
            <p:nvPr/>
          </p:nvSpPr>
          <p:spPr>
            <a:xfrm>
              <a:off x="11094720" y="1812024"/>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.NET</a:t>
              </a:r>
            </a:p>
          </p:txBody>
        </p:sp>
      </p:grpSp>
      <p:sp>
        <p:nvSpPr>
          <p:cNvPr id="12" name="background">
            <a:extLst>
              <a:ext uri="{FF2B5EF4-FFF2-40B4-BE49-F238E27FC236}">
                <a16:creationId xmlns:a16="http://schemas.microsoft.com/office/drawing/2014/main" id="{87D237F5-975C-457A-B305-B7910A8745FC}"/>
              </a:ext>
              <a:ext uri="{C183D7F6-B498-43B3-948B-1728B52AA6E4}">
                <adec:decorative xmlns:adec="http://schemas.microsoft.com/office/drawing/2017/decorative" val="1"/>
              </a:ext>
            </a:extLst>
          </p:cNvPr>
          <p:cNvSpPr/>
          <p:nvPr/>
        </p:nvSpPr>
        <p:spPr>
          <a:xfrm>
            <a:off x="271701" y="1812024"/>
            <a:ext cx="10131473" cy="44688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9798376-EA4E-4428-8189-D92CBD247F28}"/>
              </a:ext>
            </a:extLst>
          </p:cNvPr>
          <p:cNvGrpSpPr/>
          <p:nvPr/>
        </p:nvGrpSpPr>
        <p:grpSpPr>
          <a:xfrm>
            <a:off x="365760" y="1825751"/>
            <a:ext cx="10753344" cy="1592744"/>
            <a:chOff x="365760" y="1825751"/>
            <a:chExt cx="10753344" cy="1592744"/>
          </a:xfrm>
        </p:grpSpPr>
        <p:cxnSp>
          <p:nvCxnSpPr>
            <p:cNvPr id="11" name="Straight Arrow Connector 10">
              <a:extLst>
                <a:ext uri="{C183D7F6-B498-43B3-948B-1728B52AA6E4}">
                  <adec:decorative xmlns:adec="http://schemas.microsoft.com/office/drawing/2017/decorative" val="1"/>
                </a:ext>
              </a:extLst>
            </p:cNvPr>
            <p:cNvCxnSpPr/>
            <p:nvPr/>
          </p:nvCxnSpPr>
          <p:spPr>
            <a:xfrm flipH="1">
              <a:off x="8330874" y="2551600"/>
              <a:ext cx="784207" cy="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8929455" y="2245251"/>
              <a:ext cx="2189649" cy="68585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Override default configuration.</a:t>
              </a:r>
              <a:endParaRPr lang="en-US" sz="1600" dirty="0"/>
            </a:p>
          </p:txBody>
        </p:sp>
        <p:sp>
          <p:nvSpPr>
            <p:cNvPr id="3" name="Rectangle 2">
              <a:extLst>
                <a:ext uri="{FF2B5EF4-FFF2-40B4-BE49-F238E27FC236}">
                  <a16:creationId xmlns:a16="http://schemas.microsoft.com/office/drawing/2014/main" id="{06F4028F-5341-429F-9025-4BA0E2F4E27A}"/>
                </a:ext>
              </a:extLst>
            </p:cNvPr>
            <p:cNvSpPr/>
            <p:nvPr/>
          </p:nvSpPr>
          <p:spPr>
            <a:xfrm>
              <a:off x="365760" y="1825751"/>
              <a:ext cx="9800136" cy="1592744"/>
            </a:xfrm>
            <a:prstGeom prst="rect">
              <a:avLst/>
            </a:prstGeom>
          </p:spPr>
          <p:txBody>
            <a:bodyPr wrap="square">
              <a:spAutoFit/>
            </a:bodyPr>
            <a:lstStyle/>
            <a:p>
              <a:pPr>
                <a:spcBef>
                  <a:spcPts val="300"/>
                </a:spcBef>
              </a:pPr>
              <a:r>
                <a:rPr lang="en-US" altLang="en-US" dirty="0">
                  <a:solidFill>
                    <a:schemeClr val="accent1"/>
                  </a:solidFill>
                  <a:latin typeface="Lucida Console" panose="020B0609040504020204" pitchFamily="49" charset="0"/>
                </a:rPr>
                <a:t>// Set the region and protocol for Amazon S3</a:t>
              </a:r>
            </a:p>
            <a:p>
              <a:pPr>
                <a:spcBef>
                  <a:spcPts val="300"/>
                </a:spcBef>
              </a:pPr>
              <a:r>
                <a:rPr lang="en-US" altLang="en-US" dirty="0">
                  <a:solidFill>
                    <a:srgbClr val="0070C0"/>
                  </a:solidFill>
                  <a:latin typeface="Lucida Console" panose="020B0609040504020204" pitchFamily="49" charset="0"/>
                </a:rPr>
                <a:t>AmazonS3Config</a:t>
              </a:r>
              <a:r>
                <a:rPr lang="en-US" altLang="en-US" dirty="0">
                  <a:latin typeface="Lucida Console" panose="020B0609040504020204" pitchFamily="49" charset="0"/>
                </a:rPr>
                <a:t> S3Config = </a:t>
              </a:r>
              <a:r>
                <a:rPr lang="en-US" altLang="en-US" dirty="0">
                  <a:solidFill>
                    <a:srgbClr val="0070C0"/>
                  </a:solidFill>
                  <a:latin typeface="Lucida Console" panose="020B0609040504020204" pitchFamily="49" charset="0"/>
                </a:rPr>
                <a:t>new</a:t>
              </a:r>
              <a:r>
                <a:rPr lang="en-US" altLang="en-US" dirty="0">
                  <a:latin typeface="Lucida Console" panose="020B0609040504020204" pitchFamily="49" charset="0"/>
                </a:rPr>
                <a:t> </a:t>
              </a:r>
              <a:r>
                <a:rPr lang="en-US" altLang="en-US" dirty="0">
                  <a:solidFill>
                    <a:srgbClr val="0070C0"/>
                  </a:solidFill>
                  <a:latin typeface="Lucida Console" panose="020B0609040504020204" pitchFamily="49" charset="0"/>
                </a:rPr>
                <a:t>AmazonS3Config</a:t>
              </a:r>
              <a:r>
                <a:rPr lang="en-US" altLang="en-US" dirty="0">
                  <a:latin typeface="Lucida Console" panose="020B0609040504020204" pitchFamily="49" charset="0"/>
                </a:rPr>
                <a:t> {</a:t>
              </a:r>
            </a:p>
            <a:p>
              <a:pPr>
                <a:spcBef>
                  <a:spcPts val="300"/>
                </a:spcBef>
              </a:pPr>
              <a:r>
                <a:rPr lang="en-US" altLang="en-US" dirty="0">
                  <a:latin typeface="Lucida Console" panose="020B0609040504020204" pitchFamily="49" charset="0"/>
                </a:rPr>
                <a:t>    </a:t>
              </a:r>
              <a:r>
                <a:rPr lang="en-US" altLang="en-US" dirty="0" err="1">
                  <a:latin typeface="Lucida Console" panose="020B0609040504020204" pitchFamily="49" charset="0"/>
                </a:rPr>
                <a:t>ServiceURL</a:t>
              </a:r>
              <a:r>
                <a:rPr lang="en-US" altLang="en-US" dirty="0">
                  <a:latin typeface="Lucida Console" panose="020B0609040504020204" pitchFamily="49" charset="0"/>
                </a:rPr>
                <a:t> = </a:t>
              </a:r>
              <a:r>
                <a:rPr lang="en-US" altLang="en-US" dirty="0">
                  <a:solidFill>
                    <a:srgbClr val="C00000"/>
                  </a:solidFill>
                  <a:latin typeface="Lucida Console" panose="020B0609040504020204" pitchFamily="49" charset="0"/>
                </a:rPr>
                <a:t>"s3.amazonaws.com"</a:t>
              </a:r>
              <a:r>
                <a:rPr lang="en-US" altLang="en-US" dirty="0">
                  <a:latin typeface="Lucida Console" panose="020B0609040504020204" pitchFamily="49" charset="0"/>
                </a:rPr>
                <a:t>,</a:t>
              </a:r>
            </a:p>
            <a:p>
              <a:pPr>
                <a:spcBef>
                  <a:spcPts val="300"/>
                </a:spcBef>
              </a:pPr>
              <a:r>
                <a:rPr lang="en-US" altLang="en-US" dirty="0">
                  <a:latin typeface="Lucida Console" panose="020B0609040504020204" pitchFamily="49" charset="0"/>
                </a:rPr>
                <a:t>    </a:t>
              </a:r>
              <a:r>
                <a:rPr lang="en-US" altLang="en-US" dirty="0" err="1">
                  <a:latin typeface="Lucida Console" panose="020B0609040504020204" pitchFamily="49" charset="0"/>
                </a:rPr>
                <a:t>CommunicationProtocol</a:t>
              </a:r>
              <a:r>
                <a:rPr lang="en-US" altLang="en-US" dirty="0">
                  <a:latin typeface="Lucida Console" panose="020B0609040504020204" pitchFamily="49" charset="0"/>
                </a:rPr>
                <a:t> = </a:t>
              </a:r>
              <a:r>
                <a:rPr lang="en-US" altLang="en-US" dirty="0">
                  <a:solidFill>
                    <a:srgbClr val="0070C0"/>
                  </a:solidFill>
                  <a:latin typeface="Lucida Console" panose="020B0609040504020204" pitchFamily="49" charset="0"/>
                </a:rPr>
                <a:t>Amazon</a:t>
              </a:r>
              <a:r>
                <a:rPr lang="en-US" altLang="en-US" dirty="0">
                  <a:latin typeface="Lucida Console" panose="020B0609040504020204" pitchFamily="49" charset="0"/>
                </a:rPr>
                <a:t>.S3.Model.Protocol.HTTP};</a:t>
              </a:r>
              <a:br>
                <a:rPr lang="en-US" altLang="en-US" dirty="0">
                  <a:latin typeface="Lucida Console" panose="020B0609040504020204" pitchFamily="49" charset="0"/>
                </a:rPr>
              </a:br>
              <a:endParaRPr lang="en-US" altLang="en-US" dirty="0">
                <a:solidFill>
                  <a:schemeClr val="accent1"/>
                </a:solidFill>
                <a:latin typeface="Lucida Console" panose="020B0609040504020204" pitchFamily="49" charset="0"/>
              </a:endParaRPr>
            </a:p>
          </p:txBody>
        </p:sp>
      </p:grpSp>
      <p:grpSp>
        <p:nvGrpSpPr>
          <p:cNvPr id="9" name="Group 8">
            <a:extLst>
              <a:ext uri="{FF2B5EF4-FFF2-40B4-BE49-F238E27FC236}">
                <a16:creationId xmlns:a16="http://schemas.microsoft.com/office/drawing/2014/main" id="{ACC0D9F5-B780-4443-B5B0-336246EAEC67}"/>
              </a:ext>
            </a:extLst>
          </p:cNvPr>
          <p:cNvGrpSpPr/>
          <p:nvPr/>
        </p:nvGrpSpPr>
        <p:grpSpPr>
          <a:xfrm>
            <a:off x="365760" y="3237451"/>
            <a:ext cx="11674459" cy="1346839"/>
            <a:chOff x="365760" y="3237451"/>
            <a:chExt cx="11674459" cy="1346839"/>
          </a:xfrm>
        </p:grpSpPr>
        <p:cxnSp>
          <p:nvCxnSpPr>
            <p:cNvPr id="18" name="Straight Arrow Connector 17">
              <a:extLst>
                <a:ext uri="{C183D7F6-B498-43B3-948B-1728B52AA6E4}">
                  <adec:decorative xmlns:adec="http://schemas.microsoft.com/office/drawing/2017/decorative" val="1"/>
                </a:ext>
              </a:extLst>
            </p:cNvPr>
            <p:cNvCxnSpPr/>
            <p:nvPr/>
          </p:nvCxnSpPr>
          <p:spPr>
            <a:xfrm flipH="1">
              <a:off x="8411493" y="3792753"/>
              <a:ext cx="784207" cy="1"/>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9170584" y="3237451"/>
              <a:ext cx="2869635" cy="98709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Create a client with a configuration to</a:t>
              </a:r>
            </a:p>
            <a:p>
              <a:r>
                <a:rPr lang="en-US" sz="2000" dirty="0"/>
                <a:t>connect to Amazon S3.</a:t>
              </a:r>
            </a:p>
          </p:txBody>
        </p:sp>
        <p:sp>
          <p:nvSpPr>
            <p:cNvPr id="4" name="Rectangle 3">
              <a:extLst>
                <a:ext uri="{FF2B5EF4-FFF2-40B4-BE49-F238E27FC236}">
                  <a16:creationId xmlns:a16="http://schemas.microsoft.com/office/drawing/2014/main" id="{2658C771-53C4-4D02-9A6B-D9F1B44A4119}"/>
                </a:ext>
              </a:extLst>
            </p:cNvPr>
            <p:cNvSpPr/>
            <p:nvPr/>
          </p:nvSpPr>
          <p:spPr>
            <a:xfrm>
              <a:off x="365760" y="3307017"/>
              <a:ext cx="9800136" cy="1277273"/>
            </a:xfrm>
            <a:prstGeom prst="rect">
              <a:avLst/>
            </a:prstGeom>
          </p:spPr>
          <p:txBody>
            <a:bodyPr wrap="square">
              <a:spAutoFit/>
            </a:bodyPr>
            <a:lstStyle/>
            <a:p>
              <a:pPr>
                <a:spcBef>
                  <a:spcPts val="300"/>
                </a:spcBef>
              </a:pPr>
              <a:r>
                <a:rPr lang="en-US" altLang="en-US" dirty="0">
                  <a:solidFill>
                    <a:schemeClr val="accent1"/>
                  </a:solidFill>
                  <a:latin typeface="Lucida Console" panose="020B0609040504020204" pitchFamily="49" charset="0"/>
                </a:rPr>
                <a:t>// Create S3 client object</a:t>
              </a:r>
            </a:p>
            <a:p>
              <a:pPr>
                <a:spcBef>
                  <a:spcPts val="300"/>
                </a:spcBef>
              </a:pPr>
              <a:r>
                <a:rPr lang="en-US" altLang="en-US" dirty="0">
                  <a:solidFill>
                    <a:srgbClr val="0070C0"/>
                  </a:solidFill>
                  <a:latin typeface="Lucida Console" panose="020B0609040504020204" pitchFamily="49" charset="0"/>
                </a:rPr>
                <a:t>AmazonS3Client</a:t>
              </a:r>
              <a:r>
                <a:rPr lang="en-US" altLang="en-US" dirty="0">
                  <a:latin typeface="Lucida Console" panose="020B0609040504020204" pitchFamily="49" charset="0"/>
                </a:rPr>
                <a:t> s3Client = </a:t>
              </a:r>
              <a:br>
                <a:rPr lang="en-US" altLang="en-US" dirty="0">
                  <a:latin typeface="Lucida Console" panose="020B0609040504020204" pitchFamily="49" charset="0"/>
                </a:rPr>
              </a:br>
              <a:r>
                <a:rPr lang="en-US" altLang="en-US" dirty="0">
                  <a:latin typeface="Lucida Console" panose="020B0609040504020204" pitchFamily="49" charset="0"/>
                </a:rPr>
                <a:t>            </a:t>
              </a:r>
              <a:r>
                <a:rPr lang="en-US" altLang="en-US" dirty="0">
                  <a:solidFill>
                    <a:srgbClr val="0070C0"/>
                  </a:solidFill>
                  <a:latin typeface="Lucida Console" panose="020B0609040504020204" pitchFamily="49" charset="0"/>
                </a:rPr>
                <a:t>new</a:t>
              </a:r>
              <a:r>
                <a:rPr lang="en-US" altLang="en-US" dirty="0">
                  <a:latin typeface="Lucida Console" panose="020B0609040504020204" pitchFamily="49" charset="0"/>
                </a:rPr>
                <a:t> </a:t>
              </a:r>
              <a:r>
                <a:rPr lang="en-US" altLang="en-US" dirty="0">
                  <a:solidFill>
                    <a:srgbClr val="0070C0"/>
                  </a:solidFill>
                  <a:latin typeface="Lucida Console" panose="020B0609040504020204" pitchFamily="49" charset="0"/>
                </a:rPr>
                <a:t>AmazonS3Client</a:t>
              </a:r>
              <a:r>
                <a:rPr lang="en-US" altLang="en-US" dirty="0">
                  <a:latin typeface="Lucida Console" panose="020B0609040504020204" pitchFamily="49" charset="0"/>
                </a:rPr>
                <a:t>(</a:t>
              </a:r>
              <a:r>
                <a:rPr lang="en-US" altLang="en-US" dirty="0" err="1">
                  <a:latin typeface="Lucida Console" panose="020B0609040504020204" pitchFamily="49" charset="0"/>
                </a:rPr>
                <a:t>accessKey</a:t>
              </a:r>
              <a:r>
                <a:rPr lang="en-US" altLang="en-US" dirty="0">
                  <a:latin typeface="Lucida Console" panose="020B0609040504020204" pitchFamily="49" charset="0"/>
                </a:rPr>
                <a:t>, </a:t>
              </a:r>
              <a:r>
                <a:rPr lang="en-US" altLang="en-US" dirty="0" err="1">
                  <a:latin typeface="Lucida Console" panose="020B0609040504020204" pitchFamily="49" charset="0"/>
                </a:rPr>
                <a:t>secretKey</a:t>
              </a:r>
              <a:r>
                <a:rPr lang="en-US" altLang="en-US" dirty="0">
                  <a:latin typeface="Lucida Console" panose="020B0609040504020204" pitchFamily="49" charset="0"/>
                </a:rPr>
                <a:t>, S3Config);</a:t>
              </a:r>
            </a:p>
            <a:p>
              <a:pPr>
                <a:spcBef>
                  <a:spcPts val="300"/>
                </a:spcBef>
              </a:pPr>
              <a:r>
                <a:rPr lang="en-US" altLang="en-US" dirty="0">
                  <a:solidFill>
                    <a:schemeClr val="accent1"/>
                  </a:solidFill>
                  <a:latin typeface="Lucida Console" panose="020B0609040504020204" pitchFamily="49" charset="0"/>
                </a:rPr>
                <a:t>// ...</a:t>
              </a:r>
            </a:p>
          </p:txBody>
        </p:sp>
      </p:grpSp>
      <p:grpSp>
        <p:nvGrpSpPr>
          <p:cNvPr id="8" name="Group 7">
            <a:extLst>
              <a:ext uri="{FF2B5EF4-FFF2-40B4-BE49-F238E27FC236}">
                <a16:creationId xmlns:a16="http://schemas.microsoft.com/office/drawing/2014/main" id="{5F6FE0AF-4A23-4299-8925-30225A6ECAD3}"/>
              </a:ext>
            </a:extLst>
          </p:cNvPr>
          <p:cNvGrpSpPr/>
          <p:nvPr/>
        </p:nvGrpSpPr>
        <p:grpSpPr>
          <a:xfrm>
            <a:off x="350770" y="4539320"/>
            <a:ext cx="11679047" cy="1631216"/>
            <a:chOff x="350770" y="4539320"/>
            <a:chExt cx="11679047" cy="1631216"/>
          </a:xfrm>
        </p:grpSpPr>
        <p:cxnSp>
          <p:nvCxnSpPr>
            <p:cNvPr id="19" name="Straight Arrow Connector 18">
              <a:extLst>
                <a:ext uri="{C183D7F6-B498-43B3-948B-1728B52AA6E4}">
                  <adec:decorative xmlns:adec="http://schemas.microsoft.com/office/drawing/2017/decorative" val="1"/>
                </a:ext>
              </a:extLst>
            </p:cNvPr>
            <p:cNvCxnSpPr/>
            <p:nvPr/>
          </p:nvCxnSpPr>
          <p:spPr>
            <a:xfrm flipH="1">
              <a:off x="8940453" y="5056678"/>
              <a:ext cx="784207" cy="1"/>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9624595" y="4893260"/>
              <a:ext cx="2405222" cy="98709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Use the client to count and list the S3 buckets.</a:t>
              </a:r>
            </a:p>
          </p:txBody>
        </p:sp>
        <p:sp>
          <p:nvSpPr>
            <p:cNvPr id="5" name="Rectangle 4">
              <a:extLst>
                <a:ext uri="{FF2B5EF4-FFF2-40B4-BE49-F238E27FC236}">
                  <a16:creationId xmlns:a16="http://schemas.microsoft.com/office/drawing/2014/main" id="{2156E7D9-37B0-49AA-B401-FDDACE40361F}"/>
                </a:ext>
              </a:extLst>
            </p:cNvPr>
            <p:cNvSpPr/>
            <p:nvPr/>
          </p:nvSpPr>
          <p:spPr>
            <a:xfrm>
              <a:off x="350770" y="4539320"/>
              <a:ext cx="9800136" cy="1631216"/>
            </a:xfrm>
            <a:prstGeom prst="rect">
              <a:avLst/>
            </a:prstGeom>
          </p:spPr>
          <p:txBody>
            <a:bodyPr wrap="square">
              <a:spAutoFit/>
            </a:bodyPr>
            <a:lstStyle/>
            <a:p>
              <a:pPr>
                <a:spcBef>
                  <a:spcPts val="300"/>
                </a:spcBef>
              </a:pPr>
              <a:r>
                <a:rPr lang="en-US" altLang="en-US" dirty="0">
                  <a:solidFill>
                    <a:schemeClr val="accent1"/>
                  </a:solidFill>
                  <a:latin typeface="Lucida Console" panose="020B0609040504020204" pitchFamily="49" charset="0"/>
                </a:rPr>
                <a:t>// Total number of buckets owned by the user and a list of them</a:t>
              </a:r>
            </a:p>
            <a:p>
              <a:pPr>
                <a:spcBef>
                  <a:spcPts val="300"/>
                </a:spcBef>
              </a:pPr>
              <a:r>
                <a:rPr lang="en-US" altLang="en-US" dirty="0" err="1">
                  <a:solidFill>
                    <a:srgbClr val="0070C0"/>
                  </a:solidFill>
                  <a:latin typeface="Lucida Console" panose="020B0609040504020204" pitchFamily="49" charset="0"/>
                </a:rPr>
                <a:t>ListObjectsRequest</a:t>
              </a:r>
              <a:r>
                <a:rPr lang="en-US" altLang="en-US" dirty="0">
                  <a:latin typeface="Lucida Console" panose="020B0609040504020204" pitchFamily="49" charset="0"/>
                </a:rPr>
                <a:t> request = </a:t>
              </a:r>
              <a:r>
                <a:rPr lang="en-US" altLang="en-US" dirty="0">
                  <a:solidFill>
                    <a:srgbClr val="0070C0"/>
                  </a:solidFill>
                  <a:latin typeface="Lucida Console" panose="020B0609040504020204" pitchFamily="49" charset="0"/>
                </a:rPr>
                <a:t>new</a:t>
              </a:r>
              <a:r>
                <a:rPr lang="en-US" altLang="en-US" dirty="0">
                  <a:latin typeface="Lucida Console" panose="020B0609040504020204" pitchFamily="49" charset="0"/>
                </a:rPr>
                <a:t> </a:t>
              </a:r>
              <a:r>
                <a:rPr lang="en-US" altLang="en-US" dirty="0" err="1">
                  <a:solidFill>
                    <a:srgbClr val="0070C0"/>
                  </a:solidFill>
                  <a:latin typeface="Lucida Console" panose="020B0609040504020204" pitchFamily="49" charset="0"/>
                </a:rPr>
                <a:t>ListObjectsRequest</a:t>
              </a:r>
              <a:r>
                <a:rPr lang="en-US" altLang="en-US" dirty="0">
                  <a:latin typeface="Lucida Console" panose="020B0609040504020204" pitchFamily="49" charset="0"/>
                </a:rPr>
                <a:t>();</a:t>
              </a:r>
            </a:p>
            <a:p>
              <a:pPr>
                <a:spcBef>
                  <a:spcPts val="300"/>
                </a:spcBef>
              </a:pPr>
              <a:r>
                <a:rPr lang="en-US" altLang="en-US" dirty="0" err="1">
                  <a:latin typeface="Lucida Console" panose="020B0609040504020204" pitchFamily="49" charset="0"/>
                </a:rPr>
                <a:t>Console.WriteLine</a:t>
              </a:r>
              <a:r>
                <a:rPr lang="en-US" altLang="en-US" dirty="0">
                  <a:latin typeface="Lucida Console" panose="020B0609040504020204" pitchFamily="49" charset="0"/>
                </a:rPr>
                <a:t>(</a:t>
              </a:r>
              <a:r>
                <a:rPr lang="en-US" altLang="en-US" dirty="0">
                  <a:solidFill>
                    <a:srgbClr val="C00000"/>
                  </a:solidFill>
                  <a:latin typeface="Lucida Console" panose="020B0609040504020204" pitchFamily="49" charset="0"/>
                </a:rPr>
                <a:t>$"Total buckets: {</a:t>
              </a:r>
              <a:r>
                <a:rPr lang="en-US" altLang="en-US" dirty="0" err="1">
                  <a:solidFill>
                    <a:srgbClr val="C00000"/>
                  </a:solidFill>
                  <a:latin typeface="Lucida Console" panose="020B0609040504020204" pitchFamily="49" charset="0"/>
                </a:rPr>
                <a:t>listResponse.Buckets.Count</a:t>
              </a:r>
              <a:r>
                <a:rPr lang="en-US" altLang="en-US" dirty="0">
                  <a:solidFill>
                    <a:srgbClr val="C00000"/>
                  </a:solidFill>
                  <a:latin typeface="Lucida Console" panose="020B0609040504020204" pitchFamily="49" charset="0"/>
                </a:rPr>
                <a:t>}"</a:t>
              </a:r>
              <a:r>
                <a:rPr lang="en-US" altLang="en-US" dirty="0">
                  <a:latin typeface="Lucida Console" panose="020B0609040504020204" pitchFamily="49" charset="0"/>
                </a:rPr>
                <a:t>);</a:t>
              </a:r>
            </a:p>
            <a:p>
              <a:pPr>
                <a:spcBef>
                  <a:spcPts val="300"/>
                </a:spcBef>
              </a:pPr>
              <a:r>
                <a:rPr lang="en-US" altLang="en-US" dirty="0">
                  <a:solidFill>
                    <a:srgbClr val="0070C0"/>
                  </a:solidFill>
                  <a:latin typeface="Lucida Console" panose="020B0609040504020204" pitchFamily="49" charset="0"/>
                </a:rPr>
                <a:t>foreach</a:t>
              </a:r>
              <a:r>
                <a:rPr lang="en-US" altLang="en-US" dirty="0">
                  <a:solidFill>
                    <a:srgbClr val="448A2A"/>
                  </a:solidFill>
                  <a:latin typeface="Lucida Console" panose="020B0609040504020204" pitchFamily="49" charset="0"/>
                </a:rPr>
                <a:t> </a:t>
              </a:r>
              <a:r>
                <a:rPr lang="en-US" altLang="en-US" dirty="0">
                  <a:latin typeface="Lucida Console" panose="020B0609040504020204" pitchFamily="49" charset="0"/>
                </a:rPr>
                <a:t>(</a:t>
              </a:r>
              <a:r>
                <a:rPr lang="en-US" altLang="en-US" dirty="0">
                  <a:solidFill>
                    <a:srgbClr val="0070C0"/>
                  </a:solidFill>
                  <a:latin typeface="Lucida Console" panose="020B0609040504020204" pitchFamily="49" charset="0"/>
                </a:rPr>
                <a:t>S3Bucket</a:t>
              </a:r>
              <a:r>
                <a:rPr lang="en-US" altLang="en-US" dirty="0">
                  <a:latin typeface="Lucida Console" panose="020B0609040504020204" pitchFamily="49" charset="0"/>
                </a:rPr>
                <a:t> b </a:t>
              </a:r>
              <a:r>
                <a:rPr lang="en-US" altLang="en-US" dirty="0">
                  <a:solidFill>
                    <a:srgbClr val="0070C0"/>
                  </a:solidFill>
                  <a:latin typeface="Lucida Console" panose="020B0609040504020204" pitchFamily="49" charset="0"/>
                </a:rPr>
                <a:t>in</a:t>
              </a:r>
              <a:r>
                <a:rPr lang="en-US" altLang="en-US" dirty="0">
                  <a:latin typeface="Lucida Console" panose="020B0609040504020204" pitchFamily="49" charset="0"/>
                </a:rPr>
                <a:t> </a:t>
              </a:r>
              <a:r>
                <a:rPr lang="en-US" altLang="en-US" dirty="0" err="1">
                  <a:latin typeface="Lucida Console" panose="020B0609040504020204" pitchFamily="49" charset="0"/>
                </a:rPr>
                <a:t>listResponse.Buckets</a:t>
              </a:r>
              <a:r>
                <a:rPr lang="en-US" altLang="en-US" dirty="0">
                  <a:latin typeface="Lucida Console" panose="020B0609040504020204" pitchFamily="49" charset="0"/>
                </a:rPr>
                <a:t>)</a:t>
              </a:r>
            </a:p>
            <a:p>
              <a:pPr>
                <a:spcBef>
                  <a:spcPts val="300"/>
                </a:spcBef>
              </a:pPr>
              <a:r>
                <a:rPr lang="en-US" altLang="en-US" dirty="0">
                  <a:latin typeface="Lucida Console" panose="020B0609040504020204" pitchFamily="49" charset="0"/>
                </a:rPr>
                <a:t>    { </a:t>
              </a:r>
              <a:r>
                <a:rPr lang="en-US" altLang="en-US" dirty="0" err="1">
                  <a:latin typeface="Lucida Console" panose="020B0609040504020204" pitchFamily="49" charset="0"/>
                </a:rPr>
                <a:t>Console.WriteLine</a:t>
              </a:r>
              <a:r>
                <a:rPr lang="en-US" altLang="en-US" dirty="0">
                  <a:latin typeface="Lucida Console" panose="020B0609040504020204" pitchFamily="49" charset="0"/>
                </a:rPr>
                <a:t>(</a:t>
              </a:r>
              <a:r>
                <a:rPr lang="en-US" altLang="en-US" dirty="0" err="1">
                  <a:latin typeface="Lucida Console" panose="020B0609040504020204" pitchFamily="49" charset="0"/>
                </a:rPr>
                <a:t>b.BucketName</a:t>
              </a:r>
              <a:r>
                <a:rPr lang="en-US" altLang="en-US" dirty="0">
                  <a:latin typeface="Lucida Console" panose="020B0609040504020204" pitchFamily="49" charset="0"/>
                </a:rPr>
                <a:t>); }</a:t>
              </a:r>
            </a:p>
          </p:txBody>
        </p:sp>
      </p:grpSp>
    </p:spTree>
    <p:custDataLst>
      <p:tags r:id="rId1"/>
    </p:custDataLst>
    <p:extLst>
      <p:ext uri="{BB962C8B-B14F-4D97-AF65-F5344CB8AC3E}">
        <p14:creationId xmlns:p14="http://schemas.microsoft.com/office/powerpoint/2010/main" val="100815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A3DB42-BF9A-493E-B01B-28155664EE2E}"/>
              </a:ext>
            </a:extLst>
          </p:cNvPr>
          <p:cNvSpPr>
            <a:spLocks noGrp="1"/>
          </p:cNvSpPr>
          <p:nvPr>
            <p:ph type="sldNum" sz="quarter" idx="20"/>
          </p:nvPr>
        </p:nvSpPr>
        <p:spPr/>
        <p:txBody>
          <a:bodyPr/>
          <a:lstStyle/>
          <a:p>
            <a:fld id="{B6A95138-A96E-2F42-A959-2EFD44FE4AB7}" type="slidenum">
              <a:rPr lang="en-US" smtClean="0"/>
              <a:pPr/>
              <a:t>3</a:t>
            </a:fld>
            <a:endParaRPr lang="en-US" dirty="0"/>
          </a:p>
        </p:txBody>
      </p:sp>
      <p:sp>
        <p:nvSpPr>
          <p:cNvPr id="4" name="Title 3"/>
          <p:cNvSpPr>
            <a:spLocks noGrp="1"/>
          </p:cNvSpPr>
          <p:nvPr>
            <p:ph type="title"/>
          </p:nvPr>
        </p:nvSpPr>
        <p:spPr/>
        <p:txBody>
          <a:bodyPr/>
          <a:lstStyle/>
          <a:p>
            <a:r>
              <a:rPr lang="en-US"/>
              <a:t>Module 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1"/>
            <a:r>
              <a:rPr lang="en-US" dirty="0"/>
              <a:t>Describe the basic concepts of Amazon Simple Storage Service (Amazon S3)</a:t>
            </a:r>
          </a:p>
          <a:p>
            <a:pPr lvl="1"/>
            <a:r>
              <a:rPr lang="en-US" dirty="0"/>
              <a:t>List the options for securing data using Amazon S3</a:t>
            </a:r>
          </a:p>
          <a:p>
            <a:pPr lvl="1"/>
            <a:r>
              <a:rPr lang="en-US" dirty="0"/>
              <a:t>Define SDK dependencies for your code</a:t>
            </a:r>
          </a:p>
          <a:p>
            <a:pPr lvl="1"/>
            <a:r>
              <a:rPr lang="en-US" dirty="0"/>
              <a:t>Explain how to connect to the Amazon S3 service</a:t>
            </a:r>
          </a:p>
          <a:p>
            <a:pPr lvl="1"/>
            <a:r>
              <a:rPr lang="en-US" dirty="0"/>
              <a:t>Describe request and response objects</a:t>
            </a:r>
          </a:p>
        </p:txBody>
      </p:sp>
    </p:spTree>
    <p:custDataLst>
      <p:tags r:id="rId1"/>
    </p:custDataLst>
    <p:extLst>
      <p:ext uri="{BB962C8B-B14F-4D97-AF65-F5344CB8AC3E}">
        <p14:creationId xmlns:p14="http://schemas.microsoft.com/office/powerpoint/2010/main" val="2448320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A63308-488C-4293-A255-7CD6DA76F409}"/>
              </a:ext>
            </a:extLst>
          </p:cNvPr>
          <p:cNvSpPr>
            <a:spLocks noGrp="1"/>
          </p:cNvSpPr>
          <p:nvPr>
            <p:ph type="sldNum" sz="quarter" idx="20"/>
          </p:nvPr>
        </p:nvSpPr>
        <p:spPr/>
        <p:txBody>
          <a:bodyPr/>
          <a:lstStyle/>
          <a:p>
            <a:fld id="{B6A95138-A96E-2F42-A959-2EFD44FE4AB7}" type="slidenum">
              <a:rPr lang="en-US" smtClean="0"/>
              <a:t>30</a:t>
            </a:fld>
            <a:endParaRPr lang="en-US" dirty="0"/>
          </a:p>
        </p:txBody>
      </p:sp>
      <p:sp>
        <p:nvSpPr>
          <p:cNvPr id="2" name="Title 1"/>
          <p:cNvSpPr>
            <a:spLocks noGrp="1"/>
          </p:cNvSpPr>
          <p:nvPr>
            <p:ph type="title"/>
          </p:nvPr>
        </p:nvSpPr>
        <p:spPr/>
        <p:txBody>
          <a:bodyPr>
            <a:normAutofit/>
          </a:bodyPr>
          <a:lstStyle/>
          <a:p>
            <a:r>
              <a:rPr lang="en-US" dirty="0"/>
              <a:t>Step 4: Perform the operation</a:t>
            </a:r>
          </a:p>
        </p:txBody>
      </p:sp>
      <p:sp>
        <p:nvSpPr>
          <p:cNvPr id="12" name="Request">
            <a:extLst>
              <a:ext uri="{FF2B5EF4-FFF2-40B4-BE49-F238E27FC236}">
                <a16:creationId xmlns:a16="http://schemas.microsoft.com/office/drawing/2014/main" id="{EE847272-6344-4BB8-A661-867F0394CD29}"/>
              </a:ext>
            </a:extLst>
          </p:cNvPr>
          <p:cNvSpPr>
            <a:spLocks noGrp="1"/>
          </p:cNvSpPr>
          <p:nvPr>
            <p:ph type="body" idx="1"/>
          </p:nvPr>
        </p:nvSpPr>
        <p:spPr/>
        <p:txBody>
          <a:bodyPr/>
          <a:lstStyle/>
          <a:p>
            <a:pPr marL="0" indent="0">
              <a:buFont typeface="Arial" panose="020B0604020202020204" pitchFamily="34" charset="0"/>
              <a:buNone/>
            </a:pPr>
            <a:r>
              <a:rPr lang="en-US" dirty="0">
                <a:latin typeface="Amazon Ember" panose="020B0703020204020204" pitchFamily="34" charset="0"/>
                <a:ea typeface="Amazon Ember" panose="020B0703020204020204" pitchFamily="34" charset="0"/>
                <a:cs typeface="Amazon Ember" panose="020B0703020204020204" pitchFamily="34" charset="0"/>
              </a:rPr>
              <a:t>Request</a:t>
            </a:r>
            <a:endParaRPr lang="en-US" sz="2000" dirty="0">
              <a:latin typeface="Amazon Ember" panose="020B0703020204020204" pitchFamily="34" charset="0"/>
              <a:ea typeface="Amazon Ember" panose="020B0703020204020204" pitchFamily="34" charset="0"/>
              <a:cs typeface="Amazon Ember" panose="020B0703020204020204" pitchFamily="34" charset="0"/>
            </a:endParaRPr>
          </a:p>
          <a:p>
            <a:pPr marL="0" indent="0">
              <a:buNone/>
            </a:pPr>
            <a:r>
              <a:rPr lang="en-US" sz="1800" dirty="0" err="1">
                <a:latin typeface="Lucida Console" panose="020B0609040504020204" pitchFamily="49" charset="0"/>
              </a:rPr>
              <a:t>PutObject</a:t>
            </a:r>
            <a:r>
              <a:rPr lang="en-US" sz="1800" dirty="0"/>
              <a:t> request to store the my-image.jpg file in the notes-bucket bucket</a:t>
            </a:r>
            <a:endParaRPr lang="en-US" sz="1800" dirty="0">
              <a:solidFill>
                <a:srgbClr val="407630"/>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a:p>
            <a:endParaRPr lang="en-US" sz="2400" dirty="0"/>
          </a:p>
        </p:txBody>
      </p:sp>
      <p:sp>
        <p:nvSpPr>
          <p:cNvPr id="71" name="Content 1">
            <a:extLst>
              <a:ext uri="{FF2B5EF4-FFF2-40B4-BE49-F238E27FC236}">
                <a16:creationId xmlns:a16="http://schemas.microsoft.com/office/drawing/2014/main" id="{88223986-7C05-4403-B224-B74D1C70E418}"/>
              </a:ext>
            </a:extLst>
          </p:cNvPr>
          <p:cNvSpPr txBox="1">
            <a:spLocks/>
          </p:cNvSpPr>
          <p:nvPr/>
        </p:nvSpPr>
        <p:spPr>
          <a:xfrm>
            <a:off x="364048" y="2741613"/>
            <a:ext cx="5913438" cy="3614737"/>
          </a:xfrm>
          <a:prstGeom prst="rect">
            <a:avLst/>
          </a:prstGeom>
          <a:solidFill>
            <a:schemeClr val="bg1">
              <a:lumMod val="95000"/>
            </a:schemeClr>
          </a:solidFill>
          <a:ln>
            <a:solidFill>
              <a:schemeClr val="accent1"/>
            </a:solidFill>
          </a:ln>
        </p:spPr>
        <p:txBody>
          <a:bodyPr vert="horz" lIns="91440" tIns="45720" rIns="91440" bIns="45720" rtlCol="0" anchor="t">
            <a:normAutofit lnSpcReduction="10000"/>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buFont typeface="Amazon Ember"/>
              <a:buNone/>
            </a:pPr>
            <a:endPar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endParaRPr>
          </a:p>
          <a:p>
            <a:pPr marL="0" indent="0">
              <a:buFont typeface="Amazon Ember"/>
              <a:buNone/>
            </a:pP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PUT /my-image.jpg HTTP/1.1 </a:t>
            </a:r>
            <a:b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br>
            <a:r>
              <a:rPr lang="en-US" sz="1800" dirty="0">
                <a:solidFill>
                  <a:srgbClr val="CC6600"/>
                </a:solidFill>
                <a:latin typeface="Lucida Console" panose="020B0609040504020204" pitchFamily="49" charset="0"/>
                <a:ea typeface="+mn-ea"/>
                <a:cs typeface="+mn-cs"/>
              </a:rPr>
              <a:t>Host: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notes-bucket.s3.&lt;Region&gt;.amazonaws.com</a:t>
            </a:r>
          </a:p>
          <a:p>
            <a:pPr marL="0" indent="0">
              <a:buFont typeface="Amazon Ember"/>
              <a:buNone/>
            </a:pPr>
            <a:r>
              <a:rPr lang="en-US" sz="1800" dirty="0">
                <a:solidFill>
                  <a:srgbClr val="CC6600"/>
                </a:solidFill>
                <a:latin typeface="Lucida Console" panose="020B0609040504020204" pitchFamily="49" charset="0"/>
                <a:ea typeface="+mn-ea"/>
                <a:cs typeface="+mn-cs"/>
              </a:rPr>
              <a:t>Date: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Wed, 12 Oct 2020 17:50:00 GMT</a:t>
            </a:r>
          </a:p>
          <a:p>
            <a:pPr marL="0" indent="0">
              <a:buFont typeface="Amazon Ember"/>
              <a:buNone/>
            </a:pPr>
            <a:r>
              <a:rPr lang="en-US" sz="1800" dirty="0">
                <a:solidFill>
                  <a:srgbClr val="CC6600"/>
                </a:solidFill>
                <a:latin typeface="Lucida Console" panose="020B0609040504020204" pitchFamily="49" charset="0"/>
                <a:ea typeface="+mn-ea"/>
                <a:cs typeface="+mn-cs"/>
              </a:rPr>
              <a:t>Authorization: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authorization string</a:t>
            </a:r>
          </a:p>
          <a:p>
            <a:pPr marL="0" indent="0">
              <a:buFont typeface="Amazon Ember"/>
              <a:buNone/>
            </a:pPr>
            <a:r>
              <a:rPr lang="en-US" sz="1800" dirty="0">
                <a:solidFill>
                  <a:srgbClr val="CC6600"/>
                </a:solidFill>
                <a:latin typeface="Lucida Console" panose="020B0609040504020204" pitchFamily="49" charset="0"/>
                <a:ea typeface="+mn-ea"/>
                <a:cs typeface="+mn-cs"/>
              </a:rPr>
              <a:t>Content-Type: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text/plain</a:t>
            </a:r>
          </a:p>
          <a:p>
            <a:pPr marL="0" indent="0">
              <a:buFont typeface="Amazon Ember"/>
              <a:buNone/>
            </a:pPr>
            <a:r>
              <a:rPr lang="en-US" sz="1800" dirty="0">
                <a:solidFill>
                  <a:srgbClr val="CC6600"/>
                </a:solidFill>
                <a:latin typeface="Lucida Console" panose="020B0609040504020204" pitchFamily="49" charset="0"/>
                <a:ea typeface="+mn-ea"/>
                <a:cs typeface="+mn-cs"/>
              </a:rPr>
              <a:t>Content-Length: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11434</a:t>
            </a:r>
          </a:p>
          <a:p>
            <a:pPr marL="0" indent="0">
              <a:buFont typeface="Amazon Ember"/>
              <a:buNone/>
            </a:pPr>
            <a:r>
              <a:rPr lang="en-US" sz="1800" dirty="0">
                <a:solidFill>
                  <a:srgbClr val="CC6600"/>
                </a:solidFill>
                <a:latin typeface="Lucida Console" panose="020B0609040504020204" pitchFamily="49" charset="0"/>
                <a:ea typeface="+mn-ea"/>
                <a:cs typeface="+mn-cs"/>
              </a:rPr>
              <a:t>x-</a:t>
            </a:r>
            <a:r>
              <a:rPr lang="en-US" sz="1800" dirty="0" err="1">
                <a:solidFill>
                  <a:srgbClr val="CC6600"/>
                </a:solidFill>
                <a:latin typeface="Lucida Console" panose="020B0609040504020204" pitchFamily="49" charset="0"/>
                <a:ea typeface="+mn-ea"/>
                <a:cs typeface="+mn-cs"/>
              </a:rPr>
              <a:t>amz</a:t>
            </a:r>
            <a:r>
              <a:rPr lang="en-US" sz="1800" dirty="0">
                <a:solidFill>
                  <a:srgbClr val="CC6600"/>
                </a:solidFill>
                <a:latin typeface="Lucida Console" panose="020B0609040504020204" pitchFamily="49" charset="0"/>
                <a:ea typeface="+mn-ea"/>
                <a:cs typeface="+mn-cs"/>
              </a:rPr>
              <a:t>-meta-author: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Janet</a:t>
            </a:r>
          </a:p>
          <a:p>
            <a:pPr marL="0" indent="0">
              <a:buFont typeface="Amazon Ember"/>
              <a:buNone/>
            </a:pPr>
            <a:r>
              <a:rPr lang="en-US" sz="1800" dirty="0">
                <a:solidFill>
                  <a:srgbClr val="CC6600"/>
                </a:solidFill>
                <a:latin typeface="Lucida Console" panose="020B0609040504020204" pitchFamily="49" charset="0"/>
                <a:ea typeface="+mn-ea"/>
                <a:cs typeface="+mn-cs"/>
              </a:rPr>
              <a:t>Expect: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100-continue</a:t>
            </a:r>
          </a:p>
          <a:p>
            <a:pPr marL="0" indent="0">
              <a:buFont typeface="Amazon Ember"/>
              <a:buNone/>
            </a:pP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[11434 bytes of object data]</a:t>
            </a:r>
          </a:p>
        </p:txBody>
      </p:sp>
      <p:grpSp>
        <p:nvGrpSpPr>
          <p:cNvPr id="72" name="action" descr="The action is PUT.">
            <a:extLst>
              <a:ext uri="{FF2B5EF4-FFF2-40B4-BE49-F238E27FC236}">
                <a16:creationId xmlns:a16="http://schemas.microsoft.com/office/drawing/2014/main" id="{7F98BCA1-FEB7-4BC0-9799-6C3E2925D6A2}"/>
              </a:ext>
            </a:extLst>
          </p:cNvPr>
          <p:cNvGrpSpPr/>
          <p:nvPr/>
        </p:nvGrpSpPr>
        <p:grpSpPr>
          <a:xfrm>
            <a:off x="90237" y="2401711"/>
            <a:ext cx="1018963" cy="679384"/>
            <a:chOff x="90237" y="2401711"/>
            <a:chExt cx="1018963" cy="679384"/>
          </a:xfrm>
        </p:grpSpPr>
        <p:sp>
          <p:nvSpPr>
            <p:cNvPr id="73" name="TextBox 72">
              <a:extLst>
                <a:ext uri="{FF2B5EF4-FFF2-40B4-BE49-F238E27FC236}">
                  <a16:creationId xmlns:a16="http://schemas.microsoft.com/office/drawing/2014/main" id="{5F1DA719-ADCB-43AD-B798-1D7A27DFA6E1}"/>
                </a:ext>
              </a:extLst>
            </p:cNvPr>
            <p:cNvSpPr txBox="1"/>
            <p:nvPr/>
          </p:nvSpPr>
          <p:spPr>
            <a:xfrm>
              <a:off x="90237" y="2401711"/>
              <a:ext cx="1018963" cy="33855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1600" b="1" dirty="0">
                  <a:solidFill>
                    <a:schemeClr val="tx2"/>
                  </a:solidFill>
                  <a:ea typeface="Amazon Ember" panose="02000000000000000000" pitchFamily="2" charset="0"/>
                  <a:cs typeface="Amazon Ember Heavy" panose="020B0803020204020204" pitchFamily="34" charset="0"/>
                </a:rPr>
                <a:t>Action</a:t>
              </a:r>
            </a:p>
          </p:txBody>
        </p:sp>
        <p:cxnSp>
          <p:nvCxnSpPr>
            <p:cNvPr id="74" name="Straight Arrow Connector 73">
              <a:extLst>
                <a:ext uri="{FF2B5EF4-FFF2-40B4-BE49-F238E27FC236}">
                  <a16:creationId xmlns:a16="http://schemas.microsoft.com/office/drawing/2014/main" id="{2E3F586F-B733-468B-9D2A-A21BA482338A}"/>
                </a:ext>
              </a:extLst>
            </p:cNvPr>
            <p:cNvCxnSpPr>
              <a:cxnSpLocks/>
            </p:cNvCxnSpPr>
            <p:nvPr/>
          </p:nvCxnSpPr>
          <p:spPr>
            <a:xfrm flipH="1">
              <a:off x="587673" y="2750425"/>
              <a:ext cx="12046" cy="330670"/>
            </a:xfrm>
            <a:prstGeom prst="straightConnector1">
              <a:avLst/>
            </a:prstGeom>
            <a:ln w="44450">
              <a:solidFill>
                <a:schemeClr val="hlink"/>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75" name="resourcePath" descr="The path to the resource is /my-image.jpg.">
            <a:extLst>
              <a:ext uri="{FF2B5EF4-FFF2-40B4-BE49-F238E27FC236}">
                <a16:creationId xmlns:a16="http://schemas.microsoft.com/office/drawing/2014/main" id="{4AE0D8E4-28C4-43AD-8C45-B771DF51C400}"/>
              </a:ext>
            </a:extLst>
          </p:cNvPr>
          <p:cNvGrpSpPr/>
          <p:nvPr/>
        </p:nvGrpSpPr>
        <p:grpSpPr>
          <a:xfrm>
            <a:off x="1063226" y="2410943"/>
            <a:ext cx="2632372" cy="685390"/>
            <a:chOff x="1063226" y="2410943"/>
            <a:chExt cx="2632372" cy="685390"/>
          </a:xfrm>
        </p:grpSpPr>
        <p:cxnSp>
          <p:nvCxnSpPr>
            <p:cNvPr id="76" name="Straight Arrow Connector 48">
              <a:extLst>
                <a:ext uri="{FF2B5EF4-FFF2-40B4-BE49-F238E27FC236}">
                  <a16:creationId xmlns:a16="http://schemas.microsoft.com/office/drawing/2014/main" id="{EE678A16-5947-45AA-9062-94C763435B23}"/>
                </a:ext>
              </a:extLst>
            </p:cNvPr>
            <p:cNvCxnSpPr>
              <a:cxnSpLocks/>
            </p:cNvCxnSpPr>
            <p:nvPr/>
          </p:nvCxnSpPr>
          <p:spPr>
            <a:xfrm rot="5400000">
              <a:off x="1525952" y="2207950"/>
              <a:ext cx="425657" cy="1351109"/>
            </a:xfrm>
            <a:prstGeom prst="bentConnector3">
              <a:avLst>
                <a:gd name="adj1" fmla="val 34656"/>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D1AE3BD-5360-49FE-A804-74DC72266381}"/>
                </a:ext>
              </a:extLst>
            </p:cNvPr>
            <p:cNvSpPr txBox="1"/>
            <p:nvPr/>
          </p:nvSpPr>
          <p:spPr>
            <a:xfrm>
              <a:off x="1530625" y="2410943"/>
              <a:ext cx="2164973" cy="33855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1600" b="1" dirty="0">
                  <a:solidFill>
                    <a:schemeClr val="tx2"/>
                  </a:solidFill>
                  <a:ea typeface="Amazon Ember" panose="02000000000000000000" pitchFamily="2" charset="0"/>
                  <a:cs typeface="Amazon Ember Heavy" panose="020B0803020204020204" pitchFamily="34" charset="0"/>
                </a:rPr>
                <a:t>Path to the resource</a:t>
              </a:r>
            </a:p>
          </p:txBody>
        </p:sp>
      </p:grpSp>
      <p:grpSp>
        <p:nvGrpSpPr>
          <p:cNvPr id="78" name="host" descr="The host is denoted with Amazon S3 virtual hosted-style URL.">
            <a:extLst>
              <a:ext uri="{FF2B5EF4-FFF2-40B4-BE49-F238E27FC236}">
                <a16:creationId xmlns:a16="http://schemas.microsoft.com/office/drawing/2014/main" id="{73EDAAE7-9F4E-461C-BA33-4D8280BF22D1}"/>
              </a:ext>
            </a:extLst>
          </p:cNvPr>
          <p:cNvGrpSpPr/>
          <p:nvPr/>
        </p:nvGrpSpPr>
        <p:grpSpPr>
          <a:xfrm>
            <a:off x="3791946" y="2577511"/>
            <a:ext cx="2750500" cy="819302"/>
            <a:chOff x="3791946" y="2577511"/>
            <a:chExt cx="2750500" cy="819302"/>
          </a:xfrm>
        </p:grpSpPr>
        <p:cxnSp>
          <p:nvCxnSpPr>
            <p:cNvPr id="79" name="Straight Arrow Connector 48">
              <a:extLst>
                <a:ext uri="{FF2B5EF4-FFF2-40B4-BE49-F238E27FC236}">
                  <a16:creationId xmlns:a16="http://schemas.microsoft.com/office/drawing/2014/main" id="{6140E1A9-4A65-41CD-9D69-91F5CD835562}"/>
                </a:ext>
              </a:extLst>
            </p:cNvPr>
            <p:cNvCxnSpPr>
              <a:cxnSpLocks/>
              <a:stCxn id="80" idx="1"/>
            </p:cNvCxnSpPr>
            <p:nvPr/>
          </p:nvCxnSpPr>
          <p:spPr>
            <a:xfrm rot="10800000" flipV="1">
              <a:off x="3791946" y="2954729"/>
              <a:ext cx="437227" cy="442084"/>
            </a:xfrm>
            <a:prstGeom prst="bentConnector2">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0" name="Flowchart: Process 79">
              <a:extLst>
                <a:ext uri="{FF2B5EF4-FFF2-40B4-BE49-F238E27FC236}">
                  <a16:creationId xmlns:a16="http://schemas.microsoft.com/office/drawing/2014/main" id="{2AE0157A-1E42-41E9-85C8-D8256F61AC06}"/>
                </a:ext>
              </a:extLst>
            </p:cNvPr>
            <p:cNvSpPr/>
            <p:nvPr/>
          </p:nvSpPr>
          <p:spPr>
            <a:xfrm>
              <a:off x="4229172" y="2577511"/>
              <a:ext cx="2313274" cy="754435"/>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Amazon S3 virtual hosted-style URL</a:t>
              </a:r>
              <a:endParaRPr lang="en-US" sz="1600" dirty="0"/>
            </a:p>
          </p:txBody>
        </p:sp>
      </p:grpSp>
      <p:grpSp>
        <p:nvGrpSpPr>
          <p:cNvPr id="81" name="content" descr="The content-type is text/plain.">
            <a:extLst>
              <a:ext uri="{FF2B5EF4-FFF2-40B4-BE49-F238E27FC236}">
                <a16:creationId xmlns:a16="http://schemas.microsoft.com/office/drawing/2014/main" id="{896826B9-5E78-4887-974F-973C33D6EADC}"/>
              </a:ext>
            </a:extLst>
          </p:cNvPr>
          <p:cNvGrpSpPr/>
          <p:nvPr/>
        </p:nvGrpSpPr>
        <p:grpSpPr>
          <a:xfrm>
            <a:off x="3695598" y="4208554"/>
            <a:ext cx="2278482" cy="646364"/>
            <a:chOff x="3695598" y="4208554"/>
            <a:chExt cx="2278482" cy="646364"/>
          </a:xfrm>
        </p:grpSpPr>
        <p:cxnSp>
          <p:nvCxnSpPr>
            <p:cNvPr id="82" name="Straight Arrow Connector 81">
              <a:extLst>
                <a:ext uri="{FF2B5EF4-FFF2-40B4-BE49-F238E27FC236}">
                  <a16:creationId xmlns:a16="http://schemas.microsoft.com/office/drawing/2014/main" id="{836916B3-B925-4C53-B5F4-C3EEB71DE32E}"/>
                </a:ext>
              </a:extLst>
            </p:cNvPr>
            <p:cNvCxnSpPr/>
            <p:nvPr/>
          </p:nvCxnSpPr>
          <p:spPr>
            <a:xfrm flipH="1">
              <a:off x="3695598" y="4647402"/>
              <a:ext cx="1494772"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3" name="Flowchart: Process 82">
              <a:extLst>
                <a:ext uri="{FF2B5EF4-FFF2-40B4-BE49-F238E27FC236}">
                  <a16:creationId xmlns:a16="http://schemas.microsoft.com/office/drawing/2014/main" id="{3177F325-B46D-4B5A-ACCC-4BFB62510806}"/>
                </a:ext>
              </a:extLst>
            </p:cNvPr>
            <p:cNvSpPr/>
            <p:nvPr/>
          </p:nvSpPr>
          <p:spPr>
            <a:xfrm>
              <a:off x="4822463" y="4208554"/>
              <a:ext cx="1151617" cy="646364"/>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Type of content</a:t>
              </a:r>
              <a:endParaRPr lang="en-US" sz="1600" dirty="0"/>
            </a:p>
          </p:txBody>
        </p:sp>
      </p:grpSp>
      <p:grpSp>
        <p:nvGrpSpPr>
          <p:cNvPr id="84" name="expect" descr="Expect: 100-continue indicates that the body will not be sent until acknowledgment is received.">
            <a:extLst>
              <a:ext uri="{FF2B5EF4-FFF2-40B4-BE49-F238E27FC236}">
                <a16:creationId xmlns:a16="http://schemas.microsoft.com/office/drawing/2014/main" id="{AADB7F04-D759-4062-81BB-BCD8D6435DCC}"/>
              </a:ext>
            </a:extLst>
          </p:cNvPr>
          <p:cNvGrpSpPr/>
          <p:nvPr/>
        </p:nvGrpSpPr>
        <p:grpSpPr>
          <a:xfrm>
            <a:off x="3372640" y="5172504"/>
            <a:ext cx="3304715" cy="1215028"/>
            <a:chOff x="3237730" y="5172504"/>
            <a:chExt cx="3304715" cy="1215028"/>
          </a:xfrm>
        </p:grpSpPr>
        <p:cxnSp>
          <p:nvCxnSpPr>
            <p:cNvPr id="85" name="Straight Arrow Connector 84">
              <a:extLst>
                <a:ext uri="{FF2B5EF4-FFF2-40B4-BE49-F238E27FC236}">
                  <a16:creationId xmlns:a16="http://schemas.microsoft.com/office/drawing/2014/main" id="{979740AB-664F-49ED-BB84-F88253A65945}"/>
                </a:ext>
              </a:extLst>
            </p:cNvPr>
            <p:cNvCxnSpPr/>
            <p:nvPr/>
          </p:nvCxnSpPr>
          <p:spPr>
            <a:xfrm flipH="1">
              <a:off x="3237730" y="5810498"/>
              <a:ext cx="784207" cy="1"/>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6" name="Flowchart: Process 85">
              <a:extLst>
                <a:ext uri="{FF2B5EF4-FFF2-40B4-BE49-F238E27FC236}">
                  <a16:creationId xmlns:a16="http://schemas.microsoft.com/office/drawing/2014/main" id="{60E774C2-8B4C-44D3-94D5-1C81A00D5CD6}"/>
                </a:ext>
              </a:extLst>
            </p:cNvPr>
            <p:cNvSpPr/>
            <p:nvPr/>
          </p:nvSpPr>
          <p:spPr>
            <a:xfrm>
              <a:off x="3836311" y="5172504"/>
              <a:ext cx="2706134" cy="1215028"/>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Do not send the request body until acknowledgment is received. </a:t>
              </a:r>
              <a:endParaRPr lang="en-US" sz="1600" dirty="0"/>
            </a:p>
          </p:txBody>
        </p:sp>
      </p:grpSp>
      <p:sp>
        <p:nvSpPr>
          <p:cNvPr id="13" name="Response">
            <a:extLst>
              <a:ext uri="{FF2B5EF4-FFF2-40B4-BE49-F238E27FC236}">
                <a16:creationId xmlns:a16="http://schemas.microsoft.com/office/drawing/2014/main" id="{EA94D64D-6102-497D-88A1-0782CE9AF4D7}"/>
              </a:ext>
            </a:extLst>
          </p:cNvPr>
          <p:cNvSpPr>
            <a:spLocks noGrp="1"/>
          </p:cNvSpPr>
          <p:nvPr>
            <p:ph type="body" idx="2"/>
          </p:nvPr>
        </p:nvSpPr>
        <p:spPr/>
        <p:txBody>
          <a:bodyPr/>
          <a:lstStyle/>
          <a:p>
            <a:pPr marL="0" indent="0">
              <a:buFont typeface="Arial" panose="020B0604020202020204" pitchFamily="34" charset="0"/>
              <a:buNone/>
            </a:pPr>
            <a:r>
              <a:rPr lang="en-US" dirty="0">
                <a:latin typeface="Amazon Ember" panose="020B0703020204020204" pitchFamily="34" charset="0"/>
                <a:ea typeface="Amazon Ember" panose="020B0703020204020204" pitchFamily="34" charset="0"/>
                <a:cs typeface="Amazon Ember" panose="020B0703020204020204" pitchFamily="34" charset="0"/>
              </a:rPr>
              <a:t>Response</a:t>
            </a:r>
            <a:endParaRPr lang="en-US" sz="1800" dirty="0">
              <a:latin typeface="Amazon Ember" panose="020B0703020204020204" pitchFamily="34" charset="0"/>
              <a:ea typeface="Amazon Ember" panose="020B0703020204020204" pitchFamily="34" charset="0"/>
              <a:cs typeface="Amazon Ember" panose="020B0703020204020204" pitchFamily="34" charset="0"/>
            </a:endParaRPr>
          </a:p>
          <a:p>
            <a:pPr marL="0" indent="0">
              <a:buFont typeface="Arial" panose="020B0604020202020204" pitchFamily="34" charset="0"/>
              <a:buNone/>
            </a:pPr>
            <a:r>
              <a:rPr lang="en-US" sz="1800" dirty="0"/>
              <a:t>Response to </a:t>
            </a:r>
            <a:r>
              <a:rPr lang="en-US" sz="1800" dirty="0" err="1">
                <a:latin typeface="Lucida Console" panose="020B0609040504020204" pitchFamily="49" charset="0"/>
              </a:rPr>
              <a:t>PutObject</a:t>
            </a:r>
            <a:r>
              <a:rPr lang="en-US" sz="1800" dirty="0"/>
              <a:t> from a version-enabled bucket.</a:t>
            </a:r>
            <a:endParaRPr lang="en-US" sz="1800" dirty="0">
              <a:solidFill>
                <a:srgbClr val="407630"/>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a:p>
            <a:endParaRPr lang="en-US" dirty="0"/>
          </a:p>
        </p:txBody>
      </p:sp>
      <p:sp>
        <p:nvSpPr>
          <p:cNvPr id="87" name="Content 2">
            <a:extLst>
              <a:ext uri="{FF2B5EF4-FFF2-40B4-BE49-F238E27FC236}">
                <a16:creationId xmlns:a16="http://schemas.microsoft.com/office/drawing/2014/main" id="{31B1B9C2-74B3-4D1F-B540-0D5AF6CE104E}"/>
              </a:ext>
            </a:extLst>
          </p:cNvPr>
          <p:cNvSpPr txBox="1">
            <a:spLocks/>
          </p:cNvSpPr>
          <p:nvPr/>
        </p:nvSpPr>
        <p:spPr>
          <a:xfrm>
            <a:off x="6968242" y="2423135"/>
            <a:ext cx="4966727" cy="4115777"/>
          </a:xfrm>
          <a:prstGeom prst="rect">
            <a:avLst/>
          </a:prstGeom>
          <a:solidFill>
            <a:schemeClr val="bg1">
              <a:lumMod val="95000"/>
            </a:schemeClr>
          </a:solidFill>
          <a:ln>
            <a:solidFill>
              <a:schemeClr val="accent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HTTP/1.1 </a:t>
            </a:r>
            <a:r>
              <a:rPr lang="en-US" sz="1800" dirty="0">
                <a:solidFill>
                  <a:srgbClr val="CC6600"/>
                </a:solidFill>
                <a:latin typeface="Lucida Console" panose="020B0609040504020204" pitchFamily="49" charset="0"/>
                <a:ea typeface="+mn-ea"/>
                <a:cs typeface="+mn-cs"/>
              </a:rPr>
              <a:t>100</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 Continue</a:t>
            </a:r>
          </a:p>
          <a:p>
            <a:pPr marL="0" indent="0">
              <a:buNone/>
            </a:pP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HTTP/1.1</a:t>
            </a:r>
            <a:r>
              <a:rPr lang="en-US" sz="1600" dirty="0">
                <a:solidFill>
                  <a:srgbClr val="996F27"/>
                </a:solidFill>
                <a:latin typeface="Lucida Console" panose="020B0609040504020204" pitchFamily="49" charset="0"/>
                <a:ea typeface="Amazon Ember Mono" panose="020B0509020204020204" pitchFamily="49" charset="0"/>
                <a:cs typeface="Amazon Ember Mono" panose="020B0509020204020204" pitchFamily="49" charset="0"/>
              </a:rPr>
              <a:t> </a:t>
            </a:r>
            <a:r>
              <a:rPr lang="en-US" sz="1800" dirty="0">
                <a:solidFill>
                  <a:srgbClr val="CC6600"/>
                </a:solidFill>
                <a:latin typeface="Lucida Console" panose="020B0609040504020204" pitchFamily="49" charset="0"/>
                <a:ea typeface="+mn-ea"/>
                <a:cs typeface="+mn-cs"/>
              </a:rPr>
              <a:t>200</a:t>
            </a:r>
            <a:r>
              <a:rPr lang="en-US" sz="1600" dirty="0">
                <a:solidFill>
                  <a:srgbClr val="996F27"/>
                </a:solidFill>
                <a:latin typeface="Lucida Console" panose="020B0609040504020204" pitchFamily="49" charset="0"/>
                <a:ea typeface="Amazon Ember Mono" panose="020B0509020204020204" pitchFamily="49" charset="0"/>
                <a:cs typeface="Amazon Ember Mono" panose="020B0509020204020204" pitchFamily="49" charset="0"/>
              </a:rPr>
              <a:t>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OK</a:t>
            </a:r>
          </a:p>
          <a:p>
            <a:pPr marL="0" indent="0">
              <a:buNone/>
            </a:pPr>
            <a:r>
              <a:rPr lang="en-US" sz="1800" dirty="0">
                <a:solidFill>
                  <a:srgbClr val="CC6600"/>
                </a:solidFill>
                <a:latin typeface="Lucida Console" panose="020B0609040504020204" pitchFamily="49" charset="0"/>
                <a:ea typeface="+mn-ea"/>
                <a:cs typeface="+mn-cs"/>
              </a:rPr>
              <a:t>x-amz-id-2: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LriYPLdmOdA...</a:t>
            </a:r>
          </a:p>
          <a:p>
            <a:pPr marL="0" indent="0">
              <a:buNone/>
            </a:pPr>
            <a:r>
              <a:rPr lang="en-US" sz="1800" dirty="0">
                <a:solidFill>
                  <a:srgbClr val="CC6600"/>
                </a:solidFill>
                <a:latin typeface="Lucida Console" panose="020B0609040504020204" pitchFamily="49" charset="0"/>
                <a:ea typeface="+mn-ea"/>
                <a:cs typeface="+mn-cs"/>
              </a:rPr>
              <a:t>x-amz-request-id: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0A49CE4060975EAC</a:t>
            </a:r>
          </a:p>
          <a:p>
            <a:pPr marL="0" indent="0">
              <a:buNone/>
            </a:pPr>
            <a:r>
              <a:rPr lang="en-US" sz="1800" dirty="0">
                <a:solidFill>
                  <a:srgbClr val="CC6600"/>
                </a:solidFill>
                <a:latin typeface="Lucida Console" panose="020B0609040504020204" pitchFamily="49" charset="0"/>
                <a:ea typeface="+mn-ea"/>
                <a:cs typeface="+mn-cs"/>
              </a:rPr>
              <a:t>x-amz-version-id: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43jfkodU8...</a:t>
            </a:r>
          </a:p>
          <a:p>
            <a:pPr marL="0" indent="0">
              <a:buNone/>
            </a:pPr>
            <a:r>
              <a:rPr lang="en-US" sz="1800" dirty="0">
                <a:solidFill>
                  <a:srgbClr val="CC6600"/>
                </a:solidFill>
                <a:latin typeface="Lucida Console" panose="020B0609040504020204" pitchFamily="49" charset="0"/>
                <a:ea typeface="+mn-ea"/>
                <a:cs typeface="+mn-cs"/>
              </a:rPr>
              <a:t>Date: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Wed, 12 Oct 2020 17:50:00 GMT</a:t>
            </a:r>
          </a:p>
          <a:p>
            <a:pPr marL="0" indent="0">
              <a:buNone/>
            </a:pPr>
            <a:r>
              <a:rPr lang="en-US" sz="1800" dirty="0">
                <a:solidFill>
                  <a:srgbClr val="CC6600"/>
                </a:solidFill>
                <a:latin typeface="Lucida Console" panose="020B0609040504020204" pitchFamily="49" charset="0"/>
                <a:ea typeface="+mn-ea"/>
                <a:cs typeface="+mn-cs"/>
              </a:rPr>
              <a:t>ETag: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"fbac... "</a:t>
            </a:r>
          </a:p>
          <a:p>
            <a:pPr marL="0" indent="0">
              <a:buNone/>
            </a:pPr>
            <a:r>
              <a:rPr lang="en-US" sz="1800" dirty="0">
                <a:solidFill>
                  <a:srgbClr val="CC6600"/>
                </a:solidFill>
                <a:latin typeface="Lucida Console" panose="020B0609040504020204" pitchFamily="49" charset="0"/>
                <a:ea typeface="+mn-ea"/>
                <a:cs typeface="+mn-cs"/>
              </a:rPr>
              <a:t>Content-Length: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0</a:t>
            </a:r>
          </a:p>
          <a:p>
            <a:pPr marL="0" indent="0">
              <a:buNone/>
            </a:pPr>
            <a:r>
              <a:rPr lang="en-US" sz="1800" dirty="0">
                <a:solidFill>
                  <a:srgbClr val="CC6600"/>
                </a:solidFill>
                <a:latin typeface="Lucida Console" panose="020B0609040504020204" pitchFamily="49" charset="0"/>
                <a:ea typeface="+mn-ea"/>
                <a:cs typeface="+mn-cs"/>
              </a:rPr>
              <a:t>Connection: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close</a:t>
            </a:r>
          </a:p>
          <a:p>
            <a:pPr marL="0" indent="0">
              <a:buNone/>
            </a:pPr>
            <a:r>
              <a:rPr lang="en-US" sz="1800" dirty="0">
                <a:solidFill>
                  <a:srgbClr val="CC6600"/>
                </a:solidFill>
                <a:latin typeface="Lucida Console" panose="020B0609040504020204" pitchFamily="49" charset="0"/>
                <a:ea typeface="+mn-ea"/>
                <a:cs typeface="+mn-cs"/>
              </a:rPr>
              <a:t>Server: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AmazonS3</a:t>
            </a:r>
          </a:p>
          <a:p>
            <a:pPr marL="0" indent="0">
              <a:buNone/>
            </a:pPr>
            <a:r>
              <a:rPr lang="en-US" sz="1800" dirty="0">
                <a:solidFill>
                  <a:srgbClr val="CC6600"/>
                </a:solidFill>
                <a:latin typeface="Lucida Console" panose="020B0609040504020204" pitchFamily="49" charset="0"/>
                <a:ea typeface="+mn-ea"/>
                <a:cs typeface="+mn-cs"/>
              </a:rPr>
              <a:t>Server: </a:t>
            </a:r>
            <a:r>
              <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rPr>
              <a:t>AmazonS3</a:t>
            </a:r>
          </a:p>
        </p:txBody>
      </p:sp>
      <p:grpSp>
        <p:nvGrpSpPr>
          <p:cNvPr id="14" name="status" descr="Status 100 is sent with is the acknowledgment. And then status 200 is sent.">
            <a:extLst>
              <a:ext uri="{FF2B5EF4-FFF2-40B4-BE49-F238E27FC236}">
                <a16:creationId xmlns:a16="http://schemas.microsoft.com/office/drawing/2014/main" id="{BE44FCA4-BFCE-4095-BCD1-918A5486C4A3}"/>
              </a:ext>
            </a:extLst>
          </p:cNvPr>
          <p:cNvGrpSpPr/>
          <p:nvPr/>
        </p:nvGrpSpPr>
        <p:grpSpPr>
          <a:xfrm>
            <a:off x="9185746" y="2643886"/>
            <a:ext cx="2749223" cy="623501"/>
            <a:chOff x="9185746" y="2643886"/>
            <a:chExt cx="2749223" cy="623501"/>
          </a:xfrm>
        </p:grpSpPr>
        <p:cxnSp>
          <p:nvCxnSpPr>
            <p:cNvPr id="92" name="Straight Arrow Connector 91">
              <a:extLst>
                <a:ext uri="{FF2B5EF4-FFF2-40B4-BE49-F238E27FC236}">
                  <a16:creationId xmlns:a16="http://schemas.microsoft.com/office/drawing/2014/main" id="{9E57BB10-324E-4581-A938-87D8DB675F91}"/>
                </a:ext>
              </a:extLst>
            </p:cNvPr>
            <p:cNvCxnSpPr>
              <a:cxnSpLocks/>
            </p:cNvCxnSpPr>
            <p:nvPr/>
          </p:nvCxnSpPr>
          <p:spPr>
            <a:xfrm flipH="1">
              <a:off x="9185746" y="2977101"/>
              <a:ext cx="1919134"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93" name="Flowchart: Process 92">
              <a:extLst>
                <a:ext uri="{FF2B5EF4-FFF2-40B4-BE49-F238E27FC236}">
                  <a16:creationId xmlns:a16="http://schemas.microsoft.com/office/drawing/2014/main" id="{A3DD221D-7ED0-4570-BC36-66DD5D0B703E}"/>
                </a:ext>
              </a:extLst>
            </p:cNvPr>
            <p:cNvSpPr/>
            <p:nvPr/>
          </p:nvSpPr>
          <p:spPr>
            <a:xfrm>
              <a:off x="10971817" y="2643886"/>
              <a:ext cx="963152" cy="62350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Status</a:t>
              </a:r>
              <a:endParaRPr lang="en-US" sz="1600" dirty="0"/>
            </a:p>
          </p:txBody>
        </p:sp>
      </p:grpSp>
      <p:grpSp>
        <p:nvGrpSpPr>
          <p:cNvPr id="15" name="ETag" descr="The ETag indicates multi part upload.">
            <a:extLst>
              <a:ext uri="{FF2B5EF4-FFF2-40B4-BE49-F238E27FC236}">
                <a16:creationId xmlns:a16="http://schemas.microsoft.com/office/drawing/2014/main" id="{DE8AF58C-305B-42D7-81DE-34D78AC6E7CA}"/>
              </a:ext>
            </a:extLst>
          </p:cNvPr>
          <p:cNvGrpSpPr/>
          <p:nvPr/>
        </p:nvGrpSpPr>
        <p:grpSpPr>
          <a:xfrm>
            <a:off x="9248842" y="4618903"/>
            <a:ext cx="2808850" cy="623501"/>
            <a:chOff x="9248842" y="4618903"/>
            <a:chExt cx="2808850" cy="623501"/>
          </a:xfrm>
        </p:grpSpPr>
        <p:cxnSp>
          <p:nvCxnSpPr>
            <p:cNvPr id="90" name="Straight Arrow Connector 89">
              <a:extLst>
                <a:ext uri="{FF2B5EF4-FFF2-40B4-BE49-F238E27FC236}">
                  <a16:creationId xmlns:a16="http://schemas.microsoft.com/office/drawing/2014/main" id="{A5C4E24D-A934-455B-91FF-E559A475F3E3}"/>
                </a:ext>
              </a:extLst>
            </p:cNvPr>
            <p:cNvCxnSpPr/>
            <p:nvPr/>
          </p:nvCxnSpPr>
          <p:spPr>
            <a:xfrm flipH="1">
              <a:off x="9248842" y="4824438"/>
              <a:ext cx="906659"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91" name="Flowchart: Process 90">
              <a:extLst>
                <a:ext uri="{FF2B5EF4-FFF2-40B4-BE49-F238E27FC236}">
                  <a16:creationId xmlns:a16="http://schemas.microsoft.com/office/drawing/2014/main" id="{70D14B9B-F372-4201-9FFF-3090A4688140}"/>
                </a:ext>
              </a:extLst>
            </p:cNvPr>
            <p:cNvSpPr/>
            <p:nvPr/>
          </p:nvSpPr>
          <p:spPr>
            <a:xfrm>
              <a:off x="9832779" y="4618903"/>
              <a:ext cx="2224913" cy="62350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Multipart upload</a:t>
              </a:r>
              <a:endParaRPr lang="en-US" sz="1600" dirty="0"/>
            </a:p>
          </p:txBody>
        </p:sp>
      </p:grpSp>
      <p:grpSp>
        <p:nvGrpSpPr>
          <p:cNvPr id="16" name="connection" descr="Close the connection.">
            <a:extLst>
              <a:ext uri="{FF2B5EF4-FFF2-40B4-BE49-F238E27FC236}">
                <a16:creationId xmlns:a16="http://schemas.microsoft.com/office/drawing/2014/main" id="{26EDDC2A-7A1F-4CAE-8B4A-463072D559CC}"/>
              </a:ext>
            </a:extLst>
          </p:cNvPr>
          <p:cNvGrpSpPr/>
          <p:nvPr/>
        </p:nvGrpSpPr>
        <p:grpSpPr>
          <a:xfrm>
            <a:off x="9512968" y="5459508"/>
            <a:ext cx="2171033" cy="754436"/>
            <a:chOff x="9512968" y="5459508"/>
            <a:chExt cx="2171033" cy="754436"/>
          </a:xfrm>
        </p:grpSpPr>
        <p:cxnSp>
          <p:nvCxnSpPr>
            <p:cNvPr id="88" name="Straight Arrow Connector 87">
              <a:extLst>
                <a:ext uri="{FF2B5EF4-FFF2-40B4-BE49-F238E27FC236}">
                  <a16:creationId xmlns:a16="http://schemas.microsoft.com/office/drawing/2014/main" id="{3A226E2E-C542-4F1A-A5E1-0E0E8AC704EF}"/>
                </a:ext>
              </a:extLst>
            </p:cNvPr>
            <p:cNvCxnSpPr>
              <a:cxnSpLocks/>
            </p:cNvCxnSpPr>
            <p:nvPr/>
          </p:nvCxnSpPr>
          <p:spPr>
            <a:xfrm flipH="1">
              <a:off x="9512968" y="5575922"/>
              <a:ext cx="773178" cy="0"/>
            </a:xfrm>
            <a:prstGeom prst="straightConnector1">
              <a:avLst/>
            </a:prstGeom>
            <a:solidFill>
              <a:schemeClr val="tx2">
                <a:lumMod val="20000"/>
                <a:lumOff val="80000"/>
              </a:schemeClr>
            </a:solidFill>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9" name="Flowchart: Process 88">
              <a:extLst>
                <a:ext uri="{FF2B5EF4-FFF2-40B4-BE49-F238E27FC236}">
                  <a16:creationId xmlns:a16="http://schemas.microsoft.com/office/drawing/2014/main" id="{981A3906-1DE2-4C13-8F9D-2E6A31BC6798}"/>
                </a:ext>
              </a:extLst>
            </p:cNvPr>
            <p:cNvSpPr/>
            <p:nvPr/>
          </p:nvSpPr>
          <p:spPr>
            <a:xfrm>
              <a:off x="10155501" y="5459508"/>
              <a:ext cx="1528500" cy="754436"/>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Close the connection.</a:t>
              </a:r>
              <a:endParaRPr lang="en-US" sz="1600" dirty="0"/>
            </a:p>
          </p:txBody>
        </p:sp>
      </p:grpSp>
    </p:spTree>
    <p:custDataLst>
      <p:tags r:id="rId1"/>
    </p:custDataLst>
    <p:extLst>
      <p:ext uri="{BB962C8B-B14F-4D97-AF65-F5344CB8AC3E}">
        <p14:creationId xmlns:p14="http://schemas.microsoft.com/office/powerpoint/2010/main" val="259665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BBBE84-69A3-4960-94FC-FA976AC81A65}"/>
              </a:ext>
            </a:extLst>
          </p:cNvPr>
          <p:cNvSpPr>
            <a:spLocks noGrp="1"/>
          </p:cNvSpPr>
          <p:nvPr>
            <p:ph type="sldNum" sz="quarter" idx="20"/>
          </p:nvPr>
        </p:nvSpPr>
        <p:spPr/>
        <p:txBody>
          <a:bodyPr/>
          <a:lstStyle/>
          <a:p>
            <a:fld id="{B6A95138-A96E-2F42-A959-2EFD44FE4AB7}" type="slidenum">
              <a:rPr lang="en-US" smtClean="0"/>
              <a:pPr/>
              <a:t>31</a:t>
            </a:fld>
            <a:endParaRPr lang="en-US" dirty="0"/>
          </a:p>
        </p:txBody>
      </p:sp>
      <p:sp>
        <p:nvSpPr>
          <p:cNvPr id="3" name="Title 2">
            <a:extLst>
              <a:ext uri="{FF2B5EF4-FFF2-40B4-BE49-F238E27FC236}">
                <a16:creationId xmlns:a16="http://schemas.microsoft.com/office/drawing/2014/main" id="{1F636CDB-F943-4383-9A52-4D09B0553BA6}"/>
              </a:ext>
            </a:extLst>
          </p:cNvPr>
          <p:cNvSpPr>
            <a:spLocks noGrp="1"/>
          </p:cNvSpPr>
          <p:nvPr>
            <p:ph type="title"/>
          </p:nvPr>
        </p:nvSpPr>
        <p:spPr/>
        <p:txBody>
          <a:bodyPr/>
          <a:lstStyle/>
          <a:p>
            <a:r>
              <a:rPr lang="en-US"/>
              <a:t>Step 5: Close the S3 client connection</a:t>
            </a:r>
            <a:endParaRPr lang="en-US" dirty="0"/>
          </a:p>
        </p:txBody>
      </p:sp>
      <p:sp>
        <p:nvSpPr>
          <p:cNvPr id="6" name="Text Placeholder 5">
            <a:extLst>
              <a:ext uri="{FF2B5EF4-FFF2-40B4-BE49-F238E27FC236}">
                <a16:creationId xmlns:a16="http://schemas.microsoft.com/office/drawing/2014/main" id="{AB0BE799-FE09-45B3-93ED-5CB213B60FE7}"/>
              </a:ext>
            </a:extLst>
          </p:cNvPr>
          <p:cNvSpPr>
            <a:spLocks noGrp="1"/>
          </p:cNvSpPr>
          <p:nvPr>
            <p:ph sz="quarter" idx="21"/>
          </p:nvPr>
        </p:nvSpPr>
        <p:spPr/>
        <p:txBody>
          <a:bodyPr/>
          <a:lstStyle/>
          <a:p>
            <a:pPr marL="0" indent="0">
              <a:buNone/>
            </a:pPr>
            <a:r>
              <a:rPr lang="en-US">
                <a:latin typeface="Lucida Console" panose="020B0609040504020204" pitchFamily="49" charset="0"/>
              </a:rPr>
              <a:t>close() </a:t>
            </a:r>
          </a:p>
          <a:p>
            <a:pPr lvl="1"/>
            <a:r>
              <a:rPr lang="en-US"/>
              <a:t>Action shuts down this client object and releases any connection pool resources.</a:t>
            </a:r>
          </a:p>
          <a:p>
            <a:pPr lvl="1"/>
            <a:r>
              <a:rPr lang="en-US"/>
              <a:t>Follow as a best practice.</a:t>
            </a:r>
          </a:p>
          <a:p>
            <a:endParaRPr lang="en-US" dirty="0"/>
          </a:p>
        </p:txBody>
      </p:sp>
    </p:spTree>
    <p:custDataLst>
      <p:tags r:id="rId1"/>
    </p:custDataLst>
    <p:extLst>
      <p:ext uri="{BB962C8B-B14F-4D97-AF65-F5344CB8AC3E}">
        <p14:creationId xmlns:p14="http://schemas.microsoft.com/office/powerpoint/2010/main" val="3466324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3A7B-5A89-434A-945D-00187563BAFA}"/>
              </a:ext>
            </a:extLst>
          </p:cNvPr>
          <p:cNvSpPr>
            <a:spLocks noGrp="1"/>
          </p:cNvSpPr>
          <p:nvPr>
            <p:ph type="title"/>
          </p:nvPr>
        </p:nvSpPr>
        <p:spPr/>
        <p:txBody>
          <a:bodyPr/>
          <a:lstStyle/>
          <a:p>
            <a:r>
              <a:rPr lang="en-US" dirty="0"/>
              <a:t>Check your knowledge</a:t>
            </a:r>
          </a:p>
        </p:txBody>
      </p:sp>
      <p:sp>
        <p:nvSpPr>
          <p:cNvPr id="6" name="Text Placeholder 5">
            <a:extLst>
              <a:ext uri="{FF2B5EF4-FFF2-40B4-BE49-F238E27FC236}">
                <a16:creationId xmlns:a16="http://schemas.microsoft.com/office/drawing/2014/main" id="{1C389BDA-1C3F-478A-9950-645F1BCD9AB3}"/>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2664128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E0E511-608A-4C64-8777-1236E3553627}"/>
              </a:ext>
            </a:extLst>
          </p:cNvPr>
          <p:cNvSpPr>
            <a:spLocks noGrp="1"/>
          </p:cNvSpPr>
          <p:nvPr>
            <p:ph type="sldNum" sz="quarter" idx="20"/>
          </p:nvPr>
        </p:nvSpPr>
        <p:spPr/>
        <p:txBody>
          <a:bodyPr/>
          <a:lstStyle/>
          <a:p>
            <a:fld id="{B6A95138-A96E-2F42-A959-2EFD44FE4AB7}" type="slidenum">
              <a:rPr lang="en-US" smtClean="0"/>
              <a:t>33</a:t>
            </a:fld>
            <a:endParaRPr lang="en-US" dirty="0"/>
          </a:p>
        </p:txBody>
      </p:sp>
      <p:sp>
        <p:nvSpPr>
          <p:cNvPr id="5" name="Title 4"/>
          <p:cNvSpPr>
            <a:spLocks noGrp="1"/>
          </p:cNvSpPr>
          <p:nvPr>
            <p:ph type="title"/>
          </p:nvPr>
        </p:nvSpPr>
        <p:spPr/>
        <p:txBody>
          <a:bodyPr/>
          <a:lstStyle/>
          <a:p>
            <a:r>
              <a:rPr lang="en-US" dirty="0"/>
              <a:t>Knowledge check</a:t>
            </a:r>
          </a:p>
        </p:txBody>
      </p:sp>
      <p:sp>
        <p:nvSpPr>
          <p:cNvPr id="19" name="TrueFalse"/>
          <p:cNvSpPr txBox="1"/>
          <p:nvPr/>
        </p:nvSpPr>
        <p:spPr>
          <a:xfrm>
            <a:off x="10672625" y="1753082"/>
            <a:ext cx="1382741" cy="830997"/>
          </a:xfrm>
          <a:prstGeom prst="rect">
            <a:avLst/>
          </a:prstGeom>
          <a:noFill/>
        </p:spPr>
        <p:txBody>
          <a:bodyPr wrap="square" rtlCol="0">
            <a:spAutoFit/>
          </a:bodyPr>
          <a:lstStyle/>
          <a:p>
            <a:r>
              <a:rPr lang="en-US" sz="2400" dirty="0">
                <a:solidFill>
                  <a:srgbClr val="0C9B2E"/>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True</a:t>
            </a:r>
          </a:p>
          <a:p>
            <a:r>
              <a:rPr lang="en-US" sz="2400" dirty="0">
                <a:solidFill>
                  <a:srgbClr val="FF0000"/>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False</a:t>
            </a:r>
          </a:p>
        </p:txBody>
      </p:sp>
      <p:sp>
        <p:nvSpPr>
          <p:cNvPr id="22" name="TextBox 21">
            <a:extLst>
              <a:ext uri="{FF2B5EF4-FFF2-40B4-BE49-F238E27FC236}">
                <a16:creationId xmlns:a16="http://schemas.microsoft.com/office/drawing/2014/main" id="{D5A15562-FCB9-401B-B30C-1255BCBFB3D1}"/>
              </a:ext>
            </a:extLst>
          </p:cNvPr>
          <p:cNvSpPr txBox="1"/>
          <p:nvPr/>
        </p:nvSpPr>
        <p:spPr>
          <a:xfrm>
            <a:off x="334476" y="1821876"/>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6" name="Freeform 5"/>
          <p:cNvSpPr/>
          <p:nvPr/>
        </p:nvSpPr>
        <p:spPr>
          <a:xfrm>
            <a:off x="334477" y="1821876"/>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r>
              <a:rPr lang="en-US" sz="1600" dirty="0">
                <a:ea typeface="Amazon Ember Light" panose="020B0403020204020204" pitchFamily="34" charset="0"/>
                <a:cs typeface="Amazon Ember Light" panose="020B0403020204020204" pitchFamily="34" charset="0"/>
              </a:rPr>
              <a:t>Data is stored in S3 buckets as objects. An object can be any kind of file, such as text, video, image, or another binary format.</a:t>
            </a:r>
          </a:p>
        </p:txBody>
      </p:sp>
      <p:sp>
        <p:nvSpPr>
          <p:cNvPr id="13" name="TextBox 12" descr="True"/>
          <p:cNvSpPr txBox="1"/>
          <p:nvPr/>
        </p:nvSpPr>
        <p:spPr>
          <a:xfrm>
            <a:off x="2972572" y="1793603"/>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3" name="TextBox 22">
            <a:extLst>
              <a:ext uri="{FF2B5EF4-FFF2-40B4-BE49-F238E27FC236}">
                <a16:creationId xmlns:a16="http://schemas.microsoft.com/office/drawing/2014/main" id="{07F50EAC-D883-4254-8A94-AB658BF2E295}"/>
              </a:ext>
            </a:extLst>
          </p:cNvPr>
          <p:cNvSpPr txBox="1"/>
          <p:nvPr/>
        </p:nvSpPr>
        <p:spPr>
          <a:xfrm>
            <a:off x="3854317" y="1821876"/>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7" name="Freeform 6"/>
          <p:cNvSpPr/>
          <p:nvPr/>
        </p:nvSpPr>
        <p:spPr>
          <a:xfrm>
            <a:off x="3854317" y="1821876"/>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spcBef>
                <a:spcPct val="0"/>
              </a:spcBef>
              <a:spcAft>
                <a:spcPct val="35000"/>
              </a:spcAft>
            </a:pPr>
            <a:r>
              <a:rPr lang="en-US" sz="1600" dirty="0">
                <a:ea typeface="Amazon Ember Light" panose="020B0403020204020204" pitchFamily="34" charset="0"/>
                <a:cs typeface="Amazon Ember Light" panose="020B0403020204020204" pitchFamily="34" charset="0"/>
              </a:rPr>
              <a:t>An S3 bucket is created globally and has no dependency to an AWS Region. </a:t>
            </a:r>
          </a:p>
          <a:p>
            <a:pPr defTabSz="770447">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p:txBody>
      </p:sp>
      <p:sp>
        <p:nvSpPr>
          <p:cNvPr id="14" name="TextBox 13" descr="False"/>
          <p:cNvSpPr txBox="1"/>
          <p:nvPr/>
        </p:nvSpPr>
        <p:spPr>
          <a:xfrm>
            <a:off x="6517066" y="1753082"/>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23">
            <a:extLst>
              <a:ext uri="{FF2B5EF4-FFF2-40B4-BE49-F238E27FC236}">
                <a16:creationId xmlns:a16="http://schemas.microsoft.com/office/drawing/2014/main" id="{399D87C3-CE4F-4441-B33A-9A06AA412591}"/>
              </a:ext>
            </a:extLst>
          </p:cNvPr>
          <p:cNvSpPr txBox="1"/>
          <p:nvPr/>
        </p:nvSpPr>
        <p:spPr>
          <a:xfrm>
            <a:off x="7381013" y="1821876"/>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8" name="Freeform 7"/>
          <p:cNvSpPr/>
          <p:nvPr/>
        </p:nvSpPr>
        <p:spPr>
          <a:xfrm>
            <a:off x="7374157" y="1821876"/>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r>
              <a:rPr lang="en-US" sz="1600" dirty="0">
                <a:ea typeface="Amazon Ember Light" panose="020B0403020204020204" pitchFamily="34" charset="0"/>
                <a:cs typeface="Amazon Ember Light" panose="020B0403020204020204" pitchFamily="34" charset="0"/>
              </a:rPr>
              <a:t>AWS SDKs define low-level APIs for Amazon S3, which are mapped to the underlying AWS REST API operations.</a:t>
            </a:r>
          </a:p>
        </p:txBody>
      </p:sp>
      <p:sp>
        <p:nvSpPr>
          <p:cNvPr id="18" name="TextBox 17" descr="True"/>
          <p:cNvSpPr txBox="1"/>
          <p:nvPr/>
        </p:nvSpPr>
        <p:spPr>
          <a:xfrm>
            <a:off x="10061560" y="1753082"/>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a:extLst>
              <a:ext uri="{FF2B5EF4-FFF2-40B4-BE49-F238E27FC236}">
                <a16:creationId xmlns:a16="http://schemas.microsoft.com/office/drawing/2014/main" id="{5B5D8986-8100-433C-9A2F-1961EC3B73D7}"/>
              </a:ext>
            </a:extLst>
          </p:cNvPr>
          <p:cNvSpPr txBox="1"/>
          <p:nvPr/>
        </p:nvSpPr>
        <p:spPr>
          <a:xfrm>
            <a:off x="334476" y="4076725"/>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9" name="Freeform 8"/>
          <p:cNvSpPr/>
          <p:nvPr/>
        </p:nvSpPr>
        <p:spPr>
          <a:xfrm>
            <a:off x="33447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spcBef>
                <a:spcPct val="0"/>
              </a:spcBef>
              <a:spcAft>
                <a:spcPct val="35000"/>
              </a:spcAft>
            </a:pPr>
            <a:r>
              <a:rPr lang="en-US" sz="1600" dirty="0">
                <a:ea typeface="Amazon Ember Light" panose="020B0403020204020204" pitchFamily="34" charset="0"/>
                <a:cs typeface="Amazon Ember Light" panose="020B0403020204020204" pitchFamily="34" charset="0"/>
              </a:rPr>
              <a:t>Enabling an S3 bucket for website hosting changes its endpoint.</a:t>
            </a:r>
          </a:p>
        </p:txBody>
      </p:sp>
      <p:sp>
        <p:nvSpPr>
          <p:cNvPr id="20" name="TextBox 19" descr="False"/>
          <p:cNvSpPr txBox="1"/>
          <p:nvPr/>
        </p:nvSpPr>
        <p:spPr>
          <a:xfrm>
            <a:off x="2972572" y="4017195"/>
            <a:ext cx="611065" cy="666786"/>
          </a:xfrm>
          <a:prstGeom prst="rect">
            <a:avLst/>
          </a:prstGeom>
          <a:noFill/>
          <a:ln>
            <a:noFill/>
          </a:ln>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a:extLst>
              <a:ext uri="{FF2B5EF4-FFF2-40B4-BE49-F238E27FC236}">
                <a16:creationId xmlns:a16="http://schemas.microsoft.com/office/drawing/2014/main" id="{F925686C-6F42-4B0A-B91F-C75D36F0B83D}"/>
              </a:ext>
            </a:extLst>
          </p:cNvPr>
          <p:cNvSpPr txBox="1"/>
          <p:nvPr/>
        </p:nvSpPr>
        <p:spPr>
          <a:xfrm>
            <a:off x="3854316" y="4083394"/>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 name="Freeform 9"/>
          <p:cNvSpPr/>
          <p:nvPr/>
        </p:nvSpPr>
        <p:spPr>
          <a:xfrm>
            <a:off x="385431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spcBef>
                <a:spcPct val="0"/>
              </a:spcBef>
              <a:spcAft>
                <a:spcPct val="35000"/>
              </a:spcAft>
            </a:pPr>
            <a:r>
              <a:rPr lang="en-US" sz="1600" dirty="0">
                <a:ea typeface="Amazon Ember Light" panose="020B0403020204020204" pitchFamily="34" charset="0"/>
                <a:cs typeface="Amazon Ember Light" panose="020B0403020204020204" pitchFamily="34" charset="0"/>
              </a:rPr>
              <a:t>All objects and buckets are private by default.</a:t>
            </a:r>
          </a:p>
        </p:txBody>
      </p:sp>
      <p:sp>
        <p:nvSpPr>
          <p:cNvPr id="21" name="TextBox 20" descr="True"/>
          <p:cNvSpPr txBox="1"/>
          <p:nvPr/>
        </p:nvSpPr>
        <p:spPr>
          <a:xfrm>
            <a:off x="6463432" y="4048725"/>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7" name="TextBox 26">
            <a:extLst>
              <a:ext uri="{FF2B5EF4-FFF2-40B4-BE49-F238E27FC236}">
                <a16:creationId xmlns:a16="http://schemas.microsoft.com/office/drawing/2014/main" id="{9D85116C-4ECE-4D64-8CEC-3D22640773DC}"/>
              </a:ext>
            </a:extLst>
          </p:cNvPr>
          <p:cNvSpPr txBox="1"/>
          <p:nvPr/>
        </p:nvSpPr>
        <p:spPr>
          <a:xfrm>
            <a:off x="7381013" y="4083394"/>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1" name="Freeform 10"/>
          <p:cNvSpPr/>
          <p:nvPr/>
        </p:nvSpPr>
        <p:spPr>
          <a:xfrm>
            <a:off x="737415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algn="ctr" defTabSz="770447">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spcBef>
                <a:spcPct val="0"/>
              </a:spcBef>
              <a:spcAft>
                <a:spcPct val="35000"/>
              </a:spcAft>
            </a:pPr>
            <a:r>
              <a:rPr lang="en-US" sz="1600" dirty="0">
                <a:solidFill>
                  <a:srgbClr val="000000"/>
                </a:solidFill>
                <a:ea typeface="Amazon Ember Light" panose="020B0403020204020204" pitchFamily="34" charset="0"/>
                <a:cs typeface="Amazon Ember Light" panose="020B0403020204020204" pitchFamily="34" charset="0"/>
              </a:rPr>
              <a:t>Amazon S3</a:t>
            </a:r>
            <a:r>
              <a:rPr lang="en-US" sz="1600" dirty="0">
                <a:ea typeface="Amazon Ember Light" panose="020B0403020204020204" pitchFamily="34" charset="0"/>
                <a:cs typeface="Amazon Ember Light" panose="020B0403020204020204" pitchFamily="34" charset="0"/>
              </a:rPr>
              <a:t> </a:t>
            </a:r>
            <a:r>
              <a:rPr lang="en-US" sz="1600" dirty="0">
                <a:solidFill>
                  <a:srgbClr val="000000"/>
                </a:solidFill>
                <a:ea typeface="Amazon Ember Light" panose="020B0403020204020204" pitchFamily="34" charset="0"/>
                <a:cs typeface="Amazon Ember Light" panose="020B0403020204020204" pitchFamily="34" charset="0"/>
              </a:rPr>
              <a:t>ACLs, which are </a:t>
            </a:r>
            <a:r>
              <a:rPr lang="en-US" sz="1600" dirty="0">
                <a:ea typeface="Amazon Ember Light" panose="020B0403020204020204" pitchFamily="34" charset="0"/>
                <a:cs typeface="Amazon Ember Light" panose="020B0403020204020204" pitchFamily="34" charset="0"/>
              </a:rPr>
              <a:t>configured through IAM, grant </a:t>
            </a:r>
            <a:r>
              <a:rPr lang="en-US" sz="1600" dirty="0">
                <a:solidFill>
                  <a:srgbClr val="000000"/>
                </a:solidFill>
                <a:ea typeface="Amazon Ember Light" panose="020B0403020204020204" pitchFamily="34" charset="0"/>
                <a:cs typeface="Amazon Ember Light" panose="020B0403020204020204" pitchFamily="34" charset="0"/>
              </a:rPr>
              <a:t>full access</a:t>
            </a:r>
            <a:r>
              <a:rPr lang="en-US" sz="1600" dirty="0">
                <a:ea typeface="Amazon Ember Light" panose="020B0403020204020204" pitchFamily="34" charset="0"/>
                <a:cs typeface="Amazon Ember Light" panose="020B0403020204020204" pitchFamily="34" charset="0"/>
              </a:rPr>
              <a:t> at the object or bucket level.</a:t>
            </a:r>
          </a:p>
          <a:p>
            <a:pPr algn="ctr" defTabSz="770447">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p:txBody>
      </p:sp>
      <p:sp>
        <p:nvSpPr>
          <p:cNvPr id="15" name="TextBox 14" descr="False"/>
          <p:cNvSpPr txBox="1"/>
          <p:nvPr/>
        </p:nvSpPr>
        <p:spPr>
          <a:xfrm>
            <a:off x="10061559" y="4017195"/>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364237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20" grpId="0"/>
      <p:bldP spid="21"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3A7B-5A89-434A-945D-00187563BAFA}"/>
              </a:ext>
            </a:extLst>
          </p:cNvPr>
          <p:cNvSpPr>
            <a:spLocks noGrp="1"/>
          </p:cNvSpPr>
          <p:nvPr>
            <p:ph type="title"/>
          </p:nvPr>
        </p:nvSpPr>
        <p:spPr/>
        <p:txBody>
          <a:bodyPr/>
          <a:lstStyle/>
          <a:p>
            <a:r>
              <a:rPr lang="en-US" dirty="0"/>
              <a:t>Wrap-up</a:t>
            </a:r>
          </a:p>
        </p:txBody>
      </p:sp>
      <p:sp>
        <p:nvSpPr>
          <p:cNvPr id="6" name="Text Placeholder 5">
            <a:extLst>
              <a:ext uri="{FF2B5EF4-FFF2-40B4-BE49-F238E27FC236}">
                <a16:creationId xmlns:a16="http://schemas.microsoft.com/office/drawing/2014/main" id="{1C389BDA-1C3F-478A-9950-645F1BCD9AB3}"/>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1742959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20095D-9BA5-4A43-8C38-1A7574D34162}"/>
              </a:ext>
            </a:extLst>
          </p:cNvPr>
          <p:cNvSpPr>
            <a:spLocks noGrp="1"/>
          </p:cNvSpPr>
          <p:nvPr>
            <p:ph type="sldNum" sz="quarter" idx="20"/>
          </p:nvPr>
        </p:nvSpPr>
        <p:spPr/>
        <p:txBody>
          <a:bodyPr/>
          <a:lstStyle/>
          <a:p>
            <a:fld id="{B6A95138-A96E-2F42-A959-2EFD44FE4AB7}" type="slidenum">
              <a:rPr lang="en-US" smtClean="0"/>
              <a:pPr/>
              <a:t>35</a:t>
            </a:fld>
            <a:endParaRPr lang="en-US" dirty="0"/>
          </a:p>
        </p:txBody>
      </p:sp>
      <p:sp>
        <p:nvSpPr>
          <p:cNvPr id="4" name="Title 3"/>
          <p:cNvSpPr>
            <a:spLocks noGrp="1"/>
          </p:cNvSpPr>
          <p:nvPr>
            <p:ph type="title"/>
          </p:nvPr>
        </p:nvSpPr>
        <p:spPr/>
        <p:txBody>
          <a:bodyPr/>
          <a:lstStyle/>
          <a:p>
            <a:r>
              <a:rPr lang="en-US"/>
              <a:t>Module summary</a:t>
            </a:r>
            <a:endParaRPr lang="en-US" dirty="0"/>
          </a:p>
        </p:txBody>
      </p:sp>
      <p:sp>
        <p:nvSpPr>
          <p:cNvPr id="5" name="Content Placeholder 4"/>
          <p:cNvSpPr>
            <a:spLocks noGrp="1"/>
          </p:cNvSpPr>
          <p:nvPr>
            <p:ph sz="quarter" idx="21"/>
          </p:nvPr>
        </p:nvSpPr>
        <p:spPr/>
        <p:txBody>
          <a:bodyPr/>
          <a:lstStyle/>
          <a:p>
            <a:pPr marL="0" indent="0">
              <a:buNone/>
            </a:pPr>
            <a:r>
              <a:rPr lang="en-US" dirty="0"/>
              <a:t>You are now able to:</a:t>
            </a:r>
          </a:p>
          <a:p>
            <a:pPr lvl="1"/>
            <a:r>
              <a:rPr lang="en-US" dirty="0"/>
              <a:t>Describe the basic concepts of Amazon Simple Storage Service (Amazon S3)</a:t>
            </a:r>
          </a:p>
          <a:p>
            <a:pPr lvl="1"/>
            <a:r>
              <a:rPr lang="en-US" dirty="0"/>
              <a:t>List the options for securing data using Amazon S3</a:t>
            </a:r>
          </a:p>
          <a:p>
            <a:pPr lvl="1"/>
            <a:r>
              <a:rPr lang="en-US" dirty="0"/>
              <a:t>Define SDK dependencies for your code</a:t>
            </a:r>
          </a:p>
          <a:p>
            <a:pPr lvl="1"/>
            <a:r>
              <a:rPr lang="en-US" dirty="0"/>
              <a:t>Explain how to connect to the Amazon S3 service</a:t>
            </a:r>
          </a:p>
          <a:p>
            <a:pPr lvl="1"/>
            <a:r>
              <a:rPr lang="en-US" dirty="0"/>
              <a:t>Describe request and response objects</a:t>
            </a:r>
          </a:p>
        </p:txBody>
      </p:sp>
    </p:spTree>
    <p:extLst>
      <p:ext uri="{BB962C8B-B14F-4D97-AF65-F5344CB8AC3E}">
        <p14:creationId xmlns:p14="http://schemas.microsoft.com/office/powerpoint/2010/main" val="2759563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endParaRPr lang="en-US" dirty="0"/>
          </a:p>
        </p:txBody>
      </p:sp>
    </p:spTree>
    <p:custDataLst>
      <p:tags r:id="rId1"/>
    </p:custDataLst>
    <p:extLst>
      <p:ext uri="{BB962C8B-B14F-4D97-AF65-F5344CB8AC3E}">
        <p14:creationId xmlns:p14="http://schemas.microsoft.com/office/powerpoint/2010/main" val="227926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options </a:t>
            </a:r>
            <a:br>
              <a:rPr lang="en-US" dirty="0"/>
            </a:br>
            <a:r>
              <a:rPr lang="en-US" dirty="0"/>
              <a:t>(Amazon S3 focus)</a:t>
            </a:r>
          </a:p>
        </p:txBody>
      </p:sp>
      <p:sp>
        <p:nvSpPr>
          <p:cNvPr id="6" name="Text Placeholder 5">
            <a:extLst>
              <a:ext uri="{FF2B5EF4-FFF2-40B4-BE49-F238E27FC236}">
                <a16:creationId xmlns:a16="http://schemas.microsoft.com/office/drawing/2014/main" id="{E393F53B-3373-4BB2-B809-D429C0C7C2EB}"/>
              </a:ext>
            </a:extLst>
          </p:cNvPr>
          <p:cNvSpPr>
            <a:spLocks noGrp="1"/>
          </p:cNvSpPr>
          <p:nvPr>
            <p:ph type="subTitle" idx="1"/>
          </p:nvPr>
        </p:nvSpPr>
        <p:spPr/>
        <p:txBody>
          <a:bodyPr/>
          <a:lstStyle/>
          <a:p>
            <a:r>
              <a:rPr lang="en-US" dirty="0"/>
              <a:t>Module 5: Getting Started with Storage</a:t>
            </a:r>
          </a:p>
        </p:txBody>
      </p:sp>
    </p:spTree>
    <p:custDataLst>
      <p:tags r:id="rId1"/>
    </p:custDataLst>
    <p:extLst>
      <p:ext uri="{BB962C8B-B14F-4D97-AF65-F5344CB8AC3E}">
        <p14:creationId xmlns:p14="http://schemas.microsoft.com/office/powerpoint/2010/main" val="220942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49628C-A998-4180-B1B8-FFAC8B937718}"/>
              </a:ext>
            </a:extLst>
          </p:cNvPr>
          <p:cNvSpPr>
            <a:spLocks noGrp="1"/>
          </p:cNvSpPr>
          <p:nvPr>
            <p:ph type="sldNum" sz="quarter" idx="20"/>
          </p:nvPr>
        </p:nvSpPr>
        <p:spPr/>
        <p:txBody>
          <a:bodyPr/>
          <a:lstStyle/>
          <a:p>
            <a:fld id="{B6A95138-A96E-2F42-A959-2EFD44FE4AB7}" type="slidenum">
              <a:rPr lang="en-US" smtClean="0"/>
              <a:pPr/>
              <a:t>5</a:t>
            </a:fld>
            <a:endParaRPr lang="en-US" dirty="0"/>
          </a:p>
        </p:txBody>
      </p:sp>
      <p:sp>
        <p:nvSpPr>
          <p:cNvPr id="2" name="Title 1">
            <a:extLst>
              <a:ext uri="{FF2B5EF4-FFF2-40B4-BE49-F238E27FC236}">
                <a16:creationId xmlns:a16="http://schemas.microsoft.com/office/drawing/2014/main" id="{9DBB6D69-51DA-D94B-9C75-3E6CC06B4980}"/>
              </a:ext>
            </a:extLst>
          </p:cNvPr>
          <p:cNvSpPr>
            <a:spLocks noGrp="1"/>
          </p:cNvSpPr>
          <p:nvPr>
            <p:ph type="title"/>
          </p:nvPr>
        </p:nvSpPr>
        <p:spPr/>
        <p:txBody>
          <a:bodyPr/>
          <a:lstStyle/>
          <a:p>
            <a:r>
              <a:rPr lang="en-US"/>
              <a:t>Types of storage on the AWS Cloud </a:t>
            </a:r>
            <a:endParaRPr lang="en-US" dirty="0"/>
          </a:p>
        </p:txBody>
      </p:sp>
      <p:sp>
        <p:nvSpPr>
          <p:cNvPr id="4" name="Subtitle 3">
            <a:extLst>
              <a:ext uri="{FF2B5EF4-FFF2-40B4-BE49-F238E27FC236}">
                <a16:creationId xmlns:a16="http://schemas.microsoft.com/office/drawing/2014/main" id="{8EA0AE69-E71C-4CFD-98C5-5208A8CF38FA}"/>
              </a:ext>
            </a:extLst>
          </p:cNvPr>
          <p:cNvSpPr>
            <a:spLocks noGrp="1"/>
          </p:cNvSpPr>
          <p:nvPr>
            <p:ph type="subTitle" idx="4"/>
          </p:nvPr>
        </p:nvSpPr>
        <p:spPr/>
        <p:txBody>
          <a:bodyPr/>
          <a:lstStyle/>
          <a:p>
            <a:r>
              <a:rPr lang="en-US">
                <a:sym typeface="Amazon Ember Medium"/>
              </a:rPr>
              <a:t>Block storage</a:t>
            </a:r>
            <a:endParaRPr lang="en-US" dirty="0">
              <a:sym typeface="Amazon Ember Medium"/>
            </a:endParaRPr>
          </a:p>
        </p:txBody>
      </p:sp>
      <p:sp>
        <p:nvSpPr>
          <p:cNvPr id="22" name="Text Placeholder 21"/>
          <p:cNvSpPr>
            <a:spLocks noGrp="1"/>
          </p:cNvSpPr>
          <p:nvPr>
            <p:ph type="body" idx="1"/>
          </p:nvPr>
        </p:nvSpPr>
        <p:spPr/>
        <p:txBody>
          <a:bodyPr/>
          <a:lstStyle/>
          <a:p>
            <a:r>
              <a:rPr lang="en-US" sz="2000" dirty="0"/>
              <a:t>General Purpose SSD</a:t>
            </a:r>
          </a:p>
          <a:p>
            <a:r>
              <a:rPr lang="en-US" sz="2000" dirty="0"/>
              <a:t>Provisioned IOPS SSD</a:t>
            </a:r>
          </a:p>
          <a:p>
            <a:r>
              <a:rPr lang="en-US" sz="2000" dirty="0"/>
              <a:t>Throughput Optimized HDD</a:t>
            </a:r>
          </a:p>
          <a:p>
            <a:r>
              <a:rPr lang="en-US" sz="2000" dirty="0"/>
              <a:t>Cold HDD</a:t>
            </a:r>
          </a:p>
        </p:txBody>
      </p:sp>
      <p:sp>
        <p:nvSpPr>
          <p:cNvPr id="5" name="Subtitle 4">
            <a:extLst>
              <a:ext uri="{FF2B5EF4-FFF2-40B4-BE49-F238E27FC236}">
                <a16:creationId xmlns:a16="http://schemas.microsoft.com/office/drawing/2014/main" id="{8D7B7CB0-4705-4EC1-8712-13F99241CC5F}"/>
              </a:ext>
            </a:extLst>
          </p:cNvPr>
          <p:cNvSpPr>
            <a:spLocks noGrp="1"/>
          </p:cNvSpPr>
          <p:nvPr>
            <p:ph type="subTitle" idx="5"/>
          </p:nvPr>
        </p:nvSpPr>
        <p:spPr/>
        <p:txBody>
          <a:bodyPr/>
          <a:lstStyle/>
          <a:p>
            <a:r>
              <a:rPr lang="en-US" dirty="0">
                <a:sym typeface="Amazon Ember Medium"/>
              </a:rPr>
              <a:t>File storage</a:t>
            </a:r>
          </a:p>
        </p:txBody>
      </p:sp>
      <p:sp>
        <p:nvSpPr>
          <p:cNvPr id="23" name="Text Placeholder 22"/>
          <p:cNvSpPr>
            <a:spLocks noGrp="1"/>
          </p:cNvSpPr>
          <p:nvPr>
            <p:ph type="body" idx="2"/>
          </p:nvPr>
        </p:nvSpPr>
        <p:spPr/>
        <p:txBody>
          <a:bodyPr/>
          <a:lstStyle/>
          <a:p>
            <a:r>
              <a:rPr lang="en-US" sz="2000" dirty="0">
                <a:sym typeface="Amazon Ember Medium"/>
              </a:rPr>
              <a:t>EFS Standard</a:t>
            </a:r>
          </a:p>
          <a:p>
            <a:r>
              <a:rPr lang="en-US" sz="2000" dirty="0">
                <a:sym typeface="Amazon Ember Medium"/>
              </a:rPr>
              <a:t>EFS Infrequent Access</a:t>
            </a:r>
          </a:p>
          <a:p>
            <a:r>
              <a:rPr lang="en-US" sz="2000" dirty="0" err="1">
                <a:sym typeface="Amazon Ember Medium"/>
              </a:rPr>
              <a:t>FSx</a:t>
            </a:r>
            <a:r>
              <a:rPr lang="en-US" sz="2000" dirty="0">
                <a:sym typeface="Amazon Ember Medium"/>
              </a:rPr>
              <a:t> for Windows File Server</a:t>
            </a:r>
          </a:p>
          <a:p>
            <a:r>
              <a:rPr lang="en-US" sz="2000" dirty="0" err="1">
                <a:sym typeface="Amazon Ember Medium"/>
              </a:rPr>
              <a:t>FSx</a:t>
            </a:r>
            <a:r>
              <a:rPr lang="en-US" sz="2000" dirty="0">
                <a:sym typeface="Amazon Ember Medium"/>
              </a:rPr>
              <a:t> for </a:t>
            </a:r>
            <a:r>
              <a:rPr lang="en-US" sz="2000" dirty="0" err="1">
                <a:sym typeface="Amazon Ember Medium"/>
              </a:rPr>
              <a:t>Lustre</a:t>
            </a:r>
            <a:endParaRPr lang="en-US" sz="2000" dirty="0">
              <a:sym typeface="Amazon Ember Medium"/>
            </a:endParaRPr>
          </a:p>
          <a:p>
            <a:endParaRPr lang="en-US" sz="2000" dirty="0">
              <a:sym typeface="Amazon Ember Medium"/>
            </a:endParaRPr>
          </a:p>
        </p:txBody>
      </p:sp>
      <p:sp>
        <p:nvSpPr>
          <p:cNvPr id="20" name="Subtitle 19">
            <a:extLst>
              <a:ext uri="{FF2B5EF4-FFF2-40B4-BE49-F238E27FC236}">
                <a16:creationId xmlns:a16="http://schemas.microsoft.com/office/drawing/2014/main" id="{E041EC08-D42B-4958-93A1-E5A20A052C2E}"/>
              </a:ext>
            </a:extLst>
          </p:cNvPr>
          <p:cNvSpPr>
            <a:spLocks noGrp="1"/>
          </p:cNvSpPr>
          <p:nvPr>
            <p:ph type="subTitle" idx="6"/>
          </p:nvPr>
        </p:nvSpPr>
        <p:spPr/>
        <p:txBody>
          <a:bodyPr/>
          <a:lstStyle/>
          <a:p>
            <a:r>
              <a:rPr lang="en-US" dirty="0">
                <a:sym typeface="Amazon Ember Medium"/>
              </a:rPr>
              <a:t>Object storage</a:t>
            </a:r>
          </a:p>
        </p:txBody>
      </p:sp>
      <p:sp>
        <p:nvSpPr>
          <p:cNvPr id="21" name="Text Placeholder 20"/>
          <p:cNvSpPr>
            <a:spLocks noGrp="1"/>
          </p:cNvSpPr>
          <p:nvPr>
            <p:ph type="body" idx="3"/>
          </p:nvPr>
        </p:nvSpPr>
        <p:spPr/>
        <p:txBody>
          <a:bodyPr/>
          <a:lstStyle/>
          <a:p>
            <a:r>
              <a:rPr lang="en-US" sz="2000" dirty="0"/>
              <a:t>S3 Standard</a:t>
            </a:r>
          </a:p>
          <a:p>
            <a:r>
              <a:rPr lang="en-US" sz="2000" dirty="0"/>
              <a:t>S3 Standard-IA</a:t>
            </a:r>
          </a:p>
          <a:p>
            <a:r>
              <a:rPr lang="en-US" sz="2000" dirty="0"/>
              <a:t>S3 One Zone-IA</a:t>
            </a:r>
          </a:p>
          <a:p>
            <a:r>
              <a:rPr lang="en-US" sz="2000" dirty="0"/>
              <a:t>S3 Intelligent-Tiering</a:t>
            </a:r>
          </a:p>
          <a:p>
            <a:r>
              <a:rPr lang="en-US" sz="2000" dirty="0"/>
              <a:t>S3 Glacier</a:t>
            </a:r>
          </a:p>
          <a:p>
            <a:r>
              <a:rPr lang="en-US" sz="2000" dirty="0"/>
              <a:t>S3 Glacier Deep Archive</a:t>
            </a:r>
          </a:p>
          <a:p>
            <a:pPr marL="0" indent="0">
              <a:buNone/>
            </a:pPr>
            <a:endParaRPr lang="en-US" sz="2000" dirty="0"/>
          </a:p>
        </p:txBody>
      </p:sp>
      <p:grpSp>
        <p:nvGrpSpPr>
          <p:cNvPr id="24" name="justGraphic">
            <a:extLst>
              <a:ext uri="{FF2B5EF4-FFF2-40B4-BE49-F238E27FC236}">
                <a16:creationId xmlns:a16="http://schemas.microsoft.com/office/drawing/2014/main" id="{17E10001-C12A-48EA-88DC-C8020E985BF8}"/>
              </a:ext>
              <a:ext uri="{C183D7F6-B498-43B3-948B-1728B52AA6E4}">
                <adec:decorative xmlns:adec="http://schemas.microsoft.com/office/drawing/2017/decorative" val="1"/>
              </a:ext>
            </a:extLst>
          </p:cNvPr>
          <p:cNvGrpSpPr/>
          <p:nvPr/>
        </p:nvGrpSpPr>
        <p:grpSpPr>
          <a:xfrm>
            <a:off x="1120523" y="4566318"/>
            <a:ext cx="10813425" cy="1568983"/>
            <a:chOff x="1120523" y="4566318"/>
            <a:chExt cx="10813425" cy="1568983"/>
          </a:xfrm>
        </p:grpSpPr>
        <p:grpSp>
          <p:nvGrpSpPr>
            <p:cNvPr id="10" name="Group 9">
              <a:extLst>
                <a:ext uri="{FF2B5EF4-FFF2-40B4-BE49-F238E27FC236}">
                  <a16:creationId xmlns:a16="http://schemas.microsoft.com/office/drawing/2014/main" id="{F97F9400-FCB5-4670-9F0D-B3AF59B61E87}"/>
                </a:ext>
              </a:extLst>
            </p:cNvPr>
            <p:cNvGrpSpPr/>
            <p:nvPr/>
          </p:nvGrpSpPr>
          <p:grpSpPr>
            <a:xfrm>
              <a:off x="1120523" y="4566318"/>
              <a:ext cx="1680071" cy="1086864"/>
              <a:chOff x="815166" y="4566318"/>
              <a:chExt cx="1680071" cy="1086864"/>
            </a:xfrm>
          </p:grpSpPr>
          <p:sp>
            <p:nvSpPr>
              <p:cNvPr id="159" name="TextBox 158">
                <a:extLst>
                  <a:ext uri="{FF2B5EF4-FFF2-40B4-BE49-F238E27FC236}">
                    <a16:creationId xmlns:a16="http://schemas.microsoft.com/office/drawing/2014/main" id="{92E9036E-0271-C14F-9F0C-4DB3D786397A}"/>
                  </a:ext>
                </a:extLst>
              </p:cNvPr>
              <p:cNvSpPr txBox="1"/>
              <p:nvPr/>
            </p:nvSpPr>
            <p:spPr>
              <a:xfrm>
                <a:off x="815166" y="5304304"/>
                <a:ext cx="1680071" cy="348878"/>
              </a:xfrm>
              <a:prstGeom prst="rect">
                <a:avLst/>
              </a:prstGeom>
              <a:noFill/>
            </p:spPr>
            <p:txBody>
              <a:bodyPr wrap="square" rtlCol="0">
                <a:spAutoFit/>
              </a:bodyPr>
              <a:lstStyle/>
              <a:p>
                <a:pPr algn="ctr" defTabSz="609486"/>
                <a:r>
                  <a:rPr lang="en-US" sz="1600" dirty="0">
                    <a:latin typeface="Amazon Ember"/>
                  </a:rPr>
                  <a:t>Amazon EBS</a:t>
                </a:r>
                <a:endParaRPr lang="en-US" sz="1600" dirty="0">
                  <a:latin typeface="Amazon Ember" panose="02000000000000000000" pitchFamily="2" charset="0"/>
                </a:endParaRPr>
              </a:p>
            </p:txBody>
          </p:sp>
          <p:pic>
            <p:nvPicPr>
              <p:cNvPr id="160" name="Graphic 24">
                <a:extLst>
                  <a:ext uri="{FF2B5EF4-FFF2-40B4-BE49-F238E27FC236}">
                    <a16:creationId xmlns:a16="http://schemas.microsoft.com/office/drawing/2014/main" id="{490C4EBC-0EC2-F34B-B735-BF9350C8B1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1588" y="4566318"/>
                <a:ext cx="731520" cy="731520"/>
              </a:xfrm>
              <a:prstGeom prst="rect">
                <a:avLst/>
              </a:prstGeom>
            </p:spPr>
          </p:pic>
        </p:grpSp>
        <p:grpSp>
          <p:nvGrpSpPr>
            <p:cNvPr id="9" name="Group 8">
              <a:extLst>
                <a:ext uri="{FF2B5EF4-FFF2-40B4-BE49-F238E27FC236}">
                  <a16:creationId xmlns:a16="http://schemas.microsoft.com/office/drawing/2014/main" id="{85148850-BB79-4C05-858C-624B14C31C29}"/>
                </a:ext>
              </a:extLst>
            </p:cNvPr>
            <p:cNvGrpSpPr/>
            <p:nvPr/>
          </p:nvGrpSpPr>
          <p:grpSpPr>
            <a:xfrm>
              <a:off x="3536526" y="4566319"/>
              <a:ext cx="1411455" cy="1086863"/>
              <a:chOff x="3401223" y="4566319"/>
              <a:chExt cx="1411455" cy="1086863"/>
            </a:xfrm>
          </p:grpSpPr>
          <p:sp>
            <p:nvSpPr>
              <p:cNvPr id="176" name="TextBox 175">
                <a:extLst>
                  <a:ext uri="{FF2B5EF4-FFF2-40B4-BE49-F238E27FC236}">
                    <a16:creationId xmlns:a16="http://schemas.microsoft.com/office/drawing/2014/main" id="{17865922-B45F-FE46-B5DA-17EFDADFB8A2}"/>
                  </a:ext>
                </a:extLst>
              </p:cNvPr>
              <p:cNvSpPr txBox="1"/>
              <p:nvPr/>
            </p:nvSpPr>
            <p:spPr>
              <a:xfrm>
                <a:off x="3401223" y="5304304"/>
                <a:ext cx="1411455" cy="348878"/>
              </a:xfrm>
              <a:prstGeom prst="rect">
                <a:avLst/>
              </a:prstGeom>
              <a:noFill/>
            </p:spPr>
            <p:txBody>
              <a:bodyPr wrap="square" rtlCol="0">
                <a:spAutoFit/>
              </a:bodyPr>
              <a:lstStyle/>
              <a:p>
                <a:pPr algn="ctr" defTabSz="609486"/>
                <a:r>
                  <a:rPr lang="en-US" sz="1600" dirty="0">
                    <a:latin typeface="Amazon Ember"/>
                  </a:rPr>
                  <a:t>Amazon EFS</a:t>
                </a:r>
              </a:p>
            </p:txBody>
          </p:sp>
          <p:pic>
            <p:nvPicPr>
              <p:cNvPr id="177" name="Graphic 28">
                <a:extLst>
                  <a:ext uri="{FF2B5EF4-FFF2-40B4-BE49-F238E27FC236}">
                    <a16:creationId xmlns:a16="http://schemas.microsoft.com/office/drawing/2014/main" id="{FA68D6BE-A3F0-7949-9701-6EA19E41D2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9320" y="4566319"/>
                <a:ext cx="731520" cy="731519"/>
              </a:xfrm>
              <a:prstGeom prst="rect">
                <a:avLst/>
              </a:prstGeom>
            </p:spPr>
          </p:pic>
        </p:grpSp>
        <p:grpSp>
          <p:nvGrpSpPr>
            <p:cNvPr id="7" name="Group 6">
              <a:extLst>
                <a:ext uri="{FF2B5EF4-FFF2-40B4-BE49-F238E27FC236}">
                  <a16:creationId xmlns:a16="http://schemas.microsoft.com/office/drawing/2014/main" id="{51F44A9D-57B1-47AA-AA00-6BE80A4D8377}"/>
                </a:ext>
              </a:extLst>
            </p:cNvPr>
            <p:cNvGrpSpPr/>
            <p:nvPr/>
          </p:nvGrpSpPr>
          <p:grpSpPr>
            <a:xfrm>
              <a:off x="4601886" y="4566319"/>
              <a:ext cx="2221069" cy="1568982"/>
              <a:chOff x="4554492" y="4566319"/>
              <a:chExt cx="2221069" cy="1568982"/>
            </a:xfrm>
          </p:grpSpPr>
          <p:sp>
            <p:nvSpPr>
              <p:cNvPr id="170" name="TextBox 169">
                <a:extLst>
                  <a:ext uri="{FF2B5EF4-FFF2-40B4-BE49-F238E27FC236}">
                    <a16:creationId xmlns:a16="http://schemas.microsoft.com/office/drawing/2014/main" id="{FCC5F13F-6D19-B449-9851-0881568DCD53}"/>
                  </a:ext>
                </a:extLst>
              </p:cNvPr>
              <p:cNvSpPr txBox="1"/>
              <p:nvPr/>
            </p:nvSpPr>
            <p:spPr>
              <a:xfrm>
                <a:off x="4554492" y="5304304"/>
                <a:ext cx="2221069" cy="830997"/>
              </a:xfrm>
              <a:prstGeom prst="rect">
                <a:avLst/>
              </a:prstGeom>
              <a:noFill/>
            </p:spPr>
            <p:txBody>
              <a:bodyPr wrap="square" rtlCol="0">
                <a:spAutoFit/>
              </a:bodyPr>
              <a:lstStyle/>
              <a:p>
                <a:pPr algn="ctr" defTabSz="609486"/>
                <a:r>
                  <a:rPr lang="en-US" sz="1600" dirty="0">
                    <a:latin typeface="Amazon Ember"/>
                  </a:rPr>
                  <a:t>Amazon FSx </a:t>
                </a:r>
                <a:br>
                  <a:rPr lang="en-US" sz="1600" dirty="0">
                    <a:latin typeface="Amazon Ember"/>
                  </a:rPr>
                </a:br>
                <a:r>
                  <a:rPr lang="en-US" sz="1600" dirty="0">
                    <a:latin typeface="Amazon Ember"/>
                  </a:rPr>
                  <a:t>for Windows </a:t>
                </a:r>
                <a:br>
                  <a:rPr lang="en-US" sz="1600" dirty="0">
                    <a:latin typeface="Amazon Ember"/>
                  </a:rPr>
                </a:br>
                <a:r>
                  <a:rPr lang="en-US" sz="1600" dirty="0">
                    <a:latin typeface="Amazon Ember"/>
                  </a:rPr>
                  <a:t>File Server</a:t>
                </a:r>
                <a:endParaRPr lang="en-US" sz="1600" dirty="0">
                  <a:latin typeface="Amazon Ember" panose="02000000000000000000" pitchFamily="2" charset="0"/>
                </a:endParaRPr>
              </a:p>
            </p:txBody>
          </p:sp>
          <p:pic>
            <p:nvPicPr>
              <p:cNvPr id="178" name="Graphic 36">
                <a:extLst>
                  <a:ext uri="{FF2B5EF4-FFF2-40B4-BE49-F238E27FC236}">
                    <a16:creationId xmlns:a16="http://schemas.microsoft.com/office/drawing/2014/main" id="{29C95537-AB3C-1543-B155-EF396986E8A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01243" y="4566319"/>
                <a:ext cx="731520" cy="731519"/>
              </a:xfrm>
              <a:prstGeom prst="rect">
                <a:avLst/>
              </a:prstGeom>
            </p:spPr>
          </p:pic>
        </p:grpSp>
        <p:grpSp>
          <p:nvGrpSpPr>
            <p:cNvPr id="8" name="Group 7">
              <a:extLst>
                <a:ext uri="{FF2B5EF4-FFF2-40B4-BE49-F238E27FC236}">
                  <a16:creationId xmlns:a16="http://schemas.microsoft.com/office/drawing/2014/main" id="{9FBB6BD3-CFAF-40A6-B26D-69321F1D805D}"/>
                </a:ext>
              </a:extLst>
            </p:cNvPr>
            <p:cNvGrpSpPr/>
            <p:nvPr/>
          </p:nvGrpSpPr>
          <p:grpSpPr>
            <a:xfrm>
              <a:off x="6389052" y="4566318"/>
              <a:ext cx="1499263" cy="1343408"/>
              <a:chOff x="6465326" y="4566318"/>
              <a:chExt cx="1499263" cy="1343408"/>
            </a:xfrm>
          </p:grpSpPr>
          <p:sp>
            <p:nvSpPr>
              <p:cNvPr id="171" name="TextBox 170">
                <a:extLst>
                  <a:ext uri="{FF2B5EF4-FFF2-40B4-BE49-F238E27FC236}">
                    <a16:creationId xmlns:a16="http://schemas.microsoft.com/office/drawing/2014/main" id="{E6808A26-5576-8B44-88C2-493E709CCA32}"/>
                  </a:ext>
                </a:extLst>
              </p:cNvPr>
              <p:cNvSpPr txBox="1"/>
              <p:nvPr/>
            </p:nvSpPr>
            <p:spPr>
              <a:xfrm>
                <a:off x="6465326" y="5304304"/>
                <a:ext cx="1499263" cy="605422"/>
              </a:xfrm>
              <a:prstGeom prst="rect">
                <a:avLst/>
              </a:prstGeom>
              <a:noFill/>
            </p:spPr>
            <p:txBody>
              <a:bodyPr wrap="square" rtlCol="0">
                <a:spAutoFit/>
              </a:bodyPr>
              <a:lstStyle/>
              <a:p>
                <a:pPr algn="ctr" defTabSz="609486"/>
                <a:r>
                  <a:rPr lang="en-US" sz="1600" dirty="0">
                    <a:latin typeface="Amazon Ember"/>
                  </a:rPr>
                  <a:t>Amazon FSx for Lustre</a:t>
                </a:r>
                <a:endParaRPr lang="en-US" sz="1600" dirty="0">
                  <a:latin typeface="Amazon Ember" panose="02000000000000000000" pitchFamily="2" charset="0"/>
                </a:endParaRPr>
              </a:p>
            </p:txBody>
          </p:sp>
          <p:pic>
            <p:nvPicPr>
              <p:cNvPr id="179" name="Graphic 32">
                <a:extLst>
                  <a:ext uri="{FF2B5EF4-FFF2-40B4-BE49-F238E27FC236}">
                    <a16:creationId xmlns:a16="http://schemas.microsoft.com/office/drawing/2014/main" id="{89CD190A-FD99-C94E-8C6B-DE3EE91A5C8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39687" y="4566318"/>
                <a:ext cx="731520" cy="731520"/>
              </a:xfrm>
              <a:prstGeom prst="rect">
                <a:avLst/>
              </a:prstGeom>
            </p:spPr>
          </p:pic>
        </p:grpSp>
        <p:grpSp>
          <p:nvGrpSpPr>
            <p:cNvPr id="11" name="Group 10">
              <a:extLst>
                <a:ext uri="{FF2B5EF4-FFF2-40B4-BE49-F238E27FC236}">
                  <a16:creationId xmlns:a16="http://schemas.microsoft.com/office/drawing/2014/main" id="{C3CCBE55-9EB2-4454-B266-4B7402DAA6C9}"/>
                </a:ext>
              </a:extLst>
            </p:cNvPr>
            <p:cNvGrpSpPr/>
            <p:nvPr/>
          </p:nvGrpSpPr>
          <p:grpSpPr>
            <a:xfrm>
              <a:off x="8396369" y="4566318"/>
              <a:ext cx="1354448" cy="1086864"/>
              <a:chOff x="8360174" y="4566318"/>
              <a:chExt cx="1354448" cy="1086864"/>
            </a:xfrm>
          </p:grpSpPr>
          <p:sp>
            <p:nvSpPr>
              <p:cNvPr id="157" name="TextBox 156">
                <a:extLst>
                  <a:ext uri="{FF2B5EF4-FFF2-40B4-BE49-F238E27FC236}">
                    <a16:creationId xmlns:a16="http://schemas.microsoft.com/office/drawing/2014/main" id="{D85F23DC-F193-6043-9963-14B8BD979B0E}"/>
                  </a:ext>
                </a:extLst>
              </p:cNvPr>
              <p:cNvSpPr txBox="1"/>
              <p:nvPr/>
            </p:nvSpPr>
            <p:spPr>
              <a:xfrm>
                <a:off x="8360174" y="5304304"/>
                <a:ext cx="1354448" cy="348878"/>
              </a:xfrm>
              <a:prstGeom prst="rect">
                <a:avLst/>
              </a:prstGeom>
              <a:noFill/>
            </p:spPr>
            <p:txBody>
              <a:bodyPr wrap="square" rtlCol="0">
                <a:spAutoFit/>
              </a:bodyPr>
              <a:lstStyle/>
              <a:p>
                <a:pPr algn="ctr" defTabSz="609486"/>
                <a:r>
                  <a:rPr lang="en-US" sz="1600" dirty="0">
                    <a:latin typeface="Amazon Ember"/>
                  </a:rPr>
                  <a:t>Amazon S3</a:t>
                </a:r>
                <a:endParaRPr lang="en-US" sz="1600" dirty="0">
                  <a:latin typeface="Amazon Ember" panose="02000000000000000000" pitchFamily="2" charset="0"/>
                </a:endParaRPr>
              </a:p>
            </p:txBody>
          </p:sp>
          <p:pic>
            <p:nvPicPr>
              <p:cNvPr id="158" name="Graphic 44">
                <a:extLst>
                  <a:ext uri="{FF2B5EF4-FFF2-40B4-BE49-F238E27FC236}">
                    <a16:creationId xmlns:a16="http://schemas.microsoft.com/office/drawing/2014/main" id="{377480BA-A3A6-9E4A-9AF3-6770D1E63BA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72047" y="4566318"/>
                <a:ext cx="731520" cy="731520"/>
              </a:xfrm>
              <a:prstGeom prst="rect">
                <a:avLst/>
              </a:prstGeom>
            </p:spPr>
          </p:pic>
        </p:grpSp>
        <p:grpSp>
          <p:nvGrpSpPr>
            <p:cNvPr id="12" name="Group 11">
              <a:extLst>
                <a:ext uri="{FF2B5EF4-FFF2-40B4-BE49-F238E27FC236}">
                  <a16:creationId xmlns:a16="http://schemas.microsoft.com/office/drawing/2014/main" id="{24B87F91-E483-4AED-9578-3E3F72DEE3F9}"/>
                </a:ext>
              </a:extLst>
            </p:cNvPr>
            <p:cNvGrpSpPr/>
            <p:nvPr/>
          </p:nvGrpSpPr>
          <p:grpSpPr>
            <a:xfrm>
              <a:off x="10359216" y="4566319"/>
              <a:ext cx="1574732" cy="1343407"/>
              <a:chOff x="9545848" y="4566319"/>
              <a:chExt cx="1574732" cy="1343407"/>
            </a:xfrm>
          </p:grpSpPr>
          <p:pic>
            <p:nvPicPr>
              <p:cNvPr id="27" name="Graphic 64">
                <a:extLst>
                  <a:ext uri="{FF2B5EF4-FFF2-40B4-BE49-F238E27FC236}">
                    <a16:creationId xmlns:a16="http://schemas.microsoft.com/office/drawing/2014/main" id="{0128C966-827C-D44C-8E1C-9E98136A7931}"/>
                  </a:ext>
                </a:extLst>
              </p:cNvPr>
              <p:cNvPicPr>
                <a:picLocks noChangeAspect="1"/>
              </p:cNvPicPr>
              <p:nvPr/>
            </p:nvPicPr>
            <p:blipFill>
              <a:blip r:embed="rId14"/>
              <a:stretch>
                <a:fillRect/>
              </a:stretch>
            </p:blipFill>
            <p:spPr>
              <a:xfrm>
                <a:off x="9972795" y="4566319"/>
                <a:ext cx="731520" cy="731519"/>
              </a:xfrm>
              <a:prstGeom prst="rect">
                <a:avLst/>
              </a:prstGeom>
            </p:spPr>
          </p:pic>
          <p:sp>
            <p:nvSpPr>
              <p:cNvPr id="28" name="TextBox 27">
                <a:extLst>
                  <a:ext uri="{FF2B5EF4-FFF2-40B4-BE49-F238E27FC236}">
                    <a16:creationId xmlns:a16="http://schemas.microsoft.com/office/drawing/2014/main" id="{9A94E41B-A142-3145-BCBE-3E02C28A82C2}"/>
                  </a:ext>
                </a:extLst>
              </p:cNvPr>
              <p:cNvSpPr txBox="1"/>
              <p:nvPr/>
            </p:nvSpPr>
            <p:spPr>
              <a:xfrm>
                <a:off x="9545848" y="5304304"/>
                <a:ext cx="1574732" cy="605422"/>
              </a:xfrm>
              <a:prstGeom prst="rect">
                <a:avLst/>
              </a:prstGeom>
              <a:noFill/>
            </p:spPr>
            <p:txBody>
              <a:bodyPr wrap="square" rtlCol="0">
                <a:spAutoFit/>
              </a:bodyPr>
              <a:lstStyle/>
              <a:p>
                <a:pPr algn="ctr"/>
                <a:r>
                  <a:rPr lang="en-US" sz="1600" dirty="0">
                    <a:latin typeface="Amazon Ember"/>
                  </a:rPr>
                  <a:t>Amazon S3 </a:t>
                </a:r>
                <a:br>
                  <a:rPr lang="en-US" sz="1600" dirty="0">
                    <a:latin typeface="Amazon Ember"/>
                  </a:rPr>
                </a:br>
                <a:r>
                  <a:rPr lang="en-US" sz="1600" dirty="0">
                    <a:latin typeface="Amazon Ember"/>
                  </a:rPr>
                  <a:t>Glacier</a:t>
                </a:r>
              </a:p>
            </p:txBody>
          </p:sp>
        </p:grpSp>
      </p:grpSp>
    </p:spTree>
    <p:custDataLst>
      <p:tags r:id="rId1"/>
    </p:custDataLst>
    <p:extLst>
      <p:ext uri="{BB962C8B-B14F-4D97-AF65-F5344CB8AC3E}">
        <p14:creationId xmlns:p14="http://schemas.microsoft.com/office/powerpoint/2010/main" val="408884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BB470892-24FD-40C8-AAE5-0FAA1ECC9153}"/>
              </a:ext>
            </a:extLst>
          </p:cNvPr>
          <p:cNvSpPr>
            <a:spLocks noGrp="1"/>
          </p:cNvSpPr>
          <p:nvPr>
            <p:ph type="sldNum" sz="quarter" idx="20"/>
          </p:nvPr>
        </p:nvSpPr>
        <p:spPr/>
        <p:txBody>
          <a:bodyPr/>
          <a:lstStyle/>
          <a:p>
            <a:fld id="{B6A95138-A96E-2F42-A959-2EFD44FE4AB7}" type="slidenum">
              <a:rPr lang="en-US" smtClean="0"/>
              <a:pPr/>
              <a:t>6</a:t>
            </a:fld>
            <a:endParaRPr lang="en-US" dirty="0"/>
          </a:p>
        </p:txBody>
      </p:sp>
      <p:sp>
        <p:nvSpPr>
          <p:cNvPr id="2" name="Title 1"/>
          <p:cNvSpPr>
            <a:spLocks noGrp="1"/>
          </p:cNvSpPr>
          <p:nvPr>
            <p:ph type="title"/>
          </p:nvPr>
        </p:nvSpPr>
        <p:spPr/>
        <p:txBody>
          <a:bodyPr/>
          <a:lstStyle/>
          <a:p>
            <a:r>
              <a:rPr lang="en-US"/>
              <a:t>Amazon S3 overview</a:t>
            </a:r>
            <a:endParaRPr lang="en-US" dirty="0"/>
          </a:p>
        </p:txBody>
      </p:sp>
      <p:sp>
        <p:nvSpPr>
          <p:cNvPr id="26" name="Subtitle 25">
            <a:extLst>
              <a:ext uri="{FF2B5EF4-FFF2-40B4-BE49-F238E27FC236}">
                <a16:creationId xmlns:a16="http://schemas.microsoft.com/office/drawing/2014/main" id="{D6C05E53-07FC-423B-96A4-6AC4CEA61A49}"/>
              </a:ext>
            </a:extLst>
          </p:cNvPr>
          <p:cNvSpPr>
            <a:spLocks noGrp="1"/>
          </p:cNvSpPr>
          <p:nvPr>
            <p:ph type="subTitle" idx="3"/>
          </p:nvPr>
        </p:nvSpPr>
        <p:spPr/>
        <p:txBody>
          <a:bodyPr/>
          <a:lstStyle/>
          <a:p>
            <a:r>
              <a:rPr lang="en-US"/>
              <a:t>Amazon S3</a:t>
            </a:r>
            <a:endParaRPr lang="en-US" dirty="0"/>
          </a:p>
        </p:txBody>
      </p:sp>
      <p:sp>
        <p:nvSpPr>
          <p:cNvPr id="3" name="Text Placeholder 2">
            <a:extLst>
              <a:ext uri="{FF2B5EF4-FFF2-40B4-BE49-F238E27FC236}">
                <a16:creationId xmlns:a16="http://schemas.microsoft.com/office/drawing/2014/main" id="{3F45A5C9-592D-4280-A55C-064B70560919}"/>
              </a:ext>
            </a:extLst>
          </p:cNvPr>
          <p:cNvSpPr>
            <a:spLocks noGrp="1"/>
          </p:cNvSpPr>
          <p:nvPr>
            <p:ph type="body" idx="1"/>
          </p:nvPr>
        </p:nvSpPr>
        <p:spPr/>
        <p:txBody>
          <a:bodyPr/>
          <a:lstStyle/>
          <a:p>
            <a:r>
              <a:rPr lang="en-US"/>
              <a:t>Availability</a:t>
            </a:r>
          </a:p>
          <a:p>
            <a:r>
              <a:rPr lang="en-US"/>
              <a:t>Durability</a:t>
            </a:r>
          </a:p>
          <a:p>
            <a:r>
              <a:rPr lang="en-US"/>
              <a:t>Security</a:t>
            </a:r>
          </a:p>
          <a:p>
            <a:r>
              <a:rPr lang="en-US"/>
              <a:t>Manageability</a:t>
            </a:r>
          </a:p>
          <a:p>
            <a:r>
              <a:rPr lang="en-US"/>
              <a:t>Performance</a:t>
            </a:r>
          </a:p>
          <a:p>
            <a:r>
              <a:rPr lang="en-US"/>
              <a:t>Scalability</a:t>
            </a:r>
            <a:endParaRPr lang="en-US" dirty="0"/>
          </a:p>
        </p:txBody>
      </p:sp>
      <p:sp>
        <p:nvSpPr>
          <p:cNvPr id="33" name="Subtitle 32">
            <a:extLst>
              <a:ext uri="{FF2B5EF4-FFF2-40B4-BE49-F238E27FC236}">
                <a16:creationId xmlns:a16="http://schemas.microsoft.com/office/drawing/2014/main" id="{9F39C379-6A2A-410F-8517-143156EEB4FD}"/>
              </a:ext>
            </a:extLst>
          </p:cNvPr>
          <p:cNvSpPr>
            <a:spLocks noGrp="1"/>
          </p:cNvSpPr>
          <p:nvPr>
            <p:ph type="subTitle" idx="4"/>
          </p:nvPr>
        </p:nvSpPr>
        <p:spPr/>
        <p:txBody>
          <a:bodyPr/>
          <a:lstStyle/>
          <a:p>
            <a:r>
              <a:rPr lang="en-US" dirty="0"/>
              <a:t>Use cases</a:t>
            </a:r>
          </a:p>
        </p:txBody>
      </p:sp>
      <p:grpSp>
        <p:nvGrpSpPr>
          <p:cNvPr id="40" name="Group 1" descr="Use cases">
            <a:extLst>
              <a:ext uri="{FF2B5EF4-FFF2-40B4-BE49-F238E27FC236}">
                <a16:creationId xmlns:a16="http://schemas.microsoft.com/office/drawing/2014/main" id="{9E08C70A-73F8-4CBA-8F3E-47BE37B77A0F}"/>
              </a:ext>
            </a:extLst>
          </p:cNvPr>
          <p:cNvGrpSpPr/>
          <p:nvPr/>
        </p:nvGrpSpPr>
        <p:grpSpPr>
          <a:xfrm>
            <a:off x="6088319" y="1716300"/>
            <a:ext cx="5880615" cy="4385192"/>
            <a:chOff x="6088319" y="1716300"/>
            <a:chExt cx="5880615" cy="4385192"/>
          </a:xfrm>
        </p:grpSpPr>
        <p:sp>
          <p:nvSpPr>
            <p:cNvPr id="28" name="TextBox 27">
              <a:extLst>
                <a:ext uri="{FF2B5EF4-FFF2-40B4-BE49-F238E27FC236}">
                  <a16:creationId xmlns:a16="http://schemas.microsoft.com/office/drawing/2014/main" id="{380BB4DC-1E21-9144-ADF7-3B6B5D59A4C3}"/>
                </a:ext>
              </a:extLst>
            </p:cNvPr>
            <p:cNvSpPr txBox="1"/>
            <p:nvPr/>
          </p:nvSpPr>
          <p:spPr>
            <a:xfrm>
              <a:off x="6980145" y="3065810"/>
              <a:ext cx="2089442"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Content storage and distribution </a:t>
              </a:r>
            </a:p>
          </p:txBody>
        </p:sp>
        <p:pic>
          <p:nvPicPr>
            <p:cNvPr id="29" name="Graphic 67">
              <a:extLst>
                <a:ext uri="{FF2B5EF4-FFF2-40B4-BE49-F238E27FC236}">
                  <a16:creationId xmlns:a16="http://schemas.microsoft.com/office/drawing/2014/main" id="{D1B72367-A3A4-9A45-AFFE-4A9C19E7C49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521946" y="2016507"/>
              <a:ext cx="1005840" cy="1005840"/>
            </a:xfrm>
            <a:prstGeom prst="rect">
              <a:avLst/>
            </a:prstGeom>
          </p:spPr>
        </p:pic>
        <p:pic>
          <p:nvPicPr>
            <p:cNvPr id="31" name="Picture 30">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8218" y="1716300"/>
              <a:ext cx="1588940" cy="1588940"/>
            </a:xfrm>
            <a:prstGeom prst="rect">
              <a:avLst/>
            </a:prstGeom>
          </p:spPr>
        </p:pic>
        <p:sp>
          <p:nvSpPr>
            <p:cNvPr id="32" name="TextBox 31">
              <a:extLst>
                <a:ext uri="{FF2B5EF4-FFF2-40B4-BE49-F238E27FC236}">
                  <a16:creationId xmlns:a16="http://schemas.microsoft.com/office/drawing/2014/main" id="{D783026A-9FAD-6047-A6EF-557B0BBA6CC0}"/>
                </a:ext>
              </a:extLst>
            </p:cNvPr>
            <p:cNvSpPr txBox="1"/>
            <p:nvPr/>
          </p:nvSpPr>
          <p:spPr>
            <a:xfrm>
              <a:off x="9046873" y="3065810"/>
              <a:ext cx="2151630"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Static website hosting</a:t>
              </a:r>
            </a:p>
          </p:txBody>
        </p:sp>
        <p:pic>
          <p:nvPicPr>
            <p:cNvPr id="17" name="Graphic 63">
              <a:extLst>
                <a:ext uri="{FF2B5EF4-FFF2-40B4-BE49-F238E27FC236}">
                  <a16:creationId xmlns:a16="http://schemas.microsoft.com/office/drawing/2014/main" id="{2E858466-B504-AF44-AF0C-84AFFC595DC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543540" y="4457069"/>
              <a:ext cx="831273" cy="831273"/>
            </a:xfrm>
            <a:prstGeom prst="rect">
              <a:avLst/>
            </a:prstGeom>
          </p:spPr>
        </p:pic>
        <p:sp>
          <p:nvSpPr>
            <p:cNvPr id="7" name="TextBox 6">
              <a:extLst>
                <a:ext uri="{FF2B5EF4-FFF2-40B4-BE49-F238E27FC236}">
                  <a16:creationId xmlns:a16="http://schemas.microsoft.com/office/drawing/2014/main" id="{818FEDFA-4805-EC41-BB1D-DC7288ECA209}"/>
                </a:ext>
              </a:extLst>
            </p:cNvPr>
            <p:cNvSpPr txBox="1"/>
            <p:nvPr/>
          </p:nvSpPr>
          <p:spPr>
            <a:xfrm>
              <a:off x="6088319" y="5455161"/>
              <a:ext cx="1741714"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Backup and archiving</a:t>
              </a:r>
            </a:p>
          </p:txBody>
        </p:sp>
        <p:sp>
          <p:nvSpPr>
            <p:cNvPr id="8" name="TextBox 7">
              <a:extLst>
                <a:ext uri="{FF2B5EF4-FFF2-40B4-BE49-F238E27FC236}">
                  <a16:creationId xmlns:a16="http://schemas.microsoft.com/office/drawing/2014/main" id="{25C888C7-326D-6C42-AAA5-485EF930B67A}"/>
                </a:ext>
              </a:extLst>
            </p:cNvPr>
            <p:cNvSpPr txBox="1"/>
            <p:nvPr/>
          </p:nvSpPr>
          <p:spPr>
            <a:xfrm>
              <a:off x="8127456" y="5455161"/>
              <a:ext cx="1850571"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Big data analytics</a:t>
              </a:r>
            </a:p>
          </p:txBody>
        </p:sp>
        <p:pic>
          <p:nvPicPr>
            <p:cNvPr id="18" name="Picture 17">
              <a:extLs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t="22264" b="14738"/>
            <a:stretch/>
          </p:blipFill>
          <p:spPr>
            <a:xfrm>
              <a:off x="8358037" y="4371857"/>
              <a:ext cx="1590778" cy="1002148"/>
            </a:xfrm>
            <a:prstGeom prst="rect">
              <a:avLst/>
            </a:prstGeom>
          </p:spPr>
        </p:pic>
        <p:sp>
          <p:nvSpPr>
            <p:cNvPr id="9" name="TextBox 8">
              <a:extLst>
                <a:ext uri="{FF2B5EF4-FFF2-40B4-BE49-F238E27FC236}">
                  <a16:creationId xmlns:a16="http://schemas.microsoft.com/office/drawing/2014/main" id="{2278304C-D7D8-C248-8CF0-867DA105B18F}"/>
                </a:ext>
              </a:extLst>
            </p:cNvPr>
            <p:cNvSpPr txBox="1"/>
            <p:nvPr/>
          </p:nvSpPr>
          <p:spPr>
            <a:xfrm>
              <a:off x="10621101" y="5455161"/>
              <a:ext cx="1347833" cy="646331"/>
            </a:xfrm>
            <a:prstGeom prst="rect">
              <a:avLst/>
            </a:prstGeom>
            <a:noFill/>
          </p:spPr>
          <p:txBody>
            <a:bodyPr wrap="square" rtlCol="0">
              <a:spAutoFit/>
            </a:bodyPr>
            <a:lstStyle/>
            <a:p>
              <a:pPr algn="ctr"/>
              <a:r>
                <a:rPr lang="en-US" dirty="0">
                  <a:solidFill>
                    <a:srgbClr val="000000"/>
                  </a:solidFill>
                  <a:ea typeface="Amazon Ember Light" panose="020B0403020204020204" pitchFamily="34" charset="0"/>
                  <a:cs typeface="Amazon Ember Light" panose="020B0403020204020204" pitchFamily="34" charset="0"/>
                </a:rPr>
                <a:t>Disaster recovery</a:t>
              </a:r>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09936" y="4134910"/>
              <a:ext cx="1356323" cy="1356323"/>
            </a:xfrm>
            <a:prstGeom prst="rect">
              <a:avLst/>
            </a:prstGeom>
          </p:spPr>
        </p:pic>
      </p:grpSp>
    </p:spTree>
    <p:custDataLst>
      <p:tags r:id="rId1"/>
    </p:custDataLst>
    <p:extLst>
      <p:ext uri="{BB962C8B-B14F-4D97-AF65-F5344CB8AC3E}">
        <p14:creationId xmlns:p14="http://schemas.microsoft.com/office/powerpoint/2010/main" val="174141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5DB004-0CB1-4675-BD7F-D28C9B03BE24}"/>
              </a:ext>
            </a:extLst>
          </p:cNvPr>
          <p:cNvSpPr>
            <a:spLocks noGrp="1"/>
          </p:cNvSpPr>
          <p:nvPr>
            <p:ph type="sldNum" sz="quarter" idx="20"/>
          </p:nvPr>
        </p:nvSpPr>
        <p:spPr/>
        <p:txBody>
          <a:bodyPr/>
          <a:lstStyle/>
          <a:p>
            <a:fld id="{B6A95138-A96E-2F42-A959-2EFD44FE4AB7}" type="slidenum">
              <a:rPr lang="en-US" smtClean="0"/>
              <a:pPr/>
              <a:t>7</a:t>
            </a:fld>
            <a:endParaRPr lang="en-US" dirty="0"/>
          </a:p>
        </p:txBody>
      </p:sp>
      <p:sp>
        <p:nvSpPr>
          <p:cNvPr id="2" name="Title 1"/>
          <p:cNvSpPr>
            <a:spLocks noGrp="1"/>
          </p:cNvSpPr>
          <p:nvPr>
            <p:ph type="title"/>
          </p:nvPr>
        </p:nvSpPr>
        <p:spPr/>
        <p:txBody>
          <a:bodyPr/>
          <a:lstStyle/>
          <a:p>
            <a:r>
              <a:rPr lang="en-US" dirty="0"/>
              <a:t>Amazon S3 components</a:t>
            </a:r>
          </a:p>
        </p:txBody>
      </p:sp>
      <p:sp>
        <p:nvSpPr>
          <p:cNvPr id="14" name="Content Placeholder 1"/>
          <p:cNvSpPr>
            <a:spLocks noGrp="1"/>
          </p:cNvSpPr>
          <p:nvPr>
            <p:ph type="body" idx="1"/>
          </p:nvPr>
        </p:nvSpPr>
        <p:spPr>
          <a:xfrm>
            <a:off x="365760" y="1143000"/>
            <a:ext cx="4334805" cy="2647228"/>
          </a:xfrm>
        </p:spPr>
        <p:txBody>
          <a:bodyPr>
            <a:noAutofit/>
          </a:bodyPr>
          <a:lstStyle/>
          <a:p>
            <a:pPr marL="0" indent="0">
              <a:buNone/>
            </a:pPr>
            <a:r>
              <a:rPr lang="en-US" dirty="0">
                <a:latin typeface="Amazon Ember" panose="020B0603020204020204" pitchFamily="34" charset="0"/>
                <a:ea typeface="Amazon Ember" panose="020B0603020204020204" pitchFamily="34" charset="0"/>
                <a:cs typeface="Amazon Ember" panose="020B0603020204020204" pitchFamily="34" charset="0"/>
              </a:rPr>
              <a:t>Object elements</a:t>
            </a:r>
          </a:p>
          <a:p>
            <a:r>
              <a:rPr lang="en-US" sz="2000" dirty="0">
                <a:latin typeface="Amazon Ember" panose="020B0703020204020204" pitchFamily="34" charset="0"/>
                <a:ea typeface="Amazon Ember" panose="020B0703020204020204" pitchFamily="34" charset="0"/>
                <a:cs typeface="Amazon Ember" panose="020B0703020204020204" pitchFamily="34" charset="0"/>
              </a:rPr>
              <a:t>Key:</a:t>
            </a:r>
            <a:r>
              <a:rPr lang="en-US" sz="2000" dirty="0"/>
              <a:t> Unique identifier</a:t>
            </a:r>
          </a:p>
          <a:p>
            <a:r>
              <a:rPr lang="en-US" sz="2000" dirty="0">
                <a:latin typeface="Amazon Ember" panose="020B0703020204020204" pitchFamily="34" charset="0"/>
                <a:ea typeface="Amazon Ember" panose="020B0703020204020204" pitchFamily="34" charset="0"/>
                <a:cs typeface="Amazon Ember" panose="020B0703020204020204" pitchFamily="34" charset="0"/>
              </a:rPr>
              <a:t>Data:</a:t>
            </a:r>
            <a:r>
              <a:rPr lang="en-US" sz="2000" dirty="0"/>
              <a:t> Files, images, and video</a:t>
            </a:r>
          </a:p>
          <a:p>
            <a:r>
              <a:rPr lang="en-US" sz="2000" dirty="0">
                <a:latin typeface="Amazon Ember" panose="020B0703020204020204" pitchFamily="34" charset="0"/>
                <a:ea typeface="Amazon Ember" panose="020B0703020204020204" pitchFamily="34" charset="0"/>
                <a:cs typeface="Amazon Ember" panose="020B0703020204020204" pitchFamily="34" charset="0"/>
              </a:rPr>
              <a:t>Metadata:</a:t>
            </a:r>
            <a:r>
              <a:rPr lang="en-US" sz="2000" dirty="0"/>
              <a:t> System or user defined</a:t>
            </a:r>
          </a:p>
          <a:p>
            <a:endParaRPr lang="en-US" sz="2000" dirty="0"/>
          </a:p>
        </p:txBody>
      </p:sp>
      <p:sp>
        <p:nvSpPr>
          <p:cNvPr id="13" name="Content Placeholder 2"/>
          <p:cNvSpPr>
            <a:spLocks noGrp="1"/>
          </p:cNvSpPr>
          <p:nvPr>
            <p:ph type="body" idx="2"/>
          </p:nvPr>
        </p:nvSpPr>
        <p:spPr>
          <a:xfrm>
            <a:off x="7665343" y="1143000"/>
            <a:ext cx="4269625" cy="2647228"/>
          </a:xfrm>
        </p:spPr>
        <p:txBody>
          <a:bodyPr rIns="0"/>
          <a:lstStyle/>
          <a:p>
            <a:pPr marL="0" indent="0">
              <a:buNone/>
            </a:pPr>
            <a:r>
              <a:rPr lang="en-US" dirty="0">
                <a:latin typeface="Amazon Ember" panose="020B0603020204020204" pitchFamily="34" charset="0"/>
                <a:ea typeface="Amazon Ember" panose="020B0603020204020204" pitchFamily="34" charset="0"/>
                <a:cs typeface="Amazon Ember" panose="020B0603020204020204" pitchFamily="34" charset="0"/>
              </a:rPr>
              <a:t>S3 bucket</a:t>
            </a:r>
          </a:p>
          <a:p>
            <a:pPr marL="177800" indent="-177800"/>
            <a:r>
              <a:rPr lang="en-US" sz="2000" dirty="0"/>
              <a:t>Regional resource</a:t>
            </a:r>
          </a:p>
          <a:p>
            <a:pPr marL="177800" indent="-177800"/>
            <a:r>
              <a:rPr lang="en-US" sz="2000" dirty="0"/>
              <a:t>Namespace globally unique</a:t>
            </a:r>
          </a:p>
          <a:p>
            <a:pPr marL="177800" indent="-177800"/>
            <a:r>
              <a:rPr lang="en-US" sz="2000" dirty="0"/>
              <a:t>Flat structure for stored data</a:t>
            </a:r>
          </a:p>
          <a:p>
            <a:pPr marL="177800" indent="-177800"/>
            <a:r>
              <a:rPr lang="en-US" sz="2000" dirty="0"/>
              <a:t>Stores objects as unique key-value</a:t>
            </a:r>
          </a:p>
          <a:p>
            <a:pPr marL="177800" indent="-177800"/>
            <a:endParaRPr lang="en-US" sz="2000" dirty="0"/>
          </a:p>
          <a:p>
            <a:endParaRPr lang="en-US" sz="2000" dirty="0"/>
          </a:p>
        </p:txBody>
      </p:sp>
      <p:sp>
        <p:nvSpPr>
          <p:cNvPr id="56" name="Background">
            <a:extLst>
              <a:ext uri="{C183D7F6-B498-43B3-948B-1728B52AA6E4}">
                <adec:decorative xmlns:adec="http://schemas.microsoft.com/office/drawing/2017/decorative" val="1"/>
              </a:ext>
            </a:extLst>
          </p:cNvPr>
          <p:cNvSpPr/>
          <p:nvPr/>
        </p:nvSpPr>
        <p:spPr>
          <a:xfrm>
            <a:off x="365759" y="4056525"/>
            <a:ext cx="11569210" cy="2019300"/>
          </a:xfrm>
          <a:prstGeom prst="rect">
            <a:avLst/>
          </a:prstGeom>
          <a:solidFill>
            <a:schemeClr val="accent4"/>
          </a:solidFill>
          <a:ln w="127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Label"/>
          <p:cNvSpPr/>
          <p:nvPr/>
        </p:nvSpPr>
        <p:spPr>
          <a:xfrm>
            <a:off x="7370910" y="5972591"/>
            <a:ext cx="436042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defRPr/>
            </a:pPr>
            <a:r>
              <a:rPr lang="en-US" dirty="0"/>
              <a:t>Example: Virtual style path to an object.</a:t>
            </a:r>
          </a:p>
        </p:txBody>
      </p:sp>
      <p:sp>
        <p:nvSpPr>
          <p:cNvPr id="50" name="Virtual style path"/>
          <p:cNvSpPr/>
          <p:nvPr/>
        </p:nvSpPr>
        <p:spPr>
          <a:xfrm>
            <a:off x="1176182" y="4818177"/>
            <a:ext cx="9627045" cy="369332"/>
          </a:xfrm>
          <a:prstGeom prst="rect">
            <a:avLst/>
          </a:prstGeom>
        </p:spPr>
        <p:txBody>
          <a:bodyPr wrap="square">
            <a:spAutoFit/>
          </a:bodyPr>
          <a:lstStyle/>
          <a:p>
            <a:r>
              <a:rPr lang="en-US" dirty="0">
                <a:latin typeface="Lucida Console" panose="020B0609040504020204" pitchFamily="49" charset="0"/>
              </a:rPr>
              <a:t>https://notes-bucket.s3.us-west-2.amazonaws.com/awsservice/notes.txt</a:t>
            </a:r>
            <a:endParaRPr lang="en-US" dirty="0"/>
          </a:p>
        </p:txBody>
      </p:sp>
      <p:grpSp>
        <p:nvGrpSpPr>
          <p:cNvPr id="22" name="bucketName" descr="notes-bucket is the S3 bucket name.">
            <a:extLst>
              <a:ext uri="{FF2B5EF4-FFF2-40B4-BE49-F238E27FC236}">
                <a16:creationId xmlns:a16="http://schemas.microsoft.com/office/drawing/2014/main" id="{1A2DAEC7-06C2-4C5A-8D20-F140BED46D47}"/>
              </a:ext>
            </a:extLst>
          </p:cNvPr>
          <p:cNvGrpSpPr/>
          <p:nvPr/>
        </p:nvGrpSpPr>
        <p:grpSpPr>
          <a:xfrm>
            <a:off x="2367347" y="5221048"/>
            <a:ext cx="1669195" cy="712336"/>
            <a:chOff x="2367347" y="5221048"/>
            <a:chExt cx="1669195" cy="712336"/>
          </a:xfrm>
        </p:grpSpPr>
        <p:sp>
          <p:nvSpPr>
            <p:cNvPr id="46" name="TextBox 52"/>
            <p:cNvSpPr txBox="1">
              <a:spLocks noChangeArrowheads="1"/>
            </p:cNvSpPr>
            <p:nvPr/>
          </p:nvSpPr>
          <p:spPr bwMode="auto">
            <a:xfrm>
              <a:off x="2367347" y="5687163"/>
              <a:ext cx="1669195"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mn-lt"/>
                  <a:ea typeface="Amazon Ember" panose="02000000000000000000" pitchFamily="2" charset="0"/>
                  <a:cs typeface="Amazon Ember Light" panose="020B0403020204020204" pitchFamily="34" charset="0"/>
                </a:rPr>
                <a:t>S3 bucket name</a:t>
              </a:r>
            </a:p>
          </p:txBody>
        </p:sp>
        <p:sp>
          <p:nvSpPr>
            <p:cNvPr id="47" name="Right Brace 46"/>
            <p:cNvSpPr/>
            <p:nvPr/>
          </p:nvSpPr>
          <p:spPr>
            <a:xfrm rot="5400000">
              <a:off x="2985050" y="4603345"/>
              <a:ext cx="433787" cy="1669194"/>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23" name="prefix" descr="awsservice/ is the prefix.">
            <a:extLst>
              <a:ext uri="{FF2B5EF4-FFF2-40B4-BE49-F238E27FC236}">
                <a16:creationId xmlns:a16="http://schemas.microsoft.com/office/drawing/2014/main" id="{130EF222-1D7A-4EBC-B9DB-1002EFD044FA}"/>
              </a:ext>
            </a:extLst>
          </p:cNvPr>
          <p:cNvGrpSpPr/>
          <p:nvPr/>
        </p:nvGrpSpPr>
        <p:grpSpPr>
          <a:xfrm>
            <a:off x="7867806" y="4117141"/>
            <a:ext cx="1526627" cy="701034"/>
            <a:chOff x="7867806" y="4117141"/>
            <a:chExt cx="1526627" cy="701034"/>
          </a:xfrm>
        </p:grpSpPr>
        <p:sp>
          <p:nvSpPr>
            <p:cNvPr id="51" name="TextBox 52"/>
            <p:cNvSpPr txBox="1">
              <a:spLocks noChangeArrowheads="1"/>
            </p:cNvSpPr>
            <p:nvPr/>
          </p:nvSpPr>
          <p:spPr bwMode="auto">
            <a:xfrm>
              <a:off x="7867806" y="4117141"/>
              <a:ext cx="1523963"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mn-lt"/>
                  <a:ea typeface="Amazon Ember" panose="02000000000000000000" pitchFamily="2" charset="0"/>
                  <a:cs typeface="Amazon Ember Light" panose="020B0403020204020204" pitchFamily="34" charset="0"/>
                </a:rPr>
                <a:t>Prefix</a:t>
              </a:r>
            </a:p>
          </p:txBody>
        </p:sp>
        <p:sp>
          <p:nvSpPr>
            <p:cNvPr id="52" name="Right Brace 51"/>
            <p:cNvSpPr/>
            <p:nvPr/>
          </p:nvSpPr>
          <p:spPr>
            <a:xfrm rot="16200000">
              <a:off x="8456261" y="3880003"/>
              <a:ext cx="365919" cy="1510425"/>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24" name="nameOfObject" descr="The object name is notes.txt.">
            <a:extLst>
              <a:ext uri="{FF2B5EF4-FFF2-40B4-BE49-F238E27FC236}">
                <a16:creationId xmlns:a16="http://schemas.microsoft.com/office/drawing/2014/main" id="{6F9B6170-337E-48BF-A96B-502A6C47452D}"/>
              </a:ext>
            </a:extLst>
          </p:cNvPr>
          <p:cNvGrpSpPr/>
          <p:nvPr/>
        </p:nvGrpSpPr>
        <p:grpSpPr>
          <a:xfrm>
            <a:off x="9457419" y="4117141"/>
            <a:ext cx="1204882" cy="701036"/>
            <a:chOff x="9538101" y="4117141"/>
            <a:chExt cx="1204882" cy="701036"/>
          </a:xfrm>
        </p:grpSpPr>
        <p:sp>
          <p:nvSpPr>
            <p:cNvPr id="48" name="TextBox 52"/>
            <p:cNvSpPr txBox="1">
              <a:spLocks noChangeArrowheads="1"/>
            </p:cNvSpPr>
            <p:nvPr/>
          </p:nvSpPr>
          <p:spPr bwMode="auto">
            <a:xfrm>
              <a:off x="9627671" y="4117141"/>
              <a:ext cx="100699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mn-lt"/>
                  <a:ea typeface="Amazon Ember" panose="02000000000000000000" pitchFamily="2" charset="0"/>
                  <a:cs typeface="Amazon Ember Light" panose="020B0403020204020204" pitchFamily="34" charset="0"/>
                </a:rPr>
                <a:t>Name</a:t>
              </a:r>
            </a:p>
          </p:txBody>
        </p:sp>
        <p:sp>
          <p:nvSpPr>
            <p:cNvPr id="49" name="Right Brace 48"/>
            <p:cNvSpPr/>
            <p:nvPr/>
          </p:nvSpPr>
          <p:spPr>
            <a:xfrm rot="16200000">
              <a:off x="9957583" y="4032777"/>
              <a:ext cx="365918" cy="1204882"/>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25" name="key" descr="The key is a combinate of the prefix and the name. The key is awsservice/notes.txt.">
            <a:extLst>
              <a:ext uri="{FF2B5EF4-FFF2-40B4-BE49-F238E27FC236}">
                <a16:creationId xmlns:a16="http://schemas.microsoft.com/office/drawing/2014/main" id="{A012A039-37F7-4BC0-A770-C3483FD315B5}"/>
              </a:ext>
            </a:extLst>
          </p:cNvPr>
          <p:cNvGrpSpPr/>
          <p:nvPr/>
        </p:nvGrpSpPr>
        <p:grpSpPr>
          <a:xfrm>
            <a:off x="7902853" y="5206944"/>
            <a:ext cx="2762261" cy="704509"/>
            <a:chOff x="7764740" y="5206944"/>
            <a:chExt cx="3038487" cy="704509"/>
          </a:xfrm>
        </p:grpSpPr>
        <p:sp>
          <p:nvSpPr>
            <p:cNvPr id="53" name="Right Brace 52"/>
            <p:cNvSpPr/>
            <p:nvPr/>
          </p:nvSpPr>
          <p:spPr>
            <a:xfrm rot="5400000">
              <a:off x="9101104" y="3870580"/>
              <a:ext cx="365760" cy="3038487"/>
            </a:xfrm>
            <a:prstGeom prst="rightBrace">
              <a:avLst>
                <a:gd name="adj1" fmla="val 0"/>
                <a:gd name="adj2" fmla="val 50000"/>
              </a:avLst>
            </a:prstGeom>
            <a:ln w="25400">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4" name="TextBox 53"/>
            <p:cNvSpPr txBox="1">
              <a:spLocks noChangeArrowheads="1"/>
            </p:cNvSpPr>
            <p:nvPr/>
          </p:nvSpPr>
          <p:spPr bwMode="auto">
            <a:xfrm>
              <a:off x="8346964" y="5665232"/>
              <a:ext cx="189931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mn-lt"/>
                  <a:ea typeface="Amazon Ember" panose="02000000000000000000" pitchFamily="2" charset="0"/>
                  <a:cs typeface="Amazon Ember Light" panose="020B0403020204020204" pitchFamily="34" charset="0"/>
                </a:rPr>
                <a:t>Key</a:t>
              </a:r>
            </a:p>
          </p:txBody>
        </p:sp>
      </p:grpSp>
      <p:grpSp>
        <p:nvGrpSpPr>
          <p:cNvPr id="3" name="justGraphic">
            <a:extLst>
              <a:ext uri="{FF2B5EF4-FFF2-40B4-BE49-F238E27FC236}">
                <a16:creationId xmlns:a16="http://schemas.microsoft.com/office/drawing/2014/main" id="{92EFCF5F-C3B5-4E4B-B013-3D0745F3D523}"/>
              </a:ext>
              <a:ext uri="{C183D7F6-B498-43B3-948B-1728B52AA6E4}">
                <adec:decorative xmlns:adec="http://schemas.microsoft.com/office/drawing/2017/decorative" val="1"/>
              </a:ext>
            </a:extLst>
          </p:cNvPr>
          <p:cNvGrpSpPr/>
          <p:nvPr/>
        </p:nvGrpSpPr>
        <p:grpSpPr>
          <a:xfrm>
            <a:off x="4827565" y="1410520"/>
            <a:ext cx="2590108" cy="2379708"/>
            <a:chOff x="4827565" y="1410520"/>
            <a:chExt cx="2590108" cy="2379708"/>
          </a:xfrm>
        </p:grpSpPr>
        <p:sp>
          <p:nvSpPr>
            <p:cNvPr id="6" name="Rectangle 5"/>
            <p:cNvSpPr/>
            <p:nvPr/>
          </p:nvSpPr>
          <p:spPr>
            <a:xfrm>
              <a:off x="4827566" y="1410521"/>
              <a:ext cx="2590107" cy="23797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r>
                <a:rPr lang="en-US" sz="1600" dirty="0">
                  <a:solidFill>
                    <a:sysClr val="windowText" lastClr="000000"/>
                  </a:solidFill>
                </a:rPr>
                <a:t>AWS Cloud</a:t>
              </a:r>
            </a:p>
          </p:txBody>
        </p:sp>
        <p:pic>
          <p:nvPicPr>
            <p:cNvPr id="5" name="Graphic 12">
              <a:extLst>
                <a:ext uri="{FF2B5EF4-FFF2-40B4-BE49-F238E27FC236}">
                  <a16:creationId xmlns:a16="http://schemas.microsoft.com/office/drawing/2014/main" id="{39987A7D-E4DB-D844-8FE3-460321FDA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565" y="1410520"/>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03251CF1-A0FB-FA48-A582-2429B446E843}"/>
                </a:ext>
              </a:extLst>
            </p:cNvPr>
            <p:cNvSpPr/>
            <p:nvPr/>
          </p:nvSpPr>
          <p:spPr>
            <a:xfrm>
              <a:off x="4935494" y="1883400"/>
              <a:ext cx="2355179" cy="1810811"/>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chemeClr val="accent1"/>
                  </a:solidFill>
                  <a:cs typeface="Arial" panose="020B0604020202020204" pitchFamily="34" charset="0"/>
                </a:rPr>
                <a:t>Region</a:t>
              </a:r>
            </a:p>
          </p:txBody>
        </p:sp>
        <p:pic>
          <p:nvPicPr>
            <p:cNvPr id="29" name="Graphic 25">
              <a:extLst>
                <a:ext uri="{FF2B5EF4-FFF2-40B4-BE49-F238E27FC236}">
                  <a16:creationId xmlns:a16="http://schemas.microsoft.com/office/drawing/2014/main" id="{CE186AD3-07FF-D742-892C-DBD6C999A1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5494" y="1883400"/>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386" y="2356564"/>
              <a:ext cx="1296066" cy="129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9082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1D8075-F1B0-4FE0-A510-773091844B40}"/>
              </a:ext>
            </a:extLst>
          </p:cNvPr>
          <p:cNvSpPr>
            <a:spLocks noGrp="1"/>
          </p:cNvSpPr>
          <p:nvPr>
            <p:ph type="sldNum" sz="quarter" idx="20"/>
          </p:nvPr>
        </p:nvSpPr>
        <p:spPr/>
        <p:txBody>
          <a:bodyPr/>
          <a:lstStyle/>
          <a:p>
            <a:fld id="{B6A95138-A96E-2F42-A959-2EFD44FE4AB7}" type="slidenum">
              <a:rPr lang="en-US" smtClean="0"/>
              <a:pPr/>
              <a:t>8</a:t>
            </a:fld>
            <a:endParaRPr lang="en-US" dirty="0"/>
          </a:p>
        </p:txBody>
      </p:sp>
      <p:sp>
        <p:nvSpPr>
          <p:cNvPr id="2" name="Title 1"/>
          <p:cNvSpPr>
            <a:spLocks noGrp="1"/>
          </p:cNvSpPr>
          <p:nvPr>
            <p:ph type="title"/>
          </p:nvPr>
        </p:nvSpPr>
        <p:spPr/>
        <p:txBody>
          <a:bodyPr/>
          <a:lstStyle/>
          <a:p>
            <a:r>
              <a:rPr lang="en-US"/>
              <a:t>Organize and locate objects with prefixes and delimiters</a:t>
            </a:r>
            <a:endParaRPr lang="en-US" dirty="0"/>
          </a:p>
        </p:txBody>
      </p:sp>
      <p:pic>
        <p:nvPicPr>
          <p:cNvPr id="22" name="Graphic 68">
            <a:extLst>
              <a:ext uri="{FF2B5EF4-FFF2-40B4-BE49-F238E27FC236}">
                <a16:creationId xmlns:a16="http://schemas.microsoft.com/office/drawing/2014/main" id="{CFA75432-6DE6-4529-9453-EC175E14FA16}"/>
              </a:ext>
              <a:ext uri="{C183D7F6-B498-43B3-948B-1728B52AA6E4}">
                <adec:decorative xmlns:adec="http://schemas.microsoft.com/office/drawing/2017/decorative" val="1"/>
              </a:ext>
            </a:extLst>
          </p:cNvPr>
          <p:cNvPicPr>
            <a:picLocks noGrp="1" noChangeAspect="1"/>
          </p:cNvPicPr>
          <p:nvPr>
            <p:ph idx="7"/>
          </p:nvPr>
        </p:nvPicPr>
        <p:blipFill>
          <a:blip r:embed="rId4"/>
          <a:stretch>
            <a:fillRect/>
          </a:stretch>
        </p:blipFill>
        <p:spPr>
          <a:xfrm>
            <a:off x="1492619" y="1446581"/>
            <a:ext cx="1494686" cy="1494686"/>
          </a:xfrm>
        </p:spPr>
      </p:pic>
      <p:sp>
        <p:nvSpPr>
          <p:cNvPr id="9" name="Subtitle 8">
            <a:extLst>
              <a:ext uri="{FF2B5EF4-FFF2-40B4-BE49-F238E27FC236}">
                <a16:creationId xmlns:a16="http://schemas.microsoft.com/office/drawing/2014/main" id="{DB0CEA27-013A-4CC6-9F7D-428B6FE95EA1}"/>
              </a:ext>
            </a:extLst>
          </p:cNvPr>
          <p:cNvSpPr>
            <a:spLocks noGrp="1"/>
          </p:cNvSpPr>
          <p:nvPr>
            <p:ph type="subTitle" idx="4"/>
          </p:nvPr>
        </p:nvSpPr>
        <p:spPr/>
        <p:txBody>
          <a:bodyPr/>
          <a:lstStyle/>
          <a:p>
            <a:r>
              <a:rPr lang="en-US" sz="2000" dirty="0"/>
              <a:t>Bucket name: notes-bucket</a:t>
            </a:r>
          </a:p>
        </p:txBody>
      </p:sp>
      <p:sp>
        <p:nvSpPr>
          <p:cNvPr id="4" name="Text Placeholder 3">
            <a:extLst>
              <a:ext uri="{FF2B5EF4-FFF2-40B4-BE49-F238E27FC236}">
                <a16:creationId xmlns:a16="http://schemas.microsoft.com/office/drawing/2014/main" id="{560961A7-E77D-49A1-A676-2B6E9D184A95}"/>
              </a:ext>
            </a:extLst>
          </p:cNvPr>
          <p:cNvSpPr>
            <a:spLocks noGrp="1"/>
          </p:cNvSpPr>
          <p:nvPr>
            <p:ph type="body" idx="1"/>
          </p:nvPr>
        </p:nvSpPr>
        <p:spPr/>
        <p:txBody>
          <a:bodyPr/>
          <a:lstStyle/>
          <a:p>
            <a:pPr marL="0" indent="0">
              <a:buNone/>
            </a:pPr>
            <a:endParaRPr lang="en-US" dirty="0">
              <a:latin typeface="Amazon Ember Light" charset="0"/>
              <a:ea typeface="Amazon Ember Light" charset="0"/>
              <a:cs typeface="Amazon Ember Light" charset="0"/>
            </a:endParaRPr>
          </a:p>
          <a:p>
            <a:pPr marL="0" indent="0">
              <a:buNone/>
            </a:pPr>
            <a:r>
              <a:rPr lang="en-US" sz="1600" dirty="0"/>
              <a:t>Dev/</a:t>
            </a:r>
            <a:r>
              <a:rPr lang="en-US" sz="1600" dirty="0" err="1"/>
              <a:t>awsservice</a:t>
            </a:r>
            <a:r>
              <a:rPr lang="en-US" sz="1600" dirty="0"/>
              <a:t>/</a:t>
            </a:r>
            <a:r>
              <a:rPr lang="en-US" sz="1600" dirty="0" err="1"/>
              <a:t>dynamodb</a:t>
            </a:r>
            <a:r>
              <a:rPr lang="en-US" sz="1600" dirty="0"/>
              <a:t>/notes.txt</a:t>
            </a:r>
          </a:p>
          <a:p>
            <a:pPr marL="0" indent="0">
              <a:buNone/>
            </a:pPr>
            <a:r>
              <a:rPr lang="en-US" sz="1600" dirty="0"/>
              <a:t>Dev/</a:t>
            </a:r>
            <a:r>
              <a:rPr lang="en-US" sz="1600" dirty="0" err="1"/>
              <a:t>awsservice</a:t>
            </a:r>
            <a:r>
              <a:rPr lang="en-US" sz="1600" dirty="0"/>
              <a:t>/</a:t>
            </a:r>
            <a:r>
              <a:rPr lang="en-US" sz="1600" dirty="0" err="1"/>
              <a:t>polly</a:t>
            </a:r>
            <a:r>
              <a:rPr lang="en-US" sz="1600" dirty="0"/>
              <a:t>/sam.mp3</a:t>
            </a:r>
          </a:p>
          <a:p>
            <a:pPr marL="0" indent="0">
              <a:buNone/>
            </a:pPr>
            <a:r>
              <a:rPr lang="en-US" sz="1600" dirty="0"/>
              <a:t>Dev/</a:t>
            </a:r>
            <a:r>
              <a:rPr lang="en-US" sz="1600" dirty="0" err="1"/>
              <a:t>awsservice</a:t>
            </a:r>
            <a:r>
              <a:rPr lang="en-US" sz="1600" dirty="0"/>
              <a:t>/</a:t>
            </a:r>
            <a:r>
              <a:rPr lang="en-US" sz="1600" dirty="0" err="1"/>
              <a:t>polly</a:t>
            </a:r>
            <a:r>
              <a:rPr lang="en-US" sz="1600" dirty="0"/>
              <a:t>/john.mp3</a:t>
            </a:r>
          </a:p>
          <a:p>
            <a:pPr marL="0" indent="0">
              <a:buNone/>
            </a:pPr>
            <a:r>
              <a:rPr lang="en-US" sz="1600" dirty="0"/>
              <a:t>Dev/</a:t>
            </a:r>
            <a:r>
              <a:rPr lang="en-US" sz="1600" dirty="0" err="1"/>
              <a:t>awsservice</a:t>
            </a:r>
            <a:r>
              <a:rPr lang="en-US" sz="1600" dirty="0"/>
              <a:t>/summary.txt</a:t>
            </a:r>
          </a:p>
          <a:p>
            <a:pPr marL="0" indent="0">
              <a:buNone/>
            </a:pPr>
            <a:r>
              <a:rPr lang="en-US" sz="1600" dirty="0"/>
              <a:t>readMe.txt</a:t>
            </a:r>
          </a:p>
          <a:p>
            <a:pPr marL="0" indent="0">
              <a:buNone/>
            </a:pPr>
            <a:endParaRPr lang="en-US" sz="1600" dirty="0"/>
          </a:p>
        </p:txBody>
      </p:sp>
      <p:pic>
        <p:nvPicPr>
          <p:cNvPr id="34" name="Graphic 68">
            <a:extLst>
              <a:ext uri="{FF2B5EF4-FFF2-40B4-BE49-F238E27FC236}">
                <a16:creationId xmlns:a16="http://schemas.microsoft.com/office/drawing/2014/main" id="{CA90EE10-C6CC-4696-81DC-9BD6C39534FA}"/>
              </a:ext>
              <a:ext uri="{C183D7F6-B498-43B3-948B-1728B52AA6E4}">
                <adec:decorative xmlns:adec="http://schemas.microsoft.com/office/drawing/2017/decorative" val="1"/>
              </a:ext>
            </a:extLst>
          </p:cNvPr>
          <p:cNvPicPr>
            <a:picLocks noGrp="1" noChangeAspect="1"/>
          </p:cNvPicPr>
          <p:nvPr>
            <p:ph idx="8"/>
          </p:nvPr>
        </p:nvPicPr>
        <p:blipFill>
          <a:blip r:embed="rId4"/>
          <a:stretch>
            <a:fillRect/>
          </a:stretch>
        </p:blipFill>
        <p:spPr>
          <a:xfrm>
            <a:off x="5378819" y="1446581"/>
            <a:ext cx="1494686" cy="1494686"/>
          </a:xfrm>
          <a:prstGeom prst="rect">
            <a:avLst/>
          </a:prstGeom>
        </p:spPr>
      </p:pic>
      <p:sp>
        <p:nvSpPr>
          <p:cNvPr id="30" name="Subtitle 29">
            <a:extLst>
              <a:ext uri="{FF2B5EF4-FFF2-40B4-BE49-F238E27FC236}">
                <a16:creationId xmlns:a16="http://schemas.microsoft.com/office/drawing/2014/main" id="{41AE005E-92E0-4A5D-A68E-C7763713AE7D}"/>
              </a:ext>
            </a:extLst>
          </p:cNvPr>
          <p:cNvSpPr>
            <a:spLocks noGrp="1"/>
          </p:cNvSpPr>
          <p:nvPr>
            <p:ph type="subTitle" idx="5"/>
          </p:nvPr>
        </p:nvSpPr>
        <p:spPr/>
        <p:txBody>
          <a:bodyPr/>
          <a:lstStyle/>
          <a:p>
            <a:r>
              <a:rPr lang="en-US" sz="2000" dirty="0"/>
              <a:t>List keys for Dev</a:t>
            </a:r>
          </a:p>
        </p:txBody>
      </p:sp>
      <p:sp>
        <p:nvSpPr>
          <p:cNvPr id="27" name="Text Placeholder 26">
            <a:extLst>
              <a:ext uri="{FF2B5EF4-FFF2-40B4-BE49-F238E27FC236}">
                <a16:creationId xmlns:a16="http://schemas.microsoft.com/office/drawing/2014/main" id="{598EC6DA-ACF7-4561-A86E-F677A5430CEA}"/>
              </a:ext>
            </a:extLst>
          </p:cNvPr>
          <p:cNvSpPr>
            <a:spLocks noGrp="1"/>
          </p:cNvSpPr>
          <p:nvPr>
            <p:ph type="body" idx="2"/>
          </p:nvPr>
        </p:nvSpPr>
        <p:spPr/>
        <p:txBody>
          <a:bodyPr/>
          <a:lstStyle/>
          <a:p>
            <a:r>
              <a:rPr lang="en-US" dirty="0">
                <a:latin typeface="Amazon Ember" panose="02000000000000000000" pitchFamily="2" charset="0"/>
                <a:ea typeface="Amazon Ember" panose="02000000000000000000" pitchFamily="2" charset="0"/>
                <a:cs typeface="Amazon Ember Light" charset="0"/>
              </a:rPr>
              <a:t>Prefix: </a:t>
            </a:r>
            <a:r>
              <a:rPr lang="en-US" dirty="0">
                <a:latin typeface="+mn-lt"/>
                <a:ea typeface="Amazon Ember Light" charset="0"/>
                <a:cs typeface="Amazon Ember Light" charset="0"/>
              </a:rPr>
              <a:t>Dev/</a:t>
            </a:r>
          </a:p>
          <a:p>
            <a:pPr marL="0" indent="0">
              <a:buNone/>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/summary.txt</a:t>
            </a: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r>
              <a:rPr lang="en-US" sz="1600" dirty="0" err="1">
                <a:latin typeface="Amazon Ember" panose="020B0603020204020204" pitchFamily="34" charset="0"/>
                <a:ea typeface="Amazon Ember" panose="020B0603020204020204" pitchFamily="34" charset="0"/>
                <a:cs typeface="Amazon Ember" panose="020B0603020204020204" pitchFamily="34" charset="0"/>
              </a:rPr>
              <a:t>dynamodb</a:t>
            </a:r>
            <a:r>
              <a:rPr lang="en-US" sz="1600" dirty="0">
                <a:latin typeface="Amazon Ember" panose="020B0603020204020204" pitchFamily="34" charset="0"/>
                <a:ea typeface="Amazon Ember" panose="020B0603020204020204" pitchFamily="34" charset="0"/>
                <a:cs typeface="Amazon Ember" panose="020B0603020204020204" pitchFamily="34" charset="0"/>
              </a:rPr>
              <a:t>/notes.txt</a:t>
            </a: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r>
              <a:rPr lang="en-US" sz="1600" dirty="0" err="1">
                <a:latin typeface="Amazon Ember" panose="020B0603020204020204" pitchFamily="34" charset="0"/>
                <a:ea typeface="Amazon Ember" panose="020B0603020204020204" pitchFamily="34" charset="0"/>
                <a:cs typeface="Amazon Ember" panose="020B0603020204020204" pitchFamily="34" charset="0"/>
              </a:rPr>
              <a:t>polly</a:t>
            </a:r>
            <a:r>
              <a:rPr lang="en-US" sz="1600" dirty="0">
                <a:latin typeface="Amazon Ember" panose="020B0603020204020204" pitchFamily="34" charset="0"/>
                <a:ea typeface="Amazon Ember" panose="020B0603020204020204" pitchFamily="34" charset="0"/>
                <a:cs typeface="Amazon Ember" panose="020B0603020204020204" pitchFamily="34" charset="0"/>
              </a:rPr>
              <a:t>/sam.mp3</a:t>
            </a: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r>
              <a:rPr lang="en-US" sz="1600" dirty="0" err="1">
                <a:latin typeface="Amazon Ember" panose="020B0603020204020204" pitchFamily="34" charset="0"/>
                <a:ea typeface="Amazon Ember" panose="020B0603020204020204" pitchFamily="34" charset="0"/>
                <a:cs typeface="Amazon Ember" panose="020B0603020204020204" pitchFamily="34" charset="0"/>
              </a:rPr>
              <a:t>polly</a:t>
            </a:r>
            <a:r>
              <a:rPr lang="en-US" sz="1600" dirty="0">
                <a:latin typeface="Amazon Ember" panose="020B0603020204020204" pitchFamily="34" charset="0"/>
                <a:ea typeface="Amazon Ember" panose="020B0603020204020204" pitchFamily="34" charset="0"/>
                <a:cs typeface="Amazon Ember" panose="020B0603020204020204" pitchFamily="34" charset="0"/>
              </a:rPr>
              <a:t>/john.mp3</a:t>
            </a:r>
          </a:p>
          <a:p>
            <a:endParaRPr lang="en-US" dirty="0">
              <a:latin typeface="Amazon Ember Light" charset="0"/>
              <a:ea typeface="Amazon Ember Light" charset="0"/>
              <a:cs typeface="Amazon Ember Light" charset="0"/>
            </a:endParaRPr>
          </a:p>
          <a:p>
            <a:pPr marL="0" indent="0">
              <a:buNone/>
            </a:pPr>
            <a:endParaRPr lang="en-US" dirty="0">
              <a:latin typeface="Amazon Ember Light" charset="0"/>
              <a:ea typeface="Amazon Ember Light" charset="0"/>
              <a:cs typeface="Amazon Ember Light" charset="0"/>
            </a:endParaRPr>
          </a:p>
          <a:p>
            <a:endParaRPr lang="en-US" dirty="0"/>
          </a:p>
        </p:txBody>
      </p:sp>
      <p:pic>
        <p:nvPicPr>
          <p:cNvPr id="35" name="Graphic 68">
            <a:extLst>
              <a:ext uri="{FF2B5EF4-FFF2-40B4-BE49-F238E27FC236}">
                <a16:creationId xmlns:a16="http://schemas.microsoft.com/office/drawing/2014/main" id="{DC7BA4B1-F39E-4CE0-AC4B-0302D1964727}"/>
              </a:ext>
              <a:ext uri="{C183D7F6-B498-43B3-948B-1728B52AA6E4}">
                <adec:decorative xmlns:adec="http://schemas.microsoft.com/office/drawing/2017/decorative" val="1"/>
              </a:ext>
            </a:extLst>
          </p:cNvPr>
          <p:cNvPicPr>
            <a:picLocks noGrp="1" noChangeAspect="1"/>
          </p:cNvPicPr>
          <p:nvPr>
            <p:ph idx="9"/>
          </p:nvPr>
        </p:nvPicPr>
        <p:blipFill>
          <a:blip r:embed="rId4"/>
          <a:stretch>
            <a:fillRect/>
          </a:stretch>
        </p:blipFill>
        <p:spPr>
          <a:xfrm>
            <a:off x="9265019" y="1446581"/>
            <a:ext cx="1494686" cy="1494686"/>
          </a:xfrm>
          <a:prstGeom prst="rect">
            <a:avLst/>
          </a:prstGeom>
        </p:spPr>
      </p:pic>
      <p:sp>
        <p:nvSpPr>
          <p:cNvPr id="31" name="Subtitle 30">
            <a:extLst>
              <a:ext uri="{FF2B5EF4-FFF2-40B4-BE49-F238E27FC236}">
                <a16:creationId xmlns:a16="http://schemas.microsoft.com/office/drawing/2014/main" id="{651C5380-924E-4E97-874E-6A8843C6C599}"/>
              </a:ext>
            </a:extLst>
          </p:cNvPr>
          <p:cNvSpPr>
            <a:spLocks noGrp="1"/>
          </p:cNvSpPr>
          <p:nvPr>
            <p:ph type="subTitle" idx="6"/>
          </p:nvPr>
        </p:nvSpPr>
        <p:spPr/>
        <p:txBody>
          <a:bodyPr/>
          <a:lstStyle/>
          <a:p>
            <a:r>
              <a:rPr lang="en-US" sz="2000" dirty="0"/>
              <a:t>List keys for Dev/</a:t>
            </a:r>
            <a:r>
              <a:rPr lang="en-US" sz="2000" dirty="0" err="1"/>
              <a:t>awsservice</a:t>
            </a:r>
            <a:endParaRPr lang="en-US" sz="2000" dirty="0"/>
          </a:p>
        </p:txBody>
      </p:sp>
      <p:sp>
        <p:nvSpPr>
          <p:cNvPr id="29" name="Text Placeholder 28">
            <a:extLst>
              <a:ext uri="{FF2B5EF4-FFF2-40B4-BE49-F238E27FC236}">
                <a16:creationId xmlns:a16="http://schemas.microsoft.com/office/drawing/2014/main" id="{3B41B1EC-386F-4845-A1F6-16F8855A989E}"/>
              </a:ext>
            </a:extLst>
          </p:cNvPr>
          <p:cNvSpPr>
            <a:spLocks noGrp="1"/>
          </p:cNvSpPr>
          <p:nvPr>
            <p:ph type="body" idx="3"/>
          </p:nvPr>
        </p:nvSpPr>
        <p:spPr/>
        <p:txBody>
          <a:bodyPr/>
          <a:lstStyle/>
          <a:p>
            <a:r>
              <a:rPr lang="en-US" dirty="0">
                <a:latin typeface="Amazon Ember" panose="02000000000000000000" pitchFamily="2" charset="0"/>
                <a:ea typeface="Amazon Ember" panose="02000000000000000000" pitchFamily="2" charset="0"/>
                <a:cs typeface="Amazon Ember Light" charset="0"/>
              </a:rPr>
              <a:t>Prefix: </a:t>
            </a:r>
            <a:r>
              <a:rPr lang="en-US" dirty="0">
                <a:latin typeface="+mn-lt"/>
                <a:ea typeface="Amazon Ember Light" charset="0"/>
                <a:cs typeface="Amazon Ember Light" charset="0"/>
              </a:rPr>
              <a:t>Dev/</a:t>
            </a:r>
            <a:r>
              <a:rPr lang="en-US" dirty="0" err="1">
                <a:latin typeface="+mn-lt"/>
                <a:ea typeface="Amazon Ember Light" charset="0"/>
                <a:cs typeface="Amazon Ember Light" charset="0"/>
              </a:rPr>
              <a:t>awsservice</a:t>
            </a:r>
            <a:r>
              <a:rPr lang="en-US" dirty="0">
                <a:latin typeface="+mn-lt"/>
                <a:ea typeface="Amazon Ember Light" charset="0"/>
                <a:cs typeface="Amazon Ember Light" charset="0"/>
              </a:rPr>
              <a:t>/</a:t>
            </a:r>
            <a:endParaRPr lang="en-US" dirty="0">
              <a:latin typeface="+mn-lt"/>
              <a:ea typeface="Amazon Ember" panose="02000000000000000000" pitchFamily="2" charset="0"/>
              <a:cs typeface="Amazon Ember Light" charset="0"/>
            </a:endParaRPr>
          </a:p>
          <a:p>
            <a:r>
              <a:rPr lang="en-US" dirty="0">
                <a:latin typeface="Amazon Ember" panose="02000000000000000000" pitchFamily="2" charset="0"/>
                <a:ea typeface="Amazon Ember" panose="02000000000000000000" pitchFamily="2" charset="0"/>
                <a:cs typeface="Amazon Ember Light" charset="0"/>
              </a:rPr>
              <a:t>Delimiter: </a:t>
            </a:r>
            <a:r>
              <a:rPr lang="en-US" dirty="0">
                <a:latin typeface="+mn-lt"/>
                <a:ea typeface="Amazon Ember Light" charset="0"/>
                <a:cs typeface="Amazon Ember Light" charset="0"/>
              </a:rPr>
              <a:t>/</a:t>
            </a:r>
          </a:p>
          <a:p>
            <a:pPr marL="0" indent="0">
              <a:buNone/>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/summary.txt</a:t>
            </a: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r>
              <a:rPr lang="en-US" sz="1600" dirty="0" err="1">
                <a:latin typeface="Amazon Ember" panose="020B0603020204020204" pitchFamily="34" charset="0"/>
                <a:ea typeface="Amazon Ember" panose="020B0603020204020204" pitchFamily="34" charset="0"/>
                <a:cs typeface="Amazon Ember" panose="020B0603020204020204" pitchFamily="34" charset="0"/>
              </a:rPr>
              <a:t>dynamodb</a:t>
            </a:r>
            <a:r>
              <a:rPr lang="en-US" sz="1600" dirty="0">
                <a:latin typeface="Amazon Ember" panose="020B0603020204020204" pitchFamily="34" charset="0"/>
                <a:ea typeface="Amazon Ember" panose="020B0603020204020204" pitchFamily="34" charset="0"/>
                <a:cs typeface="Amazon Ember" panose="020B0603020204020204" pitchFamily="34" charset="0"/>
              </a:rPr>
              <a:t>/</a:t>
            </a:r>
          </a:p>
          <a:p>
            <a:pPr marL="0" indent="0">
              <a:buNone/>
            </a:pPr>
            <a:r>
              <a:rPr lang="en-US" sz="1600" dirty="0">
                <a:latin typeface="Amazon Ember" panose="020B0603020204020204" pitchFamily="34" charset="0"/>
                <a:ea typeface="Amazon Ember" panose="020B0603020204020204" pitchFamily="34" charset="0"/>
                <a:cs typeface="Amazon Ember" panose="020B0603020204020204" pitchFamily="34" charset="0"/>
              </a:rPr>
              <a:t>Dev/</a:t>
            </a:r>
            <a:r>
              <a:rPr lang="en-US" sz="1600" dirty="0" err="1">
                <a:latin typeface="Amazon Ember" panose="020B0603020204020204" pitchFamily="34" charset="0"/>
                <a:ea typeface="Amazon Ember" panose="020B0603020204020204" pitchFamily="34" charset="0"/>
                <a:cs typeface="Amazon Ember" panose="020B0603020204020204" pitchFamily="34" charset="0"/>
              </a:rPr>
              <a:t>awsservice</a:t>
            </a:r>
            <a:r>
              <a:rPr lang="en-US" sz="1600" dirty="0">
                <a:latin typeface="Amazon Ember" panose="020B0603020204020204" pitchFamily="34" charset="0"/>
                <a:ea typeface="Amazon Ember" panose="020B0603020204020204" pitchFamily="34" charset="0"/>
                <a:cs typeface="Amazon Ember" panose="020B0603020204020204" pitchFamily="34" charset="0"/>
              </a:rPr>
              <a:t>/</a:t>
            </a:r>
            <a:r>
              <a:rPr lang="en-US" sz="1600" dirty="0" err="1">
                <a:latin typeface="Amazon Ember" panose="020B0603020204020204" pitchFamily="34" charset="0"/>
                <a:ea typeface="Amazon Ember" panose="020B0603020204020204" pitchFamily="34" charset="0"/>
                <a:cs typeface="Amazon Ember" panose="020B0603020204020204" pitchFamily="34" charset="0"/>
              </a:rPr>
              <a:t>polly</a:t>
            </a:r>
            <a:r>
              <a:rPr lang="en-US" sz="1600" dirty="0">
                <a:latin typeface="Amazon Ember" panose="020B0603020204020204" pitchFamily="34" charset="0"/>
                <a:ea typeface="Amazon Ember" panose="020B0603020204020204" pitchFamily="34" charset="0"/>
                <a:cs typeface="Amazon Ember" panose="020B0603020204020204" pitchFamily="34" charset="0"/>
              </a:rPr>
              <a:t>/</a:t>
            </a:r>
          </a:p>
          <a:p>
            <a:pPr marL="0" indent="0">
              <a:buNone/>
            </a:pPr>
            <a:endParaRPr lang="en-US" dirty="0"/>
          </a:p>
        </p:txBody>
      </p:sp>
    </p:spTree>
    <p:custDataLst>
      <p:tags r:id="rId1"/>
    </p:custDataLst>
    <p:extLst>
      <p:ext uri="{BB962C8B-B14F-4D97-AF65-F5344CB8AC3E}">
        <p14:creationId xmlns:p14="http://schemas.microsoft.com/office/powerpoint/2010/main" val="418550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A0E58AE-640D-4674-A3FE-434680D5431C}"/>
              </a:ext>
            </a:extLst>
          </p:cNvPr>
          <p:cNvSpPr>
            <a:spLocks noGrp="1"/>
          </p:cNvSpPr>
          <p:nvPr>
            <p:ph type="sldNum" sz="quarter" idx="20"/>
          </p:nvPr>
        </p:nvSpPr>
        <p:spPr/>
        <p:txBody>
          <a:bodyPr/>
          <a:lstStyle/>
          <a:p>
            <a:fld id="{B6A95138-A96E-2F42-A959-2EFD44FE4AB7}" type="slidenum">
              <a:rPr lang="en-US" smtClean="0"/>
              <a:t>9</a:t>
            </a:fld>
            <a:endParaRPr lang="en-US" dirty="0"/>
          </a:p>
        </p:txBody>
      </p:sp>
      <p:sp>
        <p:nvSpPr>
          <p:cNvPr id="2" name="Title 1"/>
          <p:cNvSpPr>
            <a:spLocks noGrp="1"/>
          </p:cNvSpPr>
          <p:nvPr>
            <p:ph type="title"/>
          </p:nvPr>
        </p:nvSpPr>
        <p:spPr/>
        <p:txBody>
          <a:bodyPr/>
          <a:lstStyle/>
          <a:p>
            <a:r>
              <a:rPr lang="en-US" dirty="0"/>
              <a:t>Amazon S3 Event Notifications</a:t>
            </a:r>
          </a:p>
        </p:txBody>
      </p:sp>
      <p:sp>
        <p:nvSpPr>
          <p:cNvPr id="12" name="Content Placeholder 11">
            <a:extLst>
              <a:ext uri="{FF2B5EF4-FFF2-40B4-BE49-F238E27FC236}">
                <a16:creationId xmlns:a16="http://schemas.microsoft.com/office/drawing/2014/main" id="{3BCFFB27-79AD-4C29-9B81-BB5E4C68D96D}"/>
              </a:ext>
            </a:extLst>
          </p:cNvPr>
          <p:cNvSpPr>
            <a:spLocks noGrp="1"/>
          </p:cNvSpPr>
          <p:nvPr>
            <p:ph sz="quarter" idx="21"/>
          </p:nvPr>
        </p:nvSpPr>
        <p:spPr/>
        <p:txBody>
          <a:bodyPr/>
          <a:lstStyle/>
          <a:p>
            <a:pPr marL="0" indent="0">
              <a:buNone/>
            </a:pPr>
            <a:r>
              <a:rPr lang="en-US" sz="3200" dirty="0">
                <a:latin typeface="Amazon Ember" panose="020B0703020204020204" pitchFamily="34" charset="0"/>
                <a:ea typeface="Amazon Ember" panose="020B0703020204020204" pitchFamily="34" charset="0"/>
                <a:cs typeface="Amazon Ember" panose="020B0703020204020204" pitchFamily="34" charset="0"/>
              </a:rPr>
              <a:t>Events:</a:t>
            </a:r>
          </a:p>
          <a:p>
            <a:pPr marL="342900" indent="-342900">
              <a:buFont typeface="Arial" panose="020B0604020202020204" pitchFamily="34" charset="0"/>
              <a:buChar char="•"/>
            </a:pPr>
            <a:r>
              <a:rPr lang="en-US" dirty="0">
                <a:latin typeface="+mn-lt"/>
                <a:ea typeface="Amazon Ember Light" panose="020B0403020204020204" pitchFamily="34" charset="0"/>
                <a:cs typeface="Amazon Ember Light" panose="020B0403020204020204" pitchFamily="34" charset="0"/>
              </a:rPr>
              <a:t>New object created</a:t>
            </a:r>
          </a:p>
          <a:p>
            <a:pPr marL="342900" indent="-342900">
              <a:buFont typeface="Arial" panose="020B0604020202020204" pitchFamily="34" charset="0"/>
              <a:buChar char="•"/>
            </a:pPr>
            <a:r>
              <a:rPr lang="en-US" dirty="0">
                <a:latin typeface="+mn-lt"/>
                <a:ea typeface="Amazon Ember Light" panose="020B0403020204020204" pitchFamily="34" charset="0"/>
                <a:cs typeface="Amazon Ember Light" panose="020B0403020204020204" pitchFamily="34" charset="0"/>
              </a:rPr>
              <a:t>Object removed</a:t>
            </a:r>
          </a:p>
          <a:p>
            <a:pPr marL="342900" indent="-342900">
              <a:buFont typeface="Arial" panose="020B0604020202020204" pitchFamily="34" charset="0"/>
              <a:buChar char="•"/>
            </a:pPr>
            <a:r>
              <a:rPr lang="en-US" dirty="0">
                <a:latin typeface="+mn-lt"/>
                <a:ea typeface="Amazon Ember Light" panose="020B0403020204020204" pitchFamily="34" charset="0"/>
                <a:cs typeface="Amazon Ember Light" panose="020B0403020204020204" pitchFamily="34" charset="0"/>
              </a:rPr>
              <a:t>Object restored</a:t>
            </a:r>
          </a:p>
          <a:p>
            <a:pPr marL="342900" indent="-342900">
              <a:buFont typeface="Arial" panose="020B0604020202020204" pitchFamily="34" charset="0"/>
              <a:buChar char="•"/>
            </a:pPr>
            <a:r>
              <a:rPr lang="en-US" dirty="0">
                <a:latin typeface="+mn-lt"/>
                <a:ea typeface="Amazon Ember Light" panose="020B0403020204020204" pitchFamily="34" charset="0"/>
                <a:cs typeface="Amazon Ember Light" panose="020B0403020204020204" pitchFamily="34" charset="0"/>
              </a:rPr>
              <a:t>Object replicated</a:t>
            </a:r>
          </a:p>
        </p:txBody>
      </p:sp>
      <p:grpSp>
        <p:nvGrpSpPr>
          <p:cNvPr id="3" name="graphic" descr="S3 Events can invoke a lambda function or publish events to destinations such as SNS topics or SQS queues.">
            <a:extLst>
              <a:ext uri="{FF2B5EF4-FFF2-40B4-BE49-F238E27FC236}">
                <a16:creationId xmlns:a16="http://schemas.microsoft.com/office/drawing/2014/main" id="{E18342E8-5D87-4B53-957D-DD8984F25638}"/>
              </a:ext>
            </a:extLst>
          </p:cNvPr>
          <p:cNvGrpSpPr/>
          <p:nvPr/>
        </p:nvGrpSpPr>
        <p:grpSpPr>
          <a:xfrm>
            <a:off x="4045447" y="1794534"/>
            <a:ext cx="8038701" cy="4241143"/>
            <a:chOff x="4045447" y="1794534"/>
            <a:chExt cx="8038701" cy="4241143"/>
          </a:xfrm>
        </p:grpSpPr>
        <p:pic>
          <p:nvPicPr>
            <p:cNvPr id="4" name="Graphic 31">
              <a:extLst>
                <a:ext uri="{FF2B5EF4-FFF2-40B4-BE49-F238E27FC236}">
                  <a16:creationId xmlns:a16="http://schemas.microsoft.com/office/drawing/2014/main" id="{5E4317A3-C947-2E4A-BF3D-D754AD5BF363}"/>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447" y="1794534"/>
              <a:ext cx="2787998" cy="278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10254122" y="4904711"/>
              <a:ext cx="1830026" cy="1130966"/>
              <a:chOff x="5476394" y="5065131"/>
              <a:chExt cx="1830026" cy="1130966"/>
            </a:xfrm>
          </p:grpSpPr>
          <p:sp>
            <p:nvSpPr>
              <p:cNvPr id="5" name="TextBox 17">
                <a:extLst>
                  <a:ext uri="{FF2B5EF4-FFF2-40B4-BE49-F238E27FC236}">
                    <a16:creationId xmlns:a16="http://schemas.microsoft.com/office/drawing/2014/main" id="{70E93A9B-B3E0-D24E-9DFE-BE9C66CA3837}"/>
                  </a:ext>
                </a:extLst>
              </p:cNvPr>
              <p:cNvSpPr txBox="1">
                <a:spLocks noChangeArrowheads="1"/>
              </p:cNvSpPr>
              <p:nvPr/>
            </p:nvSpPr>
            <p:spPr bwMode="auto">
              <a:xfrm>
                <a:off x="5476394" y="5857543"/>
                <a:ext cx="18300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rial" panose="020B0604020202020204" pitchFamily="34" charset="0"/>
                  </a:rPr>
                  <a:t>Lambda function</a:t>
                </a:r>
              </a:p>
            </p:txBody>
          </p:sp>
          <p:pic>
            <p:nvPicPr>
              <p:cNvPr id="6" name="Graphic 13">
                <a:extLst>
                  <a:ext uri="{FF2B5EF4-FFF2-40B4-BE49-F238E27FC236}">
                    <a16:creationId xmlns:a16="http://schemas.microsoft.com/office/drawing/2014/main" id="{E2B9011C-C7EB-AD4B-85D7-DC979571C750}"/>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428" y="5065131"/>
                <a:ext cx="809958"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4"/>
            <p:cNvGrpSpPr/>
            <p:nvPr/>
          </p:nvGrpSpPr>
          <p:grpSpPr>
            <a:xfrm>
              <a:off x="8821971" y="4904711"/>
              <a:ext cx="1409568" cy="1130966"/>
              <a:chOff x="2712609" y="5065131"/>
              <a:chExt cx="1409568" cy="1130966"/>
            </a:xfrm>
          </p:grpSpPr>
          <p:sp>
            <p:nvSpPr>
              <p:cNvPr id="7" name="TextBox 22">
                <a:extLst>
                  <a:ext uri="{FF2B5EF4-FFF2-40B4-BE49-F238E27FC236}">
                    <a16:creationId xmlns:a16="http://schemas.microsoft.com/office/drawing/2014/main" id="{0F939E15-29F9-494D-95A1-2CD7E40FCFCB}"/>
                  </a:ext>
                </a:extLst>
              </p:cNvPr>
              <p:cNvSpPr txBox="1">
                <a:spLocks noChangeArrowheads="1"/>
              </p:cNvSpPr>
              <p:nvPr/>
            </p:nvSpPr>
            <p:spPr bwMode="auto">
              <a:xfrm>
                <a:off x="2712609" y="5857543"/>
                <a:ext cx="1409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rial" panose="020B0604020202020204" pitchFamily="34" charset="0"/>
                  </a:rPr>
                  <a:t>SQS queue</a:t>
                </a:r>
              </a:p>
            </p:txBody>
          </p:sp>
          <p:pic>
            <p:nvPicPr>
              <p:cNvPr id="8" name="Graphic 29">
                <a:extLst>
                  <a:ext uri="{FF2B5EF4-FFF2-40B4-BE49-F238E27FC236}">
                    <a16:creationId xmlns:a16="http://schemas.microsoft.com/office/drawing/2014/main" id="{B9D068BA-391C-4349-BCAF-E4A07054AACC}"/>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940" y="5065131"/>
                <a:ext cx="809958"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p:nvPr/>
          </p:nvGrpSpPr>
          <p:grpSpPr>
            <a:xfrm>
              <a:off x="7597037" y="4904711"/>
              <a:ext cx="1162489" cy="1130966"/>
              <a:chOff x="1549975" y="5065131"/>
              <a:chExt cx="1162489" cy="1130966"/>
            </a:xfrm>
          </p:grpSpPr>
          <p:sp>
            <p:nvSpPr>
              <p:cNvPr id="9" name="TextBox 25">
                <a:extLst>
                  <a:ext uri="{FF2B5EF4-FFF2-40B4-BE49-F238E27FC236}">
                    <a16:creationId xmlns:a16="http://schemas.microsoft.com/office/drawing/2014/main" id="{00018E57-CFAC-A445-BD29-4EEF93B8E37A}"/>
                  </a:ext>
                </a:extLst>
              </p:cNvPr>
              <p:cNvSpPr txBox="1">
                <a:spLocks noChangeArrowheads="1"/>
              </p:cNvSpPr>
              <p:nvPr/>
            </p:nvSpPr>
            <p:spPr bwMode="auto">
              <a:xfrm>
                <a:off x="1549975" y="5857543"/>
                <a:ext cx="1162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rial" panose="020B0604020202020204" pitchFamily="34" charset="0"/>
                  </a:rPr>
                  <a:t>SNS topic</a:t>
                </a:r>
              </a:p>
            </p:txBody>
          </p:sp>
          <p:pic>
            <p:nvPicPr>
              <p:cNvPr id="10" name="Graphic 17">
                <a:extLst>
                  <a:ext uri="{FF2B5EF4-FFF2-40B4-BE49-F238E27FC236}">
                    <a16:creationId xmlns:a16="http://schemas.microsoft.com/office/drawing/2014/main" id="{F7E2F10A-D08E-FC49-B844-03F331E476F9}"/>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9" y="5065131"/>
                <a:ext cx="809958"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8" name="Straight Arrow Connector 17">
              <a:extLst>
                <a:ext uri="{C183D7F6-B498-43B3-948B-1728B52AA6E4}">
                  <adec:decorative xmlns:adec="http://schemas.microsoft.com/office/drawing/2017/decorative" val="1"/>
                </a:ext>
              </a:extLst>
            </p:cNvPr>
            <p:cNvCxnSpPr>
              <a:endCxn id="10" idx="0"/>
            </p:cNvCxnSpPr>
            <p:nvPr/>
          </p:nvCxnSpPr>
          <p:spPr>
            <a:xfrm>
              <a:off x="6721642" y="3935691"/>
              <a:ext cx="1473308" cy="969020"/>
            </a:xfrm>
            <a:prstGeom prst="bentConnector2">
              <a:avLst/>
            </a:prstGeom>
            <a:ln w="2540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C183D7F6-B498-43B3-948B-1728B52AA6E4}">
                  <adec:decorative xmlns:adec="http://schemas.microsoft.com/office/drawing/2017/decorative" val="1"/>
                </a:ext>
              </a:extLst>
            </p:cNvPr>
            <p:cNvCxnSpPr>
              <a:endCxn id="8" idx="0"/>
            </p:cNvCxnSpPr>
            <p:nvPr/>
          </p:nvCxnSpPr>
          <p:spPr>
            <a:xfrm>
              <a:off x="6753726" y="3264712"/>
              <a:ext cx="2782555" cy="1639999"/>
            </a:xfrm>
            <a:prstGeom prst="bentConnector2">
              <a:avLst/>
            </a:prstGeom>
            <a:ln w="2540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C183D7F6-B498-43B3-948B-1728B52AA6E4}">
                  <adec:decorative xmlns:adec="http://schemas.microsoft.com/office/drawing/2017/decorative" val="1"/>
                </a:ext>
              </a:extLst>
            </p:cNvPr>
            <p:cNvCxnSpPr>
              <a:endCxn id="6" idx="0"/>
            </p:cNvCxnSpPr>
            <p:nvPr/>
          </p:nvCxnSpPr>
          <p:spPr>
            <a:xfrm>
              <a:off x="6753726" y="2639758"/>
              <a:ext cx="4415409" cy="2264953"/>
            </a:xfrm>
            <a:prstGeom prst="bentConnector2">
              <a:avLst/>
            </a:prstGeom>
            <a:ln w="2540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75068" y="2470481"/>
              <a:ext cx="11470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ea typeface="Amazon Ember Light" panose="020B0403020204020204" pitchFamily="34" charset="0"/>
                  <a:cs typeface="Amazon Ember Light" panose="020B0403020204020204" pitchFamily="34" charset="0"/>
                </a:rPr>
                <a:t>Invoke</a:t>
              </a:r>
            </a:p>
          </p:txBody>
        </p:sp>
        <p:sp>
          <p:nvSpPr>
            <p:cNvPr id="40" name="TextBox 39"/>
            <p:cNvSpPr txBox="1"/>
            <p:nvPr/>
          </p:nvSpPr>
          <p:spPr>
            <a:xfrm>
              <a:off x="6865529" y="3766414"/>
              <a:ext cx="11470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280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1600" b="1" dirty="0">
                  <a:latin typeface="+mn-lt"/>
                </a:rPr>
                <a:t>Message</a:t>
              </a:r>
            </a:p>
          </p:txBody>
        </p:sp>
        <p:sp>
          <p:nvSpPr>
            <p:cNvPr id="42" name="TextBox 41"/>
            <p:cNvSpPr txBox="1"/>
            <p:nvPr/>
          </p:nvSpPr>
          <p:spPr>
            <a:xfrm>
              <a:off x="6865529" y="3095435"/>
              <a:ext cx="11470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280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1600" b="1" dirty="0">
                  <a:latin typeface="+mn-lt"/>
                </a:rPr>
                <a:t>Message</a:t>
              </a:r>
            </a:p>
          </p:txBody>
        </p:sp>
      </p:grpSp>
    </p:spTree>
    <p:custDataLst>
      <p:tags r:id="rId1"/>
    </p:custDataLst>
    <p:extLst>
      <p:ext uri="{BB962C8B-B14F-4D97-AF65-F5344CB8AC3E}">
        <p14:creationId xmlns:p14="http://schemas.microsoft.com/office/powerpoint/2010/main" val="890090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5528</TotalTime>
  <Words>6337</Words>
  <Application>Microsoft Office PowerPoint</Application>
  <PresentationFormat>Widescreen</PresentationFormat>
  <Paragraphs>736</Paragraphs>
  <Slides>36</Slides>
  <Notes>36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36</vt:i4>
      </vt:variant>
    </vt:vector>
  </HeadingPairs>
  <TitlesOfParts>
    <vt:vector size="52" baseType="lpstr">
      <vt:lpstr>ＭＳ Ｐゴシック</vt:lpstr>
      <vt:lpstr>Amazon Ember</vt:lpstr>
      <vt:lpstr>Amazon Ember Cd RC Light</vt:lpstr>
      <vt:lpstr>Amazon Ember Display Medium</vt:lpstr>
      <vt:lpstr>Amazon Ember Heavy</vt:lpstr>
      <vt:lpstr>Amazon Ember Light</vt:lpstr>
      <vt:lpstr>Amazon Ember Medium</vt:lpstr>
      <vt:lpstr>Amazon Ember Mono</vt:lpstr>
      <vt:lpstr>Arial</vt:lpstr>
      <vt:lpstr>Calibri</vt:lpstr>
      <vt:lpstr>Courier New</vt:lpstr>
      <vt:lpstr>Helvetica Neue</vt:lpstr>
      <vt:lpstr>Lucida Console</vt:lpstr>
      <vt:lpstr>Wingdings</vt:lpstr>
      <vt:lpstr>4_TC-2022-OneBrand</vt:lpstr>
      <vt:lpstr>5_TC-2022-OneBrand</vt:lpstr>
      <vt:lpstr>Developing on AWS</vt:lpstr>
      <vt:lpstr>Agenda</vt:lpstr>
      <vt:lpstr>Module objectives</vt:lpstr>
      <vt:lpstr>Storage options  (Amazon S3 focus)</vt:lpstr>
      <vt:lpstr>Types of storage on the AWS Cloud </vt:lpstr>
      <vt:lpstr>Amazon S3 overview</vt:lpstr>
      <vt:lpstr>Amazon S3 components</vt:lpstr>
      <vt:lpstr>Organize and locate objects with prefixes and delimiters</vt:lpstr>
      <vt:lpstr>Amazon S3 Event Notifications</vt:lpstr>
      <vt:lpstr>Amazon S3 objects​: Versioning</vt:lpstr>
      <vt:lpstr>Deleting object versions</vt:lpstr>
      <vt:lpstr>Categorizing storage using object tags</vt:lpstr>
      <vt:lpstr>Access control</vt:lpstr>
      <vt:lpstr>Example: S3 bucket policies</vt:lpstr>
      <vt:lpstr>Amazon S3 access points</vt:lpstr>
      <vt:lpstr>S3 service endpoints</vt:lpstr>
      <vt:lpstr>Overview: S3 service endpoints</vt:lpstr>
      <vt:lpstr>Interacting with Amazon S3  using AWS CLI</vt:lpstr>
      <vt:lpstr>Amazon S3 CLI</vt:lpstr>
      <vt:lpstr>Example: AWS S3 CLI commands</vt:lpstr>
      <vt:lpstr>Interacting with Amazon S3 through SDKs</vt:lpstr>
      <vt:lpstr>Using AWS SDKs to work with Amazon S3</vt:lpstr>
      <vt:lpstr>Step 1: Service configurations</vt:lpstr>
      <vt:lpstr>Step 2: Define dependencies</vt:lpstr>
      <vt:lpstr>Step 3: Create an S3 client to make service requests</vt:lpstr>
      <vt:lpstr>Example: Create an S3 client (Python)</vt:lpstr>
      <vt:lpstr>Example: Configure and create an S3 client (Python)</vt:lpstr>
      <vt:lpstr>Example: Configure and create an S3 client (Java)</vt:lpstr>
      <vt:lpstr>Example: Configure and create an S3 client (.NET)</vt:lpstr>
      <vt:lpstr>Step 4: Perform the operation</vt:lpstr>
      <vt:lpstr>Step 5: Close the S3 client connection</vt:lpstr>
      <vt:lpstr>Check your knowledge</vt:lpstr>
      <vt:lpstr>Knowledge check</vt:lpstr>
      <vt:lpstr>Wrap-up</vt:lpstr>
      <vt:lpstr>Module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64</cp:revision>
  <dcterms:created xsi:type="dcterms:W3CDTF">2022-05-23T15:50:25Z</dcterms:created>
  <dcterms:modified xsi:type="dcterms:W3CDTF">2022-08-29T17:29:20Z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