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notesSlides/notesSlide26.xml" ContentType="application/vnd.openxmlformats-officedocument.presentationml.notesSlide+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notesSlides/notesSlide28.xml" ContentType="application/vnd.openxmlformats-officedocument.presentationml.notesSlide+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notesSlides/notesSlide34.xml" ContentType="application/vnd.openxmlformats-officedocument.presentationml.notesSlide+xml"/>
  <Override PartName="/ppt/tags/tag124.xml" ContentType="application/vnd.openxmlformats-officedocument.presentationml.tags+xml"/>
  <Override PartName="/ppt/notesSlides/notesSlide35.xml" ContentType="application/vnd.openxmlformats-officedocument.presentationml.notesSlide+xml"/>
  <Override PartName="/ppt/tags/tag125.xml" ContentType="application/vnd.openxmlformats-officedocument.presentationml.tags+xml"/>
  <Override PartName="/ppt/notesSlides/notesSlide36.xml" ContentType="application/vnd.openxmlformats-officedocument.presentationml.notesSlide+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notesSlides/notesSlide38.xml" ContentType="application/vnd.openxmlformats-officedocument.presentationml.notesSlide+xml"/>
  <Override PartName="/ppt/tags/tag128.xml" ContentType="application/vnd.openxmlformats-officedocument.presentationml.tags+xml"/>
  <Override PartName="/ppt/notesSlides/notesSlide39.xml" ContentType="application/vnd.openxmlformats-officedocument.presentationml.notesSlide+xml"/>
  <Override PartName="/ppt/tags/tag129.xml" ContentType="application/vnd.openxmlformats-officedocument.presentationml.tags+xml"/>
  <Override PartName="/ppt/notesSlides/notesSlide40.xml" ContentType="application/vnd.openxmlformats-officedocument.presentationml.notesSlide+xml"/>
  <Override PartName="/ppt/tags/tag130.xml" ContentType="application/vnd.openxmlformats-officedocument.presentationml.tags+xml"/>
  <Override PartName="/ppt/notesSlides/notesSlide41.xml" ContentType="application/vnd.openxmlformats-officedocument.presentationml.notesSlide+xml"/>
  <Override PartName="/ppt/tags/tag131.xml" ContentType="application/vnd.openxmlformats-officedocument.presentationml.tags+xml"/>
  <Override PartName="/ppt/notesSlides/notesSlide42.xml" ContentType="application/vnd.openxmlformats-officedocument.presentationml.notesSlide+xml"/>
  <Override PartName="/ppt/tags/tag132.xml" ContentType="application/vnd.openxmlformats-officedocument.presentationml.tags+xml"/>
  <Override PartName="/ppt/notesSlides/notesSlide43.xml" ContentType="application/vnd.openxmlformats-officedocument.presentationml.notesSlide+xml"/>
  <Override PartName="/ppt/tags/tag133.xml" ContentType="application/vnd.openxmlformats-officedocument.presentationml.tags+xml"/>
  <Override PartName="/ppt/notesSlides/notesSlide44.xml" ContentType="application/vnd.openxmlformats-officedocument.presentationml.notesSlide+xml"/>
  <Override PartName="/ppt/tags/tag13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49"/>
  </p:notesMasterIdLst>
  <p:sldIdLst>
    <p:sldId id="256" r:id="rId3"/>
    <p:sldId id="258" r:id="rId4"/>
    <p:sldId id="333" r:id="rId5"/>
    <p:sldId id="293" r:id="rId6"/>
    <p:sldId id="259" r:id="rId7"/>
    <p:sldId id="267" r:id="rId8"/>
    <p:sldId id="336" r:id="rId9"/>
    <p:sldId id="263" r:id="rId10"/>
    <p:sldId id="264" r:id="rId11"/>
    <p:sldId id="261" r:id="rId12"/>
    <p:sldId id="257" r:id="rId13"/>
    <p:sldId id="288" r:id="rId14"/>
    <p:sldId id="270" r:id="rId15"/>
    <p:sldId id="289" r:id="rId16"/>
    <p:sldId id="272" r:id="rId17"/>
    <p:sldId id="273" r:id="rId18"/>
    <p:sldId id="306" r:id="rId19"/>
    <p:sldId id="307" r:id="rId20"/>
    <p:sldId id="335" r:id="rId21"/>
    <p:sldId id="295" r:id="rId22"/>
    <p:sldId id="296" r:id="rId23"/>
    <p:sldId id="291" r:id="rId24"/>
    <p:sldId id="292" r:id="rId25"/>
    <p:sldId id="305" r:id="rId26"/>
    <p:sldId id="297" r:id="rId27"/>
    <p:sldId id="327" r:id="rId28"/>
    <p:sldId id="287" r:id="rId29"/>
    <p:sldId id="323" r:id="rId30"/>
    <p:sldId id="343" r:id="rId31"/>
    <p:sldId id="302" r:id="rId32"/>
    <p:sldId id="303" r:id="rId33"/>
    <p:sldId id="314" r:id="rId34"/>
    <p:sldId id="339" r:id="rId35"/>
    <p:sldId id="342" r:id="rId36"/>
    <p:sldId id="329" r:id="rId37"/>
    <p:sldId id="318" r:id="rId38"/>
    <p:sldId id="321" r:id="rId39"/>
    <p:sldId id="322" r:id="rId40"/>
    <p:sldId id="324" r:id="rId41"/>
    <p:sldId id="325" r:id="rId42"/>
    <p:sldId id="326" r:id="rId43"/>
    <p:sldId id="340" r:id="rId44"/>
    <p:sldId id="338" r:id="rId45"/>
    <p:sldId id="341" r:id="rId46"/>
    <p:sldId id="337" r:id="rId47"/>
    <p:sldId id="320" r:id="rId48"/>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adakis Kantos, Yianna" initials="PKY" lastIdx="4" clrIdx="0">
    <p:extLst>
      <p:ext uri="{19B8F6BF-5375-455C-9EA6-DF929625EA0E}">
        <p15:presenceInfo xmlns:p15="http://schemas.microsoft.com/office/powerpoint/2012/main" userId="S-1-5-21-1407069837-2091007605-538272213-37540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9548" autoAdjust="0"/>
  </p:normalViewPr>
  <p:slideViewPr>
    <p:cSldViewPr snapToGrid="0">
      <p:cViewPr varScale="1">
        <p:scale>
          <a:sx n="76" d="100"/>
          <a:sy n="76" d="100"/>
        </p:scale>
        <p:origin x="1002" y="90"/>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amazondynamodb/latest/developerguide/HowItWorks.Partitions.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aws.amazon.com/amazondynamodb/latest/developerguide/WorkingWithTables.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amazondynamodb/latest/developerguide/WorkingWithTabl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aws.amazon.com/amazondynamodb/latest/developerguide/Limit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aws.amazon.com/amazondynamodb/latest/developerguide/SecondaryIndex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amazondynamodb/latest/developerguide/SecondaryIndex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ws.amazon.com/amazondynamodb/latest/developerguide/bp-partition-key-design.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ws.amazon.com/amazondynamodb/latest/developerguide/workbench.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ws.amazon.com/amazondynamodb/latest/developerguide/DynamoDBLocal.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artiql.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aws.amazon.com/amazondynamodb/latest/developerguide/ql-reference.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aws.amazon.com/amazondynamodb/latest/developerguide/Programming.SDKOverview.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amazondynamodb/latest/developerguide/Programming.SDKOverview.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6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5BBA243-07DA-4E86-AF40-165A1ADD1AE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149FFB6-2292-452D-9FEC-0751737A3E3A}"/>
              </a:ext>
            </a:extLst>
          </p:cNvPr>
          <p:cNvSpPr>
            <a:spLocks noGrp="1"/>
          </p:cNvSpPr>
          <p:nvPr>
            <p:ph type="body" idx="1"/>
          </p:nvPr>
        </p:nvSpPr>
        <p:spPr/>
        <p:txBody>
          <a:bodyPr/>
          <a:lstStyle/>
          <a:p>
            <a:pPr lvl="0">
              <a:defRPr/>
            </a:pPr>
            <a:r>
              <a:rPr lang="en-US"/>
              <a:t>Why </a:t>
            </a:r>
            <a:r>
              <a:rPr lang="en-US" dirty="0"/>
              <a:t>choose DynamoDB for your application? DynamoDB provides these benefits</a:t>
            </a:r>
            <a:r>
              <a:rPr lang="en-US" b="1" dirty="0"/>
              <a:t>:</a:t>
            </a:r>
            <a:br>
              <a:rPr lang="en-US" b="1" dirty="0"/>
            </a:br>
            <a:endParaRPr lang="en-US" b="1" dirty="0"/>
          </a:p>
          <a:p>
            <a:pPr lvl="0">
              <a:defRPr/>
            </a:pPr>
            <a:r>
              <a:rPr lang="en-US" b="1" dirty="0"/>
              <a:t>Performance at scale</a:t>
            </a:r>
            <a:br>
              <a:rPr lang="en-US" b="1" dirty="0"/>
            </a:br>
            <a:r>
              <a:rPr lang="en-US" dirty="0"/>
              <a:t>Amazon DynamoDB is a fully managed NoSQL database service that provides fast and predictable performance with seamless scalability. You can use this scalability to meet your application’s fluctuating capacity needs. </a:t>
            </a:r>
          </a:p>
          <a:p>
            <a:pPr lvl="0">
              <a:defRPr/>
            </a:pPr>
            <a:endParaRPr lang="en-US" dirty="0"/>
          </a:p>
          <a:p>
            <a:pPr lvl="0">
              <a:defRPr/>
            </a:pPr>
            <a:r>
              <a:rPr lang="en-US" b="1" dirty="0"/>
              <a:t>Serverless</a:t>
            </a:r>
            <a:br>
              <a:rPr lang="en-US" dirty="0"/>
            </a:br>
            <a:r>
              <a:rPr lang="en-US" dirty="0"/>
              <a:t>DynamoDB offers a serverless solution that does not require you to install or maintain any software. Amazon DynamoDB is also enterprise-ready for vital workloads.</a:t>
            </a:r>
          </a:p>
          <a:p>
            <a:endParaRPr lang="en-US" dirty="0"/>
          </a:p>
          <a:p>
            <a:r>
              <a:rPr lang="en-US" b="1" dirty="0"/>
              <a:t>Enterprise ready</a:t>
            </a:r>
          </a:p>
          <a:p>
            <a:pPr lvl="0">
              <a:defRPr/>
            </a:pPr>
            <a:r>
              <a:rPr lang="en-US" dirty="0"/>
              <a:t>Amazon DynamoDB is a fast and flexible nonrelational database service for all </a:t>
            </a:r>
            <a:r>
              <a:rPr lang="en-US" dirty="0">
                <a:solidFill>
                  <a:srgbClr val="000000"/>
                </a:solidFill>
              </a:rPr>
              <a:t>applications</a:t>
            </a:r>
            <a:r>
              <a:rPr lang="en-US" dirty="0"/>
              <a:t> that need consistent, single-digit millisecond latency at any scale. It is a fully managed cloud database that supports both document and key-value store models. </a:t>
            </a:r>
          </a:p>
          <a:p>
            <a:endParaRPr lang="en-US" dirty="0"/>
          </a:p>
          <a:p>
            <a:r>
              <a:rPr lang="en-US" b="1" dirty="0"/>
              <a:t>Fully managed </a:t>
            </a:r>
          </a:p>
          <a:p>
            <a:r>
              <a:rPr lang="en-US" dirty="0">
                <a:solidFill>
                  <a:srgbClr val="000000"/>
                </a:solidFill>
              </a:rPr>
              <a:t>DynamoDB</a:t>
            </a:r>
            <a:r>
              <a:rPr lang="en-US" dirty="0"/>
              <a:t> is a fully managed, nonrelational database service. You can create a database table, set your target use for </a:t>
            </a:r>
            <a:r>
              <a:rPr lang="en-US" dirty="0">
                <a:solidFill>
                  <a:srgbClr val="000000"/>
                </a:solidFill>
              </a:rPr>
              <a:t>automatic scaling</a:t>
            </a:r>
            <a:r>
              <a:rPr lang="en-US" dirty="0"/>
              <a:t>, and let the service handle the rest. </a:t>
            </a:r>
            <a:r>
              <a:rPr lang="en-US" dirty="0">
                <a:solidFill>
                  <a:srgbClr val="000000"/>
                </a:solidFill>
              </a:rPr>
              <a:t>You</a:t>
            </a:r>
            <a:r>
              <a:rPr lang="en-US" dirty="0"/>
              <a:t> no longer </a:t>
            </a:r>
            <a:r>
              <a:rPr lang="en-US" dirty="0">
                <a:solidFill>
                  <a:srgbClr val="000000"/>
                </a:solidFill>
              </a:rPr>
              <a:t>need to</a:t>
            </a:r>
            <a:r>
              <a:rPr lang="en-US" dirty="0"/>
              <a:t> worry </a:t>
            </a:r>
            <a:r>
              <a:rPr lang="en-US" dirty="0">
                <a:solidFill>
                  <a:srgbClr val="000000"/>
                </a:solidFill>
              </a:rPr>
              <a:t>about database management tasks as you scale. Examples of management tasks include the following:</a:t>
            </a:r>
          </a:p>
          <a:p>
            <a:pPr marL="171450" indent="-171450">
              <a:buFont typeface="Arial" panose="020B0604020202020204" pitchFamily="34" charset="0"/>
              <a:buChar char="•"/>
            </a:pPr>
            <a:r>
              <a:rPr lang="en-US" dirty="0">
                <a:solidFill>
                  <a:srgbClr val="000000"/>
                </a:solidFill>
              </a:rPr>
              <a:t>Hardware or software provisioning</a:t>
            </a:r>
          </a:p>
          <a:p>
            <a:pPr marL="171450" indent="-171450">
              <a:buFont typeface="Arial" panose="020B0604020202020204" pitchFamily="34" charset="0"/>
              <a:buChar char="•"/>
            </a:pPr>
            <a:r>
              <a:rPr lang="en-US" dirty="0">
                <a:solidFill>
                  <a:srgbClr val="000000"/>
                </a:solidFill>
              </a:rPr>
              <a:t>Setup and configuration</a:t>
            </a:r>
          </a:p>
          <a:p>
            <a:pPr marL="171450" indent="-171450">
              <a:buFont typeface="Arial" panose="020B0604020202020204" pitchFamily="34" charset="0"/>
              <a:buChar char="•"/>
            </a:pPr>
            <a:r>
              <a:rPr lang="en-US" dirty="0">
                <a:solidFill>
                  <a:srgbClr val="000000"/>
                </a:solidFill>
              </a:rPr>
              <a:t>Software patching</a:t>
            </a:r>
          </a:p>
          <a:p>
            <a:pPr marL="171450" indent="-171450">
              <a:buFont typeface="Arial" panose="020B0604020202020204" pitchFamily="34" charset="0"/>
              <a:buChar char="•"/>
            </a:pPr>
            <a:r>
              <a:rPr lang="en-US" dirty="0">
                <a:solidFill>
                  <a:srgbClr val="000000"/>
                </a:solidFill>
              </a:rPr>
              <a:t>Operating a distributed database cluster</a:t>
            </a:r>
          </a:p>
          <a:p>
            <a:pPr marL="171450" indent="-171450">
              <a:buFont typeface="Arial" panose="020B0604020202020204" pitchFamily="34" charset="0"/>
              <a:buChar char="•"/>
            </a:pPr>
            <a:r>
              <a:rPr lang="en-US" dirty="0">
                <a:solidFill>
                  <a:srgbClr val="000000"/>
                </a:solidFill>
              </a:rPr>
              <a:t>Partitioning data over multiple instances</a:t>
            </a:r>
            <a:endParaRPr lang="en-US" dirty="0"/>
          </a:p>
          <a:p>
            <a:endParaRPr lang="en-US" dirty="0">
              <a:solidFill>
                <a:srgbClr val="000000"/>
              </a:solidFill>
            </a:endParaRPr>
          </a:p>
          <a:p>
            <a:r>
              <a:rPr lang="en-US" dirty="0">
                <a:solidFill>
                  <a:srgbClr val="000000"/>
                </a:solidFill>
              </a:rPr>
              <a:t>DynamoDB</a:t>
            </a:r>
            <a:r>
              <a:rPr lang="en-US" dirty="0"/>
              <a:t> also provides point-in-time recovery, backup, and restore for all your tables. These features help you meet your corporate and regulatory archival requirements. </a:t>
            </a:r>
          </a:p>
          <a:p>
            <a:endParaRPr lang="en-US" b="1" dirty="0"/>
          </a:p>
          <a:p>
            <a:r>
              <a:rPr lang="en-US" b="1" dirty="0"/>
              <a:t>Low-latency queries </a:t>
            </a:r>
          </a:p>
          <a:p>
            <a:r>
              <a:rPr lang="en-US" dirty="0"/>
              <a:t>Average service-side latencies are typically single-digit milliseconds. As your data volumes grow and </a:t>
            </a:r>
            <a:r>
              <a:rPr lang="en-US" dirty="0">
                <a:solidFill>
                  <a:srgbClr val="000000"/>
                </a:solidFill>
              </a:rPr>
              <a:t>application</a:t>
            </a:r>
            <a:r>
              <a:rPr lang="en-US" dirty="0"/>
              <a:t> performance demands increase, </a:t>
            </a:r>
            <a:r>
              <a:rPr lang="en-US" dirty="0">
                <a:solidFill>
                  <a:srgbClr val="000000"/>
                </a:solidFill>
              </a:rPr>
              <a:t>DynamoDB</a:t>
            </a:r>
            <a:r>
              <a:rPr lang="en-US" dirty="0"/>
              <a:t> uses automatic partitioning and solid state drives (SSD) technologies. These technologies help you to meet your throughput requirements and deliver low latencies at any scale.</a:t>
            </a:r>
          </a:p>
          <a:p>
            <a:endParaRPr lang="en-US" dirty="0"/>
          </a:p>
          <a:p>
            <a:r>
              <a:rPr lang="en-US" b="1" dirty="0"/>
              <a:t>Fine-grained access control </a:t>
            </a:r>
            <a:endParaRPr lang="en-US" dirty="0"/>
          </a:p>
          <a:p>
            <a:r>
              <a:rPr lang="en-US" dirty="0">
                <a:solidFill>
                  <a:srgbClr val="000000"/>
                </a:solidFill>
              </a:rPr>
              <a:t>DynamoDB</a:t>
            </a:r>
            <a:r>
              <a:rPr lang="en-US" dirty="0"/>
              <a:t> integrates with AWS Identity and Access Management (IAM) for fine-grained access control of </a:t>
            </a:r>
            <a:r>
              <a:rPr lang="en-US" dirty="0">
                <a:solidFill>
                  <a:srgbClr val="000000"/>
                </a:solidFill>
              </a:rPr>
              <a:t>users</a:t>
            </a:r>
            <a:r>
              <a:rPr lang="en-US" dirty="0"/>
              <a:t> in your organization. You can assign unique security credentials to each </a:t>
            </a:r>
            <a:r>
              <a:rPr lang="en-US" dirty="0">
                <a:solidFill>
                  <a:srgbClr val="000000"/>
                </a:solidFill>
              </a:rPr>
              <a:t>user</a:t>
            </a:r>
            <a:r>
              <a:rPr lang="en-US" dirty="0"/>
              <a:t> and control each </a:t>
            </a:r>
            <a:r>
              <a:rPr lang="en-US" dirty="0">
                <a:solidFill>
                  <a:srgbClr val="000000"/>
                </a:solidFill>
              </a:rPr>
              <a:t>user</a:t>
            </a:r>
            <a:r>
              <a:rPr lang="en-US" dirty="0"/>
              <a:t>'s access to services and resources.</a:t>
            </a:r>
          </a:p>
          <a:p>
            <a:br>
              <a:rPr lang="en-US" b="1" dirty="0"/>
            </a:br>
            <a:r>
              <a:rPr lang="en-US" b="1" dirty="0"/>
              <a:t>Flexible </a:t>
            </a:r>
          </a:p>
          <a:p>
            <a:r>
              <a:rPr lang="en-US" dirty="0">
                <a:solidFill>
                  <a:srgbClr val="000000"/>
                </a:solidFill>
              </a:rPr>
              <a:t>DynamoDB</a:t>
            </a:r>
            <a:r>
              <a:rPr lang="en-US" dirty="0"/>
              <a:t> supports storing, querying, and updating documents. </a:t>
            </a:r>
            <a:r>
              <a:rPr lang="en-US" dirty="0">
                <a:solidFill>
                  <a:srgbClr val="000000"/>
                </a:solidFill>
              </a:rPr>
              <a:t>By using the AWS SDK,</a:t>
            </a:r>
            <a:r>
              <a:rPr lang="en-US" dirty="0"/>
              <a:t> you can write </a:t>
            </a:r>
            <a:r>
              <a:rPr lang="en-US" dirty="0">
                <a:solidFill>
                  <a:srgbClr val="000000"/>
                </a:solidFill>
              </a:rPr>
              <a:t>applications</a:t>
            </a:r>
            <a:r>
              <a:rPr lang="en-US" dirty="0"/>
              <a:t> that store JSON documents directly into Amazon DynamoDB tables. </a:t>
            </a:r>
            <a:r>
              <a:rPr lang="en-US" dirty="0">
                <a:solidFill>
                  <a:srgbClr val="000000"/>
                </a:solidFill>
              </a:rPr>
              <a:t>This</a:t>
            </a:r>
            <a:r>
              <a:rPr lang="en-US" dirty="0"/>
              <a:t> capability reduces the amount of new code to be written to insert, update, and retrieve JSON documents. You can also perform powerful database operations, such as nested JSON queries, by using a few lines of </a:t>
            </a:r>
            <a:r>
              <a:rPr lang="en-US" dirty="0">
                <a:solidFill>
                  <a:srgbClr val="000000"/>
                </a:solidFill>
              </a:rPr>
              <a:t>code</a:t>
            </a:r>
            <a:r>
              <a:rPr lang="en-US" dirty="0"/>
              <a:t>.</a:t>
            </a:r>
            <a:endParaRPr lang="en-US" b="1" dirty="0"/>
          </a:p>
          <a:p>
            <a:endParaRPr lang="en-US" dirty="0"/>
          </a:p>
        </p:txBody>
      </p:sp>
    </p:spTree>
    <p:extLst>
      <p:ext uri="{BB962C8B-B14F-4D97-AF65-F5344CB8AC3E}">
        <p14:creationId xmlns:p14="http://schemas.microsoft.com/office/powerpoint/2010/main" val="644156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4829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545940-39E9-4140-BBA3-1F6AD9AC142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DBBFADFC-3471-4B7A-A463-A90416EA8008}"/>
              </a:ext>
            </a:extLst>
          </p:cNvPr>
          <p:cNvSpPr>
            <a:spLocks noGrp="1"/>
          </p:cNvSpPr>
          <p:nvPr>
            <p:ph type="body" idx="1"/>
          </p:nvPr>
        </p:nvSpPr>
        <p:spPr>
          <a:xfrm>
            <a:off x="777875" y="4840288"/>
            <a:ext cx="6216650" cy="2517115"/>
          </a:xfrm>
        </p:spPr>
        <p:txBody>
          <a:bodyPr/>
          <a:lstStyle/>
          <a:p>
            <a:r>
              <a:rPr lang="en-US"/>
              <a:t>Amazon </a:t>
            </a:r>
            <a:r>
              <a:rPr lang="en-US" dirty="0"/>
              <a:t>DynamoDB, stores data in </a:t>
            </a:r>
            <a:r>
              <a:rPr lang="en-US" i="1" dirty="0"/>
              <a:t>tables</a:t>
            </a:r>
            <a:r>
              <a:rPr lang="en-US" dirty="0"/>
              <a:t>. A table contains </a:t>
            </a:r>
            <a:r>
              <a:rPr lang="en-US" i="1" dirty="0"/>
              <a:t>items</a:t>
            </a:r>
            <a:r>
              <a:rPr lang="en-US" dirty="0"/>
              <a:t> with </a:t>
            </a:r>
            <a:r>
              <a:rPr lang="en-US" i="1" dirty="0"/>
              <a:t>attributes</a:t>
            </a:r>
            <a:r>
              <a:rPr lang="en-US" dirty="0"/>
              <a:t>. You can think of items as rows or tuples, in a relational database, and attributes as columns. </a:t>
            </a:r>
          </a:p>
          <a:p>
            <a:endParaRPr lang="en-US" dirty="0"/>
          </a:p>
          <a:p>
            <a:r>
              <a:rPr lang="en-US" dirty="0">
                <a:solidFill>
                  <a:srgbClr val="000000"/>
                </a:solidFill>
              </a:rPr>
              <a:t>DynamoDB</a:t>
            </a:r>
            <a:r>
              <a:rPr lang="en-US" dirty="0"/>
              <a:t> stores data in partitions and divides a table's items into multiple partitions based on the </a:t>
            </a:r>
            <a:r>
              <a:rPr lang="en-US" i="1" dirty="0"/>
              <a:t>partition key </a:t>
            </a:r>
            <a:r>
              <a:rPr lang="en-US" dirty="0"/>
              <a:t>value. A </a:t>
            </a:r>
            <a:r>
              <a:rPr lang="en-US" i="1" dirty="0"/>
              <a:t>partition</a:t>
            </a:r>
            <a:r>
              <a:rPr lang="en-US" dirty="0"/>
              <a:t> is an allocation of storage for a table, backed by SSDs and automatically replicated across multiple Availability Zones within an AWS Region. Partition management is handled entirely by </a:t>
            </a:r>
            <a:r>
              <a:rPr lang="en-US" dirty="0">
                <a:solidFill>
                  <a:srgbClr val="000000"/>
                </a:solidFill>
              </a:rPr>
              <a:t>DynamoDB</a:t>
            </a:r>
            <a:r>
              <a:rPr lang="en-US" dirty="0"/>
              <a:t>. The partition key of an item is also known as its </a:t>
            </a:r>
            <a:r>
              <a:rPr lang="en-US" i="1" dirty="0"/>
              <a:t>hash attribute</a:t>
            </a:r>
            <a:r>
              <a:rPr lang="en-US" dirty="0"/>
              <a:t>. </a:t>
            </a:r>
          </a:p>
          <a:p>
            <a:endParaRPr lang="en-US" dirty="0"/>
          </a:p>
          <a:p>
            <a:r>
              <a:rPr lang="en-US" dirty="0">
                <a:solidFill>
                  <a:srgbClr val="000000"/>
                </a:solidFill>
              </a:rPr>
              <a:t>A</a:t>
            </a:r>
            <a:r>
              <a:rPr lang="en-US" dirty="0"/>
              <a:t> </a:t>
            </a:r>
            <a:r>
              <a:rPr lang="en-US" i="1" dirty="0"/>
              <a:t>sort key </a:t>
            </a:r>
            <a:r>
              <a:rPr lang="en-US" dirty="0"/>
              <a:t>can be defined to store all of the items with the same partition key value physically close together. The items can then be ordered by sort key value in the </a:t>
            </a:r>
            <a:r>
              <a:rPr lang="en-US" dirty="0">
                <a:solidFill>
                  <a:srgbClr val="000000"/>
                </a:solidFill>
              </a:rPr>
              <a:t>partition</a:t>
            </a:r>
            <a:r>
              <a:rPr lang="en-US" dirty="0"/>
              <a:t>. It represents a one-to-many relationship based on the partition key and enables querying on the sort key attribute. The sort key of an item is also known as its </a:t>
            </a:r>
            <a:r>
              <a:rPr lang="en-US" i="1" dirty="0"/>
              <a:t>range attribute</a:t>
            </a:r>
            <a:r>
              <a:rPr lang="en-US" dirty="0"/>
              <a:t>. </a:t>
            </a:r>
          </a:p>
          <a:p>
            <a:endParaRPr lang="en-US" dirty="0"/>
          </a:p>
          <a:p>
            <a:pPr defTabSz="457200">
              <a:defRPr/>
            </a:pPr>
            <a:r>
              <a:rPr lang="en-US" dirty="0"/>
              <a:t>For information, see the following in the </a:t>
            </a:r>
            <a:r>
              <a:rPr lang="en-US" i="1" dirty="0"/>
              <a:t>Amazon DynamoDB Developer Guide</a:t>
            </a:r>
            <a:r>
              <a:rPr lang="en-US" dirty="0"/>
              <a:t>: </a:t>
            </a:r>
          </a:p>
          <a:p>
            <a:pPr marL="171450" indent="-171450" defTabSz="457200">
              <a:buFont typeface="Arial" panose="020B0604020202020204" pitchFamily="34" charset="0"/>
              <a:buChar char="•"/>
              <a:defRPr/>
            </a:pPr>
            <a:r>
              <a:rPr lang="en-US" dirty="0"/>
              <a:t>“Partitions and Data Distribution” (</a:t>
            </a:r>
            <a:r>
              <a:rPr lang="en-US" u="sng" dirty="0">
                <a:hlinkClick r:id="rId3"/>
              </a:rPr>
              <a:t>https://docs.aws.amazon.com/amazondynamodb/latest/developerguide/HowItWorks.Partitions.html</a:t>
            </a:r>
            <a:r>
              <a:rPr lang="en-US" dirty="0"/>
              <a:t>)</a:t>
            </a:r>
          </a:p>
          <a:p>
            <a:pPr marL="171450" lvl="0" indent="-171450" defTabSz="457200">
              <a:buFont typeface="Arial" panose="020B0604020202020204" pitchFamily="34" charset="0"/>
              <a:buChar char="•"/>
              <a:defRPr/>
            </a:pPr>
            <a:r>
              <a:rPr lang="en-US" dirty="0"/>
              <a:t>“Working with Tables and Data in DynamoDB” (</a:t>
            </a:r>
            <a:r>
              <a:rPr lang="en-US" dirty="0">
                <a:hlinkClick r:id="rId4"/>
              </a:rPr>
              <a:t>https://docs.aws.amazon.com/amazondynamodb/latest/developerguide/WorkingWithTables.html</a:t>
            </a:r>
            <a:r>
              <a:rPr lang="en-US" dirty="0"/>
              <a:t>)</a:t>
            </a:r>
          </a:p>
          <a:p>
            <a:pPr marL="171450" indent="-171450" defTabSz="457200">
              <a:buFont typeface="Arial" panose="020B0604020202020204" pitchFamily="34" charset="0"/>
              <a:buChar char="•"/>
              <a:defRPr/>
            </a:pPr>
            <a:r>
              <a:rPr lang="en-US" dirty="0"/>
              <a:t>“</a:t>
            </a:r>
            <a:r>
              <a:rPr lang="en-US" dirty="0">
                <a:solidFill>
                  <a:srgbClr val="000000"/>
                </a:solidFill>
              </a:rPr>
              <a:t>DynamoDB</a:t>
            </a:r>
            <a:r>
              <a:rPr lang="en-US" dirty="0"/>
              <a:t> data model” (</a:t>
            </a:r>
            <a:r>
              <a:rPr lang="en-US" dirty="0">
                <a:hlinkClick r:id="rId3"/>
              </a:rPr>
              <a:t>https://docs.aws.amazon.com/amazondynamodb/latest/developerguide/HowItWorks.Partitions.html</a:t>
            </a:r>
            <a:r>
              <a:rPr lang="en-US" dirty="0"/>
              <a:t>)</a:t>
            </a:r>
          </a:p>
        </p:txBody>
      </p:sp>
    </p:spTree>
    <p:extLst>
      <p:ext uri="{BB962C8B-B14F-4D97-AF65-F5344CB8AC3E}">
        <p14:creationId xmlns:p14="http://schemas.microsoft.com/office/powerpoint/2010/main" val="1417448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26B0D5A-52F1-49B7-AA79-7E07E221532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2919AD7-A435-4535-A523-10ECF04AA758}"/>
              </a:ext>
            </a:extLst>
          </p:cNvPr>
          <p:cNvSpPr>
            <a:spLocks noGrp="1"/>
          </p:cNvSpPr>
          <p:nvPr>
            <p:ph type="body" idx="1"/>
          </p:nvPr>
        </p:nvSpPr>
        <p:spPr/>
        <p:txBody>
          <a:bodyPr/>
          <a:lstStyle/>
          <a:p>
            <a:r>
              <a:rPr lang="en-US" dirty="0"/>
              <a:t>An item is a collection of attributes. Items are analogous to rows, and attributes are analogous to columns in a relational database table.</a:t>
            </a:r>
          </a:p>
          <a:p>
            <a:endParaRPr lang="en-US" dirty="0"/>
          </a:p>
          <a:p>
            <a:r>
              <a:rPr lang="en-US" dirty="0"/>
              <a:t>Each attribute has a name, data type, and value. An item can have any number of attributes. Unlike a relational database, </a:t>
            </a:r>
            <a:r>
              <a:rPr lang="en-US" dirty="0">
                <a:solidFill>
                  <a:srgbClr val="000000"/>
                </a:solidFill>
              </a:rPr>
              <a:t>DynamoDB</a:t>
            </a:r>
            <a:r>
              <a:rPr lang="en-US" dirty="0"/>
              <a:t> is not constrained by a predefined schema. Items in a table can have different </a:t>
            </a:r>
            <a:r>
              <a:rPr lang="en-US" dirty="0">
                <a:solidFill>
                  <a:srgbClr val="000000"/>
                </a:solidFill>
              </a:rPr>
              <a:t>types</a:t>
            </a:r>
            <a:r>
              <a:rPr lang="en-US" dirty="0"/>
              <a:t> of attributes.</a:t>
            </a:r>
          </a:p>
          <a:p>
            <a:endParaRPr lang="en-US" dirty="0"/>
          </a:p>
          <a:p>
            <a:r>
              <a:rPr lang="en-US" b="1" dirty="0"/>
              <a:t>Data types</a:t>
            </a:r>
          </a:p>
          <a:p>
            <a:r>
              <a:rPr lang="en-US" dirty="0"/>
              <a:t>Attributes can have one of the following data types:</a:t>
            </a:r>
          </a:p>
          <a:p>
            <a:pPr marL="171450" indent="-171450">
              <a:buFont typeface="Arial" panose="020B0604020202020204" pitchFamily="34" charset="0"/>
              <a:buChar char="•"/>
            </a:pPr>
            <a:r>
              <a:rPr lang="en-US" b="1" dirty="0"/>
              <a:t>Scalar </a:t>
            </a:r>
            <a:r>
              <a:rPr lang="en-US" b="1" dirty="0">
                <a:solidFill>
                  <a:srgbClr val="000000"/>
                </a:solidFill>
              </a:rPr>
              <a:t>types</a:t>
            </a:r>
            <a:r>
              <a:rPr lang="en-US" b="1" dirty="0"/>
              <a:t> </a:t>
            </a:r>
            <a:r>
              <a:rPr lang="en-US" dirty="0"/>
              <a:t>–</a:t>
            </a:r>
            <a:r>
              <a:rPr lang="en-US" b="1" dirty="0"/>
              <a:t> </a:t>
            </a:r>
            <a:r>
              <a:rPr lang="en-US" dirty="0"/>
              <a:t>Number, String, Binary, Boolean, and Null</a:t>
            </a:r>
          </a:p>
          <a:p>
            <a:pPr marL="171450" indent="-171450">
              <a:buFont typeface="Arial" panose="020B0604020202020204" pitchFamily="34" charset="0"/>
              <a:buChar char="•"/>
            </a:pPr>
            <a:r>
              <a:rPr lang="en-US" b="1" dirty="0"/>
              <a:t>Multi-valued </a:t>
            </a:r>
            <a:r>
              <a:rPr lang="en-US" b="1" dirty="0">
                <a:solidFill>
                  <a:srgbClr val="000000"/>
                </a:solidFill>
              </a:rPr>
              <a:t>types</a:t>
            </a:r>
            <a:r>
              <a:rPr lang="en-US" b="1" dirty="0"/>
              <a:t> </a:t>
            </a:r>
            <a:r>
              <a:rPr lang="en-US" dirty="0"/>
              <a:t>–</a:t>
            </a:r>
            <a:r>
              <a:rPr lang="en-US" b="1" dirty="0"/>
              <a:t> </a:t>
            </a:r>
            <a:r>
              <a:rPr lang="en-US" dirty="0"/>
              <a:t>String Set, Number Set, and Binary </a:t>
            </a:r>
            <a:r>
              <a:rPr lang="en-US" dirty="0">
                <a:solidFill>
                  <a:srgbClr val="000000"/>
                </a:solidFill>
              </a:rPr>
              <a:t>Set</a:t>
            </a:r>
            <a:endParaRPr lang="en-US" dirty="0">
              <a:solidFill>
                <a:srgbClr val="000000"/>
              </a:solidFill>
              <a:latin typeface="Calibri" panose="020F0502020204030204" pitchFamily="34" charset="0"/>
            </a:endParaRPr>
          </a:p>
          <a:p>
            <a:pPr marL="171450" indent="-171450">
              <a:buFont typeface="Arial" panose="020B0604020202020204" pitchFamily="34" charset="0"/>
              <a:buChar char="•"/>
            </a:pPr>
            <a:r>
              <a:rPr lang="en-US" b="1" dirty="0"/>
              <a:t>Document </a:t>
            </a:r>
            <a:r>
              <a:rPr lang="en-US" b="1" dirty="0">
                <a:solidFill>
                  <a:srgbClr val="000000"/>
                </a:solidFill>
              </a:rPr>
              <a:t>types</a:t>
            </a:r>
            <a:r>
              <a:rPr lang="en-US" b="1" dirty="0"/>
              <a:t> </a:t>
            </a:r>
            <a:r>
              <a:rPr lang="en-US" dirty="0"/>
              <a:t>–</a:t>
            </a:r>
            <a:r>
              <a:rPr lang="en-US" b="1" dirty="0"/>
              <a:t> </a:t>
            </a:r>
            <a:r>
              <a:rPr lang="en-US" dirty="0"/>
              <a:t>List and Map</a:t>
            </a:r>
          </a:p>
          <a:p>
            <a:endParaRPr lang="en-US" dirty="0"/>
          </a:p>
          <a:p>
            <a:r>
              <a:rPr lang="en-US" dirty="0"/>
              <a:t>A document type can represent a complex structure with nested attributes, similar to the structure you would find in a JSON-formatted document. Maps are ideal for storing JSON-formatted documents in DynamoDB. You can save objects as JSON documents in a DynamoDB attribute. </a:t>
            </a:r>
          </a:p>
          <a:p>
            <a:endParaRPr lang="en-US" dirty="0"/>
          </a:p>
          <a:p>
            <a:r>
              <a:rPr lang="en-US" dirty="0"/>
              <a:t>The size of an item is the sum of the lengths of its attribute names and values. An item can be a maximum of </a:t>
            </a:r>
            <a:r>
              <a:rPr lang="en-US" dirty="0">
                <a:solidFill>
                  <a:srgbClr val="000000"/>
                </a:solidFill>
              </a:rPr>
              <a:t>400 KB</a:t>
            </a:r>
            <a:r>
              <a:rPr lang="en-US" dirty="0"/>
              <a:t> in size.</a:t>
            </a:r>
          </a:p>
          <a:p>
            <a:endParaRPr lang="en-US" dirty="0"/>
          </a:p>
        </p:txBody>
      </p:sp>
    </p:spTree>
    <p:extLst>
      <p:ext uri="{BB962C8B-B14F-4D97-AF65-F5344CB8AC3E}">
        <p14:creationId xmlns:p14="http://schemas.microsoft.com/office/powerpoint/2010/main" val="144498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27BDA10-C453-48DE-BED6-823BC4EFA3C3}"/>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2418857-830B-43FD-B22C-AED8579EE735}"/>
              </a:ext>
            </a:extLst>
          </p:cNvPr>
          <p:cNvSpPr>
            <a:spLocks noGrp="1"/>
          </p:cNvSpPr>
          <p:nvPr>
            <p:ph type="body" idx="1"/>
          </p:nvPr>
        </p:nvSpPr>
        <p:spPr/>
        <p:txBody>
          <a:bodyPr/>
          <a:lstStyle/>
          <a:p>
            <a:r>
              <a:rPr lang="en-US"/>
              <a:t>A </a:t>
            </a:r>
            <a:r>
              <a:rPr lang="en-US" dirty="0"/>
              <a:t>table has a primary key that uniquely identifies each item in the table. </a:t>
            </a:r>
          </a:p>
          <a:p>
            <a:r>
              <a:rPr lang="en-US" dirty="0"/>
              <a:t>T</a:t>
            </a:r>
            <a:r>
              <a:rPr lang="en-US" dirty="0">
                <a:solidFill>
                  <a:srgbClr val="000000"/>
                </a:solidFill>
              </a:rPr>
              <a:t>ypes</a:t>
            </a:r>
            <a:r>
              <a:rPr lang="en-US" dirty="0"/>
              <a:t> of primary keys:</a:t>
            </a:r>
          </a:p>
          <a:p>
            <a:pPr marL="171450" indent="-171450">
              <a:buFont typeface="Arial" panose="020B0604020202020204" pitchFamily="34" charset="0"/>
              <a:buChar char="•"/>
            </a:pPr>
            <a:r>
              <a:rPr lang="en-US" b="1" i="1" dirty="0"/>
              <a:t>Partition primary key</a:t>
            </a:r>
            <a:r>
              <a:rPr lang="en-US" b="1" dirty="0"/>
              <a:t> </a:t>
            </a:r>
            <a:r>
              <a:rPr lang="en-US" dirty="0"/>
              <a:t>– The primary key consists of a single attribute, the partition key. </a:t>
            </a:r>
            <a:r>
              <a:rPr lang="en-US" dirty="0">
                <a:solidFill>
                  <a:srgbClr val="000000"/>
                </a:solidFill>
              </a:rPr>
              <a:t>DynamoDB</a:t>
            </a:r>
            <a:r>
              <a:rPr lang="en-US" dirty="0"/>
              <a:t> builds an unordered index on this primary key attribute. Each item in the table is uniquely identified by its partition key value. </a:t>
            </a:r>
          </a:p>
          <a:p>
            <a:pPr marL="171450" indent="-171450">
              <a:buFont typeface="Arial" panose="020B0604020202020204" pitchFamily="34" charset="0"/>
              <a:buChar char="•"/>
            </a:pPr>
            <a:r>
              <a:rPr lang="en-US" b="1" i="1" dirty="0"/>
              <a:t>Partition and sort primary key</a:t>
            </a:r>
            <a:r>
              <a:rPr lang="en-US" b="1" dirty="0"/>
              <a:t> </a:t>
            </a:r>
            <a:r>
              <a:rPr lang="en-US" dirty="0"/>
              <a:t>– The primary key is made of two attributes. The first attribute is the partition key attribute and the second attribute is the sort key attribute. </a:t>
            </a:r>
            <a:r>
              <a:rPr lang="en-US" dirty="0">
                <a:solidFill>
                  <a:srgbClr val="000000"/>
                </a:solidFill>
              </a:rPr>
              <a:t>DynamoDB</a:t>
            </a:r>
            <a:r>
              <a:rPr lang="en-US" dirty="0"/>
              <a:t> builds an unordered index on the partition key attribute and a sorted index on the sort key attribute. Each item in the table is uniquely identified by the combination of its partition key and sort key values. </a:t>
            </a:r>
          </a:p>
          <a:p>
            <a:endParaRPr lang="en-US" dirty="0"/>
          </a:p>
          <a:p>
            <a:r>
              <a:rPr lang="en-US" dirty="0"/>
              <a:t>The example is the Notes table for which the primary key is composed of a partition key and a sort key. The </a:t>
            </a:r>
            <a:r>
              <a:rPr lang="en-US" dirty="0" err="1"/>
              <a:t>UserId</a:t>
            </a:r>
            <a:r>
              <a:rPr lang="en-US" dirty="0"/>
              <a:t> attribute is the partition key, and the </a:t>
            </a:r>
            <a:r>
              <a:rPr lang="en-US" dirty="0" err="1"/>
              <a:t>NoteId</a:t>
            </a:r>
            <a:r>
              <a:rPr lang="en-US" dirty="0"/>
              <a:t> attribute is the sort key. Therefore, it is a </a:t>
            </a:r>
            <a:r>
              <a:rPr lang="en-US" i="1" dirty="0"/>
              <a:t>partition and sort primary key</a:t>
            </a:r>
            <a:r>
              <a:rPr lang="en-US" dirty="0"/>
              <a:t>. For each </a:t>
            </a:r>
            <a:r>
              <a:rPr lang="en-US" dirty="0" err="1"/>
              <a:t>UserId</a:t>
            </a:r>
            <a:r>
              <a:rPr lang="en-US" dirty="0"/>
              <a:t>, there may be multiple notes. The combination of </a:t>
            </a:r>
            <a:r>
              <a:rPr lang="en-US" dirty="0" err="1"/>
              <a:t>UserId</a:t>
            </a:r>
            <a:r>
              <a:rPr lang="en-US" dirty="0"/>
              <a:t> and </a:t>
            </a:r>
            <a:r>
              <a:rPr lang="en-US" dirty="0" err="1"/>
              <a:t>NoteId</a:t>
            </a:r>
            <a:r>
              <a:rPr lang="en-US" dirty="0"/>
              <a:t> uniquely identifies items in the table. By implementing this design, you can query the table for all readings related to a particular user.</a:t>
            </a:r>
          </a:p>
          <a:p>
            <a:endParaRPr lang="en-US" dirty="0"/>
          </a:p>
          <a:p>
            <a:r>
              <a:rPr lang="en-US" dirty="0"/>
              <a:t>Remember that you can use </a:t>
            </a:r>
            <a:r>
              <a:rPr lang="en-US" dirty="0">
                <a:solidFill>
                  <a:srgbClr val="000000"/>
                </a:solidFill>
              </a:rPr>
              <a:t>DynamoDB</a:t>
            </a:r>
            <a:r>
              <a:rPr lang="en-US" dirty="0"/>
              <a:t> as a key-value store and document store. In the examples shown, the primary key value (partition key and sort key, if present) is the key, and the remaining attributes constitute the values corresponding to the key.</a:t>
            </a:r>
          </a:p>
          <a:p>
            <a:endParaRPr lang="en-US" dirty="0"/>
          </a:p>
        </p:txBody>
      </p:sp>
    </p:spTree>
    <p:extLst>
      <p:ext uri="{BB962C8B-B14F-4D97-AF65-F5344CB8AC3E}">
        <p14:creationId xmlns:p14="http://schemas.microsoft.com/office/powerpoint/2010/main" val="1541741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FDDA2B8-B924-4587-AA91-E4134DFB03B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13C2A2F-E7D1-444F-B923-9D13C0BAE95E}"/>
              </a:ext>
            </a:extLst>
          </p:cNvPr>
          <p:cNvSpPr>
            <a:spLocks noGrp="1"/>
          </p:cNvSpPr>
          <p:nvPr>
            <p:ph type="body" idx="1"/>
          </p:nvPr>
        </p:nvSpPr>
        <p:spPr>
          <a:xfrm>
            <a:off x="777875" y="4840288"/>
            <a:ext cx="6216650" cy="3614395"/>
          </a:xfrm>
        </p:spPr>
        <p:txBody>
          <a:bodyPr/>
          <a:lstStyle/>
          <a:p>
            <a:pPr lvl="0">
              <a:defRPr/>
            </a:pPr>
            <a:r>
              <a:rPr lang="en-US" dirty="0"/>
              <a:t>To </a:t>
            </a:r>
            <a:r>
              <a:rPr lang="en-US" dirty="0">
                <a:solidFill>
                  <a:srgbClr val="000000"/>
                </a:solidFill>
              </a:rPr>
              <a:t>enable</a:t>
            </a:r>
            <a:r>
              <a:rPr lang="en-US" dirty="0"/>
              <a:t> high throughput and low latency responses, </a:t>
            </a:r>
            <a:r>
              <a:rPr lang="en-US" dirty="0">
                <a:solidFill>
                  <a:srgbClr val="000000"/>
                </a:solidFill>
              </a:rPr>
              <a:t>DynamoDB</a:t>
            </a:r>
            <a:r>
              <a:rPr lang="en-US" dirty="0"/>
              <a:t> requires that you specify read and write throughput values when you create a table. This </a:t>
            </a:r>
            <a:r>
              <a:rPr lang="en-US" dirty="0">
                <a:solidFill>
                  <a:srgbClr val="000000"/>
                </a:solidFill>
              </a:rPr>
              <a:t>ensures</a:t>
            </a:r>
            <a:r>
              <a:rPr lang="en-US" dirty="0"/>
              <a:t> predictable, low-latency response times. </a:t>
            </a:r>
            <a:r>
              <a:rPr lang="en-US" dirty="0">
                <a:solidFill>
                  <a:srgbClr val="000000"/>
                </a:solidFill>
              </a:rPr>
              <a:t>DynamoDB</a:t>
            </a:r>
            <a:r>
              <a:rPr lang="en-US" dirty="0"/>
              <a:t> reserves the necessary resources to handle your throughput requirements. If you expect spikes in your workload, you can set higher throughput values by updating the table.</a:t>
            </a:r>
          </a:p>
          <a:p>
            <a:endParaRPr lang="en-US" dirty="0"/>
          </a:p>
          <a:p>
            <a:pPr defTabSz="457200">
              <a:defRPr/>
            </a:pPr>
            <a:r>
              <a:rPr lang="en-US" dirty="0">
                <a:solidFill>
                  <a:srgbClr val="000000"/>
                </a:solidFill>
              </a:rPr>
              <a:t>Throughput is specified in terms of </a:t>
            </a:r>
            <a:r>
              <a:rPr lang="en-US" i="1" dirty="0">
                <a:solidFill>
                  <a:srgbClr val="000000"/>
                </a:solidFill>
              </a:rPr>
              <a:t>read capacity units</a:t>
            </a:r>
            <a:r>
              <a:rPr lang="en-US" dirty="0">
                <a:solidFill>
                  <a:srgbClr val="000000"/>
                </a:solidFill>
              </a:rPr>
              <a:t> (RCU) and </a:t>
            </a:r>
            <a:r>
              <a:rPr lang="en-US" i="1" dirty="0">
                <a:solidFill>
                  <a:srgbClr val="000000"/>
                </a:solidFill>
              </a:rPr>
              <a:t>write</a:t>
            </a:r>
            <a:r>
              <a:rPr lang="en-US" i="1" dirty="0"/>
              <a:t> capacity units</a:t>
            </a:r>
            <a:r>
              <a:rPr lang="en-US" dirty="0"/>
              <a:t> (WCU).  A read capacity unit is the number of strongly consistent reads </a:t>
            </a:r>
            <a:r>
              <a:rPr lang="en-US" dirty="0">
                <a:solidFill>
                  <a:srgbClr val="000000"/>
                </a:solidFill>
              </a:rPr>
              <a:t>per</a:t>
            </a:r>
            <a:r>
              <a:rPr lang="en-US" dirty="0"/>
              <a:t> second of items up to 4 KB in size. If you perform eventually consistent reads, you use half the read capacity units provisioned. In other words, for eventually consistent reads, one read capacity unit is </a:t>
            </a:r>
            <a:r>
              <a:rPr lang="en-US" i="1" dirty="0"/>
              <a:t>two</a:t>
            </a:r>
            <a:r>
              <a:rPr lang="en-US" dirty="0"/>
              <a:t> reads </a:t>
            </a:r>
            <a:r>
              <a:rPr lang="en-US" dirty="0">
                <a:solidFill>
                  <a:srgbClr val="000000"/>
                </a:solidFill>
              </a:rPr>
              <a:t>per</a:t>
            </a:r>
            <a:r>
              <a:rPr lang="en-US" dirty="0"/>
              <a:t> second for items up to 4 KB. A write capacity unit is the number of </a:t>
            </a:r>
            <a:r>
              <a:rPr lang="en-US" dirty="0">
                <a:solidFill>
                  <a:srgbClr val="000000"/>
                </a:solidFill>
              </a:rPr>
              <a:t>1-KB writes</a:t>
            </a:r>
            <a:r>
              <a:rPr lang="en-US" dirty="0"/>
              <a:t> </a:t>
            </a:r>
            <a:r>
              <a:rPr lang="en-US" dirty="0">
                <a:solidFill>
                  <a:srgbClr val="000000"/>
                </a:solidFill>
              </a:rPr>
              <a:t>per</a:t>
            </a:r>
            <a:r>
              <a:rPr lang="en-US" dirty="0"/>
              <a:t> second.</a:t>
            </a:r>
          </a:p>
          <a:p>
            <a:pPr defTabSz="457200">
              <a:defRPr/>
            </a:pPr>
            <a:endParaRPr lang="en-US" dirty="0"/>
          </a:p>
          <a:p>
            <a:pPr defTabSz="457200">
              <a:defRPr/>
            </a:pPr>
            <a:r>
              <a:rPr lang="en-US" dirty="0"/>
              <a:t>Read and write capacity unit values can be set independent of each of other. For example, you might increase only the read capacity units if you expect a spike in reads from the table. </a:t>
            </a:r>
            <a:r>
              <a:rPr lang="en-US" dirty="0">
                <a:solidFill>
                  <a:srgbClr val="000000"/>
                </a:solidFill>
              </a:rPr>
              <a:t>DynamoDB</a:t>
            </a:r>
            <a:r>
              <a:rPr lang="en-US" dirty="0"/>
              <a:t> </a:t>
            </a:r>
            <a:r>
              <a:rPr lang="en-US" dirty="0">
                <a:solidFill>
                  <a:srgbClr val="000000"/>
                </a:solidFill>
              </a:rPr>
              <a:t>returns</a:t>
            </a:r>
            <a:r>
              <a:rPr lang="en-US" dirty="0"/>
              <a:t> an error if the provisioned throughput has been exceeded (</a:t>
            </a:r>
            <a:r>
              <a:rPr lang="en-US" dirty="0" err="1">
                <a:latin typeface="Lucida Console" panose="020B0609040504020204" pitchFamily="49" charset="0"/>
                <a:cs typeface="Courier New" panose="02070309020205020404" pitchFamily="49" charset="0"/>
              </a:rPr>
              <a:t>ProvisionedThroughputExceeded</a:t>
            </a:r>
            <a:r>
              <a:rPr lang="en-US" dirty="0"/>
              <a:t> exception).</a:t>
            </a:r>
          </a:p>
          <a:p>
            <a:pPr defTabSz="457200">
              <a:defRPr/>
            </a:pPr>
            <a:endParaRPr lang="en-US" dirty="0"/>
          </a:p>
          <a:p>
            <a:pPr defTabSz="457200">
              <a:defRPr/>
            </a:pPr>
            <a:r>
              <a:rPr lang="en-US" dirty="0">
                <a:solidFill>
                  <a:srgbClr val="000000"/>
                </a:solidFill>
              </a:rPr>
              <a:t>DynamoDB</a:t>
            </a:r>
            <a:r>
              <a:rPr lang="en-US" dirty="0"/>
              <a:t> divides the throughput evenly among partitions. Throughput </a:t>
            </a:r>
            <a:r>
              <a:rPr lang="en-US" dirty="0">
                <a:solidFill>
                  <a:srgbClr val="000000"/>
                </a:solidFill>
              </a:rPr>
              <a:t>per</a:t>
            </a:r>
            <a:r>
              <a:rPr lang="en-US" dirty="0"/>
              <a:t> partition is the total provisioned throughput divided by the number of partitions.</a:t>
            </a:r>
          </a:p>
          <a:p>
            <a:endParaRPr lang="en-US" dirty="0"/>
          </a:p>
          <a:p>
            <a:r>
              <a:rPr lang="en-US" dirty="0"/>
              <a:t>Set your required throughput value by setting the </a:t>
            </a:r>
            <a:r>
              <a:rPr lang="en-US" dirty="0" err="1">
                <a:latin typeface="Lucida Console" panose="020B0609040504020204" pitchFamily="49" charset="0"/>
                <a:cs typeface="Courier New" panose="02070309020205020404" pitchFamily="49" charset="0"/>
              </a:rPr>
              <a:t>ProvisionedThroughput</a:t>
            </a:r>
            <a:r>
              <a:rPr lang="en-US" dirty="0"/>
              <a:t> parameter when you create or update a table.</a:t>
            </a:r>
          </a:p>
          <a:p>
            <a:endParaRPr lang="en-US" dirty="0"/>
          </a:p>
          <a:p>
            <a:pPr lvl="0">
              <a:defRPr/>
            </a:pPr>
            <a:r>
              <a:rPr lang="en-US" dirty="0"/>
              <a:t>For information, see “Working with Tables and Data in DynamoDB” in the </a:t>
            </a:r>
            <a:r>
              <a:rPr lang="en-US" i="1" dirty="0"/>
              <a:t>Amazon DynamoDB Developer Guide </a:t>
            </a:r>
            <a:r>
              <a:rPr lang="en-US" dirty="0"/>
              <a:t>(</a:t>
            </a:r>
            <a:r>
              <a:rPr lang="en-US" dirty="0">
                <a:hlinkClick r:id="rId3"/>
              </a:rPr>
              <a:t>https://docs.aws.amazon.com/amazondynamodb/latest/developerguide/WorkingWithTables.html</a:t>
            </a:r>
            <a:r>
              <a:rPr lang="en-US" dirty="0"/>
              <a:t>).</a:t>
            </a:r>
          </a:p>
          <a:p>
            <a:endParaRPr lang="en-US" dirty="0"/>
          </a:p>
        </p:txBody>
      </p:sp>
    </p:spTree>
    <p:extLst>
      <p:ext uri="{BB962C8B-B14F-4D97-AF65-F5344CB8AC3E}">
        <p14:creationId xmlns:p14="http://schemas.microsoft.com/office/powerpoint/2010/main" val="1034325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D16E73B-A188-4517-A3C1-39750F2A555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3E32B14-ECC4-482F-923D-9660E5605783}"/>
              </a:ext>
            </a:extLst>
          </p:cNvPr>
          <p:cNvSpPr>
            <a:spLocks noGrp="1"/>
          </p:cNvSpPr>
          <p:nvPr>
            <p:ph type="body" idx="1"/>
          </p:nvPr>
        </p:nvSpPr>
        <p:spPr>
          <a:xfrm>
            <a:off x="777875" y="4840288"/>
            <a:ext cx="6216650" cy="3248635"/>
          </a:xfrm>
        </p:spPr>
        <p:txBody>
          <a:bodyPr/>
          <a:lstStyle/>
          <a:p>
            <a:pPr lvl="0">
              <a:defRPr/>
            </a:pPr>
            <a:r>
              <a:rPr lang="en-US" dirty="0"/>
              <a:t>Some queries can't address the more complex data access patterns. To address these types of requests, the Query operation would have to scan the entire table. However, by specifying secondary indexes on </a:t>
            </a:r>
            <a:r>
              <a:rPr lang="en-US" dirty="0" err="1"/>
              <a:t>nonkey</a:t>
            </a:r>
            <a:r>
              <a:rPr lang="en-US" dirty="0"/>
              <a:t> attributes, the query wouldn't consume a large amount of provisioned read throughput.</a:t>
            </a:r>
          </a:p>
          <a:p>
            <a:pPr lvl="0">
              <a:defRPr/>
            </a:pPr>
            <a:endParaRPr lang="en-US" dirty="0"/>
          </a:p>
          <a:p>
            <a:pPr lvl="0">
              <a:defRPr/>
            </a:pPr>
            <a:r>
              <a:rPr lang="en-US" dirty="0"/>
              <a:t>If you want to perform queries on attributes that are not part of the table’s primary key, you can create a </a:t>
            </a:r>
            <a:r>
              <a:rPr lang="en-US" i="1" dirty="0"/>
              <a:t>secondary index</a:t>
            </a:r>
            <a:r>
              <a:rPr lang="en-US" dirty="0"/>
              <a:t>. Use a secondary index to query the data in the table using an alternate key, in addition to queries against the primary key. </a:t>
            </a:r>
          </a:p>
          <a:p>
            <a:pPr lvl="0">
              <a:defRPr/>
            </a:pPr>
            <a:endParaRPr lang="en-US" dirty="0"/>
          </a:p>
          <a:p>
            <a:pPr lvl="0">
              <a:defRPr/>
            </a:pPr>
            <a:r>
              <a:rPr lang="en-US" dirty="0"/>
              <a:t>In addition to the alternate key attributes (partition key and sort key), a secondary index contains a subset of the other table attributes. When you create an index, you specify which attributes </a:t>
            </a:r>
            <a:r>
              <a:rPr lang="en-US" dirty="0">
                <a:solidFill>
                  <a:srgbClr val="000000"/>
                </a:solidFill>
              </a:rPr>
              <a:t>will be copied</a:t>
            </a:r>
            <a:r>
              <a:rPr lang="en-US" dirty="0"/>
              <a:t>, or projected, from the base table to the index. At a minimum, </a:t>
            </a:r>
            <a:r>
              <a:rPr lang="en-US" dirty="0">
                <a:solidFill>
                  <a:srgbClr val="000000"/>
                </a:solidFill>
              </a:rPr>
              <a:t>DynamoDB</a:t>
            </a:r>
            <a:r>
              <a:rPr lang="en-US" dirty="0"/>
              <a:t> projects the key attributes from the base table into the index.</a:t>
            </a:r>
          </a:p>
          <a:p>
            <a:pPr lvl="0">
              <a:defRPr/>
            </a:pPr>
            <a:endParaRPr lang="en-US" dirty="0"/>
          </a:p>
          <a:p>
            <a:r>
              <a:rPr lang="en-US" dirty="0"/>
              <a:t>Two </a:t>
            </a:r>
            <a:r>
              <a:rPr lang="en-US" dirty="0">
                <a:solidFill>
                  <a:srgbClr val="000000"/>
                </a:solidFill>
              </a:rPr>
              <a:t>types</a:t>
            </a:r>
            <a:r>
              <a:rPr lang="en-US" dirty="0"/>
              <a:t> of secondary indexes are available: </a:t>
            </a:r>
            <a:r>
              <a:rPr lang="en-US" dirty="0">
                <a:solidFill>
                  <a:srgbClr val="000000"/>
                </a:solidFill>
              </a:rPr>
              <a:t>global secondary index</a:t>
            </a:r>
            <a:r>
              <a:rPr lang="en-US" dirty="0"/>
              <a:t> and local secondary index. Each table in DynamoDB can have up to 20 global secondary indexes (default quota) and 5 local secondary indexes. </a:t>
            </a:r>
          </a:p>
          <a:p>
            <a:endParaRPr lang="en-US" dirty="0"/>
          </a:p>
          <a:p>
            <a:r>
              <a:rPr lang="en-US" dirty="0"/>
              <a:t>To request a service limit increase, see “Service, Account, and Table Quotas in Amazon DynamoDB” in the </a:t>
            </a:r>
            <a:r>
              <a:rPr lang="en-US" i="1" dirty="0"/>
              <a:t>Amazon DynamoDB Developer Guide </a:t>
            </a:r>
            <a:r>
              <a:rPr lang="en-US" dirty="0"/>
              <a:t>(</a:t>
            </a:r>
            <a:r>
              <a:rPr lang="en-US" dirty="0">
                <a:hlinkClick r:id="rId3"/>
              </a:rPr>
              <a:t>https://docs.aws.amazon.com/amazondynamodb/latest/developerguide/Limits.html</a:t>
            </a:r>
            <a:r>
              <a:rPr lang="en-US" dirty="0"/>
              <a:t>).</a:t>
            </a:r>
            <a:br>
              <a:rPr lang="en-US" dirty="0"/>
            </a:br>
            <a:endParaRPr lang="en-US" sz="400" dirty="0"/>
          </a:p>
          <a:p>
            <a:pPr lvl="0">
              <a:defRPr/>
            </a:pPr>
            <a:r>
              <a:rPr lang="en-US" dirty="0">
                <a:solidFill>
                  <a:srgbClr val="000000"/>
                </a:solidFill>
              </a:rPr>
              <a:t>DynamoDB</a:t>
            </a:r>
            <a:r>
              <a:rPr lang="en-US" dirty="0"/>
              <a:t> automatically creates indexes based on the primary key of a table and automatically updates all indexes whenever a table changes.</a:t>
            </a:r>
          </a:p>
        </p:txBody>
      </p:sp>
    </p:spTree>
    <p:extLst>
      <p:ext uri="{BB962C8B-B14F-4D97-AF65-F5344CB8AC3E}">
        <p14:creationId xmlns:p14="http://schemas.microsoft.com/office/powerpoint/2010/main" val="2038235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B70CE18-AF93-45C9-83A6-5385D0DD4AB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B53CE2DE-3DFA-4BFF-A447-ABE93F8388AA}"/>
              </a:ext>
            </a:extLst>
          </p:cNvPr>
          <p:cNvSpPr>
            <a:spLocks noGrp="1"/>
          </p:cNvSpPr>
          <p:nvPr>
            <p:ph type="body" idx="1"/>
          </p:nvPr>
        </p:nvSpPr>
        <p:spPr/>
        <p:txBody>
          <a:bodyPr/>
          <a:lstStyle/>
          <a:p>
            <a:r>
              <a:rPr lang="en-US" dirty="0"/>
              <a:t>A local secondary index is considered to be </a:t>
            </a:r>
            <a:r>
              <a:rPr lang="en-US" i="1" dirty="0"/>
              <a:t>local</a:t>
            </a:r>
            <a:r>
              <a:rPr lang="en-US" dirty="0"/>
              <a:t> because the index is located on the same table partition as the items that have a given partition key value. You can query over data in only a single partition as specified by the partition key value in the query.</a:t>
            </a:r>
          </a:p>
          <a:p>
            <a:endParaRPr lang="en-US" dirty="0"/>
          </a:p>
          <a:p>
            <a:r>
              <a:rPr lang="en-US" dirty="0"/>
              <a:t>The following are characteristics of a local secondary index:</a:t>
            </a:r>
          </a:p>
          <a:p>
            <a:pPr marL="171450" indent="-171450">
              <a:buFont typeface="Arial" panose="020B0604020202020204" pitchFamily="34" charset="0"/>
              <a:buChar char="•"/>
            </a:pPr>
            <a:r>
              <a:rPr lang="en-US" dirty="0"/>
              <a:t>The partition key is the same as the table’s partition key. The sort key can be any scalar attribute.</a:t>
            </a:r>
          </a:p>
          <a:p>
            <a:pPr marL="171450" indent="-171450">
              <a:buFont typeface="Arial" panose="020B0604020202020204" pitchFamily="34" charset="0"/>
              <a:buChar char="•"/>
            </a:pPr>
            <a:r>
              <a:rPr lang="en-US" dirty="0"/>
              <a:t>It can be created only when a table is created.</a:t>
            </a:r>
          </a:p>
          <a:p>
            <a:pPr marL="171450" indent="-171450">
              <a:buFont typeface="Arial" panose="020B0604020202020204" pitchFamily="34" charset="0"/>
              <a:buChar char="•"/>
            </a:pPr>
            <a:r>
              <a:rPr lang="en-US" dirty="0"/>
              <a:t>It cannot be deleted.</a:t>
            </a:r>
          </a:p>
          <a:p>
            <a:pPr marL="171450" indent="-171450">
              <a:buFont typeface="Arial" panose="020B0604020202020204" pitchFamily="34" charset="0"/>
              <a:buChar char="•"/>
            </a:pPr>
            <a:r>
              <a:rPr lang="en-US" dirty="0"/>
              <a:t>It supports eventual consistency and strong consistency.</a:t>
            </a:r>
          </a:p>
          <a:p>
            <a:pPr marL="171450" indent="-171450">
              <a:buFont typeface="Arial" panose="020B0604020202020204" pitchFamily="34" charset="0"/>
              <a:buChar char="•"/>
            </a:pPr>
            <a:r>
              <a:rPr lang="en-US" dirty="0"/>
              <a:t>It does not have its own provisioned throughput. Instead, it uses the table’s read and write capacity units.</a:t>
            </a:r>
            <a:br>
              <a:rPr lang="en-US" dirty="0"/>
            </a:br>
            <a:endParaRPr lang="en-US" dirty="0"/>
          </a:p>
          <a:p>
            <a:pPr marL="171450" indent="-171450">
              <a:buFont typeface="Arial" panose="020B0604020202020204" pitchFamily="34" charset="0"/>
              <a:buChar char="•"/>
            </a:pPr>
            <a:r>
              <a:rPr lang="en-US" dirty="0"/>
              <a:t>Queries can return attributes that are not projected into the index.</a:t>
            </a:r>
          </a:p>
          <a:p>
            <a:pPr marL="171450" indent="-171450">
              <a:buFont typeface="Arial" panose="020B0604020202020204" pitchFamily="34" charset="0"/>
              <a:buChar char="•"/>
            </a:pPr>
            <a:r>
              <a:rPr lang="en-US" dirty="0">
                <a:solidFill>
                  <a:srgbClr val="000000"/>
                </a:solidFill>
              </a:rPr>
              <a:t>All</a:t>
            </a:r>
            <a:r>
              <a:rPr lang="en-US" dirty="0"/>
              <a:t> the items with a particular partition key in the table and the items in the corresponding local secondary index (together known as an </a:t>
            </a:r>
            <a:r>
              <a:rPr lang="en-US" i="1" dirty="0"/>
              <a:t>item collection</a:t>
            </a:r>
            <a:r>
              <a:rPr lang="en-US" dirty="0"/>
              <a:t>) are stored on the same </a:t>
            </a:r>
            <a:r>
              <a:rPr lang="en-US" dirty="0">
                <a:solidFill>
                  <a:srgbClr val="000000"/>
                </a:solidFill>
              </a:rPr>
              <a:t>partition</a:t>
            </a:r>
            <a:r>
              <a:rPr lang="en-US" dirty="0"/>
              <a:t>. The total size of an item collection cannot exceed 10 GB.</a:t>
            </a:r>
          </a:p>
          <a:p>
            <a:endParaRPr lang="en-US" dirty="0"/>
          </a:p>
          <a:p>
            <a:pPr lvl="0">
              <a:defRPr/>
            </a:pPr>
            <a:r>
              <a:rPr lang="en-US" dirty="0"/>
              <a:t>For more information, see “Improving Data Access with Secondary Indexes” in the </a:t>
            </a:r>
            <a:r>
              <a:rPr lang="en-US" i="1" dirty="0"/>
              <a:t>Amazon DynamoDB Developer Guide </a:t>
            </a:r>
            <a:r>
              <a:rPr lang="en-US" sz="1100" dirty="0"/>
              <a:t>(</a:t>
            </a:r>
            <a:r>
              <a:rPr lang="en-US" sz="1100" dirty="0">
                <a:hlinkClick r:id="rId3"/>
              </a:rPr>
              <a:t>https://docs.aws.amazon.com/amazondynamodb/latest/developerguide/SecondaryIndexes.html</a:t>
            </a:r>
            <a:r>
              <a:rPr lang="en-US" sz="1100" dirty="0"/>
              <a:t>).</a:t>
            </a:r>
          </a:p>
          <a:p>
            <a:endParaRPr lang="en-US" dirty="0"/>
          </a:p>
        </p:txBody>
      </p:sp>
    </p:spTree>
    <p:extLst>
      <p:ext uri="{BB962C8B-B14F-4D97-AF65-F5344CB8AC3E}">
        <p14:creationId xmlns:p14="http://schemas.microsoft.com/office/powerpoint/2010/main" val="1567620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global secondary index is considered to be </a:t>
            </a:r>
            <a:r>
              <a:rPr lang="en-US" i="1" baseline="0" dirty="0"/>
              <a:t>global</a:t>
            </a:r>
            <a:r>
              <a:rPr lang="en-US" baseline="0" dirty="0"/>
              <a:t> because queries on this index can span all the data in a table across all partitions.</a:t>
            </a:r>
            <a:br>
              <a:rPr lang="en-US" baseline="0" dirty="0"/>
            </a:br>
            <a:r>
              <a:rPr lang="en-US" baseline="0" dirty="0"/>
              <a:t> </a:t>
            </a:r>
          </a:p>
          <a:p>
            <a:r>
              <a:rPr lang="en-US" baseline="0" dirty="0"/>
              <a:t>The following are characteristics of a global secondary index:</a:t>
            </a:r>
          </a:p>
          <a:p>
            <a:pPr marL="171450" indent="-171450">
              <a:buFont typeface="Arial" panose="020B0604020202020204" pitchFamily="34" charset="0"/>
              <a:buChar char="•"/>
            </a:pPr>
            <a:r>
              <a:rPr lang="en-US" baseline="0" dirty="0"/>
              <a:t>It can have a partition key and an optional sort key that are different from the partition key and sort key of the original table.</a:t>
            </a:r>
          </a:p>
          <a:p>
            <a:pPr marL="171450" indent="-171450">
              <a:buFont typeface="Arial" panose="020B0604020202020204" pitchFamily="34" charset="0"/>
              <a:buChar char="•"/>
            </a:pPr>
            <a:r>
              <a:rPr lang="en-US" baseline="0" dirty="0"/>
              <a:t>Key values do not need to be unique.</a:t>
            </a:r>
          </a:p>
          <a:p>
            <a:pPr marL="171450" indent="-171450">
              <a:buFont typeface="Arial" panose="020B0604020202020204" pitchFamily="34" charset="0"/>
              <a:buChar char="•"/>
            </a:pPr>
            <a:r>
              <a:rPr lang="en-US" baseline="0" dirty="0"/>
              <a:t>It can be created when a table is created, or it can be added to an existing table.</a:t>
            </a:r>
          </a:p>
          <a:p>
            <a:pPr marL="171450" indent="-171450">
              <a:buFont typeface="Arial" panose="020B0604020202020204" pitchFamily="34" charset="0"/>
              <a:buChar char="•"/>
            </a:pPr>
            <a:r>
              <a:rPr lang="en-US" baseline="0" dirty="0"/>
              <a:t>It can be deleted.</a:t>
            </a:r>
          </a:p>
          <a:p>
            <a:pPr marL="171450" indent="-171450">
              <a:buFont typeface="Arial" panose="020B0604020202020204" pitchFamily="34" charset="0"/>
              <a:buChar char="•"/>
            </a:pPr>
            <a:r>
              <a:rPr lang="en-US" baseline="0" dirty="0"/>
              <a:t>It supports eventual consistency only.</a:t>
            </a:r>
          </a:p>
          <a:p>
            <a:pPr marL="171450" indent="-171450">
              <a:buFont typeface="Arial" panose="020B0604020202020204" pitchFamily="34" charset="0"/>
              <a:buChar char="•"/>
            </a:pPr>
            <a:r>
              <a:rPr lang="en-US" baseline="0" dirty="0"/>
              <a:t>It has its own provisioned throughput settings for read and write operations.</a:t>
            </a:r>
          </a:p>
          <a:p>
            <a:pPr marL="171450" indent="-171450">
              <a:buFont typeface="Arial" panose="020B0604020202020204" pitchFamily="34" charset="0"/>
              <a:buChar char="•"/>
            </a:pPr>
            <a:r>
              <a:rPr lang="en-US" baseline="0" dirty="0"/>
              <a:t>Queries return </a:t>
            </a:r>
            <a:r>
              <a:rPr lang="en-US" dirty="0"/>
              <a:t>only attributes </a:t>
            </a:r>
            <a:r>
              <a:rPr lang="en-US" baseline="0" dirty="0"/>
              <a:t>that are projected into the index.</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If eventual consistency is suitable for your </a:t>
            </a:r>
            <a:r>
              <a:rPr lang="en-US" baseline="0" dirty="0">
                <a:solidFill>
                  <a:srgbClr val="000000"/>
                </a:solidFill>
              </a:rPr>
              <a:t>application</a:t>
            </a:r>
            <a:r>
              <a:rPr lang="en-US" baseline="0" dirty="0"/>
              <a:t>, we recommend that you use global secondary indexes.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more information, </a:t>
            </a:r>
            <a:r>
              <a:rPr lang="en-US" dirty="0"/>
              <a:t>see “Improving Data Access with Secondary Indexes” in the </a:t>
            </a:r>
            <a:r>
              <a:rPr lang="en-US" i="1" dirty="0"/>
              <a:t>Amazon DynamoDB Developer Guide </a:t>
            </a:r>
            <a:r>
              <a:rPr lang="en-US" sz="1100" dirty="0"/>
              <a:t>(</a:t>
            </a:r>
            <a:r>
              <a:rPr lang="en-US" sz="1100" dirty="0">
                <a:hlinkClick r:id="rId3"/>
              </a:rPr>
              <a:t>https://docs.aws.amazon.com/amazondynamodb/latest/developerguide/SecondaryIndexes.html</a:t>
            </a:r>
            <a:r>
              <a:rPr lang="en-US" sz="1100" dirty="0"/>
              <a:t>).</a:t>
            </a:r>
            <a:endParaRPr lang="en-US" baseline="0" dirty="0"/>
          </a:p>
        </p:txBody>
      </p:sp>
    </p:spTree>
    <p:extLst>
      <p:ext uri="{BB962C8B-B14F-4D97-AF65-F5344CB8AC3E}">
        <p14:creationId xmlns:p14="http://schemas.microsoft.com/office/powerpoint/2010/main" val="1974862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37D48F3-D535-497E-B223-1FE30844036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4EBFB8B-7BAD-490B-8EF3-9DAAA51B5EFC}"/>
              </a:ext>
            </a:extLst>
          </p:cNvPr>
          <p:cNvSpPr>
            <a:spLocks noGrp="1"/>
          </p:cNvSpPr>
          <p:nvPr>
            <p:ph type="body" idx="1"/>
          </p:nvPr>
        </p:nvSpPr>
        <p:spPr/>
        <p:txBody>
          <a:bodyPr/>
          <a:lstStyle/>
          <a:p>
            <a:r>
              <a:rPr lang="en-US" dirty="0"/>
              <a:t>Adaptive capacity enables your DynamoDB table to run imbalanced workloads.  It minimizes throttling and helps reduce your costs by enabling you to provision only what you need and not for spikes. </a:t>
            </a:r>
          </a:p>
          <a:p>
            <a:br>
              <a:rPr lang="en-US" dirty="0"/>
            </a:br>
            <a:r>
              <a:rPr lang="en-US" dirty="0"/>
              <a:t>In this example, the table is provisioned with 400 WCUs evenly shared across four partitions. This sharing allows each partition to sustain up to 100 WCUs per second. Partitions 1, 2, and 3 each receives write traffic of 50 WCU/sec. Partition 4 receives 150 WCU/sec. This hot partition can accept write traffic while it still has unused burst capacity, but eventually it throttles traffic that exceeds 100 WCU/sec. DynamoDB adaptive capacity responds by increasing Partition 4's capacity so that it can sustain the higher workload of 150 WCU/sec without being throttled. The table’s total provisioned capacity is 400 WCUs. Its total consumed capacity is 300 WCUs. </a:t>
            </a:r>
            <a:br>
              <a:rPr lang="en-US" dirty="0"/>
            </a:br>
            <a:endParaRPr lang="en-US" sz="500" dirty="0"/>
          </a:p>
          <a:p>
            <a:r>
              <a:rPr lang="en-US" dirty="0"/>
              <a:t>Additionally, DynamoDB provides some flexibility in portion throughput by allowing for burst capacity. Whenever a partition’s throughput is not fully used, DynamoDB will reserve a portion of the unused capacity for any spikes in throughput.</a:t>
            </a:r>
            <a:br>
              <a:rPr lang="en-US" dirty="0"/>
            </a:br>
            <a:endParaRPr lang="en-US" dirty="0"/>
          </a:p>
          <a:p>
            <a:pPr lvl="0">
              <a:defRPr/>
            </a:pPr>
            <a:r>
              <a:rPr lang="en-US" dirty="0"/>
              <a:t>For more information, see “Understanding DynamoDB Adaptive Capacity” in the </a:t>
            </a:r>
            <a:r>
              <a:rPr lang="en-US" i="1" dirty="0"/>
              <a:t>Amazon DynamoDB Developer Guide </a:t>
            </a:r>
            <a:r>
              <a:rPr lang="en-US" dirty="0"/>
              <a:t>(</a:t>
            </a:r>
            <a:r>
              <a:rPr lang="en-US" dirty="0">
                <a:hlinkClick r:id="rId3"/>
              </a:rPr>
              <a:t>https://docs.aws.amazon.com/amazondynamodb/latest/developerguide/bp-partition-key-design.html</a:t>
            </a:r>
            <a:r>
              <a:rPr lang="en-US" dirty="0"/>
              <a:t>).</a:t>
            </a:r>
          </a:p>
          <a:p>
            <a:endParaRPr lang="en-US" dirty="0"/>
          </a:p>
          <a:p>
            <a:endParaRPr lang="en-US" dirty="0"/>
          </a:p>
        </p:txBody>
      </p:sp>
    </p:spTree>
    <p:extLst>
      <p:ext uri="{BB962C8B-B14F-4D97-AF65-F5344CB8AC3E}">
        <p14:creationId xmlns:p14="http://schemas.microsoft.com/office/powerpoint/2010/main" val="79238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3573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975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you will learn how to access DynamoDB. You have already learned how to access DynamoDB using the console. Next, you will learn about additional tools you can use to access DynamoDB. Options to access and control your DynamoDB</a:t>
            </a:r>
            <a:r>
              <a:rPr lang="en-US" baseline="0" dirty="0"/>
              <a:t> tables include:</a:t>
            </a:r>
          </a:p>
          <a:p>
            <a:pPr marL="171450" indent="-171450">
              <a:buFont typeface="Arial" panose="020B0604020202020204" pitchFamily="34" charset="0"/>
              <a:buChar char="•"/>
            </a:pPr>
            <a:r>
              <a:rPr lang="en-US" dirty="0"/>
              <a:t>AWS Management Console</a:t>
            </a:r>
          </a:p>
          <a:p>
            <a:pPr marL="171450" indent="-171450">
              <a:buFont typeface="Arial" panose="020B0604020202020204" pitchFamily="34" charset="0"/>
              <a:buChar char="•"/>
            </a:pPr>
            <a:r>
              <a:rPr lang="en-US" dirty="0"/>
              <a:t>NoSQL Workbench</a:t>
            </a:r>
          </a:p>
          <a:p>
            <a:pPr marL="171450" indent="-171450">
              <a:buFont typeface="Arial" panose="020B0604020202020204" pitchFamily="34" charset="0"/>
              <a:buChar char="•"/>
            </a:pPr>
            <a:r>
              <a:rPr lang="en-US" dirty="0"/>
              <a:t>DynamoDB Local</a:t>
            </a:r>
          </a:p>
          <a:p>
            <a:pPr marL="171450" indent="-171450">
              <a:buFont typeface="Arial" panose="020B0604020202020204" pitchFamily="34" charset="0"/>
              <a:buChar char="•"/>
            </a:pPr>
            <a:r>
              <a:rPr lang="en-US" dirty="0"/>
              <a:t>PartiQL</a:t>
            </a:r>
          </a:p>
          <a:p>
            <a:pPr marL="171450" indent="-171450">
              <a:buFont typeface="Arial" panose="020B0604020202020204" pitchFamily="34" charset="0"/>
              <a:buChar char="•"/>
            </a:pPr>
            <a:r>
              <a:rPr lang="en-US" dirty="0"/>
              <a:t>AWS CLI</a:t>
            </a:r>
          </a:p>
          <a:p>
            <a:pPr marL="171450" indent="-171450">
              <a:buFont typeface="Arial" panose="020B0604020202020204" pitchFamily="34" charset="0"/>
              <a:buChar char="•"/>
            </a:pPr>
            <a:r>
              <a:rPr lang="en-US" dirty="0"/>
              <a:t>SDKs</a:t>
            </a:r>
          </a:p>
          <a:p>
            <a:pPr marL="274320" lvl="1" indent="-171450">
              <a:buFont typeface="Arial" panose="020B0604020202020204" pitchFamily="34" charset="0"/>
              <a:buChar char="•"/>
            </a:pPr>
            <a:r>
              <a:rPr lang="en-US" dirty="0"/>
              <a:t>Low-level interface</a:t>
            </a:r>
          </a:p>
          <a:p>
            <a:pPr marL="274320" lvl="1" indent="-171450">
              <a:buFont typeface="Arial" panose="020B0604020202020204" pitchFamily="34" charset="0"/>
              <a:buChar char="•"/>
            </a:pPr>
            <a:r>
              <a:rPr lang="en-US" dirty="0"/>
              <a:t>Document interface</a:t>
            </a:r>
          </a:p>
          <a:p>
            <a:pPr marL="274320" lvl="1" indent="-171450">
              <a:buFont typeface="Arial" panose="020B0604020202020204" pitchFamily="34" charset="0"/>
              <a:buChar char="•"/>
            </a:pPr>
            <a:r>
              <a:rPr lang="en-US" dirty="0"/>
              <a:t>High-level interface</a:t>
            </a:r>
          </a:p>
        </p:txBody>
      </p:sp>
    </p:spTree>
    <p:extLst>
      <p:ext uri="{BB962C8B-B14F-4D97-AF65-F5344CB8AC3E}">
        <p14:creationId xmlns:p14="http://schemas.microsoft.com/office/powerpoint/2010/main" val="362188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3422883-E027-472C-888E-EF0BD6870CF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9FCE260-292F-403F-988B-85A2DA3B0646}"/>
              </a:ext>
            </a:extLst>
          </p:cNvPr>
          <p:cNvSpPr>
            <a:spLocks noGrp="1"/>
          </p:cNvSpPr>
          <p:nvPr>
            <p:ph type="body" idx="1"/>
          </p:nvPr>
        </p:nvSpPr>
        <p:spPr/>
        <p:txBody>
          <a:bodyPr/>
          <a:lstStyle/>
          <a:p>
            <a:r>
              <a:rPr lang="en-US" dirty="0"/>
              <a:t>NoSQL Workbench for Amazon DynamoDB is a cross-platform, client-side GUI application for modern database development and operation. It currently supports both DynamoDB and Amazon </a:t>
            </a:r>
            <a:r>
              <a:rPr lang="en-US" dirty="0" err="1"/>
              <a:t>Keyspaces</a:t>
            </a:r>
            <a:r>
              <a:rPr lang="en-US" dirty="0"/>
              <a:t> (for Apache Cassandra). NoSQL Workbench is a unified visual IDE tool that provides data modeling, data visualization, and query development features. You can use these features to design, create, query, and manage DynamoDB tables.  </a:t>
            </a:r>
          </a:p>
          <a:p>
            <a:endParaRPr lang="en-US" sz="200" b="1" dirty="0"/>
          </a:p>
          <a:p>
            <a:r>
              <a:rPr lang="en-US" b="1" dirty="0"/>
              <a:t>Data modeler</a:t>
            </a:r>
          </a:p>
          <a:p>
            <a:pPr marL="171450" indent="-171450">
              <a:buFont typeface="Arial" panose="020B0604020202020204" pitchFamily="34" charset="0"/>
              <a:buChar char="•"/>
            </a:pPr>
            <a:r>
              <a:rPr lang="en-US" dirty="0"/>
              <a:t>Build new data models</a:t>
            </a:r>
          </a:p>
          <a:p>
            <a:pPr marL="171450" indent="-171450">
              <a:buFont typeface="Arial" panose="020B0604020202020204" pitchFamily="34" charset="0"/>
              <a:buChar char="•"/>
            </a:pPr>
            <a:r>
              <a:rPr lang="en-US" dirty="0"/>
              <a:t>Add tables and indexes</a:t>
            </a:r>
          </a:p>
          <a:p>
            <a:pPr marL="171450" indent="-171450">
              <a:buFont typeface="Arial" panose="020B0604020202020204" pitchFamily="34" charset="0"/>
              <a:buChar char="•"/>
            </a:pPr>
            <a:r>
              <a:rPr lang="en-US" dirty="0"/>
              <a:t>Import and export models</a:t>
            </a:r>
          </a:p>
          <a:p>
            <a:r>
              <a:rPr lang="en-US" b="1" dirty="0"/>
              <a:t>Visualizer</a:t>
            </a:r>
          </a:p>
          <a:p>
            <a:pPr marL="171450" indent="-171450">
              <a:buFont typeface="Arial" panose="020B0604020202020204" pitchFamily="34" charset="0"/>
              <a:buChar char="•"/>
            </a:pPr>
            <a:r>
              <a:rPr lang="en-US" dirty="0"/>
              <a:t>Add sample data</a:t>
            </a:r>
          </a:p>
          <a:p>
            <a:pPr marL="171450" indent="-171450">
              <a:buFont typeface="Arial" panose="020B0604020202020204" pitchFamily="34" charset="0"/>
              <a:buChar char="•"/>
            </a:pPr>
            <a:r>
              <a:rPr lang="en-US" dirty="0"/>
              <a:t>Visualize data layout and structure</a:t>
            </a:r>
          </a:p>
          <a:p>
            <a:pPr marL="171450" indent="-171450">
              <a:buFont typeface="Arial" panose="020B0604020202020204" pitchFamily="34" charset="0"/>
              <a:buChar char="•"/>
            </a:pPr>
            <a:r>
              <a:rPr lang="en-US" dirty="0"/>
              <a:t>Commit models to the cloud</a:t>
            </a:r>
          </a:p>
          <a:p>
            <a:r>
              <a:rPr lang="en-US" b="1" dirty="0"/>
              <a:t>Operation Builder</a:t>
            </a:r>
          </a:p>
          <a:p>
            <a:pPr marL="171450" indent="-171450">
              <a:buFont typeface="Arial" panose="020B0604020202020204" pitchFamily="34" charset="0"/>
              <a:buChar char="•"/>
            </a:pPr>
            <a:r>
              <a:rPr lang="en-US" dirty="0"/>
              <a:t>Build operations and queries (</a:t>
            </a:r>
            <a:r>
              <a:rPr lang="en-US" dirty="0" err="1"/>
              <a:t>PartiQL</a:t>
            </a:r>
            <a:r>
              <a:rPr lang="en-US" dirty="0"/>
              <a:t>)</a:t>
            </a:r>
          </a:p>
          <a:p>
            <a:pPr marL="171450" indent="-171450">
              <a:buFont typeface="Arial" panose="020B0604020202020204" pitchFamily="34" charset="0"/>
              <a:buChar char="•"/>
            </a:pPr>
            <a:r>
              <a:rPr lang="en-US" dirty="0"/>
              <a:t>Use a guided form</a:t>
            </a:r>
          </a:p>
          <a:p>
            <a:pPr marL="171450" indent="-171450">
              <a:buFont typeface="Arial" panose="020B0604020202020204" pitchFamily="34" charset="0"/>
              <a:buChar char="•"/>
            </a:pPr>
            <a:r>
              <a:rPr lang="en-US" dirty="0"/>
              <a:t>Generate code for data-plane operations</a:t>
            </a:r>
          </a:p>
          <a:p>
            <a:endParaRPr lang="en-US" sz="400" dirty="0"/>
          </a:p>
          <a:p>
            <a:r>
              <a:rPr lang="en-US" dirty="0"/>
              <a:t>For more information, see “NoSQL Workbench for DynamoDB” in the </a:t>
            </a:r>
            <a:r>
              <a:rPr lang="en-US" i="1" dirty="0"/>
              <a:t>Amazon DynamoDB Developer Guide</a:t>
            </a:r>
            <a:r>
              <a:rPr lang="en-US" dirty="0"/>
              <a:t> (</a:t>
            </a:r>
            <a:r>
              <a:rPr lang="en-US" dirty="0">
                <a:hlinkClick r:id="rId3"/>
              </a:rPr>
              <a:t>https://docs.aws.amazon.com/amazondynamodb/latest/developerguide/workbench.html</a:t>
            </a:r>
            <a:r>
              <a:rPr lang="en-US" dirty="0"/>
              <a:t>).</a:t>
            </a:r>
          </a:p>
          <a:p>
            <a:endParaRPr lang="en-US" dirty="0"/>
          </a:p>
        </p:txBody>
      </p:sp>
    </p:spTree>
    <p:extLst>
      <p:ext uri="{BB962C8B-B14F-4D97-AF65-F5344CB8AC3E}">
        <p14:creationId xmlns:p14="http://schemas.microsoft.com/office/powerpoint/2010/main" val="1472627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 </a:t>
            </a:r>
            <a:r>
              <a:rPr lang="en-US" dirty="0"/>
              <a:t>the downloadable version of Amazon DynamoDB, you can develop and test applications without accessing the DynamoDB web service. Instead, the database is self-contained on your computer. When you're ready to deploy your application in production, remove the local endpoint in the code. It then points to the DynamoDB web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Having this local version helps you save on throughput, data storage, and data transfer fees. In addition, you don't need an internet connection while you develop your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defRPr/>
            </a:pPr>
            <a:r>
              <a:rPr lang="en-US" dirty="0"/>
              <a:t>DynamoDB Local is available as a download (requires JRE), as an Apache Maven dependency, or as a Docker image. For more information, see “Setting Up DynamoDB Local (Downloadable Version)” in the </a:t>
            </a:r>
            <a:r>
              <a:rPr lang="en-US" i="1" dirty="0"/>
              <a:t>Amazon DynamoDB Developer Guide </a:t>
            </a:r>
            <a:r>
              <a:rPr lang="en-US" dirty="0"/>
              <a:t>(</a:t>
            </a:r>
            <a:r>
              <a:rPr lang="en-US" dirty="0">
                <a:hlinkClick r:id="rId3"/>
              </a:rPr>
              <a:t>https://docs.aws.amazon.com/amazondynamodb/latest/developerguide/DynamoDBLocal.html</a:t>
            </a:r>
            <a:r>
              <a:rPr lang="en-US" dirty="0"/>
              <a:t>).</a:t>
            </a:r>
          </a:p>
          <a:p>
            <a:endParaRPr lang="en-US" dirty="0"/>
          </a:p>
        </p:txBody>
      </p:sp>
    </p:spTree>
    <p:extLst>
      <p:ext uri="{BB962C8B-B14F-4D97-AF65-F5344CB8AC3E}">
        <p14:creationId xmlns:p14="http://schemas.microsoft.com/office/powerpoint/2010/main" val="2168645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PartiQL is a SQL-compatible query language</a:t>
            </a:r>
            <a:r>
              <a:rPr lang="en-US" baseline="0" dirty="0"/>
              <a:t> used</a:t>
            </a:r>
            <a:r>
              <a:rPr lang="en-US" dirty="0"/>
              <a:t> to select, insert, update, and delete data in Amazon DynamoDB. Using PartiQL, you can easily interact with DynamoDB tables and run ad hoc queries. To run PartiQL queries in DynamoDB, you can use:</a:t>
            </a:r>
          </a:p>
          <a:p>
            <a:pPr marL="171450" indent="-171450">
              <a:buFont typeface="Arial" panose="020B0604020202020204" pitchFamily="34" charset="0"/>
              <a:buChar char="•"/>
            </a:pPr>
            <a:r>
              <a:rPr lang="en-US" dirty="0"/>
              <a:t>DynamoDB console</a:t>
            </a:r>
          </a:p>
          <a:p>
            <a:pPr marL="171450" indent="-171450">
              <a:buFont typeface="Arial" panose="020B0604020202020204" pitchFamily="34" charset="0"/>
              <a:buChar char="•"/>
            </a:pPr>
            <a:r>
              <a:rPr lang="en-US" dirty="0"/>
              <a:t>NoSQL Workbench</a:t>
            </a:r>
          </a:p>
          <a:p>
            <a:pPr marL="171450" indent="-171450">
              <a:buFont typeface="Arial" panose="020B0604020202020204" pitchFamily="34" charset="0"/>
              <a:buChar char="•"/>
            </a:pPr>
            <a:r>
              <a:rPr lang="en-US" dirty="0"/>
              <a:t>AWS CLI</a:t>
            </a:r>
          </a:p>
          <a:p>
            <a:pPr marL="171450" indent="-171450">
              <a:buFont typeface="Arial" panose="020B0604020202020204" pitchFamily="34" charset="0"/>
              <a:buChar char="•"/>
            </a:pPr>
            <a:r>
              <a:rPr lang="en-US" dirty="0"/>
              <a:t>DynamoDB APIs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see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PartiQL (</a:t>
            </a:r>
            <a:r>
              <a:rPr lang="en-US" dirty="0">
                <a:hlinkClick r:id="rId3"/>
              </a:rPr>
              <a:t>https://partiql.org/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t>
            </a:r>
            <a:r>
              <a:rPr lang="en-US" b="0" dirty="0"/>
              <a:t>PartiQL - A SQL-Compatible Query Language for Amazon DynamoDB” in the </a:t>
            </a:r>
            <a:r>
              <a:rPr lang="en-US" b="0" i="1" dirty="0"/>
              <a:t>Amazon DynamoDB Developer Guide </a:t>
            </a:r>
            <a:r>
              <a:rPr lang="en-US" b="0" dirty="0"/>
              <a:t>(</a:t>
            </a:r>
            <a:r>
              <a:rPr lang="en-US" dirty="0">
                <a:hlinkClick r:id="rId4"/>
              </a:rPr>
              <a:t>https://docs.aws.amazon.com/amazondynamodb/latest/developerguide/ql-reference.html</a:t>
            </a:r>
            <a:r>
              <a:rPr lang="en-US" dirty="0"/>
              <a:t>)</a:t>
            </a:r>
          </a:p>
        </p:txBody>
      </p:sp>
    </p:spTree>
    <p:extLst>
      <p:ext uri="{BB962C8B-B14F-4D97-AF65-F5344CB8AC3E}">
        <p14:creationId xmlns:p14="http://schemas.microsoft.com/office/powerpoint/2010/main" val="4279797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a:t>
            </a:r>
            <a:r>
              <a:rPr lang="en-US" dirty="0"/>
              <a:t>interacting with your DynamoDB</a:t>
            </a:r>
            <a:r>
              <a:rPr lang="en-US" baseline="0" dirty="0"/>
              <a:t> database with the </a:t>
            </a:r>
            <a:r>
              <a:rPr lang="en-US" dirty="0"/>
              <a:t>AWS CLI, you can </a:t>
            </a:r>
            <a:r>
              <a:rPr lang="en-US" baseline="0" dirty="0"/>
              <a:t>create interactions from the command line and then automate them with scripts. </a:t>
            </a:r>
            <a:r>
              <a:rPr lang="en-US" dirty="0"/>
              <a:t>You can use the AWS CLI for ad hoc operations, such as creating</a:t>
            </a:r>
            <a:r>
              <a:rPr lang="en-US" baseline="0" dirty="0"/>
              <a:t> a table or </a:t>
            </a:r>
            <a:r>
              <a:rPr lang="en-US" dirty="0"/>
              <a:t>adding new items to</a:t>
            </a:r>
            <a:r>
              <a:rPr lang="en-US" baseline="0" dirty="0"/>
              <a:t> a table</a:t>
            </a:r>
            <a:r>
              <a:rPr lang="en-US" dirty="0"/>
              <a:t>. </a:t>
            </a:r>
          </a:p>
        </p:txBody>
      </p:sp>
    </p:spTree>
    <p:extLst>
      <p:ext uri="{BB962C8B-B14F-4D97-AF65-F5344CB8AC3E}">
        <p14:creationId xmlns:p14="http://schemas.microsoft.com/office/powerpoint/2010/main" val="2880332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183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EE4273B-AEF3-4641-868E-A37E767B86EF}"/>
              </a:ext>
            </a:extLst>
          </p:cNvPr>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lvl="0"/>
            <a:endParaRPr lang="en-US" dirty="0"/>
          </a:p>
        </p:txBody>
      </p:sp>
    </p:spTree>
    <p:extLst>
      <p:ext uri="{BB962C8B-B14F-4D97-AF65-F5344CB8AC3E}">
        <p14:creationId xmlns:p14="http://schemas.microsoft.com/office/powerpoint/2010/main" val="2554185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139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418EE28-3047-4EA2-81F5-67E9AD60F3D1}"/>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AE6DC433-6725-4C36-B116-99B24D016C28}"/>
              </a:ext>
            </a:extLst>
          </p:cNvPr>
          <p:cNvSpPr>
            <a:spLocks noGrp="1"/>
          </p:cNvSpPr>
          <p:nvPr>
            <p:ph type="body" idx="1"/>
          </p:nvPr>
        </p:nvSpPr>
        <p:spPr/>
        <p:txBody>
          <a:bodyPr/>
          <a:lstStyle/>
          <a:p>
            <a:pPr lvl="0">
              <a:defRPr/>
            </a:pPr>
            <a:r>
              <a:rPr lang="en-US" dirty="0"/>
              <a:t>This diagram provides a high-level overview of Amazon DynamoDB application programming using the AWS SDKs. </a:t>
            </a:r>
          </a:p>
          <a:p>
            <a:pPr lvl="0">
              <a:defRPr/>
            </a:pPr>
            <a:endParaRPr lang="en-US" dirty="0"/>
          </a:p>
          <a:p>
            <a:pPr marL="228600" indent="-228600">
              <a:buFont typeface="+mj-lt"/>
              <a:buAutoNum type="arabicPeriod"/>
            </a:pPr>
            <a:r>
              <a:rPr lang="en-US" dirty="0"/>
              <a:t>You write an application using an AWS SDK for your programming language.</a:t>
            </a:r>
          </a:p>
          <a:p>
            <a:pPr marL="228600" indent="-228600">
              <a:buFont typeface="+mj-lt"/>
              <a:buAutoNum type="arabicPeriod"/>
            </a:pPr>
            <a:r>
              <a:rPr lang="en-US" dirty="0"/>
              <a:t>Each AWS SDK provides one or more programmatic interfaces for working with DynamoDB. The specific interfaces available depend on which programming language and AWS SDK you use. </a:t>
            </a:r>
          </a:p>
          <a:p>
            <a:pPr marL="228600" indent="-228600">
              <a:buFont typeface="+mj-lt"/>
              <a:buAutoNum type="arabicPeriod"/>
            </a:pPr>
            <a:r>
              <a:rPr lang="en-US" dirty="0"/>
              <a:t>The AWS SDK constructs HTTP(S) requests for use with the low-level DynamoDB API.</a:t>
            </a:r>
          </a:p>
          <a:p>
            <a:pPr marL="228600" indent="-228600">
              <a:buFont typeface="+mj-lt"/>
              <a:buAutoNum type="arabicPeriod"/>
            </a:pPr>
            <a:r>
              <a:rPr lang="en-US" dirty="0"/>
              <a:t>The AWS SDK sends the request to the DynamoDB endpoint.</a:t>
            </a:r>
          </a:p>
          <a:p>
            <a:pPr marL="228600" indent="-228600">
              <a:buFont typeface="+mj-lt"/>
              <a:buAutoNum type="arabicPeriod"/>
            </a:pPr>
            <a:r>
              <a:rPr lang="en-US" dirty="0"/>
              <a:t>DynamoDB runs the request. If the request is successful, DynamoDB returns an HTTP 200 response code (OK). If the request is unsuccessful, DynamoDB returns an HTTP error code and an error message. </a:t>
            </a:r>
          </a:p>
          <a:p>
            <a:pPr marL="228600" indent="-228600">
              <a:buFont typeface="+mj-lt"/>
              <a:buAutoNum type="arabicPeriod"/>
            </a:pPr>
            <a:r>
              <a:rPr lang="en-US" dirty="0"/>
              <a:t>The AWS SDK processes the response and propagates it back to your application.</a:t>
            </a:r>
          </a:p>
          <a:p>
            <a:pPr marL="228600" indent="-228600">
              <a:buFont typeface="+mj-lt"/>
              <a:buAutoNum type="arabicPeriod"/>
            </a:pPr>
            <a:endParaRPr lang="en-US" dirty="0"/>
          </a:p>
          <a:p>
            <a:r>
              <a:rPr lang="en-US" dirty="0"/>
              <a:t>Each of the AWS SDKs provides important services to your application, including the following: </a:t>
            </a:r>
          </a:p>
          <a:p>
            <a:pPr marL="171450" indent="-171450">
              <a:buFont typeface="Arial" panose="020B0604020202020204" pitchFamily="34" charset="0"/>
              <a:buChar char="•"/>
            </a:pPr>
            <a:r>
              <a:rPr lang="en-US" dirty="0"/>
              <a:t>Formatting HTTP(S) requests and serializing request parameters.</a:t>
            </a:r>
          </a:p>
          <a:p>
            <a:pPr marL="171450" indent="-171450">
              <a:buFont typeface="Arial" panose="020B0604020202020204" pitchFamily="34" charset="0"/>
              <a:buChar char="•"/>
            </a:pPr>
            <a:r>
              <a:rPr lang="en-US" dirty="0"/>
              <a:t>Generating a cryptographic signature for each request.</a:t>
            </a:r>
          </a:p>
          <a:p>
            <a:pPr marL="171450" indent="-171450">
              <a:buFont typeface="Arial" panose="020B0604020202020204" pitchFamily="34" charset="0"/>
              <a:buChar char="•"/>
            </a:pPr>
            <a:r>
              <a:rPr lang="en-US" dirty="0"/>
              <a:t>Forwarding requests to a DynamoDB endpoint and receiving responses from DynamoDB. </a:t>
            </a:r>
          </a:p>
          <a:p>
            <a:pPr marL="171450" indent="-171450">
              <a:buFont typeface="Arial" panose="020B0604020202020204" pitchFamily="34" charset="0"/>
              <a:buChar char="•"/>
            </a:pPr>
            <a:r>
              <a:rPr lang="en-US" dirty="0"/>
              <a:t>Extracting the results from those responses.</a:t>
            </a:r>
          </a:p>
          <a:p>
            <a:pPr marL="171450" indent="-171450">
              <a:buFont typeface="Arial" panose="020B0604020202020204" pitchFamily="34" charset="0"/>
              <a:buChar char="•"/>
            </a:pPr>
            <a:r>
              <a:rPr lang="en-US" dirty="0"/>
              <a:t>Implementing basic retry logic in case of errors.</a:t>
            </a:r>
          </a:p>
          <a:p>
            <a:pPr lvl="0">
              <a:defRPr/>
            </a:pPr>
            <a:endParaRPr lang="en-US" dirty="0"/>
          </a:p>
          <a:p>
            <a:pPr lvl="0">
              <a:defRPr/>
            </a:pPr>
            <a:r>
              <a:rPr lang="en-US" dirty="0"/>
              <a:t>For more information, see “Overview of AWS SDK Support for DynamoDB” in the </a:t>
            </a:r>
            <a:r>
              <a:rPr lang="en-US" i="1" dirty="0"/>
              <a:t>Amazon DynamoDB Developer Guide </a:t>
            </a:r>
            <a:r>
              <a:rPr lang="en-US" dirty="0"/>
              <a:t>(</a:t>
            </a:r>
            <a:r>
              <a:rPr lang="en-US" dirty="0">
                <a:hlinkClick r:id="rId3"/>
              </a:rPr>
              <a:t>https://docs.aws.amazon.com/amazondynamodb/latest/developerguide/Programming.SDKOverview.html</a:t>
            </a:r>
            <a:r>
              <a:rPr lang="en-US" dirty="0"/>
              <a:t>).</a:t>
            </a:r>
          </a:p>
        </p:txBody>
      </p:sp>
    </p:spTree>
    <p:extLst>
      <p:ext uri="{BB962C8B-B14F-4D97-AF65-F5344CB8AC3E}">
        <p14:creationId xmlns:p14="http://schemas.microsoft.com/office/powerpoint/2010/main" val="351815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401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9780AE5-417A-4D3C-AEEB-BB8F5763E5C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CBBE61C-7D5C-4DB9-8359-C8528FC0C5DB}"/>
              </a:ext>
            </a:extLst>
          </p:cNvPr>
          <p:cNvSpPr>
            <a:spLocks noGrp="1"/>
          </p:cNvSpPr>
          <p:nvPr>
            <p:ph type="body" idx="1"/>
          </p:nvPr>
        </p:nvSpPr>
        <p:spPr/>
        <p:txBody>
          <a:bodyPr/>
          <a:lstStyle/>
          <a:p>
            <a:r>
              <a:rPr lang="en-US" dirty="0">
                <a:latin typeface="Amazon Ember" panose="02000000000000000000" pitchFamily="2" charset="0"/>
                <a:ea typeface="Amazon Ember" panose="02000000000000000000" pitchFamily="2" charset="0"/>
              </a:rPr>
              <a:t>The Object persistence interface (High-level Interface) and Document interface allow for complex mapping of data types</a:t>
            </a:r>
            <a:r>
              <a:rPr lang="en-US" dirty="0">
                <a:latin typeface="Amazon Ember" panose="02000000000000000000" pitchFamily="2" charset="0"/>
                <a:ea typeface="Amazon Ember" panose="02000000000000000000" pitchFamily="2" charset="0"/>
                <a:cs typeface="Amazon Ember Light" panose="020B0403020204020204" pitchFamily="34" charset="0"/>
              </a:rPr>
              <a:t>. </a:t>
            </a:r>
          </a:p>
          <a:p>
            <a:pPr lvl="0">
              <a:defRPr/>
            </a:pPr>
            <a:endParaRPr lang="en-US" dirty="0"/>
          </a:p>
          <a:p>
            <a:pPr lvl="0">
              <a:defRPr/>
            </a:pPr>
            <a:endParaRPr lang="en-US" dirty="0"/>
          </a:p>
          <a:p>
            <a:pPr lvl="0">
              <a:defRPr/>
            </a:pPr>
            <a:r>
              <a:rPr lang="en-US" dirty="0"/>
              <a:t>For more information, see “Overview of AWS SDK Support for DynamoDB” in the </a:t>
            </a:r>
            <a:r>
              <a:rPr lang="en-US" i="1" dirty="0"/>
              <a:t>Amazon DynamoDB Developer Guide </a:t>
            </a:r>
            <a:r>
              <a:rPr lang="en-US" dirty="0"/>
              <a:t>(</a:t>
            </a:r>
            <a:r>
              <a:rPr lang="en-US" dirty="0">
                <a:hlinkClick r:id="rId3"/>
              </a:rPr>
              <a:t>https://docs.aws.amazon.com/amazondynamodb/latest/developerguide/Programming.SDKOverview.html</a:t>
            </a:r>
            <a:r>
              <a:rPr lang="en-US" dirty="0"/>
              <a:t>).</a:t>
            </a:r>
          </a:p>
          <a:p>
            <a:pPr lvl="0">
              <a:defRPr/>
            </a:pPr>
            <a:endParaRPr lang="en-US" dirty="0"/>
          </a:p>
          <a:p>
            <a:endParaRPr lang="en-US" dirty="0"/>
          </a:p>
        </p:txBody>
      </p:sp>
    </p:spTree>
    <p:extLst>
      <p:ext uri="{BB962C8B-B14F-4D97-AF65-F5344CB8AC3E}">
        <p14:creationId xmlns:p14="http://schemas.microsoft.com/office/powerpoint/2010/main" val="334998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a typeface="Amazon Ember" panose="020B0703020204020204" pitchFamily="34" charset="0"/>
                <a:cs typeface="Amazon Ember" panose="020B0703020204020204" pitchFamily="34" charset="0"/>
              </a:rPr>
              <a:t>Object persistence interface</a:t>
            </a:r>
          </a:p>
          <a:p>
            <a:r>
              <a:rPr lang="en-US" dirty="0"/>
              <a:t>The AWS SDK for .NET provides an object persistence model that you can use to map your client-side classes to Amazon DynamoDB tables. Each object instance then maps to an item in the corresponding tables. To save your client-side objects to the tables, the object persistence model provides the </a:t>
            </a:r>
            <a:r>
              <a:rPr lang="en-US" dirty="0">
                <a:latin typeface="Lucida Console" panose="020B0609040504020204" pitchFamily="49" charset="0"/>
              </a:rPr>
              <a:t>DynamoDBContext</a:t>
            </a:r>
            <a:r>
              <a:rPr lang="en-US" dirty="0"/>
              <a:t> class an entry point to DynamoDB. This class provides you with a connection to DynamoDB. You can then access tables, perform various CRUD operations, and run queries. </a:t>
            </a:r>
          </a:p>
          <a:p>
            <a:endParaRPr lang="en-US" dirty="0"/>
          </a:p>
          <a:p>
            <a:r>
              <a:rPr lang="en-US" b="1" dirty="0"/>
              <a:t>Document interface</a:t>
            </a:r>
          </a:p>
          <a:p>
            <a:r>
              <a:rPr lang="en-US" dirty="0"/>
              <a:t>Many AWS SDKs provide a document interface that you can use to perform data plane operations (create, read, update, delete) on tables and indexes. With a document interface, you do not need to specify data type descriptors. The data types are implied by the semantics of the data itself. These AWS SDKs also provide methods to convert JSON documents to and from native Amazon DynamoDB data types.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Low-level interface</a:t>
            </a:r>
            <a:endParaRPr lang="en-US" dirty="0"/>
          </a:p>
          <a:p>
            <a:r>
              <a:rPr lang="en-US" dirty="0"/>
              <a:t>Every language-specific AWS SDK provides a low-level interface for Amazon DynamoDB, with methods that closely resemble low-level DynamoDB API requests. </a:t>
            </a:r>
          </a:p>
        </p:txBody>
      </p:sp>
    </p:spTree>
    <p:extLst>
      <p:ext uri="{BB962C8B-B14F-4D97-AF65-F5344CB8AC3E}">
        <p14:creationId xmlns:p14="http://schemas.microsoft.com/office/powerpoint/2010/main" val="3719657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2174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6281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4100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33C8FD3-FEED-4454-B528-10EBD116908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BC2082D-9067-481A-8938-2BD43909AFEC}"/>
              </a:ext>
            </a:extLst>
          </p:cNvPr>
          <p:cNvSpPr>
            <a:spLocks noGrp="1"/>
          </p:cNvSpPr>
          <p:nvPr>
            <p:ph type="body" idx="1"/>
          </p:nvPr>
        </p:nvSpPr>
        <p:spPr/>
        <p:txBody>
          <a:bodyPr/>
          <a:lstStyle/>
          <a:p>
            <a:r>
              <a:rPr lang="en-US" dirty="0"/>
              <a:t>To make requests to AWS services, you must first create a service client object.</a:t>
            </a:r>
          </a:p>
          <a:p>
            <a:r>
              <a:rPr lang="en-US" b="1" dirty="0"/>
              <a:t>Obtain an instance of the client, use the static factory method builder </a:t>
            </a:r>
            <a:endParaRPr lang="en-US" dirty="0"/>
          </a:p>
          <a:p>
            <a:r>
              <a:rPr lang="en-US" dirty="0" err="1"/>
              <a:t>DynamoDbClient</a:t>
            </a:r>
            <a:r>
              <a:rPr lang="en-US" dirty="0"/>
              <a:t> client = </a:t>
            </a:r>
            <a:r>
              <a:rPr lang="en-US" dirty="0" err="1"/>
              <a:t>DynamoDbClient.builder</a:t>
            </a:r>
            <a:r>
              <a:rPr lang="en-US" dirty="0"/>
              <a:t>()</a:t>
            </a:r>
          </a:p>
          <a:p>
            <a:r>
              <a:rPr lang="en-US" dirty="0"/>
              <a:t>                        .region(Region.US_WEST_2)</a:t>
            </a:r>
          </a:p>
          <a:p>
            <a:r>
              <a:rPr lang="en-US" dirty="0"/>
              <a:t>                        .</a:t>
            </a:r>
            <a:r>
              <a:rPr lang="en-US" dirty="0" err="1"/>
              <a:t>credentialsProvider</a:t>
            </a:r>
            <a:r>
              <a:rPr lang="en-US" dirty="0"/>
              <a:t>(</a:t>
            </a:r>
            <a:r>
              <a:rPr lang="en-US" dirty="0" err="1"/>
              <a:t>ProfileCredentialsProvider.builder</a:t>
            </a:r>
            <a:r>
              <a:rPr lang="en-US" dirty="0"/>
              <a:t>()</a:t>
            </a:r>
          </a:p>
          <a:p>
            <a:r>
              <a:rPr lang="en-US" dirty="0"/>
              <a:t>                                     .</a:t>
            </a:r>
            <a:r>
              <a:rPr lang="en-US" dirty="0" err="1"/>
              <a:t>profileName</a:t>
            </a:r>
            <a:r>
              <a:rPr lang="en-US" dirty="0"/>
              <a:t>("</a:t>
            </a:r>
            <a:r>
              <a:rPr lang="en-US" dirty="0" err="1"/>
              <a:t>myProfile</a:t>
            </a:r>
            <a:r>
              <a:rPr lang="en-US" dirty="0"/>
              <a:t>")</a:t>
            </a:r>
          </a:p>
          <a:p>
            <a:r>
              <a:rPr lang="en-US" dirty="0"/>
              <a:t>                                     .build())</a:t>
            </a:r>
          </a:p>
          <a:p>
            <a:r>
              <a:rPr lang="en-US" dirty="0"/>
              <a:t>                        .build();</a:t>
            </a:r>
          </a:p>
          <a:p>
            <a:pPr lvl="0">
              <a:defRPr/>
            </a:pPr>
            <a:endParaRPr lang="en-US" b="1" dirty="0"/>
          </a:p>
          <a:p>
            <a:pPr lvl="0">
              <a:defRPr/>
            </a:pPr>
            <a:r>
              <a:rPr lang="en-US" b="1" dirty="0"/>
              <a:t>Obtain an instance of the client, use the static factory method builder (Local installation)</a:t>
            </a:r>
          </a:p>
          <a:p>
            <a:r>
              <a:rPr lang="en-US" dirty="0" err="1"/>
              <a:t>DynamoDbClient</a:t>
            </a:r>
            <a:r>
              <a:rPr lang="en-US" dirty="0"/>
              <a:t> client = </a:t>
            </a:r>
            <a:r>
              <a:rPr lang="en-US" dirty="0" err="1"/>
              <a:t>DynamoDbClient.builder</a:t>
            </a:r>
            <a:r>
              <a:rPr lang="en-US" dirty="0"/>
              <a:t>()</a:t>
            </a:r>
          </a:p>
          <a:p>
            <a:r>
              <a:rPr lang="en-US" dirty="0"/>
              <a:t>    .</a:t>
            </a:r>
            <a:r>
              <a:rPr lang="en-US" dirty="0" err="1"/>
              <a:t>endpointOverride</a:t>
            </a:r>
            <a:r>
              <a:rPr lang="en-US" dirty="0"/>
              <a:t>(</a:t>
            </a:r>
            <a:r>
              <a:rPr lang="en-US" dirty="0" err="1"/>
              <a:t>URI.create</a:t>
            </a:r>
            <a:r>
              <a:rPr lang="en-US" dirty="0"/>
              <a:t>("http://localhost:8000"))</a:t>
            </a:r>
          </a:p>
          <a:p>
            <a:r>
              <a:rPr lang="en-US" dirty="0"/>
              <a:t>    // The region is meaningless for local </a:t>
            </a:r>
            <a:r>
              <a:rPr lang="en-US" dirty="0" err="1"/>
              <a:t>DynamoDb</a:t>
            </a:r>
            <a:r>
              <a:rPr lang="en-US" dirty="0"/>
              <a:t> but required for client builder validation</a:t>
            </a:r>
          </a:p>
          <a:p>
            <a:r>
              <a:rPr lang="en-US" dirty="0"/>
              <a:t>    .region(Region.US_EAST_1)</a:t>
            </a:r>
          </a:p>
          <a:p>
            <a:r>
              <a:rPr lang="en-US" dirty="0"/>
              <a:t>    .</a:t>
            </a:r>
            <a:r>
              <a:rPr lang="en-US" dirty="0" err="1"/>
              <a:t>credentialsProvider</a:t>
            </a:r>
            <a:r>
              <a:rPr lang="en-US" dirty="0"/>
              <a:t>(</a:t>
            </a:r>
            <a:r>
              <a:rPr lang="en-US" dirty="0" err="1"/>
              <a:t>StaticCredentialsProvider.create</a:t>
            </a:r>
            <a:r>
              <a:rPr lang="en-US" dirty="0"/>
              <a:t>(</a:t>
            </a:r>
          </a:p>
          <a:p>
            <a:r>
              <a:rPr lang="en-US" dirty="0"/>
              <a:t>    </a:t>
            </a:r>
            <a:r>
              <a:rPr lang="en-US" dirty="0" err="1"/>
              <a:t>AwsBasicCredentials.create</a:t>
            </a:r>
            <a:r>
              <a:rPr lang="en-US" dirty="0"/>
              <a:t>("dummy-key", "dummy-secret")))</a:t>
            </a:r>
          </a:p>
          <a:p>
            <a:r>
              <a:rPr lang="en-US" dirty="0"/>
              <a:t>    .build();</a:t>
            </a:r>
          </a:p>
          <a:p>
            <a:endParaRPr lang="en-US" dirty="0"/>
          </a:p>
          <a:p>
            <a:r>
              <a:rPr lang="en-US" dirty="0"/>
              <a:t>In general, avoid using this type of code in your application. If you include it in your application, take appropriate precautions to not expose plaintext keys in the code, over the network, or even in computer memory.</a:t>
            </a:r>
          </a:p>
          <a:p>
            <a:endParaRPr lang="en-US" dirty="0"/>
          </a:p>
          <a:p>
            <a:pPr lvl="0">
              <a:defRPr/>
            </a:pPr>
            <a:r>
              <a:rPr lang="en-US" b="1" dirty="0">
                <a:ea typeface="Amazon Ember" panose="02000000000000000000" pitchFamily="2" charset="0"/>
              </a:rPr>
              <a:t>Create a default client</a:t>
            </a:r>
          </a:p>
          <a:p>
            <a:r>
              <a:rPr lang="en-US" dirty="0"/>
              <a:t>This method creates a service client with the default configuration.</a:t>
            </a:r>
          </a:p>
          <a:p>
            <a:r>
              <a:rPr lang="en-US" dirty="0" err="1"/>
              <a:t>DynamoDbClient</a:t>
            </a:r>
            <a:r>
              <a:rPr lang="en-US" dirty="0"/>
              <a:t> client = </a:t>
            </a:r>
            <a:r>
              <a:rPr lang="en-US" dirty="0" err="1"/>
              <a:t>DynamoDbClient.create</a:t>
            </a:r>
            <a:r>
              <a:rPr lang="en-US" dirty="0"/>
              <a:t>();</a:t>
            </a:r>
          </a:p>
          <a:p>
            <a:endParaRPr lang="en-US" dirty="0"/>
          </a:p>
          <a:p>
            <a:r>
              <a:rPr lang="en-US" dirty="0"/>
              <a:t>For more information, see “Creating service clients” in the </a:t>
            </a:r>
            <a:r>
              <a:rPr lang="en-US" i="1" dirty="0"/>
              <a:t>AWS SDK for Java Developer Guide</a:t>
            </a:r>
            <a:r>
              <a:rPr lang="en-US" dirty="0"/>
              <a:t> (</a:t>
            </a:r>
            <a:r>
              <a:rPr lang="en-US" u="sng" dirty="0"/>
              <a:t>https://docs.aws.amazon.com/sdk-for-java/latest/developer-guide/using.html</a:t>
            </a:r>
            <a:r>
              <a:rPr lang="en-US" dirty="0"/>
              <a:t>).</a:t>
            </a:r>
          </a:p>
          <a:p>
            <a:endParaRPr lang="en-US" dirty="0"/>
          </a:p>
        </p:txBody>
      </p:sp>
    </p:spTree>
    <p:extLst>
      <p:ext uri="{BB962C8B-B14F-4D97-AF65-F5344CB8AC3E}">
        <p14:creationId xmlns:p14="http://schemas.microsoft.com/office/powerpoint/2010/main" val="1987107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B4F2B5C-3EF1-4E98-A0A0-427A5E05337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65A3F0F-C6F5-484D-9058-DD892353F90D}"/>
              </a:ext>
            </a:extLst>
          </p:cNvPr>
          <p:cNvSpPr>
            <a:spLocks noGrp="1"/>
          </p:cNvSpPr>
          <p:nvPr>
            <p:ph type="body" idx="1"/>
          </p:nvPr>
        </p:nvSpPr>
        <p:spPr/>
        <p:txBody>
          <a:bodyPr/>
          <a:lstStyle/>
          <a:p>
            <a:r>
              <a:rPr lang="en-US" dirty="0"/>
              <a:t>To make requests to AWS services, you must first create a service client object.</a:t>
            </a:r>
          </a:p>
          <a:p>
            <a:endParaRPr lang="en-US" dirty="0"/>
          </a:p>
          <a:p>
            <a:r>
              <a:rPr lang="en-US" dirty="0"/>
              <a:t>Low-level clients</a:t>
            </a:r>
          </a:p>
          <a:p>
            <a:r>
              <a:rPr lang="en-US" dirty="0"/>
              <a:t>Clients are created in a similar fashion to resources:</a:t>
            </a:r>
          </a:p>
          <a:p>
            <a:endParaRPr lang="en-US" dirty="0"/>
          </a:p>
          <a:p>
            <a:r>
              <a:rPr lang="en-US" dirty="0"/>
              <a:t>import boto3</a:t>
            </a:r>
          </a:p>
          <a:p>
            <a:br>
              <a:rPr lang="en-US" dirty="0"/>
            </a:br>
            <a:r>
              <a:rPr lang="en-US" dirty="0"/>
              <a:t># Get the service resource.</a:t>
            </a:r>
          </a:p>
          <a:p>
            <a:r>
              <a:rPr lang="en-US" dirty="0" err="1"/>
              <a:t>dynamodb</a:t>
            </a:r>
            <a:r>
              <a:rPr lang="en-US" dirty="0"/>
              <a:t> = boto3.resource('</a:t>
            </a:r>
            <a:r>
              <a:rPr lang="en-US" dirty="0" err="1"/>
              <a:t>dynamodb</a:t>
            </a:r>
            <a:r>
              <a:rPr lang="en-US" dirty="0"/>
              <a:t>')</a:t>
            </a:r>
          </a:p>
          <a:p>
            <a:br>
              <a:rPr lang="en-US" dirty="0"/>
            </a:br>
            <a:r>
              <a:rPr lang="en-US" dirty="0"/>
              <a:t># Create the DynamoDB table.</a:t>
            </a:r>
          </a:p>
          <a:p>
            <a:r>
              <a:rPr lang="en-US" dirty="0"/>
              <a:t>table = </a:t>
            </a:r>
            <a:r>
              <a:rPr lang="en-US" dirty="0" err="1"/>
              <a:t>dynamodb.create_table</a:t>
            </a:r>
            <a:r>
              <a:rPr lang="en-US" dirty="0"/>
              <a:t>(</a:t>
            </a:r>
          </a:p>
          <a:p>
            <a:r>
              <a:rPr lang="en-US" dirty="0"/>
              <a:t>    </a:t>
            </a:r>
            <a:r>
              <a:rPr lang="en-US" dirty="0" err="1"/>
              <a:t>TableName</a:t>
            </a:r>
            <a:r>
              <a:rPr lang="en-US" dirty="0"/>
              <a:t>='Notes',</a:t>
            </a:r>
          </a:p>
          <a:p>
            <a:r>
              <a:rPr lang="en-US" dirty="0"/>
              <a:t>    </a:t>
            </a:r>
            <a:r>
              <a:rPr lang="en-US" dirty="0" err="1"/>
              <a:t>KeySchema</a:t>
            </a:r>
            <a:r>
              <a:rPr lang="en-US" dirty="0"/>
              <a:t>=[</a:t>
            </a:r>
          </a:p>
          <a:p>
            <a:r>
              <a:rPr lang="en-US" dirty="0"/>
              <a:t>        {</a:t>
            </a:r>
          </a:p>
          <a:p>
            <a:r>
              <a:rPr lang="en-US" dirty="0"/>
              <a:t>            '</a:t>
            </a:r>
            <a:r>
              <a:rPr lang="en-US" dirty="0" err="1"/>
              <a:t>AttributeName</a:t>
            </a:r>
            <a:r>
              <a:rPr lang="en-US" dirty="0"/>
              <a:t>': '</a:t>
            </a:r>
            <a:r>
              <a:rPr lang="en-US" dirty="0" err="1"/>
              <a:t>UserId</a:t>
            </a:r>
            <a:r>
              <a:rPr lang="en-US" dirty="0"/>
              <a:t>',</a:t>
            </a:r>
          </a:p>
          <a:p>
            <a:r>
              <a:rPr lang="en-US" dirty="0"/>
              <a:t>            '</a:t>
            </a:r>
            <a:r>
              <a:rPr lang="en-US" dirty="0" err="1"/>
              <a:t>KeyType</a:t>
            </a:r>
            <a:r>
              <a:rPr lang="en-US" dirty="0"/>
              <a:t>': 'HASH'</a:t>
            </a:r>
          </a:p>
          <a:p>
            <a:r>
              <a:rPr lang="en-US" dirty="0"/>
              <a:t>        },</a:t>
            </a:r>
          </a:p>
          <a:p>
            <a:r>
              <a:rPr lang="en-US" dirty="0"/>
              <a:t>        {</a:t>
            </a:r>
          </a:p>
          <a:p>
            <a:r>
              <a:rPr lang="en-US" dirty="0"/>
              <a:t>            '</a:t>
            </a:r>
            <a:r>
              <a:rPr lang="en-US" dirty="0" err="1"/>
              <a:t>AttributeName</a:t>
            </a:r>
            <a:r>
              <a:rPr lang="en-US" dirty="0"/>
              <a:t>': '</a:t>
            </a:r>
            <a:r>
              <a:rPr lang="en-US" dirty="0" err="1"/>
              <a:t>NoteId</a:t>
            </a:r>
            <a:r>
              <a:rPr lang="en-US" dirty="0"/>
              <a:t>',</a:t>
            </a:r>
          </a:p>
          <a:p>
            <a:r>
              <a:rPr lang="en-US" dirty="0"/>
              <a:t>            '</a:t>
            </a:r>
            <a:r>
              <a:rPr lang="en-US" dirty="0" err="1"/>
              <a:t>KeyType</a:t>
            </a:r>
            <a:r>
              <a:rPr lang="en-US" dirty="0"/>
              <a:t>': 'RANGE'</a:t>
            </a:r>
          </a:p>
          <a:p>
            <a:r>
              <a:rPr lang="en-US" dirty="0"/>
              <a:t>        }</a:t>
            </a:r>
          </a:p>
          <a:p>
            <a:r>
              <a:rPr lang="en-US" dirty="0"/>
              <a:t>    ],</a:t>
            </a:r>
          </a:p>
          <a:p>
            <a:r>
              <a:rPr lang="en-US" dirty="0"/>
              <a:t>    </a:t>
            </a:r>
            <a:r>
              <a:rPr lang="en-US" dirty="0" err="1"/>
              <a:t>AttributeDefinitions</a:t>
            </a:r>
            <a:r>
              <a:rPr lang="en-US" dirty="0"/>
              <a:t>=[</a:t>
            </a:r>
          </a:p>
          <a:p>
            <a:r>
              <a:rPr lang="en-US" dirty="0"/>
              <a:t>        {</a:t>
            </a:r>
          </a:p>
          <a:p>
            <a:r>
              <a:rPr lang="en-US" dirty="0"/>
              <a:t>            '</a:t>
            </a:r>
            <a:r>
              <a:rPr lang="en-US" dirty="0" err="1"/>
              <a:t>AttributeName</a:t>
            </a:r>
            <a:r>
              <a:rPr lang="en-US" dirty="0"/>
              <a:t>': '</a:t>
            </a:r>
            <a:r>
              <a:rPr lang="en-US" dirty="0" err="1"/>
              <a:t>UserId</a:t>
            </a:r>
            <a:r>
              <a:rPr lang="en-US" dirty="0"/>
              <a:t>',</a:t>
            </a:r>
          </a:p>
          <a:p>
            <a:r>
              <a:rPr lang="en-US" dirty="0"/>
              <a:t>            '</a:t>
            </a:r>
            <a:r>
              <a:rPr lang="en-US" dirty="0" err="1"/>
              <a:t>AttributeType</a:t>
            </a:r>
            <a:r>
              <a:rPr lang="en-US" dirty="0"/>
              <a:t>': 'S'</a:t>
            </a:r>
          </a:p>
          <a:p>
            <a:r>
              <a:rPr lang="en-US" dirty="0"/>
              <a:t>        },</a:t>
            </a:r>
          </a:p>
          <a:p>
            <a:r>
              <a:rPr lang="en-US" dirty="0"/>
              <a:t>        {</a:t>
            </a:r>
          </a:p>
          <a:p>
            <a:r>
              <a:rPr lang="en-US" dirty="0"/>
              <a:t>            '</a:t>
            </a:r>
            <a:r>
              <a:rPr lang="en-US" dirty="0" err="1"/>
              <a:t>AttributeName</a:t>
            </a:r>
            <a:r>
              <a:rPr lang="en-US" dirty="0"/>
              <a:t>': '</a:t>
            </a:r>
            <a:r>
              <a:rPr lang="en-US" dirty="0" err="1"/>
              <a:t>NoteId</a:t>
            </a:r>
            <a:r>
              <a:rPr lang="en-US" dirty="0"/>
              <a:t>',</a:t>
            </a:r>
          </a:p>
          <a:p>
            <a:r>
              <a:rPr lang="en-US" dirty="0"/>
              <a:t>            '</a:t>
            </a:r>
            <a:r>
              <a:rPr lang="en-US" dirty="0" err="1"/>
              <a:t>AttributeType</a:t>
            </a:r>
            <a:r>
              <a:rPr lang="en-US" dirty="0"/>
              <a:t>': 'S'</a:t>
            </a:r>
          </a:p>
          <a:p>
            <a:r>
              <a:rPr lang="en-US" dirty="0"/>
              <a:t>        },</a:t>
            </a:r>
          </a:p>
          <a:p>
            <a:r>
              <a:rPr lang="en-US" dirty="0"/>
              <a:t>    ],</a:t>
            </a:r>
          </a:p>
          <a:p>
            <a:r>
              <a:rPr lang="en-US" dirty="0"/>
              <a:t>    </a:t>
            </a:r>
            <a:r>
              <a:rPr lang="en-US" dirty="0" err="1"/>
              <a:t>ProvisionedThroughput</a:t>
            </a:r>
            <a:r>
              <a:rPr lang="en-US" dirty="0"/>
              <a:t>={</a:t>
            </a:r>
          </a:p>
          <a:p>
            <a:r>
              <a:rPr lang="en-US" dirty="0"/>
              <a:t>        '</a:t>
            </a:r>
            <a:r>
              <a:rPr lang="en-US" dirty="0" err="1"/>
              <a:t>ReadCapacityUnits</a:t>
            </a:r>
            <a:r>
              <a:rPr lang="en-US" dirty="0"/>
              <a:t>': 5,</a:t>
            </a:r>
          </a:p>
          <a:p>
            <a:r>
              <a:rPr lang="en-US" dirty="0"/>
              <a:t>        '</a:t>
            </a:r>
            <a:r>
              <a:rPr lang="en-US" dirty="0" err="1"/>
              <a:t>WriteCapacityUnits</a:t>
            </a:r>
            <a:r>
              <a:rPr lang="en-US" dirty="0"/>
              <a:t>': 5</a:t>
            </a:r>
          </a:p>
          <a:p>
            <a:r>
              <a:rPr lang="en-US" dirty="0"/>
              <a:t>    }</a:t>
            </a:r>
          </a:p>
          <a:p>
            <a:r>
              <a:rPr lang="en-US" dirty="0"/>
              <a:t>)</a:t>
            </a:r>
          </a:p>
          <a:p>
            <a:endParaRPr lang="en-US" dirty="0"/>
          </a:p>
          <a:p>
            <a:endParaRPr lang="en-US" dirty="0"/>
          </a:p>
        </p:txBody>
      </p:sp>
    </p:spTree>
    <p:extLst>
      <p:ext uri="{BB962C8B-B14F-4D97-AF65-F5344CB8AC3E}">
        <p14:creationId xmlns:p14="http://schemas.microsoft.com/office/powerpoint/2010/main" val="1903656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8823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Amazon DynamoDB </a:t>
            </a:r>
            <a:r>
              <a:rPr lang="en-US" i="1" dirty="0"/>
              <a:t>low-level API</a:t>
            </a:r>
            <a:r>
              <a:rPr lang="en-US" dirty="0"/>
              <a:t> is the protocol-level interface for DynamoDB. At this level, every HTTP(S) request must be correctly formatted and carry a valid digital signature. The AWS SDKs construct low-level DynamoDB API requests on your behalf and process the responses from DynamoDB. This capability lets you focus on your application logic, instead of low-level details.</a:t>
            </a:r>
          </a:p>
        </p:txBody>
      </p:sp>
    </p:spTree>
    <p:extLst>
      <p:ext uri="{BB962C8B-B14F-4D97-AF65-F5344CB8AC3E}">
        <p14:creationId xmlns:p14="http://schemas.microsoft.com/office/powerpoint/2010/main" val="3652408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dirty="0"/>
              <a:t>this example, the </a:t>
            </a:r>
            <a:r>
              <a:rPr lang="en-US" dirty="0">
                <a:latin typeface="Lucida Console" panose="020B0609040504020204" pitchFamily="49" charset="0"/>
              </a:rPr>
              <a:t>Authorization</a:t>
            </a:r>
            <a:r>
              <a:rPr lang="en-US" dirty="0"/>
              <a:t> header contains information required for DynamoDB to authenticate the request. </a:t>
            </a:r>
          </a:p>
          <a:p>
            <a:endParaRPr lang="en-US" dirty="0"/>
          </a:p>
          <a:p>
            <a:r>
              <a:rPr lang="en-US" dirty="0"/>
              <a:t>The </a:t>
            </a:r>
            <a:r>
              <a:rPr lang="en-US" dirty="0">
                <a:latin typeface="Lucida Console" panose="020B0609040504020204" pitchFamily="49" charset="0"/>
              </a:rPr>
              <a:t>X-Amz-Target</a:t>
            </a:r>
            <a:r>
              <a:rPr lang="en-US" dirty="0"/>
              <a:t> header contains the name of a DynamoDB operation: </a:t>
            </a:r>
            <a:r>
              <a:rPr lang="en-US" dirty="0">
                <a:latin typeface="Lucida Console" panose="020B0609040504020204" pitchFamily="49" charset="0"/>
              </a:rPr>
              <a:t>GetItem</a:t>
            </a:r>
            <a:r>
              <a:rPr lang="en-US" dirty="0"/>
              <a:t>. The </a:t>
            </a:r>
            <a:r>
              <a:rPr lang="en-US" dirty="0" err="1"/>
              <a:t>GetItem</a:t>
            </a:r>
            <a:r>
              <a:rPr lang="en-US" dirty="0"/>
              <a:t> operation returns a set of attributes for the item with the given primary key. The payload (body) of the request contains the parameters for the operation, in JSON model. For the </a:t>
            </a:r>
            <a:r>
              <a:rPr lang="en-US" dirty="0">
                <a:latin typeface="Lucida Console" panose="020B0609040504020204" pitchFamily="49" charset="0"/>
              </a:rPr>
              <a:t>GetItem</a:t>
            </a:r>
            <a:r>
              <a:rPr lang="en-US" dirty="0"/>
              <a:t> operation, the parameters are </a:t>
            </a:r>
            <a:r>
              <a:rPr lang="en-US" dirty="0">
                <a:latin typeface="Lucida Console" panose="020B0609040504020204" pitchFamily="49" charset="0"/>
              </a:rPr>
              <a:t>TableName</a:t>
            </a:r>
            <a:r>
              <a:rPr lang="en-US" dirty="0"/>
              <a:t> and </a:t>
            </a:r>
            <a:r>
              <a:rPr lang="en-US" dirty="0">
                <a:latin typeface="Lucida Console" panose="020B0609040504020204" pitchFamily="49" charset="0"/>
              </a:rPr>
              <a:t>Key</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338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64457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receipt of the request, DynamoDB processes it and returns a response. For the request shown previously, the HTTP(S) response payload contains the results from the operation, as shown in the example.</a:t>
            </a:r>
            <a:r>
              <a:rPr lang="en-US" baseline="0" dirty="0"/>
              <a:t>  </a:t>
            </a:r>
          </a:p>
          <a:p>
            <a:endParaRPr lang="en-US" dirty="0"/>
          </a:p>
          <a:p>
            <a:r>
              <a:rPr lang="en-US" dirty="0"/>
              <a:t>The AWS SDK returns the response data to your application for further processing.</a:t>
            </a:r>
          </a:p>
        </p:txBody>
      </p:sp>
    </p:spTree>
    <p:extLst>
      <p:ext uri="{BB962C8B-B14F-4D97-AF65-F5344CB8AC3E}">
        <p14:creationId xmlns:p14="http://schemas.microsoft.com/office/powerpoint/2010/main" val="4065205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F7FE760-1394-438C-B141-3C765AC2DD2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ED4D20D-E246-446B-8DD8-A966B56AE2F4}"/>
              </a:ext>
            </a:extLst>
          </p:cNvPr>
          <p:cNvSpPr>
            <a:spLocks noGrp="1"/>
          </p:cNvSpPr>
          <p:nvPr>
            <p:ph type="body" idx="1"/>
          </p:nvPr>
        </p:nvSpPr>
        <p:spPr/>
        <p:txBody>
          <a:bodyPr/>
          <a:lstStyle/>
          <a:p>
            <a:r>
              <a:rPr lang="en-US" dirty="0"/>
              <a:t>When your program sends a request, DynamoDB attempts to process it. If the request is successful, DynamoDB returns an HTTP success status code (200 OK), along with the results from the requested operation. </a:t>
            </a:r>
          </a:p>
          <a:p>
            <a:endParaRPr lang="en-US" dirty="0"/>
          </a:p>
          <a:p>
            <a:r>
              <a:rPr lang="en-US" b="1" dirty="0"/>
              <a:t>Error components</a:t>
            </a:r>
          </a:p>
          <a:p>
            <a:r>
              <a:rPr lang="en-US" dirty="0"/>
              <a:t>If the request is unsuccessful, DynamoDB returns an error. Each error has the following components:</a:t>
            </a:r>
          </a:p>
          <a:p>
            <a:pPr marL="171450" indent="-171450">
              <a:buFont typeface="Arial" panose="020B0604020202020204" pitchFamily="34" charset="0"/>
              <a:buChar char="•"/>
            </a:pPr>
            <a:r>
              <a:rPr lang="en-US" dirty="0"/>
              <a:t>An HTTP status code (such as 400)</a:t>
            </a:r>
          </a:p>
          <a:p>
            <a:pPr marL="171450" indent="-171450">
              <a:buFont typeface="Arial" panose="020B0604020202020204" pitchFamily="34" charset="0"/>
              <a:buChar char="•"/>
            </a:pPr>
            <a:r>
              <a:rPr lang="en-US" dirty="0"/>
              <a:t>An exception name (such as </a:t>
            </a:r>
            <a:r>
              <a:rPr lang="en-US" dirty="0" err="1">
                <a:latin typeface="Lucida Console" panose="020B0609040504020204" pitchFamily="49" charset="0"/>
              </a:rPr>
              <a:t>ResourceNotFoundException</a:t>
            </a:r>
            <a:r>
              <a:rPr lang="en-US" dirty="0"/>
              <a:t>) </a:t>
            </a:r>
          </a:p>
          <a:p>
            <a:pPr marL="171450" indent="-171450">
              <a:buFont typeface="Arial" panose="020B0604020202020204" pitchFamily="34" charset="0"/>
              <a:buChar char="•"/>
            </a:pPr>
            <a:r>
              <a:rPr lang="en-US" dirty="0"/>
              <a:t>An error message (such as </a:t>
            </a:r>
            <a:r>
              <a:rPr lang="en-US" dirty="0">
                <a:latin typeface="Lucida Console" panose="020B0609040504020204" pitchFamily="49" charset="0"/>
              </a:rPr>
              <a:t>Requested resource not found: Table: </a:t>
            </a:r>
            <a:r>
              <a:rPr lang="en-US" dirty="0" err="1">
                <a:latin typeface="Lucida Console" panose="020B0609040504020204" pitchFamily="49" charset="0"/>
              </a:rPr>
              <a:t>UserNote</a:t>
            </a:r>
            <a:r>
              <a:rPr lang="en-US" dirty="0">
                <a:latin typeface="Lucida Console" panose="020B0609040504020204" pitchFamily="49" charset="0"/>
              </a:rPr>
              <a:t> not found</a:t>
            </a:r>
            <a:r>
              <a:rPr lang="en-US" dirty="0"/>
              <a:t>) </a:t>
            </a:r>
          </a:p>
          <a:p>
            <a:endParaRPr lang="en-US" dirty="0"/>
          </a:p>
          <a:p>
            <a:pPr lvl="0">
              <a:defRPr/>
            </a:pPr>
            <a:r>
              <a:rPr lang="en-US" b="1" dirty="0"/>
              <a:t>Error messages and codes</a:t>
            </a:r>
          </a:p>
          <a:p>
            <a:pPr lvl="0">
              <a:defRPr/>
            </a:pPr>
            <a:r>
              <a:rPr lang="en-US" dirty="0"/>
              <a:t>The following are a few of the exceptions DynamoDB returns, grouped by HTTP status code. </a:t>
            </a:r>
          </a:p>
          <a:p>
            <a:pPr lvl="0">
              <a:defRPr/>
            </a:pPr>
            <a:br>
              <a:rPr lang="en-US" dirty="0"/>
            </a:br>
            <a:r>
              <a:rPr lang="en-US" b="1" dirty="0"/>
              <a:t>HTTP status code 400</a:t>
            </a:r>
          </a:p>
          <a:p>
            <a:r>
              <a:rPr lang="en-US" dirty="0"/>
              <a:t>An HTTP 400 status code indicates a problem with your request, such as authentication failure, missing required parameters, or exceeding a table's provisioned throughput. You must fix the issue in your application before submitting the request again.</a:t>
            </a:r>
          </a:p>
          <a:p>
            <a:endParaRPr lang="en-US" dirty="0"/>
          </a:p>
          <a:p>
            <a:r>
              <a:rPr lang="en-US" b="1" dirty="0"/>
              <a:t>Message:</a:t>
            </a:r>
            <a:r>
              <a:rPr lang="en-US" dirty="0"/>
              <a:t> </a:t>
            </a:r>
            <a:r>
              <a:rPr lang="en-US" i="1" dirty="0"/>
              <a:t>Requested resource not found.</a:t>
            </a:r>
            <a:endParaRPr lang="en-US" dirty="0"/>
          </a:p>
          <a:p>
            <a:r>
              <a:rPr lang="en-US" b="1" dirty="0"/>
              <a:t>Example:</a:t>
            </a:r>
            <a:r>
              <a:rPr lang="en-US" dirty="0"/>
              <a:t> The table that is being requested does not exist, or is too early in the CREATING state. </a:t>
            </a:r>
          </a:p>
          <a:p>
            <a:endParaRPr lang="en-US" dirty="0"/>
          </a:p>
          <a:p>
            <a:pPr lvl="0">
              <a:defRPr/>
            </a:pPr>
            <a:r>
              <a:rPr lang="en-US" b="1" dirty="0"/>
              <a:t>HTTP status code 5xx</a:t>
            </a:r>
          </a:p>
          <a:p>
            <a:pPr lvl="0">
              <a:defRPr/>
            </a:pPr>
            <a:r>
              <a:rPr lang="en-US" dirty="0"/>
              <a:t>An HTTP 5xx status code indicates a problem that must be resolved by AWS. This might be a transient error, in which case you can retry your request until it succeeds.</a:t>
            </a:r>
          </a:p>
          <a:p>
            <a:pPr lvl="0">
              <a:defRPr/>
            </a:pPr>
            <a:r>
              <a:rPr lang="en-US" b="1" dirty="0"/>
              <a:t>Example:</a:t>
            </a:r>
            <a:r>
              <a:rPr lang="en-US" dirty="0"/>
              <a:t> Service unavailable (HTTP 503). DynamoDB is currently unavailable. </a:t>
            </a:r>
          </a:p>
          <a:p>
            <a:endParaRPr lang="en-US" dirty="0"/>
          </a:p>
        </p:txBody>
      </p:sp>
    </p:spTree>
    <p:extLst>
      <p:ext uri="{BB962C8B-B14F-4D97-AF65-F5344CB8AC3E}">
        <p14:creationId xmlns:p14="http://schemas.microsoft.com/office/powerpoint/2010/main" val="4155560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1241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kern="1200">
                <a:solidFill>
                  <a:schemeClr val="tx1"/>
                </a:solidFill>
                <a:effectLst/>
              </a:rPr>
              <a:t>(</a:t>
            </a:r>
            <a:r>
              <a:rPr lang="en-US" kern="1200" dirty="0">
                <a:solidFill>
                  <a:schemeClr val="tx1"/>
                </a:solidFill>
                <a:effectLst/>
              </a:rPr>
              <a:t>False) Nonrelational </a:t>
            </a:r>
            <a:r>
              <a:rPr lang="en-US" sz="1200" dirty="0"/>
              <a:t>databases do not have a fixed schema. </a:t>
            </a:r>
            <a:endParaRPr lang="en-US" dirty="0"/>
          </a:p>
          <a:p>
            <a:pPr marL="228600" indent="-228600">
              <a:buFont typeface="+mj-lt"/>
              <a:buAutoNum type="arabicPeriod"/>
            </a:pPr>
            <a:r>
              <a:rPr lang="en-US" kern="1200" dirty="0">
                <a:solidFill>
                  <a:schemeClr val="tx1"/>
                </a:solidFill>
                <a:effectLst/>
              </a:rPr>
              <a:t>(False) </a:t>
            </a:r>
            <a:r>
              <a:rPr lang="en-US" dirty="0">
                <a:solidFill>
                  <a:srgbClr val="000000"/>
                </a:solidFill>
              </a:rPr>
              <a:t>DynamoDB</a:t>
            </a:r>
            <a:r>
              <a:rPr lang="en-US" dirty="0"/>
              <a:t> stores data in partitions and </a:t>
            </a:r>
            <a:r>
              <a:rPr lang="en-US" baseline="0" dirty="0"/>
              <a:t>divides a table's items into multiple partitions based on the </a:t>
            </a:r>
            <a:r>
              <a:rPr lang="en-US" i="1" baseline="0" dirty="0"/>
              <a:t>partition key </a:t>
            </a:r>
            <a:r>
              <a:rPr lang="en-US" baseline="0" dirty="0"/>
              <a:t>value.</a:t>
            </a:r>
            <a:r>
              <a:rPr lang="en-US" dirty="0"/>
              <a:t> </a:t>
            </a:r>
          </a:p>
          <a:p>
            <a:pPr marL="228600" indent="-228600">
              <a:buFont typeface="+mj-lt"/>
              <a:buAutoNum type="arabicPeriod"/>
            </a:pPr>
            <a:r>
              <a:rPr lang="en-US" kern="1200" dirty="0">
                <a:solidFill>
                  <a:schemeClr val="tx1"/>
                </a:solidFill>
                <a:effectLst/>
              </a:rPr>
              <a:t>(True) </a:t>
            </a:r>
          </a:p>
          <a:p>
            <a:pPr marL="228600" indent="-228600">
              <a:buFont typeface="+mj-lt"/>
              <a:buAutoNum type="arabicPeriod"/>
            </a:pPr>
            <a:r>
              <a:rPr lang="en-US" kern="1200" dirty="0">
                <a:solidFill>
                  <a:schemeClr val="tx1"/>
                </a:solidFill>
                <a:effectLst/>
              </a:rPr>
              <a:t>(False) </a:t>
            </a:r>
            <a:r>
              <a:rPr lang="en-US" dirty="0"/>
              <a:t>With the downloadable version of Amazon DynamoDB, you can develop and test applications without accessing the DynamoDB web service. </a:t>
            </a:r>
          </a:p>
          <a:p>
            <a:pPr marL="228600" indent="-228600">
              <a:buFont typeface="+mj-lt"/>
              <a:buAutoNum type="arabicPeriod"/>
              <a:defRPr/>
            </a:pPr>
            <a:r>
              <a:rPr lang="en-US" kern="1200" dirty="0">
                <a:solidFill>
                  <a:schemeClr val="tx1"/>
                </a:solidFill>
                <a:effectLst/>
              </a:rPr>
              <a:t>(True)</a:t>
            </a:r>
            <a:endParaRPr lang="en-US" dirty="0"/>
          </a:p>
          <a:p>
            <a:pPr marL="228600" indent="-228600">
              <a:buFont typeface="+mj-lt"/>
              <a:buAutoNum type="arabicPeriod"/>
              <a:defRPr/>
            </a:pPr>
            <a:r>
              <a:rPr lang="en-US" kern="1200" dirty="0">
                <a:solidFill>
                  <a:schemeClr val="tx1"/>
                </a:solidFill>
                <a:effectLst/>
              </a:rPr>
              <a:t>(True)</a:t>
            </a:r>
            <a:endParaRPr lang="en-US" dirty="0"/>
          </a:p>
          <a:p>
            <a:endParaRPr lang="en-US" dirty="0"/>
          </a:p>
        </p:txBody>
      </p:sp>
    </p:spTree>
    <p:extLst>
      <p:ext uri="{BB962C8B-B14F-4D97-AF65-F5344CB8AC3E}">
        <p14:creationId xmlns:p14="http://schemas.microsoft.com/office/powerpoint/2010/main" val="2532601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576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431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421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0548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E8E3D65-744B-44A9-A572-76F148BAD49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D918DBB-26FA-49EB-8478-74BAB3AEDD62}"/>
              </a:ext>
            </a:extLst>
          </p:cNvPr>
          <p:cNvSpPr>
            <a:spLocks noGrp="1"/>
          </p:cNvSpPr>
          <p:nvPr>
            <p:ph type="body" idx="1"/>
          </p:nvPr>
        </p:nvSpPr>
        <p:spPr>
          <a:xfrm>
            <a:off x="777875" y="4840288"/>
            <a:ext cx="6216650" cy="3037620"/>
          </a:xfrm>
        </p:spPr>
        <p:txBody>
          <a:bodyPr/>
          <a:lstStyle/>
          <a:p>
            <a:pPr lvl="0">
              <a:defRPr/>
            </a:pPr>
            <a:r>
              <a:rPr lang="en-US"/>
              <a:t>AWS </a:t>
            </a:r>
            <a:r>
              <a:rPr lang="en-US" dirty="0"/>
              <a:t>provides a wide variety of database services to choose from. The AWS services are categorized as relational and nonrelational database services. Depending on the </a:t>
            </a:r>
            <a:r>
              <a:rPr lang="en-US" dirty="0">
                <a:solidFill>
                  <a:srgbClr val="000000"/>
                </a:solidFill>
              </a:rPr>
              <a:t>application</a:t>
            </a:r>
            <a:r>
              <a:rPr lang="en-US" dirty="0"/>
              <a:t> context, </a:t>
            </a:r>
            <a:r>
              <a:rPr lang="en-US" dirty="0">
                <a:solidFill>
                  <a:srgbClr val="000000"/>
                </a:solidFill>
              </a:rPr>
              <a:t>type</a:t>
            </a:r>
            <a:r>
              <a:rPr lang="en-US" dirty="0"/>
              <a:t> of data, and business needs, you have the following options to store application-related data:</a:t>
            </a:r>
          </a:p>
          <a:p>
            <a:endParaRPr lang="en-US" dirty="0"/>
          </a:p>
          <a:p>
            <a:r>
              <a:rPr lang="en-US" b="1" dirty="0"/>
              <a:t>Relational AWS database services</a:t>
            </a:r>
          </a:p>
          <a:p>
            <a:r>
              <a:rPr lang="en-US" dirty="0"/>
              <a:t>AWS offers the following relational database services: </a:t>
            </a:r>
          </a:p>
          <a:p>
            <a:pPr marL="171450" indent="-171450">
              <a:buFont typeface="Arial" panose="020B0604020202020204" pitchFamily="34" charset="0"/>
              <a:buChar char="•"/>
            </a:pPr>
            <a:r>
              <a:rPr lang="en-US" b="1" dirty="0">
                <a:solidFill>
                  <a:srgbClr val="000000"/>
                </a:solidFill>
              </a:rPr>
              <a:t>Amazon Relational Database Service</a:t>
            </a:r>
            <a:r>
              <a:rPr lang="en-US" b="1" dirty="0"/>
              <a:t> (Amazon </a:t>
            </a:r>
            <a:r>
              <a:rPr lang="en-US" b="1" dirty="0">
                <a:solidFill>
                  <a:srgbClr val="000000"/>
                </a:solidFill>
              </a:rPr>
              <a:t>RDS</a:t>
            </a:r>
            <a:r>
              <a:rPr lang="en-US" b="1" dirty="0"/>
              <a:t>)</a:t>
            </a:r>
            <a:r>
              <a:rPr lang="en-US" dirty="0"/>
              <a:t>:</a:t>
            </a:r>
            <a:r>
              <a:rPr lang="en-US" b="1" dirty="0"/>
              <a:t> </a:t>
            </a:r>
            <a:r>
              <a:rPr lang="en-US" dirty="0"/>
              <a:t>Provides relational database services in the cloud, with support for the following database engines:</a:t>
            </a:r>
          </a:p>
          <a:p>
            <a:pPr marL="628650" lvl="1" indent="-171450">
              <a:buFont typeface="Arial" panose="020B0604020202020204" pitchFamily="34" charset="0"/>
              <a:buChar char="•"/>
            </a:pPr>
            <a:r>
              <a:rPr lang="en-US" dirty="0"/>
              <a:t>Amazon Aurora</a:t>
            </a:r>
          </a:p>
          <a:p>
            <a:pPr marL="628650" lvl="1" indent="-171450">
              <a:buFont typeface="Arial" panose="020B0604020202020204" pitchFamily="34" charset="0"/>
              <a:buChar char="•"/>
            </a:pPr>
            <a:r>
              <a:rPr lang="en-US" dirty="0"/>
              <a:t>PostgreSQL</a:t>
            </a:r>
          </a:p>
          <a:p>
            <a:pPr marL="628650" lvl="1" indent="-171450">
              <a:buFont typeface="Arial" panose="020B0604020202020204" pitchFamily="34" charset="0"/>
              <a:buChar char="•"/>
            </a:pPr>
            <a:r>
              <a:rPr lang="en-US" dirty="0"/>
              <a:t>MySQL</a:t>
            </a:r>
          </a:p>
          <a:p>
            <a:pPr marL="628650" lvl="1" indent="-171450">
              <a:buFont typeface="Arial" panose="020B0604020202020204" pitchFamily="34" charset="0"/>
              <a:buChar char="•"/>
            </a:pPr>
            <a:r>
              <a:rPr lang="en-US" dirty="0"/>
              <a:t>MariaDB</a:t>
            </a:r>
          </a:p>
          <a:p>
            <a:pPr marL="628650" lvl="1" indent="-171450">
              <a:buFont typeface="Arial" panose="020B0604020202020204" pitchFamily="34" charset="0"/>
              <a:buChar char="•"/>
            </a:pPr>
            <a:r>
              <a:rPr lang="en-US" dirty="0"/>
              <a:t>Oracle</a:t>
            </a:r>
          </a:p>
          <a:p>
            <a:pPr marL="628650" lvl="1" indent="-171450">
              <a:buFont typeface="Arial" panose="020B0604020202020204" pitchFamily="34" charset="0"/>
              <a:buChar char="•"/>
            </a:pPr>
            <a:r>
              <a:rPr lang="en-US" dirty="0"/>
              <a:t>Microsoft SQL Server</a:t>
            </a:r>
          </a:p>
          <a:p>
            <a:pPr marL="171450" indent="-171450">
              <a:buFont typeface="Arial" panose="020B0604020202020204" pitchFamily="34" charset="0"/>
              <a:buChar char="•"/>
            </a:pPr>
            <a:r>
              <a:rPr lang="en-US" b="1" dirty="0"/>
              <a:t>Amazon Redshift</a:t>
            </a:r>
            <a:r>
              <a:rPr lang="en-US" dirty="0"/>
              <a:t>: Fast, fully managed data warehouse</a:t>
            </a:r>
          </a:p>
          <a:p>
            <a:pPr lvl="0">
              <a:defRPr/>
            </a:pPr>
            <a:endParaRPr lang="en-US" dirty="0">
              <a:solidFill>
                <a:srgbClr val="000000"/>
              </a:solidFill>
            </a:endParaRPr>
          </a:p>
          <a:p>
            <a:pPr lvl="0">
              <a:defRPr/>
            </a:pPr>
            <a:r>
              <a:rPr lang="en-US" b="1" dirty="0">
                <a:solidFill>
                  <a:srgbClr val="000000"/>
                </a:solidFill>
              </a:rPr>
              <a:t>Nonrelational (NoSQL) databases</a:t>
            </a:r>
          </a:p>
          <a:p>
            <a:pPr lvl="0">
              <a:defRPr/>
            </a:pPr>
            <a:r>
              <a:rPr lang="en-US" dirty="0">
                <a:solidFill>
                  <a:srgbClr val="000000"/>
                </a:solidFill>
              </a:rPr>
              <a:t>Amazon DynamoDB, Amazon </a:t>
            </a:r>
            <a:r>
              <a:rPr lang="en-US" dirty="0" err="1">
                <a:solidFill>
                  <a:srgbClr val="000000"/>
                </a:solidFill>
              </a:rPr>
              <a:t>ElastiCache</a:t>
            </a:r>
            <a:r>
              <a:rPr lang="en-US" dirty="0">
                <a:solidFill>
                  <a:srgbClr val="000000"/>
                </a:solidFill>
              </a:rPr>
              <a:t>, and Amazon Neptune services are considered NoSQL databases (nonrelational databases), which use dynamic schemas for unstructured data. </a:t>
            </a:r>
          </a:p>
          <a:p>
            <a:pPr marL="171450" lvl="0" indent="-171450">
              <a:buFont typeface="Arial" panose="020B0604020202020204" pitchFamily="34" charset="0"/>
              <a:buChar char="•"/>
              <a:defRPr/>
            </a:pPr>
            <a:r>
              <a:rPr lang="en-US" b="1" dirty="0"/>
              <a:t>Amazon DynamoDB</a:t>
            </a:r>
            <a:r>
              <a:rPr lang="en-US" dirty="0"/>
              <a:t> – NoSQL database that supports both document and key-value store models.</a:t>
            </a:r>
          </a:p>
          <a:p>
            <a:pPr marL="171450" indent="-171450">
              <a:buFont typeface="Arial" panose="020B0604020202020204" pitchFamily="34" charset="0"/>
              <a:buChar char="•"/>
            </a:pPr>
            <a:r>
              <a:rPr lang="en-US" b="1" dirty="0"/>
              <a:t>Amazon </a:t>
            </a:r>
            <a:r>
              <a:rPr lang="en-US" b="1" dirty="0" err="1"/>
              <a:t>ElastiCache</a:t>
            </a:r>
            <a:r>
              <a:rPr lang="en-US" dirty="0"/>
              <a:t> – In-memory data cache that supports a fully managed Redis or Memcached engine.</a:t>
            </a:r>
          </a:p>
          <a:p>
            <a:pPr marL="171450" lvl="0" indent="-171450">
              <a:buFont typeface="Arial" panose="020B0604020202020204" pitchFamily="34" charset="0"/>
              <a:buChar char="•"/>
              <a:defRPr/>
            </a:pPr>
            <a:r>
              <a:rPr lang="en-US" b="1" dirty="0"/>
              <a:t>Amazon Neptune</a:t>
            </a:r>
            <a:r>
              <a:rPr lang="en-US" dirty="0"/>
              <a:t> – Fast, reliable, </a:t>
            </a:r>
            <a:r>
              <a:rPr lang="en-US" dirty="0">
                <a:solidFill>
                  <a:srgbClr val="000000"/>
                </a:solidFill>
              </a:rPr>
              <a:t>fully managed</a:t>
            </a:r>
            <a:r>
              <a:rPr lang="en-US" dirty="0"/>
              <a:t> graph database service that streamlines building and running </a:t>
            </a:r>
            <a:r>
              <a:rPr lang="en-US" dirty="0">
                <a:solidFill>
                  <a:srgbClr val="000000"/>
                </a:solidFill>
              </a:rPr>
              <a:t>applications</a:t>
            </a:r>
            <a:r>
              <a:rPr lang="en-US" dirty="0"/>
              <a:t> that work with highly-connected </a:t>
            </a:r>
            <a:r>
              <a:rPr lang="en-US" dirty="0">
                <a:solidFill>
                  <a:srgbClr val="000000"/>
                </a:solidFill>
              </a:rPr>
              <a:t>datasets. </a:t>
            </a:r>
          </a:p>
          <a:p>
            <a:pPr lvl="0">
              <a:defRPr/>
            </a:pPr>
            <a:endParaRPr lang="en-US" dirty="0">
              <a:solidFill>
                <a:srgbClr val="000000"/>
              </a:solidFill>
              <a:latin typeface="Calibri" panose="020F0502020204030204" pitchFamily="34" charset="0"/>
            </a:endParaRPr>
          </a:p>
          <a:p>
            <a:pPr lvl="0">
              <a:defRPr/>
            </a:pPr>
            <a:r>
              <a:rPr lang="en-US" b="1" dirty="0">
                <a:solidFill>
                  <a:srgbClr val="000000"/>
                </a:solidFill>
                <a:latin typeface="Calibri" panose="020F0502020204030204" pitchFamily="34" charset="0"/>
              </a:rPr>
              <a:t>*Additional AWS database services (</a:t>
            </a:r>
            <a:r>
              <a:rPr lang="en-US" b="1" i="1" dirty="0">
                <a:solidFill>
                  <a:srgbClr val="000000"/>
                </a:solidFill>
                <a:latin typeface="Calibri" panose="020F0502020204030204" pitchFamily="34" charset="0"/>
              </a:rPr>
              <a:t>not included </a:t>
            </a:r>
            <a:r>
              <a:rPr lang="en-US" b="1" dirty="0">
                <a:solidFill>
                  <a:srgbClr val="000000"/>
                </a:solidFill>
                <a:latin typeface="Calibri" panose="020F0502020204030204" pitchFamily="34" charset="0"/>
              </a:rPr>
              <a:t>in the table):</a:t>
            </a:r>
          </a:p>
          <a:p>
            <a:pPr marL="171450" lvl="0" indent="-171450">
              <a:buFont typeface="Arial" panose="020B0604020202020204" pitchFamily="34" charset="0"/>
              <a:buChar char="•"/>
              <a:defRPr/>
            </a:pPr>
            <a:r>
              <a:rPr lang="en-US" b="1" dirty="0">
                <a:solidFill>
                  <a:srgbClr val="000000"/>
                </a:solidFill>
                <a:latin typeface="Calibri" panose="020F0502020204030204" pitchFamily="34" charset="0"/>
              </a:rPr>
              <a:t>Amazon </a:t>
            </a:r>
            <a:r>
              <a:rPr lang="en-US" b="1" dirty="0" err="1">
                <a:solidFill>
                  <a:srgbClr val="000000"/>
                </a:solidFill>
                <a:latin typeface="Calibri" panose="020F0502020204030204" pitchFamily="34" charset="0"/>
              </a:rPr>
              <a:t>DocumentDB</a:t>
            </a:r>
            <a:r>
              <a:rPr lang="en-US" b="1" dirty="0">
                <a:solidFill>
                  <a:srgbClr val="000000"/>
                </a:solidFill>
                <a:latin typeface="Calibri" panose="020F0502020204030204" pitchFamily="34" charset="0"/>
              </a:rPr>
              <a:t> (with MongoDB compatibility) </a:t>
            </a:r>
            <a:r>
              <a:rPr lang="en-US" dirty="0"/>
              <a:t>– </a:t>
            </a:r>
            <a:r>
              <a:rPr lang="en-US" dirty="0">
                <a:solidFill>
                  <a:srgbClr val="000000"/>
                </a:solidFill>
                <a:latin typeface="Calibri" panose="020F0502020204030204" pitchFamily="34" charset="0"/>
              </a:rPr>
              <a:t>Document-based </a:t>
            </a:r>
            <a:r>
              <a:rPr lang="en-US" dirty="0"/>
              <a:t>database service that is purpose-built for JSON data management at scale. </a:t>
            </a:r>
            <a:br>
              <a:rPr lang="en-US" dirty="0"/>
            </a:br>
            <a:br>
              <a:rPr lang="en-US" dirty="0"/>
            </a:br>
            <a:r>
              <a:rPr lang="en-US" b="1" dirty="0"/>
              <a:t>Use cases:</a:t>
            </a:r>
            <a:r>
              <a:rPr lang="en-US" dirty="0"/>
              <a:t> C</a:t>
            </a:r>
            <a:r>
              <a:rPr lang="fr-FR" dirty="0" err="1"/>
              <a:t>ontent</a:t>
            </a:r>
            <a:r>
              <a:rPr lang="fr-FR" dirty="0"/>
              <a:t> management, </a:t>
            </a:r>
            <a:r>
              <a:rPr lang="en-US" dirty="0"/>
              <a:t>catalogs</a:t>
            </a:r>
            <a:r>
              <a:rPr lang="fr-FR" dirty="0"/>
              <a:t>, or user profiles</a:t>
            </a:r>
          </a:p>
          <a:p>
            <a:pPr marL="171450" lvl="0" indent="-171450">
              <a:buFont typeface="Arial" panose="020B0604020202020204" pitchFamily="34" charset="0"/>
              <a:buChar char="•"/>
              <a:defRPr/>
            </a:pPr>
            <a:endParaRPr lang="en-US" dirty="0"/>
          </a:p>
          <a:p>
            <a:pPr marL="171450" lvl="0" indent="-171450">
              <a:buFont typeface="Arial" panose="020B0604020202020204" pitchFamily="34" charset="0"/>
              <a:buChar char="•"/>
              <a:defRPr/>
            </a:pPr>
            <a:r>
              <a:rPr lang="en-US" b="1" dirty="0"/>
              <a:t>Amazon </a:t>
            </a:r>
            <a:r>
              <a:rPr lang="en-US" b="1" dirty="0" err="1"/>
              <a:t>Keyspaces</a:t>
            </a:r>
            <a:r>
              <a:rPr lang="en-US" b="1" dirty="0"/>
              <a:t> (for Apache Cassandra): </a:t>
            </a:r>
            <a:r>
              <a:rPr lang="en-US" dirty="0"/>
              <a:t>A wide-column database solution that is a scalable, highly available, and managed Apache Cassandra-compatible database service. </a:t>
            </a:r>
            <a:br>
              <a:rPr lang="en-US" dirty="0"/>
            </a:br>
            <a:br>
              <a:rPr lang="en-US" dirty="0"/>
            </a:br>
            <a:r>
              <a:rPr lang="en-US" b="1" dirty="0"/>
              <a:t>Use cases: </a:t>
            </a:r>
            <a:r>
              <a:rPr lang="en-US" dirty="0"/>
              <a:t>High-scale industrial applications for equipment maintenance, fleet management, and route optimization</a:t>
            </a:r>
          </a:p>
          <a:p>
            <a:pPr marL="171450" lvl="0" indent="-171450">
              <a:buFont typeface="Arial" panose="020B0604020202020204" pitchFamily="34" charset="0"/>
              <a:buChar char="•"/>
              <a:defRPr/>
            </a:pPr>
            <a:endParaRPr lang="en-US" dirty="0"/>
          </a:p>
          <a:p>
            <a:pPr marL="171450" lvl="0" indent="-171450">
              <a:buFont typeface="Arial" panose="020B0604020202020204" pitchFamily="34" charset="0"/>
              <a:buChar char="•"/>
              <a:defRPr/>
            </a:pPr>
            <a:r>
              <a:rPr lang="en-US" b="1" dirty="0"/>
              <a:t>Amazon Timestream:  </a:t>
            </a:r>
            <a:r>
              <a:rPr lang="en-US" dirty="0"/>
              <a:t>A</a:t>
            </a:r>
            <a:r>
              <a:rPr lang="en-US" b="1" dirty="0"/>
              <a:t> </a:t>
            </a:r>
            <a:r>
              <a:rPr lang="en-US" dirty="0"/>
              <a:t>fast, scalable, and serverless time series database service for Internet of Things (IoT) and operational applications that make streamline storing and analyzing trillions of events per day. </a:t>
            </a:r>
            <a:br>
              <a:rPr lang="en-US" dirty="0"/>
            </a:br>
            <a:br>
              <a:rPr lang="en-US" dirty="0"/>
            </a:br>
            <a:r>
              <a:rPr lang="en-US" b="1" dirty="0"/>
              <a:t>Use cases:  </a:t>
            </a:r>
            <a:r>
              <a:rPr lang="en-US" dirty="0"/>
              <a:t>IoT applications, DevOps, and industrial telemetry</a:t>
            </a:r>
          </a:p>
          <a:p>
            <a:pPr marL="171450" lvl="0" indent="-171450">
              <a:buFont typeface="Arial" panose="020B0604020202020204" pitchFamily="34" charset="0"/>
              <a:buChar char="•"/>
              <a:defRPr/>
            </a:pPr>
            <a:endParaRPr lang="en-US" dirty="0"/>
          </a:p>
          <a:p>
            <a:pPr marL="171450" lvl="0" indent="-171450">
              <a:buFont typeface="Arial" panose="020B0604020202020204" pitchFamily="34" charset="0"/>
              <a:buChar char="•"/>
              <a:defRPr/>
            </a:pPr>
            <a:r>
              <a:rPr lang="en-US" b="1" dirty="0"/>
              <a:t>Amazon Quantum Ledger Database (Amazon QLDB): </a:t>
            </a:r>
            <a:r>
              <a:rPr lang="en-US" dirty="0"/>
              <a:t>A fully managed ledger database that provides a transparent, immutable, and cryptographically verifiable transaction log ‎owned by a central trusted authority. </a:t>
            </a:r>
            <a:br>
              <a:rPr lang="en-US" dirty="0"/>
            </a:br>
            <a:br>
              <a:rPr lang="en-US" dirty="0"/>
            </a:br>
            <a:r>
              <a:rPr lang="en-US" b="1" dirty="0"/>
              <a:t>Use cases: </a:t>
            </a:r>
            <a:r>
              <a:rPr lang="en-US" dirty="0"/>
              <a:t>Focus on systems of record, supply chain, registrations, and banking transactions </a:t>
            </a:r>
            <a:endParaRPr lang="en-US" b="1" dirty="0"/>
          </a:p>
          <a:p>
            <a:pPr lvl="0">
              <a:defRPr/>
            </a:pPr>
            <a:endParaRPr lang="en-US" b="1" dirty="0"/>
          </a:p>
          <a:p>
            <a:endParaRPr lang="en-US" dirty="0"/>
          </a:p>
          <a:p>
            <a:endParaRPr lang="en-US" dirty="0"/>
          </a:p>
        </p:txBody>
      </p:sp>
    </p:spTree>
    <p:extLst>
      <p:ext uri="{BB962C8B-B14F-4D97-AF65-F5344CB8AC3E}">
        <p14:creationId xmlns:p14="http://schemas.microsoft.com/office/powerpoint/2010/main" val="228266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ACC0D7-3658-4A01-B721-769EB3DC388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9572A593-7102-4233-897E-22DB97495076}"/>
              </a:ext>
            </a:extLst>
          </p:cNvPr>
          <p:cNvSpPr>
            <a:spLocks noGrp="1"/>
          </p:cNvSpPr>
          <p:nvPr>
            <p:ph type="body" idx="1"/>
          </p:nvPr>
        </p:nvSpPr>
        <p:spPr/>
        <p:txBody>
          <a:bodyPr/>
          <a:lstStyle/>
          <a:p>
            <a:r>
              <a:rPr lang="en-US" b="1" dirty="0"/>
              <a:t>Relational databases</a:t>
            </a:r>
          </a:p>
          <a:p>
            <a:r>
              <a:rPr lang="en-US" i="1" dirty="0"/>
              <a:t>Relational databases </a:t>
            </a:r>
            <a:r>
              <a:rPr lang="en-US" dirty="0"/>
              <a:t>have the following characteristics:</a:t>
            </a:r>
          </a:p>
          <a:p>
            <a:pPr marL="171450" indent="-171450">
              <a:buFont typeface="Arial" panose="020B0604020202020204" pitchFamily="34" charset="0"/>
              <a:buChar char="•"/>
            </a:pPr>
            <a:r>
              <a:rPr lang="en-US" dirty="0"/>
              <a:t>Data is stored in tables that are related to each other through a primary key/foreign key relationship. The database supports complex queries and joins to retrieve a combination of data from various tables. </a:t>
            </a:r>
          </a:p>
          <a:p>
            <a:pPr marL="171450" indent="-171450">
              <a:buFont typeface="Arial" panose="020B0604020202020204" pitchFamily="34" charset="0"/>
              <a:buChar char="•"/>
            </a:pPr>
            <a:r>
              <a:rPr lang="en-US" dirty="0"/>
              <a:t>The schema of a relational database is defined in the beginning. Changes to the schema usually require a migration of data from the </a:t>
            </a:r>
            <a:r>
              <a:rPr lang="en-US" dirty="0">
                <a:solidFill>
                  <a:srgbClr val="000000"/>
                </a:solidFill>
              </a:rPr>
              <a:t>earlier</a:t>
            </a:r>
            <a:r>
              <a:rPr lang="en-US" dirty="0"/>
              <a:t> schema to the new schema.</a:t>
            </a:r>
          </a:p>
          <a:p>
            <a:pPr marL="171450" indent="-171450">
              <a:buFont typeface="Arial" panose="020B0604020202020204" pitchFamily="34" charset="0"/>
              <a:buChar char="•"/>
            </a:pPr>
            <a:r>
              <a:rPr lang="en-US" dirty="0"/>
              <a:t>Data in SQL databases is queried using </a:t>
            </a:r>
            <a:r>
              <a:rPr lang="en-US" dirty="0">
                <a:solidFill>
                  <a:srgbClr val="000000"/>
                </a:solidFill>
              </a:rPr>
              <a:t>structured query language (</a:t>
            </a:r>
            <a:r>
              <a:rPr lang="en-US" dirty="0"/>
              <a:t>SQL), which </a:t>
            </a:r>
            <a:r>
              <a:rPr lang="en-US" dirty="0">
                <a:solidFill>
                  <a:srgbClr val="000000"/>
                </a:solidFill>
              </a:rPr>
              <a:t>allows</a:t>
            </a:r>
            <a:r>
              <a:rPr lang="en-US" dirty="0"/>
              <a:t> for complex queries.</a:t>
            </a:r>
          </a:p>
          <a:p>
            <a:pPr marL="171450" indent="-171450">
              <a:buFont typeface="Arial" panose="020B0604020202020204" pitchFamily="34" charset="0"/>
              <a:buChar char="•"/>
            </a:pPr>
            <a:r>
              <a:rPr lang="en-US" dirty="0"/>
              <a:t>Relational databases support vertical </a:t>
            </a:r>
            <a:r>
              <a:rPr lang="en-US" dirty="0">
                <a:solidFill>
                  <a:srgbClr val="000000"/>
                </a:solidFill>
              </a:rPr>
              <a:t>scaling, which</a:t>
            </a:r>
            <a:r>
              <a:rPr lang="en-US" dirty="0"/>
              <a:t> means that a single server must be made more powerful.</a:t>
            </a:r>
          </a:p>
          <a:p>
            <a:pPr marL="171450" indent="-171450">
              <a:buFont typeface="Arial" panose="020B0604020202020204" pitchFamily="34" charset="0"/>
              <a:buChar char="•"/>
            </a:pPr>
            <a:r>
              <a:rPr lang="en-US" dirty="0"/>
              <a:t>Relational databases support ACID transactions: atomicity, consistency, isolation, and durability.</a:t>
            </a:r>
          </a:p>
          <a:p>
            <a:pPr marL="171450" indent="-171450">
              <a:buFont typeface="Arial" panose="020B0604020202020204" pitchFamily="34" charset="0"/>
              <a:buChar char="•"/>
            </a:pPr>
            <a:r>
              <a:rPr lang="en-US" dirty="0"/>
              <a:t>Relational databases support strong data consistency automatically because of the ACID properties of transactions.</a:t>
            </a:r>
          </a:p>
          <a:p>
            <a:pPr marL="171450" indent="-171450">
              <a:buFont typeface="Arial" panose="020B0604020202020204" pitchFamily="34" charset="0"/>
              <a:buChar char="•"/>
            </a:pPr>
            <a:endParaRPr lang="en-US" dirty="0"/>
          </a:p>
          <a:p>
            <a:r>
              <a:rPr lang="en-US" b="1" dirty="0"/>
              <a:t>Nonrelational databases </a:t>
            </a:r>
          </a:p>
          <a:p>
            <a:pPr defTabSz="457200">
              <a:defRPr/>
            </a:pPr>
            <a:r>
              <a:rPr lang="en-US" i="1" dirty="0"/>
              <a:t>NoSQL, nonrelational databases </a:t>
            </a:r>
            <a:r>
              <a:rPr lang="en-US" dirty="0"/>
              <a:t>have the following characteristics:</a:t>
            </a:r>
          </a:p>
          <a:p>
            <a:pPr marL="171450" indent="-171450" defTabSz="457200">
              <a:buFont typeface="Arial" panose="020B0604020202020204" pitchFamily="34" charset="0"/>
              <a:buChar char="•"/>
              <a:defRPr/>
            </a:pPr>
            <a:r>
              <a:rPr lang="en-US" dirty="0"/>
              <a:t>NoSQL databases can support wide-column stores, document stores, key-value stores, and graph stores. The </a:t>
            </a:r>
            <a:r>
              <a:rPr lang="en-US" dirty="0">
                <a:solidFill>
                  <a:srgbClr val="000000"/>
                </a:solidFill>
              </a:rPr>
              <a:t>type</a:t>
            </a:r>
            <a:r>
              <a:rPr lang="en-US" dirty="0"/>
              <a:t> of data stored varies by the NoSQL database.</a:t>
            </a:r>
          </a:p>
          <a:p>
            <a:pPr marL="171450" indent="-171450" defTabSz="457200">
              <a:buFont typeface="Arial" panose="020B0604020202020204" pitchFamily="34" charset="0"/>
              <a:buChar char="•"/>
              <a:defRPr/>
            </a:pPr>
            <a:r>
              <a:rPr lang="en-US" dirty="0"/>
              <a:t>NoSQL databases do not have a fixed schema. Different records can have different attributes.</a:t>
            </a:r>
          </a:p>
          <a:p>
            <a:pPr marL="171450" lvl="0" indent="-171450" defTabSz="457200">
              <a:buFont typeface="Arial" panose="020B0604020202020204" pitchFamily="34" charset="0"/>
              <a:buChar char="•"/>
              <a:defRPr/>
            </a:pPr>
            <a:r>
              <a:rPr lang="en-US" dirty="0"/>
              <a:t>Data in NoSQL databases is queried by focusing on collections of documents.</a:t>
            </a:r>
          </a:p>
          <a:p>
            <a:pPr marL="171450" indent="-171450" defTabSz="457200">
              <a:buFont typeface="Arial" panose="020B0604020202020204" pitchFamily="34" charset="0"/>
              <a:buChar char="•"/>
              <a:defRPr/>
            </a:pPr>
            <a:r>
              <a:rPr lang="en-US" dirty="0"/>
              <a:t>NoSQL databases support horizontal scaling. With this approach, you can partition and spread data across multiple, less costly servers instead of purchasing more powerful servers. For example, if a table stores information about 100,000 </a:t>
            </a:r>
            <a:r>
              <a:rPr lang="en-US" dirty="0">
                <a:solidFill>
                  <a:srgbClr val="000000"/>
                </a:solidFill>
              </a:rPr>
              <a:t>users</a:t>
            </a:r>
            <a:r>
              <a:rPr lang="en-US" dirty="0"/>
              <a:t>, data can be partitioned to store a subset of 10,000 </a:t>
            </a:r>
            <a:r>
              <a:rPr lang="en-US" dirty="0">
                <a:solidFill>
                  <a:srgbClr val="000000"/>
                </a:solidFill>
              </a:rPr>
              <a:t>users</a:t>
            </a:r>
            <a:r>
              <a:rPr lang="en-US" dirty="0"/>
              <a:t> on each server.</a:t>
            </a:r>
          </a:p>
          <a:p>
            <a:pPr marL="171450" indent="-171450" defTabSz="457200">
              <a:buFont typeface="Arial" panose="020B0604020202020204" pitchFamily="34" charset="0"/>
              <a:buChar char="•"/>
              <a:defRPr/>
            </a:pPr>
            <a:r>
              <a:rPr lang="en-US" dirty="0"/>
              <a:t>NoSQL databases generally deliver </a:t>
            </a:r>
            <a:r>
              <a:rPr lang="en-US" dirty="0">
                <a:solidFill>
                  <a:srgbClr val="000000"/>
                </a:solidFill>
              </a:rPr>
              <a:t>high performance</a:t>
            </a:r>
            <a:r>
              <a:rPr lang="en-US" dirty="0"/>
              <a:t> with eventual consistency. Depending on the database, you can set it to </a:t>
            </a:r>
            <a:r>
              <a:rPr lang="en-US" dirty="0">
                <a:solidFill>
                  <a:srgbClr val="000000"/>
                </a:solidFill>
              </a:rPr>
              <a:t>strong consistency,</a:t>
            </a:r>
            <a:r>
              <a:rPr lang="en-US" dirty="0"/>
              <a:t> </a:t>
            </a:r>
            <a:r>
              <a:rPr lang="en-US" dirty="0">
                <a:solidFill>
                  <a:srgbClr val="000000"/>
                </a:solidFill>
              </a:rPr>
              <a:t>if</a:t>
            </a:r>
            <a:r>
              <a:rPr lang="en-US" dirty="0"/>
              <a:t> needed, for your usage scenario. An example of </a:t>
            </a:r>
            <a:r>
              <a:rPr lang="en-US" dirty="0">
                <a:solidFill>
                  <a:srgbClr val="000000"/>
                </a:solidFill>
              </a:rPr>
              <a:t>strong consistency is</a:t>
            </a:r>
            <a:r>
              <a:rPr lang="en-US" dirty="0"/>
              <a:t> read immediately after a write returns the latest data.  </a:t>
            </a:r>
            <a:r>
              <a:rPr lang="en-US" b="1" dirty="0"/>
              <a:t>Note:</a:t>
            </a:r>
            <a:r>
              <a:rPr lang="en-US" dirty="0"/>
              <a:t> </a:t>
            </a:r>
            <a:r>
              <a:rPr lang="en-US" dirty="0">
                <a:solidFill>
                  <a:srgbClr val="000000"/>
                </a:solidFill>
              </a:rPr>
              <a:t>DynamoDB</a:t>
            </a:r>
            <a:r>
              <a:rPr lang="en-US" dirty="0"/>
              <a:t> supports ACID through </a:t>
            </a:r>
            <a:r>
              <a:rPr lang="en-US" dirty="0">
                <a:solidFill>
                  <a:srgbClr val="000000"/>
                </a:solidFill>
              </a:rPr>
              <a:t>DynamoDB</a:t>
            </a:r>
            <a:r>
              <a:rPr lang="en-US" dirty="0"/>
              <a:t> </a:t>
            </a:r>
            <a:r>
              <a:rPr lang="en-US" dirty="0">
                <a:solidFill>
                  <a:srgbClr val="000000"/>
                </a:solidFill>
              </a:rPr>
              <a:t>transactions.</a:t>
            </a:r>
            <a:endParaRPr lang="en-US" dirty="0">
              <a:solidFill>
                <a:srgbClr val="000000"/>
              </a:solidFill>
              <a:latin typeface="Calibri" panose="020F0502020204030204" pitchFamily="34" charset="0"/>
            </a:endParaRPr>
          </a:p>
          <a:p>
            <a:pPr defTabSz="457200">
              <a:defRPr/>
            </a:pPr>
            <a:endParaRPr lang="en-US" dirty="0"/>
          </a:p>
          <a:p>
            <a:endParaRPr lang="en-US" dirty="0"/>
          </a:p>
        </p:txBody>
      </p:sp>
    </p:spTree>
    <p:extLst>
      <p:ext uri="{BB962C8B-B14F-4D97-AF65-F5344CB8AC3E}">
        <p14:creationId xmlns:p14="http://schemas.microsoft.com/office/powerpoint/2010/main" val="231939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472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Your application</a:t>
            </a:r>
            <a:r>
              <a:rPr lang="en-US" baseline="0" dirty="0"/>
              <a:t> users will be </a:t>
            </a:r>
            <a:r>
              <a:rPr lang="en-US" dirty="0"/>
              <a:t>reading, adding, </a:t>
            </a:r>
            <a:r>
              <a:rPr lang="en-US" baseline="0" dirty="0"/>
              <a:t>updating, and deleting their notes multiple times a day. Amazon DynamoDB offers a viable solution to store these interactions. </a:t>
            </a:r>
            <a:endParaRPr lang="en-US" dirty="0"/>
          </a:p>
        </p:txBody>
      </p:sp>
    </p:spTree>
    <p:extLst>
      <p:ext uri="{BB962C8B-B14F-4D97-AF65-F5344CB8AC3E}">
        <p14:creationId xmlns:p14="http://schemas.microsoft.com/office/powerpoint/2010/main" val="3262811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10.xml"/><Relationship Id="rId7" Type="http://schemas.openxmlformats.org/officeDocument/2006/relationships/image" Target="../media/image42.png"/><Relationship Id="rId2" Type="http://schemas.openxmlformats.org/officeDocument/2006/relationships/slideLayout" Target="../slideLayouts/slideLayout34.xml"/><Relationship Id="rId1" Type="http://schemas.openxmlformats.org/officeDocument/2006/relationships/tags" Target="../tags/tag99.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tags" Target="../tags/tag10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ags" Target="../tags/tag10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tags" Target="../tags/tag104.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4.xml"/><Relationship Id="rId1" Type="http://schemas.openxmlformats.org/officeDocument/2006/relationships/tags" Target="../tags/tag107.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19.svg"/><Relationship Id="rId2" Type="http://schemas.openxmlformats.org/officeDocument/2006/relationships/slideLayout" Target="../slideLayouts/slideLayout34.xml"/><Relationship Id="rId1" Type="http://schemas.openxmlformats.org/officeDocument/2006/relationships/tags" Target="../tags/tag9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0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10.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4.xml"/><Relationship Id="rId1" Type="http://schemas.openxmlformats.org/officeDocument/2006/relationships/tags" Target="../tags/tag111.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8.svg"/><Relationship Id="rId2" Type="http://schemas.openxmlformats.org/officeDocument/2006/relationships/slideLayout" Target="../slideLayouts/slideLayout12.xml"/><Relationship Id="rId1" Type="http://schemas.openxmlformats.org/officeDocument/2006/relationships/tags" Target="../tags/tag112.xml"/><Relationship Id="rId6" Type="http://schemas.openxmlformats.org/officeDocument/2006/relationships/image" Target="../media/image27.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4.xml"/><Relationship Id="rId1" Type="http://schemas.openxmlformats.org/officeDocument/2006/relationships/tags" Target="../tags/tag113.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xml"/><Relationship Id="rId1" Type="http://schemas.openxmlformats.org/officeDocument/2006/relationships/tags" Target="../tags/tag1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4.xml"/><Relationship Id="rId1" Type="http://schemas.openxmlformats.org/officeDocument/2006/relationships/tags" Target="../tags/tag116.xm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1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4.xml"/><Relationship Id="rId1" Type="http://schemas.openxmlformats.org/officeDocument/2006/relationships/tags" Target="../tags/tag118.xml"/><Relationship Id="rId5" Type="http://schemas.openxmlformats.org/officeDocument/2006/relationships/image" Target="../media/image2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4.xml"/><Relationship Id="rId1" Type="http://schemas.openxmlformats.org/officeDocument/2006/relationships/tags" Target="../tags/tag119.xml"/><Relationship Id="rId5" Type="http://schemas.openxmlformats.org/officeDocument/2006/relationships/image" Target="../media/image22.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5.xml"/><Relationship Id="rId1" Type="http://schemas.openxmlformats.org/officeDocument/2006/relationships/tags" Target="../tags/tag12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1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4.xml"/><Relationship Id="rId1" Type="http://schemas.openxmlformats.org/officeDocument/2006/relationships/tags" Target="../tags/tag12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1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4.xml"/><Relationship Id="rId1" Type="http://schemas.openxmlformats.org/officeDocument/2006/relationships/tags" Target="../tags/tag1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4.xml"/><Relationship Id="rId1" Type="http://schemas.openxmlformats.org/officeDocument/2006/relationships/tags" Target="../tags/tag1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1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4.xml"/><Relationship Id="rId1" Type="http://schemas.openxmlformats.org/officeDocument/2006/relationships/tags" Target="../tags/tag127.xml"/><Relationship Id="rId5" Type="http://schemas.openxmlformats.org/officeDocument/2006/relationships/image" Target="../media/image22.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4.xml"/><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3.xml"/><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4.xml"/><Relationship Id="rId1" Type="http://schemas.openxmlformats.org/officeDocument/2006/relationships/tags" Target="../tags/tag12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13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4.xml"/><Relationship Id="rId1" Type="http://schemas.openxmlformats.org/officeDocument/2006/relationships/tags" Target="../tags/tag13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13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6.xml"/><Relationship Id="rId7" Type="http://schemas.openxmlformats.org/officeDocument/2006/relationships/image" Target="../media/image25.png"/><Relationship Id="rId2" Type="http://schemas.openxmlformats.org/officeDocument/2006/relationships/slideLayout" Target="../slideLayouts/slideLayout34.xml"/><Relationship Id="rId1" Type="http://schemas.openxmlformats.org/officeDocument/2006/relationships/tags" Target="../tags/tag9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4.xml"/><Relationship Id="rId1" Type="http://schemas.openxmlformats.org/officeDocument/2006/relationships/tags" Target="../tags/tag9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4.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notesSlide" Target="../notesSlides/notesSlide9.xml"/><Relationship Id="rId7" Type="http://schemas.openxmlformats.org/officeDocument/2006/relationships/image" Target="../media/image30.png"/><Relationship Id="rId12" Type="http://schemas.openxmlformats.org/officeDocument/2006/relationships/image" Target="../media/image17.png"/><Relationship Id="rId2" Type="http://schemas.openxmlformats.org/officeDocument/2006/relationships/slideLayout" Target="../slideLayouts/slideLayout35.xml"/><Relationship Id="rId16" Type="http://schemas.openxmlformats.org/officeDocument/2006/relationships/image" Target="../media/image38.png"/><Relationship Id="rId1" Type="http://schemas.openxmlformats.org/officeDocument/2006/relationships/tags" Target="../tags/tag98.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svg"/><Relationship Id="rId15" Type="http://schemas.openxmlformats.org/officeDocument/2006/relationships/image" Target="../media/image37.jp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on AWS</a:t>
            </a:r>
          </a:p>
        </p:txBody>
      </p:sp>
      <p:sp>
        <p:nvSpPr>
          <p:cNvPr id="2" name="Subtitle 1">
            <a:extLst>
              <a:ext uri="{FF2B5EF4-FFF2-40B4-BE49-F238E27FC236}">
                <a16:creationId xmlns:a16="http://schemas.microsoft.com/office/drawing/2014/main" id="{8326EC1B-9A45-4155-8A97-B66D57B0E4DA}"/>
              </a:ext>
            </a:extLst>
          </p:cNvPr>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6"/>
          <p:cNvSpPr>
            <a:spLocks noGrp="1"/>
          </p:cNvSpPr>
          <p:nvPr>
            <p:ph type="sldNum" sz="quarter" idx="20"/>
          </p:nvPr>
        </p:nvSpPr>
        <p:spPr/>
        <p:txBody>
          <a:bodyPr/>
          <a:lstStyle/>
          <a:p>
            <a:fld id="{989D9560-4C13-4692-9687-98ECDD2D9552}" type="slidenum">
              <a:rPr lang="en-US" smtClean="0"/>
              <a:t>10</a:t>
            </a:fld>
            <a:endParaRPr lang="en-US" dirty="0"/>
          </a:p>
        </p:txBody>
      </p:sp>
      <p:sp>
        <p:nvSpPr>
          <p:cNvPr id="2" name="Title 1"/>
          <p:cNvSpPr>
            <a:spLocks noGrp="1"/>
          </p:cNvSpPr>
          <p:nvPr>
            <p:ph type="title"/>
          </p:nvPr>
        </p:nvSpPr>
        <p:spPr/>
        <p:txBody>
          <a:bodyPr/>
          <a:lstStyle/>
          <a:p>
            <a:r>
              <a:rPr lang="en-US" dirty="0"/>
              <a:t>Why choose Amazon DynamoDB for your application?</a:t>
            </a:r>
          </a:p>
        </p:txBody>
      </p:sp>
      <p:grpSp>
        <p:nvGrpSpPr>
          <p:cNvPr id="5" name="intro" descr="DynamoDB provides these benefits:">
            <a:extLst>
              <a:ext uri="{FF2B5EF4-FFF2-40B4-BE49-F238E27FC236}">
                <a16:creationId xmlns:a16="http://schemas.microsoft.com/office/drawing/2014/main" id="{C49FA7B6-04E0-44E9-AF8C-EAC5E665F6CE}"/>
              </a:ext>
            </a:extLst>
          </p:cNvPr>
          <p:cNvGrpSpPr/>
          <p:nvPr/>
        </p:nvGrpSpPr>
        <p:grpSpPr>
          <a:xfrm>
            <a:off x="2964746" y="2050097"/>
            <a:ext cx="6315979" cy="3569686"/>
            <a:chOff x="2964746" y="2050097"/>
            <a:chExt cx="6315979" cy="3569686"/>
          </a:xfrm>
        </p:grpSpPr>
        <p:sp>
          <p:nvSpPr>
            <p:cNvPr id="11" name="TextBox 10">
              <a:extLst>
                <a:ext uri="{FF2B5EF4-FFF2-40B4-BE49-F238E27FC236}">
                  <a16:creationId xmlns:a16="http://schemas.microsoft.com/office/drawing/2014/main" id="{82DF82FE-B12C-2944-9A6B-C577B61F9A00}"/>
                </a:ext>
              </a:extLst>
            </p:cNvPr>
            <p:cNvSpPr txBox="1"/>
            <p:nvPr/>
          </p:nvSpPr>
          <p:spPr>
            <a:xfrm>
              <a:off x="4484861" y="4621398"/>
              <a:ext cx="3005651" cy="461665"/>
            </a:xfrm>
            <a:prstGeom prst="rect">
              <a:avLst/>
            </a:prstGeom>
            <a:noFill/>
          </p:spPr>
          <p:txBody>
            <a:bodyPr wrap="square" rtlCol="0">
              <a:spAutoFit/>
            </a:bodyPr>
            <a:lstStyle/>
            <a:p>
              <a:pPr algn="ctr"/>
              <a:r>
                <a:rPr lang="en-US" sz="2400" dirty="0">
                  <a:latin typeface="Amazon Ember" panose="02000000000000000000" pitchFamily="2" charset="0"/>
                  <a:ea typeface="Amazon Ember" panose="02000000000000000000" pitchFamily="2" charset="0"/>
                </a:rPr>
                <a:t>Amazon DynamoDB</a:t>
              </a:r>
            </a:p>
          </p:txBody>
        </p:sp>
        <p:pic>
          <p:nvPicPr>
            <p:cNvPr id="12" name="Graphic 43">
              <a:extLst>
                <a:ext uri="{FF2B5EF4-FFF2-40B4-BE49-F238E27FC236}">
                  <a16:creationId xmlns:a16="http://schemas.microsoft.com/office/drawing/2014/main" id="{EFCEDACD-5190-384D-953B-DE4FE39A9255}"/>
                </a:ext>
              </a:extLst>
            </p:cNvPr>
            <p:cNvPicPr>
              <a:picLocks noChangeAspect="1"/>
            </p:cNvPicPr>
            <p:nvPr/>
          </p:nvPicPr>
          <p:blipFill>
            <a:blip r:embed="rId4"/>
            <a:stretch>
              <a:fillRect/>
            </a:stretch>
          </p:blipFill>
          <p:spPr>
            <a:xfrm>
              <a:off x="5301887" y="3123215"/>
              <a:ext cx="1371600" cy="1371600"/>
            </a:xfrm>
            <a:prstGeom prst="rect">
              <a:avLst/>
            </a:prstGeom>
          </p:spPr>
        </p:pic>
        <p:cxnSp>
          <p:nvCxnSpPr>
            <p:cNvPr id="23" name="Elbow Connector 22"/>
            <p:cNvCxnSpPr>
              <a:stCxn id="12" idx="1"/>
              <a:endCxn id="35" idx="3"/>
            </p:cNvCxnSpPr>
            <p:nvPr/>
          </p:nvCxnSpPr>
          <p:spPr>
            <a:xfrm rot="10800000">
              <a:off x="2964747" y="2050097"/>
              <a:ext cx="2337141" cy="1758919"/>
            </a:xfrm>
            <a:prstGeom prst="bentConnector3">
              <a:avLst>
                <a:gd name="adj1" fmla="val 50000"/>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2" idx="1"/>
              <a:endCxn id="10" idx="3"/>
            </p:cNvCxnSpPr>
            <p:nvPr/>
          </p:nvCxnSpPr>
          <p:spPr>
            <a:xfrm rot="10800000" flipV="1">
              <a:off x="2964859" y="3809014"/>
              <a:ext cx="2337029" cy="1810769"/>
            </a:xfrm>
            <a:prstGeom prst="bentConnector3">
              <a:avLst>
                <a:gd name="adj1" fmla="val 50000"/>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3"/>
              <a:endCxn id="33" idx="1"/>
            </p:cNvCxnSpPr>
            <p:nvPr/>
          </p:nvCxnSpPr>
          <p:spPr>
            <a:xfrm flipV="1">
              <a:off x="6673487" y="2050152"/>
              <a:ext cx="2607238" cy="1758863"/>
            </a:xfrm>
            <a:prstGeom prst="bentConnector3">
              <a:avLst>
                <a:gd name="adj1" fmla="val 50000"/>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2" idx="3"/>
              <a:endCxn id="9" idx="1"/>
            </p:cNvCxnSpPr>
            <p:nvPr/>
          </p:nvCxnSpPr>
          <p:spPr>
            <a:xfrm>
              <a:off x="6673487" y="3809015"/>
              <a:ext cx="2607238" cy="1809181"/>
            </a:xfrm>
            <a:prstGeom prst="bentConnector3">
              <a:avLst>
                <a:gd name="adj1" fmla="val 50000"/>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12" idx="1"/>
              <a:endCxn id="34" idx="3"/>
            </p:cNvCxnSpPr>
            <p:nvPr/>
          </p:nvCxnSpPr>
          <p:spPr>
            <a:xfrm flipH="1">
              <a:off x="2964746" y="3809015"/>
              <a:ext cx="2337141" cy="800"/>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6673487" y="3809015"/>
              <a:ext cx="2607238" cy="2472"/>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35" name="Picture 34">
            <a:extLs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4680" y="1415063"/>
            <a:ext cx="1270066" cy="1270066"/>
          </a:xfrm>
          <a:prstGeom prst="rect">
            <a:avLst/>
          </a:prstGeom>
        </p:spPr>
      </p:pic>
      <p:sp>
        <p:nvSpPr>
          <p:cNvPr id="4" name="TextBox 3"/>
          <p:cNvSpPr txBox="1"/>
          <p:nvPr/>
        </p:nvSpPr>
        <p:spPr>
          <a:xfrm>
            <a:off x="973739" y="2525076"/>
            <a:ext cx="2711949"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Performance at scale</a:t>
            </a:r>
          </a:p>
        </p:txBody>
      </p:sp>
      <p:pic>
        <p:nvPicPr>
          <p:cNvPr id="34" name="Picture 33">
            <a:extLs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4680" y="3173194"/>
            <a:ext cx="1270066" cy="1273241"/>
          </a:xfrm>
          <a:prstGeom prst="rect">
            <a:avLst/>
          </a:prstGeom>
        </p:spPr>
      </p:pic>
      <p:sp>
        <p:nvSpPr>
          <p:cNvPr id="6" name="TextBox 5"/>
          <p:cNvSpPr txBox="1"/>
          <p:nvPr/>
        </p:nvSpPr>
        <p:spPr>
          <a:xfrm>
            <a:off x="1243949" y="4296369"/>
            <a:ext cx="2171528"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Enterprise ready</a:t>
            </a:r>
          </a:p>
        </p:txBody>
      </p:sp>
      <p:pic>
        <p:nvPicPr>
          <p:cNvPr id="10" name="Picture 9">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4568" y="4981463"/>
            <a:ext cx="1270290" cy="1276641"/>
          </a:xfrm>
          <a:prstGeom prst="rect">
            <a:avLst/>
          </a:prstGeom>
        </p:spPr>
      </p:pic>
      <p:sp>
        <p:nvSpPr>
          <p:cNvPr id="8" name="Rectangle 7"/>
          <p:cNvSpPr/>
          <p:nvPr/>
        </p:nvSpPr>
        <p:spPr>
          <a:xfrm>
            <a:off x="1194627" y="6094763"/>
            <a:ext cx="2270173" cy="369332"/>
          </a:xfrm>
          <a:prstGeom prst="rect">
            <a:avLst/>
          </a:prstGeom>
        </p:spPr>
        <p:txBody>
          <a:bodyPr wrap="none">
            <a:spAutoFit/>
          </a:bodyPr>
          <a:lstStyle/>
          <a:p>
            <a:r>
              <a:rPr lang="en-US" dirty="0"/>
              <a:t>Low-latency queries </a:t>
            </a:r>
          </a:p>
        </p:txBody>
      </p:sp>
      <p:pic>
        <p:nvPicPr>
          <p:cNvPr id="33" name="Picture 32">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80725" y="1415007"/>
            <a:ext cx="1270290" cy="1270290"/>
          </a:xfrm>
          <a:prstGeom prst="rect">
            <a:avLst/>
          </a:prstGeom>
        </p:spPr>
      </p:pic>
      <p:sp>
        <p:nvSpPr>
          <p:cNvPr id="3" name="TextBox 2"/>
          <p:cNvSpPr txBox="1"/>
          <p:nvPr/>
        </p:nvSpPr>
        <p:spPr>
          <a:xfrm>
            <a:off x="8976421" y="2525132"/>
            <a:ext cx="1878898"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Serverless</a:t>
            </a:r>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0725" y="3173166"/>
            <a:ext cx="1270290" cy="1276641"/>
          </a:xfrm>
          <a:prstGeom prst="rect">
            <a:avLst/>
          </a:prstGeom>
        </p:spPr>
      </p:pic>
      <p:sp>
        <p:nvSpPr>
          <p:cNvPr id="13" name="TextBox 12"/>
          <p:cNvSpPr txBox="1"/>
          <p:nvPr/>
        </p:nvSpPr>
        <p:spPr>
          <a:xfrm>
            <a:off x="8559896" y="4298041"/>
            <a:ext cx="2711949" cy="369332"/>
          </a:xfrm>
          <a:prstGeom prst="rect">
            <a:avLst/>
          </a:prstGeom>
          <a:noFill/>
        </p:spPr>
        <p:txBody>
          <a:bodyPr wrap="square" rtlCol="0">
            <a:spAutoFit/>
          </a:bodyPr>
          <a:lstStyle/>
          <a:p>
            <a:pPr algn="ctr"/>
            <a:r>
              <a:rPr lang="en-US" dirty="0">
                <a:ea typeface="Amazon Ember" panose="02000000000000000000" pitchFamily="2" charset="0"/>
                <a:cs typeface="Amazon Ember Light" panose="020B0403020204020204" pitchFamily="34" charset="0"/>
              </a:rPr>
              <a:t>Fully managed</a:t>
            </a:r>
          </a:p>
        </p:txBody>
      </p:sp>
      <p:pic>
        <p:nvPicPr>
          <p:cNvPr id="9" name="Picture 8">
            <a:extLs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0725" y="4983051"/>
            <a:ext cx="1270290" cy="1270290"/>
          </a:xfrm>
          <a:prstGeom prst="rect">
            <a:avLst/>
          </a:prstGeom>
        </p:spPr>
      </p:pic>
      <p:sp>
        <p:nvSpPr>
          <p:cNvPr id="16" name="Rectangle 15"/>
          <p:cNvSpPr/>
          <p:nvPr/>
        </p:nvSpPr>
        <p:spPr>
          <a:xfrm>
            <a:off x="8397666" y="6093176"/>
            <a:ext cx="3036409" cy="369332"/>
          </a:xfrm>
          <a:prstGeom prst="rect">
            <a:avLst/>
          </a:prstGeom>
        </p:spPr>
        <p:txBody>
          <a:bodyPr wrap="none">
            <a:spAutoFit/>
          </a:bodyPr>
          <a:lstStyle/>
          <a:p>
            <a:r>
              <a:rPr lang="en-US" dirty="0"/>
              <a:t>Fine-grained access controls</a:t>
            </a:r>
          </a:p>
        </p:txBody>
      </p:sp>
    </p:spTree>
    <p:custDataLst>
      <p:tags r:id="rId1"/>
    </p:custDataLst>
    <p:extLst>
      <p:ext uri="{BB962C8B-B14F-4D97-AF65-F5344CB8AC3E}">
        <p14:creationId xmlns:p14="http://schemas.microsoft.com/office/powerpoint/2010/main" val="323819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DynamoDB key concepts</a:t>
            </a:r>
          </a:p>
        </p:txBody>
      </p:sp>
      <p:sp>
        <p:nvSpPr>
          <p:cNvPr id="2" name="Text Placeholder 1">
            <a:extLst>
              <a:ext uri="{FF2B5EF4-FFF2-40B4-BE49-F238E27FC236}">
                <a16:creationId xmlns:a16="http://schemas.microsoft.com/office/drawing/2014/main" id="{A58EB8DB-CB8A-49CB-9C7A-DECF46B2275D}"/>
              </a:ext>
            </a:extLst>
          </p:cNvPr>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87662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lide Number Placeholder 197"/>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DynamoDB </a:t>
            </a:r>
            <a:r>
              <a:rPr lang="en-US" dirty="0"/>
              <a:t>basics</a:t>
            </a:r>
          </a:p>
        </p:txBody>
      </p:sp>
      <p:graphicFrame>
        <p:nvGraphicFramePr>
          <p:cNvPr id="3" name="Table 2"/>
          <p:cNvGraphicFramePr>
            <a:graphicFrameLocks noGrp="1"/>
          </p:cNvGraphicFramePr>
          <p:nvPr>
            <p:extLst/>
          </p:nvPr>
        </p:nvGraphicFramePr>
        <p:xfrm>
          <a:off x="401312" y="2247227"/>
          <a:ext cx="6049352" cy="2780208"/>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0" kern="1200" dirty="0">
                          <a:solidFill>
                            <a:schemeClr val="bg2"/>
                          </a:solidFill>
                          <a:latin typeface="Lucida Console" panose="020B0609040504020204" pitchFamily="49" charset="0"/>
                        </a:rPr>
                        <a:t>UserId</a:t>
                      </a:r>
                      <a:endParaRPr lang="en-US" b="0" dirty="0">
                        <a:solidFill>
                          <a:schemeClr val="bg2"/>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kern="1200" dirty="0">
                          <a:solidFill>
                            <a:schemeClr val="tx2"/>
                          </a:solidFill>
                          <a:latin typeface="Lucida Console" panose="020B0609040504020204" pitchFamily="49" charset="0"/>
                        </a:rPr>
                        <a:t>NoteId</a:t>
                      </a:r>
                      <a:endParaRPr lang="en-US" b="0"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kern="1200" dirty="0">
                          <a:solidFill>
                            <a:schemeClr val="tx2"/>
                          </a:solidFill>
                          <a:latin typeface="Lucida Console" panose="020B0609040504020204" pitchFamily="49" charset="0"/>
                        </a:rPr>
                        <a:t>Note</a:t>
                      </a:r>
                      <a:endParaRPr lang="en-US" b="0"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0"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tc>
                <a:tc>
                  <a:txBody>
                    <a:bodyPr/>
                    <a:lstStyle/>
                    <a:p>
                      <a:pPr algn="ctr"/>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813713259"/>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414087239"/>
                  </a:ext>
                </a:extLst>
              </a:tr>
            </a:tbl>
          </a:graphicData>
        </a:graphic>
      </p:graphicFrame>
      <p:grpSp>
        <p:nvGrpSpPr>
          <p:cNvPr id="10" name="Items" descr="A database has items. Items have attributes. ">
            <a:extLst>
              <a:ext uri="{FF2B5EF4-FFF2-40B4-BE49-F238E27FC236}">
                <a16:creationId xmlns:a16="http://schemas.microsoft.com/office/drawing/2014/main" id="{0ABF7FC1-037B-49E5-A85D-6FEEAD79A564}"/>
              </a:ext>
            </a:extLst>
          </p:cNvPr>
          <p:cNvGrpSpPr/>
          <p:nvPr/>
        </p:nvGrpSpPr>
        <p:grpSpPr>
          <a:xfrm>
            <a:off x="6468448" y="1287350"/>
            <a:ext cx="928557" cy="3500974"/>
            <a:chOff x="6468448" y="1287350"/>
            <a:chExt cx="928557" cy="3500974"/>
          </a:xfrm>
        </p:grpSpPr>
        <p:sp>
          <p:nvSpPr>
            <p:cNvPr id="126" name="TextBox 125"/>
            <p:cNvSpPr txBox="1"/>
            <p:nvPr/>
          </p:nvSpPr>
          <p:spPr>
            <a:xfrm>
              <a:off x="6567932" y="1287350"/>
              <a:ext cx="829073" cy="400110"/>
            </a:xfrm>
            <a:prstGeom prst="rect">
              <a:avLst/>
            </a:prstGeom>
            <a:solidFill>
              <a:schemeClr val="accent4"/>
            </a:solidFill>
            <a:ln w="44450">
              <a:solidFill>
                <a:schemeClr val="hlink"/>
              </a:solidFill>
            </a:ln>
            <a:effectLst/>
          </p:spPr>
          <p:txBody>
            <a:bodyPr wrap="none" rtlCol="0">
              <a:spAutoFit/>
            </a:bodyPr>
            <a:lstStyle/>
            <a:p>
              <a:r>
                <a:rPr lang="en-US" sz="2000" dirty="0">
                  <a:ea typeface="Amazon Ember Light" charset="0"/>
                  <a:cs typeface="Amazon Ember Light" charset="0"/>
                </a:rPr>
                <a:t>Items</a:t>
              </a:r>
            </a:p>
          </p:txBody>
        </p:sp>
        <p:cxnSp>
          <p:nvCxnSpPr>
            <p:cNvPr id="19" name="Elbow Connector 18"/>
            <p:cNvCxnSpPr/>
            <p:nvPr/>
          </p:nvCxnSpPr>
          <p:spPr>
            <a:xfrm rot="5400000">
              <a:off x="6099531" y="2078377"/>
              <a:ext cx="1213550" cy="475715"/>
            </a:xfrm>
            <a:prstGeom prst="bentConnector2">
              <a:avLst/>
            </a:prstGeom>
            <a:ln w="44450">
              <a:solidFill>
                <a:schemeClr val="hlink"/>
              </a:solidFill>
              <a:tailEnd type="arrow" w="lg" len="lg"/>
            </a:ln>
            <a:effectLst/>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rot="5400000">
              <a:off x="6204839" y="2668065"/>
              <a:ext cx="1002934" cy="475715"/>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rot="5400000">
              <a:off x="6204839" y="3589602"/>
              <a:ext cx="1002934" cy="475715"/>
            </a:xfrm>
            <a:prstGeom prst="bentConnector2">
              <a:avLst/>
            </a:prstGeom>
            <a:ln w="44450">
              <a:solidFill>
                <a:schemeClr val="hlink"/>
              </a:solidFill>
              <a:tailEnd type="arrow" w="lg" len="lg"/>
            </a:ln>
            <a:effectLst/>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rot="5400000">
              <a:off x="6204839" y="4048999"/>
              <a:ext cx="1002934" cy="475715"/>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5400000">
              <a:off x="6204839" y="3130234"/>
              <a:ext cx="1002934" cy="475715"/>
            </a:xfrm>
            <a:prstGeom prst="bentConnector2">
              <a:avLst/>
            </a:prstGeom>
            <a:ln w="44450">
              <a:solidFill>
                <a:schemeClr val="hlink"/>
              </a:solidFill>
              <a:tailEnd type="arrow" w="lg" len="lg"/>
            </a:ln>
            <a:effectLst/>
          </p:spPr>
          <p:style>
            <a:lnRef idx="1">
              <a:schemeClr val="accent1"/>
            </a:lnRef>
            <a:fillRef idx="0">
              <a:schemeClr val="accent1"/>
            </a:fillRef>
            <a:effectRef idx="0">
              <a:schemeClr val="accent1"/>
            </a:effectRef>
            <a:fontRef idx="minor">
              <a:schemeClr val="tx1"/>
            </a:fontRef>
          </p:style>
        </p:cxnSp>
      </p:grpSp>
      <p:grpSp>
        <p:nvGrpSpPr>
          <p:cNvPr id="5" name="partitionKey" descr="An item has a partition key. The Partition key, such as UserID, is required.">
            <a:extLst>
              <a:ext uri="{FF2B5EF4-FFF2-40B4-BE49-F238E27FC236}">
                <a16:creationId xmlns:a16="http://schemas.microsoft.com/office/drawing/2014/main" id="{03378CD9-D396-4F23-AAD1-E57D7A50695D}"/>
              </a:ext>
            </a:extLst>
          </p:cNvPr>
          <p:cNvGrpSpPr/>
          <p:nvPr/>
        </p:nvGrpSpPr>
        <p:grpSpPr>
          <a:xfrm>
            <a:off x="317752" y="1155267"/>
            <a:ext cx="1664238" cy="1065318"/>
            <a:chOff x="317752" y="1155267"/>
            <a:chExt cx="1664238" cy="1065318"/>
          </a:xfrm>
        </p:grpSpPr>
        <p:sp>
          <p:nvSpPr>
            <p:cNvPr id="134" name="TextBox 133"/>
            <p:cNvSpPr txBox="1"/>
            <p:nvPr/>
          </p:nvSpPr>
          <p:spPr>
            <a:xfrm>
              <a:off x="317752" y="1155267"/>
              <a:ext cx="1664238" cy="646331"/>
            </a:xfrm>
            <a:prstGeom prst="rect">
              <a:avLst/>
            </a:prstGeom>
            <a:solidFill>
              <a:schemeClr val="accent4"/>
            </a:solidFill>
            <a:ln w="44450">
              <a:solidFill>
                <a:schemeClr val="hlink"/>
              </a:solidFill>
            </a:ln>
            <a:effectLst/>
          </p:spPr>
          <p:txBody>
            <a:bodyPr wrap="none" rtlCol="0">
              <a:spAutoFit/>
            </a:bodyPr>
            <a:lstStyle/>
            <a:p>
              <a:pPr algn="ctr"/>
              <a:r>
                <a:rPr lang="en-US" sz="2000" dirty="0">
                  <a:solidFill>
                    <a:srgbClr val="000000"/>
                  </a:solidFill>
                  <a:ea typeface="Amazon Ember Light" charset="0"/>
                  <a:cs typeface="Amazon Ember Light" charset="0"/>
                </a:rPr>
                <a:t>Partition key</a:t>
              </a:r>
            </a:p>
            <a:p>
              <a:pPr algn="ctr"/>
              <a:r>
                <a:rPr lang="en-US" sz="1600" dirty="0">
                  <a:ea typeface="Amazon Ember Light" charset="0"/>
                  <a:cs typeface="Amazon Ember Light" charset="0"/>
                </a:rPr>
                <a:t>(Required)</a:t>
              </a:r>
            </a:p>
          </p:txBody>
        </p:sp>
        <p:cxnSp>
          <p:nvCxnSpPr>
            <p:cNvPr id="43" name="Straight Arrow Connector 42"/>
            <p:cNvCxnSpPr>
              <a:cxnSpLocks/>
            </p:cNvCxnSpPr>
            <p:nvPr/>
          </p:nvCxnSpPr>
          <p:spPr>
            <a:xfrm>
              <a:off x="1149871" y="1822290"/>
              <a:ext cx="0" cy="398295"/>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7" name="SortKey" descr="An item may have a sort key. The sort key, such as NoteID, is optional.">
            <a:extLst>
              <a:ext uri="{FF2B5EF4-FFF2-40B4-BE49-F238E27FC236}">
                <a16:creationId xmlns:a16="http://schemas.microsoft.com/office/drawing/2014/main" id="{E9491D84-DB69-4878-93CE-5CCE3AA3E188}"/>
              </a:ext>
            </a:extLst>
          </p:cNvPr>
          <p:cNvGrpSpPr/>
          <p:nvPr/>
        </p:nvGrpSpPr>
        <p:grpSpPr>
          <a:xfrm>
            <a:off x="2086995" y="1155267"/>
            <a:ext cx="1294564" cy="1065318"/>
            <a:chOff x="2086995" y="1155267"/>
            <a:chExt cx="1294564" cy="1065318"/>
          </a:xfrm>
        </p:grpSpPr>
        <p:sp>
          <p:nvSpPr>
            <p:cNvPr id="153" name="TextBox 152"/>
            <p:cNvSpPr txBox="1"/>
            <p:nvPr/>
          </p:nvSpPr>
          <p:spPr>
            <a:xfrm>
              <a:off x="2086995" y="1155267"/>
              <a:ext cx="1294564" cy="646331"/>
            </a:xfrm>
            <a:prstGeom prst="rect">
              <a:avLst/>
            </a:prstGeom>
            <a:solidFill>
              <a:schemeClr val="accent4"/>
            </a:solidFill>
            <a:ln w="44450">
              <a:solidFill>
                <a:schemeClr val="hlink"/>
              </a:solidFill>
            </a:ln>
            <a:effectLst/>
          </p:spPr>
          <p:txBody>
            <a:bodyPr wrap="square" rtlCol="0">
              <a:spAutoFit/>
            </a:bodyPr>
            <a:lstStyle/>
            <a:p>
              <a:pPr algn="ctr"/>
              <a:r>
                <a:rPr lang="en-US" sz="2000" dirty="0">
                  <a:solidFill>
                    <a:srgbClr val="000000"/>
                  </a:solidFill>
                  <a:ea typeface="Amazon Ember Light" charset="0"/>
                  <a:cs typeface="Amazon Ember Light" charset="0"/>
                </a:rPr>
                <a:t>Sort key</a:t>
              </a:r>
            </a:p>
            <a:p>
              <a:pPr algn="ctr"/>
              <a:r>
                <a:rPr lang="en-US" sz="1600" dirty="0">
                  <a:ea typeface="Amazon Ember Light" charset="0"/>
                  <a:cs typeface="Amazon Ember Light" charset="0"/>
                </a:rPr>
                <a:t>(Optional)</a:t>
              </a:r>
            </a:p>
          </p:txBody>
        </p:sp>
        <p:cxnSp>
          <p:nvCxnSpPr>
            <p:cNvPr id="195" name="Straight Arrow Connector 194"/>
            <p:cNvCxnSpPr>
              <a:cxnSpLocks/>
            </p:cNvCxnSpPr>
            <p:nvPr/>
          </p:nvCxnSpPr>
          <p:spPr>
            <a:xfrm>
              <a:off x="2734277" y="1779296"/>
              <a:ext cx="0" cy="441289"/>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9" name="Attributes" descr="Attributes can be Note and Favorite.">
            <a:extLst>
              <a:ext uri="{FF2B5EF4-FFF2-40B4-BE49-F238E27FC236}">
                <a16:creationId xmlns:a16="http://schemas.microsoft.com/office/drawing/2014/main" id="{8B369E15-8C37-4AB2-A725-0363BD69DEB3}"/>
              </a:ext>
            </a:extLst>
          </p:cNvPr>
          <p:cNvGrpSpPr/>
          <p:nvPr/>
        </p:nvGrpSpPr>
        <p:grpSpPr>
          <a:xfrm>
            <a:off x="4278003" y="1320803"/>
            <a:ext cx="1373147" cy="899782"/>
            <a:chOff x="4278003" y="1320803"/>
            <a:chExt cx="1373147" cy="899782"/>
          </a:xfrm>
        </p:grpSpPr>
        <p:sp>
          <p:nvSpPr>
            <p:cNvPr id="124" name="TextBox 123"/>
            <p:cNvSpPr txBox="1"/>
            <p:nvPr/>
          </p:nvSpPr>
          <p:spPr>
            <a:xfrm>
              <a:off x="4299498" y="1320803"/>
              <a:ext cx="1351652" cy="400110"/>
            </a:xfrm>
            <a:prstGeom prst="rect">
              <a:avLst/>
            </a:prstGeom>
            <a:solidFill>
              <a:schemeClr val="accent4"/>
            </a:solidFill>
            <a:ln w="44450">
              <a:solidFill>
                <a:schemeClr val="hlink"/>
              </a:solidFill>
            </a:ln>
            <a:effectLst/>
          </p:spPr>
          <p:txBody>
            <a:bodyPr wrap="none" rtlCol="0">
              <a:spAutoFit/>
            </a:bodyPr>
            <a:lstStyle/>
            <a:p>
              <a:r>
                <a:rPr lang="en-US" sz="2000" dirty="0">
                  <a:ea typeface="Amazon Ember Light" charset="0"/>
                  <a:cs typeface="Amazon Ember Light" charset="0"/>
                </a:rPr>
                <a:t>Attributes</a:t>
              </a:r>
            </a:p>
          </p:txBody>
        </p:sp>
        <p:cxnSp>
          <p:nvCxnSpPr>
            <p:cNvPr id="57" name="Elbow Connector 56"/>
            <p:cNvCxnSpPr/>
            <p:nvPr/>
          </p:nvCxnSpPr>
          <p:spPr>
            <a:xfrm rot="5400000">
              <a:off x="4370797" y="1644211"/>
              <a:ext cx="483580" cy="669168"/>
            </a:xfrm>
            <a:prstGeom prst="bentConnector3">
              <a:avLst>
                <a:gd name="adj1" fmla="val 29246"/>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197" name="Elbow Connector 196"/>
            <p:cNvCxnSpPr>
              <a:cxnSpLocks/>
            </p:cNvCxnSpPr>
            <p:nvPr/>
          </p:nvCxnSpPr>
          <p:spPr>
            <a:xfrm rot="16200000" flipH="1">
              <a:off x="5007256" y="1674627"/>
              <a:ext cx="483580" cy="608335"/>
            </a:xfrm>
            <a:prstGeom prst="bentConnector3">
              <a:avLst>
                <a:gd name="adj1" fmla="val 28929"/>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11" name="justGraphic">
            <a:extLst>
              <a:ext uri="{FF2B5EF4-FFF2-40B4-BE49-F238E27FC236}">
                <a16:creationId xmlns:a16="http://schemas.microsoft.com/office/drawing/2014/main" id="{5AFC3F58-90FF-4FC1-B42B-55473FB5216F}"/>
              </a:ext>
              <a:ext uri="{C183D7F6-B498-43B3-948B-1728B52AA6E4}">
                <adec:decorative xmlns:adec="http://schemas.microsoft.com/office/drawing/2017/decorative" val="1"/>
              </a:ext>
            </a:extLst>
          </p:cNvPr>
          <p:cNvGrpSpPr/>
          <p:nvPr/>
        </p:nvGrpSpPr>
        <p:grpSpPr>
          <a:xfrm>
            <a:off x="422745" y="5110021"/>
            <a:ext cx="7728224" cy="575903"/>
            <a:chOff x="422745" y="5110021"/>
            <a:chExt cx="7728224" cy="575903"/>
          </a:xfrm>
        </p:grpSpPr>
        <p:cxnSp>
          <p:nvCxnSpPr>
            <p:cNvPr id="4" name="Elbow Connector 3"/>
            <p:cNvCxnSpPr/>
            <p:nvPr/>
          </p:nvCxnSpPr>
          <p:spPr>
            <a:xfrm rot="16200000" flipH="1">
              <a:off x="5549832" y="3084787"/>
              <a:ext cx="414638" cy="4787636"/>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48" name="Right Bracket 47"/>
            <p:cNvSpPr/>
            <p:nvPr/>
          </p:nvSpPr>
          <p:spPr>
            <a:xfrm rot="5400000">
              <a:off x="3358242" y="2174524"/>
              <a:ext cx="156924" cy="6027917"/>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4" name="TextBox 153"/>
          <p:cNvSpPr txBox="1"/>
          <p:nvPr/>
        </p:nvSpPr>
        <p:spPr>
          <a:xfrm>
            <a:off x="3464813" y="5686976"/>
            <a:ext cx="4584676" cy="707886"/>
          </a:xfrm>
          <a:prstGeom prst="rect">
            <a:avLst/>
          </a:prstGeom>
          <a:noFill/>
        </p:spPr>
        <p:txBody>
          <a:bodyPr wrap="square" rtlCol="0">
            <a:spAutoFit/>
          </a:bodyPr>
          <a:lstStyle/>
          <a:p>
            <a:pPr algn="r"/>
            <a:r>
              <a:rPr lang="en-US" sz="2000" dirty="0">
                <a:latin typeface="Amazon Ember Light" charset="0"/>
                <a:ea typeface="Amazon Ember Light" charset="0"/>
                <a:cs typeface="Amazon Ember Light" charset="0"/>
              </a:rPr>
              <a:t>Table data is stored in</a:t>
            </a:r>
            <a:br>
              <a:rPr lang="en-US" sz="2000" dirty="0">
                <a:latin typeface="Amazon Ember Light" charset="0"/>
                <a:ea typeface="Amazon Ember Light" charset="0"/>
                <a:cs typeface="Amazon Ember Light" charset="0"/>
              </a:rPr>
            </a:br>
            <a:r>
              <a:rPr lang="en-US" sz="2000" dirty="0">
                <a:latin typeface="Amazon Ember Light" charset="0"/>
                <a:ea typeface="Amazon Ember Light" charset="0"/>
                <a:cs typeface="Amazon Ember Light" charset="0"/>
              </a:rPr>
              <a:t>partitions based on </a:t>
            </a:r>
            <a:r>
              <a:rPr lang="en-US" sz="2000" dirty="0">
                <a:solidFill>
                  <a:srgbClr val="000000"/>
                </a:solidFill>
                <a:latin typeface="Amazon Ember Light" charset="0"/>
                <a:ea typeface="Amazon Ember Light" charset="0"/>
                <a:cs typeface="Amazon Ember Light" charset="0"/>
              </a:rPr>
              <a:t>partition key</a:t>
            </a:r>
            <a:r>
              <a:rPr lang="en-US" sz="2000" dirty="0">
                <a:latin typeface="Amazon Ember Light" charset="0"/>
                <a:ea typeface="Amazon Ember Light" charset="0"/>
                <a:cs typeface="Amazon Ember Light" charset="0"/>
              </a:rPr>
              <a:t>.</a:t>
            </a:r>
          </a:p>
        </p:txBody>
      </p:sp>
      <p:grpSp>
        <p:nvGrpSpPr>
          <p:cNvPr id="12" name="justGraphic-Wheel">
            <a:extLst>
              <a:ext uri="{FF2B5EF4-FFF2-40B4-BE49-F238E27FC236}">
                <a16:creationId xmlns:a16="http://schemas.microsoft.com/office/drawing/2014/main" id="{91B33865-EAEB-4FEC-BED5-004E74A9F31A}"/>
              </a:ext>
              <a:ext uri="{C183D7F6-B498-43B3-948B-1728B52AA6E4}">
                <adec:decorative xmlns:adec="http://schemas.microsoft.com/office/drawing/2017/decorative" val="1"/>
              </a:ext>
            </a:extLst>
          </p:cNvPr>
          <p:cNvGrpSpPr/>
          <p:nvPr/>
        </p:nvGrpSpPr>
        <p:grpSpPr>
          <a:xfrm>
            <a:off x="7263932" y="1314404"/>
            <a:ext cx="4815394" cy="4754880"/>
            <a:chOff x="7263932" y="1314404"/>
            <a:chExt cx="4815394" cy="4754880"/>
          </a:xfrm>
        </p:grpSpPr>
        <p:sp>
          <p:nvSpPr>
            <p:cNvPr id="190" name="Pie 189"/>
            <p:cNvSpPr/>
            <p:nvPr/>
          </p:nvSpPr>
          <p:spPr>
            <a:xfrm rot="10800000" flipV="1">
              <a:off x="7418978" y="1411325"/>
              <a:ext cx="4572000" cy="4572000"/>
            </a:xfrm>
            <a:prstGeom prst="pie">
              <a:avLst>
                <a:gd name="adj1" fmla="val 1225923"/>
                <a:gd name="adj2" fmla="val 2533045"/>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9" name="Pie 188"/>
            <p:cNvSpPr/>
            <p:nvPr/>
          </p:nvSpPr>
          <p:spPr>
            <a:xfrm rot="10800000" flipV="1">
              <a:off x="7418978" y="1411325"/>
              <a:ext cx="4572000" cy="4572000"/>
            </a:xfrm>
            <a:prstGeom prst="pie">
              <a:avLst>
                <a:gd name="adj1" fmla="val 2546123"/>
                <a:gd name="adj2" fmla="val 5396401"/>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7" name="Pie 186"/>
            <p:cNvSpPr/>
            <p:nvPr/>
          </p:nvSpPr>
          <p:spPr>
            <a:xfrm rot="10800000" flipH="1">
              <a:off x="7438431" y="1396056"/>
              <a:ext cx="4572000" cy="4572000"/>
            </a:xfrm>
            <a:prstGeom prst="pie">
              <a:avLst>
                <a:gd name="adj1" fmla="val 7729"/>
                <a:gd name="adj2" fmla="val 2561297"/>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5" name="Pie 184"/>
            <p:cNvSpPr/>
            <p:nvPr/>
          </p:nvSpPr>
          <p:spPr>
            <a:xfrm rot="10800000" flipH="1" flipV="1">
              <a:off x="7438028" y="1411325"/>
              <a:ext cx="4572000" cy="4572000"/>
            </a:xfrm>
            <a:prstGeom prst="pie">
              <a:avLst>
                <a:gd name="adj1" fmla="val 21591943"/>
                <a:gd name="adj2" fmla="val 5391662"/>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6" name="Pie 185"/>
            <p:cNvSpPr/>
            <p:nvPr/>
          </p:nvSpPr>
          <p:spPr>
            <a:xfrm rot="10800000" flipV="1">
              <a:off x="7418978" y="1411325"/>
              <a:ext cx="4572000" cy="4572000"/>
            </a:xfrm>
            <a:prstGeom prst="pie">
              <a:avLst>
                <a:gd name="adj1" fmla="val 21591943"/>
                <a:gd name="adj2" fmla="val 1221008"/>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Pie 183"/>
            <p:cNvSpPr/>
            <p:nvPr/>
          </p:nvSpPr>
          <p:spPr>
            <a:xfrm rot="10800000" flipH="1">
              <a:off x="7420502" y="1396056"/>
              <a:ext cx="4572000" cy="4572000"/>
            </a:xfrm>
            <a:prstGeom prst="pie">
              <a:avLst>
                <a:gd name="adj1" fmla="val 2557503"/>
                <a:gd name="adj2" fmla="val 5391662"/>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sp>
          <p:nvSpPr>
            <p:cNvPr id="183" name="Pie 182"/>
            <p:cNvSpPr/>
            <p:nvPr/>
          </p:nvSpPr>
          <p:spPr>
            <a:xfrm rot="10800000">
              <a:off x="7419381" y="1396056"/>
              <a:ext cx="4572000" cy="4572000"/>
            </a:xfrm>
            <a:prstGeom prst="pie">
              <a:avLst>
                <a:gd name="adj1" fmla="val 21591943"/>
                <a:gd name="adj2" fmla="val 5391662"/>
              </a:avLst>
            </a:prstGeom>
            <a:solidFill>
              <a:schemeClr val="accent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Pie 14"/>
            <p:cNvSpPr/>
            <p:nvPr/>
          </p:nvSpPr>
          <p:spPr>
            <a:xfrm rot="10800000">
              <a:off x="8249805" y="2199894"/>
              <a:ext cx="2971800" cy="2971800"/>
            </a:xfrm>
            <a:prstGeom prst="pie">
              <a:avLst>
                <a:gd name="adj1" fmla="val 21591943"/>
                <a:gd name="adj2" fmla="val 5391662"/>
              </a:avLst>
            </a:prstGeom>
            <a:solidFill>
              <a:schemeClr val="accent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2" name="Pie 181"/>
            <p:cNvSpPr/>
            <p:nvPr/>
          </p:nvSpPr>
          <p:spPr>
            <a:xfrm rot="10800000">
              <a:off x="8245042" y="2199894"/>
              <a:ext cx="2971800" cy="2971800"/>
            </a:xfrm>
            <a:prstGeom prst="pie">
              <a:avLst>
                <a:gd name="adj1" fmla="val 21591943"/>
                <a:gd name="adj2" fmla="val 5391662"/>
              </a:avLst>
            </a:prstGeom>
            <a:solidFill>
              <a:schemeClr val="accent2"/>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Pie 180"/>
            <p:cNvSpPr/>
            <p:nvPr/>
          </p:nvSpPr>
          <p:spPr>
            <a:xfrm flipH="1">
              <a:off x="8249805" y="2199893"/>
              <a:ext cx="2971800" cy="2971800"/>
            </a:xfrm>
            <a:prstGeom prst="pie">
              <a:avLst>
                <a:gd name="adj1" fmla="val 2523106"/>
                <a:gd name="adj2" fmla="val 5336772"/>
              </a:avLst>
            </a:prstGeom>
            <a:solidFill>
              <a:schemeClr val="accent2"/>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0" name="Pie 179"/>
            <p:cNvSpPr/>
            <p:nvPr/>
          </p:nvSpPr>
          <p:spPr>
            <a:xfrm flipH="1">
              <a:off x="8238176" y="2199894"/>
              <a:ext cx="2971800" cy="2971800"/>
            </a:xfrm>
            <a:prstGeom prst="pie">
              <a:avLst>
                <a:gd name="adj1" fmla="val 0"/>
                <a:gd name="adj2" fmla="val 2529903"/>
              </a:avLst>
            </a:prstGeom>
            <a:solidFill>
              <a:schemeClr val="accent2"/>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Pie 7"/>
            <p:cNvSpPr/>
            <p:nvPr/>
          </p:nvSpPr>
          <p:spPr>
            <a:xfrm>
              <a:off x="8220602" y="2201044"/>
              <a:ext cx="2971800" cy="2971800"/>
            </a:xfrm>
            <a:prstGeom prst="pie">
              <a:avLst>
                <a:gd name="adj1" fmla="val 0"/>
                <a:gd name="adj2" fmla="val 5411742"/>
              </a:avLst>
            </a:prstGeom>
            <a:solidFill>
              <a:schemeClr val="accent2"/>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Pie 15"/>
            <p:cNvSpPr/>
            <p:nvPr/>
          </p:nvSpPr>
          <p:spPr>
            <a:xfrm rot="16200000">
              <a:off x="8215986" y="2199894"/>
              <a:ext cx="2971800" cy="2971800"/>
            </a:xfrm>
            <a:prstGeom prst="pie">
              <a:avLst>
                <a:gd name="adj1" fmla="val 21599744"/>
                <a:gd name="adj2" fmla="val 5402680"/>
              </a:avLst>
            </a:prstGeom>
            <a:solidFill>
              <a:schemeClr val="accent2"/>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Pie 86"/>
            <p:cNvSpPr/>
            <p:nvPr/>
          </p:nvSpPr>
          <p:spPr>
            <a:xfrm>
              <a:off x="8576772" y="2557916"/>
              <a:ext cx="2251479" cy="2267856"/>
            </a:xfrm>
            <a:prstGeom prst="pie">
              <a:avLst>
                <a:gd name="adj1" fmla="val 0"/>
                <a:gd name="adj2" fmla="val 5402680"/>
              </a:avLst>
            </a:prstGeom>
            <a:solidFill>
              <a:schemeClr val="accent3"/>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Pie 87"/>
            <p:cNvSpPr/>
            <p:nvPr/>
          </p:nvSpPr>
          <p:spPr>
            <a:xfrm rot="5400000">
              <a:off x="8568584" y="2566105"/>
              <a:ext cx="2267856" cy="2251479"/>
            </a:xfrm>
            <a:prstGeom prst="pie">
              <a:avLst>
                <a:gd name="adj1" fmla="val 0"/>
                <a:gd name="adj2" fmla="val 5402680"/>
              </a:avLst>
            </a:prstGeom>
            <a:solidFill>
              <a:schemeClr val="accent3"/>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Pie 88"/>
            <p:cNvSpPr/>
            <p:nvPr/>
          </p:nvSpPr>
          <p:spPr>
            <a:xfrm rot="10800000">
              <a:off x="8576772" y="2557917"/>
              <a:ext cx="2251479" cy="2267856"/>
            </a:xfrm>
            <a:prstGeom prst="pie">
              <a:avLst>
                <a:gd name="adj1" fmla="val 11668"/>
                <a:gd name="adj2" fmla="val 5402679"/>
              </a:avLst>
            </a:prstGeom>
            <a:solidFill>
              <a:schemeClr val="accent3"/>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Pie 89"/>
            <p:cNvSpPr/>
            <p:nvPr/>
          </p:nvSpPr>
          <p:spPr>
            <a:xfrm rot="16200000">
              <a:off x="8568584" y="2566105"/>
              <a:ext cx="2267856" cy="2251479"/>
            </a:xfrm>
            <a:prstGeom prst="pie">
              <a:avLst>
                <a:gd name="adj1" fmla="val 0"/>
                <a:gd name="adj2" fmla="val 5402680"/>
              </a:avLst>
            </a:prstGeom>
            <a:solidFill>
              <a:schemeClr val="accent3"/>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Pie 4"/>
            <p:cNvSpPr txBox="1"/>
            <p:nvPr/>
          </p:nvSpPr>
          <p:spPr>
            <a:xfrm>
              <a:off x="8469319" y="3115382"/>
              <a:ext cx="1377007"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StudentA</a:t>
              </a:r>
            </a:p>
          </p:txBody>
        </p:sp>
        <p:sp>
          <p:nvSpPr>
            <p:cNvPr id="6" name="Arc 5"/>
            <p:cNvSpPr/>
            <p:nvPr/>
          </p:nvSpPr>
          <p:spPr>
            <a:xfrm>
              <a:off x="7324446" y="1314404"/>
              <a:ext cx="4754880" cy="4754880"/>
            </a:xfrm>
            <a:prstGeom prst="arc">
              <a:avLst>
                <a:gd name="adj1" fmla="val 11471149"/>
                <a:gd name="adj2" fmla="val 14975005"/>
              </a:avLst>
            </a:prstGeom>
            <a:ln w="44450">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2" name="Pie 4"/>
            <p:cNvSpPr txBox="1"/>
            <p:nvPr/>
          </p:nvSpPr>
          <p:spPr>
            <a:xfrm>
              <a:off x="8492216" y="2584679"/>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11</a:t>
              </a:r>
            </a:p>
          </p:txBody>
        </p:sp>
        <p:sp>
          <p:nvSpPr>
            <p:cNvPr id="113" name="Pie 4"/>
            <p:cNvSpPr txBox="1"/>
            <p:nvPr/>
          </p:nvSpPr>
          <p:spPr>
            <a:xfrm>
              <a:off x="7624552" y="3133474"/>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endParaRPr lang="en-US" b="0" i="0" kern="1200" dirty="0">
                <a:solidFill>
                  <a:schemeClr val="bg2"/>
                </a:solidFill>
                <a:latin typeface="Amazon Ember" panose="02000000000000000000" pitchFamily="2" charset="0"/>
                <a:ea typeface="Amazon Ember" panose="02000000000000000000" pitchFamily="2" charset="0"/>
                <a:cs typeface="Amazon Ember Light" charset="0"/>
              </a:endParaRPr>
            </a:p>
          </p:txBody>
        </p:sp>
        <p:sp>
          <p:nvSpPr>
            <p:cNvPr id="119" name="Pie 4"/>
            <p:cNvSpPr txBox="1"/>
            <p:nvPr/>
          </p:nvSpPr>
          <p:spPr>
            <a:xfrm>
              <a:off x="10326210" y="2575755"/>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dirty="0">
                  <a:solidFill>
                    <a:schemeClr val="tx2"/>
                  </a:solidFill>
                  <a:latin typeface="Lucida Console" panose="020B0609040504020204" pitchFamily="49" charset="0"/>
                  <a:ea typeface="Amazon Ember" panose="02000000000000000000" pitchFamily="2" charset="0"/>
                  <a:cs typeface="Amazon Ember Light" charset="0"/>
                </a:rPr>
                <a:t>23</a:t>
              </a:r>
              <a:endParaRPr lang="en-US" sz="1600" b="0" i="0" kern="1200" dirty="0">
                <a:solidFill>
                  <a:schemeClr val="tx2"/>
                </a:solidFill>
                <a:latin typeface="Lucida Console" panose="020B0609040504020204" pitchFamily="49" charset="0"/>
                <a:ea typeface="Amazon Ember" panose="02000000000000000000" pitchFamily="2" charset="0"/>
                <a:cs typeface="Amazon Ember Light" charset="0"/>
              </a:endParaRPr>
            </a:p>
          </p:txBody>
        </p:sp>
        <p:sp>
          <p:nvSpPr>
            <p:cNvPr id="150" name="Pie 4"/>
            <p:cNvSpPr txBox="1"/>
            <p:nvPr/>
          </p:nvSpPr>
          <p:spPr>
            <a:xfrm>
              <a:off x="8208996" y="3960753"/>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dirty="0">
                  <a:solidFill>
                    <a:schemeClr val="tx2"/>
                  </a:solidFill>
                  <a:latin typeface="Lucida Console" panose="020B0609040504020204" pitchFamily="49" charset="0"/>
                  <a:ea typeface="Amazon Ember" panose="02000000000000000000" pitchFamily="2" charset="0"/>
                  <a:cs typeface="Amazon Ember Light" charset="0"/>
                </a:rPr>
                <a:t>42</a:t>
              </a:r>
              <a:endParaRPr lang="en-US" sz="1600" b="0" i="0" kern="1200" dirty="0">
                <a:solidFill>
                  <a:schemeClr val="tx2"/>
                </a:solidFill>
                <a:latin typeface="Lucida Console" panose="020B0609040504020204" pitchFamily="49" charset="0"/>
                <a:ea typeface="Amazon Ember" panose="02000000000000000000" pitchFamily="2" charset="0"/>
                <a:cs typeface="Amazon Ember Light" charset="0"/>
              </a:endParaRPr>
            </a:p>
          </p:txBody>
        </p:sp>
        <p:sp>
          <p:nvSpPr>
            <p:cNvPr id="151" name="Pie 4"/>
            <p:cNvSpPr txBox="1"/>
            <p:nvPr/>
          </p:nvSpPr>
          <p:spPr>
            <a:xfrm>
              <a:off x="10352685" y="4445128"/>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12</a:t>
              </a:r>
            </a:p>
          </p:txBody>
        </p:sp>
        <p:sp>
          <p:nvSpPr>
            <p:cNvPr id="155" name="Pie 4"/>
            <p:cNvSpPr txBox="1"/>
            <p:nvPr/>
          </p:nvSpPr>
          <p:spPr>
            <a:xfrm>
              <a:off x="7642223" y="2408074"/>
              <a:ext cx="1150454" cy="3505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bg2"/>
                  </a:solidFill>
                  <a:latin typeface="Lucida Console" panose="020B0609040504020204" pitchFamily="49" charset="0"/>
                  <a:ea typeface="Amazon Ember" panose="02000000000000000000" pitchFamily="2" charset="0"/>
                  <a:cs typeface="Amazon Ember Light" charset="0"/>
                </a:rPr>
                <a:t>Hello…</a:t>
              </a:r>
            </a:p>
          </p:txBody>
        </p:sp>
        <p:sp>
          <p:nvSpPr>
            <p:cNvPr id="156" name="Pie 4"/>
            <p:cNvSpPr txBox="1"/>
            <p:nvPr/>
          </p:nvSpPr>
          <p:spPr>
            <a:xfrm>
              <a:off x="10535813" y="4729756"/>
              <a:ext cx="1150454"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bg2"/>
                  </a:solidFill>
                  <a:latin typeface="Lucida Console" panose="020B0609040504020204" pitchFamily="49" charset="0"/>
                  <a:ea typeface="Amazon Ember" panose="02000000000000000000" pitchFamily="2" charset="0"/>
                  <a:cs typeface="Amazon Ember Light" charset="0"/>
                </a:rPr>
                <a:t>Thanks…</a:t>
              </a:r>
            </a:p>
          </p:txBody>
        </p:sp>
        <p:sp>
          <p:nvSpPr>
            <p:cNvPr id="157" name="Pie 4"/>
            <p:cNvSpPr txBox="1"/>
            <p:nvPr/>
          </p:nvSpPr>
          <p:spPr>
            <a:xfrm>
              <a:off x="9933109" y="1830602"/>
              <a:ext cx="1150454"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bg2"/>
                  </a:solidFill>
                  <a:latin typeface="Lucida Console" panose="020B0609040504020204" pitchFamily="49" charset="0"/>
                  <a:ea typeface="Amazon Ember" panose="02000000000000000000" pitchFamily="2" charset="0"/>
                  <a:cs typeface="Amazon Ember Light" charset="0"/>
                </a:rPr>
                <a:t>Amazon…</a:t>
              </a:r>
            </a:p>
          </p:txBody>
        </p:sp>
        <p:sp>
          <p:nvSpPr>
            <p:cNvPr id="158" name="Pie 4"/>
            <p:cNvSpPr txBox="1"/>
            <p:nvPr/>
          </p:nvSpPr>
          <p:spPr>
            <a:xfrm>
              <a:off x="8504982" y="5111749"/>
              <a:ext cx="94027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dirty="0">
                  <a:solidFill>
                    <a:schemeClr val="bg2"/>
                  </a:solidFill>
                  <a:latin typeface="Lucida Console" panose="020B0609040504020204" pitchFamily="49" charset="0"/>
                  <a:ea typeface="Amazon Ember" panose="02000000000000000000" pitchFamily="2" charset="0"/>
                  <a:cs typeface="Amazon Ember Light" charset="0"/>
                </a:rPr>
                <a:t>Test…</a:t>
              </a:r>
              <a:endParaRPr lang="en-US" sz="1600" b="0" i="0" kern="1200" dirty="0">
                <a:solidFill>
                  <a:schemeClr val="bg2"/>
                </a:solidFill>
                <a:latin typeface="Lucida Console" panose="020B0609040504020204" pitchFamily="49" charset="0"/>
                <a:ea typeface="Amazon Ember" panose="02000000000000000000" pitchFamily="2" charset="0"/>
                <a:cs typeface="Amazon Ember Light" charset="0"/>
              </a:endParaRPr>
            </a:p>
          </p:txBody>
        </p:sp>
        <p:sp>
          <p:nvSpPr>
            <p:cNvPr id="159" name="Pie 4"/>
            <p:cNvSpPr txBox="1"/>
            <p:nvPr/>
          </p:nvSpPr>
          <p:spPr>
            <a:xfrm>
              <a:off x="10894613" y="2815026"/>
              <a:ext cx="1150454"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bg2"/>
                  </a:solidFill>
                  <a:latin typeface="Lucida Console" panose="020B0609040504020204" pitchFamily="49" charset="0"/>
                  <a:ea typeface="Amazon Ember" panose="02000000000000000000" pitchFamily="2" charset="0"/>
                  <a:cs typeface="Amazon Ember Light" charset="0"/>
                </a:rPr>
                <a:t>Yes</a:t>
              </a:r>
            </a:p>
          </p:txBody>
        </p:sp>
        <p:sp>
          <p:nvSpPr>
            <p:cNvPr id="162" name="Pie 4"/>
            <p:cNvSpPr txBox="1"/>
            <p:nvPr/>
          </p:nvSpPr>
          <p:spPr>
            <a:xfrm>
              <a:off x="7263932" y="3793215"/>
              <a:ext cx="1150454"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bg2"/>
                  </a:solidFill>
                  <a:latin typeface="Lucida Console" panose="020B0609040504020204" pitchFamily="49" charset="0"/>
                  <a:ea typeface="Amazon Ember" panose="02000000000000000000" pitchFamily="2" charset="0"/>
                  <a:cs typeface="Amazon Ember Light" charset="0"/>
                </a:rPr>
                <a:t>Yes</a:t>
              </a:r>
            </a:p>
          </p:txBody>
        </p:sp>
        <p:sp>
          <p:nvSpPr>
            <p:cNvPr id="166" name="Pie 4"/>
            <p:cNvSpPr txBox="1"/>
            <p:nvPr/>
          </p:nvSpPr>
          <p:spPr>
            <a:xfrm>
              <a:off x="8859901" y="4662177"/>
              <a:ext cx="58395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dirty="0">
                  <a:solidFill>
                    <a:schemeClr val="tx2"/>
                  </a:solidFill>
                  <a:latin typeface="Lucida Console" panose="020B0609040504020204" pitchFamily="49" charset="0"/>
                  <a:ea typeface="Amazon Ember" panose="02000000000000000000" pitchFamily="2" charset="0"/>
                  <a:cs typeface="Amazon Ember Light" charset="0"/>
                </a:rPr>
                <a:t>33</a:t>
              </a:r>
              <a:endParaRPr lang="en-US" sz="1600" b="0" i="0" kern="1200" dirty="0">
                <a:solidFill>
                  <a:schemeClr val="tx2"/>
                </a:solidFill>
                <a:latin typeface="Lucida Console" panose="020B0609040504020204" pitchFamily="49" charset="0"/>
                <a:ea typeface="Amazon Ember" panose="02000000000000000000" pitchFamily="2" charset="0"/>
                <a:cs typeface="Amazon Ember Light" charset="0"/>
              </a:endParaRPr>
            </a:p>
          </p:txBody>
        </p:sp>
        <p:sp>
          <p:nvSpPr>
            <p:cNvPr id="172" name="Pie 4"/>
            <p:cNvSpPr txBox="1"/>
            <p:nvPr/>
          </p:nvSpPr>
          <p:spPr>
            <a:xfrm>
              <a:off x="7642223" y="4410538"/>
              <a:ext cx="940279"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dirty="0">
                  <a:solidFill>
                    <a:schemeClr val="bg2"/>
                  </a:solidFill>
                  <a:latin typeface="Lucida Console" panose="020B0609040504020204" pitchFamily="49" charset="0"/>
                  <a:ea typeface="Amazon Ember" panose="02000000000000000000" pitchFamily="2" charset="0"/>
                  <a:cs typeface="Amazon Ember Light" charset="0"/>
                </a:rPr>
                <a:t>Run…</a:t>
              </a:r>
              <a:endParaRPr lang="en-US" sz="1600" b="0" i="0" kern="1200" dirty="0">
                <a:solidFill>
                  <a:schemeClr val="bg2"/>
                </a:solidFill>
                <a:latin typeface="Lucida Console" panose="020B0609040504020204" pitchFamily="49" charset="0"/>
                <a:ea typeface="Amazon Ember" panose="02000000000000000000" pitchFamily="2" charset="0"/>
                <a:cs typeface="Amazon Ember Light" charset="0"/>
              </a:endParaRPr>
            </a:p>
          </p:txBody>
        </p:sp>
        <p:sp>
          <p:nvSpPr>
            <p:cNvPr id="173" name="Pie 4"/>
            <p:cNvSpPr txBox="1"/>
            <p:nvPr/>
          </p:nvSpPr>
          <p:spPr>
            <a:xfrm>
              <a:off x="9589538" y="3112734"/>
              <a:ext cx="1252510"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StudentB</a:t>
              </a:r>
            </a:p>
          </p:txBody>
        </p:sp>
        <p:sp>
          <p:nvSpPr>
            <p:cNvPr id="174" name="Pie 4"/>
            <p:cNvSpPr txBox="1"/>
            <p:nvPr/>
          </p:nvSpPr>
          <p:spPr>
            <a:xfrm>
              <a:off x="8542663" y="3800072"/>
              <a:ext cx="1252510"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StudentD</a:t>
              </a:r>
            </a:p>
          </p:txBody>
        </p:sp>
        <p:sp>
          <p:nvSpPr>
            <p:cNvPr id="175" name="Pie 4"/>
            <p:cNvSpPr txBox="1"/>
            <p:nvPr/>
          </p:nvSpPr>
          <p:spPr>
            <a:xfrm>
              <a:off x="9602024" y="3793215"/>
              <a:ext cx="1252510" cy="441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0" i="0" kern="1200" dirty="0">
                  <a:solidFill>
                    <a:schemeClr val="tx2"/>
                  </a:solidFill>
                  <a:latin typeface="Lucida Console" panose="020B0609040504020204" pitchFamily="49" charset="0"/>
                  <a:ea typeface="Amazon Ember" panose="02000000000000000000" pitchFamily="2" charset="0"/>
                  <a:cs typeface="Amazon Ember Light" charset="0"/>
                </a:rPr>
                <a:t>StudentC</a:t>
              </a:r>
            </a:p>
          </p:txBody>
        </p:sp>
        <p:sp>
          <p:nvSpPr>
            <p:cNvPr id="191" name="Arc 190"/>
            <p:cNvSpPr/>
            <p:nvPr/>
          </p:nvSpPr>
          <p:spPr>
            <a:xfrm>
              <a:off x="7324446" y="1314404"/>
              <a:ext cx="4754880" cy="4754880"/>
            </a:xfrm>
            <a:prstGeom prst="arc">
              <a:avLst>
                <a:gd name="adj1" fmla="val 753778"/>
                <a:gd name="adj2" fmla="val 4442028"/>
              </a:avLst>
            </a:prstGeom>
            <a:ln w="44450">
              <a:solidFill>
                <a:schemeClr val="hlink"/>
              </a:solidFill>
              <a:headEnd type="none"/>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7280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FC43BFD-8FF7-A343-A8A6-E2338FCE8046}" type="slidenum">
              <a:rPr lang="en-US" smtClean="0"/>
              <a:pPr/>
              <a:t>13</a:t>
            </a:fld>
            <a:endParaRPr lang="en-US" dirty="0"/>
          </a:p>
        </p:txBody>
      </p:sp>
      <p:sp>
        <p:nvSpPr>
          <p:cNvPr id="30" name="Title 1"/>
          <p:cNvSpPr>
            <a:spLocks noGrp="1"/>
          </p:cNvSpPr>
          <p:nvPr>
            <p:ph type="title"/>
          </p:nvPr>
        </p:nvSpPr>
        <p:spPr/>
        <p:txBody>
          <a:bodyPr/>
          <a:lstStyle/>
          <a:p>
            <a:r>
              <a:rPr lang="en-US" dirty="0"/>
              <a:t>Items and attribute types</a:t>
            </a:r>
            <a:endParaRPr lang="en-US" dirty="0">
              <a:latin typeface="Amazon Ember Light" panose="020B0403020204020204"/>
            </a:endParaRPr>
          </a:p>
        </p:txBody>
      </p:sp>
      <p:graphicFrame>
        <p:nvGraphicFramePr>
          <p:cNvPr id="41" name="Table 40">
            <a:extLst>
              <a:ext uri="{FF2B5EF4-FFF2-40B4-BE49-F238E27FC236}">
                <a16:creationId xmlns:a16="http://schemas.microsoft.com/office/drawing/2014/main" id="{93C245C8-4CA6-479B-BA7A-A26AD259C8A7}"/>
              </a:ext>
            </a:extLst>
          </p:cNvPr>
          <p:cNvGraphicFramePr>
            <a:graphicFrameLocks noGrp="1"/>
          </p:cNvGraphicFramePr>
          <p:nvPr>
            <p:extLst>
              <p:ext uri="{D42A27DB-BD31-4B8C-83A1-F6EECF244321}">
                <p14:modId xmlns:p14="http://schemas.microsoft.com/office/powerpoint/2010/main" val="2326839476"/>
              </p:ext>
            </p:extLst>
          </p:nvPr>
        </p:nvGraphicFramePr>
        <p:xfrm>
          <a:off x="2138562" y="1329432"/>
          <a:ext cx="9171295" cy="736600"/>
        </p:xfrm>
        <a:graphic>
          <a:graphicData uri="http://schemas.openxmlformats.org/drawingml/2006/table">
            <a:tbl>
              <a:tblPr firstRow="1" bandRow="1">
                <a:tableStyleId>{073A0DAA-6AF3-43AB-8588-CEC1D06C72B9}</a:tableStyleId>
              </a:tblPr>
              <a:tblGrid>
                <a:gridCol w="1377148">
                  <a:extLst>
                    <a:ext uri="{9D8B030D-6E8A-4147-A177-3AD203B41FA5}">
                      <a16:colId xmlns:a16="http://schemas.microsoft.com/office/drawing/2014/main" val="20000"/>
                    </a:ext>
                  </a:extLst>
                </a:gridCol>
                <a:gridCol w="1150883">
                  <a:extLst>
                    <a:ext uri="{9D8B030D-6E8A-4147-A177-3AD203B41FA5}">
                      <a16:colId xmlns:a16="http://schemas.microsoft.com/office/drawing/2014/main" val="20001"/>
                    </a:ext>
                  </a:extLst>
                </a:gridCol>
                <a:gridCol w="2604582">
                  <a:extLst>
                    <a:ext uri="{9D8B030D-6E8A-4147-A177-3AD203B41FA5}">
                      <a16:colId xmlns:a16="http://schemas.microsoft.com/office/drawing/2014/main" val="20002"/>
                    </a:ext>
                  </a:extLst>
                </a:gridCol>
                <a:gridCol w="1567054">
                  <a:extLst>
                    <a:ext uri="{9D8B030D-6E8A-4147-A177-3AD203B41FA5}">
                      <a16:colId xmlns:a16="http://schemas.microsoft.com/office/drawing/2014/main" val="20003"/>
                    </a:ext>
                  </a:extLst>
                </a:gridCol>
                <a:gridCol w="1361716">
                  <a:extLst>
                    <a:ext uri="{9D8B030D-6E8A-4147-A177-3AD203B41FA5}">
                      <a16:colId xmlns:a16="http://schemas.microsoft.com/office/drawing/2014/main" val="20004"/>
                    </a:ext>
                  </a:extLst>
                </a:gridCol>
                <a:gridCol w="1109912">
                  <a:extLst>
                    <a:ext uri="{9D8B030D-6E8A-4147-A177-3AD203B41FA5}">
                      <a16:colId xmlns:a16="http://schemas.microsoft.com/office/drawing/2014/main" val="1202147954"/>
                    </a:ext>
                  </a:extLst>
                </a:gridCol>
              </a:tblGrid>
              <a:tr h="357637">
                <a:tc>
                  <a:txBody>
                    <a:bodyPr/>
                    <a:lstStyle/>
                    <a:p>
                      <a:pPr algn="ctr"/>
                      <a:r>
                        <a:rPr lang="en-US" b="0" dirty="0">
                          <a:solidFill>
                            <a:schemeClr val="bg1"/>
                          </a:solidFill>
                          <a:latin typeface="Lucida Console" panose="020B0609040504020204" pitchFamily="49" charset="0"/>
                        </a:rPr>
                        <a:t>UserId</a:t>
                      </a:r>
                      <a:endParaRPr lang="en-US" b="0" dirty="0">
                        <a:solidFill>
                          <a:schemeClr val="bg1"/>
                        </a:solidFill>
                        <a:latin typeface="Lucida Console" panose="020B0609040504020204" pitchFamily="49" charset="0"/>
                        <a:ea typeface="Amazon Ember" panose="02000000000000000000" pitchFamily="2" charset="0"/>
                      </a:endParaRPr>
                    </a:p>
                  </a:txBody>
                  <a:tcPr>
                    <a:solidFill>
                      <a:schemeClr val="accent1"/>
                    </a:solidFill>
                  </a:tcPr>
                </a:tc>
                <a:tc>
                  <a:txBody>
                    <a:bodyPr/>
                    <a:lstStyle/>
                    <a:p>
                      <a:pPr algn="ctr"/>
                      <a:r>
                        <a:rPr lang="en-US" b="0" dirty="0">
                          <a:solidFill>
                            <a:schemeClr val="tx2"/>
                          </a:solidFill>
                          <a:latin typeface="Lucida Console" panose="020B0609040504020204" pitchFamily="49" charset="0"/>
                        </a:rPr>
                        <a:t>NoteId</a:t>
                      </a:r>
                      <a:endParaRPr lang="en-US" b="0" dirty="0">
                        <a:solidFill>
                          <a:schemeClr val="tx2"/>
                        </a:solidFill>
                        <a:latin typeface="Lucida Console" panose="020B0609040504020204" pitchFamily="49" charset="0"/>
                        <a:ea typeface="Amazon Ember" panose="02000000000000000000" pitchFamily="2" charset="0"/>
                      </a:endParaRPr>
                    </a:p>
                  </a:txBody>
                  <a:tcPr>
                    <a:solidFill>
                      <a:schemeClr val="accent2"/>
                    </a:solidFill>
                  </a:tcPr>
                </a:tc>
                <a:tc>
                  <a:txBody>
                    <a:bodyPr/>
                    <a:lstStyle/>
                    <a:p>
                      <a:pPr algn="ctr"/>
                      <a:r>
                        <a:rPr lang="en-US" b="0" kern="1200" dirty="0">
                          <a:solidFill>
                            <a:schemeClr val="tx2"/>
                          </a:solidFill>
                          <a:latin typeface="Lucida Console" panose="020B0609040504020204" pitchFamily="49" charset="0"/>
                        </a:rPr>
                        <a:t>Note</a:t>
                      </a:r>
                      <a:endParaRPr lang="en-US" b="0" dirty="0">
                        <a:solidFill>
                          <a:schemeClr val="tx2"/>
                        </a:solidFill>
                        <a:latin typeface="Lucida Console" panose="020B0609040504020204" pitchFamily="49" charset="0"/>
                        <a:ea typeface="Amazon Ember" panose="02000000000000000000" pitchFamily="2" charset="0"/>
                      </a:endParaRPr>
                    </a:p>
                  </a:txBody>
                  <a:tcPr>
                    <a:solidFill>
                      <a:schemeClr val="accent3"/>
                    </a:solidFill>
                  </a:tcPr>
                </a:tc>
                <a:tc>
                  <a:txBody>
                    <a:bodyPr/>
                    <a:lstStyle/>
                    <a:p>
                      <a:pPr algn="ctr"/>
                      <a:r>
                        <a:rPr lang="en-US" b="0" dirty="0">
                          <a:solidFill>
                            <a:schemeClr val="tx2"/>
                          </a:solidFill>
                          <a:latin typeface="Lucida Console" panose="020B0609040504020204" pitchFamily="49" charset="0"/>
                        </a:rPr>
                        <a:t>Favorite</a:t>
                      </a:r>
                      <a:endParaRPr lang="en-US" b="0" dirty="0">
                        <a:solidFill>
                          <a:schemeClr val="tx2"/>
                        </a:solidFill>
                        <a:latin typeface="Lucida Console" panose="020B0609040504020204" pitchFamily="49" charset="0"/>
                        <a:ea typeface="Amazon Ember" panose="02000000000000000000" pitchFamily="2" charset="0"/>
                      </a:endParaRPr>
                    </a:p>
                  </a:txBody>
                  <a:tcPr>
                    <a:solidFill>
                      <a:schemeClr val="accent3"/>
                    </a:solidFill>
                  </a:tcPr>
                </a:tc>
                <a:tc>
                  <a:txBody>
                    <a:bodyPr/>
                    <a:lstStyle/>
                    <a:p>
                      <a:pPr algn="ctr"/>
                      <a:r>
                        <a:rPr lang="en-US" b="0" dirty="0">
                          <a:solidFill>
                            <a:schemeClr val="tx2"/>
                          </a:solidFill>
                          <a:latin typeface="Lucida Console" panose="020B0609040504020204" pitchFamily="49" charset="0"/>
                        </a:rPr>
                        <a:t>active</a:t>
                      </a:r>
                      <a:endParaRPr lang="en-US" b="0" dirty="0">
                        <a:solidFill>
                          <a:schemeClr val="tx2"/>
                        </a:solidFill>
                        <a:latin typeface="Lucida Console" panose="020B0609040504020204" pitchFamily="49" charset="0"/>
                        <a:ea typeface="Amazon Ember" panose="02000000000000000000" pitchFamily="2" charset="0"/>
                      </a:endParaRPr>
                    </a:p>
                  </a:txBody>
                  <a:tcPr>
                    <a:solidFill>
                      <a:schemeClr val="accent3"/>
                    </a:solidFill>
                  </a:tcPr>
                </a:tc>
                <a:tc>
                  <a:txBody>
                    <a:bodyPr/>
                    <a:lstStyle/>
                    <a:p>
                      <a:pPr algn="ctr"/>
                      <a:r>
                        <a:rPr lang="en-US" b="0" dirty="0">
                          <a:solidFill>
                            <a:schemeClr val="tx2"/>
                          </a:solidFill>
                          <a:latin typeface="Lucida Console" panose="020B0609040504020204" pitchFamily="49" charset="0"/>
                          <a:ea typeface="Amazon Ember" panose="02000000000000000000" pitchFamily="2" charset="0"/>
                        </a:rPr>
                        <a:t>year</a:t>
                      </a:r>
                    </a:p>
                  </a:txBody>
                  <a:tcPr>
                    <a:solidFill>
                      <a:schemeClr val="accent3"/>
                    </a:solidFill>
                  </a:tcPr>
                </a:tc>
                <a:extLst>
                  <a:ext uri="{0D108BD9-81ED-4DB2-BD59-A6C34878D82A}">
                    <a16:rowId xmlns:a16="http://schemas.microsoft.com/office/drawing/2014/main" val="10000"/>
                  </a:ext>
                </a:extLst>
              </a:tr>
              <a:tr h="370840">
                <a:tc>
                  <a:txBody>
                    <a:bodyPr/>
                    <a:lstStyle/>
                    <a:p>
                      <a:pPr algn="ctr"/>
                      <a:r>
                        <a:rPr lang="en-US" dirty="0">
                          <a:latin typeface="Lucida Console" panose="020B0609040504020204" pitchFamily="49" charset="0"/>
                        </a:rPr>
                        <a:t>StudentA</a:t>
                      </a: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Lucida Console" panose="020B0609040504020204" pitchFamily="49" charset="0"/>
                        </a:rPr>
                        <a:t>13</a:t>
                      </a:r>
                      <a:endParaRPr lang="en-US" sz="1800" dirty="0">
                        <a:solidFill>
                          <a:schemeClr val="tx1"/>
                        </a:solidFill>
                        <a:latin typeface="Lucida Console" panose="020B0609040504020204" pitchFamily="49" charset="0"/>
                      </a:endParaRP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Lucida Console" panose="020B0609040504020204" pitchFamily="49" charset="0"/>
                        </a:rPr>
                        <a:t>"Hello</a:t>
                      </a:r>
                      <a:r>
                        <a:rPr lang="en-US" sz="1800" baseline="0" dirty="0">
                          <a:latin typeface="Lucida Console" panose="020B0609040504020204" pitchFamily="49" charset="0"/>
                        </a:rPr>
                        <a:t> everyone…</a:t>
                      </a:r>
                      <a:r>
                        <a:rPr lang="en-US" sz="1800" dirty="0">
                          <a:latin typeface="Lucida Console" panose="020B0609040504020204" pitchFamily="49" charset="0"/>
                        </a:rPr>
                        <a:t>"</a:t>
                      </a:r>
                      <a:endParaRPr lang="en-US" sz="1800" dirty="0">
                        <a:solidFill>
                          <a:schemeClr val="tx1"/>
                        </a:solidFill>
                        <a:latin typeface="Lucida Console" panose="020B0609040504020204" pitchFamily="49" charset="0"/>
                      </a:endParaRPr>
                    </a:p>
                  </a:txBody>
                  <a:tcPr>
                    <a:solidFill>
                      <a:schemeClr val="accent4"/>
                    </a:solidFill>
                  </a:tcPr>
                </a:tc>
                <a:tc>
                  <a:txBody>
                    <a:bodyPr/>
                    <a:lstStyle/>
                    <a:p>
                      <a:pPr algn="ctr"/>
                      <a:r>
                        <a:rPr lang="en-US" dirty="0">
                          <a:latin typeface="Lucida Console" panose="020B0609040504020204" pitchFamily="49" charset="0"/>
                        </a:rPr>
                        <a:t>yes</a:t>
                      </a:r>
                    </a:p>
                  </a:txBody>
                  <a:tcPr>
                    <a:solidFill>
                      <a:schemeClr val="accent4"/>
                    </a:solidFill>
                  </a:tcPr>
                </a:tc>
                <a:tc>
                  <a:txBody>
                    <a:bodyPr/>
                    <a:lstStyle/>
                    <a:p>
                      <a:pPr algn="ctr"/>
                      <a:r>
                        <a:rPr lang="en-US" dirty="0">
                          <a:latin typeface="Lucida Console" panose="020B0609040504020204" pitchFamily="49" charset="0"/>
                        </a:rPr>
                        <a:t>true</a:t>
                      </a:r>
                    </a:p>
                  </a:txBody>
                  <a:tcPr>
                    <a:solidFill>
                      <a:schemeClr val="accent4"/>
                    </a:solidFill>
                  </a:tcPr>
                </a:tc>
                <a:tc>
                  <a:txBody>
                    <a:bodyPr/>
                    <a:lstStyle/>
                    <a:p>
                      <a:pPr algn="ctr"/>
                      <a:r>
                        <a:rPr lang="en-US" dirty="0">
                          <a:latin typeface="Lucida Console" panose="020B0609040504020204" pitchFamily="49" charset="0"/>
                        </a:rPr>
                        <a:t>2021</a:t>
                      </a:r>
                    </a:p>
                  </a:txBody>
                  <a:tcPr>
                    <a:solidFill>
                      <a:schemeClr val="accent4"/>
                    </a:solidFill>
                  </a:tcPr>
                </a:tc>
                <a:extLst>
                  <a:ext uri="{0D108BD9-81ED-4DB2-BD59-A6C34878D82A}">
                    <a16:rowId xmlns:a16="http://schemas.microsoft.com/office/drawing/2014/main" val="10001"/>
                  </a:ext>
                </a:extLst>
              </a:tr>
            </a:tbl>
          </a:graphicData>
        </a:graphic>
      </p:graphicFrame>
      <p:grpSp>
        <p:nvGrpSpPr>
          <p:cNvPr id="9" name="Group 8" descr="JSON code.">
            <a:extLst>
              <a:ext uri="{FF2B5EF4-FFF2-40B4-BE49-F238E27FC236}">
                <a16:creationId xmlns:a16="http://schemas.microsoft.com/office/drawing/2014/main" id="{E712A2E9-1094-4BDC-8987-CD0A3C2B3064}"/>
              </a:ext>
            </a:extLst>
          </p:cNvPr>
          <p:cNvGrpSpPr/>
          <p:nvPr/>
        </p:nvGrpSpPr>
        <p:grpSpPr>
          <a:xfrm>
            <a:off x="2315115" y="2144979"/>
            <a:ext cx="3857048" cy="4307773"/>
            <a:chOff x="2315115" y="2144979"/>
            <a:chExt cx="3857048" cy="4307773"/>
          </a:xfrm>
        </p:grpSpPr>
        <p:sp>
          <p:nvSpPr>
            <p:cNvPr id="45" name="Content Placeholder 2">
              <a:extLst>
                <a:ext uri="{FF2B5EF4-FFF2-40B4-BE49-F238E27FC236}">
                  <a16:creationId xmlns:a16="http://schemas.microsoft.com/office/drawing/2014/main" id="{93ED194E-E775-419E-950B-C41B1B1AA570}"/>
                </a:ext>
              </a:extLst>
            </p:cNvPr>
            <p:cNvSpPr txBox="1">
              <a:spLocks/>
            </p:cNvSpPr>
            <p:nvPr/>
          </p:nvSpPr>
          <p:spPr>
            <a:xfrm>
              <a:off x="2315115" y="2265819"/>
              <a:ext cx="3636662" cy="4186933"/>
            </a:xfrm>
            <a:prstGeom prst="rect">
              <a:avLst/>
            </a:prstGeom>
            <a:solidFill>
              <a:schemeClr val="accent4"/>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vert="horz" lIns="121920" tIns="60960" rIns="121920" bIns="60960" rtlCol="0">
              <a:noAutofit/>
            </a:bodyPr>
            <a:lstStyle>
              <a:lvl1pPr marL="342900" indent="-342900" algn="l" defTabSz="457200" rtl="0" eaLnBrk="1" latinLnBrk="0" hangingPunct="1">
                <a:spcBef>
                  <a:spcPct val="20000"/>
                </a:spcBef>
                <a:buFontTx/>
                <a:buBlip>
                  <a:blip r:embed="rId4"/>
                </a:buBlip>
                <a:defRPr sz="2400" b="0" i="0" kern="1200">
                  <a:solidFill>
                    <a:schemeClr val="tx1"/>
                  </a:solidFill>
                  <a:latin typeface="Arial"/>
                  <a:ea typeface="+mn-ea"/>
                  <a:cs typeface="Arial"/>
                </a:defRPr>
              </a:lvl1pPr>
              <a:lvl2pPr marL="742950" indent="-285750" algn="l" defTabSz="457200" rtl="0" eaLnBrk="1" latinLnBrk="0" hangingPunct="1">
                <a:spcBef>
                  <a:spcPct val="20000"/>
                </a:spcBef>
                <a:buClr>
                  <a:schemeClr val="accent1"/>
                </a:buClr>
                <a:buFont typeface="Wingdings" panose="05000000000000000000" pitchFamily="2" charset="2"/>
                <a:buChar char="Ø"/>
                <a:defRPr sz="2000" b="0" i="0" kern="1200">
                  <a:solidFill>
                    <a:schemeClr val="tx1"/>
                  </a:solidFill>
                  <a:latin typeface="Arial"/>
                  <a:ea typeface="+mn-ea"/>
                  <a:cs typeface="Arial"/>
                </a:defRPr>
              </a:lvl2pPr>
              <a:lvl3pPr marL="1143000" indent="-228600" algn="l" defTabSz="457200" rtl="0" eaLnBrk="1" latinLnBrk="0" hangingPunct="1">
                <a:spcBef>
                  <a:spcPct val="20000"/>
                </a:spcBef>
                <a:buClr>
                  <a:schemeClr val="accent1"/>
                </a:buClr>
                <a:buFont typeface="Arial"/>
                <a:buChar char="•"/>
                <a:defRPr sz="18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Lucida Console" panose="020B0609040504020204" pitchFamily="49" charset="0"/>
                  <a:ea typeface="Amazon Ember Light" charset="0"/>
                  <a:cs typeface="Amazon Ember Light" charset="0"/>
                </a:rPr>
                <a:t>{</a:t>
              </a:r>
            </a:p>
            <a:p>
              <a:pPr marL="0" indent="0">
                <a:buNone/>
              </a:pPr>
              <a:r>
                <a:rPr lang="en-US" sz="1600" dirty="0">
                  <a:latin typeface="Lucida Console" panose="020B0609040504020204" pitchFamily="49" charset="0"/>
                  <a:ea typeface="Amazon Ember Light" charset="0"/>
                  <a:cs typeface="Amazon Ember Light" charset="0"/>
                </a:rPr>
                <a:t> "</a:t>
              </a:r>
              <a:r>
                <a:rPr lang="en-US" sz="1600" dirty="0" err="1">
                  <a:latin typeface="Lucida Console" panose="020B0609040504020204" pitchFamily="49" charset="0"/>
                  <a:ea typeface="Amazon Ember Light" charset="0"/>
                  <a:cs typeface="Amazon Ember Light" charset="0"/>
                </a:rPr>
                <a:t>UserId</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a:t>
              </a:r>
              <a:r>
                <a:rPr lang="en-US" sz="1600" dirty="0" err="1">
                  <a:latin typeface="Lucida Console" panose="020B0609040504020204" pitchFamily="49" charset="0"/>
                  <a:ea typeface="Amazon Ember Light" charset="0"/>
                  <a:cs typeface="Amazon Ember Light" charset="0"/>
                </a:rPr>
                <a:t>StudentA</a:t>
              </a:r>
              <a:r>
                <a:rPr lang="en-US" sz="1600" dirty="0">
                  <a:latin typeface="Lucida Console" panose="020B0609040504020204" pitchFamily="49" charset="0"/>
                  <a:ea typeface="Amazon Ember Light" charset="0"/>
                  <a:cs typeface="Amazon Ember Light" charset="0"/>
                </a:rPr>
                <a:t>",</a:t>
              </a:r>
            </a:p>
            <a:p>
              <a:pPr marL="0" indent="0">
                <a:buNone/>
              </a:pPr>
              <a:r>
                <a:rPr lang="en-US" sz="1600" dirty="0">
                  <a:latin typeface="Lucida Console" panose="020B0609040504020204" pitchFamily="49" charset="0"/>
                  <a:ea typeface="Amazon Ember Light" charset="0"/>
                  <a:cs typeface="Amazon Ember Light" charset="0"/>
                </a:rPr>
                <a:t> "</a:t>
              </a:r>
              <a:r>
                <a:rPr lang="en-US" sz="1600" dirty="0" err="1">
                  <a:latin typeface="Lucida Console" panose="020B0609040504020204" pitchFamily="49" charset="0"/>
                  <a:ea typeface="Amazon Ember Light" charset="0"/>
                  <a:cs typeface="Amazon Ember Light" charset="0"/>
                </a:rPr>
                <a:t>NoteId</a:t>
              </a:r>
              <a:r>
                <a:rPr lang="en-US" sz="1600" dirty="0">
                  <a:latin typeface="Lucida Console" panose="020B0609040504020204" pitchFamily="49" charset="0"/>
                  <a:ea typeface="Amazon Ember Light" charset="0"/>
                  <a:cs typeface="Amazon Ember Light" charset="0"/>
                </a:rPr>
                <a:t>": "13",</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a:t>
              </a:r>
              <a:r>
                <a:rPr lang="en-US" sz="1600" dirty="0" err="1">
                  <a:latin typeface="Lucida Console" panose="020B0609040504020204" pitchFamily="49" charset="0"/>
                  <a:ea typeface="Amazon Ember Light" charset="0"/>
                  <a:cs typeface="Amazon Ember Light" charset="0"/>
                </a:rPr>
                <a:t>last_name</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"Mateo</a:t>
              </a:r>
              <a:r>
                <a:rPr lang="en-US" sz="1600" dirty="0">
                  <a:solidFill>
                    <a:srgbClr val="000000"/>
                  </a:solidFill>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a:t>
              </a:r>
              <a:r>
                <a:rPr lang="en-US" sz="1600" dirty="0" err="1">
                  <a:latin typeface="Lucida Console" panose="020B0609040504020204" pitchFamily="49" charset="0"/>
                  <a:ea typeface="Amazon Ember Light" charset="0"/>
                  <a:cs typeface="Amazon Ember Light" charset="0"/>
                </a:rPr>
                <a:t>first_name</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"Jackson</a:t>
              </a:r>
              <a:r>
                <a:rPr lang="en-US" sz="1600" dirty="0">
                  <a:solidFill>
                    <a:srgbClr val="000000"/>
                  </a:solidFill>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a:t>
              </a:r>
              <a:r>
                <a:rPr lang="en-US" sz="1600" dirty="0" err="1">
                  <a:latin typeface="Lucida Console" panose="020B0609040504020204" pitchFamily="49" charset="0"/>
                  <a:ea typeface="Amazon Ember Light" charset="0"/>
                  <a:cs typeface="Amazon Ember Light" charset="0"/>
                </a:rPr>
                <a:t>NoteData</a:t>
              </a:r>
              <a:r>
                <a:rPr lang="en-US" sz="1600" dirty="0">
                  <a:solidFill>
                    <a:srgbClr val="000000"/>
                  </a:solidFill>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"year</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2021,</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"month</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5,</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"day</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30</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"Tags</a:t>
              </a:r>
              <a:r>
                <a:rPr lang="en-US" sz="1600" dirty="0">
                  <a:solidFill>
                    <a:srgbClr val="000000"/>
                  </a:solidFill>
                  <a:latin typeface="Lucida Console" panose="020B0609040504020204" pitchFamily="49" charset="0"/>
                  <a:ea typeface="Amazon Ember Light" charset="0"/>
                  <a:cs typeface="Amazon Ember Light" charset="0"/>
                </a:rPr>
                <a:t>":</a:t>
              </a:r>
            </a:p>
            <a:p>
              <a:pPr marL="0" indent="0">
                <a:buNone/>
              </a:pPr>
              <a:r>
                <a:rPr lang="en-US" sz="1600" dirty="0">
                  <a:latin typeface="Amazon Ember Light" charset="0"/>
                  <a:ea typeface="Amazon Ember Light" charset="0"/>
                  <a:cs typeface="Amazon Ember Light" charset="0"/>
                </a:rPr>
                <a:t>    </a:t>
              </a:r>
              <a:r>
                <a:rPr lang="en-US" sz="1600" dirty="0">
                  <a:latin typeface="Lucida Console" panose="020B0609040504020204" pitchFamily="49" charset="0"/>
                  <a:ea typeface="Amazon Ember Light" charset="0"/>
                  <a:cs typeface="Amazon Ember Light" charset="0"/>
                </a:rPr>
                <a:t>["DynamoDB</a:t>
              </a:r>
              <a:r>
                <a:rPr lang="en-US" sz="1600" dirty="0">
                  <a:solidFill>
                    <a:srgbClr val="000000"/>
                  </a:solidFill>
                  <a:latin typeface="Lucida Console" panose="020B0609040504020204" pitchFamily="49" charset="0"/>
                  <a:ea typeface="Amazon Ember Light" charset="0"/>
                  <a:cs typeface="Amazon Ember Light" charset="0"/>
                </a:rPr>
                <a:t>",</a:t>
              </a:r>
              <a:r>
                <a:rPr lang="en-US" sz="1600" dirty="0">
                  <a:latin typeface="Lucida Console" panose="020B0609040504020204" pitchFamily="49" charset="0"/>
                  <a:ea typeface="Amazon Ember Light" charset="0"/>
                  <a:cs typeface="Amazon Ember Light" charset="0"/>
                </a:rPr>
                <a:t> "NoSQL</a:t>
              </a:r>
              <a:r>
                <a:rPr lang="en-US" sz="1600" dirty="0">
                  <a:solidFill>
                    <a:srgbClr val="000000"/>
                  </a:solidFill>
                  <a:latin typeface="Lucida Console" panose="020B0609040504020204" pitchFamily="49" charset="0"/>
                  <a:ea typeface="Amazon Ember Light" charset="0"/>
                  <a:cs typeface="Amazon Ember Light" charset="0"/>
                </a:rPr>
                <a:t>"]</a:t>
              </a:r>
            </a:p>
            <a:p>
              <a:pPr marL="0" indent="0">
                <a:buNone/>
              </a:pPr>
              <a:r>
                <a:rPr lang="en-US" sz="1600" dirty="0">
                  <a:latin typeface="Lucida Console" panose="020B0609040504020204" pitchFamily="49" charset="0"/>
                  <a:ea typeface="Amazon Ember Light" charset="0"/>
                  <a:cs typeface="Amazon Ember Light" charset="0"/>
                </a:rPr>
                <a:t>}</a:t>
              </a:r>
            </a:p>
          </p:txBody>
        </p:sp>
        <p:sp>
          <p:nvSpPr>
            <p:cNvPr id="46" name="Rounded Rectangle 24">
              <a:extLst>
                <a:ext uri="{FF2B5EF4-FFF2-40B4-BE49-F238E27FC236}">
                  <a16:creationId xmlns:a16="http://schemas.microsoft.com/office/drawing/2014/main" id="{CCFACA87-5F51-4B86-BEF9-DA8FF9813004}"/>
                </a:ext>
              </a:extLst>
            </p:cNvPr>
            <p:cNvSpPr/>
            <p:nvPr/>
          </p:nvSpPr>
          <p:spPr>
            <a:xfrm>
              <a:off x="4877051" y="2144979"/>
              <a:ext cx="1295112" cy="602075"/>
            </a:xfrm>
            <a:prstGeom prst="roundRect">
              <a:avLst>
                <a:gd name="adj" fmla="val 0"/>
              </a:avLst>
            </a:prstGeom>
            <a:no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solidFill>
                    <a:schemeClr val="tx1"/>
                  </a:solidFill>
                  <a:latin typeface="Amazon Ember Light" charset="0"/>
                  <a:ea typeface="Amazon Ember Light" charset="0"/>
                  <a:cs typeface="Amazon Ember Light" charset="0"/>
                </a:rPr>
                <a:t>JSON</a:t>
              </a:r>
            </a:p>
          </p:txBody>
        </p:sp>
      </p:grpSp>
      <p:grpSp>
        <p:nvGrpSpPr>
          <p:cNvPr id="8" name="justGraphic">
            <a:extLst>
              <a:ext uri="{FF2B5EF4-FFF2-40B4-BE49-F238E27FC236}">
                <a16:creationId xmlns:a16="http://schemas.microsoft.com/office/drawing/2014/main" id="{1D87AFC7-F178-4C3A-AA3F-4C4B279FD967}"/>
              </a:ext>
              <a:ext uri="{C183D7F6-B498-43B3-948B-1728B52AA6E4}">
                <adec:decorative xmlns:adec="http://schemas.microsoft.com/office/drawing/2017/decorative" val="1"/>
              </a:ext>
            </a:extLst>
          </p:cNvPr>
          <p:cNvGrpSpPr/>
          <p:nvPr/>
        </p:nvGrpSpPr>
        <p:grpSpPr>
          <a:xfrm>
            <a:off x="145350" y="1497317"/>
            <a:ext cx="11572336" cy="4417335"/>
            <a:chOff x="145350" y="1497317"/>
            <a:chExt cx="11572336" cy="4417335"/>
          </a:xfrm>
        </p:grpSpPr>
        <p:cxnSp>
          <p:nvCxnSpPr>
            <p:cNvPr id="23" name="Straight Arrow Connector 22">
              <a:extLst>
                <a:ext uri="{FF2B5EF4-FFF2-40B4-BE49-F238E27FC236}">
                  <a16:creationId xmlns:a16="http://schemas.microsoft.com/office/drawing/2014/main" id="{B555AADB-C336-4AE4-9CBE-914B7F5B7C41}"/>
                </a:ext>
              </a:extLst>
            </p:cNvPr>
            <p:cNvCxnSpPr/>
            <p:nvPr/>
          </p:nvCxnSpPr>
          <p:spPr>
            <a:xfrm flipV="1">
              <a:off x="6616441" y="2129677"/>
              <a:ext cx="0" cy="457200"/>
            </a:xfrm>
            <a:prstGeom prst="straightConnector1">
              <a:avLst/>
            </a:prstGeom>
            <a:ln w="44450">
              <a:solidFill>
                <a:schemeClr val="hlink"/>
              </a:solidFill>
              <a:tailEnd type="arrow"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sp>
          <p:nvSpPr>
            <p:cNvPr id="33" name="TextBox 32">
              <a:extLst>
                <a:ext uri="{FF2B5EF4-FFF2-40B4-BE49-F238E27FC236}">
                  <a16:creationId xmlns:a16="http://schemas.microsoft.com/office/drawing/2014/main" id="{6367D947-AA1B-4705-BBCF-9D7CFF11F780}"/>
                </a:ext>
              </a:extLst>
            </p:cNvPr>
            <p:cNvSpPr txBox="1"/>
            <p:nvPr/>
          </p:nvSpPr>
          <p:spPr>
            <a:xfrm>
              <a:off x="6121622" y="2581985"/>
              <a:ext cx="1031051" cy="461665"/>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wrap="none" rtlCol="0">
              <a:spAutoFit/>
            </a:bodyPr>
            <a:lstStyle/>
            <a:p>
              <a:r>
                <a:rPr lang="en-US" sz="2400" dirty="0">
                  <a:ea typeface="Amazon Ember Light" charset="0"/>
                  <a:cs typeface="Amazon Ember Light" charset="0"/>
                </a:rPr>
                <a:t>String</a:t>
              </a:r>
            </a:p>
          </p:txBody>
        </p:sp>
        <p:sp>
          <p:nvSpPr>
            <p:cNvPr id="34" name="TextBox 33">
              <a:extLst>
                <a:ext uri="{FF2B5EF4-FFF2-40B4-BE49-F238E27FC236}">
                  <a16:creationId xmlns:a16="http://schemas.microsoft.com/office/drawing/2014/main" id="{9270039A-73B1-483A-ACEA-807E06BA5BC8}"/>
                </a:ext>
              </a:extLst>
            </p:cNvPr>
            <p:cNvSpPr txBox="1"/>
            <p:nvPr/>
          </p:nvSpPr>
          <p:spPr>
            <a:xfrm>
              <a:off x="10401300" y="2586877"/>
              <a:ext cx="1316386" cy="461665"/>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wrap="none" rtlCol="0">
              <a:spAutoFit/>
            </a:bodyPr>
            <a:lstStyle/>
            <a:p>
              <a:r>
                <a:rPr lang="en-US" sz="2400" dirty="0">
                  <a:ea typeface="Amazon Ember Light" charset="0"/>
                  <a:cs typeface="Amazon Ember Light" charset="0"/>
                </a:rPr>
                <a:t>Number</a:t>
              </a:r>
            </a:p>
          </p:txBody>
        </p:sp>
        <p:sp>
          <p:nvSpPr>
            <p:cNvPr id="35" name="TextBox 34">
              <a:extLst>
                <a:ext uri="{FF2B5EF4-FFF2-40B4-BE49-F238E27FC236}">
                  <a16:creationId xmlns:a16="http://schemas.microsoft.com/office/drawing/2014/main" id="{A16D1354-740F-4B1A-8925-8A7D82FC8845}"/>
                </a:ext>
              </a:extLst>
            </p:cNvPr>
            <p:cNvSpPr txBox="1"/>
            <p:nvPr/>
          </p:nvSpPr>
          <p:spPr>
            <a:xfrm>
              <a:off x="8945180" y="2586876"/>
              <a:ext cx="1324402" cy="461665"/>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wrap="none" rtlCol="0">
              <a:spAutoFit/>
            </a:bodyPr>
            <a:lstStyle/>
            <a:p>
              <a:r>
                <a:rPr lang="en-US" sz="2400" dirty="0">
                  <a:ea typeface="Amazon Ember Light" charset="0"/>
                  <a:cs typeface="Amazon Ember Light" charset="0"/>
                </a:rPr>
                <a:t>Boolean</a:t>
              </a:r>
            </a:p>
          </p:txBody>
        </p:sp>
        <p:cxnSp>
          <p:nvCxnSpPr>
            <p:cNvPr id="37" name="Straight Arrow Connector 36">
              <a:extLst>
                <a:ext uri="{FF2B5EF4-FFF2-40B4-BE49-F238E27FC236}">
                  <a16:creationId xmlns:a16="http://schemas.microsoft.com/office/drawing/2014/main" id="{1557E6DC-3421-4E86-A440-92E6E7FC2795}"/>
                </a:ext>
              </a:extLst>
            </p:cNvPr>
            <p:cNvCxnSpPr/>
            <p:nvPr/>
          </p:nvCxnSpPr>
          <p:spPr>
            <a:xfrm flipH="1">
              <a:off x="4276187" y="4612619"/>
              <a:ext cx="3570061" cy="0"/>
            </a:xfrm>
            <a:prstGeom prst="straightConnector1">
              <a:avLst/>
            </a:prstGeom>
            <a:ln w="44450">
              <a:solidFill>
                <a:schemeClr val="hlink"/>
              </a:solidFill>
              <a:tailEnd type="arrow"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060023DD-D5AA-4DBB-A547-FC0AD0EE8811}"/>
                </a:ext>
              </a:extLst>
            </p:cNvPr>
            <p:cNvSpPr txBox="1"/>
            <p:nvPr/>
          </p:nvSpPr>
          <p:spPr>
            <a:xfrm>
              <a:off x="7845943" y="4402337"/>
              <a:ext cx="787395" cy="461665"/>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wrap="none" rtlCol="0">
              <a:spAutoFit/>
            </a:bodyPr>
            <a:lstStyle/>
            <a:p>
              <a:r>
                <a:rPr lang="en-US" sz="2400" dirty="0">
                  <a:ea typeface="Amazon Ember Light" charset="0"/>
                  <a:cs typeface="Amazon Ember Light" charset="0"/>
                </a:rPr>
                <a:t>Map</a:t>
              </a:r>
            </a:p>
          </p:txBody>
        </p:sp>
        <p:cxnSp>
          <p:nvCxnSpPr>
            <p:cNvPr id="39" name="Straight Arrow Connector 38">
              <a:extLst>
                <a:ext uri="{FF2B5EF4-FFF2-40B4-BE49-F238E27FC236}">
                  <a16:creationId xmlns:a16="http://schemas.microsoft.com/office/drawing/2014/main" id="{FACE752C-F0F0-45A9-8256-170F241D04E8}"/>
                </a:ext>
              </a:extLst>
            </p:cNvPr>
            <p:cNvCxnSpPr/>
            <p:nvPr/>
          </p:nvCxnSpPr>
          <p:spPr>
            <a:xfrm flipH="1">
              <a:off x="5831168" y="5663269"/>
              <a:ext cx="2003929" cy="0"/>
            </a:xfrm>
            <a:prstGeom prst="straightConnector1">
              <a:avLst/>
            </a:prstGeom>
            <a:ln w="44450">
              <a:solidFill>
                <a:schemeClr val="hlink"/>
              </a:solidFill>
              <a:tailEnd type="arrow"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A42CC455-0EFC-4644-9F85-B32C9259DDE7}"/>
                </a:ext>
              </a:extLst>
            </p:cNvPr>
            <p:cNvSpPr txBox="1"/>
            <p:nvPr/>
          </p:nvSpPr>
          <p:spPr>
            <a:xfrm>
              <a:off x="7845943" y="5452987"/>
              <a:ext cx="716863" cy="461665"/>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wrap="square" rtlCol="0">
              <a:spAutoFit/>
            </a:bodyPr>
            <a:lstStyle/>
            <a:p>
              <a:r>
                <a:rPr lang="en-US" sz="2400" dirty="0">
                  <a:ea typeface="Amazon Ember Light" charset="0"/>
                  <a:cs typeface="Amazon Ember Light" charset="0"/>
                </a:rPr>
                <a:t>List</a:t>
              </a:r>
            </a:p>
          </p:txBody>
        </p:sp>
        <p:cxnSp>
          <p:nvCxnSpPr>
            <p:cNvPr id="42" name="Straight Arrow Connector 41">
              <a:extLst>
                <a:ext uri="{FF2B5EF4-FFF2-40B4-BE49-F238E27FC236}">
                  <a16:creationId xmlns:a16="http://schemas.microsoft.com/office/drawing/2014/main" id="{65A6B8D6-90B5-4C62-BD5D-8F439E579DCB}"/>
                </a:ext>
              </a:extLst>
            </p:cNvPr>
            <p:cNvCxnSpPr/>
            <p:nvPr/>
          </p:nvCxnSpPr>
          <p:spPr>
            <a:xfrm flipV="1">
              <a:off x="10791323" y="2129677"/>
              <a:ext cx="0" cy="457200"/>
            </a:xfrm>
            <a:prstGeom prst="straightConnector1">
              <a:avLst/>
            </a:prstGeom>
            <a:ln w="44450">
              <a:solidFill>
                <a:schemeClr val="hlink"/>
              </a:solidFill>
              <a:tailEnd type="arrow"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07CB1F53-B0BE-45AC-9728-A7366E239D4A}"/>
                </a:ext>
              </a:extLst>
            </p:cNvPr>
            <p:cNvCxnSpPr/>
            <p:nvPr/>
          </p:nvCxnSpPr>
          <p:spPr>
            <a:xfrm flipV="1">
              <a:off x="9587343" y="2129677"/>
              <a:ext cx="0" cy="457200"/>
            </a:xfrm>
            <a:prstGeom prst="straightConnector1">
              <a:avLst/>
            </a:prstGeom>
            <a:ln w="44450">
              <a:solidFill>
                <a:schemeClr val="hlink"/>
              </a:solidFill>
              <a:tailEnd type="arrow"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sp>
          <p:nvSpPr>
            <p:cNvPr id="19" name="Content Placeholder 9">
              <a:extLst>
                <a:ext uri="{FF2B5EF4-FFF2-40B4-BE49-F238E27FC236}">
                  <a16:creationId xmlns:a16="http://schemas.microsoft.com/office/drawing/2014/main" id="{D311775B-90E1-4EE3-9A18-4BD8F520548C}"/>
                </a:ext>
              </a:extLst>
            </p:cNvPr>
            <p:cNvSpPr txBox="1">
              <a:spLocks/>
            </p:cNvSpPr>
            <p:nvPr/>
          </p:nvSpPr>
          <p:spPr>
            <a:xfrm>
              <a:off x="145350" y="1497317"/>
              <a:ext cx="1630363" cy="741363"/>
            </a:xfrm>
            <a:prstGeom prst="rect">
              <a:avLst/>
            </a:prstGeom>
            <a:solidFill>
              <a:schemeClr val="accent4"/>
            </a:solidFill>
            <a:ln w="44450">
              <a:solidFill>
                <a:schemeClr val="hlink"/>
              </a:solidFill>
            </a:ln>
            <a:effectLst>
              <a:outerShdw blurRad="63500" dist="53881" dir="2700016" rotWithShape="0">
                <a:srgbClr val="232F3E">
                  <a:alpha val="25000"/>
                </a:srgbClr>
              </a:outerShdw>
            </a:effectLst>
          </p:spPr>
          <p:txBody>
            <a:bodyPr vert="horz" lIns="91440" tIns="45720" rIns="91440" bIns="45720" rtlCol="0">
              <a:noAutofit/>
            </a:bodyPr>
            <a:lst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a:lstStyle>
            <a:p>
              <a:pPr marL="0" indent="0" algn="ctr">
                <a:buFont typeface="Amazon Ember"/>
                <a:buNone/>
              </a:pPr>
              <a:r>
                <a:rPr lang="en-US" sz="2400" dirty="0">
                  <a:latin typeface="+mn-lt"/>
                  <a:ea typeface="Amazon Ember Light" panose="020B0403020204020204" pitchFamily="34" charset="0"/>
                  <a:cs typeface="Amazon Ember Light" panose="020B0403020204020204" pitchFamily="34" charset="0"/>
                </a:rPr>
                <a:t>Key-value </a:t>
              </a:r>
              <a:r>
                <a:rPr lang="en-US" sz="2400" dirty="0">
                  <a:solidFill>
                    <a:srgbClr val="000000"/>
                  </a:solidFill>
                  <a:latin typeface="+mn-lt"/>
                  <a:ea typeface="Amazon Ember Light" panose="020B0403020204020204" pitchFamily="34" charset="0"/>
                  <a:cs typeface="Amazon Ember Light" panose="020B0403020204020204" pitchFamily="34" charset="0"/>
                </a:rPr>
                <a:t>item</a:t>
              </a:r>
            </a:p>
          </p:txBody>
        </p:sp>
        <p:cxnSp>
          <p:nvCxnSpPr>
            <p:cNvPr id="44" name="Straight Arrow Connector 43">
              <a:extLst>
                <a:ext uri="{FF2B5EF4-FFF2-40B4-BE49-F238E27FC236}">
                  <a16:creationId xmlns:a16="http://schemas.microsoft.com/office/drawing/2014/main" id="{F4A7A6F2-A3A0-4024-A576-D7A53A1CEBFF}"/>
                </a:ext>
              </a:extLst>
            </p:cNvPr>
            <p:cNvCxnSpPr/>
            <p:nvPr/>
          </p:nvCxnSpPr>
          <p:spPr>
            <a:xfrm>
              <a:off x="1775713" y="1856974"/>
              <a:ext cx="321324" cy="0"/>
            </a:xfrm>
            <a:prstGeom prst="straightConnector1">
              <a:avLst/>
            </a:prstGeom>
            <a:ln w="44450">
              <a:solidFill>
                <a:schemeClr val="hlink"/>
              </a:solidFill>
              <a:headEnd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1157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FC43BFD-8FF7-A343-A8A6-E2338FCE8046}" type="slidenum">
              <a:rPr lang="en-US" smtClean="0"/>
              <a:pPr/>
              <a:t>14</a:t>
            </a:fld>
            <a:endParaRPr lang="en-US" dirty="0"/>
          </a:p>
        </p:txBody>
      </p:sp>
      <p:sp>
        <p:nvSpPr>
          <p:cNvPr id="18" name="Title 1"/>
          <p:cNvSpPr>
            <a:spLocks noGrp="1"/>
          </p:cNvSpPr>
          <p:nvPr>
            <p:ph type="title"/>
          </p:nvPr>
        </p:nvSpPr>
        <p:spPr/>
        <p:txBody>
          <a:bodyPr>
            <a:noAutofit/>
          </a:bodyPr>
          <a:lstStyle/>
          <a:p>
            <a:r>
              <a:rPr lang="en-US" dirty="0"/>
              <a:t>Primary keys: Uniquely identify an item</a:t>
            </a:r>
            <a:endParaRPr lang="en-US" dirty="0">
              <a:latin typeface="Amazon Ember Light" panose="020B0403020204020204"/>
            </a:endParaRPr>
          </a:p>
        </p:txBody>
      </p:sp>
      <p:sp>
        <p:nvSpPr>
          <p:cNvPr id="10" name="TextBox 9"/>
          <p:cNvSpPr txBox="1"/>
          <p:nvPr/>
        </p:nvSpPr>
        <p:spPr>
          <a:xfrm>
            <a:off x="5194481" y="1979806"/>
            <a:ext cx="1904689" cy="461665"/>
          </a:xfrm>
          <a:prstGeom prst="rect">
            <a:avLst/>
          </a:prstGeom>
          <a:noFill/>
        </p:spPr>
        <p:txBody>
          <a:bodyPr wrap="none" rtlCol="0">
            <a:spAutoFit/>
          </a:bodyPr>
          <a:lstStyle/>
          <a:p>
            <a:r>
              <a:rPr lang="en-US" sz="2400" dirty="0">
                <a:latin typeface="Amazon Ember" panose="020B0703020204020204" pitchFamily="34" charset="0"/>
                <a:ea typeface="Amazon Ember" panose="020B0703020204020204" pitchFamily="34" charset="0"/>
                <a:cs typeface="Amazon Ember" panose="020B0703020204020204" pitchFamily="34" charset="0"/>
              </a:rPr>
              <a:t>Notes Table</a:t>
            </a:r>
            <a:endParaRPr lang="en-US" sz="24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endParaRPr>
          </a:p>
        </p:txBody>
      </p:sp>
      <p:graphicFrame>
        <p:nvGraphicFramePr>
          <p:cNvPr id="15" name="Table 14"/>
          <p:cNvGraphicFramePr>
            <a:graphicFrameLocks noGrp="1"/>
          </p:cNvGraphicFramePr>
          <p:nvPr>
            <p:extLst/>
          </p:nvPr>
        </p:nvGraphicFramePr>
        <p:xfrm>
          <a:off x="3091692" y="2483739"/>
          <a:ext cx="6049352" cy="2780208"/>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StudentA</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Hello…</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StudentB</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Amazon…</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tc>
                  <a:txBody>
                    <a:bodyPr/>
                    <a:lstStyle/>
                    <a:p>
                      <a:pPr algn="l"/>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813713259"/>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414087239"/>
                  </a:ext>
                </a:extLst>
              </a:tr>
            </a:tbl>
          </a:graphicData>
        </a:graphic>
      </p:graphicFrame>
      <p:sp>
        <p:nvSpPr>
          <p:cNvPr id="17" name="Right Bracket 16">
            <a:extLst>
              <a:ext uri="{C183D7F6-B498-43B3-948B-1728B52AA6E4}">
                <adec:decorative xmlns:adec="http://schemas.microsoft.com/office/drawing/2017/decorative" val="1"/>
              </a:ext>
            </a:extLst>
          </p:cNvPr>
          <p:cNvSpPr/>
          <p:nvPr/>
        </p:nvSpPr>
        <p:spPr>
          <a:xfrm rot="16200000" flipV="1">
            <a:off x="4162851" y="1560513"/>
            <a:ext cx="505802" cy="1211509"/>
          </a:xfrm>
          <a:prstGeom prst="rightBracket">
            <a:avLst>
              <a:gd name="adj" fmla="val 0"/>
            </a:avLst>
          </a:prstGeom>
          <a:ln w="44450">
            <a:solidFill>
              <a:schemeClr val="hlink"/>
            </a:solidFill>
            <a:headEnd type="arrow" w="lg" len="lg"/>
            <a:tailEnd type="arrow" w="lg" len="lg"/>
          </a:ln>
          <a:effectLst>
            <a:outerShdw blurRad="63500" dist="53881" dir="2700016" rotWithShape="0">
              <a:srgbClr val="232F3E">
                <a:alpha val="25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4520005" y="1703090"/>
            <a:ext cx="0" cy="210277"/>
          </a:xfrm>
          <a:prstGeom prst="straightConnector1">
            <a:avLst/>
          </a:prstGeom>
          <a:ln w="44450">
            <a:solidFill>
              <a:schemeClr val="hlink"/>
            </a:solidFill>
            <a:tailEnd type="none" w="lg" len="lg"/>
          </a:ln>
          <a:effectLst>
            <a:outerShdw blurRad="63500" dist="53881" dir="2700016" rotWithShape="0">
              <a:srgbClr val="232F3E">
                <a:alpha val="25000"/>
              </a:srgbClr>
            </a:outerShdw>
          </a:effectLst>
        </p:spPr>
        <p:style>
          <a:lnRef idx="3">
            <a:schemeClr val="accent1"/>
          </a:lnRef>
          <a:fillRef idx="0">
            <a:schemeClr val="accent1"/>
          </a:fillRef>
          <a:effectRef idx="2">
            <a:schemeClr val="accent1"/>
          </a:effectRef>
          <a:fontRef idx="minor">
            <a:schemeClr val="tx1"/>
          </a:fontRef>
        </p:style>
      </p:cxnSp>
      <p:sp>
        <p:nvSpPr>
          <p:cNvPr id="28" name="label" descr="UserId is teh partition key, and NoteId is the sort primary key."/>
          <p:cNvSpPr txBox="1"/>
          <p:nvPr/>
        </p:nvSpPr>
        <p:spPr>
          <a:xfrm>
            <a:off x="278775" y="1237501"/>
            <a:ext cx="4742732" cy="461665"/>
          </a:xfrm>
          <a:prstGeom prst="rect">
            <a:avLst/>
          </a:prstGeom>
          <a:solidFill>
            <a:schemeClr val="accent4"/>
          </a:solidFill>
          <a:ln w="44450">
            <a:solidFill>
              <a:schemeClr val="hlink"/>
            </a:solidFill>
          </a:ln>
          <a:effectLst/>
        </p:spPr>
        <p:txBody>
          <a:bodyPr wrap="square" rtlCol="0">
            <a:spAutoFit/>
          </a:bodyPr>
          <a:lstStyle/>
          <a:p>
            <a:pPr algn="ctr"/>
            <a:r>
              <a:rPr lang="en-US" sz="2400" dirty="0">
                <a:ea typeface="Amazon Ember Light" panose="020B0403020204020204" pitchFamily="34" charset="0"/>
                <a:cs typeface="Amazon Ember Light" panose="020B0403020204020204" pitchFamily="34" charset="0"/>
              </a:rPr>
              <a:t>Partition and sort </a:t>
            </a:r>
            <a:r>
              <a:rPr lang="en-US" sz="2400" dirty="0">
                <a:solidFill>
                  <a:srgbClr val="000000"/>
                </a:solidFill>
                <a:ea typeface="Amazon Ember Light" panose="020B0403020204020204" pitchFamily="34" charset="0"/>
                <a:cs typeface="Amazon Ember Light" panose="020B0403020204020204" pitchFamily="34" charset="0"/>
              </a:rPr>
              <a:t>primary key</a:t>
            </a:r>
          </a:p>
        </p:txBody>
      </p:sp>
    </p:spTree>
    <p:custDataLst>
      <p:tags r:id="rId1"/>
    </p:custDataLst>
    <p:extLst>
      <p:ext uri="{BB962C8B-B14F-4D97-AF65-F5344CB8AC3E}">
        <p14:creationId xmlns:p14="http://schemas.microsoft.com/office/powerpoint/2010/main" val="182659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FC43BFD-8FF7-A343-A8A6-E2338FCE8046}" type="slidenum">
              <a:rPr lang="en-US" smtClean="0"/>
              <a:pPr/>
              <a:t>15</a:t>
            </a:fld>
            <a:endParaRPr lang="en-US" dirty="0"/>
          </a:p>
        </p:txBody>
      </p:sp>
      <p:sp>
        <p:nvSpPr>
          <p:cNvPr id="2" name="Title 1"/>
          <p:cNvSpPr>
            <a:spLocks noGrp="1"/>
          </p:cNvSpPr>
          <p:nvPr>
            <p:ph type="title"/>
          </p:nvPr>
        </p:nvSpPr>
        <p:spPr/>
        <p:txBody>
          <a:bodyPr/>
          <a:lstStyle/>
          <a:p>
            <a:r>
              <a:rPr lang="en-US"/>
              <a:t>Read and write throughput</a:t>
            </a:r>
            <a:endParaRPr lang="en-US" dirty="0"/>
          </a:p>
        </p:txBody>
      </p:sp>
      <p:sp>
        <p:nvSpPr>
          <p:cNvPr id="3" name="Content Placeholder 2"/>
          <p:cNvSpPr>
            <a:spLocks noGrp="1"/>
          </p:cNvSpPr>
          <p:nvPr>
            <p:ph type="body" idx="4294967295"/>
          </p:nvPr>
        </p:nvSpPr>
        <p:spPr>
          <a:xfrm>
            <a:off x="2598738" y="1497013"/>
            <a:ext cx="9593262" cy="4649787"/>
          </a:xfrm>
        </p:spPr>
        <p:txBody>
          <a:bodyPr>
            <a:normAutofit fontScale="92500"/>
          </a:bodyPr>
          <a:lstStyle/>
          <a:p>
            <a:pPr marL="0" indent="0">
              <a:buClr>
                <a:schemeClr val="accent1"/>
              </a:buClr>
              <a:buNone/>
            </a:pPr>
            <a:r>
              <a:rPr lang="en-US" dirty="0">
                <a:latin typeface="Amazon Ember" panose="02000000000000000000" pitchFamily="2" charset="0"/>
                <a:ea typeface="Amazon Ember" panose="02000000000000000000" pitchFamily="2" charset="0"/>
              </a:rPr>
              <a:t>Read capacity unit (RCU): </a:t>
            </a:r>
            <a:r>
              <a:rPr lang="en-US" dirty="0"/>
              <a:t>Number of strongly consistent reads </a:t>
            </a:r>
            <a:r>
              <a:rPr lang="en-US" dirty="0">
                <a:solidFill>
                  <a:srgbClr val="000000"/>
                </a:solidFill>
              </a:rPr>
              <a:t>per</a:t>
            </a:r>
            <a:r>
              <a:rPr lang="en-US" dirty="0"/>
              <a:t> second of items up to 4 KB in size</a:t>
            </a:r>
          </a:p>
          <a:p>
            <a:pPr lvl="1">
              <a:buClr>
                <a:schemeClr val="accent1"/>
              </a:buClr>
            </a:pPr>
            <a:r>
              <a:rPr lang="en-US" dirty="0"/>
              <a:t>Eventually consistent reads use half the provisioned read capacity.</a:t>
            </a:r>
          </a:p>
          <a:p>
            <a:pPr lvl="1">
              <a:buClr>
                <a:schemeClr val="accent1"/>
              </a:buClr>
            </a:pPr>
            <a:endParaRPr lang="en-US" b="1" dirty="0">
              <a:solidFill>
                <a:schemeClr val="accent2"/>
              </a:solidFill>
            </a:endParaRPr>
          </a:p>
          <a:p>
            <a:pPr marL="0" indent="0">
              <a:buClr>
                <a:schemeClr val="accent1"/>
              </a:buClr>
              <a:buNone/>
            </a:pPr>
            <a:r>
              <a:rPr lang="en-US" dirty="0">
                <a:latin typeface="Amazon Ember" panose="02000000000000000000" pitchFamily="2" charset="0"/>
                <a:ea typeface="Amazon Ember" panose="02000000000000000000" pitchFamily="2" charset="0"/>
              </a:rPr>
              <a:t>Write capacity unit (WCU): </a:t>
            </a:r>
            <a:r>
              <a:rPr lang="en-US" dirty="0"/>
              <a:t>Number of </a:t>
            </a:r>
            <a:r>
              <a:rPr lang="en-US" dirty="0">
                <a:solidFill>
                  <a:srgbClr val="000000"/>
                </a:solidFill>
              </a:rPr>
              <a:t>1-KB writes</a:t>
            </a:r>
            <a:r>
              <a:rPr lang="en-US" dirty="0"/>
              <a:t> </a:t>
            </a:r>
            <a:r>
              <a:rPr lang="en-US" dirty="0">
                <a:solidFill>
                  <a:srgbClr val="000000"/>
                </a:solidFill>
              </a:rPr>
              <a:t>per</a:t>
            </a:r>
            <a:r>
              <a:rPr lang="en-US" dirty="0"/>
              <a:t> second</a:t>
            </a:r>
          </a:p>
          <a:p>
            <a:pPr>
              <a:buClr>
                <a:schemeClr val="accent1"/>
              </a:buClr>
            </a:pPr>
            <a:endParaRPr lang="en-US" dirty="0"/>
          </a:p>
          <a:p>
            <a:pPr marL="0" indent="0">
              <a:buClr>
                <a:schemeClr val="accent1"/>
              </a:buClr>
              <a:buNone/>
            </a:pPr>
            <a:endParaRPr lang="en-US" sz="2000" dirty="0">
              <a:latin typeface="Amazon Ember" panose="02000000000000000000" pitchFamily="2" charset="0"/>
              <a:ea typeface="Amazon Ember" panose="02000000000000000000" pitchFamily="2" charset="0"/>
            </a:endParaRPr>
          </a:p>
          <a:p>
            <a:pPr marL="0" indent="0">
              <a:buClr>
                <a:schemeClr val="accent1"/>
              </a:buClr>
              <a:buNone/>
            </a:pPr>
            <a:endParaRPr lang="en-US" sz="2000" dirty="0">
              <a:latin typeface="Amazon Ember" panose="02000000000000000000" pitchFamily="2" charset="0"/>
              <a:ea typeface="Amazon Ember" panose="02000000000000000000" pitchFamily="2" charset="0"/>
            </a:endParaRPr>
          </a:p>
          <a:p>
            <a:pPr marL="0" indent="0">
              <a:buClr>
                <a:schemeClr val="accent1"/>
              </a:buClr>
              <a:buNone/>
            </a:pPr>
            <a:r>
              <a:rPr lang="en-US" sz="2000" dirty="0">
                <a:latin typeface="Amazon Ember" panose="02000000000000000000" pitchFamily="2" charset="0"/>
                <a:ea typeface="Amazon Ember" panose="02000000000000000000" pitchFamily="2" charset="0"/>
              </a:rPr>
              <a:t>Note: </a:t>
            </a:r>
            <a:r>
              <a:rPr lang="en-US" sz="2000" dirty="0"/>
              <a:t>Throughput is divided evenly among partitions. </a:t>
            </a:r>
            <a:endParaRPr lang="en-US" dirty="0"/>
          </a:p>
        </p:txBody>
      </p:sp>
      <p:grpSp>
        <p:nvGrpSpPr>
          <p:cNvPr id="6" name="justGraphic">
            <a:extLst>
              <a:ext uri="{FF2B5EF4-FFF2-40B4-BE49-F238E27FC236}">
                <a16:creationId xmlns:a16="http://schemas.microsoft.com/office/drawing/2014/main" id="{5770D8BE-463E-4CE8-AA77-0C6FF34D7F43}"/>
              </a:ext>
              <a:ext uri="{C183D7F6-B498-43B3-948B-1728B52AA6E4}">
                <adec:decorative xmlns:adec="http://schemas.microsoft.com/office/drawing/2017/decorative" val="1"/>
              </a:ext>
            </a:extLst>
          </p:cNvPr>
          <p:cNvGrpSpPr/>
          <p:nvPr/>
        </p:nvGrpSpPr>
        <p:grpSpPr>
          <a:xfrm>
            <a:off x="328517" y="1392172"/>
            <a:ext cx="1599343" cy="3435194"/>
            <a:chOff x="328517" y="1392172"/>
            <a:chExt cx="1599343" cy="3435194"/>
          </a:xfrm>
        </p:grpSpPr>
        <p:pic>
          <p:nvPicPr>
            <p:cNvPr id="2050" name="Picture 2">
              <a:extLs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17" y="1392172"/>
              <a:ext cx="1508760" cy="15087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3701" y="2246822"/>
              <a:ext cx="678392" cy="400110"/>
            </a:xfrm>
            <a:prstGeom prst="rect">
              <a:avLst/>
            </a:prstGeom>
            <a:noFill/>
          </p:spPr>
          <p:txBody>
            <a:bodyPr wrap="none" rtlCol="0">
              <a:spAutoFit/>
            </a:bodyPr>
            <a:lstStyle/>
            <a:p>
              <a:pPr algn="ctr"/>
              <a:r>
                <a:rPr lang="en-US" sz="2000" dirty="0">
                  <a:ea typeface="Amazon Ember Light" charset="0"/>
                  <a:cs typeface="Amazon Ember Light" charset="0"/>
                </a:rPr>
                <a:t>RCU</a:t>
              </a:r>
              <a:endParaRPr lang="en-US" sz="2400" dirty="0">
                <a:ea typeface="Amazon Ember Light" charset="0"/>
                <a:cs typeface="Amazon Ember Light" charset="0"/>
              </a:endParaRPr>
            </a:p>
          </p:txBody>
        </p:sp>
        <p:pic>
          <p:nvPicPr>
            <p:cNvPr id="14" name="Picture 2" descr="https://openclipart.org/image/300px/svg_to_png/202643/141220769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3318606"/>
              <a:ext cx="1508760" cy="1508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93409" y="4190507"/>
              <a:ext cx="760144" cy="400110"/>
            </a:xfrm>
            <a:prstGeom prst="rect">
              <a:avLst/>
            </a:prstGeom>
            <a:noFill/>
          </p:spPr>
          <p:txBody>
            <a:bodyPr wrap="none" rtlCol="0">
              <a:spAutoFit/>
            </a:bodyPr>
            <a:lstStyle/>
            <a:p>
              <a:pPr algn="ctr"/>
              <a:r>
                <a:rPr lang="en-US" sz="2000" dirty="0">
                  <a:ea typeface="Amazon Ember Light" charset="0"/>
                  <a:cs typeface="Amazon Ember Light" charset="0"/>
                </a:rPr>
                <a:t>WCU</a:t>
              </a:r>
              <a:endParaRPr lang="en-US" sz="2400" dirty="0">
                <a:ea typeface="Amazon Ember Light" charset="0"/>
                <a:cs typeface="Amazon Ember Light" charset="0"/>
              </a:endParaRPr>
            </a:p>
          </p:txBody>
        </p:sp>
      </p:grpSp>
    </p:spTree>
    <p:custDataLst>
      <p:tags r:id="rId1"/>
    </p:custDataLst>
    <p:extLst>
      <p:ext uri="{BB962C8B-B14F-4D97-AF65-F5344CB8AC3E}">
        <p14:creationId xmlns:p14="http://schemas.microsoft.com/office/powerpoint/2010/main" val="99831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FC43BFD-8FF7-A343-A8A6-E2338FCE8046}" type="slidenum">
              <a:rPr lang="en-US" smtClean="0"/>
              <a:pPr/>
              <a:t>16</a:t>
            </a:fld>
            <a:endParaRPr lang="en-US" dirty="0"/>
          </a:p>
        </p:txBody>
      </p:sp>
      <p:sp>
        <p:nvSpPr>
          <p:cNvPr id="2" name="Title 1"/>
          <p:cNvSpPr>
            <a:spLocks noGrp="1"/>
          </p:cNvSpPr>
          <p:nvPr>
            <p:ph type="title"/>
          </p:nvPr>
        </p:nvSpPr>
        <p:spPr/>
        <p:txBody>
          <a:bodyPr/>
          <a:lstStyle/>
          <a:p>
            <a:r>
              <a:rPr lang="en-US"/>
              <a:t>Secondary indexes</a:t>
            </a:r>
            <a:endParaRPr lang="en-US" dirty="0"/>
          </a:p>
        </p:txBody>
      </p:sp>
      <p:sp>
        <p:nvSpPr>
          <p:cNvPr id="3" name="Content Placeholder 2"/>
          <p:cNvSpPr>
            <a:spLocks noGrp="1"/>
          </p:cNvSpPr>
          <p:nvPr>
            <p:ph sz="quarter" idx="21"/>
          </p:nvPr>
        </p:nvSpPr>
        <p:spPr/>
        <p:txBody>
          <a:bodyPr/>
          <a:lstStyle/>
          <a:p>
            <a:pPr marL="0" indent="0">
              <a:buNone/>
            </a:pPr>
            <a:r>
              <a:rPr lang="en-US" dirty="0"/>
              <a:t>You can query data based on non-primary key attributes.</a:t>
            </a:r>
          </a:p>
          <a:p>
            <a:endParaRPr lang="en-US" dirty="0"/>
          </a:p>
          <a:p>
            <a:r>
              <a:rPr lang="en-US" dirty="0"/>
              <a:t>Elements</a:t>
            </a:r>
          </a:p>
          <a:p>
            <a:pPr lvl="1"/>
            <a:r>
              <a:rPr lang="en-US" dirty="0"/>
              <a:t>Alternate key attributes</a:t>
            </a:r>
          </a:p>
          <a:p>
            <a:pPr lvl="1"/>
            <a:r>
              <a:rPr lang="en-US" dirty="0"/>
              <a:t>Primary key attributes</a:t>
            </a:r>
          </a:p>
          <a:p>
            <a:pPr lvl="1"/>
            <a:r>
              <a:rPr lang="en-US" dirty="0"/>
              <a:t>Optional subset of other attributes from the base table (projected attributes)</a:t>
            </a:r>
          </a:p>
          <a:p>
            <a:pPr lvl="1"/>
            <a:endParaRPr lang="en-US" dirty="0"/>
          </a:p>
          <a:p>
            <a:r>
              <a:rPr lang="en-US" dirty="0"/>
              <a:t>Types</a:t>
            </a:r>
          </a:p>
          <a:p>
            <a:pPr lvl="1"/>
            <a:r>
              <a:rPr lang="en-US" dirty="0"/>
              <a:t>Global secondary index</a:t>
            </a:r>
          </a:p>
          <a:p>
            <a:pPr lvl="1"/>
            <a:r>
              <a:rPr lang="en-US" dirty="0"/>
              <a:t>Local secondary index</a:t>
            </a:r>
          </a:p>
        </p:txBody>
      </p:sp>
    </p:spTree>
    <p:custDataLst>
      <p:tags r:id="rId1"/>
    </p:custDataLst>
    <p:extLst>
      <p:ext uri="{BB962C8B-B14F-4D97-AF65-F5344CB8AC3E}">
        <p14:creationId xmlns:p14="http://schemas.microsoft.com/office/powerpoint/2010/main" val="3898138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17</a:t>
            </a:fld>
            <a:endParaRPr lang="en-US" dirty="0"/>
          </a:p>
        </p:txBody>
      </p:sp>
      <p:sp>
        <p:nvSpPr>
          <p:cNvPr id="8" name="Title 7"/>
          <p:cNvSpPr>
            <a:spLocks noGrp="1"/>
          </p:cNvSpPr>
          <p:nvPr>
            <p:ph type="title"/>
          </p:nvPr>
        </p:nvSpPr>
        <p:spPr/>
        <p:txBody>
          <a:bodyPr/>
          <a:lstStyle/>
          <a:p>
            <a:r>
              <a:rPr lang="en-US" dirty="0"/>
              <a:t>Example: Local secondary index</a:t>
            </a:r>
          </a:p>
        </p:txBody>
      </p:sp>
      <p:sp>
        <p:nvSpPr>
          <p:cNvPr id="15" name="TextBox 14"/>
          <p:cNvSpPr txBox="1"/>
          <p:nvPr/>
        </p:nvSpPr>
        <p:spPr>
          <a:xfrm>
            <a:off x="2607724" y="1224975"/>
            <a:ext cx="1479892"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charset="0"/>
              </a:rPr>
              <a:t>Notes </a:t>
            </a:r>
            <a:r>
              <a:rPr lang="en-US" dirty="0">
                <a:solidFill>
                  <a:srgbClr val="000000"/>
                </a:solidFill>
                <a:latin typeface="Amazon Ember" panose="02000000000000000000" pitchFamily="2" charset="0"/>
                <a:ea typeface="Amazon Ember" panose="02000000000000000000" pitchFamily="2" charset="0"/>
                <a:cs typeface="Amazon Ember Light" charset="0"/>
              </a:rPr>
              <a:t>Table</a:t>
            </a:r>
          </a:p>
        </p:txBody>
      </p:sp>
      <p:graphicFrame>
        <p:nvGraphicFramePr>
          <p:cNvPr id="20" name="Table 19"/>
          <p:cNvGraphicFramePr>
            <a:graphicFrameLocks noGrp="1"/>
          </p:cNvGraphicFramePr>
          <p:nvPr>
            <p:extLst>
              <p:ext uri="{D42A27DB-BD31-4B8C-83A1-F6EECF244321}">
                <p14:modId xmlns:p14="http://schemas.microsoft.com/office/powerpoint/2010/main" val="759942408"/>
              </p:ext>
            </p:extLst>
          </p:nvPr>
        </p:nvGraphicFramePr>
        <p:xfrm>
          <a:off x="351483" y="1647089"/>
          <a:ext cx="6049352" cy="1853472"/>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11</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solidFill>
                            <a:schemeClr val="tx1"/>
                          </a:solidFill>
                          <a:latin typeface="Lucida Console" panose="020B0609040504020204" pitchFamily="49" charset="0"/>
                        </a:rPr>
                        <a:t>Yes</a:t>
                      </a: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23</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tc>
                  <a:txBody>
                    <a:bodyPr/>
                    <a:lstStyle/>
                    <a:p>
                      <a:pPr algn="l"/>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813713259"/>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414087239"/>
                  </a:ext>
                </a:extLst>
              </a:tr>
            </a:tbl>
          </a:graphicData>
        </a:graphic>
      </p:graphicFrame>
      <p:sp>
        <p:nvSpPr>
          <p:cNvPr id="32" name="TextBox 31"/>
          <p:cNvSpPr txBox="1"/>
          <p:nvPr/>
        </p:nvSpPr>
        <p:spPr>
          <a:xfrm>
            <a:off x="8462662" y="1474083"/>
            <a:ext cx="3409387" cy="1015663"/>
          </a:xfrm>
          <a:prstGeom prst="rect">
            <a:avLst/>
          </a:prstGeom>
          <a:noFill/>
        </p:spPr>
        <p:txBody>
          <a:bodyPr wrap="square" rtlCol="0">
            <a:spAutoFit/>
          </a:bodyPr>
          <a:lstStyle/>
          <a:p>
            <a:r>
              <a:rPr lang="en-US" sz="2000" dirty="0">
                <a:ea typeface="Amazon Ember Light" charset="0"/>
                <a:cs typeface="Amazon Ember Light" charset="0"/>
              </a:rPr>
              <a:t>Read and write capacity units are inherited from primary table.</a:t>
            </a:r>
            <a:endParaRPr lang="en-US" sz="2000" dirty="0">
              <a:solidFill>
                <a:srgbClr val="000000"/>
              </a:solidFill>
              <a:ea typeface="Amazon Ember Light" charset="0"/>
              <a:cs typeface="Amazon Ember Light" charset="0"/>
            </a:endParaRPr>
          </a:p>
        </p:txBody>
      </p:sp>
      <p:grpSp>
        <p:nvGrpSpPr>
          <p:cNvPr id="2" name="justGraphic">
            <a:extLst>
              <a:ext uri="{FF2B5EF4-FFF2-40B4-BE49-F238E27FC236}">
                <a16:creationId xmlns:a16="http://schemas.microsoft.com/office/drawing/2014/main" id="{88BD3010-41E1-4EB6-B844-3FD7E2F2C02F}"/>
              </a:ext>
              <a:ext uri="{C183D7F6-B498-43B3-948B-1728B52AA6E4}">
                <adec:decorative xmlns:adec="http://schemas.microsoft.com/office/drawing/2017/decorative" val="1"/>
              </a:ext>
            </a:extLst>
          </p:cNvPr>
          <p:cNvGrpSpPr/>
          <p:nvPr/>
        </p:nvGrpSpPr>
        <p:grpSpPr>
          <a:xfrm>
            <a:off x="6614322" y="1330445"/>
            <a:ext cx="4985657" cy="5225070"/>
            <a:chOff x="6614322" y="1330445"/>
            <a:chExt cx="4985657" cy="5225070"/>
          </a:xfrm>
        </p:grpSpPr>
        <p:pic>
          <p:nvPicPr>
            <p:cNvPr id="44" name="Picture 2">
              <a:extLs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4322" y="133044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6896317" y="1969122"/>
              <a:ext cx="579006" cy="338554"/>
            </a:xfrm>
            <a:prstGeom prst="rect">
              <a:avLst/>
            </a:prstGeom>
            <a:noFill/>
          </p:spPr>
          <p:txBody>
            <a:bodyPr wrap="none" rtlCol="0">
              <a:spAutoFit/>
            </a:bodyPr>
            <a:lstStyle/>
            <a:p>
              <a:pPr algn="ctr"/>
              <a:r>
                <a:rPr lang="en-US" sz="1600" dirty="0">
                  <a:ea typeface="Amazon Ember Light" charset="0"/>
                  <a:cs typeface="Amazon Ember Light" charset="0"/>
                </a:rPr>
                <a:t>RCU</a:t>
              </a:r>
            </a:p>
          </p:txBody>
        </p:sp>
        <p:pic>
          <p:nvPicPr>
            <p:cNvPr id="46" name="Picture 2">
              <a:extLs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4322" y="2538686"/>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6863457" y="3185807"/>
              <a:ext cx="644728" cy="338554"/>
            </a:xfrm>
            <a:prstGeom prst="rect">
              <a:avLst/>
            </a:prstGeom>
            <a:noFill/>
          </p:spPr>
          <p:txBody>
            <a:bodyPr wrap="none" rtlCol="0">
              <a:spAutoFit/>
            </a:bodyPr>
            <a:lstStyle/>
            <a:p>
              <a:pPr algn="ctr"/>
              <a:r>
                <a:rPr lang="en-US" sz="1600" dirty="0">
                  <a:ea typeface="Amazon Ember Light" charset="0"/>
                  <a:cs typeface="Amazon Ember Light" charset="0"/>
                </a:rPr>
                <a:t>WCU</a:t>
              </a:r>
            </a:p>
          </p:txBody>
        </p:sp>
        <p:pic>
          <p:nvPicPr>
            <p:cNvPr id="48" name="Picture 2" descr="https://openclipart.org/image/300px/svg_to_png/202643/141220769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6979" y="4204274"/>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10738974" y="4842951"/>
              <a:ext cx="579006" cy="338554"/>
            </a:xfrm>
            <a:prstGeom prst="rect">
              <a:avLst/>
            </a:prstGeom>
            <a:noFill/>
          </p:spPr>
          <p:txBody>
            <a:bodyPr wrap="none" rtlCol="0">
              <a:spAutoFit/>
            </a:bodyPr>
            <a:lstStyle/>
            <a:p>
              <a:pPr algn="ctr"/>
              <a:r>
                <a:rPr lang="en-US" sz="1600" dirty="0">
                  <a:ea typeface="Amazon Ember Light" charset="0"/>
                  <a:cs typeface="Amazon Ember Light" charset="0"/>
                </a:rPr>
                <a:t>RCU</a:t>
              </a:r>
            </a:p>
          </p:txBody>
        </p:sp>
        <p:pic>
          <p:nvPicPr>
            <p:cNvPr id="50" name="Picture 2" descr="https://openclipart.org/image/300px/svg_to_png/202643/141220769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6979" y="541251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0706114" y="6059636"/>
              <a:ext cx="644728" cy="338554"/>
            </a:xfrm>
            <a:prstGeom prst="rect">
              <a:avLst/>
            </a:prstGeom>
            <a:noFill/>
          </p:spPr>
          <p:txBody>
            <a:bodyPr wrap="none" rtlCol="0">
              <a:spAutoFit/>
            </a:bodyPr>
            <a:lstStyle/>
            <a:p>
              <a:pPr algn="ctr"/>
              <a:r>
                <a:rPr lang="en-US" sz="1600" dirty="0">
                  <a:ea typeface="Amazon Ember Light" charset="0"/>
                  <a:cs typeface="Amazon Ember Light" charset="0"/>
                </a:rPr>
                <a:t>WCU</a:t>
              </a:r>
            </a:p>
          </p:txBody>
        </p:sp>
        <p:sp>
          <p:nvSpPr>
            <p:cNvPr id="56" name="Right Bracket 55"/>
            <p:cNvSpPr/>
            <p:nvPr/>
          </p:nvSpPr>
          <p:spPr>
            <a:xfrm>
              <a:off x="8021031" y="1877091"/>
              <a:ext cx="422664" cy="1233095"/>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3" name="Elbow Connector 62"/>
            <p:cNvCxnSpPr/>
            <p:nvPr/>
          </p:nvCxnSpPr>
          <p:spPr>
            <a:xfrm>
              <a:off x="8447311" y="2497527"/>
              <a:ext cx="2581168" cy="1573481"/>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529785" y="4000535"/>
            <a:ext cx="4902304" cy="369332"/>
          </a:xfrm>
          <a:prstGeom prst="rect">
            <a:avLst/>
          </a:prstGeom>
          <a:noFill/>
        </p:spPr>
        <p:txBody>
          <a:bodyPr wrap="none" rtlCol="0">
            <a:spAutoFit/>
          </a:bodyPr>
          <a:lstStyle/>
          <a:p>
            <a:r>
              <a:rPr lang="en-US" b="1" dirty="0">
                <a:latin typeface="Lucida Console" panose="020B0609040504020204" pitchFamily="49" charset="0"/>
                <a:ea typeface="Amazon Ember" panose="02000000000000000000" pitchFamily="2" charset="0"/>
                <a:cs typeface="Amazon Ember Light" charset="0"/>
              </a:rPr>
              <a:t>NotesByFavorites</a:t>
            </a:r>
            <a:r>
              <a:rPr lang="en-US" dirty="0">
                <a:latin typeface="Amazon Ember" panose="02000000000000000000" pitchFamily="2" charset="0"/>
                <a:ea typeface="Amazon Ember" panose="02000000000000000000" pitchFamily="2" charset="0"/>
                <a:cs typeface="Amazon Ember Light" charset="0"/>
              </a:rPr>
              <a:t> </a:t>
            </a:r>
            <a:r>
              <a:rPr lang="en-US" dirty="0">
                <a:solidFill>
                  <a:srgbClr val="000000"/>
                </a:solidFill>
                <a:latin typeface="Amazon Ember" panose="02000000000000000000" pitchFamily="2" charset="0"/>
                <a:ea typeface="Amazon Ember" panose="02000000000000000000" pitchFamily="2" charset="0"/>
                <a:cs typeface="Amazon Ember Light" charset="0"/>
              </a:rPr>
              <a:t>Local Secondary Index</a:t>
            </a:r>
          </a:p>
        </p:txBody>
      </p:sp>
      <p:graphicFrame>
        <p:nvGraphicFramePr>
          <p:cNvPr id="24" name="Table 23"/>
          <p:cNvGraphicFramePr>
            <a:graphicFrameLocks noGrp="1"/>
          </p:cNvGraphicFramePr>
          <p:nvPr>
            <p:extLst>
              <p:ext uri="{D42A27DB-BD31-4B8C-83A1-F6EECF244321}">
                <p14:modId xmlns:p14="http://schemas.microsoft.com/office/powerpoint/2010/main" val="2599684294"/>
              </p:ext>
            </p:extLst>
          </p:nvPr>
        </p:nvGraphicFramePr>
        <p:xfrm>
          <a:off x="4154557" y="4407405"/>
          <a:ext cx="5652761" cy="1390104"/>
        </p:xfrm>
        <a:graphic>
          <a:graphicData uri="http://schemas.openxmlformats.org/drawingml/2006/table">
            <a:tbl>
              <a:tblPr firstRow="1" bandRow="1">
                <a:tableStyleId>{073A0DAA-6AF3-43AB-8588-CEC1D06C72B9}</a:tableStyleId>
              </a:tblPr>
              <a:tblGrid>
                <a:gridCol w="1808586">
                  <a:extLst>
                    <a:ext uri="{9D8B030D-6E8A-4147-A177-3AD203B41FA5}">
                      <a16:colId xmlns:a16="http://schemas.microsoft.com/office/drawing/2014/main" val="948720766"/>
                    </a:ext>
                  </a:extLst>
                </a:gridCol>
                <a:gridCol w="2233003">
                  <a:extLst>
                    <a:ext uri="{9D8B030D-6E8A-4147-A177-3AD203B41FA5}">
                      <a16:colId xmlns:a16="http://schemas.microsoft.com/office/drawing/2014/main" val="3088382476"/>
                    </a:ext>
                  </a:extLst>
                </a:gridCol>
                <a:gridCol w="1611172">
                  <a:extLst>
                    <a:ext uri="{9D8B030D-6E8A-4147-A177-3AD203B41FA5}">
                      <a16:colId xmlns:a16="http://schemas.microsoft.com/office/drawing/2014/main" val="3400562136"/>
                    </a:ext>
                  </a:extLst>
                </a:gridCol>
              </a:tblGrid>
              <a:tr h="463368">
                <a:tc>
                  <a:txBody>
                    <a:bodyPr/>
                    <a:lstStyle/>
                    <a:p>
                      <a:pPr algn="ctr"/>
                      <a:r>
                        <a:rPr lang="en-US" sz="1800" b="1" i="0" baseline="0" dirty="0" err="1">
                          <a:solidFill>
                            <a:schemeClr val="bg1"/>
                          </a:solidFill>
                          <a:latin typeface="Lucida Console" panose="020B0609040504020204" pitchFamily="49" charset="0"/>
                          <a:ea typeface="Amazon Ember" panose="02000000000000000000" pitchFamily="2" charset="0"/>
                          <a:cs typeface="Amazon Ember Light" charset="0"/>
                        </a:rPr>
                        <a:t>UserId</a:t>
                      </a:r>
                      <a:endParaRPr lang="en-US" sz="1800" b="1" i="0" baseline="0" dirty="0">
                        <a:solidFill>
                          <a:schemeClr val="bg1"/>
                        </a:solidFill>
                        <a:latin typeface="Lucida Console" panose="020B0609040504020204" pitchFamily="49" charset="0"/>
                        <a:ea typeface="Amazon Ember" panose="02000000000000000000" pitchFamily="2" charset="0"/>
                        <a:cs typeface="Amazon Ember Light" charset="0"/>
                      </a:endParaRPr>
                    </a:p>
                  </a:txBody>
                  <a:tcPr marL="121920" marR="121920" marT="60960" marB="60960">
                    <a:solidFill>
                      <a:schemeClr val="accent1"/>
                    </a:solidFill>
                  </a:tcPr>
                </a:tc>
                <a:tc>
                  <a:txBody>
                    <a:bodyPr/>
                    <a:lstStyle/>
                    <a:p>
                      <a:pPr algn="ctr"/>
                      <a:r>
                        <a:rPr lang="en-US" sz="1800" b="1" i="0" dirty="0">
                          <a:solidFill>
                            <a:schemeClr val="tx2"/>
                          </a:solidFill>
                          <a:latin typeface="Lucida Console" panose="020B0609040504020204" pitchFamily="49" charset="0"/>
                          <a:ea typeface="Amazon Ember" panose="02000000000000000000" pitchFamily="2" charset="0"/>
                          <a:cs typeface="Amazon Ember Light" charset="0"/>
                        </a:rPr>
                        <a:t>Favorite</a:t>
                      </a:r>
                    </a:p>
                  </a:txBody>
                  <a:tcPr marL="121920" marR="121920" marT="60960" marB="60960">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r>
                        <a:rPr lang="en-US" sz="1600" dirty="0">
                          <a:latin typeface="Lucida Console" panose="020B0609040504020204" pitchFamily="49" charset="0"/>
                        </a:rPr>
                        <a:t>Yes</a:t>
                      </a:r>
                    </a:p>
                  </a:txBody>
                  <a:tcPr marL="121920" marR="121920" marT="60960" marB="60960"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r>
                        <a:rPr lang="en-US" sz="1600" b="0" i="0" u="none" dirty="0">
                          <a:solidFill>
                            <a:srgbClr val="000000"/>
                          </a:solidFill>
                          <a:latin typeface="Lucida Console" panose="020B0609040504020204" pitchFamily="49" charset="0"/>
                          <a:ea typeface="Amazon Ember Light" charset="0"/>
                          <a:cs typeface="Amazon Ember Light" charset="0"/>
                        </a:rPr>
                        <a:t>Yes</a:t>
                      </a:r>
                    </a:p>
                  </a:txBody>
                  <a:tcPr marL="121920" marR="121920" marT="60960" marB="60960" anchor="ct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1758974780"/>
                  </a:ext>
                </a:extLst>
              </a:tr>
            </a:tbl>
          </a:graphicData>
        </a:graphic>
      </p:graphicFrame>
    </p:spTree>
    <p:custDataLst>
      <p:tags r:id="rId1"/>
    </p:custDataLst>
    <p:extLst>
      <p:ext uri="{BB962C8B-B14F-4D97-AF65-F5344CB8AC3E}">
        <p14:creationId xmlns:p14="http://schemas.microsoft.com/office/powerpoint/2010/main" val="99484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18</a:t>
            </a:fld>
            <a:endParaRPr lang="en-US" dirty="0"/>
          </a:p>
        </p:txBody>
      </p:sp>
      <p:sp>
        <p:nvSpPr>
          <p:cNvPr id="8" name="Title 7"/>
          <p:cNvSpPr>
            <a:spLocks noGrp="1"/>
          </p:cNvSpPr>
          <p:nvPr>
            <p:ph type="title"/>
          </p:nvPr>
        </p:nvSpPr>
        <p:spPr/>
        <p:txBody>
          <a:bodyPr/>
          <a:lstStyle/>
          <a:p>
            <a:r>
              <a:rPr lang="en-US" dirty="0"/>
              <a:t>Example: Global secondary index</a:t>
            </a:r>
          </a:p>
        </p:txBody>
      </p:sp>
      <p:graphicFrame>
        <p:nvGraphicFramePr>
          <p:cNvPr id="19" name="Table 18"/>
          <p:cNvGraphicFramePr>
            <a:graphicFrameLocks noGrp="1"/>
          </p:cNvGraphicFramePr>
          <p:nvPr>
            <p:extLst>
              <p:ext uri="{D42A27DB-BD31-4B8C-83A1-F6EECF244321}">
                <p14:modId xmlns:p14="http://schemas.microsoft.com/office/powerpoint/2010/main" val="2726715668"/>
              </p:ext>
            </p:extLst>
          </p:nvPr>
        </p:nvGraphicFramePr>
        <p:xfrm>
          <a:off x="351483" y="1647089"/>
          <a:ext cx="6049352" cy="1853472"/>
        </p:xfrm>
        <a:graphic>
          <a:graphicData uri="http://schemas.openxmlformats.org/drawingml/2006/table">
            <a:tbl>
              <a:tblPr firstRow="1" bandRow="1">
                <a:tableStyleId>{073A0DAA-6AF3-43AB-8588-CEC1D06C72B9}</a:tableStyleId>
              </a:tblPr>
              <a:tblGrid>
                <a:gridCol w="1512338">
                  <a:extLst>
                    <a:ext uri="{9D8B030D-6E8A-4147-A177-3AD203B41FA5}">
                      <a16:colId xmlns:a16="http://schemas.microsoft.com/office/drawing/2014/main" val="948720766"/>
                    </a:ext>
                  </a:extLst>
                </a:gridCol>
                <a:gridCol w="1512338">
                  <a:extLst>
                    <a:ext uri="{9D8B030D-6E8A-4147-A177-3AD203B41FA5}">
                      <a16:colId xmlns:a16="http://schemas.microsoft.com/office/drawing/2014/main" val="1640103089"/>
                    </a:ext>
                  </a:extLst>
                </a:gridCol>
                <a:gridCol w="1512338">
                  <a:extLst>
                    <a:ext uri="{9D8B030D-6E8A-4147-A177-3AD203B41FA5}">
                      <a16:colId xmlns:a16="http://schemas.microsoft.com/office/drawing/2014/main" val="1352193545"/>
                    </a:ext>
                  </a:extLst>
                </a:gridCol>
                <a:gridCol w="1512338">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solidFill>
                            <a:schemeClr val="tx1"/>
                          </a:solidFill>
                          <a:latin typeface="Lucida Console" panose="020B0609040504020204" pitchFamily="49" charset="0"/>
                        </a:rPr>
                        <a:t>Yes</a:t>
                      </a:r>
                    </a:p>
                  </a:txBody>
                  <a:tcPr anchor="ctr">
                    <a:solidFill>
                      <a:schemeClr val="accent4"/>
                    </a:solidFill>
                  </a:tcPr>
                </a:tc>
                <a:extLst>
                  <a:ext uri="{0D108BD9-81ED-4DB2-BD59-A6C34878D82A}">
                    <a16:rowId xmlns:a16="http://schemas.microsoft.com/office/drawing/2014/main" val="1758974780"/>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tc>
                  <a:txBody>
                    <a:bodyPr/>
                    <a:lstStyle/>
                    <a:p>
                      <a:pPr algn="l"/>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2813713259"/>
                  </a:ext>
                </a:extLst>
              </a:tr>
              <a:tr h="463368">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Yes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414087239"/>
                  </a:ext>
                </a:extLst>
              </a:tr>
            </a:tbl>
          </a:graphicData>
        </a:graphic>
      </p:graphicFrame>
      <p:sp>
        <p:nvSpPr>
          <p:cNvPr id="28" name="TextBox 27">
            <a:extLst>
              <a:ext uri="{FF2B5EF4-FFF2-40B4-BE49-F238E27FC236}">
                <a16:creationId xmlns:a16="http://schemas.microsoft.com/office/drawing/2014/main" id="{767DFAFF-B528-4EFA-A152-7F62AB64BE38}"/>
              </a:ext>
            </a:extLst>
          </p:cNvPr>
          <p:cNvSpPr txBox="1"/>
          <p:nvPr/>
        </p:nvSpPr>
        <p:spPr>
          <a:xfrm>
            <a:off x="2607724" y="1224975"/>
            <a:ext cx="1479892" cy="369332"/>
          </a:xfrm>
          <a:prstGeom prst="rect">
            <a:avLst/>
          </a:prstGeom>
          <a:noFill/>
        </p:spPr>
        <p:txBody>
          <a:bodyPr wrap="none" rtlCol="0">
            <a:spAutoFit/>
          </a:bodyPr>
          <a:lstStyle/>
          <a:p>
            <a:r>
              <a:rPr lang="en-US" dirty="0">
                <a:latin typeface="Amazon Ember" panose="02000000000000000000" pitchFamily="2" charset="0"/>
                <a:ea typeface="Amazon Ember" panose="02000000000000000000" pitchFamily="2" charset="0"/>
                <a:cs typeface="Amazon Ember Light" charset="0"/>
              </a:rPr>
              <a:t>Notes </a:t>
            </a:r>
            <a:r>
              <a:rPr lang="en-US" dirty="0">
                <a:solidFill>
                  <a:srgbClr val="000000"/>
                </a:solidFill>
                <a:latin typeface="Amazon Ember" panose="02000000000000000000" pitchFamily="2" charset="0"/>
                <a:ea typeface="Amazon Ember" panose="02000000000000000000" pitchFamily="2" charset="0"/>
                <a:cs typeface="Amazon Ember Light" charset="0"/>
              </a:rPr>
              <a:t>Table</a:t>
            </a:r>
          </a:p>
        </p:txBody>
      </p:sp>
      <p:grpSp>
        <p:nvGrpSpPr>
          <p:cNvPr id="2" name="justGraphic">
            <a:extLst>
              <a:ext uri="{FF2B5EF4-FFF2-40B4-BE49-F238E27FC236}">
                <a16:creationId xmlns:a16="http://schemas.microsoft.com/office/drawing/2014/main" id="{0D4CA58A-CF28-4896-853B-5658E864D695}"/>
              </a:ext>
              <a:ext uri="{C183D7F6-B498-43B3-948B-1728B52AA6E4}">
                <adec:decorative xmlns:adec="http://schemas.microsoft.com/office/drawing/2017/decorative" val="1"/>
              </a:ext>
            </a:extLst>
          </p:cNvPr>
          <p:cNvGrpSpPr/>
          <p:nvPr/>
        </p:nvGrpSpPr>
        <p:grpSpPr>
          <a:xfrm>
            <a:off x="6614322" y="1330445"/>
            <a:ext cx="4985657" cy="5225070"/>
            <a:chOff x="6614322" y="1330445"/>
            <a:chExt cx="4985657" cy="5225070"/>
          </a:xfrm>
        </p:grpSpPr>
        <p:pic>
          <p:nvPicPr>
            <p:cNvPr id="48" name="Picture 2" descr="https://openclipart.org/image/300px/svg_to_png/202643/141220769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6979" y="4204274"/>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10738974" y="4842951"/>
              <a:ext cx="579006" cy="338554"/>
            </a:xfrm>
            <a:prstGeom prst="rect">
              <a:avLst/>
            </a:prstGeom>
            <a:noFill/>
          </p:spPr>
          <p:txBody>
            <a:bodyPr wrap="none" rtlCol="0">
              <a:spAutoFit/>
            </a:bodyPr>
            <a:lstStyle/>
            <a:p>
              <a:pPr algn="ctr"/>
              <a:r>
                <a:rPr lang="en-US" sz="1600" dirty="0">
                  <a:ea typeface="Amazon Ember Light" charset="0"/>
                  <a:cs typeface="Amazon Ember Light" charset="0"/>
                </a:rPr>
                <a:t>RCU</a:t>
              </a:r>
            </a:p>
          </p:txBody>
        </p:sp>
        <p:pic>
          <p:nvPicPr>
            <p:cNvPr id="50" name="Picture 2" descr="https://openclipart.org/image/300px/svg_to_png/202643/141220769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6979" y="541251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0706114" y="6059636"/>
              <a:ext cx="644728" cy="338554"/>
            </a:xfrm>
            <a:prstGeom prst="rect">
              <a:avLst/>
            </a:prstGeom>
            <a:noFill/>
          </p:spPr>
          <p:txBody>
            <a:bodyPr wrap="none" rtlCol="0">
              <a:spAutoFit/>
            </a:bodyPr>
            <a:lstStyle/>
            <a:p>
              <a:pPr algn="ctr"/>
              <a:r>
                <a:rPr lang="en-US" sz="1600" dirty="0">
                  <a:ea typeface="Amazon Ember Light" charset="0"/>
                  <a:cs typeface="Amazon Ember Light" charset="0"/>
                </a:rPr>
                <a:t>WCU</a:t>
              </a:r>
            </a:p>
          </p:txBody>
        </p:sp>
        <p:pic>
          <p:nvPicPr>
            <p:cNvPr id="17" name="Picture 2" descr="https://openclipart.org/image/300px/svg_to_png/202643/1412207692.png">
              <a:extLst>
                <a:ext uri="{FF2B5EF4-FFF2-40B4-BE49-F238E27FC236}">
                  <a16:creationId xmlns:a16="http://schemas.microsoft.com/office/drawing/2014/main" id="{44432C3C-A581-4BED-BA96-11890D687E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4322" y="133044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E8C77B2-49EE-470E-AC05-7B4D43A12C9C}"/>
                </a:ext>
              </a:extLst>
            </p:cNvPr>
            <p:cNvSpPr txBox="1"/>
            <p:nvPr/>
          </p:nvSpPr>
          <p:spPr>
            <a:xfrm>
              <a:off x="6896317" y="1969122"/>
              <a:ext cx="579006" cy="338554"/>
            </a:xfrm>
            <a:prstGeom prst="rect">
              <a:avLst/>
            </a:prstGeom>
            <a:noFill/>
          </p:spPr>
          <p:txBody>
            <a:bodyPr wrap="none" rtlCol="0">
              <a:spAutoFit/>
            </a:bodyPr>
            <a:lstStyle/>
            <a:p>
              <a:pPr algn="ctr"/>
              <a:r>
                <a:rPr lang="en-US" sz="1600" dirty="0">
                  <a:ea typeface="Amazon Ember Light" charset="0"/>
                  <a:cs typeface="Amazon Ember Light" charset="0"/>
                </a:rPr>
                <a:t>RCU</a:t>
              </a:r>
            </a:p>
          </p:txBody>
        </p:sp>
        <p:pic>
          <p:nvPicPr>
            <p:cNvPr id="25" name="Picture 2" descr="https://openclipart.org/image/300px/svg_to_png/202643/1412207692.png">
              <a:extLst>
                <a:ext uri="{FF2B5EF4-FFF2-40B4-BE49-F238E27FC236}">
                  <a16:creationId xmlns:a16="http://schemas.microsoft.com/office/drawing/2014/main" id="{675ADDBD-A92D-408D-8B79-F6ADF78EE7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4322" y="2538686"/>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9110174-4A8E-4950-B07C-2A0DC6B3DC71}"/>
                </a:ext>
              </a:extLst>
            </p:cNvPr>
            <p:cNvSpPr txBox="1"/>
            <p:nvPr/>
          </p:nvSpPr>
          <p:spPr>
            <a:xfrm>
              <a:off x="6863457" y="3185807"/>
              <a:ext cx="644728" cy="338554"/>
            </a:xfrm>
            <a:prstGeom prst="rect">
              <a:avLst/>
            </a:prstGeom>
            <a:noFill/>
          </p:spPr>
          <p:txBody>
            <a:bodyPr wrap="none" rtlCol="0">
              <a:spAutoFit/>
            </a:bodyPr>
            <a:lstStyle/>
            <a:p>
              <a:pPr algn="ctr"/>
              <a:r>
                <a:rPr lang="en-US" sz="1600" dirty="0">
                  <a:ea typeface="Amazon Ember Light" charset="0"/>
                  <a:cs typeface="Amazon Ember Light" charset="0"/>
                </a:rPr>
                <a:t>WCU</a:t>
              </a:r>
            </a:p>
          </p:txBody>
        </p:sp>
      </p:grpSp>
      <p:sp>
        <p:nvSpPr>
          <p:cNvPr id="16" name="TextBox 15"/>
          <p:cNvSpPr txBox="1"/>
          <p:nvPr/>
        </p:nvSpPr>
        <p:spPr>
          <a:xfrm>
            <a:off x="4647020" y="3954572"/>
            <a:ext cx="4703532" cy="369332"/>
          </a:xfrm>
          <a:prstGeom prst="rect">
            <a:avLst/>
          </a:prstGeom>
          <a:noFill/>
        </p:spPr>
        <p:txBody>
          <a:bodyPr wrap="none" rtlCol="0">
            <a:spAutoFit/>
          </a:bodyPr>
          <a:lstStyle/>
          <a:p>
            <a:r>
              <a:rPr lang="en-US" b="1" dirty="0">
                <a:latin typeface="Lucida Console" panose="020B0609040504020204" pitchFamily="49" charset="0"/>
                <a:ea typeface="Amazon Ember" panose="02000000000000000000" pitchFamily="2" charset="0"/>
                <a:cs typeface="Amazon Ember Light" charset="0"/>
              </a:rPr>
              <a:t>NotesByUserId </a:t>
            </a:r>
            <a:r>
              <a:rPr lang="en-US" dirty="0">
                <a:solidFill>
                  <a:srgbClr val="000000"/>
                </a:solidFill>
                <a:latin typeface="Amazon Ember" panose="02000000000000000000" pitchFamily="2" charset="0"/>
                <a:ea typeface="Amazon Ember" panose="02000000000000000000" pitchFamily="2" charset="0"/>
                <a:cs typeface="Amazon Ember Light" charset="0"/>
              </a:rPr>
              <a:t>Global Secondary Index</a:t>
            </a:r>
          </a:p>
        </p:txBody>
      </p:sp>
      <p:graphicFrame>
        <p:nvGraphicFramePr>
          <p:cNvPr id="24" name="Table 23"/>
          <p:cNvGraphicFramePr>
            <a:graphicFrameLocks noGrp="1"/>
          </p:cNvGraphicFramePr>
          <p:nvPr>
            <p:extLst>
              <p:ext uri="{D42A27DB-BD31-4B8C-83A1-F6EECF244321}">
                <p14:modId xmlns:p14="http://schemas.microsoft.com/office/powerpoint/2010/main" val="3185907035"/>
              </p:ext>
            </p:extLst>
          </p:nvPr>
        </p:nvGraphicFramePr>
        <p:xfrm>
          <a:off x="4052948" y="4342369"/>
          <a:ext cx="5784888" cy="1853472"/>
        </p:xfrm>
        <a:graphic>
          <a:graphicData uri="http://schemas.openxmlformats.org/drawingml/2006/table">
            <a:tbl>
              <a:tblPr firstRow="1" bandRow="1">
                <a:tableStyleId>{073A0DAA-6AF3-43AB-8588-CEC1D06C72B9}</a:tableStyleId>
              </a:tblPr>
              <a:tblGrid>
                <a:gridCol w="1961578">
                  <a:extLst>
                    <a:ext uri="{9D8B030D-6E8A-4147-A177-3AD203B41FA5}">
                      <a16:colId xmlns:a16="http://schemas.microsoft.com/office/drawing/2014/main" val="948720766"/>
                    </a:ext>
                  </a:extLst>
                </a:gridCol>
                <a:gridCol w="1835263">
                  <a:extLst>
                    <a:ext uri="{9D8B030D-6E8A-4147-A177-3AD203B41FA5}">
                      <a16:colId xmlns:a16="http://schemas.microsoft.com/office/drawing/2014/main" val="3088382476"/>
                    </a:ext>
                  </a:extLst>
                </a:gridCol>
                <a:gridCol w="1988047">
                  <a:extLst>
                    <a:ext uri="{9D8B030D-6E8A-4147-A177-3AD203B41FA5}">
                      <a16:colId xmlns:a16="http://schemas.microsoft.com/office/drawing/2014/main" val="3400562136"/>
                    </a:ext>
                  </a:extLst>
                </a:gridCol>
              </a:tblGrid>
              <a:tr h="463368">
                <a:tc>
                  <a:txBody>
                    <a:bodyPr/>
                    <a:lstStyle/>
                    <a:p>
                      <a:pPr algn="ctr"/>
                      <a:r>
                        <a:rPr lang="en-US" sz="1800" b="1" i="0" dirty="0">
                          <a:solidFill>
                            <a:schemeClr val="bg1"/>
                          </a:solidFill>
                          <a:latin typeface="Lucida Console" panose="020B0609040504020204" pitchFamily="49" charset="0"/>
                          <a:ea typeface="Amazon Ember" panose="02000000000000000000" pitchFamily="2" charset="0"/>
                          <a:cs typeface="Amazon Ember Light" charset="0"/>
                        </a:rPr>
                        <a:t>NoteId</a:t>
                      </a:r>
                    </a:p>
                  </a:txBody>
                  <a:tcPr marL="121920" marR="121920" marT="60960" marB="60960">
                    <a:solidFill>
                      <a:schemeClr val="accent1"/>
                    </a:solidFill>
                  </a:tcPr>
                </a:tc>
                <a:tc>
                  <a:txBody>
                    <a:bodyPr/>
                    <a:lstStyle/>
                    <a:p>
                      <a:pPr algn="ctr"/>
                      <a:r>
                        <a:rPr lang="en-US" sz="1800" b="1" i="0" dirty="0">
                          <a:solidFill>
                            <a:schemeClr val="tx2"/>
                          </a:solidFill>
                          <a:latin typeface="Lucida Console" panose="020B0609040504020204" pitchFamily="49" charset="0"/>
                          <a:ea typeface="Amazon Ember" panose="02000000000000000000" pitchFamily="2" charset="0"/>
                          <a:cs typeface="Amazon Ember Light" charset="0"/>
                        </a:rPr>
                        <a:t>UserId</a:t>
                      </a:r>
                    </a:p>
                  </a:txBody>
                  <a:tcPr marL="121920" marR="121920" marT="60960" marB="60960">
                    <a:solidFill>
                      <a:schemeClr val="accent2"/>
                    </a:solidFill>
                  </a:tcPr>
                </a:tc>
                <a:tc>
                  <a:txBody>
                    <a:bodyPr/>
                    <a:lstStyle/>
                    <a:p>
                      <a:pPr algn="ctr"/>
                      <a:r>
                        <a:rPr lang="en-US" sz="1800" b="1" i="0" baseline="0" dirty="0">
                          <a:solidFill>
                            <a:schemeClr val="tx2"/>
                          </a:solidFill>
                          <a:latin typeface="Lucida Console" panose="020B0609040504020204" pitchFamily="49" charset="0"/>
                          <a:ea typeface="Amazon Ember" panose="02000000000000000000" pitchFamily="2" charset="0"/>
                          <a:cs typeface="Amazon Ember Light" charset="0"/>
                        </a:rPr>
                        <a:t>Note</a:t>
                      </a:r>
                    </a:p>
                  </a:txBody>
                  <a:tcPr marL="121920" marR="121920" marT="60960" marB="60960">
                    <a:solidFill>
                      <a:schemeClr val="accent3"/>
                    </a:solidFill>
                  </a:tcPr>
                </a:tc>
                <a:extLst>
                  <a:ext uri="{0D108BD9-81ED-4DB2-BD59-A6C34878D82A}">
                    <a16:rowId xmlns:a16="http://schemas.microsoft.com/office/drawing/2014/main" val="1676852620"/>
                  </a:ext>
                </a:extLst>
              </a:tr>
              <a:tr h="463368">
                <a:tc>
                  <a:txBody>
                    <a:bodyPr/>
                    <a:lstStyle/>
                    <a:p>
                      <a:pPr algn="ctr"/>
                      <a:r>
                        <a:rPr lang="en-US" sz="1600" dirty="0">
                          <a:latin typeface="Lucida Console" panose="020B0609040504020204" pitchFamily="49" charset="0"/>
                        </a:rPr>
                        <a:t>12</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StudentC</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l"/>
                      <a:r>
                        <a:rPr lang="en-US" sz="1600" dirty="0">
                          <a:latin typeface="Lucida Console" panose="020B0609040504020204" pitchFamily="49" charset="0"/>
                        </a:rPr>
                        <a:t>Thanks…</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ctr"/>
                      <a:r>
                        <a:rPr lang="en-US" sz="1600" dirty="0">
                          <a:latin typeface="Lucida Console" panose="020B0609040504020204" pitchFamily="49" charset="0"/>
                        </a:rPr>
                        <a:t>42</a:t>
                      </a:r>
                      <a:endParaRPr lang="en-US" sz="1600" dirty="0">
                        <a:solidFill>
                          <a:schemeClr val="tx1"/>
                        </a:solidFill>
                        <a:latin typeface="Lucida Console" panose="020B0609040504020204" pitchFamily="49" charset="0"/>
                      </a:endParaRPr>
                    </a:p>
                  </a:txBody>
                  <a:tcPr anchor="ctr"/>
                </a:tc>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l"/>
                      <a:r>
                        <a:rPr lang="en-US" sz="1600" dirty="0">
                          <a:latin typeface="Lucida Console" panose="020B0609040504020204" pitchFamily="49" charset="0"/>
                        </a:rPr>
                        <a:t>Test…</a:t>
                      </a: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r h="463368">
                <a:tc>
                  <a:txBody>
                    <a:bodyPr/>
                    <a:lstStyle/>
                    <a:p>
                      <a:pPr algn="ctr"/>
                      <a:r>
                        <a:rPr lang="en-US" sz="1600" dirty="0">
                          <a:latin typeface="Lucida Console" panose="020B0609040504020204" pitchFamily="49" charset="0"/>
                        </a:rPr>
                        <a:t>33</a:t>
                      </a:r>
                      <a:endParaRPr lang="en-US" sz="16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600" dirty="0">
                          <a:latin typeface="Lucida Console" panose="020B0609040504020204" pitchFamily="49" charset="0"/>
                        </a:rPr>
                        <a:t>StudentD</a:t>
                      </a:r>
                      <a:endParaRPr lang="en-US" sz="16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l"/>
                      <a:r>
                        <a:rPr lang="en-US" sz="1600" dirty="0">
                          <a:latin typeface="Lucida Console" panose="020B0609040504020204" pitchFamily="49" charset="0"/>
                        </a:rPr>
                        <a:t>Run…</a:t>
                      </a: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758974780"/>
                  </a:ext>
                </a:extLst>
              </a:tr>
            </a:tbl>
          </a:graphicData>
        </a:graphic>
      </p:graphicFrame>
    </p:spTree>
    <p:custDataLst>
      <p:tags r:id="rId1"/>
    </p:custDataLst>
    <p:extLst>
      <p:ext uri="{BB962C8B-B14F-4D97-AF65-F5344CB8AC3E}">
        <p14:creationId xmlns:p14="http://schemas.microsoft.com/office/powerpoint/2010/main" val="156841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B6A95138-A96E-2F42-A959-2EFD44FE4AB7}" type="slidenum">
              <a:rPr lang="en-US" smtClean="0"/>
              <a:pPr/>
              <a:t>19</a:t>
            </a:fld>
            <a:endParaRPr lang="en-US" dirty="0"/>
          </a:p>
        </p:txBody>
      </p:sp>
      <p:sp>
        <p:nvSpPr>
          <p:cNvPr id="2" name="Title 1"/>
          <p:cNvSpPr>
            <a:spLocks noGrp="1"/>
          </p:cNvSpPr>
          <p:nvPr>
            <p:ph type="title"/>
          </p:nvPr>
        </p:nvSpPr>
        <p:spPr/>
        <p:txBody>
          <a:bodyPr/>
          <a:lstStyle/>
          <a:p>
            <a:r>
              <a:rPr lang="en-US"/>
              <a:t>Adaptive capacity</a:t>
            </a:r>
            <a:endParaRPr lang="en-US" dirty="0"/>
          </a:p>
        </p:txBody>
      </p:sp>
      <p:sp>
        <p:nvSpPr>
          <p:cNvPr id="3" name="Content Placeholder 2"/>
          <p:cNvSpPr>
            <a:spLocks noGrp="1"/>
          </p:cNvSpPr>
          <p:nvPr>
            <p:ph sz="quarter" idx="21"/>
          </p:nvPr>
        </p:nvSpPr>
        <p:spPr/>
        <p:txBody>
          <a:bodyPr>
            <a:normAutofit fontScale="92500" lnSpcReduction="10000"/>
          </a:bodyPr>
          <a:lstStyle/>
          <a:p>
            <a:r>
              <a:rPr lang="en-US"/>
              <a:t>Minimize throttling</a:t>
            </a:r>
          </a:p>
          <a:p>
            <a:r>
              <a:rPr lang="en-US"/>
              <a:t>Provision what you need</a:t>
            </a:r>
            <a:br>
              <a:rPr lang="en-US"/>
            </a:br>
            <a:br>
              <a:rPr lang="en-US"/>
            </a:br>
            <a:br>
              <a:rPr lang="en-US"/>
            </a:br>
            <a:br>
              <a:rPr lang="en-US"/>
            </a:br>
            <a:br>
              <a:rPr lang="en-US"/>
            </a:br>
            <a:br>
              <a:rPr lang="en-US"/>
            </a:br>
            <a:br>
              <a:rPr lang="en-US"/>
            </a:br>
            <a:br>
              <a:rPr lang="en-US"/>
            </a:br>
            <a:br>
              <a:rPr lang="en-US"/>
            </a:br>
            <a:br>
              <a:rPr lang="en-US"/>
            </a:br>
            <a:endParaRPr lang="en-US"/>
          </a:p>
          <a:p>
            <a:r>
              <a:rPr lang="en-US"/>
              <a:t>Burst capacity is 5 minutes (300 seconds). </a:t>
            </a:r>
            <a:endParaRPr lang="en-US" dirty="0"/>
          </a:p>
        </p:txBody>
      </p:sp>
      <p:grpSp>
        <p:nvGrpSpPr>
          <p:cNvPr id="9" name="justGraphic">
            <a:extLst>
              <a:ext uri="{FF2B5EF4-FFF2-40B4-BE49-F238E27FC236}">
                <a16:creationId xmlns:a16="http://schemas.microsoft.com/office/drawing/2014/main" id="{7561D8DA-8A89-41A7-A475-1B69C07653E3}"/>
              </a:ext>
              <a:ext uri="{C183D7F6-B498-43B3-948B-1728B52AA6E4}">
                <adec:decorative xmlns:adec="http://schemas.microsoft.com/office/drawing/2017/decorative" val="1"/>
              </a:ext>
            </a:extLst>
          </p:cNvPr>
          <p:cNvGrpSpPr/>
          <p:nvPr/>
        </p:nvGrpSpPr>
        <p:grpSpPr>
          <a:xfrm>
            <a:off x="397149" y="1283405"/>
            <a:ext cx="11556276" cy="4234351"/>
            <a:chOff x="397149" y="1607255"/>
            <a:chExt cx="11556276" cy="4234351"/>
          </a:xfrm>
        </p:grpSpPr>
        <p:sp>
          <p:nvSpPr>
            <p:cNvPr id="6" name="Rectangle 5"/>
            <p:cNvSpPr/>
            <p:nvPr/>
          </p:nvSpPr>
          <p:spPr>
            <a:xfrm>
              <a:off x="3014872" y="4393666"/>
              <a:ext cx="1061884" cy="1070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3014872" y="3323626"/>
              <a:ext cx="1061884" cy="10700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673613" y="4393666"/>
              <a:ext cx="1061884" cy="1070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673613" y="3323626"/>
              <a:ext cx="1061884" cy="10700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362420" y="4393666"/>
              <a:ext cx="1061884" cy="10700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362420" y="3323626"/>
              <a:ext cx="1061884" cy="10700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139719" y="3323626"/>
              <a:ext cx="1061884" cy="21400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8139719" y="2253586"/>
              <a:ext cx="1061884" cy="10700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923689" y="5463706"/>
              <a:ext cx="1292341"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Partition 1</a:t>
              </a:r>
            </a:p>
          </p:txBody>
        </p:sp>
        <p:sp>
          <p:nvSpPr>
            <p:cNvPr id="26" name="TextBox 25"/>
            <p:cNvSpPr txBox="1"/>
            <p:nvPr/>
          </p:nvSpPr>
          <p:spPr>
            <a:xfrm>
              <a:off x="4582430" y="5466735"/>
              <a:ext cx="1292341"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Partition 2</a:t>
              </a:r>
            </a:p>
          </p:txBody>
        </p:sp>
        <p:sp>
          <p:nvSpPr>
            <p:cNvPr id="27" name="TextBox 26"/>
            <p:cNvSpPr txBox="1"/>
            <p:nvPr/>
          </p:nvSpPr>
          <p:spPr>
            <a:xfrm>
              <a:off x="6271237" y="5469245"/>
              <a:ext cx="1292341"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Partition 3</a:t>
              </a:r>
            </a:p>
          </p:txBody>
        </p:sp>
        <p:sp>
          <p:nvSpPr>
            <p:cNvPr id="28" name="TextBox 27"/>
            <p:cNvSpPr txBox="1"/>
            <p:nvPr/>
          </p:nvSpPr>
          <p:spPr>
            <a:xfrm>
              <a:off x="8048536" y="5472274"/>
              <a:ext cx="1292341" cy="369332"/>
            </a:xfrm>
            <a:prstGeom prst="rect">
              <a:avLst/>
            </a:prstGeom>
            <a:noFill/>
          </p:spPr>
          <p:txBody>
            <a:bodyPr wrap="none" rtlCol="0">
              <a:spAutoFit/>
            </a:bodyPr>
            <a:lstStyle/>
            <a:p>
              <a:r>
                <a:rPr lang="en-US" dirty="0">
                  <a:ea typeface="Amazon Ember Light" panose="020B0403020204020204" pitchFamily="34" charset="0"/>
                  <a:cs typeface="Amazon Ember Light" panose="020B0403020204020204" pitchFamily="34" charset="0"/>
                </a:rPr>
                <a:t>Partition 4</a:t>
              </a:r>
            </a:p>
          </p:txBody>
        </p:sp>
        <p:sp>
          <p:nvSpPr>
            <p:cNvPr id="29" name="TextBox 28"/>
            <p:cNvSpPr txBox="1"/>
            <p:nvPr/>
          </p:nvSpPr>
          <p:spPr>
            <a:xfrm>
              <a:off x="397149" y="3183257"/>
              <a:ext cx="1468672" cy="646331"/>
            </a:xfrm>
            <a:prstGeom prst="rect">
              <a:avLst/>
            </a:prstGeom>
            <a:noFill/>
          </p:spPr>
          <p:txBody>
            <a:bodyPr wrap="none" rtlCol="0">
              <a:spAutoFit/>
            </a:bodyPr>
            <a:lstStyle/>
            <a:p>
              <a:pPr algn="r"/>
              <a:r>
                <a:rPr lang="en-US" dirty="0">
                  <a:ea typeface="Amazon Ember Light" panose="020B0403020204020204" pitchFamily="34" charset="0"/>
                  <a:cs typeface="Amazon Ember Light" panose="020B0403020204020204" pitchFamily="34" charset="0"/>
                </a:rPr>
                <a:t>Provisioned </a:t>
              </a:r>
            </a:p>
            <a:p>
              <a:pPr algn="r"/>
              <a:r>
                <a:rPr lang="en-US" dirty="0">
                  <a:ea typeface="Amazon Ember Light" panose="020B0403020204020204" pitchFamily="34" charset="0"/>
                  <a:cs typeface="Amazon Ember Light" panose="020B0403020204020204" pitchFamily="34" charset="0"/>
                </a:rPr>
                <a:t>100 WCUs</a:t>
              </a:r>
            </a:p>
          </p:txBody>
        </p:sp>
        <p:sp>
          <p:nvSpPr>
            <p:cNvPr id="30" name="TextBox 29"/>
            <p:cNvSpPr txBox="1"/>
            <p:nvPr/>
          </p:nvSpPr>
          <p:spPr>
            <a:xfrm>
              <a:off x="573480" y="4231321"/>
              <a:ext cx="1292341" cy="646331"/>
            </a:xfrm>
            <a:prstGeom prst="rect">
              <a:avLst/>
            </a:prstGeom>
            <a:noFill/>
          </p:spPr>
          <p:txBody>
            <a:bodyPr wrap="none" rtlCol="0">
              <a:spAutoFit/>
            </a:bodyPr>
            <a:lstStyle/>
            <a:p>
              <a:pPr algn="r"/>
              <a:r>
                <a:rPr lang="en-US" dirty="0">
                  <a:ea typeface="Amazon Ember Light" panose="020B0403020204020204" pitchFamily="34" charset="0"/>
                  <a:cs typeface="Amazon Ember Light" panose="020B0403020204020204" pitchFamily="34" charset="0"/>
                </a:rPr>
                <a:t>Consumed</a:t>
              </a:r>
            </a:p>
            <a:p>
              <a:pPr algn="r"/>
              <a:r>
                <a:rPr lang="en-US" dirty="0">
                  <a:ea typeface="Amazon Ember Light" panose="020B0403020204020204" pitchFamily="34" charset="0"/>
                  <a:cs typeface="Amazon Ember Light" panose="020B0403020204020204" pitchFamily="34" charset="0"/>
                </a:rPr>
                <a:t>50 WCUs</a:t>
              </a:r>
            </a:p>
          </p:txBody>
        </p:sp>
        <p:sp>
          <p:nvSpPr>
            <p:cNvPr id="33" name="TextBox 32"/>
            <p:cNvSpPr txBox="1"/>
            <p:nvPr/>
          </p:nvSpPr>
          <p:spPr>
            <a:xfrm>
              <a:off x="9827379" y="2464565"/>
              <a:ext cx="2126046" cy="923330"/>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dirty="0">
                  <a:ea typeface="Amazon Ember Light" panose="020B0403020204020204" pitchFamily="34" charset="0"/>
                  <a:cs typeface="Amazon Ember Light" panose="020B0403020204020204" pitchFamily="34" charset="0"/>
                </a:rPr>
                <a:t>Adaptive capacity</a:t>
              </a:r>
            </a:p>
            <a:p>
              <a:r>
                <a:rPr lang="en-US" dirty="0">
                  <a:ea typeface="Amazon Ember Light" panose="020B0403020204020204" pitchFamily="34" charset="0"/>
                  <a:cs typeface="Amazon Ember Light" panose="020B0403020204020204" pitchFamily="34" charset="0"/>
                </a:rPr>
                <a:t>throughput increase</a:t>
              </a:r>
            </a:p>
          </p:txBody>
        </p:sp>
        <p:sp>
          <p:nvSpPr>
            <p:cNvPr id="34" name="TextBox 33"/>
            <p:cNvSpPr txBox="1"/>
            <p:nvPr/>
          </p:nvSpPr>
          <p:spPr>
            <a:xfrm>
              <a:off x="6251812" y="2506064"/>
              <a:ext cx="1407758" cy="646331"/>
            </a:xfrm>
            <a:prstGeom prst="rect">
              <a:avLst/>
            </a:prstGeom>
            <a:noFill/>
          </p:spPr>
          <p:txBody>
            <a:bodyPr wrap="none" rtlCol="0">
              <a:spAutoFit/>
            </a:bodyPr>
            <a:lstStyle/>
            <a:p>
              <a:pPr algn="r"/>
              <a:r>
                <a:rPr lang="en-US" dirty="0">
                  <a:ea typeface="Amazon Ember Light" panose="020B0403020204020204" pitchFamily="34" charset="0"/>
                  <a:cs typeface="Amazon Ember Light" panose="020B0403020204020204" pitchFamily="34" charset="0"/>
                </a:rPr>
                <a:t>Provisioned</a:t>
              </a:r>
            </a:p>
            <a:p>
              <a:pPr algn="r"/>
              <a:r>
                <a:rPr lang="en-US" dirty="0">
                  <a:ea typeface="Amazon Ember Light" panose="020B0403020204020204" pitchFamily="34" charset="0"/>
                  <a:cs typeface="Amazon Ember Light" panose="020B0403020204020204" pitchFamily="34" charset="0"/>
                </a:rPr>
                <a:t>100 WCUs</a:t>
              </a:r>
            </a:p>
          </p:txBody>
        </p:sp>
        <p:sp>
          <p:nvSpPr>
            <p:cNvPr id="35" name="TextBox 34"/>
            <p:cNvSpPr txBox="1"/>
            <p:nvPr/>
          </p:nvSpPr>
          <p:spPr>
            <a:xfrm>
              <a:off x="6274254" y="1607255"/>
              <a:ext cx="1353256" cy="646331"/>
            </a:xfrm>
            <a:prstGeom prst="rect">
              <a:avLst/>
            </a:prstGeom>
            <a:noFill/>
          </p:spPr>
          <p:txBody>
            <a:bodyPr wrap="none" rtlCol="0">
              <a:spAutoFit/>
            </a:bodyPr>
            <a:lstStyle/>
            <a:p>
              <a:pPr algn="r"/>
              <a:r>
                <a:rPr lang="en-US" dirty="0">
                  <a:ea typeface="Amazon Ember Light" panose="020B0403020204020204" pitchFamily="34" charset="0"/>
                  <a:cs typeface="Amazon Ember Light" panose="020B0403020204020204" pitchFamily="34" charset="0"/>
                </a:rPr>
                <a:t>Consumed </a:t>
              </a:r>
            </a:p>
            <a:p>
              <a:pPr algn="r"/>
              <a:r>
                <a:rPr lang="en-US" dirty="0">
                  <a:ea typeface="Amazon Ember Light" panose="020B0403020204020204" pitchFamily="34" charset="0"/>
                  <a:cs typeface="Amazon Ember Light" panose="020B0403020204020204" pitchFamily="34" charset="0"/>
                </a:rPr>
                <a:t>150 WCUs</a:t>
              </a:r>
            </a:p>
          </p:txBody>
        </p:sp>
        <p:sp>
          <p:nvSpPr>
            <p:cNvPr id="36" name="Right Brace 35"/>
            <p:cNvSpPr/>
            <p:nvPr/>
          </p:nvSpPr>
          <p:spPr>
            <a:xfrm>
              <a:off x="9401701" y="2253585"/>
              <a:ext cx="424134" cy="1070041"/>
            </a:xfrm>
            <a:prstGeom prst="rightBrace">
              <a:avLst>
                <a:gd name="adj1" fmla="val 0"/>
                <a:gd name="adj2" fmla="val 50634"/>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8" name="Straight Arrow Connector 37"/>
            <p:cNvCxnSpPr/>
            <p:nvPr/>
          </p:nvCxnSpPr>
          <p:spPr>
            <a:xfrm>
              <a:off x="1865821" y="3323626"/>
              <a:ext cx="1044256"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65821" y="4393666"/>
              <a:ext cx="1044256"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3"/>
            </p:cNvCxnSpPr>
            <p:nvPr/>
          </p:nvCxnSpPr>
          <p:spPr>
            <a:xfrm>
              <a:off x="7627510" y="1930421"/>
              <a:ext cx="512209" cy="323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609054" y="3010922"/>
              <a:ext cx="512209" cy="323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5620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a:t>
            </a:fld>
            <a:endParaRPr lang="en-US" dirty="0"/>
          </a:p>
        </p:txBody>
      </p:sp>
      <p:sp>
        <p:nvSpPr>
          <p:cNvPr id="4" name="Title 3"/>
          <p:cNvSpPr>
            <a:spLocks noGrp="1"/>
          </p:cNvSpPr>
          <p:nvPr>
            <p:ph type="title"/>
          </p:nvPr>
        </p:nvSpPr>
        <p:spPr/>
        <p:txBody>
          <a:bodyPr/>
          <a:lstStyle/>
          <a:p>
            <a:r>
              <a:rPr lang="en-US" dirty="0"/>
              <a:t>Agenda</a:t>
            </a:r>
          </a:p>
        </p:txBody>
      </p:sp>
      <p:grpSp>
        <p:nvGrpSpPr>
          <p:cNvPr id="2" name="next" descr="We are now starting on module 7, Getting Started with Databases.">
            <a:extLst>
              <a:ext uri="{FF2B5EF4-FFF2-40B4-BE49-F238E27FC236}">
                <a16:creationId xmlns:a16="http://schemas.microsoft.com/office/drawing/2014/main" id="{06CB3B2E-3D7E-4F4D-BCE3-344AA4406871}"/>
              </a:ext>
            </a:extLst>
          </p:cNvPr>
          <p:cNvGrpSpPr/>
          <p:nvPr/>
        </p:nvGrpSpPr>
        <p:grpSpPr>
          <a:xfrm>
            <a:off x="547880" y="1344168"/>
            <a:ext cx="10727888" cy="5012182"/>
            <a:chOff x="547880" y="1344168"/>
            <a:chExt cx="10727888" cy="5012182"/>
          </a:xfrm>
        </p:grpSpPr>
        <p:grpSp>
          <p:nvGrpSpPr>
            <p:cNvPr id="34" name="Group 33"/>
            <p:cNvGrpSpPr/>
            <p:nvPr/>
          </p:nvGrpSpPr>
          <p:grpSpPr>
            <a:xfrm>
              <a:off x="547880" y="1358456"/>
              <a:ext cx="2103120" cy="1090287"/>
              <a:chOff x="547880" y="1753881"/>
              <a:chExt cx="2103120" cy="1090287"/>
            </a:xfrm>
          </p:grpSpPr>
          <p:sp>
            <p:nvSpPr>
              <p:cNvPr id="35" name="Rectangle 34"/>
              <p:cNvSpPr/>
              <p:nvPr/>
            </p:nvSpPr>
            <p:spPr>
              <a:xfrm>
                <a:off x="547880" y="2021208"/>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Databases</a:t>
                </a:r>
              </a:p>
            </p:txBody>
          </p:sp>
          <p:sp>
            <p:nvSpPr>
              <p:cNvPr id="36" name="TextBox 35"/>
              <p:cNvSpPr txBox="1"/>
              <p:nvPr/>
            </p:nvSpPr>
            <p:spPr>
              <a:xfrm>
                <a:off x="547880" y="1753881"/>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7</a:t>
                </a:r>
              </a:p>
            </p:txBody>
          </p:sp>
        </p:grpSp>
        <p:grpSp>
          <p:nvGrpSpPr>
            <p:cNvPr id="37" name="Group 36"/>
            <p:cNvGrpSpPr/>
            <p:nvPr/>
          </p:nvGrpSpPr>
          <p:grpSpPr>
            <a:xfrm>
              <a:off x="3392118" y="1344168"/>
              <a:ext cx="2103120" cy="1104575"/>
              <a:chOff x="3172949" y="1739593"/>
              <a:chExt cx="2103120" cy="1104575"/>
            </a:xfrm>
          </p:grpSpPr>
          <p:sp>
            <p:nvSpPr>
              <p:cNvPr id="38" name="Rectangle 37"/>
              <p:cNvSpPr/>
              <p:nvPr/>
            </p:nvSpPr>
            <p:spPr>
              <a:xfrm>
                <a:off x="3172949" y="2021208"/>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Processing Your Database Operations</a:t>
                </a:r>
              </a:p>
            </p:txBody>
          </p:sp>
          <p:sp>
            <p:nvSpPr>
              <p:cNvPr id="39" name="TextBox 38"/>
              <p:cNvSpPr txBox="1"/>
              <p:nvPr/>
            </p:nvSpPr>
            <p:spPr>
              <a:xfrm>
                <a:off x="3172949" y="1739593"/>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8</a:t>
                </a:r>
              </a:p>
            </p:txBody>
          </p:sp>
        </p:grpSp>
        <p:grpSp>
          <p:nvGrpSpPr>
            <p:cNvPr id="40" name="Group 39"/>
            <p:cNvGrpSpPr/>
            <p:nvPr/>
          </p:nvGrpSpPr>
          <p:grpSpPr>
            <a:xfrm>
              <a:off x="6231186" y="1344168"/>
              <a:ext cx="2103122" cy="1104575"/>
              <a:chOff x="5614660" y="1739593"/>
              <a:chExt cx="2103122" cy="1104575"/>
            </a:xfrm>
          </p:grpSpPr>
          <p:sp>
            <p:nvSpPr>
              <p:cNvPr id="41" name="Rectangle 40"/>
              <p:cNvSpPr/>
              <p:nvPr/>
            </p:nvSpPr>
            <p:spPr>
              <a:xfrm>
                <a:off x="5614660" y="2013913"/>
                <a:ext cx="2103120" cy="830255"/>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Develop Solutions Using Amazon DynamoDB</a:t>
                </a:r>
              </a:p>
            </p:txBody>
          </p:sp>
          <p:sp>
            <p:nvSpPr>
              <p:cNvPr id="42" name="TextBox 41"/>
              <p:cNvSpPr txBox="1"/>
              <p:nvPr/>
            </p:nvSpPr>
            <p:spPr>
              <a:xfrm>
                <a:off x="5614662" y="1739593"/>
                <a:ext cx="2103120"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3</a:t>
                </a:r>
              </a:p>
            </p:txBody>
          </p:sp>
        </p:grpSp>
        <p:grpSp>
          <p:nvGrpSpPr>
            <p:cNvPr id="43" name="Group 42"/>
            <p:cNvGrpSpPr/>
            <p:nvPr/>
          </p:nvGrpSpPr>
          <p:grpSpPr>
            <a:xfrm>
              <a:off x="9172648" y="1344168"/>
              <a:ext cx="2103120" cy="1104575"/>
              <a:chOff x="9172648" y="1739593"/>
              <a:chExt cx="2103120" cy="1104575"/>
            </a:xfrm>
          </p:grpSpPr>
          <p:sp>
            <p:nvSpPr>
              <p:cNvPr id="44" name="Rectangle 43"/>
              <p:cNvSpPr/>
              <p:nvPr/>
            </p:nvSpPr>
            <p:spPr>
              <a:xfrm>
                <a:off x="9172648" y="2021208"/>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Processing Your Application Logic</a:t>
                </a:r>
              </a:p>
            </p:txBody>
          </p:sp>
          <p:sp>
            <p:nvSpPr>
              <p:cNvPr id="45" name="TextBox 44"/>
              <p:cNvSpPr txBox="1"/>
              <p:nvPr/>
            </p:nvSpPr>
            <p:spPr>
              <a:xfrm>
                <a:off x="9172648" y="1739593"/>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9</a:t>
                </a:r>
              </a:p>
            </p:txBody>
          </p:sp>
        </p:grpSp>
        <p:grpSp>
          <p:nvGrpSpPr>
            <p:cNvPr id="46" name="Group 45"/>
            <p:cNvGrpSpPr/>
            <p:nvPr/>
          </p:nvGrpSpPr>
          <p:grpSpPr>
            <a:xfrm>
              <a:off x="3252303" y="3466801"/>
              <a:ext cx="4810576" cy="2889549"/>
              <a:chOff x="2092576" y="3155484"/>
              <a:chExt cx="4810576" cy="2889549"/>
            </a:xfrm>
          </p:grpSpPr>
          <p:pic>
            <p:nvPicPr>
              <p:cNvPr id="47"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7732" y="430734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2798907" y="5070928"/>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DynamoDB</a:t>
                </a:r>
              </a:p>
            </p:txBody>
          </p:sp>
          <p:sp>
            <p:nvSpPr>
              <p:cNvPr id="49" name="Rectangle 48">
                <a:extLst>
                  <a:ext uri="{FF2B5EF4-FFF2-40B4-BE49-F238E27FC236}">
                    <a16:creationId xmlns:a16="http://schemas.microsoft.com/office/drawing/2014/main" id="{BEFEC4D9-0FF6-0740-BBB7-9A904CD0D43A}"/>
                  </a:ext>
                </a:extLst>
              </p:cNvPr>
              <p:cNvSpPr/>
              <p:nvPr/>
            </p:nvSpPr>
            <p:spPr>
              <a:xfrm>
                <a:off x="2798908" y="3155484"/>
                <a:ext cx="4104244" cy="288954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5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8907" y="316254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092576" y="4453391"/>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Arrow Connector 51"/>
              <p:cNvCxnSpPr>
                <a:stCxn id="51" idx="3"/>
                <a:endCxn id="47" idx="1"/>
              </p:cNvCxnSpPr>
              <p:nvPr/>
            </p:nvCxnSpPr>
            <p:spPr>
              <a:xfrm>
                <a:off x="2562476" y="4688341"/>
                <a:ext cx="995256"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3" name="TextBox 19">
                <a:extLst>
                  <a:ext uri="{FF2B5EF4-FFF2-40B4-BE49-F238E27FC236}">
                    <a16:creationId xmlns:a16="http://schemas.microsoft.com/office/drawing/2014/main" id="{B8854DBD-F3A0-D543-A939-29058EF5F7D0}"/>
                  </a:ext>
                </a:extLst>
              </p:cNvPr>
              <p:cNvSpPr txBox="1">
                <a:spLocks noChangeArrowheads="1"/>
              </p:cNvSpPr>
              <p:nvPr/>
            </p:nvSpPr>
            <p:spPr bwMode="auto">
              <a:xfrm>
                <a:off x="5409313" y="4911208"/>
                <a:ext cx="1493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Notes table with global secondary index</a:t>
                </a:r>
              </a:p>
            </p:txBody>
          </p:sp>
          <p:pic>
            <p:nvPicPr>
              <p:cNvPr id="54" name="Graphic 31">
                <a:extLst>
                  <a:ext uri="{FF2B5EF4-FFF2-40B4-BE49-F238E27FC236}">
                    <a16:creationId xmlns:a16="http://schemas.microsoft.com/office/drawing/2014/main" id="{056F3084-8A07-AE4B-8D4E-2939A4363F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27632" y="44597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5" name="Straight Arrow Connector 54"/>
              <p:cNvCxnSpPr>
                <a:stCxn id="47" idx="3"/>
                <a:endCxn id="54" idx="1"/>
              </p:cNvCxnSpPr>
              <p:nvPr/>
            </p:nvCxnSpPr>
            <p:spPr>
              <a:xfrm>
                <a:off x="4319732" y="4688341"/>
                <a:ext cx="1607900" cy="0"/>
              </a:xfrm>
              <a:prstGeom prst="straightConnector1">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51" idx="0"/>
                <a:endCxn id="54" idx="0"/>
              </p:cNvCxnSpPr>
              <p:nvPr/>
            </p:nvCxnSpPr>
            <p:spPr>
              <a:xfrm rot="16200000" flipH="1">
                <a:off x="4238704" y="2542213"/>
                <a:ext cx="6350" cy="3828706"/>
              </a:xfrm>
              <a:prstGeom prst="bentConnector3">
                <a:avLst>
                  <a:gd name="adj1" fmla="val -5356110"/>
                </a:avLst>
              </a:prstGeom>
              <a:ln w="12700">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7" name="TextBox 19">
                <a:extLst>
                  <a:ext uri="{FF2B5EF4-FFF2-40B4-BE49-F238E27FC236}">
                    <a16:creationId xmlns:a16="http://schemas.microsoft.com/office/drawing/2014/main" id="{B8854DBD-F3A0-D543-A939-29058EF5F7D0}"/>
                  </a:ext>
                </a:extLst>
              </p:cNvPr>
              <p:cNvSpPr txBox="1">
                <a:spLocks noChangeArrowheads="1"/>
              </p:cNvSpPr>
              <p:nvPr/>
            </p:nvSpPr>
            <p:spPr bwMode="auto">
              <a:xfrm>
                <a:off x="3093996" y="3706056"/>
                <a:ext cx="24292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Query and access data</a:t>
                </a:r>
              </a:p>
            </p:txBody>
          </p:sp>
        </p:grpSp>
        <p:cxnSp>
          <p:nvCxnSpPr>
            <p:cNvPr id="58" name="Straight Arrow Connector 57"/>
            <p:cNvCxnSpPr>
              <a:cxnSpLocks/>
              <a:stCxn id="35" idx="3"/>
              <a:endCxn id="38" idx="1"/>
            </p:cNvCxnSpPr>
            <p:nvPr/>
          </p:nvCxnSpPr>
          <p:spPr>
            <a:xfrm>
              <a:off x="2651000" y="2037263"/>
              <a:ext cx="741118"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38" idx="3"/>
              <a:endCxn id="41" idx="1"/>
            </p:cNvCxnSpPr>
            <p:nvPr/>
          </p:nvCxnSpPr>
          <p:spPr>
            <a:xfrm flipV="1">
              <a:off x="5495238" y="2033616"/>
              <a:ext cx="735948" cy="3647"/>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1" idx="3"/>
              <a:endCxn id="44" idx="1"/>
            </p:cNvCxnSpPr>
            <p:nvPr/>
          </p:nvCxnSpPr>
          <p:spPr>
            <a:xfrm>
              <a:off x="8334306" y="2033616"/>
              <a:ext cx="838342" cy="3647"/>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1" name="Elbow Connector 60"/>
            <p:cNvCxnSpPr>
              <a:cxnSpLocks/>
              <a:stCxn id="41" idx="2"/>
              <a:endCxn id="51" idx="1"/>
            </p:cNvCxnSpPr>
            <p:nvPr/>
          </p:nvCxnSpPr>
          <p:spPr>
            <a:xfrm rot="5400000">
              <a:off x="3992068" y="1708979"/>
              <a:ext cx="2550915" cy="4030443"/>
            </a:xfrm>
            <a:prstGeom prst="bentConnector4">
              <a:avLst>
                <a:gd name="adj1" fmla="val 21498"/>
                <a:gd name="adj2" fmla="val 105672"/>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2230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DynamoDB access options </a:t>
            </a:r>
            <a:br>
              <a:rPr lang="en-US"/>
            </a:br>
            <a:r>
              <a:rPr lang="en-US"/>
              <a:t>for developers</a:t>
            </a:r>
            <a:endParaRPr lang="en-US" dirty="0"/>
          </a:p>
        </p:txBody>
      </p:sp>
      <p:sp>
        <p:nvSpPr>
          <p:cNvPr id="2" name="Text Placeholder 1">
            <a:extLst>
              <a:ext uri="{FF2B5EF4-FFF2-40B4-BE49-F238E27FC236}">
                <a16:creationId xmlns:a16="http://schemas.microsoft.com/office/drawing/2014/main" id="{4F512F06-56DF-4F11-939C-8D1B503F1208}"/>
              </a:ext>
            </a:extLst>
          </p:cNvPr>
          <p:cNvSpPr>
            <a:spLocks noGrp="1"/>
          </p:cNvSpPr>
          <p:nvPr>
            <p:ph type="subTitle" idx="1"/>
          </p:nvPr>
        </p:nvSpPr>
        <p:spPr/>
        <p:txBody>
          <a:bodyPr/>
          <a:lstStyle/>
          <a:p>
            <a:r>
              <a:rPr lang="en-US"/>
              <a:t>Module 7: Getting Started with Databases</a:t>
            </a:r>
            <a:endParaRPr lang="en-US" dirty="0"/>
          </a:p>
        </p:txBody>
      </p:sp>
    </p:spTree>
    <p:custDataLst>
      <p:tags r:id="rId1"/>
    </p:custDataLst>
    <p:extLst>
      <p:ext uri="{BB962C8B-B14F-4D97-AF65-F5344CB8AC3E}">
        <p14:creationId xmlns:p14="http://schemas.microsoft.com/office/powerpoint/2010/main" val="23552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D611C-07BD-44ED-BFED-D4793E9E9476}"/>
              </a:ext>
            </a:extLst>
          </p:cNvPr>
          <p:cNvSpPr>
            <a:spLocks noGrp="1"/>
          </p:cNvSpPr>
          <p:nvPr>
            <p:ph type="sldNum" sz="quarter" idx="20"/>
          </p:nvPr>
        </p:nvSpPr>
        <p:spPr/>
        <p:txBody>
          <a:bodyPr/>
          <a:lstStyle/>
          <a:p>
            <a:fld id="{989D9560-4C13-4692-9687-98ECDD2D9552}" type="slidenum">
              <a:rPr lang="en-US" smtClean="0"/>
              <a:pPr/>
              <a:t>21</a:t>
            </a:fld>
            <a:endParaRPr lang="en-US" dirty="0"/>
          </a:p>
        </p:txBody>
      </p:sp>
      <p:sp>
        <p:nvSpPr>
          <p:cNvPr id="7" name="Title 6"/>
          <p:cNvSpPr>
            <a:spLocks noGrp="1"/>
          </p:cNvSpPr>
          <p:nvPr>
            <p:ph type="title"/>
          </p:nvPr>
        </p:nvSpPr>
        <p:spPr/>
        <p:txBody>
          <a:bodyPr/>
          <a:lstStyle/>
          <a:p>
            <a:r>
              <a:rPr lang="en-US"/>
              <a:t>Accessing DynamoDB</a:t>
            </a:r>
            <a:endParaRPr lang="en-US" dirty="0"/>
          </a:p>
        </p:txBody>
      </p:sp>
      <p:sp>
        <p:nvSpPr>
          <p:cNvPr id="8" name="Content Placeholder 7"/>
          <p:cNvSpPr>
            <a:spLocks noGrp="1"/>
          </p:cNvSpPr>
          <p:nvPr>
            <p:ph sz="quarter" idx="21"/>
          </p:nvPr>
        </p:nvSpPr>
        <p:spPr/>
        <p:txBody>
          <a:bodyPr>
            <a:normAutofit lnSpcReduction="10000"/>
          </a:bodyPr>
          <a:lstStyle/>
          <a:p>
            <a:r>
              <a:rPr lang="en-US"/>
              <a:t>AWS Management Console</a:t>
            </a:r>
          </a:p>
          <a:p>
            <a:r>
              <a:rPr lang="en-US"/>
              <a:t>NoSQL Workbench</a:t>
            </a:r>
          </a:p>
          <a:p>
            <a:r>
              <a:rPr lang="en-US"/>
              <a:t>DynamoDB Local</a:t>
            </a:r>
          </a:p>
          <a:p>
            <a:r>
              <a:rPr lang="en-US"/>
              <a:t>PartiQL</a:t>
            </a:r>
          </a:p>
          <a:p>
            <a:r>
              <a:rPr lang="en-US"/>
              <a:t>AWS Command Line </a:t>
            </a:r>
            <a:br>
              <a:rPr lang="en-US"/>
            </a:br>
            <a:r>
              <a:rPr lang="en-US"/>
              <a:t>Interface (AWS CLI)</a:t>
            </a:r>
          </a:p>
          <a:p>
            <a:r>
              <a:rPr lang="en-US"/>
              <a:t>SDKs</a:t>
            </a:r>
          </a:p>
          <a:p>
            <a:pPr lvl="1"/>
            <a:r>
              <a:rPr lang="en-US"/>
              <a:t>Low-level interface</a:t>
            </a:r>
          </a:p>
          <a:p>
            <a:pPr lvl="1"/>
            <a:r>
              <a:rPr lang="en-US"/>
              <a:t>Document interface</a:t>
            </a:r>
          </a:p>
          <a:p>
            <a:pPr lvl="1"/>
            <a:r>
              <a:rPr lang="en-US"/>
              <a:t>High-level interface</a:t>
            </a:r>
            <a:endParaRPr lang="en-US" dirty="0"/>
          </a:p>
        </p:txBody>
      </p:sp>
      <p:pic>
        <p:nvPicPr>
          <p:cNvPr id="10" name="Picture 9">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085" y="1077585"/>
            <a:ext cx="4560599" cy="4572000"/>
          </a:xfrm>
          <a:prstGeom prst="rect">
            <a:avLst/>
          </a:prstGeom>
        </p:spPr>
      </p:pic>
    </p:spTree>
    <p:custDataLst>
      <p:tags r:id="rId1"/>
    </p:custDataLst>
    <p:extLst>
      <p:ext uri="{BB962C8B-B14F-4D97-AF65-F5344CB8AC3E}">
        <p14:creationId xmlns:p14="http://schemas.microsoft.com/office/powerpoint/2010/main" val="404062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795FA-A832-487B-9A98-3CE3686EE63E}"/>
              </a:ext>
            </a:extLst>
          </p:cNvPr>
          <p:cNvSpPr>
            <a:spLocks noGrp="1"/>
          </p:cNvSpPr>
          <p:nvPr>
            <p:ph type="sldNum" sz="quarter" idx="20"/>
          </p:nvPr>
        </p:nvSpPr>
        <p:spPr/>
        <p:txBody>
          <a:bodyPr/>
          <a:lstStyle/>
          <a:p>
            <a:fld id="{989D9560-4C13-4692-9687-98ECDD2D9552}" type="slidenum">
              <a:rPr lang="en-US" smtClean="0"/>
              <a:pPr/>
              <a:t>22</a:t>
            </a:fld>
            <a:endParaRPr lang="en-US" dirty="0"/>
          </a:p>
        </p:txBody>
      </p:sp>
      <p:sp>
        <p:nvSpPr>
          <p:cNvPr id="5" name="Title 4"/>
          <p:cNvSpPr>
            <a:spLocks noGrp="1"/>
          </p:cNvSpPr>
          <p:nvPr>
            <p:ph type="title"/>
          </p:nvPr>
        </p:nvSpPr>
        <p:spPr/>
        <p:txBody>
          <a:bodyPr/>
          <a:lstStyle/>
          <a:p>
            <a:r>
              <a:rPr lang="en-US"/>
              <a:t>NoSQL Workbench</a:t>
            </a:r>
            <a:endParaRPr lang="en-US" dirty="0"/>
          </a:p>
        </p:txBody>
      </p:sp>
      <p:sp>
        <p:nvSpPr>
          <p:cNvPr id="8" name="Content Placeholder 7"/>
          <p:cNvSpPr>
            <a:spLocks noGrp="1"/>
          </p:cNvSpPr>
          <p:nvPr>
            <p:ph type="body" idx="4294967295"/>
          </p:nvPr>
        </p:nvSpPr>
        <p:spPr>
          <a:xfrm>
            <a:off x="622300" y="1143000"/>
            <a:ext cx="11569700" cy="5291138"/>
          </a:xfrm>
        </p:spPr>
        <p:txBody>
          <a:bodyPr/>
          <a:lstStyle/>
          <a:p>
            <a:r>
              <a:rPr lang="en-US" dirty="0"/>
              <a:t>Cross-platform client-side GUI application</a:t>
            </a:r>
          </a:p>
          <a:p>
            <a:r>
              <a:rPr lang="en-US" dirty="0"/>
              <a:t>Supported database services:</a:t>
            </a:r>
          </a:p>
          <a:p>
            <a:pPr lvl="1">
              <a:buFont typeface="Wingdings" panose="05000000000000000000" pitchFamily="2" charset="2"/>
              <a:buChar char="§"/>
            </a:pPr>
            <a:r>
              <a:rPr lang="en-US" dirty="0"/>
              <a:t>DynamoDB</a:t>
            </a:r>
          </a:p>
          <a:p>
            <a:pPr lvl="1">
              <a:buFont typeface="Wingdings" panose="05000000000000000000" pitchFamily="2" charset="2"/>
              <a:buChar char="§"/>
            </a:pPr>
            <a:r>
              <a:rPr lang="en-US" dirty="0"/>
              <a:t>Amazon Keyspaces (for Apache Cassandra)</a:t>
            </a:r>
          </a:p>
          <a:p>
            <a:r>
              <a:rPr lang="en-US" dirty="0"/>
              <a:t>Tools:</a:t>
            </a:r>
          </a:p>
          <a:p>
            <a:pPr lvl="1">
              <a:buFont typeface="Wingdings" panose="05000000000000000000" pitchFamily="2" charset="2"/>
              <a:buChar char="§"/>
            </a:pPr>
            <a:r>
              <a:rPr lang="en-US" dirty="0"/>
              <a:t>Data modeler</a:t>
            </a:r>
          </a:p>
          <a:p>
            <a:pPr lvl="1">
              <a:buFont typeface="Wingdings" panose="05000000000000000000" pitchFamily="2" charset="2"/>
              <a:buChar char="§"/>
            </a:pPr>
            <a:r>
              <a:rPr lang="en-US" dirty="0"/>
              <a:t>Visualizer</a:t>
            </a:r>
          </a:p>
          <a:p>
            <a:pPr lvl="1">
              <a:buFont typeface="Wingdings" panose="05000000000000000000" pitchFamily="2" charset="2"/>
              <a:buChar char="§"/>
            </a:pPr>
            <a:r>
              <a:rPr lang="en-US" dirty="0"/>
              <a:t>Operation Builder</a:t>
            </a:r>
          </a:p>
          <a:p>
            <a:r>
              <a:rPr lang="en-US" dirty="0"/>
              <a:t>PartiQL support </a:t>
            </a:r>
          </a:p>
          <a:p>
            <a:endParaRPr lang="en-US" dirty="0"/>
          </a:p>
        </p:txBody>
      </p:sp>
      <p:grpSp>
        <p:nvGrpSpPr>
          <p:cNvPr id="3" name="justGraphic">
            <a:extLst>
              <a:ext uri="{FF2B5EF4-FFF2-40B4-BE49-F238E27FC236}">
                <a16:creationId xmlns:a16="http://schemas.microsoft.com/office/drawing/2014/main" id="{E6BEEA98-E228-4E13-8416-A55B2B1B41DC}"/>
              </a:ext>
              <a:ext uri="{C183D7F6-B498-43B3-948B-1728B52AA6E4}">
                <adec:decorative xmlns:adec="http://schemas.microsoft.com/office/drawing/2017/decorative" val="1"/>
              </a:ext>
            </a:extLst>
          </p:cNvPr>
          <p:cNvGrpSpPr/>
          <p:nvPr/>
        </p:nvGrpSpPr>
        <p:grpSpPr>
          <a:xfrm>
            <a:off x="7912100" y="1497112"/>
            <a:ext cx="3657600" cy="4392970"/>
            <a:chOff x="7912100" y="1497112"/>
            <a:chExt cx="3657600" cy="439297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2100" y="1497112"/>
              <a:ext cx="3657600" cy="3657600"/>
            </a:xfrm>
            <a:prstGeom prst="rect">
              <a:avLst/>
            </a:prstGeom>
          </p:spPr>
        </p:pic>
        <p:sp>
          <p:nvSpPr>
            <p:cNvPr id="9" name="TextBox 8"/>
            <p:cNvSpPr txBox="1"/>
            <p:nvPr/>
          </p:nvSpPr>
          <p:spPr>
            <a:xfrm>
              <a:off x="8105676" y="5366862"/>
              <a:ext cx="3270447" cy="523220"/>
            </a:xfrm>
            <a:prstGeom prst="rect">
              <a:avLst/>
            </a:prstGeom>
            <a:noFill/>
          </p:spPr>
          <p:txBody>
            <a:bodyPr wrap="none" rtlCol="0">
              <a:spAutoFit/>
            </a:bodyPr>
            <a:lstStyle/>
            <a:p>
              <a:r>
                <a:rPr lang="en-US" sz="2800" dirty="0">
                  <a:latin typeface="Amazon Ember" panose="02000000000000000000" pitchFamily="2" charset="0"/>
                  <a:ea typeface="Amazon Ember" panose="02000000000000000000" pitchFamily="2" charset="0"/>
                  <a:cs typeface="Amazon Ember Light" panose="020B0403020204020204" pitchFamily="34" charset="0"/>
                </a:rPr>
                <a:t>NoSQL Workbench</a:t>
              </a:r>
            </a:p>
          </p:txBody>
        </p:sp>
      </p:grpSp>
    </p:spTree>
    <p:custDataLst>
      <p:tags r:id="rId1"/>
    </p:custDataLst>
    <p:extLst>
      <p:ext uri="{BB962C8B-B14F-4D97-AF65-F5344CB8AC3E}">
        <p14:creationId xmlns:p14="http://schemas.microsoft.com/office/powerpoint/2010/main" val="246698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23</a:t>
            </a:fld>
            <a:endParaRPr lang="en-US" dirty="0"/>
          </a:p>
        </p:txBody>
      </p:sp>
      <p:sp>
        <p:nvSpPr>
          <p:cNvPr id="7" name="Title 6"/>
          <p:cNvSpPr>
            <a:spLocks noGrp="1"/>
          </p:cNvSpPr>
          <p:nvPr>
            <p:ph type="title"/>
          </p:nvPr>
        </p:nvSpPr>
        <p:spPr/>
        <p:txBody>
          <a:bodyPr/>
          <a:lstStyle/>
          <a:p>
            <a:r>
              <a:rPr lang="en-US"/>
              <a:t>Developing using DynamoDB Local</a:t>
            </a:r>
            <a:endParaRPr lang="en-US" dirty="0"/>
          </a:p>
        </p:txBody>
      </p:sp>
      <p:sp>
        <p:nvSpPr>
          <p:cNvPr id="8" name="Content Placeholder 7"/>
          <p:cNvSpPr>
            <a:spLocks noGrp="1"/>
          </p:cNvSpPr>
          <p:nvPr>
            <p:ph sz="quarter" idx="21"/>
          </p:nvPr>
        </p:nvSpPr>
        <p:spPr>
          <a:xfrm>
            <a:off x="365760" y="1143000"/>
            <a:ext cx="11587890" cy="5291750"/>
          </a:xfrm>
        </p:spPr>
        <p:txBody>
          <a:bodyPr/>
          <a:lstStyle/>
          <a:p>
            <a:r>
              <a:rPr lang="en-US"/>
              <a:t>Requires no internet connection</a:t>
            </a:r>
          </a:p>
          <a:p>
            <a:r>
              <a:rPr lang="en-US"/>
              <a:t>Saves on throughput, data storage, and data transfer fees</a:t>
            </a:r>
          </a:p>
          <a:p>
            <a:r>
              <a:rPr lang="en-US"/>
              <a:t>Available as a download, Apache Maven dependency, or Docker image</a:t>
            </a:r>
            <a:endParaRPr lang="en-US" dirty="0"/>
          </a:p>
        </p:txBody>
      </p:sp>
      <p:sp>
        <p:nvSpPr>
          <p:cNvPr id="57" name="terminal" descr="Terminal window with AWS CLI command and response. "/>
          <p:cNvSpPr/>
          <p:nvPr/>
        </p:nvSpPr>
        <p:spPr>
          <a:xfrm>
            <a:off x="722846" y="3506281"/>
            <a:ext cx="10654732" cy="338554"/>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                                                                  X</a:t>
            </a:r>
          </a:p>
        </p:txBody>
      </p:sp>
      <p:sp>
        <p:nvSpPr>
          <p:cNvPr id="56" name="Rounded Rectangle 55"/>
          <p:cNvSpPr/>
          <p:nvPr/>
        </p:nvSpPr>
        <p:spPr>
          <a:xfrm>
            <a:off x="722846" y="3800132"/>
            <a:ext cx="10654732" cy="2091478"/>
          </a:xfrm>
          <a:prstGeom prst="roundRect">
            <a:avLst>
              <a:gd name="adj" fmla="val 0"/>
            </a:avLst>
          </a:prstGeom>
          <a:solidFill>
            <a:schemeClr val="tx1"/>
          </a:solidFill>
          <a:ln w="12700">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br>
              <a:rPr lang="en-US" sz="1600" dirty="0">
                <a:solidFill>
                  <a:schemeClr val="bg2"/>
                </a:solidFill>
                <a:latin typeface="Lucida Console" panose="020B0609040504020204" pitchFamily="49" charset="0"/>
                <a:ea typeface="Amazon Ember Light" charset="0"/>
                <a:cs typeface="Amazon Ember Light" charset="0"/>
              </a:rPr>
            </a:br>
            <a:r>
              <a:rPr lang="en-US" sz="1600" dirty="0">
                <a:solidFill>
                  <a:schemeClr val="bg2"/>
                </a:solidFill>
                <a:latin typeface="Lucida Console" panose="020B0609040504020204" pitchFamily="49" charset="0"/>
                <a:ea typeface="Amazon Ember Light" charset="0"/>
                <a:cs typeface="Amazon Ember Light" charset="0"/>
              </a:rPr>
              <a:t>&gt;&gt; </a:t>
            </a:r>
            <a:r>
              <a:rPr lang="en-US" sz="1600" dirty="0">
                <a:latin typeface="Lucida Console" panose="020B0609040504020204" pitchFamily="49" charset="0"/>
              </a:rPr>
              <a:t>aws dynamodb list-tables --endpoint-url http://localhost:8000</a:t>
            </a:r>
          </a:p>
          <a:p>
            <a:r>
              <a:rPr lang="en-US" sz="1600" dirty="0">
                <a:solidFill>
                  <a:srgbClr val="92D050"/>
                </a:solidFill>
                <a:latin typeface="Lucida Console" panose="020B0609040504020204" pitchFamily="49" charset="0"/>
              </a:rPr>
              <a:t>{</a:t>
            </a:r>
          </a:p>
          <a:p>
            <a:r>
              <a:rPr lang="en-US" sz="1600" dirty="0">
                <a:solidFill>
                  <a:srgbClr val="92D050"/>
                </a:solidFill>
                <a:latin typeface="Lucida Console" panose="020B0609040504020204" pitchFamily="49" charset="0"/>
              </a:rPr>
              <a:t>    "TableNames": [</a:t>
            </a:r>
          </a:p>
          <a:p>
            <a:r>
              <a:rPr lang="en-US" sz="1600" dirty="0">
                <a:solidFill>
                  <a:srgbClr val="92D050"/>
                </a:solidFill>
                <a:latin typeface="Lucida Console" panose="020B0609040504020204" pitchFamily="49" charset="0"/>
              </a:rPr>
              <a:t>        "Notes"</a:t>
            </a:r>
          </a:p>
          <a:p>
            <a:r>
              <a:rPr lang="en-US" sz="1600" dirty="0">
                <a:solidFill>
                  <a:srgbClr val="92D050"/>
                </a:solidFill>
                <a:latin typeface="Lucida Console" panose="020B0609040504020204" pitchFamily="49" charset="0"/>
              </a:rPr>
              <a:t>    ]</a:t>
            </a:r>
          </a:p>
          <a:p>
            <a:r>
              <a:rPr lang="en-US" sz="1600" dirty="0">
                <a:solidFill>
                  <a:srgbClr val="92D050"/>
                </a:solidFill>
                <a:latin typeface="Lucida Console" panose="020B0609040504020204" pitchFamily="49" charset="0"/>
              </a:rPr>
              <a:t>}</a:t>
            </a:r>
          </a:p>
        </p:txBody>
      </p:sp>
      <p:grpSp>
        <p:nvGrpSpPr>
          <p:cNvPr id="6" name="justGraphic">
            <a:extLst>
              <a:ext uri="{FF2B5EF4-FFF2-40B4-BE49-F238E27FC236}">
                <a16:creationId xmlns:a16="http://schemas.microsoft.com/office/drawing/2014/main" id="{0B0E974B-6FAE-481F-B3D5-37503FD1FDD9}"/>
              </a:ext>
              <a:ext uri="{C183D7F6-B498-43B3-948B-1728B52AA6E4}">
                <adec:decorative xmlns:adec="http://schemas.microsoft.com/office/drawing/2017/decorative" val="1"/>
              </a:ext>
            </a:extLst>
          </p:cNvPr>
          <p:cNvGrpSpPr/>
          <p:nvPr/>
        </p:nvGrpSpPr>
        <p:grpSpPr>
          <a:xfrm>
            <a:off x="7628586" y="5056722"/>
            <a:ext cx="3143964" cy="1453902"/>
            <a:chOff x="7628586" y="5056722"/>
            <a:chExt cx="3143964" cy="1453902"/>
          </a:xfrm>
        </p:grpSpPr>
        <p:sp>
          <p:nvSpPr>
            <p:cNvPr id="15" name="Rectangle 14">
              <a:extLst>
                <a:ext uri="{FF2B5EF4-FFF2-40B4-BE49-F238E27FC236}">
                  <a16:creationId xmlns:a16="http://schemas.microsoft.com/office/drawing/2014/main" id="{A2DB4D0C-453E-6545-B9F2-BB68BDBA72A4}"/>
                </a:ext>
                <a:ext uri="{C183D7F6-B498-43B3-948B-1728B52AA6E4}">
                  <adec:decorative xmlns:adec="http://schemas.microsoft.com/office/drawing/2017/decorative" val="1"/>
                </a:ext>
              </a:extLst>
            </p:cNvPr>
            <p:cNvSpPr/>
            <p:nvPr/>
          </p:nvSpPr>
          <p:spPr>
            <a:xfrm>
              <a:off x="7628586" y="5056722"/>
              <a:ext cx="3143963" cy="1453902"/>
            </a:xfrm>
            <a:prstGeom prst="rect">
              <a:avLst/>
            </a:prstGeom>
            <a:solidFill>
              <a:schemeClr val="bg1"/>
            </a:solid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rgbClr val="5A6B86"/>
                  </a:solidFill>
                  <a:cs typeface="Amazon Ember Light" panose="020B0403020204020204" pitchFamily="34" charset="0"/>
                </a:rPr>
                <a:t>Local environment</a:t>
              </a:r>
            </a:p>
          </p:txBody>
        </p:sp>
        <p:sp>
          <p:nvSpPr>
            <p:cNvPr id="12" name="Rectangle 11">
              <a:extLst>
                <a:ext uri="{FF2B5EF4-FFF2-40B4-BE49-F238E27FC236}">
                  <a16:creationId xmlns:a16="http://schemas.microsoft.com/office/drawing/2014/main" id="{A2DB4D0C-453E-6545-B9F2-BB68BDBA72A4}"/>
                </a:ext>
              </a:extLst>
            </p:cNvPr>
            <p:cNvSpPr/>
            <p:nvPr/>
          </p:nvSpPr>
          <p:spPr>
            <a:xfrm>
              <a:off x="7628587" y="5056722"/>
              <a:ext cx="3143963" cy="1453902"/>
            </a:xfrm>
            <a:prstGeom prst="rect">
              <a:avLst/>
            </a:prstGeom>
            <a:solidFill>
              <a:schemeClr val="bg1"/>
            </a:solid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rgbClr val="5A6B86"/>
                  </a:solidFill>
                  <a:cs typeface="Amazon Ember Light" panose="020B0403020204020204" pitchFamily="34" charset="0"/>
                </a:rPr>
                <a:t>Local environment</a:t>
              </a:r>
            </a:p>
          </p:txBody>
        </p:sp>
        <p:pic>
          <p:nvPicPr>
            <p:cNvPr id="13" name="Graphic 26">
              <a:extLst>
                <a:ext uri="{FF2B5EF4-FFF2-40B4-BE49-F238E27FC236}">
                  <a16:creationId xmlns:a16="http://schemas.microsoft.com/office/drawing/2014/main" id="{9B379058-BC8F-8745-A8CA-FBC4969C9A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8588" y="505672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29">
              <a:extLst>
                <a:ext uri="{FF2B5EF4-FFF2-40B4-BE49-F238E27FC236}">
                  <a16:creationId xmlns:a16="http://schemas.microsoft.com/office/drawing/2014/main" id="{9B4391C9-B69A-6E45-B01C-34171B9B02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68435" y="556593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8160199" y="5546284"/>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Arrow Connector 35"/>
            <p:cNvCxnSpPr/>
            <p:nvPr/>
          </p:nvCxnSpPr>
          <p:spPr>
            <a:xfrm>
              <a:off x="8646532" y="5781234"/>
              <a:ext cx="973655"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28088" y="6062874"/>
              <a:ext cx="545342"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You</a:t>
              </a:r>
            </a:p>
          </p:txBody>
        </p:sp>
        <p:sp>
          <p:nvSpPr>
            <p:cNvPr id="21" name="TextBox 20"/>
            <p:cNvSpPr txBox="1"/>
            <p:nvPr/>
          </p:nvSpPr>
          <p:spPr>
            <a:xfrm>
              <a:off x="9741809" y="6062874"/>
              <a:ext cx="724878"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Notes</a:t>
              </a:r>
            </a:p>
          </p:txBody>
        </p:sp>
      </p:grpSp>
    </p:spTree>
    <p:custDataLst>
      <p:tags r:id="rId1"/>
    </p:custDataLst>
    <p:extLst>
      <p:ext uri="{BB962C8B-B14F-4D97-AF65-F5344CB8AC3E}">
        <p14:creationId xmlns:p14="http://schemas.microsoft.com/office/powerpoint/2010/main" val="388421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24</a:t>
            </a:fld>
            <a:endParaRPr lang="en-US" dirty="0"/>
          </a:p>
        </p:txBody>
      </p:sp>
      <p:sp>
        <p:nvSpPr>
          <p:cNvPr id="2" name="Title 1"/>
          <p:cNvSpPr>
            <a:spLocks noGrp="1"/>
          </p:cNvSpPr>
          <p:nvPr>
            <p:ph type="title"/>
          </p:nvPr>
        </p:nvSpPr>
        <p:spPr/>
        <p:txBody>
          <a:bodyPr/>
          <a:lstStyle/>
          <a:p>
            <a:r>
              <a:rPr lang="en-US" dirty="0"/>
              <a:t>Interacting with PartiQL</a:t>
            </a:r>
          </a:p>
        </p:txBody>
      </p:sp>
      <p:pic>
        <p:nvPicPr>
          <p:cNvPr id="11" name="Content Placeholder 10">
            <a:extLst>
              <a:ext uri="{C183D7F6-B498-43B3-948B-1728B52AA6E4}">
                <adec:decorative xmlns:adec="http://schemas.microsoft.com/office/drawing/2017/decorative" val="1"/>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0" y="2235200"/>
            <a:ext cx="3429000" cy="1143000"/>
          </a:xfrm>
        </p:spPr>
      </p:pic>
      <p:sp>
        <p:nvSpPr>
          <p:cNvPr id="12" name="Content Placeholder 11"/>
          <p:cNvSpPr>
            <a:spLocks noGrp="1"/>
          </p:cNvSpPr>
          <p:nvPr>
            <p:ph idx="4294967295"/>
          </p:nvPr>
        </p:nvSpPr>
        <p:spPr>
          <a:xfrm>
            <a:off x="6686550" y="1270000"/>
            <a:ext cx="5505450" cy="4649788"/>
          </a:xfrm>
        </p:spPr>
        <p:txBody>
          <a:bodyPr/>
          <a:lstStyle/>
          <a:p>
            <a:r>
              <a:rPr lang="en-US" dirty="0"/>
              <a:t>SQL-compatible query access</a:t>
            </a:r>
          </a:p>
          <a:p>
            <a:r>
              <a:rPr lang="en-US" dirty="0"/>
              <a:t>Queries compatible with:</a:t>
            </a:r>
          </a:p>
          <a:p>
            <a:pPr lvl="1"/>
            <a:r>
              <a:rPr lang="en-US" dirty="0"/>
              <a:t>DynamoDB console</a:t>
            </a:r>
          </a:p>
          <a:p>
            <a:pPr lvl="1"/>
            <a:r>
              <a:rPr lang="en-US" dirty="0"/>
              <a:t>NoSQL Workbench</a:t>
            </a:r>
          </a:p>
          <a:p>
            <a:pPr lvl="1"/>
            <a:r>
              <a:rPr lang="en-US" dirty="0"/>
              <a:t>AWS CLI</a:t>
            </a:r>
          </a:p>
          <a:p>
            <a:pPr lvl="1"/>
            <a:r>
              <a:rPr lang="en-US" dirty="0"/>
              <a:t>DynamoDB APIs</a:t>
            </a:r>
          </a:p>
          <a:p>
            <a:r>
              <a:rPr lang="en-US" dirty="0"/>
              <a:t>IAM security policies</a:t>
            </a:r>
          </a:p>
          <a:p>
            <a:endParaRPr lang="en-US" dirty="0"/>
          </a:p>
          <a:p>
            <a:endParaRPr lang="en-US" dirty="0"/>
          </a:p>
        </p:txBody>
      </p:sp>
      <p:sp>
        <p:nvSpPr>
          <p:cNvPr id="3" name="Rectangle 2"/>
          <p:cNvSpPr/>
          <p:nvPr/>
        </p:nvSpPr>
        <p:spPr>
          <a:xfrm>
            <a:off x="419100" y="4491823"/>
            <a:ext cx="11204903" cy="1754326"/>
          </a:xfrm>
          <a:prstGeom prst="rect">
            <a:avLst/>
          </a:prstGeom>
          <a:solidFill>
            <a:schemeClr val="accent4"/>
          </a:solidFill>
          <a:ln w="25400">
            <a:solidFill>
              <a:schemeClr val="tx2"/>
            </a:solidFill>
          </a:ln>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ParameterizedStatement</a:t>
            </a:r>
            <a:r>
              <a:rPr lang="en-US" dirty="0">
                <a:solidFill>
                  <a:srgbClr val="000000"/>
                </a:solidFill>
                <a:latin typeface="Consolas" panose="020B0609020204030204" pitchFamily="49" charset="0"/>
              </a:rPr>
              <a:t>&gt; getPartiQLTransactionStatements()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ParameterizedStatement</a:t>
            </a:r>
            <a:r>
              <a:rPr lang="en-US" dirty="0">
                <a:solidFill>
                  <a:srgbClr val="000000"/>
                </a:solidFill>
                <a:latin typeface="Consolas" panose="020B0609020204030204" pitchFamily="49" charset="0"/>
              </a:rPr>
              <a:t>&gt; statements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ArrayList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ParameterizedStatement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statements.add(</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ParameterizedStatement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.withStatement(</a:t>
            </a:r>
            <a:r>
              <a:rPr lang="en-US" dirty="0">
                <a:solidFill>
                  <a:srgbClr val="A31515"/>
                </a:solidFill>
                <a:latin typeface="Consolas" panose="020B0609020204030204" pitchFamily="49" charset="0"/>
              </a:rPr>
              <a:t>"EXISTS(SELECT * FROM Notes where </a:t>
            </a:r>
            <a:r>
              <a:rPr lang="en-US" dirty="0" err="1">
                <a:solidFill>
                  <a:srgbClr val="A31515"/>
                </a:solidFill>
                <a:latin typeface="Consolas" panose="020B0609020204030204" pitchFamily="49" charset="0"/>
              </a:rPr>
              <a:t>UserId</a:t>
            </a:r>
            <a:r>
              <a:rPr lang="en-US" dirty="0">
                <a:solidFill>
                  <a:srgbClr val="A31515"/>
                </a:solidFill>
                <a:latin typeface="Consolas" panose="020B0609020204030204" pitchFamily="49" charset="0"/>
              </a:rPr>
              <a:t> = '</a:t>
            </a:r>
            <a:r>
              <a:rPr lang="en-US" dirty="0" err="1">
                <a:solidFill>
                  <a:srgbClr val="A31515"/>
                </a:solidFill>
                <a:latin typeface="Consolas" panose="020B0609020204030204" pitchFamily="49" charset="0"/>
              </a:rPr>
              <a:t>StudentA</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statements;</a:t>
            </a:r>
          </a:p>
          <a:p>
            <a:r>
              <a:rPr lang="en-US" dirty="0">
                <a:solidFill>
                  <a:srgbClr val="00000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155666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25</a:t>
            </a:fld>
            <a:endParaRPr lang="en-US" dirty="0"/>
          </a:p>
        </p:txBody>
      </p:sp>
      <p:sp>
        <p:nvSpPr>
          <p:cNvPr id="2" name="Title 1"/>
          <p:cNvSpPr>
            <a:spLocks noGrp="1"/>
          </p:cNvSpPr>
          <p:nvPr>
            <p:ph type="title"/>
          </p:nvPr>
        </p:nvSpPr>
        <p:spPr/>
        <p:txBody>
          <a:bodyPr/>
          <a:lstStyle/>
          <a:p>
            <a:r>
              <a:rPr lang="en-US" dirty="0"/>
              <a:t>Interacting with AWS CLI</a:t>
            </a:r>
          </a:p>
        </p:txBody>
      </p:sp>
      <p:sp>
        <p:nvSpPr>
          <p:cNvPr id="14" name="Rectangle 13">
            <a:extLst>
              <a:ext uri="{C183D7F6-B498-43B3-948B-1728B52AA6E4}">
                <adec:decorative xmlns:adec="http://schemas.microsoft.com/office/drawing/2017/decorative" val="1"/>
              </a:ext>
            </a:extLst>
          </p:cNvPr>
          <p:cNvSpPr/>
          <p:nvPr/>
        </p:nvSpPr>
        <p:spPr>
          <a:xfrm>
            <a:off x="163488" y="1275958"/>
            <a:ext cx="11863117" cy="338554"/>
          </a:xfrm>
          <a:prstGeom prst="rect">
            <a:avLst/>
          </a:prstGeom>
          <a:solidFill>
            <a:schemeClr val="accent3"/>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                                                                           X</a:t>
            </a:r>
          </a:p>
        </p:txBody>
      </p:sp>
      <p:sp>
        <p:nvSpPr>
          <p:cNvPr id="13" name="Rounded Rectangle 12"/>
          <p:cNvSpPr/>
          <p:nvPr/>
        </p:nvSpPr>
        <p:spPr>
          <a:xfrm>
            <a:off x="163489" y="1624216"/>
            <a:ext cx="11863117" cy="1213279"/>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br>
              <a:rPr lang="en-US" sz="1600" dirty="0">
                <a:solidFill>
                  <a:schemeClr val="bg2"/>
                </a:solidFill>
                <a:latin typeface="Lucida Console" panose="020B0609040504020204" pitchFamily="49" charset="0"/>
                <a:ea typeface="Amazon Ember Light" charset="0"/>
                <a:cs typeface="Amazon Ember Light" charset="0"/>
              </a:rPr>
            </a:br>
            <a:r>
              <a:rPr lang="en-US" sz="1600" dirty="0">
                <a:solidFill>
                  <a:schemeClr val="bg2"/>
                </a:solidFill>
                <a:latin typeface="Lucida Console" panose="020B0609040504020204" pitchFamily="49" charset="0"/>
                <a:ea typeface="Amazon Ember Light" charset="0"/>
                <a:cs typeface="Amazon Ember Light" charset="0"/>
              </a:rPr>
              <a:t>&gt;&gt; a</a:t>
            </a:r>
            <a:r>
              <a:rPr lang="en-US" sz="1600" dirty="0">
                <a:latin typeface="Lucida Console" panose="020B0609040504020204" pitchFamily="49" charset="0"/>
              </a:rPr>
              <a:t>ws dynamodb put-item --table-name Notes --item '{"UserId":{"S":"StudentA"},"NoteId":{"N":"11"},"Note":{"</a:t>
            </a:r>
            <a:r>
              <a:rPr lang="en-US" sz="1600" dirty="0" err="1">
                <a:latin typeface="Lucida Console" panose="020B0609040504020204" pitchFamily="49" charset="0"/>
              </a:rPr>
              <a:t>S":"HelloWorld</a:t>
            </a:r>
            <a:r>
              <a:rPr lang="en-US" sz="1600" dirty="0">
                <a:latin typeface="Lucida Console" panose="020B0609040504020204" pitchFamily="49" charset="0"/>
              </a:rPr>
              <a:t>!"}}’</a:t>
            </a:r>
          </a:p>
          <a:p>
            <a:endParaRPr lang="en-US" sz="1600" dirty="0">
              <a:solidFill>
                <a:srgbClr val="92D050"/>
              </a:solidFill>
              <a:latin typeface="Lucida Console" panose="020B0609040504020204" pitchFamily="49" charset="0"/>
            </a:endParaRPr>
          </a:p>
        </p:txBody>
      </p:sp>
      <p:cxnSp>
        <p:nvCxnSpPr>
          <p:cNvPr id="20" name="pointsToTable" descr="The command puts an item on the table.">
            <a:extLst>
              <a:ext uri="{C183D7F6-B498-43B3-948B-1728B52AA6E4}">
                <adec:decorative xmlns:adec="http://schemas.microsoft.com/office/drawing/2017/decorative" val="0"/>
              </a:ext>
            </a:extLst>
          </p:cNvPr>
          <p:cNvCxnSpPr>
            <a:cxnSpLocks/>
          </p:cNvCxnSpPr>
          <p:nvPr/>
        </p:nvCxnSpPr>
        <p:spPr>
          <a:xfrm rot="16200000" flipH="1">
            <a:off x="4841942" y="2896510"/>
            <a:ext cx="1879888" cy="1781268"/>
          </a:xfrm>
          <a:prstGeom prst="bentConnector2">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95717" y="3567406"/>
            <a:ext cx="1792478" cy="461665"/>
          </a:xfrm>
          <a:prstGeom prst="rect">
            <a:avLst/>
          </a:prstGeom>
          <a:noFill/>
        </p:spPr>
        <p:txBody>
          <a:bodyPr wrap="none" rtlCol="0">
            <a:spAutoFit/>
          </a:bodyPr>
          <a:lstStyle/>
          <a:p>
            <a:r>
              <a:rPr lang="en-US" sz="2400" dirty="0">
                <a:latin typeface="Amazon Ember" panose="020B0703020204020204" pitchFamily="34" charset="0"/>
                <a:ea typeface="Amazon Ember" panose="020B0703020204020204" pitchFamily="34" charset="0"/>
                <a:cs typeface="Amazon Ember" panose="020B0703020204020204" pitchFamily="34" charset="0"/>
              </a:rPr>
              <a:t>Notes table</a:t>
            </a:r>
            <a:endParaRPr lang="en-US" sz="2400" dirty="0">
              <a:solidFill>
                <a:srgbClr val="000000"/>
              </a:solidFill>
              <a:latin typeface="Amazon Ember" panose="020B0703020204020204" pitchFamily="34" charset="0"/>
              <a:ea typeface="Amazon Ember" panose="020B0703020204020204" pitchFamily="34" charset="0"/>
              <a:cs typeface="Amazon Ember" panose="020B0703020204020204" pitchFamily="34" charset="0"/>
            </a:endParaRPr>
          </a:p>
        </p:txBody>
      </p:sp>
      <p:graphicFrame>
        <p:nvGraphicFramePr>
          <p:cNvPr id="19" name="Table 18"/>
          <p:cNvGraphicFramePr>
            <a:graphicFrameLocks noGrp="1"/>
          </p:cNvGraphicFramePr>
          <p:nvPr>
            <p:extLst/>
          </p:nvPr>
        </p:nvGraphicFramePr>
        <p:xfrm>
          <a:off x="6755643" y="4029071"/>
          <a:ext cx="5270963" cy="1390104"/>
        </p:xfrm>
        <a:graphic>
          <a:graphicData uri="http://schemas.openxmlformats.org/drawingml/2006/table">
            <a:tbl>
              <a:tblPr firstRow="1" bandRow="1">
                <a:tableStyleId>{073A0DAA-6AF3-43AB-8588-CEC1D06C72B9}</a:tableStyleId>
              </a:tblPr>
              <a:tblGrid>
                <a:gridCol w="1284261">
                  <a:extLst>
                    <a:ext uri="{9D8B030D-6E8A-4147-A177-3AD203B41FA5}">
                      <a16:colId xmlns:a16="http://schemas.microsoft.com/office/drawing/2014/main" val="948720766"/>
                    </a:ext>
                  </a:extLst>
                </a:gridCol>
                <a:gridCol w="1062321">
                  <a:extLst>
                    <a:ext uri="{9D8B030D-6E8A-4147-A177-3AD203B41FA5}">
                      <a16:colId xmlns:a16="http://schemas.microsoft.com/office/drawing/2014/main" val="1640103089"/>
                    </a:ext>
                  </a:extLst>
                </a:gridCol>
                <a:gridCol w="1635415">
                  <a:extLst>
                    <a:ext uri="{9D8B030D-6E8A-4147-A177-3AD203B41FA5}">
                      <a16:colId xmlns:a16="http://schemas.microsoft.com/office/drawing/2014/main" val="1352193545"/>
                    </a:ext>
                  </a:extLst>
                </a:gridCol>
                <a:gridCol w="1288966">
                  <a:extLst>
                    <a:ext uri="{9D8B030D-6E8A-4147-A177-3AD203B41FA5}">
                      <a16:colId xmlns:a16="http://schemas.microsoft.com/office/drawing/2014/main" val="1192829027"/>
                    </a:ext>
                  </a:extLst>
                </a:gridCol>
              </a:tblGrid>
              <a:tr h="463368">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NoteId</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solidFill>
                            <a:schemeClr val="tx2"/>
                          </a:solidFill>
                          <a:latin typeface="Lucida Console" panose="020B0609040504020204" pitchFamily="49" charset="0"/>
                        </a:rPr>
                        <a:t>Note</a:t>
                      </a:r>
                      <a:endParaRPr lang="en-US" b="1" i="0" kern="1200" dirty="0">
                        <a:solidFill>
                          <a:schemeClr val="tx2"/>
                        </a:solidFill>
                        <a:latin typeface="Lucida Console" panose="020B0609040504020204" pitchFamily="49" charset="0"/>
                        <a:ea typeface="Amazon Ember" panose="02000000000000000000" pitchFamily="2" charset="0"/>
                        <a:cs typeface="Amazon Ember Light" charset="0"/>
                      </a:endParaRPr>
                    </a:p>
                  </a:txBody>
                  <a:tcPr anchor="ctr">
                    <a:solidFill>
                      <a:schemeClr val="accent3"/>
                    </a:solidFill>
                  </a:tcPr>
                </a:tc>
                <a:tc>
                  <a:txBody>
                    <a:bodyPr/>
                    <a:lstStyle/>
                    <a:p>
                      <a:pPr algn="ctr"/>
                      <a:r>
                        <a:rPr lang="en-US" b="1" dirty="0">
                          <a:solidFill>
                            <a:schemeClr val="tx2"/>
                          </a:solidFill>
                          <a:latin typeface="Lucida Console" panose="020B0609040504020204" pitchFamily="49" charset="0"/>
                        </a:rPr>
                        <a:t>Favorite</a:t>
                      </a:r>
                    </a:p>
                  </a:txBody>
                  <a:tcPr anchor="ctr">
                    <a:solidFill>
                      <a:schemeClr val="accent3"/>
                    </a:solidFill>
                  </a:tcPr>
                </a:tc>
                <a:extLst>
                  <a:ext uri="{0D108BD9-81ED-4DB2-BD59-A6C34878D82A}">
                    <a16:rowId xmlns:a16="http://schemas.microsoft.com/office/drawing/2014/main" val="1676852620"/>
                  </a:ext>
                </a:extLst>
              </a:tr>
              <a:tr h="463368">
                <a:tc>
                  <a:txBody>
                    <a:bodyPr/>
                    <a:lstStyle/>
                    <a:p>
                      <a:pPr algn="l"/>
                      <a:r>
                        <a:rPr lang="en-US" sz="1600" b="0" dirty="0">
                          <a:solidFill>
                            <a:schemeClr val="tx1"/>
                          </a:solidFill>
                          <a:latin typeface="Lucida Console" panose="020B0609040504020204" pitchFamily="49" charset="0"/>
                          <a:ea typeface="Amazon Ember" panose="02000000000000000000" pitchFamily="2" charset="0"/>
                        </a:rPr>
                        <a:t>StudentA</a:t>
                      </a:r>
                    </a:p>
                  </a:txBody>
                  <a:tcPr anchor="ctr">
                    <a:solidFill>
                      <a:schemeClr val="accent4"/>
                    </a:solidFill>
                  </a:tcPr>
                </a:tc>
                <a:tc>
                  <a:txBody>
                    <a:bodyPr/>
                    <a:lstStyle/>
                    <a:p>
                      <a:pPr algn="ctr"/>
                      <a:r>
                        <a:rPr lang="en-US" sz="1600" dirty="0">
                          <a:solidFill>
                            <a:schemeClr val="tx1"/>
                          </a:solidFill>
                          <a:latin typeface="Lucida Console" panose="020B0609040504020204" pitchFamily="49" charset="0"/>
                        </a:rPr>
                        <a:t>11</a:t>
                      </a:r>
                    </a:p>
                  </a:txBody>
                  <a:tcPr anchor="ctr">
                    <a:solidFill>
                      <a:schemeClr val="accent4"/>
                    </a:solidFill>
                  </a:tcPr>
                </a:tc>
                <a:tc>
                  <a:txBody>
                    <a:bodyPr/>
                    <a:lstStyle/>
                    <a:p>
                      <a:pPr algn="ctr"/>
                      <a:r>
                        <a:rPr lang="en-US" sz="1600" dirty="0">
                          <a:solidFill>
                            <a:schemeClr val="tx1"/>
                          </a:solidFill>
                          <a:latin typeface="Lucida Console" panose="020B0609040504020204" pitchFamily="49" charset="0"/>
                        </a:rPr>
                        <a:t>HelloWorld!</a:t>
                      </a:r>
                    </a:p>
                  </a:txBody>
                  <a:tcPr anchor="ctr">
                    <a:solidFill>
                      <a:schemeClr val="accent4"/>
                    </a:solidFill>
                  </a:tcPr>
                </a:tc>
                <a:tc>
                  <a:txBody>
                    <a:bodyPr/>
                    <a:lstStyle/>
                    <a:p>
                      <a:pPr algn="ctr"/>
                      <a:endParaRPr lang="en-US" sz="16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915382171"/>
                  </a:ext>
                </a:extLst>
              </a:tr>
              <a:tr h="463368">
                <a:tc>
                  <a:txBody>
                    <a:bodyPr/>
                    <a:lstStyle/>
                    <a:p>
                      <a:pPr algn="l"/>
                      <a:endParaRPr lang="en-US" sz="16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tc>
                  <a:txBody>
                    <a:bodyPr/>
                    <a:lstStyle/>
                    <a:p>
                      <a:pPr algn="ctr"/>
                      <a:endParaRPr lang="en-US" sz="16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447927830"/>
                  </a:ext>
                </a:extLst>
              </a:tr>
            </a:tbl>
          </a:graphicData>
        </a:graphic>
      </p:graphicFrame>
    </p:spTree>
    <p:custDataLst>
      <p:tags r:id="rId1"/>
    </p:custDataLst>
    <p:extLst>
      <p:ext uri="{BB962C8B-B14F-4D97-AF65-F5344CB8AC3E}">
        <p14:creationId xmlns:p14="http://schemas.microsoft.com/office/powerpoint/2010/main" val="696042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NoSQL Workbench</a:t>
            </a:r>
          </a:p>
        </p:txBody>
      </p:sp>
      <p:sp>
        <p:nvSpPr>
          <p:cNvPr id="8" name="Text Placeholder 7"/>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239518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27</a:t>
            </a:fld>
            <a:endParaRPr lang="en-US" dirty="0"/>
          </a:p>
        </p:txBody>
      </p:sp>
      <p:sp>
        <p:nvSpPr>
          <p:cNvPr id="2" name="Title 1"/>
          <p:cNvSpPr>
            <a:spLocks noGrp="1"/>
          </p:cNvSpPr>
          <p:nvPr>
            <p:ph type="title"/>
          </p:nvPr>
        </p:nvSpPr>
        <p:spPr/>
        <p:txBody>
          <a:bodyPr/>
          <a:lstStyle/>
          <a:p>
            <a:r>
              <a:rPr lang="en-US"/>
              <a:t>Product demonstration</a:t>
            </a:r>
            <a:endParaRPr lang="en-US" dirty="0"/>
          </a:p>
        </p:txBody>
      </p:sp>
      <p:sp>
        <p:nvSpPr>
          <p:cNvPr id="9" name="Content Placeholder 8"/>
          <p:cNvSpPr>
            <a:spLocks noGrp="1"/>
          </p:cNvSpPr>
          <p:nvPr>
            <p:ph type="body" idx="4294967295"/>
          </p:nvPr>
        </p:nvSpPr>
        <p:spPr>
          <a:xfrm>
            <a:off x="622300" y="3429000"/>
            <a:ext cx="5473700" cy="952500"/>
          </a:xfrm>
        </p:spPr>
        <p:txBody>
          <a:bodyPr/>
          <a:lstStyle/>
          <a:p>
            <a:pPr marL="0" indent="0">
              <a:buNone/>
            </a:pPr>
            <a:r>
              <a:rPr lang="en-US" dirty="0"/>
              <a:t>NoSQL Workbench walkthrough</a:t>
            </a:r>
          </a:p>
          <a:p>
            <a:pPr marL="171450" indent="-171450">
              <a:buFontTx/>
              <a:buChar char="-"/>
            </a:pPr>
            <a:endParaRPr lang="en-US" dirty="0"/>
          </a:p>
        </p:txBody>
      </p:sp>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3" t="11148" r="945" b="13034"/>
          <a:stretch/>
        </p:blipFill>
        <p:spPr>
          <a:xfrm>
            <a:off x="6096000" y="1515548"/>
            <a:ext cx="5671540" cy="4512703"/>
          </a:xfrm>
          <a:prstGeom prst="rect">
            <a:avLst/>
          </a:prstGeom>
        </p:spPr>
      </p:pic>
    </p:spTree>
    <p:custDataLst>
      <p:tags r:id="rId1"/>
    </p:custDataLst>
    <p:extLst>
      <p:ext uri="{BB962C8B-B14F-4D97-AF65-F5344CB8AC3E}">
        <p14:creationId xmlns:p14="http://schemas.microsoft.com/office/powerpoint/2010/main" val="371364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Programming with DynamoDB</a:t>
            </a:r>
          </a:p>
        </p:txBody>
      </p:sp>
      <p:sp>
        <p:nvSpPr>
          <p:cNvPr id="8" name="Text Placeholder 7"/>
          <p:cNvSpPr>
            <a:spLocks noGrp="1"/>
          </p:cNvSpPr>
          <p:nvPr>
            <p:ph type="subTitle" idx="1"/>
          </p:nvPr>
        </p:nvSpPr>
        <p:spPr/>
        <p:txBody>
          <a:bodyPr/>
          <a:lstStyle/>
          <a:p>
            <a:r>
              <a:rPr lang="en-US" dirty="0"/>
              <a:t>Module 7: Getting Started with Databases</a:t>
            </a:r>
          </a:p>
          <a:p>
            <a:endParaRPr lang="en-US" dirty="0"/>
          </a:p>
        </p:txBody>
      </p:sp>
    </p:spTree>
    <p:custDataLst>
      <p:tags r:id="rId1"/>
    </p:custDataLst>
    <p:extLst>
      <p:ext uri="{BB962C8B-B14F-4D97-AF65-F5344CB8AC3E}">
        <p14:creationId xmlns:p14="http://schemas.microsoft.com/office/powerpoint/2010/main" val="85471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29</a:t>
            </a:fld>
            <a:endParaRPr lang="en-US" dirty="0"/>
          </a:p>
        </p:txBody>
      </p:sp>
      <p:sp>
        <p:nvSpPr>
          <p:cNvPr id="4" name="Title 3"/>
          <p:cNvSpPr>
            <a:spLocks noGrp="1"/>
          </p:cNvSpPr>
          <p:nvPr>
            <p:ph type="title"/>
          </p:nvPr>
        </p:nvSpPr>
        <p:spPr/>
        <p:txBody>
          <a:bodyPr/>
          <a:lstStyle/>
          <a:p>
            <a:r>
              <a:rPr lang="en-US" dirty="0"/>
              <a:t>AWS SDK support for DynamoDB, 1 of 2</a:t>
            </a:r>
          </a:p>
        </p:txBody>
      </p:sp>
      <p:grpSp>
        <p:nvGrpSpPr>
          <p:cNvPr id="2" name="justGraphic">
            <a:extLst>
              <a:ext uri="{FF2B5EF4-FFF2-40B4-BE49-F238E27FC236}">
                <a16:creationId xmlns:a16="http://schemas.microsoft.com/office/drawing/2014/main" id="{E5F3E651-32DE-4D62-84AF-82233D9B41ED}"/>
              </a:ext>
              <a:ext uri="{C183D7F6-B498-43B3-948B-1728B52AA6E4}">
                <adec:decorative xmlns:adec="http://schemas.microsoft.com/office/drawing/2017/decorative" val="1"/>
              </a:ext>
            </a:extLst>
          </p:cNvPr>
          <p:cNvGrpSpPr/>
          <p:nvPr/>
        </p:nvGrpSpPr>
        <p:grpSpPr>
          <a:xfrm>
            <a:off x="1165274" y="2043307"/>
            <a:ext cx="9861452" cy="3825230"/>
            <a:chOff x="1165274" y="2043307"/>
            <a:chExt cx="9861452" cy="3825230"/>
          </a:xfrm>
        </p:grpSpPr>
        <p:sp>
          <p:nvSpPr>
            <p:cNvPr id="99" name="Rectangle 98">
              <a:extLst>
                <a:ext uri="{FF2B5EF4-FFF2-40B4-BE49-F238E27FC236}">
                  <a16:creationId xmlns:a16="http://schemas.microsoft.com/office/drawing/2014/main" id="{BEFEC4D9-0FF6-0740-BBB7-9A904CD0D43A}"/>
                </a:ext>
              </a:extLst>
            </p:cNvPr>
            <p:cNvSpPr/>
            <p:nvPr/>
          </p:nvSpPr>
          <p:spPr>
            <a:xfrm>
              <a:off x="1165274" y="2043307"/>
              <a:ext cx="9861452" cy="382523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0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5274" y="204330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9283715" y="3523271"/>
              <a:ext cx="1167133" cy="950362"/>
              <a:chOff x="9668093" y="3223081"/>
              <a:chExt cx="1167133" cy="950362"/>
            </a:xfrm>
          </p:grpSpPr>
          <p:sp>
            <p:nvSpPr>
              <p:cNvPr id="91" name="TextBox 90">
                <a:extLst>
                  <a:ext uri="{FF2B5EF4-FFF2-40B4-BE49-F238E27FC236}">
                    <a16:creationId xmlns:a16="http://schemas.microsoft.com/office/drawing/2014/main" id="{9D109191-85FE-4667-BA2A-3BB1C898FE87}"/>
                  </a:ext>
                </a:extLst>
              </p:cNvPr>
              <p:cNvSpPr txBox="1"/>
              <p:nvPr/>
            </p:nvSpPr>
            <p:spPr>
              <a:xfrm>
                <a:off x="9668093" y="3986595"/>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20"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8759" y="322308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526174" y="3523272"/>
              <a:ext cx="1463040" cy="10560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application</a:t>
              </a:r>
            </a:p>
          </p:txBody>
        </p:sp>
        <p:sp>
          <p:nvSpPr>
            <p:cNvPr id="121" name="Rectangle 120"/>
            <p:cNvSpPr/>
            <p:nvPr/>
          </p:nvSpPr>
          <p:spPr>
            <a:xfrm>
              <a:off x="3772385" y="2407216"/>
              <a:ext cx="4384531" cy="3288531"/>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AWS SDK</a:t>
              </a:r>
            </a:p>
          </p:txBody>
        </p:sp>
        <p:sp>
          <p:nvSpPr>
            <p:cNvPr id="6" name="Rectangle 5"/>
            <p:cNvSpPr/>
            <p:nvPr/>
          </p:nvSpPr>
          <p:spPr>
            <a:xfrm>
              <a:off x="4102842" y="2805818"/>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Object persistence</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2" name="Rectangle 121"/>
            <p:cNvSpPr/>
            <p:nvPr/>
          </p:nvSpPr>
          <p:spPr>
            <a:xfrm>
              <a:off x="4102842" y="3668525"/>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Document</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3" name="Rectangle 122"/>
            <p:cNvSpPr/>
            <p:nvPr/>
          </p:nvSpPr>
          <p:spPr>
            <a:xfrm>
              <a:off x="4118219" y="4531233"/>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Low-level</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4" name="Rectangle 123"/>
            <p:cNvSpPr/>
            <p:nvPr/>
          </p:nvSpPr>
          <p:spPr>
            <a:xfrm>
              <a:off x="6356252" y="2805817"/>
              <a:ext cx="1477108" cy="24909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DynamoDB</a:t>
              </a:r>
            </a:p>
            <a:p>
              <a:pPr algn="ctr"/>
              <a:r>
                <a:rPr lang="en-US" dirty="0">
                  <a:solidFill>
                    <a:schemeClr val="tx1"/>
                  </a:solidFill>
                </a:rPr>
                <a:t>AWS REST API</a:t>
              </a:r>
            </a:p>
          </p:txBody>
        </p:sp>
        <p:cxnSp>
          <p:nvCxnSpPr>
            <p:cNvPr id="8" name="Elbow Connector 7"/>
            <p:cNvCxnSpPr>
              <a:cxnSpLocks/>
              <a:stCxn id="5" idx="0"/>
              <a:endCxn id="6" idx="1"/>
            </p:cNvCxnSpPr>
            <p:nvPr/>
          </p:nvCxnSpPr>
          <p:spPr>
            <a:xfrm rot="5400000" flipH="1" flipV="1">
              <a:off x="3008978" y="2429408"/>
              <a:ext cx="342581" cy="184514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cxnSpLocks/>
              <a:stCxn id="5" idx="2"/>
              <a:endCxn id="123" idx="1"/>
            </p:cNvCxnSpPr>
            <p:nvPr/>
          </p:nvCxnSpPr>
          <p:spPr>
            <a:xfrm rot="16200000" flipH="1">
              <a:off x="3024584" y="3812471"/>
              <a:ext cx="326744" cy="1860525"/>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5" idx="3"/>
              <a:endCxn id="122" idx="1"/>
            </p:cNvCxnSpPr>
            <p:nvPr/>
          </p:nvCxnSpPr>
          <p:spPr>
            <a:xfrm flipV="1">
              <a:off x="2989214" y="4043398"/>
              <a:ext cx="1113628" cy="7919"/>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903506" y="3164545"/>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5918883" y="4051317"/>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903506" y="4938088"/>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0"/>
            </p:cNvCxnSpPr>
            <p:nvPr/>
          </p:nvCxnSpPr>
          <p:spPr>
            <a:xfrm rot="16200000" flipV="1">
              <a:off x="8668086" y="2324075"/>
              <a:ext cx="362267" cy="2036125"/>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cxnSpLocks/>
              <a:stCxn id="91" idx="2"/>
            </p:cNvCxnSpPr>
            <p:nvPr/>
          </p:nvCxnSpPr>
          <p:spPr>
            <a:xfrm rot="5400000">
              <a:off x="8614020" y="3690773"/>
              <a:ext cx="470403" cy="2036123"/>
            </a:xfrm>
            <a:prstGeom prst="bentConnector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62384" y="2854822"/>
              <a:ext cx="934871"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Request</a:t>
              </a:r>
            </a:p>
          </p:txBody>
        </p:sp>
        <p:sp>
          <p:nvSpPr>
            <p:cNvPr id="136" name="TextBox 135"/>
            <p:cNvSpPr txBox="1"/>
            <p:nvPr/>
          </p:nvSpPr>
          <p:spPr>
            <a:xfrm>
              <a:off x="8793697" y="4942105"/>
              <a:ext cx="106471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Response</a:t>
              </a:r>
            </a:p>
          </p:txBody>
        </p:sp>
      </p:grpSp>
    </p:spTree>
    <p:custDataLst>
      <p:tags r:id="rId1"/>
    </p:custDataLst>
    <p:extLst>
      <p:ext uri="{BB962C8B-B14F-4D97-AF65-F5344CB8AC3E}">
        <p14:creationId xmlns:p14="http://schemas.microsoft.com/office/powerpoint/2010/main" val="119555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3</a:t>
            </a:fld>
            <a:endParaRPr lang="en-US" dirty="0"/>
          </a:p>
        </p:txBody>
      </p:sp>
      <p:sp>
        <p:nvSpPr>
          <p:cNvPr id="2" name="Title 1"/>
          <p:cNvSpPr>
            <a:spLocks noGrp="1"/>
          </p:cNvSpPr>
          <p:nvPr>
            <p:ph type="title"/>
          </p:nvPr>
        </p:nvSpPr>
        <p:spPr/>
        <p:txBody>
          <a:bodyPr/>
          <a:lstStyle/>
          <a:p>
            <a:r>
              <a:rPr lang="en-US"/>
              <a:t>Module 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1"/>
            <a:r>
              <a:rPr lang="en-US" dirty="0"/>
              <a:t>Describe the key components of DynamoDB</a:t>
            </a:r>
          </a:p>
          <a:p>
            <a:pPr lvl="1"/>
            <a:r>
              <a:rPr lang="en-US" dirty="0"/>
              <a:t>Explore multiple ways to connect to DynamoDB</a:t>
            </a:r>
          </a:p>
          <a:p>
            <a:pPr lvl="1"/>
            <a:r>
              <a:rPr lang="en-US" dirty="0"/>
              <a:t>Define SDK dependencies and settings for your code</a:t>
            </a:r>
          </a:p>
          <a:p>
            <a:pPr lvl="1"/>
            <a:r>
              <a:rPr lang="en-US" dirty="0"/>
              <a:t>Work with request and response objects</a:t>
            </a:r>
          </a:p>
        </p:txBody>
      </p:sp>
    </p:spTree>
    <p:custDataLst>
      <p:tags r:id="rId1"/>
    </p:custDataLst>
    <p:extLst>
      <p:ext uri="{BB962C8B-B14F-4D97-AF65-F5344CB8AC3E}">
        <p14:creationId xmlns:p14="http://schemas.microsoft.com/office/powerpoint/2010/main" val="53391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30</a:t>
            </a:fld>
            <a:endParaRPr lang="en-US" dirty="0"/>
          </a:p>
        </p:txBody>
      </p:sp>
      <p:sp>
        <p:nvSpPr>
          <p:cNvPr id="4" name="Title 3"/>
          <p:cNvSpPr>
            <a:spLocks noGrp="1"/>
          </p:cNvSpPr>
          <p:nvPr>
            <p:ph type="title"/>
          </p:nvPr>
        </p:nvSpPr>
        <p:spPr/>
        <p:txBody>
          <a:bodyPr/>
          <a:lstStyle/>
          <a:p>
            <a:r>
              <a:rPr lang="en-US" dirty="0"/>
              <a:t>AWS SDK support </a:t>
            </a:r>
            <a:r>
              <a:rPr lang="en-US"/>
              <a:t>for DynamoDB, 2 of 2</a:t>
            </a:r>
            <a:endParaRPr lang="en-US" dirty="0"/>
          </a:p>
        </p:txBody>
      </p:sp>
      <p:grpSp>
        <p:nvGrpSpPr>
          <p:cNvPr id="2" name="justGraphic">
            <a:extLst>
              <a:ext uri="{FF2B5EF4-FFF2-40B4-BE49-F238E27FC236}">
                <a16:creationId xmlns:a16="http://schemas.microsoft.com/office/drawing/2014/main" id="{6EC51B27-64C5-4CD0-8CAE-4828860D48D2}"/>
              </a:ext>
              <a:ext uri="{C183D7F6-B498-43B3-948B-1728B52AA6E4}">
                <adec:decorative xmlns:adec="http://schemas.microsoft.com/office/drawing/2017/decorative" val="1"/>
              </a:ext>
            </a:extLst>
          </p:cNvPr>
          <p:cNvGrpSpPr/>
          <p:nvPr/>
        </p:nvGrpSpPr>
        <p:grpSpPr>
          <a:xfrm>
            <a:off x="1165274" y="1120772"/>
            <a:ext cx="9861452" cy="4747765"/>
            <a:chOff x="1165274" y="1120772"/>
            <a:chExt cx="9861452" cy="4747765"/>
          </a:xfrm>
        </p:grpSpPr>
        <p:sp>
          <p:nvSpPr>
            <p:cNvPr id="99" name="Rectangle 98">
              <a:extLst>
                <a:ext uri="{FF2B5EF4-FFF2-40B4-BE49-F238E27FC236}">
                  <a16:creationId xmlns:a16="http://schemas.microsoft.com/office/drawing/2014/main" id="{BEFEC4D9-0FF6-0740-BBB7-9A904CD0D43A}"/>
                </a:ext>
              </a:extLst>
            </p:cNvPr>
            <p:cNvSpPr/>
            <p:nvPr/>
          </p:nvSpPr>
          <p:spPr>
            <a:xfrm>
              <a:off x="1165274" y="2043307"/>
              <a:ext cx="9861452" cy="382523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0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5274" y="204330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9283715" y="3523271"/>
              <a:ext cx="1167133" cy="950362"/>
              <a:chOff x="9668093" y="3223081"/>
              <a:chExt cx="1167133" cy="950362"/>
            </a:xfrm>
          </p:grpSpPr>
          <p:sp>
            <p:nvSpPr>
              <p:cNvPr id="91" name="TextBox 90">
                <a:extLst>
                  <a:ext uri="{FF2B5EF4-FFF2-40B4-BE49-F238E27FC236}">
                    <a16:creationId xmlns:a16="http://schemas.microsoft.com/office/drawing/2014/main" id="{9D109191-85FE-4667-BA2A-3BB1C898FE87}"/>
                  </a:ext>
                </a:extLst>
              </p:cNvPr>
              <p:cNvSpPr txBox="1"/>
              <p:nvPr/>
            </p:nvSpPr>
            <p:spPr>
              <a:xfrm>
                <a:off x="9668093" y="3986595"/>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20"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8759" y="322308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526174" y="3523272"/>
              <a:ext cx="1463040" cy="1056090"/>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application</a:t>
              </a:r>
            </a:p>
          </p:txBody>
        </p:sp>
        <p:sp>
          <p:nvSpPr>
            <p:cNvPr id="121" name="Rectangle 120"/>
            <p:cNvSpPr/>
            <p:nvPr/>
          </p:nvSpPr>
          <p:spPr>
            <a:xfrm>
              <a:off x="3772385" y="2407216"/>
              <a:ext cx="4384531" cy="3288531"/>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AWS SDK</a:t>
              </a:r>
            </a:p>
          </p:txBody>
        </p:sp>
        <p:sp>
          <p:nvSpPr>
            <p:cNvPr id="6" name="Rectangle 5"/>
            <p:cNvSpPr/>
            <p:nvPr/>
          </p:nvSpPr>
          <p:spPr>
            <a:xfrm>
              <a:off x="4102842" y="2805818"/>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Object persistence</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2" name="Rectangle 121"/>
            <p:cNvSpPr/>
            <p:nvPr/>
          </p:nvSpPr>
          <p:spPr>
            <a:xfrm>
              <a:off x="4102842" y="3668525"/>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Document</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3" name="Rectangle 122"/>
            <p:cNvSpPr/>
            <p:nvPr/>
          </p:nvSpPr>
          <p:spPr>
            <a:xfrm>
              <a:off x="4118219" y="4531233"/>
              <a:ext cx="1800664" cy="749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ea typeface="Amazon Ember" panose="02000000000000000000" pitchFamily="2" charset="0"/>
                </a:rPr>
                <a:t>Low-level</a:t>
              </a:r>
              <a:br>
                <a:rPr lang="en-US" sz="1700" dirty="0">
                  <a:solidFill>
                    <a:schemeClr val="tx1"/>
                  </a:solidFill>
                  <a:ea typeface="Amazon Ember" panose="02000000000000000000" pitchFamily="2" charset="0"/>
                </a:rPr>
              </a:br>
              <a:r>
                <a:rPr lang="en-US" sz="1700" dirty="0">
                  <a:solidFill>
                    <a:schemeClr val="tx1"/>
                  </a:solidFill>
                  <a:ea typeface="Amazon Ember" panose="02000000000000000000" pitchFamily="2" charset="0"/>
                </a:rPr>
                <a:t>interface</a:t>
              </a:r>
            </a:p>
          </p:txBody>
        </p:sp>
        <p:sp>
          <p:nvSpPr>
            <p:cNvPr id="124" name="Rectangle 123"/>
            <p:cNvSpPr/>
            <p:nvPr/>
          </p:nvSpPr>
          <p:spPr>
            <a:xfrm>
              <a:off x="6356252" y="2805817"/>
              <a:ext cx="1477108" cy="249099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DynamoDB</a:t>
              </a:r>
            </a:p>
            <a:p>
              <a:pPr algn="ctr"/>
              <a:r>
                <a:rPr lang="en-US" dirty="0">
                  <a:solidFill>
                    <a:schemeClr val="tx1"/>
                  </a:solidFill>
                </a:rPr>
                <a:t>AWS REST API</a:t>
              </a:r>
            </a:p>
          </p:txBody>
        </p:sp>
        <p:cxnSp>
          <p:nvCxnSpPr>
            <p:cNvPr id="8" name="Elbow Connector 7"/>
            <p:cNvCxnSpPr>
              <a:cxnSpLocks/>
              <a:stCxn id="5" idx="0"/>
              <a:endCxn id="6" idx="1"/>
            </p:cNvCxnSpPr>
            <p:nvPr/>
          </p:nvCxnSpPr>
          <p:spPr>
            <a:xfrm rot="5400000" flipH="1" flipV="1">
              <a:off x="3008978" y="2429408"/>
              <a:ext cx="342581" cy="184514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cxnSpLocks/>
              <a:stCxn id="5" idx="2"/>
              <a:endCxn id="123" idx="1"/>
            </p:cNvCxnSpPr>
            <p:nvPr/>
          </p:nvCxnSpPr>
          <p:spPr>
            <a:xfrm rot="16200000" flipH="1">
              <a:off x="3024584" y="3812471"/>
              <a:ext cx="326744" cy="1860525"/>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5" idx="3"/>
              <a:endCxn id="122" idx="1"/>
            </p:cNvCxnSpPr>
            <p:nvPr/>
          </p:nvCxnSpPr>
          <p:spPr>
            <a:xfrm flipV="1">
              <a:off x="2989214" y="4043398"/>
              <a:ext cx="1113628" cy="7919"/>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903506" y="3164545"/>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5918883" y="4051317"/>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903506" y="4938088"/>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120" idx="0"/>
            </p:cNvCxnSpPr>
            <p:nvPr/>
          </p:nvCxnSpPr>
          <p:spPr>
            <a:xfrm rot="16200000" flipV="1">
              <a:off x="8668086" y="2324075"/>
              <a:ext cx="362267" cy="2036125"/>
            </a:xfrm>
            <a:prstGeom prst="bentConnector2">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cxnSpLocks/>
              <a:stCxn id="91" idx="2"/>
            </p:cNvCxnSpPr>
            <p:nvPr/>
          </p:nvCxnSpPr>
          <p:spPr>
            <a:xfrm rot="5400000">
              <a:off x="8614020" y="3690773"/>
              <a:ext cx="470403" cy="2036123"/>
            </a:xfrm>
            <a:prstGeom prst="bentConnector2">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762384" y="2854822"/>
              <a:ext cx="934871"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Request</a:t>
              </a:r>
            </a:p>
          </p:txBody>
        </p:sp>
        <p:sp>
          <p:nvSpPr>
            <p:cNvPr id="136" name="TextBox 135"/>
            <p:cNvSpPr txBox="1"/>
            <p:nvPr/>
          </p:nvSpPr>
          <p:spPr>
            <a:xfrm>
              <a:off x="8793697" y="4942105"/>
              <a:ext cx="106471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Response</a:t>
              </a:r>
            </a:p>
          </p:txBody>
        </p:sp>
        <p:sp>
          <p:nvSpPr>
            <p:cNvPr id="25" name="Rectangle 24"/>
            <p:cNvSpPr/>
            <p:nvPr/>
          </p:nvSpPr>
          <p:spPr>
            <a:xfrm>
              <a:off x="4081634" y="2805818"/>
              <a:ext cx="1837249" cy="1600754"/>
            </a:xfrm>
            <a:prstGeom prst="rect">
              <a:avLst/>
            </a:prstGeom>
            <a:noFill/>
            <a:ln w="44450">
              <a:solidFill>
                <a:schemeClr val="hlink"/>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Elbow Connector 26"/>
            <p:cNvCxnSpPr>
              <a:cxnSpLocks/>
              <a:stCxn id="25" idx="0"/>
              <a:endCxn id="28" idx="1"/>
            </p:cNvCxnSpPr>
            <p:nvPr/>
          </p:nvCxnSpPr>
          <p:spPr>
            <a:xfrm rot="5400000" flipH="1" flipV="1">
              <a:off x="4684724" y="1913361"/>
              <a:ext cx="1207992" cy="576922"/>
            </a:xfrm>
            <a:prstGeom prst="bentConnector2">
              <a:avLst/>
            </a:prstGeom>
            <a:ln w="44450">
              <a:solidFill>
                <a:schemeClr val="hlink"/>
              </a:solidFill>
              <a:headEnd type="arrow" w="lg" len="lg"/>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77181" y="1120772"/>
              <a:ext cx="4633000" cy="954107"/>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none" rtlCol="0">
              <a:spAutoFit/>
            </a:bodyPr>
            <a:lstStyle/>
            <a:p>
              <a:r>
                <a:rPr lang="en-US" sz="2800" dirty="0">
                  <a:ea typeface="Amazon Ember" panose="02000000000000000000" pitchFamily="2" charset="0"/>
                </a:rPr>
                <a:t>Programmatic interfaces to</a:t>
              </a:r>
            </a:p>
            <a:p>
              <a:r>
                <a:rPr lang="en-US" sz="2800" dirty="0">
                  <a:ea typeface="Amazon Ember" panose="02000000000000000000" pitchFamily="2" charset="0"/>
                </a:rPr>
                <a:t>map complex data types</a:t>
              </a:r>
              <a:r>
                <a:rPr lang="en-US" sz="2800" dirty="0">
                  <a:ea typeface="Amazon Ember" panose="02000000000000000000" pitchFamily="2" charset="0"/>
                  <a:cs typeface="Amazon Ember Light" panose="020B0403020204020204" pitchFamily="34" charset="0"/>
                </a:rPr>
                <a:t> </a:t>
              </a:r>
            </a:p>
          </p:txBody>
        </p:sp>
      </p:grpSp>
    </p:spTree>
    <p:custDataLst>
      <p:tags r:id="rId1"/>
    </p:custDataLst>
    <p:extLst>
      <p:ext uri="{BB962C8B-B14F-4D97-AF65-F5344CB8AC3E}">
        <p14:creationId xmlns:p14="http://schemas.microsoft.com/office/powerpoint/2010/main" val="2947284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31</a:t>
            </a:fld>
            <a:endParaRPr lang="en-US" dirty="0"/>
          </a:p>
        </p:txBody>
      </p:sp>
      <p:sp>
        <p:nvSpPr>
          <p:cNvPr id="2" name="Title 1"/>
          <p:cNvSpPr>
            <a:spLocks noGrp="1"/>
          </p:cNvSpPr>
          <p:nvPr>
            <p:ph type="title"/>
          </p:nvPr>
        </p:nvSpPr>
        <p:spPr/>
        <p:txBody>
          <a:bodyPr/>
          <a:lstStyle/>
          <a:p>
            <a:r>
              <a:rPr lang="en-US" dirty="0"/>
              <a:t>Comparison of programmatic interfaces</a:t>
            </a:r>
          </a:p>
        </p:txBody>
      </p:sp>
      <p:pic>
        <p:nvPicPr>
          <p:cNvPr id="21" name="Picture 20">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519" y="1290205"/>
            <a:ext cx="1824240" cy="1828800"/>
          </a:xfrm>
          <a:prstGeom prst="rect">
            <a:avLst/>
          </a:prstGeom>
        </p:spPr>
      </p:pic>
      <p:sp>
        <p:nvSpPr>
          <p:cNvPr id="18" name="Content Placeholder 17"/>
          <p:cNvSpPr>
            <a:spLocks noGrp="1"/>
          </p:cNvSpPr>
          <p:nvPr>
            <p:ph idx="4294967295"/>
          </p:nvPr>
        </p:nvSpPr>
        <p:spPr>
          <a:xfrm>
            <a:off x="202658" y="3116123"/>
            <a:ext cx="4017963" cy="3235325"/>
          </a:xfrm>
        </p:spPr>
        <p:txBody>
          <a:bodyPr>
            <a:noAutofit/>
          </a:bodyPr>
          <a:lstStyle/>
          <a:p>
            <a:pPr marL="0" indent="0" algn="ctr">
              <a:buNone/>
            </a:pPr>
            <a:r>
              <a:rPr lang="en-US" sz="2400" dirty="0"/>
              <a:t>Object Persistence Interface</a:t>
            </a:r>
          </a:p>
          <a:p>
            <a:pPr lvl="1"/>
            <a:r>
              <a:rPr lang="en-US" sz="2000" dirty="0"/>
              <a:t>Mapped data types </a:t>
            </a:r>
          </a:p>
          <a:p>
            <a:pPr lvl="1"/>
            <a:r>
              <a:rPr lang="en-US" sz="2000" dirty="0"/>
              <a:t>Java, .NET</a:t>
            </a:r>
          </a:p>
          <a:p>
            <a:pPr lvl="1"/>
            <a:r>
              <a:rPr lang="en-US" sz="2000" dirty="0"/>
              <a:t>Object-centric code</a:t>
            </a:r>
          </a:p>
        </p:txBody>
      </p:sp>
      <p:pic>
        <p:nvPicPr>
          <p:cNvPr id="20" name="Picture 19">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3531" y="1290205"/>
            <a:ext cx="1828800" cy="1828800"/>
          </a:xfrm>
          <a:prstGeom prst="rect">
            <a:avLst/>
          </a:prstGeom>
        </p:spPr>
      </p:pic>
      <p:sp>
        <p:nvSpPr>
          <p:cNvPr id="19" name="Content Placeholder 18"/>
          <p:cNvSpPr>
            <a:spLocks noGrp="1"/>
          </p:cNvSpPr>
          <p:nvPr>
            <p:ph idx="4294967295"/>
          </p:nvPr>
        </p:nvSpPr>
        <p:spPr>
          <a:xfrm>
            <a:off x="4510881" y="3116465"/>
            <a:ext cx="3594100" cy="3235325"/>
          </a:xfrm>
        </p:spPr>
        <p:txBody>
          <a:bodyPr>
            <a:noAutofit/>
          </a:bodyPr>
          <a:lstStyle/>
          <a:p>
            <a:pPr marL="0" indent="0" algn="ctr">
              <a:buNone/>
            </a:pPr>
            <a:r>
              <a:rPr lang="en-US" sz="2400" dirty="0"/>
              <a:t>Document Interface</a:t>
            </a:r>
            <a:br>
              <a:rPr lang="en-US" sz="2400" dirty="0"/>
            </a:br>
            <a:endParaRPr lang="en-US" dirty="0"/>
          </a:p>
          <a:p>
            <a:pPr lvl="1"/>
            <a:r>
              <a:rPr lang="en-US" sz="2000" dirty="0"/>
              <a:t>Data type descriptors are implied</a:t>
            </a:r>
          </a:p>
          <a:p>
            <a:pPr lvl="1"/>
            <a:r>
              <a:rPr lang="en-US" sz="2000" dirty="0"/>
              <a:t>Java, .NET, Node.js, AWS SDK for JavaScript in </a:t>
            </a:r>
            <a:r>
              <a:rPr lang="en-US" sz="2000"/>
              <a:t>the browser</a:t>
            </a:r>
            <a:endParaRPr lang="en-US" sz="2000" dirty="0"/>
          </a:p>
          <a:p>
            <a:pPr lvl="1"/>
            <a:r>
              <a:rPr lang="en-US" sz="2000" dirty="0"/>
              <a:t>Built-in JSON tools</a:t>
            </a:r>
          </a:p>
        </p:txBody>
      </p:sp>
      <p:pic>
        <p:nvPicPr>
          <p:cNvPr id="22" name="Picture 2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5468" y="1290205"/>
            <a:ext cx="1828800" cy="1828800"/>
          </a:xfrm>
          <a:prstGeom prst="rect">
            <a:avLst/>
          </a:prstGeom>
        </p:spPr>
      </p:pic>
      <p:sp>
        <p:nvSpPr>
          <p:cNvPr id="17" name="Content Placeholder 16"/>
          <p:cNvSpPr>
            <a:spLocks noGrp="1"/>
          </p:cNvSpPr>
          <p:nvPr>
            <p:ph idx="4294967295"/>
          </p:nvPr>
        </p:nvSpPr>
        <p:spPr>
          <a:xfrm>
            <a:off x="8462818" y="3116123"/>
            <a:ext cx="3594100" cy="3235325"/>
          </a:xfrm>
        </p:spPr>
        <p:txBody>
          <a:bodyPr>
            <a:noAutofit/>
          </a:bodyPr>
          <a:lstStyle/>
          <a:p>
            <a:pPr marL="0" indent="0" algn="ctr">
              <a:buNone/>
            </a:pPr>
            <a:r>
              <a:rPr lang="en-US" sz="2400" dirty="0"/>
              <a:t>Low-Level Interface</a:t>
            </a:r>
            <a:br>
              <a:rPr lang="en-US" sz="2400" dirty="0"/>
            </a:br>
            <a:endParaRPr lang="en-US" dirty="0"/>
          </a:p>
          <a:p>
            <a:pPr lvl="1"/>
            <a:r>
              <a:rPr lang="en-US" sz="2000" dirty="0"/>
              <a:t>Data type descriptors must be identified</a:t>
            </a:r>
          </a:p>
          <a:p>
            <a:pPr lvl="1"/>
            <a:r>
              <a:rPr lang="en-US" sz="2000" dirty="0"/>
              <a:t>Supports all AWS SDKs</a:t>
            </a:r>
          </a:p>
          <a:p>
            <a:pPr lvl="1"/>
            <a:endParaRPr lang="en-US" dirty="0"/>
          </a:p>
        </p:txBody>
      </p:sp>
    </p:spTree>
    <p:custDataLst>
      <p:tags r:id="rId1"/>
    </p:custDataLst>
    <p:extLst>
      <p:ext uri="{BB962C8B-B14F-4D97-AF65-F5344CB8AC3E}">
        <p14:creationId xmlns:p14="http://schemas.microsoft.com/office/powerpoint/2010/main" val="738752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DynamoDB dependencies</a:t>
            </a:r>
          </a:p>
        </p:txBody>
      </p:sp>
      <p:sp>
        <p:nvSpPr>
          <p:cNvPr id="3" name="Text Placeholder 2">
            <a:extLst>
              <a:ext uri="{FF2B5EF4-FFF2-40B4-BE49-F238E27FC236}">
                <a16:creationId xmlns:a16="http://schemas.microsoft.com/office/drawing/2014/main" id="{E2AF9B4F-48F2-4BA5-8C84-4030964C3A4C}"/>
              </a:ext>
            </a:extLst>
          </p:cNvPr>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3257274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33</a:t>
            </a:fld>
            <a:endParaRPr lang="en-US" dirty="0"/>
          </a:p>
        </p:txBody>
      </p:sp>
      <p:sp>
        <p:nvSpPr>
          <p:cNvPr id="2" name="Title 1"/>
          <p:cNvSpPr>
            <a:spLocks noGrp="1"/>
          </p:cNvSpPr>
          <p:nvPr>
            <p:ph type="title"/>
          </p:nvPr>
        </p:nvSpPr>
        <p:spPr/>
        <p:txBody>
          <a:bodyPr/>
          <a:lstStyle/>
          <a:p>
            <a:r>
              <a:rPr lang="en-US" dirty="0"/>
              <a:t>Define dependencies for SDKs</a:t>
            </a:r>
          </a:p>
        </p:txBody>
      </p:sp>
      <p:pic>
        <p:nvPicPr>
          <p:cNvPr id="17" name="Picture 16">
            <a:extLst>
              <a:ext uri="{FF2B5EF4-FFF2-40B4-BE49-F238E27FC236}">
                <a16:creationId xmlns:a16="http://schemas.microsoft.com/office/drawing/2014/main" id="{617BE879-8681-4BC6-9FE2-6EE308729015}"/>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9345" y="1737602"/>
            <a:ext cx="847023" cy="975359"/>
          </a:xfrm>
          <a:prstGeom prst="rect">
            <a:avLst/>
          </a:prstGeom>
        </p:spPr>
      </p:pic>
      <p:sp>
        <p:nvSpPr>
          <p:cNvPr id="18" name="TextBox 17">
            <a:extLst>
              <a:ext uri="{FF2B5EF4-FFF2-40B4-BE49-F238E27FC236}">
                <a16:creationId xmlns:a16="http://schemas.microsoft.com/office/drawing/2014/main" id="{3CF19884-BDC5-4838-B7F5-8603A84696AB}"/>
              </a:ext>
            </a:extLst>
          </p:cNvPr>
          <p:cNvSpPr txBox="1"/>
          <p:nvPr/>
        </p:nvSpPr>
        <p:spPr>
          <a:xfrm>
            <a:off x="1211208" y="2840267"/>
            <a:ext cx="1203296"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Python</a:t>
            </a:r>
            <a:br>
              <a:rPr lang="en-US" dirty="0">
                <a:latin typeface="Amazon Ember" panose="02000000000000000000" pitchFamily="2" charset="0"/>
                <a:ea typeface="Amazon Ember" panose="02000000000000000000" pitchFamily="2" charset="0"/>
                <a:cs typeface="Helvetica Neue"/>
              </a:rPr>
            </a:br>
            <a:r>
              <a:rPr lang="en-US" dirty="0">
                <a:latin typeface="Amazon Ember" panose="02000000000000000000" pitchFamily="2" charset="0"/>
                <a:ea typeface="Amazon Ember" panose="02000000000000000000" pitchFamily="2" charset="0"/>
                <a:cs typeface="Helvetica Neue"/>
              </a:rPr>
              <a:t>(Boto3)</a:t>
            </a:r>
          </a:p>
        </p:txBody>
      </p:sp>
      <p:sp>
        <p:nvSpPr>
          <p:cNvPr id="5" name="Content Placeholder 4"/>
          <p:cNvSpPr>
            <a:spLocks noGrp="1"/>
          </p:cNvSpPr>
          <p:nvPr>
            <p:ph idx="4294967295"/>
          </p:nvPr>
        </p:nvSpPr>
        <p:spPr>
          <a:xfrm>
            <a:off x="76131" y="3513138"/>
            <a:ext cx="3473450" cy="2660650"/>
          </a:xfrm>
        </p:spPr>
        <p:txBody>
          <a:bodyPr/>
          <a:lstStyle/>
          <a:p>
            <a:pPr marL="0" indent="0">
              <a:buNone/>
            </a:pPr>
            <a:r>
              <a:rPr lang="en-US" sz="2000" dirty="0">
                <a:latin typeface="Amazon Ember" panose="02000000000000000000" pitchFamily="2" charset="0"/>
                <a:ea typeface="Amazon Ember" panose="02000000000000000000" pitchFamily="2" charset="0"/>
              </a:rPr>
              <a:t>Boto3</a:t>
            </a:r>
          </a:p>
          <a:p>
            <a:r>
              <a:rPr lang="en-US" sz="1600" dirty="0">
                <a:latin typeface="Lucida Console" panose="020B0609040504020204" pitchFamily="49" charset="0"/>
              </a:rPr>
              <a:t>boto3.dynamodb.conditions</a:t>
            </a:r>
          </a:p>
          <a:p>
            <a:r>
              <a:rPr lang="en-US" sz="1600" dirty="0">
                <a:latin typeface="Lucida Console" panose="020B0609040504020204" pitchFamily="49" charset="0"/>
              </a:rPr>
              <a:t>boto3.dynamodb.types</a:t>
            </a:r>
          </a:p>
        </p:txBody>
      </p:sp>
      <p:pic>
        <p:nvPicPr>
          <p:cNvPr id="15" name="Picture 14">
            <a:extLst>
              <a:ext uri="{FF2B5EF4-FFF2-40B4-BE49-F238E27FC236}">
                <a16:creationId xmlns:a16="http://schemas.microsoft.com/office/drawing/2014/main" id="{88DE6A52-E53A-4303-A4E3-7D2D90CB4D5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0238" y="1737602"/>
            <a:ext cx="847023" cy="975359"/>
          </a:xfrm>
          <a:prstGeom prst="rect">
            <a:avLst/>
          </a:prstGeom>
        </p:spPr>
      </p:pic>
      <p:sp>
        <p:nvSpPr>
          <p:cNvPr id="16" name="TextBox 15">
            <a:extLst>
              <a:ext uri="{FF2B5EF4-FFF2-40B4-BE49-F238E27FC236}">
                <a16:creationId xmlns:a16="http://schemas.microsoft.com/office/drawing/2014/main" id="{AFA84FDB-F47B-45DD-8DC5-6AB7FC4E27EB}"/>
              </a:ext>
            </a:extLst>
          </p:cNvPr>
          <p:cNvSpPr txBox="1"/>
          <p:nvPr/>
        </p:nvSpPr>
        <p:spPr>
          <a:xfrm>
            <a:off x="5325109" y="2868930"/>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 .NET</a:t>
            </a:r>
          </a:p>
        </p:txBody>
      </p:sp>
      <p:sp>
        <p:nvSpPr>
          <p:cNvPr id="51" name="Content Placeholder 50">
            <a:extLst>
              <a:ext uri="{FF2B5EF4-FFF2-40B4-BE49-F238E27FC236}">
                <a16:creationId xmlns:a16="http://schemas.microsoft.com/office/drawing/2014/main" id="{DB624DCB-A4CC-4457-A060-A1E2648BDA2C}"/>
              </a:ext>
            </a:extLst>
          </p:cNvPr>
          <p:cNvSpPr>
            <a:spLocks noGrp="1"/>
          </p:cNvSpPr>
          <p:nvPr>
            <p:ph idx="4294967295"/>
          </p:nvPr>
        </p:nvSpPr>
        <p:spPr>
          <a:xfrm>
            <a:off x="3738562" y="3513138"/>
            <a:ext cx="4270375" cy="2660650"/>
          </a:xfrm>
        </p:spPr>
        <p:txBody>
          <a:bodyPr/>
          <a:lstStyle/>
          <a:p>
            <a:pPr marL="0" indent="0">
              <a:buNone/>
            </a:pPr>
            <a:r>
              <a:rPr lang="en-US" sz="2000" dirty="0">
                <a:latin typeface="Amazon Ember" panose="02000000000000000000" pitchFamily="2" charset="0"/>
                <a:ea typeface="Amazon Ember" panose="02000000000000000000" pitchFamily="2" charset="0"/>
              </a:rPr>
              <a:t>DynamoDB low-level API interface</a:t>
            </a:r>
          </a:p>
          <a:p>
            <a:pPr>
              <a:buFont typeface="Wingdings" panose="05000000000000000000" pitchFamily="2" charset="2"/>
              <a:buChar char="§"/>
            </a:pPr>
            <a:r>
              <a:rPr lang="en-US" sz="1600" dirty="0">
                <a:latin typeface="Lucida Console" panose="020B0609040504020204" pitchFamily="49" charset="0"/>
              </a:rPr>
              <a:t>Amazon.DynamoDBv2.Model</a:t>
            </a:r>
            <a:br>
              <a:rPr lang="en-US" sz="1600" dirty="0"/>
            </a:br>
            <a:endParaRPr lang="en-US" sz="1600" dirty="0"/>
          </a:p>
          <a:p>
            <a:pPr marL="0" indent="0">
              <a:buNone/>
            </a:pPr>
            <a:r>
              <a:rPr lang="en-US" sz="2000" dirty="0">
                <a:latin typeface="Amazon Ember" panose="02000000000000000000" pitchFamily="2" charset="0"/>
                <a:ea typeface="Amazon Ember" panose="02000000000000000000" pitchFamily="2" charset="0"/>
              </a:rPr>
              <a:t>DynamoDB high-level API interface</a:t>
            </a:r>
          </a:p>
          <a:p>
            <a:pPr>
              <a:buFont typeface="Wingdings" panose="05000000000000000000" pitchFamily="2" charset="2"/>
              <a:buChar char="§"/>
            </a:pPr>
            <a:r>
              <a:rPr lang="en-US" sz="1600" dirty="0">
                <a:latin typeface="Lucida Console" panose="020B0609040504020204" pitchFamily="49" charset="0"/>
              </a:rPr>
              <a:t>Amazon.DynamoDBv2.DataModel </a:t>
            </a:r>
          </a:p>
        </p:txBody>
      </p:sp>
      <p:pic>
        <p:nvPicPr>
          <p:cNvPr id="13" name="Picture 12">
            <a:extLst>
              <a:ext uri="{FF2B5EF4-FFF2-40B4-BE49-F238E27FC236}">
                <a16:creationId xmlns:a16="http://schemas.microsoft.com/office/drawing/2014/main" id="{5C3DB696-5D5B-4042-8CCE-FD81F4781426}"/>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9514" y="1737602"/>
            <a:ext cx="847023" cy="975359"/>
          </a:xfrm>
          <a:prstGeom prst="rect">
            <a:avLst/>
          </a:prstGeom>
        </p:spPr>
      </p:pic>
      <p:sp>
        <p:nvSpPr>
          <p:cNvPr id="14" name="TextBox 13">
            <a:extLst>
              <a:ext uri="{FF2B5EF4-FFF2-40B4-BE49-F238E27FC236}">
                <a16:creationId xmlns:a16="http://schemas.microsoft.com/office/drawing/2014/main" id="{136145E2-8A86-4C00-8329-1EDBCC90B13C}"/>
              </a:ext>
            </a:extLst>
          </p:cNvPr>
          <p:cNvSpPr txBox="1"/>
          <p:nvPr/>
        </p:nvSpPr>
        <p:spPr>
          <a:xfrm>
            <a:off x="9684385" y="2868930"/>
            <a:ext cx="1097280" cy="426720"/>
          </a:xfrm>
          <a:prstGeom prst="rect">
            <a:avLst/>
          </a:prstGeom>
          <a:noFill/>
        </p:spPr>
        <p:txBody>
          <a:bodyPr wrap="none" lIns="0" tIns="0" rIns="0" bIns="0" rtlCol="0" anchor="t">
            <a:noAutofit/>
          </a:bodyPr>
          <a:lstStyle/>
          <a:p>
            <a:pPr algn="ctr"/>
            <a:r>
              <a:rPr lang="en-US" dirty="0">
                <a:latin typeface="Amazon Ember" panose="02000000000000000000" pitchFamily="2" charset="0"/>
                <a:ea typeface="Amazon Ember" panose="02000000000000000000" pitchFamily="2" charset="0"/>
                <a:cs typeface="Helvetica Neue"/>
              </a:rPr>
              <a:t>Java</a:t>
            </a:r>
          </a:p>
        </p:txBody>
      </p:sp>
      <p:sp>
        <p:nvSpPr>
          <p:cNvPr id="50" name="Content Placeholder 49">
            <a:extLst>
              <a:ext uri="{FF2B5EF4-FFF2-40B4-BE49-F238E27FC236}">
                <a16:creationId xmlns:a16="http://schemas.microsoft.com/office/drawing/2014/main" id="{E8FF4650-57AE-44EA-9A63-48763B37DF86}"/>
              </a:ext>
            </a:extLst>
          </p:cNvPr>
          <p:cNvSpPr>
            <a:spLocks noGrp="1"/>
          </p:cNvSpPr>
          <p:nvPr>
            <p:ph idx="4294967295"/>
          </p:nvPr>
        </p:nvSpPr>
        <p:spPr>
          <a:xfrm>
            <a:off x="8274050" y="3513138"/>
            <a:ext cx="3917950" cy="2660650"/>
          </a:xfrm>
        </p:spPr>
        <p:txBody>
          <a:bodyPr>
            <a:normAutofit fontScale="92500" lnSpcReduction="20000"/>
          </a:bodyPr>
          <a:lstStyle/>
          <a:p>
            <a:pPr marL="0" indent="0">
              <a:buNone/>
            </a:pPr>
            <a:r>
              <a:rPr lang="en-US" sz="2000" dirty="0">
                <a:latin typeface="Amazon Ember" panose="02000000000000000000" pitchFamily="2" charset="0"/>
                <a:ea typeface="Amazon Ember" panose="02000000000000000000" pitchFamily="2" charset="0"/>
              </a:rPr>
              <a:t>DynamoDB high-level API interface</a:t>
            </a:r>
          </a:p>
          <a:p>
            <a:pPr>
              <a:buFont typeface="Wingdings" panose="05000000000000000000" pitchFamily="2" charset="2"/>
              <a:buChar char="§"/>
            </a:pPr>
            <a:r>
              <a:rPr lang="en-US" sz="1600" dirty="0">
                <a:latin typeface="Lucida Console" panose="020B0609040504020204" pitchFamily="49" charset="0"/>
              </a:rPr>
              <a:t>com.amazonaws.services.dynamodbv2.datamodeling.</a:t>
            </a:r>
            <a:br>
              <a:rPr lang="en-US" sz="1600" dirty="0">
                <a:latin typeface="Lucida Console" panose="020B0609040504020204" pitchFamily="49" charset="0"/>
              </a:rPr>
            </a:br>
            <a:r>
              <a:rPr lang="en-US" sz="1600" dirty="0">
                <a:latin typeface="Lucida Console" panose="020B0609040504020204" pitchFamily="49" charset="0"/>
              </a:rPr>
              <a:t>DynamoDBMapper</a:t>
            </a:r>
            <a:br>
              <a:rPr lang="en-US" sz="1800" dirty="0">
                <a:latin typeface="Lucida Console" panose="020B0609040504020204" pitchFamily="49" charset="0"/>
              </a:rPr>
            </a:br>
            <a:endParaRPr lang="en-US" sz="1800" dirty="0">
              <a:latin typeface="Lucida Console" panose="020B0609040504020204" pitchFamily="49" charset="0"/>
            </a:endParaRPr>
          </a:p>
          <a:p>
            <a:pPr marL="0" indent="0">
              <a:buNone/>
            </a:pPr>
            <a:r>
              <a:rPr lang="en-US" sz="2000" dirty="0">
                <a:latin typeface="Amazon Ember" panose="02000000000000000000" pitchFamily="2" charset="0"/>
                <a:ea typeface="Amazon Ember" panose="02000000000000000000" pitchFamily="2" charset="0"/>
              </a:rPr>
              <a:t>DynamoDB low-level API interface</a:t>
            </a:r>
          </a:p>
          <a:p>
            <a:pPr>
              <a:buFont typeface="Wingdings" panose="05000000000000000000" pitchFamily="2" charset="2"/>
              <a:buChar char="§"/>
            </a:pPr>
            <a:r>
              <a:rPr lang="en-US" sz="1600" dirty="0">
                <a:latin typeface="Lucida Console" panose="020B0609040504020204" pitchFamily="49" charset="0"/>
              </a:rPr>
              <a:t>com.amazonaws.services.dynamodbv2.AmazonDynamoDB</a:t>
            </a:r>
          </a:p>
          <a:p>
            <a:endParaRPr lang="en-US" dirty="0"/>
          </a:p>
        </p:txBody>
      </p:sp>
    </p:spTree>
    <p:custDataLst>
      <p:tags r:id="rId1"/>
    </p:custDataLst>
    <p:extLst>
      <p:ext uri="{BB962C8B-B14F-4D97-AF65-F5344CB8AC3E}">
        <p14:creationId xmlns:p14="http://schemas.microsoft.com/office/powerpoint/2010/main" val="6183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DynamoDB service reference</a:t>
            </a:r>
          </a:p>
        </p:txBody>
      </p:sp>
      <p:sp>
        <p:nvSpPr>
          <p:cNvPr id="3" name="Text Placeholder 2">
            <a:extLst>
              <a:ext uri="{FF2B5EF4-FFF2-40B4-BE49-F238E27FC236}">
                <a16:creationId xmlns:a16="http://schemas.microsoft.com/office/drawing/2014/main" id="{E2AF9B4F-48F2-4BA5-8C84-4030964C3A4C}"/>
              </a:ext>
            </a:extLst>
          </p:cNvPr>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396692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35</a:t>
            </a:fld>
            <a:endParaRPr lang="en-US" dirty="0"/>
          </a:p>
        </p:txBody>
      </p:sp>
      <p:sp>
        <p:nvSpPr>
          <p:cNvPr id="2" name="Title 1"/>
          <p:cNvSpPr>
            <a:spLocks noGrp="1"/>
          </p:cNvSpPr>
          <p:nvPr>
            <p:ph type="title"/>
          </p:nvPr>
        </p:nvSpPr>
        <p:spPr/>
        <p:txBody>
          <a:bodyPr>
            <a:normAutofit/>
          </a:bodyPr>
          <a:lstStyle/>
          <a:p>
            <a:r>
              <a:rPr lang="en-US" dirty="0"/>
              <a:t>Java example: Create a DynamoDB service client</a:t>
            </a:r>
          </a:p>
        </p:txBody>
      </p:sp>
      <p:sp>
        <p:nvSpPr>
          <p:cNvPr id="7" name="Rectangle 6"/>
          <p:cNvSpPr/>
          <p:nvPr/>
        </p:nvSpPr>
        <p:spPr>
          <a:xfrm>
            <a:off x="263367" y="1231228"/>
            <a:ext cx="2856872"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rPr>
              <a:t>Obtaining a client builder</a:t>
            </a:r>
          </a:p>
        </p:txBody>
      </p:sp>
      <p:sp>
        <p:nvSpPr>
          <p:cNvPr id="3" name="Rectangle 2"/>
          <p:cNvSpPr/>
          <p:nvPr/>
        </p:nvSpPr>
        <p:spPr>
          <a:xfrm>
            <a:off x="354807" y="1584784"/>
            <a:ext cx="11317357" cy="1569660"/>
          </a:xfrm>
          <a:prstGeom prst="rect">
            <a:avLst/>
          </a:prstGeom>
          <a:solidFill>
            <a:schemeClr val="accent4"/>
          </a:solidFill>
          <a:ln w="12700">
            <a:solidFill>
              <a:schemeClr val="tx1"/>
            </a:solidFill>
          </a:ln>
        </p:spPr>
        <p:txBody>
          <a:bodyPr wrap="square">
            <a:spAutoFit/>
          </a:bodyPr>
          <a:lstStyle/>
          <a:p>
            <a:r>
              <a:rPr lang="en-US" sz="1600" dirty="0">
                <a:solidFill>
                  <a:srgbClr val="0000FF"/>
                </a:solidFill>
                <a:latin typeface="Lucida Console" panose="020B0609040504020204" pitchFamily="49" charset="0"/>
              </a:rPr>
              <a:t>DynamoDbClient</a:t>
            </a:r>
            <a:r>
              <a:rPr lang="en-US" sz="1600" dirty="0">
                <a:solidFill>
                  <a:srgbClr val="000000"/>
                </a:solidFill>
                <a:latin typeface="Lucida Console" panose="020B0609040504020204" pitchFamily="49" charset="0"/>
              </a:rPr>
              <a:t> client = </a:t>
            </a:r>
            <a:r>
              <a:rPr lang="en-US" sz="1600" dirty="0" err="1">
                <a:solidFill>
                  <a:srgbClr val="0000FF"/>
                </a:solidFill>
                <a:latin typeface="Lucida Console" panose="020B0609040504020204" pitchFamily="49" charset="0"/>
              </a:rPr>
              <a:t>DynamoDbClient</a:t>
            </a:r>
            <a:r>
              <a:rPr lang="en-US" sz="1600" dirty="0" err="1">
                <a:solidFill>
                  <a:srgbClr val="000000"/>
                </a:solidFill>
                <a:latin typeface="Lucida Console" panose="020B0609040504020204" pitchFamily="49" charset="0"/>
              </a:rPr>
              <a:t>.builder</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.region(</a:t>
            </a:r>
            <a:r>
              <a:rPr lang="en-US" sz="1600" dirty="0">
                <a:solidFill>
                  <a:srgbClr val="0000FF"/>
                </a:solidFill>
                <a:latin typeface="Lucida Console" panose="020B0609040504020204" pitchFamily="49" charset="0"/>
              </a:rPr>
              <a:t>Region</a:t>
            </a:r>
            <a:r>
              <a:rPr lang="en-US" sz="1600" dirty="0">
                <a:solidFill>
                  <a:srgbClr val="000000"/>
                </a:solidFill>
                <a:latin typeface="Lucida Console" panose="020B0609040504020204" pitchFamily="49" charset="0"/>
              </a:rPr>
              <a:t>.US_WEST_2)</a:t>
            </a:r>
          </a:p>
          <a:p>
            <a:r>
              <a:rPr lang="en-US" sz="1600" dirty="0">
                <a:solidFill>
                  <a:srgbClr val="000000"/>
                </a:solidFill>
                <a:latin typeface="Lucida Console" panose="020B0609040504020204" pitchFamily="49" charset="0"/>
              </a:rPr>
              <a:t>    .credentialsProvider(</a:t>
            </a:r>
            <a:r>
              <a:rPr lang="en-US" sz="1600" dirty="0">
                <a:solidFill>
                  <a:srgbClr val="0000FF"/>
                </a:solidFill>
                <a:latin typeface="Lucida Console" panose="020B0609040504020204" pitchFamily="49" charset="0"/>
              </a:rPr>
              <a:t>ProfileCredentialsProvider</a:t>
            </a:r>
            <a:r>
              <a:rPr lang="en-US" sz="1600" dirty="0">
                <a:solidFill>
                  <a:srgbClr val="000000"/>
                </a:solidFill>
                <a:latin typeface="Lucida Console" panose="020B0609040504020204" pitchFamily="49" charset="0"/>
              </a:rPr>
              <a:t>.builder()</a:t>
            </a:r>
          </a:p>
          <a:p>
            <a:r>
              <a:rPr lang="en-US" sz="1600" dirty="0">
                <a:solidFill>
                  <a:srgbClr val="000000"/>
                </a:solidFill>
                <a:latin typeface="Lucida Console" panose="020B0609040504020204" pitchFamily="49" charset="0"/>
              </a:rPr>
              <a:t>        .profileName(</a:t>
            </a:r>
            <a:r>
              <a:rPr lang="en-US" sz="1600" dirty="0">
                <a:solidFill>
                  <a:srgbClr val="A31515"/>
                </a:solidFill>
                <a:latin typeface="Lucida Console" panose="020B0609040504020204" pitchFamily="49" charset="0"/>
              </a:rPr>
              <a:t>"myProfile"</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.build())</a:t>
            </a:r>
          </a:p>
          <a:p>
            <a:r>
              <a:rPr lang="en-US" sz="1600" dirty="0">
                <a:solidFill>
                  <a:srgbClr val="000000"/>
                </a:solidFill>
                <a:latin typeface="Lucida Console" panose="020B0609040504020204" pitchFamily="49" charset="0"/>
              </a:rPr>
              <a:t>    .build();</a:t>
            </a:r>
          </a:p>
        </p:txBody>
      </p:sp>
      <p:sp>
        <p:nvSpPr>
          <p:cNvPr id="13" name="Rectangle 12"/>
          <p:cNvSpPr/>
          <p:nvPr/>
        </p:nvSpPr>
        <p:spPr>
          <a:xfrm>
            <a:off x="263367" y="3303014"/>
            <a:ext cx="5444119"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rPr>
              <a:t>Obtaining a client builder for a local installation</a:t>
            </a:r>
          </a:p>
        </p:txBody>
      </p:sp>
      <p:sp>
        <p:nvSpPr>
          <p:cNvPr id="10" name="Rectangle 9"/>
          <p:cNvSpPr/>
          <p:nvPr/>
        </p:nvSpPr>
        <p:spPr>
          <a:xfrm>
            <a:off x="354807" y="3694597"/>
            <a:ext cx="11317357" cy="1815882"/>
          </a:xfrm>
          <a:prstGeom prst="rect">
            <a:avLst/>
          </a:prstGeom>
          <a:solidFill>
            <a:schemeClr val="accent4"/>
          </a:solidFill>
          <a:ln w="12700">
            <a:solidFill>
              <a:schemeClr val="tx1"/>
            </a:solidFill>
          </a:ln>
        </p:spPr>
        <p:txBody>
          <a:bodyPr wrap="square">
            <a:spAutoFit/>
          </a:bodyPr>
          <a:lstStyle/>
          <a:p>
            <a:r>
              <a:rPr lang="en-US" sz="1600" dirty="0">
                <a:solidFill>
                  <a:srgbClr val="0000FF"/>
                </a:solidFill>
                <a:latin typeface="Lucida Console" panose="020B0609040504020204" pitchFamily="49" charset="0"/>
              </a:rPr>
              <a:t>DynamoDbClient</a:t>
            </a:r>
            <a:r>
              <a:rPr lang="en-US" sz="1600" dirty="0">
                <a:solidFill>
                  <a:srgbClr val="000000"/>
                </a:solidFill>
                <a:latin typeface="Lucida Console" panose="020B0609040504020204" pitchFamily="49" charset="0"/>
              </a:rPr>
              <a:t> client = </a:t>
            </a:r>
            <a:r>
              <a:rPr lang="en-US" sz="1600" dirty="0" err="1">
                <a:solidFill>
                  <a:srgbClr val="0000FF"/>
                </a:solidFill>
                <a:latin typeface="Lucida Console" panose="020B0609040504020204" pitchFamily="49" charset="0"/>
              </a:rPr>
              <a:t>DynamoDbClient</a:t>
            </a:r>
            <a:r>
              <a:rPr lang="en-US" sz="1600" dirty="0" err="1">
                <a:solidFill>
                  <a:srgbClr val="000000"/>
                </a:solidFill>
                <a:latin typeface="Lucida Console" panose="020B0609040504020204" pitchFamily="49" charset="0"/>
              </a:rPr>
              <a:t>.builder</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.endpointOverride(URI.create(</a:t>
            </a:r>
            <a:r>
              <a:rPr lang="en-US" sz="1600" dirty="0">
                <a:solidFill>
                  <a:srgbClr val="A31515"/>
                </a:solidFill>
                <a:latin typeface="Lucida Console" panose="020B0609040504020204" pitchFamily="49" charset="0"/>
              </a:rPr>
              <a:t>"http://localhost:8000"</a:t>
            </a:r>
            <a:r>
              <a:rPr lang="en-US" sz="1600" dirty="0">
                <a:solidFill>
                  <a:srgbClr val="000000"/>
                </a:solidFill>
                <a:latin typeface="Lucida Console" panose="020B0609040504020204" pitchFamily="49" charset="0"/>
              </a:rPr>
              <a:t>))</a:t>
            </a:r>
          </a:p>
          <a:p>
            <a:r>
              <a:rPr lang="en-US" sz="1600" dirty="0">
                <a:solidFill>
                  <a:srgbClr val="008000"/>
                </a:solidFill>
                <a:latin typeface="Lucida Console" panose="020B0609040504020204" pitchFamily="49" charset="0"/>
              </a:rPr>
              <a:t>    // Region is meaningless for local DynamoDB but required for client builder validation</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    .region(</a:t>
            </a:r>
            <a:r>
              <a:rPr lang="en-US" sz="1600" dirty="0">
                <a:solidFill>
                  <a:srgbClr val="0000FF"/>
                </a:solidFill>
                <a:latin typeface="Lucida Console" panose="020B0609040504020204" pitchFamily="49" charset="0"/>
              </a:rPr>
              <a:t>Region</a:t>
            </a:r>
            <a:r>
              <a:rPr lang="en-US" sz="1600" dirty="0">
                <a:solidFill>
                  <a:srgbClr val="000000"/>
                </a:solidFill>
                <a:latin typeface="Lucida Console" panose="020B0609040504020204" pitchFamily="49" charset="0"/>
              </a:rPr>
              <a:t>.US_EAST_1)</a:t>
            </a:r>
          </a:p>
          <a:p>
            <a:r>
              <a:rPr lang="en-US" sz="1600" dirty="0">
                <a:solidFill>
                  <a:srgbClr val="000000"/>
                </a:solidFill>
                <a:latin typeface="Lucida Console" panose="020B0609040504020204" pitchFamily="49" charset="0"/>
              </a:rPr>
              <a:t>    .credentialsProvider(</a:t>
            </a:r>
            <a:r>
              <a:rPr lang="en-US" sz="1600" dirty="0">
                <a:solidFill>
                  <a:srgbClr val="0000FF"/>
                </a:solidFill>
                <a:latin typeface="Lucida Console" panose="020B0609040504020204" pitchFamily="49" charset="0"/>
              </a:rPr>
              <a:t>StaticCredentialsProvider</a:t>
            </a:r>
            <a:r>
              <a:rPr lang="en-US" sz="1600" dirty="0">
                <a:solidFill>
                  <a:srgbClr val="000000"/>
                </a:solidFill>
                <a:latin typeface="Lucida Console" panose="020B0609040504020204" pitchFamily="49" charset="0"/>
              </a:rPr>
              <a:t>.create(</a:t>
            </a:r>
          </a:p>
          <a:p>
            <a:r>
              <a:rPr lang="en-US" sz="1600" dirty="0">
                <a:solidFill>
                  <a:srgbClr val="000000"/>
                </a:solidFill>
                <a:latin typeface="Lucida Console" panose="020B0609040504020204" pitchFamily="49" charset="0"/>
              </a:rPr>
              <a:t>    </a:t>
            </a:r>
            <a:r>
              <a:rPr lang="en-US" sz="1600" dirty="0">
                <a:solidFill>
                  <a:srgbClr val="0000FF"/>
                </a:solidFill>
                <a:latin typeface="Lucida Console" panose="020B0609040504020204" pitchFamily="49" charset="0"/>
              </a:rPr>
              <a:t>AwsBasicCredentials</a:t>
            </a:r>
            <a:r>
              <a:rPr lang="en-US" sz="1600" dirty="0">
                <a:solidFill>
                  <a:srgbClr val="000000"/>
                </a:solidFill>
                <a:latin typeface="Lucida Console" panose="020B0609040504020204" pitchFamily="49" charset="0"/>
              </a:rPr>
              <a:t>.create(</a:t>
            </a:r>
            <a:r>
              <a:rPr lang="en-US" sz="1600" dirty="0">
                <a:solidFill>
                  <a:srgbClr val="A31515"/>
                </a:solidFill>
                <a:latin typeface="Lucida Console" panose="020B0609040504020204" pitchFamily="49" charset="0"/>
              </a:rPr>
              <a:t>"dummy-key"</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"dummy-secret"</a:t>
            </a:r>
            <a:r>
              <a:rPr lang="en-US" sz="1600" dirty="0">
                <a:solidFill>
                  <a:srgbClr val="000000"/>
                </a:solidFill>
                <a:latin typeface="Lucida Console" panose="020B0609040504020204" pitchFamily="49" charset="0"/>
              </a:rPr>
              <a:t>)))</a:t>
            </a:r>
          </a:p>
          <a:p>
            <a:r>
              <a:rPr lang="en-US" sz="1600" dirty="0">
                <a:solidFill>
                  <a:srgbClr val="000000"/>
                </a:solidFill>
                <a:latin typeface="Lucida Console" panose="020B0609040504020204" pitchFamily="49" charset="0"/>
              </a:rPr>
              <a:t>    .build();</a:t>
            </a:r>
          </a:p>
        </p:txBody>
      </p:sp>
      <p:sp>
        <p:nvSpPr>
          <p:cNvPr id="9" name="Rectangle 8"/>
          <p:cNvSpPr/>
          <p:nvPr/>
        </p:nvSpPr>
        <p:spPr>
          <a:xfrm>
            <a:off x="263367" y="5668212"/>
            <a:ext cx="2707793"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rPr>
              <a:t>Creating a default client</a:t>
            </a:r>
          </a:p>
        </p:txBody>
      </p:sp>
      <p:sp>
        <p:nvSpPr>
          <p:cNvPr id="11" name="Rectangle 10"/>
          <p:cNvSpPr/>
          <p:nvPr/>
        </p:nvSpPr>
        <p:spPr>
          <a:xfrm>
            <a:off x="354806" y="6001747"/>
            <a:ext cx="11317357" cy="338554"/>
          </a:xfrm>
          <a:prstGeom prst="rect">
            <a:avLst/>
          </a:prstGeom>
          <a:solidFill>
            <a:schemeClr val="accent4"/>
          </a:solidFill>
          <a:ln w="12700">
            <a:solidFill>
              <a:schemeClr val="tx1"/>
            </a:solidFill>
          </a:ln>
        </p:spPr>
        <p:txBody>
          <a:bodyPr wrap="square">
            <a:spAutoFit/>
          </a:bodyPr>
          <a:lstStyle/>
          <a:p>
            <a:r>
              <a:rPr lang="en-US" sz="1600" dirty="0">
                <a:solidFill>
                  <a:srgbClr val="0000FF"/>
                </a:solidFill>
                <a:latin typeface="Lucida Console" panose="020B0609040504020204" pitchFamily="49" charset="0"/>
              </a:rPr>
              <a:t>DynamoDbClient</a:t>
            </a:r>
            <a:r>
              <a:rPr lang="en-US" sz="1600" dirty="0">
                <a:solidFill>
                  <a:srgbClr val="000000"/>
                </a:solidFill>
                <a:latin typeface="Lucida Console" panose="020B0609040504020204" pitchFamily="49" charset="0"/>
              </a:rPr>
              <a:t> client = </a:t>
            </a:r>
            <a:r>
              <a:rPr lang="en-US" sz="1600" dirty="0" err="1">
                <a:solidFill>
                  <a:srgbClr val="0000FF"/>
                </a:solidFill>
                <a:latin typeface="Lucida Console" panose="020B0609040504020204" pitchFamily="49" charset="0"/>
              </a:rPr>
              <a:t>DynamoDbClient</a:t>
            </a:r>
            <a:r>
              <a:rPr lang="en-US" sz="1600" dirty="0" err="1">
                <a:solidFill>
                  <a:srgbClr val="000000"/>
                </a:solidFill>
                <a:latin typeface="Lucida Console" panose="020B0609040504020204" pitchFamily="49" charset="0"/>
              </a:rPr>
              <a:t>.create</a:t>
            </a:r>
            <a:r>
              <a:rPr lang="en-US" sz="1600" dirty="0">
                <a:solidFill>
                  <a:srgbClr val="000000"/>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1448503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36</a:t>
            </a:fld>
            <a:endParaRPr lang="en-US" dirty="0"/>
          </a:p>
        </p:txBody>
      </p:sp>
      <p:sp>
        <p:nvSpPr>
          <p:cNvPr id="2" name="Title 1"/>
          <p:cNvSpPr>
            <a:spLocks noGrp="1"/>
          </p:cNvSpPr>
          <p:nvPr>
            <p:ph type="title"/>
          </p:nvPr>
        </p:nvSpPr>
        <p:spPr/>
        <p:txBody>
          <a:bodyPr/>
          <a:lstStyle/>
          <a:p>
            <a:r>
              <a:rPr lang="en-US"/>
              <a:t>Python example: Create a DynamoDB service client</a:t>
            </a:r>
            <a:endParaRPr lang="en-US" dirty="0"/>
          </a:p>
        </p:txBody>
      </p:sp>
      <p:sp>
        <p:nvSpPr>
          <p:cNvPr id="7" name="Rectangle 6"/>
          <p:cNvSpPr/>
          <p:nvPr/>
        </p:nvSpPr>
        <p:spPr>
          <a:xfrm>
            <a:off x="347980" y="1517420"/>
            <a:ext cx="3042821" cy="369332"/>
          </a:xfrm>
          <a:prstGeom prst="rect">
            <a:avLst/>
          </a:prstGeom>
        </p:spPr>
        <p:txBody>
          <a:bodyPr wrap="none">
            <a:spAutoFit/>
          </a:bodyPr>
          <a:lstStyle/>
          <a:p>
            <a:r>
              <a:rPr lang="en-US" dirty="0">
                <a:latin typeface="Amazon Ember" panose="02000000000000000000" pitchFamily="2" charset="0"/>
                <a:ea typeface="Amazon Ember" panose="02000000000000000000" pitchFamily="2" charset="0"/>
              </a:rPr>
              <a:t>Creating a low-level client</a:t>
            </a:r>
          </a:p>
        </p:txBody>
      </p:sp>
      <p:sp>
        <p:nvSpPr>
          <p:cNvPr id="3" name="Rectangle 2"/>
          <p:cNvSpPr/>
          <p:nvPr/>
        </p:nvSpPr>
        <p:spPr>
          <a:xfrm>
            <a:off x="419099" y="1886752"/>
            <a:ext cx="11097039" cy="3693319"/>
          </a:xfrm>
          <a:prstGeom prst="rect">
            <a:avLst/>
          </a:prstGeom>
          <a:solidFill>
            <a:schemeClr val="accent4"/>
          </a:solidFill>
          <a:ln w="12700">
            <a:solidFill>
              <a:schemeClr val="tx1"/>
            </a:solidFill>
          </a:ln>
        </p:spPr>
        <p:txBody>
          <a:bodyPr wrap="square">
            <a:spAutoFit/>
          </a:bodyPr>
          <a:lstStyle/>
          <a:p>
            <a:br>
              <a:rPr lang="en-US" dirty="0">
                <a:solidFill>
                  <a:srgbClr val="000000"/>
                </a:solidFill>
                <a:latin typeface="Lucida Console" panose="020B0609040504020204" pitchFamily="49" charset="0"/>
              </a:rPr>
            </a:br>
            <a:r>
              <a:rPr lang="en-US" dirty="0">
                <a:solidFill>
                  <a:srgbClr val="0000FF"/>
                </a:solidFill>
                <a:latin typeface="Lucida Console" panose="020B0609040504020204" pitchFamily="49" charset="0"/>
              </a:rPr>
              <a:t>import</a:t>
            </a:r>
            <a:r>
              <a:rPr lang="en-US" dirty="0">
                <a:solidFill>
                  <a:srgbClr val="000000"/>
                </a:solidFill>
                <a:latin typeface="Lucida Console" panose="020B0609040504020204" pitchFamily="49" charset="0"/>
              </a:rPr>
              <a:t> boto3</a:t>
            </a:r>
          </a:p>
          <a:p>
            <a:br>
              <a:rPr lang="en-US" dirty="0">
                <a:solidFill>
                  <a:srgbClr val="000000"/>
                </a:solidFill>
                <a:latin typeface="Lucida Console" panose="020B0609040504020204" pitchFamily="49" charset="0"/>
              </a:rPr>
            </a:br>
            <a:r>
              <a:rPr lang="en-US" dirty="0">
                <a:solidFill>
                  <a:srgbClr val="008000"/>
                </a:solidFill>
                <a:latin typeface="Lucida Console" panose="020B0609040504020204" pitchFamily="49" charset="0"/>
              </a:rPr>
              <a:t># Get the service resource.</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dynamodb = boto3.client(</a:t>
            </a:r>
            <a:r>
              <a:rPr lang="en-US" dirty="0">
                <a:solidFill>
                  <a:srgbClr val="A31515"/>
                </a:solidFill>
                <a:latin typeface="Lucida Console" panose="020B0609040504020204" pitchFamily="49" charset="0"/>
              </a:rPr>
              <a:t>'dynamodb'</a:t>
            </a:r>
            <a:r>
              <a:rPr lang="en-US" dirty="0">
                <a:solidFill>
                  <a:srgbClr val="000000"/>
                </a:solidFill>
                <a:latin typeface="Lucida Console" panose="020B0609040504020204" pitchFamily="49" charset="0"/>
              </a:rPr>
              <a:t>)</a:t>
            </a:r>
          </a:p>
          <a:p>
            <a:br>
              <a:rPr lang="en-US" dirty="0">
                <a:solidFill>
                  <a:srgbClr val="000000"/>
                </a:solidFill>
                <a:latin typeface="Lucida Console" panose="020B0609040504020204" pitchFamily="49" charset="0"/>
              </a:rPr>
            </a:br>
            <a:r>
              <a:rPr lang="en-US" dirty="0">
                <a:solidFill>
                  <a:srgbClr val="008000"/>
                </a:solidFill>
                <a:latin typeface="Lucida Console" panose="020B0609040504020204" pitchFamily="49" charset="0"/>
              </a:rPr>
              <a:t># Create the DynamoDB table.</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table = dynamodb.create_table(</a:t>
            </a:r>
          </a:p>
          <a:p>
            <a:r>
              <a:rPr lang="en-US" dirty="0">
                <a:solidFill>
                  <a:srgbClr val="000000"/>
                </a:solidFill>
                <a:latin typeface="Lucida Console" panose="020B0609040504020204" pitchFamily="49" charset="0"/>
              </a:rPr>
              <a:t>    TableName=</a:t>
            </a:r>
            <a:r>
              <a:rPr lang="en-US" dirty="0">
                <a:solidFill>
                  <a:srgbClr val="A31515"/>
                </a:solidFill>
                <a:latin typeface="Lucida Console" panose="020B0609040504020204" pitchFamily="49" charset="0"/>
              </a:rPr>
              <a:t>'Notes'</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KeySchema=[…],</a:t>
            </a:r>
          </a:p>
          <a:p>
            <a:r>
              <a:rPr lang="en-US" dirty="0">
                <a:solidFill>
                  <a:srgbClr val="000000"/>
                </a:solidFill>
                <a:latin typeface="Lucida Console" panose="020B0609040504020204" pitchFamily="49" charset="0"/>
              </a:rPr>
              <a:t>    AttributeDefinitions=[…],</a:t>
            </a:r>
          </a:p>
          <a:p>
            <a:r>
              <a:rPr lang="en-US" dirty="0">
                <a:solidFill>
                  <a:srgbClr val="000000"/>
                </a:solidFill>
                <a:latin typeface="Lucida Console" panose="020B0609040504020204" pitchFamily="49" charset="0"/>
              </a:rPr>
              <a:t>    ProvisionedThroughput={</a:t>
            </a:r>
            <a:r>
              <a:rPr lang="en-US" dirty="0">
                <a:solidFill>
                  <a:srgbClr val="0451A5"/>
                </a:solidFill>
                <a:latin typeface="Lucida Console" panose="020B0609040504020204" pitchFamily="49" charset="0"/>
              </a:rPr>
              <a:t>…</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a:t>
            </a:r>
          </a:p>
        </p:txBody>
      </p:sp>
      <p:grpSp>
        <p:nvGrpSpPr>
          <p:cNvPr id="21" name="justGraphic-annotation">
            <a:extLst>
              <a:ext uri="{FF2B5EF4-FFF2-40B4-BE49-F238E27FC236}">
                <a16:creationId xmlns:a16="http://schemas.microsoft.com/office/drawing/2014/main" id="{54E6CC7D-23E9-4CD5-8EC0-6062B620E1D0}"/>
              </a:ext>
              <a:ext uri="{C183D7F6-B498-43B3-948B-1728B52AA6E4}">
                <adec:decorative xmlns:adec="http://schemas.microsoft.com/office/drawing/2017/decorative" val="1"/>
              </a:ext>
            </a:extLst>
          </p:cNvPr>
          <p:cNvGrpSpPr/>
          <p:nvPr/>
        </p:nvGrpSpPr>
        <p:grpSpPr>
          <a:xfrm>
            <a:off x="4572397" y="2943261"/>
            <a:ext cx="5426443" cy="2284928"/>
            <a:chOff x="4572397" y="2943261"/>
            <a:chExt cx="5426443" cy="2284928"/>
          </a:xfrm>
        </p:grpSpPr>
        <p:sp>
          <p:nvSpPr>
            <p:cNvPr id="15" name="Rectangle 14"/>
            <p:cNvSpPr/>
            <p:nvPr/>
          </p:nvSpPr>
          <p:spPr>
            <a:xfrm>
              <a:off x="6959631" y="2943261"/>
              <a:ext cx="3039209" cy="707886"/>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000" dirty="0"/>
                <a:t>Create a low-level client with the service name.</a:t>
              </a:r>
            </a:p>
          </p:txBody>
        </p:sp>
        <p:cxnSp>
          <p:nvCxnSpPr>
            <p:cNvPr id="18" name="Straight Arrow Connector 17">
              <a:extLst>
                <a:ext uri="{C183D7F6-B498-43B3-948B-1728B52AA6E4}">
                  <adec:decorative xmlns:adec="http://schemas.microsoft.com/office/drawing/2017/decorative" val="1"/>
                </a:ext>
              </a:extLst>
            </p:cNvPr>
            <p:cNvCxnSpPr/>
            <p:nvPr/>
          </p:nvCxnSpPr>
          <p:spPr>
            <a:xfrm flipH="1">
              <a:off x="5593398" y="3127927"/>
              <a:ext cx="1343005"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09006" y="4227098"/>
              <a:ext cx="2173993"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t>Create resources.</a:t>
              </a:r>
            </a:p>
          </p:txBody>
        </p:sp>
        <p:cxnSp>
          <p:nvCxnSpPr>
            <p:cNvPr id="19" name="Straight Arrow Connector 18">
              <a:extLst>
                <a:ext uri="{C183D7F6-B498-43B3-948B-1728B52AA6E4}">
                  <adec:decorative xmlns:adec="http://schemas.microsoft.com/office/drawing/2017/decorative" val="1"/>
                </a:ext>
              </a:extLst>
            </p:cNvPr>
            <p:cNvCxnSpPr>
              <a:stCxn id="16" idx="1"/>
              <a:endCxn id="20" idx="2"/>
            </p:cNvCxnSpPr>
            <p:nvPr/>
          </p:nvCxnSpPr>
          <p:spPr>
            <a:xfrm flipH="1" flipV="1">
              <a:off x="4824541" y="4411765"/>
              <a:ext cx="2684465" cy="15388"/>
            </a:xfrm>
            <a:prstGeom prst="straightConnector1">
              <a:avLst/>
            </a:prstGeom>
            <a:ln w="44450">
              <a:solidFill>
                <a:schemeClr val="hlink"/>
              </a:solidFill>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20" name="Right Bracket 19">
              <a:extLst>
                <a:ext uri="{C183D7F6-B498-43B3-948B-1728B52AA6E4}">
                  <adec:decorative xmlns:adec="http://schemas.microsoft.com/office/drawing/2017/decorative" val="1"/>
                </a:ext>
              </a:extLst>
            </p:cNvPr>
            <p:cNvSpPr/>
            <p:nvPr/>
          </p:nvSpPr>
          <p:spPr>
            <a:xfrm>
              <a:off x="4572397" y="3595340"/>
              <a:ext cx="252144" cy="1632849"/>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979363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Requests and responses</a:t>
            </a:r>
          </a:p>
        </p:txBody>
      </p:sp>
      <p:sp>
        <p:nvSpPr>
          <p:cNvPr id="6" name="Text Placeholder 5"/>
          <p:cNvSpPr>
            <a:spLocks noGrp="1"/>
          </p:cNvSpPr>
          <p:nvPr>
            <p:ph type="subTitle" idx="1"/>
          </p:nvPr>
        </p:nvSpPr>
        <p:spPr/>
        <p:txBody>
          <a:bodyPr/>
          <a:lstStyle/>
          <a:p>
            <a:r>
              <a:rPr lang="en-US" dirty="0"/>
              <a:t>Module 7: Getting Started with Databases</a:t>
            </a:r>
          </a:p>
        </p:txBody>
      </p:sp>
      <p:sp>
        <p:nvSpPr>
          <p:cNvPr id="3" name="Slide Number Placeholder 2"/>
          <p:cNvSpPr>
            <a:spLocks noGrp="1"/>
          </p:cNvSpPr>
          <p:nvPr>
            <p:ph type="sldNum" sz="quarter" idx="4294967295"/>
          </p:nvPr>
        </p:nvSpPr>
        <p:spPr>
          <a:xfrm>
            <a:off x="9448800" y="6356350"/>
            <a:ext cx="2743200" cy="365125"/>
          </a:xfrm>
        </p:spPr>
        <p:txBody>
          <a:bodyPr/>
          <a:lstStyle/>
          <a:p>
            <a:fld id="{989D9560-4C13-4692-9687-98ECDD2D9552}" type="slidenum">
              <a:rPr lang="en-US" smtClean="0"/>
              <a:t>37</a:t>
            </a:fld>
            <a:endParaRPr lang="en-US" dirty="0"/>
          </a:p>
        </p:txBody>
      </p:sp>
    </p:spTree>
    <p:custDataLst>
      <p:tags r:id="rId1"/>
    </p:custDataLst>
    <p:extLst>
      <p:ext uri="{BB962C8B-B14F-4D97-AF65-F5344CB8AC3E}">
        <p14:creationId xmlns:p14="http://schemas.microsoft.com/office/powerpoint/2010/main" val="703268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9A9E9A-5053-478E-AA79-99E0CBD19941}"/>
              </a:ext>
            </a:extLst>
          </p:cNvPr>
          <p:cNvSpPr>
            <a:spLocks noGrp="1"/>
          </p:cNvSpPr>
          <p:nvPr>
            <p:ph type="sldNum" sz="quarter" idx="20"/>
          </p:nvPr>
        </p:nvSpPr>
        <p:spPr/>
        <p:txBody>
          <a:bodyPr/>
          <a:lstStyle/>
          <a:p>
            <a:fld id="{989D9560-4C13-4692-9687-98ECDD2D9552}" type="slidenum">
              <a:rPr lang="en-US" smtClean="0"/>
              <a:pPr/>
              <a:t>38</a:t>
            </a:fld>
            <a:endParaRPr lang="en-US" dirty="0"/>
          </a:p>
        </p:txBody>
      </p:sp>
      <p:sp>
        <p:nvSpPr>
          <p:cNvPr id="5" name="Title 4"/>
          <p:cNvSpPr>
            <a:spLocks noGrp="1"/>
          </p:cNvSpPr>
          <p:nvPr>
            <p:ph type="title"/>
          </p:nvPr>
        </p:nvSpPr>
        <p:spPr/>
        <p:txBody>
          <a:bodyPr/>
          <a:lstStyle/>
          <a:p>
            <a:r>
              <a:rPr lang="en-US"/>
              <a:t>Request and response model</a:t>
            </a:r>
            <a:endParaRPr lang="en-US" dirty="0"/>
          </a:p>
        </p:txBody>
      </p:sp>
      <p:grpSp>
        <p:nvGrpSpPr>
          <p:cNvPr id="3" name="justGraphic">
            <a:extLst>
              <a:ext uri="{FF2B5EF4-FFF2-40B4-BE49-F238E27FC236}">
                <a16:creationId xmlns:a16="http://schemas.microsoft.com/office/drawing/2014/main" id="{86B37306-FA30-4C7A-9A6C-4AFF36E9A361}"/>
              </a:ext>
              <a:ext uri="{C183D7F6-B498-43B3-948B-1728B52AA6E4}">
                <adec:decorative xmlns:adec="http://schemas.microsoft.com/office/drawing/2017/decorative" val="1"/>
              </a:ext>
            </a:extLst>
          </p:cNvPr>
          <p:cNvGrpSpPr/>
          <p:nvPr/>
        </p:nvGrpSpPr>
        <p:grpSpPr>
          <a:xfrm>
            <a:off x="1165274" y="1173818"/>
            <a:ext cx="9861452" cy="4694719"/>
            <a:chOff x="1165274" y="1173818"/>
            <a:chExt cx="9861452" cy="4694719"/>
          </a:xfrm>
        </p:grpSpPr>
        <p:sp>
          <p:nvSpPr>
            <p:cNvPr id="16" name="Rectangle 15">
              <a:extLst>
                <a:ext uri="{FF2B5EF4-FFF2-40B4-BE49-F238E27FC236}">
                  <a16:creationId xmlns:a16="http://schemas.microsoft.com/office/drawing/2014/main" id="{BEFEC4D9-0FF6-0740-BBB7-9A904CD0D43A}"/>
                </a:ext>
              </a:extLst>
            </p:cNvPr>
            <p:cNvSpPr/>
            <p:nvPr/>
          </p:nvSpPr>
          <p:spPr>
            <a:xfrm>
              <a:off x="1165274" y="2043307"/>
              <a:ext cx="9861452" cy="38252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7"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5274" y="204330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9283715" y="3523271"/>
              <a:ext cx="1167133" cy="950362"/>
              <a:chOff x="9668093" y="3223081"/>
              <a:chExt cx="1167133" cy="950362"/>
            </a:xfrm>
          </p:grpSpPr>
          <p:sp>
            <p:nvSpPr>
              <p:cNvPr id="19" name="TextBox 18">
                <a:extLst>
                  <a:ext uri="{FF2B5EF4-FFF2-40B4-BE49-F238E27FC236}">
                    <a16:creationId xmlns:a16="http://schemas.microsoft.com/office/drawing/2014/main" id="{9D109191-85FE-4667-BA2A-3BB1C898FE87}"/>
                  </a:ext>
                </a:extLst>
              </p:cNvPr>
              <p:cNvSpPr txBox="1"/>
              <p:nvPr/>
            </p:nvSpPr>
            <p:spPr>
              <a:xfrm>
                <a:off x="9668093" y="3986595"/>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20" name="Graphic 23">
                <a:extLst>
                  <a:ext uri="{FF2B5EF4-FFF2-40B4-BE49-F238E27FC236}">
                    <a16:creationId xmlns:a16="http://schemas.microsoft.com/office/drawing/2014/main" id="{780C44B0-24CB-0E46-8E63-78BE71121D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8759" y="3223081"/>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a:xfrm>
              <a:off x="1526174" y="3523272"/>
              <a:ext cx="1463040" cy="105609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 application</a:t>
              </a:r>
            </a:p>
          </p:txBody>
        </p:sp>
        <p:sp>
          <p:nvSpPr>
            <p:cNvPr id="22" name="Rectangle 21"/>
            <p:cNvSpPr/>
            <p:nvPr/>
          </p:nvSpPr>
          <p:spPr>
            <a:xfrm>
              <a:off x="3772385" y="2407216"/>
              <a:ext cx="4384531" cy="3288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AWS SDK</a:t>
              </a:r>
            </a:p>
          </p:txBody>
        </p:sp>
        <p:sp>
          <p:nvSpPr>
            <p:cNvPr id="23" name="Rectangle 22"/>
            <p:cNvSpPr/>
            <p:nvPr/>
          </p:nvSpPr>
          <p:spPr>
            <a:xfrm>
              <a:off x="4102842" y="2805818"/>
              <a:ext cx="1800664" cy="717453"/>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Amazon Ember" panose="02000000000000000000" pitchFamily="2" charset="0"/>
                </a:rPr>
                <a:t>High-level</a:t>
              </a:r>
              <a:br>
                <a:rPr lang="en-US" dirty="0">
                  <a:solidFill>
                    <a:schemeClr val="tx1"/>
                  </a:solidFill>
                  <a:ea typeface="Amazon Ember" panose="02000000000000000000" pitchFamily="2" charset="0"/>
                </a:rPr>
              </a:br>
              <a:r>
                <a:rPr lang="en-US" dirty="0">
                  <a:solidFill>
                    <a:schemeClr val="tx1"/>
                  </a:solidFill>
                  <a:ea typeface="Amazon Ember" panose="02000000000000000000" pitchFamily="2" charset="0"/>
                </a:rPr>
                <a:t>interface</a:t>
              </a:r>
            </a:p>
          </p:txBody>
        </p:sp>
        <p:sp>
          <p:nvSpPr>
            <p:cNvPr id="24" name="Rectangle 23"/>
            <p:cNvSpPr/>
            <p:nvPr/>
          </p:nvSpPr>
          <p:spPr>
            <a:xfrm>
              <a:off x="4102842" y="3692590"/>
              <a:ext cx="1800664" cy="717453"/>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Amazon Ember" panose="02000000000000000000" pitchFamily="2" charset="0"/>
                </a:rPr>
                <a:t>Document</a:t>
              </a:r>
              <a:br>
                <a:rPr lang="en-US" dirty="0">
                  <a:solidFill>
                    <a:schemeClr val="tx1"/>
                  </a:solidFill>
                  <a:ea typeface="Amazon Ember" panose="02000000000000000000" pitchFamily="2" charset="0"/>
                </a:rPr>
              </a:br>
              <a:r>
                <a:rPr lang="en-US" dirty="0">
                  <a:solidFill>
                    <a:schemeClr val="tx1"/>
                  </a:solidFill>
                  <a:ea typeface="Amazon Ember" panose="02000000000000000000" pitchFamily="2" charset="0"/>
                </a:rPr>
                <a:t>interface</a:t>
              </a:r>
            </a:p>
          </p:txBody>
        </p:sp>
        <p:sp>
          <p:nvSpPr>
            <p:cNvPr id="25" name="Rectangle 24"/>
            <p:cNvSpPr/>
            <p:nvPr/>
          </p:nvSpPr>
          <p:spPr>
            <a:xfrm>
              <a:off x="4118219" y="4579361"/>
              <a:ext cx="1800664" cy="717453"/>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Amazon Ember" panose="02000000000000000000" pitchFamily="2" charset="0"/>
                </a:rPr>
                <a:t>Low-level</a:t>
              </a:r>
              <a:br>
                <a:rPr lang="en-US" dirty="0">
                  <a:solidFill>
                    <a:schemeClr val="tx1"/>
                  </a:solidFill>
                  <a:ea typeface="Amazon Ember" panose="02000000000000000000" pitchFamily="2" charset="0"/>
                </a:rPr>
              </a:br>
              <a:r>
                <a:rPr lang="en-US" dirty="0">
                  <a:solidFill>
                    <a:schemeClr val="tx1"/>
                  </a:solidFill>
                  <a:ea typeface="Amazon Ember" panose="02000000000000000000" pitchFamily="2" charset="0"/>
                </a:rPr>
                <a:t>interface</a:t>
              </a:r>
            </a:p>
          </p:txBody>
        </p:sp>
        <p:sp>
          <p:nvSpPr>
            <p:cNvPr id="26" name="Rectangle 25"/>
            <p:cNvSpPr/>
            <p:nvPr/>
          </p:nvSpPr>
          <p:spPr>
            <a:xfrm>
              <a:off x="6356252" y="2805817"/>
              <a:ext cx="1477108" cy="2490997"/>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DynamoDB</a:t>
              </a:r>
            </a:p>
            <a:p>
              <a:pPr algn="ctr"/>
              <a:r>
                <a:rPr lang="en-US" dirty="0">
                  <a:solidFill>
                    <a:schemeClr val="tx1"/>
                  </a:solidFill>
                </a:rPr>
                <a:t>AWS REST API</a:t>
              </a:r>
            </a:p>
          </p:txBody>
        </p:sp>
        <p:cxnSp>
          <p:nvCxnSpPr>
            <p:cNvPr id="27" name="Elbow Connector 26"/>
            <p:cNvCxnSpPr>
              <a:stCxn id="21" idx="0"/>
              <a:endCxn id="23" idx="1"/>
            </p:cNvCxnSpPr>
            <p:nvPr/>
          </p:nvCxnSpPr>
          <p:spPr>
            <a:xfrm rot="5400000" flipH="1" flipV="1">
              <a:off x="3000905" y="2421335"/>
              <a:ext cx="358727" cy="1845148"/>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1" idx="2"/>
              <a:endCxn id="25" idx="1"/>
            </p:cNvCxnSpPr>
            <p:nvPr/>
          </p:nvCxnSpPr>
          <p:spPr>
            <a:xfrm rot="16200000" flipH="1">
              <a:off x="3008593" y="3828462"/>
              <a:ext cx="358726" cy="1860525"/>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4" idx="1"/>
            </p:cNvCxnSpPr>
            <p:nvPr/>
          </p:nvCxnSpPr>
          <p:spPr>
            <a:xfrm>
              <a:off x="2989214" y="4051317"/>
              <a:ext cx="1113628"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03506" y="3164545"/>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18883" y="4051317"/>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03506" y="4938088"/>
              <a:ext cx="452746" cy="0"/>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0" idx="0"/>
            </p:cNvCxnSpPr>
            <p:nvPr/>
          </p:nvCxnSpPr>
          <p:spPr>
            <a:xfrm rot="16200000" flipV="1">
              <a:off x="8668086" y="2324075"/>
              <a:ext cx="362267" cy="2036125"/>
            </a:xfrm>
            <a:prstGeom prst="bentConnector2">
              <a:avLst/>
            </a:prstGeom>
            <a:ln w="254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9" idx="2"/>
            </p:cNvCxnSpPr>
            <p:nvPr/>
          </p:nvCxnSpPr>
          <p:spPr>
            <a:xfrm rot="5400000">
              <a:off x="8614019" y="3690772"/>
              <a:ext cx="470403" cy="2036125"/>
            </a:xfrm>
            <a:prstGeom prst="bentConnector2">
              <a:avLst/>
            </a:prstGeom>
            <a:ln w="254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762384" y="2854822"/>
              <a:ext cx="934871"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Request</a:t>
              </a:r>
            </a:p>
          </p:txBody>
        </p:sp>
        <p:sp>
          <p:nvSpPr>
            <p:cNvPr id="42" name="TextBox 41"/>
            <p:cNvSpPr txBox="1"/>
            <p:nvPr/>
          </p:nvSpPr>
          <p:spPr>
            <a:xfrm>
              <a:off x="8793697" y="4972585"/>
              <a:ext cx="1064715" cy="338554"/>
            </a:xfrm>
            <a:prstGeom prst="rect">
              <a:avLst/>
            </a:prstGeom>
            <a:noFill/>
          </p:spPr>
          <p:txBody>
            <a:bodyPr wrap="none" rtlCol="0">
              <a:spAutoFit/>
            </a:bodyPr>
            <a:lstStyle/>
            <a:p>
              <a:r>
                <a:rPr lang="en-US" sz="1600" dirty="0">
                  <a:ea typeface="Amazon Ember Light" panose="020B0403020204020204" pitchFamily="34" charset="0"/>
                  <a:cs typeface="Amazon Ember Light" panose="020B0403020204020204" pitchFamily="34" charset="0"/>
                </a:rPr>
                <a:t>Response</a:t>
              </a:r>
            </a:p>
          </p:txBody>
        </p:sp>
        <p:sp>
          <p:nvSpPr>
            <p:cNvPr id="43" name="Rectangle 42"/>
            <p:cNvSpPr/>
            <p:nvPr/>
          </p:nvSpPr>
          <p:spPr>
            <a:xfrm>
              <a:off x="8394856" y="2772378"/>
              <a:ext cx="2369171" cy="2799747"/>
            </a:xfrm>
            <a:prstGeom prst="rect">
              <a:avLst/>
            </a:prstGeom>
            <a:noFill/>
            <a:ln w="44450">
              <a:solidFill>
                <a:schemeClr val="hlink"/>
              </a:solidFill>
            </a:ln>
            <a:effectLst>
              <a:outerShdw blurRad="63500" dist="53881" dir="2700016" rotWithShape="0">
                <a:scrgbClr r="0" g="0" b="0">
                  <a:alpha val="25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Elbow Connector 43"/>
            <p:cNvCxnSpPr>
              <a:stCxn id="43" idx="0"/>
            </p:cNvCxnSpPr>
            <p:nvPr/>
          </p:nvCxnSpPr>
          <p:spPr>
            <a:xfrm rot="16200000" flipV="1">
              <a:off x="8062607" y="1255542"/>
              <a:ext cx="1300764" cy="1732907"/>
            </a:xfrm>
            <a:prstGeom prst="bentConnector2">
              <a:avLst/>
            </a:prstGeom>
            <a:ln w="44450">
              <a:solidFill>
                <a:schemeClr val="hlink"/>
              </a:solidFill>
              <a:headEnd type="arrow" w="lg" len="lg"/>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29740" y="1173818"/>
              <a:ext cx="4334841" cy="523220"/>
            </a:xfrm>
            <a:prstGeom prst="rect">
              <a:avLst/>
            </a:prstGeom>
            <a:solidFill>
              <a:schemeClr val="bg1"/>
            </a:solidFill>
            <a:ln w="44450">
              <a:solidFill>
                <a:schemeClr val="hlink"/>
              </a:solidFill>
            </a:ln>
            <a:effectLst>
              <a:outerShdw blurRad="63500" dist="53881" dir="2700016" rotWithShape="0">
                <a:scrgbClr r="0" g="0" b="0">
                  <a:alpha val="25000"/>
                </a:scrgbClr>
              </a:outerShdw>
            </a:effectLst>
          </p:spPr>
          <p:txBody>
            <a:bodyPr wrap="none" rtlCol="0">
              <a:spAutoFit/>
            </a:bodyPr>
            <a:lstStyle/>
            <a:p>
              <a:r>
                <a:rPr lang="en-US" sz="2800" dirty="0">
                  <a:ea typeface="Amazon Ember" panose="02000000000000000000" pitchFamily="2" charset="0"/>
                  <a:cs typeface="Amazon Ember Light" panose="020B0403020204020204" pitchFamily="34" charset="0"/>
                </a:rPr>
                <a:t>DynamoDB low-level API</a:t>
              </a:r>
            </a:p>
          </p:txBody>
        </p:sp>
      </p:grpSp>
    </p:spTree>
    <p:custDataLst>
      <p:tags r:id="rId1"/>
    </p:custDataLst>
    <p:extLst>
      <p:ext uri="{BB962C8B-B14F-4D97-AF65-F5344CB8AC3E}">
        <p14:creationId xmlns:p14="http://schemas.microsoft.com/office/powerpoint/2010/main" val="3711747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39</a:t>
            </a:fld>
            <a:endParaRPr lang="en-US" dirty="0"/>
          </a:p>
        </p:txBody>
      </p:sp>
      <p:sp>
        <p:nvSpPr>
          <p:cNvPr id="2" name="Title 1"/>
          <p:cNvSpPr>
            <a:spLocks noGrp="1"/>
          </p:cNvSpPr>
          <p:nvPr>
            <p:ph type="title"/>
          </p:nvPr>
        </p:nvSpPr>
        <p:spPr/>
        <p:txBody>
          <a:bodyPr/>
          <a:lstStyle/>
          <a:p>
            <a:r>
              <a:rPr lang="en-US" dirty="0"/>
              <a:t>Request format: </a:t>
            </a:r>
            <a:r>
              <a:rPr lang="en-US" dirty="0">
                <a:latin typeface="Lucida Console" panose="020B0609040504020204" pitchFamily="49" charset="0"/>
              </a:rPr>
              <a:t>GetItem</a:t>
            </a:r>
          </a:p>
        </p:txBody>
      </p:sp>
      <p:sp>
        <p:nvSpPr>
          <p:cNvPr id="6" name="Rectangle 5"/>
          <p:cNvSpPr/>
          <p:nvPr/>
        </p:nvSpPr>
        <p:spPr>
          <a:xfrm>
            <a:off x="100083" y="1449487"/>
            <a:ext cx="11882652" cy="4801314"/>
          </a:xfrm>
          <a:prstGeom prst="rect">
            <a:avLst/>
          </a:prstGeom>
          <a:solidFill>
            <a:schemeClr val="accent4"/>
          </a:solidFill>
          <a:ln w="12700">
            <a:solidFill>
              <a:schemeClr val="tx1"/>
            </a:solidFill>
          </a:ln>
        </p:spPr>
        <p:txBody>
          <a:bodyPr wrap="square">
            <a:spAutoFit/>
          </a:bodyPr>
          <a:lstStyle/>
          <a:p>
            <a:r>
              <a:rPr lang="en-US" dirty="0">
                <a:solidFill>
                  <a:srgbClr val="000000"/>
                </a:solidFill>
                <a:latin typeface="Lucida Console" panose="020B0609040504020204" pitchFamily="49" charset="0"/>
              </a:rPr>
              <a:t>POST / HTTP/</a:t>
            </a:r>
            <a:r>
              <a:rPr lang="en-US" dirty="0">
                <a:solidFill>
                  <a:srgbClr val="098658"/>
                </a:solidFill>
                <a:latin typeface="Lucida Console" panose="020B0609040504020204" pitchFamily="49" charset="0"/>
              </a:rPr>
              <a:t>1.1</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Host: dynamodb.&lt;region&gt;.&lt;domain&gt;;</a:t>
            </a:r>
          </a:p>
          <a:p>
            <a:r>
              <a:rPr lang="en-US" dirty="0">
                <a:solidFill>
                  <a:srgbClr val="000000"/>
                </a:solidFill>
                <a:latin typeface="Lucida Console" panose="020B0609040504020204" pitchFamily="49" charset="0"/>
              </a:rPr>
              <a:t>Accept-Encoding: identity</a:t>
            </a:r>
          </a:p>
          <a:p>
            <a:r>
              <a:rPr lang="en-US" dirty="0">
                <a:solidFill>
                  <a:srgbClr val="000000"/>
                </a:solidFill>
                <a:latin typeface="Lucida Console" panose="020B0609040504020204" pitchFamily="49" charset="0"/>
              </a:rPr>
              <a:t>Content-Length: &lt;PayloadSizeBytes&gt;</a:t>
            </a:r>
          </a:p>
          <a:p>
            <a:r>
              <a:rPr lang="en-US" dirty="0">
                <a:solidFill>
                  <a:srgbClr val="000000"/>
                </a:solidFill>
                <a:latin typeface="Lucida Console" panose="020B0609040504020204" pitchFamily="49" charset="0"/>
              </a:rPr>
              <a:t>User-Agent: &lt;UserAgentString&gt;</a:t>
            </a:r>
          </a:p>
          <a:p>
            <a:r>
              <a:rPr lang="en-US" dirty="0">
                <a:solidFill>
                  <a:srgbClr val="000000"/>
                </a:solidFill>
                <a:latin typeface="Lucida Console" panose="020B0609040504020204" pitchFamily="49" charset="0"/>
              </a:rPr>
              <a:t>Content-Type: application/x-amz-json-</a:t>
            </a:r>
            <a:r>
              <a:rPr lang="en-US" dirty="0">
                <a:solidFill>
                  <a:srgbClr val="098658"/>
                </a:solidFill>
                <a:latin typeface="Lucida Console" panose="020B0609040504020204" pitchFamily="49" charset="0"/>
              </a:rPr>
              <a:t>1.0</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Authorization:</a:t>
            </a:r>
            <a:r>
              <a:rPr lang="en-US" sz="1400" dirty="0">
                <a:solidFill>
                  <a:srgbClr val="000000"/>
                </a:solidFill>
                <a:latin typeface="Lucida Console" panose="020B0609040504020204" pitchFamily="49" charset="0"/>
              </a:rPr>
              <a:t> AWS4-HMAC-SHA256 Credential=&lt;Credential&gt;, </a:t>
            </a:r>
            <a:r>
              <a:rPr lang="en-US" sz="1400" dirty="0" err="1">
                <a:solidFill>
                  <a:srgbClr val="000000"/>
                </a:solidFill>
                <a:latin typeface="Lucida Console" panose="020B0609040504020204" pitchFamily="49" charset="0"/>
              </a:rPr>
              <a:t>SignedHeaders</a:t>
            </a:r>
            <a:r>
              <a:rPr lang="en-US" sz="1400" dirty="0">
                <a:solidFill>
                  <a:srgbClr val="000000"/>
                </a:solidFill>
                <a:latin typeface="Lucida Console" panose="020B0609040504020204" pitchFamily="49" charset="0"/>
              </a:rPr>
              <a:t>=&lt;Headers&gt;, Signature=&lt;Signature&gt;</a:t>
            </a:r>
          </a:p>
          <a:p>
            <a:r>
              <a:rPr lang="en-US" dirty="0">
                <a:solidFill>
                  <a:srgbClr val="000000"/>
                </a:solidFill>
                <a:latin typeface="Lucida Console" panose="020B0609040504020204" pitchFamily="49" charset="0"/>
              </a:rPr>
              <a:t>X-</a:t>
            </a:r>
            <a:r>
              <a:rPr lang="en-US" dirty="0" err="1">
                <a:solidFill>
                  <a:srgbClr val="000000"/>
                </a:solidFill>
                <a:latin typeface="Lucida Console" panose="020B0609040504020204" pitchFamily="49" charset="0"/>
              </a:rPr>
              <a:t>Amz</a:t>
            </a:r>
            <a:r>
              <a:rPr lang="en-US" dirty="0">
                <a:solidFill>
                  <a:srgbClr val="000000"/>
                </a:solidFill>
                <a:latin typeface="Lucida Console" panose="020B0609040504020204" pitchFamily="49" charset="0"/>
              </a:rPr>
              <a:t>-Date: &lt;Date&gt; </a:t>
            </a:r>
          </a:p>
          <a:p>
            <a:r>
              <a:rPr lang="en-US" dirty="0">
                <a:solidFill>
                  <a:srgbClr val="000000"/>
                </a:solidFill>
                <a:latin typeface="Lucida Console" panose="020B0609040504020204" pitchFamily="49" charset="0"/>
              </a:rPr>
              <a:t>X-Amz-Target: DynamoDB_20120810.GetItem</a:t>
            </a:r>
          </a:p>
          <a:p>
            <a:br>
              <a:rPr lang="en-US" dirty="0">
                <a:solidFill>
                  <a:srgbClr val="000000"/>
                </a:solidFill>
                <a:latin typeface="Lucida Console" panose="020B0609040504020204" pitchFamily="49" charset="0"/>
              </a:rPr>
            </a:br>
            <a:r>
              <a:rPr lang="en-US" dirty="0">
                <a:solidFill>
                  <a:srgbClr val="000000"/>
                </a:solidFill>
                <a:latin typeface="Lucida Console" panose="020B0609040504020204" pitchFamily="49" charset="0"/>
              </a:rPr>
              <a:t>{</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"TableName"</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"Notes",</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"Key"</a:t>
            </a:r>
            <a:r>
              <a:rPr lang="en-US" dirty="0">
                <a:solidFill>
                  <a:srgbClr val="000000"/>
                </a:solidFill>
                <a:latin typeface="Lucida Console" panose="020B0609040504020204" pitchFamily="49" charset="0"/>
              </a:rPr>
              <a:t>: {</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"UserId"</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"StudentA"</a:t>
            </a:r>
            <a:r>
              <a:rPr lang="en-US" dirty="0">
                <a:solidFill>
                  <a:srgbClr val="000000"/>
                </a:solidFill>
                <a:latin typeface="Lucida Console" panose="020B0609040504020204" pitchFamily="49" charset="0"/>
              </a:rPr>
              <a:t>},</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"NoteId"</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"N"</a:t>
            </a:r>
            <a:r>
              <a:rPr lang="en-US" dirty="0">
                <a:solidFill>
                  <a:srgbClr val="000000"/>
                </a:solidFill>
                <a:latin typeface="Lucida Console" panose="020B0609040504020204" pitchFamily="49" charset="0"/>
              </a:rPr>
              <a:t>:</a:t>
            </a:r>
            <a:r>
              <a:rPr lang="en-US" dirty="0">
                <a:solidFill>
                  <a:srgbClr val="A31515"/>
                </a:solidFill>
                <a:latin typeface="Lucida Console" panose="020B0609040504020204" pitchFamily="49" charset="0"/>
              </a:rPr>
              <a:t> "1"</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a:t>
            </a:r>
          </a:p>
        </p:txBody>
      </p:sp>
      <p:grpSp>
        <p:nvGrpSpPr>
          <p:cNvPr id="4" name="Authorization" descr="The Authorization header contains credentials, signeheaders, signature and more.">
            <a:extLst>
              <a:ext uri="{FF2B5EF4-FFF2-40B4-BE49-F238E27FC236}">
                <a16:creationId xmlns:a16="http://schemas.microsoft.com/office/drawing/2014/main" id="{90C28B47-BDD4-47FE-AB73-D43C8FF19DC9}"/>
              </a:ext>
            </a:extLst>
          </p:cNvPr>
          <p:cNvGrpSpPr/>
          <p:nvPr/>
        </p:nvGrpSpPr>
        <p:grpSpPr>
          <a:xfrm>
            <a:off x="9408200" y="1881480"/>
            <a:ext cx="2715808" cy="1654410"/>
            <a:chOff x="9175123" y="1899409"/>
            <a:chExt cx="2715808" cy="1654410"/>
          </a:xfrm>
        </p:grpSpPr>
        <p:sp>
          <p:nvSpPr>
            <p:cNvPr id="7" name="Right Bracket 6"/>
            <p:cNvSpPr/>
            <p:nvPr/>
          </p:nvSpPr>
          <p:spPr>
            <a:xfrm>
              <a:off x="11112018" y="3153769"/>
              <a:ext cx="356790" cy="400050"/>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9175123" y="1899409"/>
              <a:ext cx="2715808"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ea typeface="Amazon Ember" panose="02000000000000000000" pitchFamily="2" charset="0"/>
                </a:rPr>
                <a:t>Authorization header </a:t>
              </a:r>
            </a:p>
          </p:txBody>
        </p:sp>
        <p:cxnSp>
          <p:nvCxnSpPr>
            <p:cNvPr id="12" name="Elbow Connector 11"/>
            <p:cNvCxnSpPr>
              <a:cxnSpLocks/>
            </p:cNvCxnSpPr>
            <p:nvPr/>
          </p:nvCxnSpPr>
          <p:spPr>
            <a:xfrm rot="5400000">
              <a:off x="11032068" y="2743815"/>
              <a:ext cx="1043724" cy="176235"/>
            </a:xfrm>
            <a:prstGeom prst="bentConnector2">
              <a:avLst/>
            </a:prstGeom>
            <a:ln w="44450">
              <a:solidFill>
                <a:schemeClr val="hlink"/>
              </a:solidFill>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8" name="justGraphic-annotation">
            <a:extLst>
              <a:ext uri="{FF2B5EF4-FFF2-40B4-BE49-F238E27FC236}">
                <a16:creationId xmlns:a16="http://schemas.microsoft.com/office/drawing/2014/main" id="{C799B7F3-03F1-4F21-9D76-6C0ABEF03683}"/>
              </a:ext>
              <a:ext uri="{C183D7F6-B498-43B3-948B-1728B52AA6E4}">
                <adec:decorative xmlns:adec="http://schemas.microsoft.com/office/drawing/2017/decorative" val="1"/>
              </a:ext>
            </a:extLst>
          </p:cNvPr>
          <p:cNvGrpSpPr/>
          <p:nvPr/>
        </p:nvGrpSpPr>
        <p:grpSpPr>
          <a:xfrm>
            <a:off x="5876373" y="3721110"/>
            <a:ext cx="6024945" cy="400110"/>
            <a:chOff x="5876373" y="3721110"/>
            <a:chExt cx="6024945" cy="400110"/>
          </a:xfrm>
        </p:grpSpPr>
        <p:sp>
          <p:nvSpPr>
            <p:cNvPr id="21" name="Rectangle 20"/>
            <p:cNvSpPr/>
            <p:nvPr/>
          </p:nvSpPr>
          <p:spPr>
            <a:xfrm>
              <a:off x="8149970" y="3721110"/>
              <a:ext cx="3751348"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t>DynamoDB </a:t>
              </a:r>
              <a:r>
                <a:rPr lang="en-US" sz="2000" b="1" dirty="0">
                  <a:latin typeface="Lucida Console" panose="020B0609040504020204" pitchFamily="49" charset="0"/>
                </a:rPr>
                <a:t>GetItem</a:t>
              </a:r>
              <a:r>
                <a:rPr lang="en-US" sz="2000" dirty="0"/>
                <a:t> operation</a:t>
              </a:r>
            </a:p>
          </p:txBody>
        </p:sp>
        <p:cxnSp>
          <p:nvCxnSpPr>
            <p:cNvPr id="23" name="Straight Arrow Connector 22"/>
            <p:cNvCxnSpPr/>
            <p:nvPr/>
          </p:nvCxnSpPr>
          <p:spPr>
            <a:xfrm flipH="1">
              <a:off x="5876373" y="3905776"/>
              <a:ext cx="2228850"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nvGrpSpPr>
          <p:cNvPr id="5" name="getitem" descr="Notice the payload JSON model after the getitem operation.">
            <a:extLst>
              <a:ext uri="{FF2B5EF4-FFF2-40B4-BE49-F238E27FC236}">
                <a16:creationId xmlns:a16="http://schemas.microsoft.com/office/drawing/2014/main" id="{4EF8E5E2-761E-4CDC-A816-5277DCBCCD8B}"/>
              </a:ext>
            </a:extLst>
          </p:cNvPr>
          <p:cNvGrpSpPr/>
          <p:nvPr/>
        </p:nvGrpSpPr>
        <p:grpSpPr>
          <a:xfrm>
            <a:off x="4979884" y="4310674"/>
            <a:ext cx="5251316" cy="1765048"/>
            <a:chOff x="4979884" y="4310674"/>
            <a:chExt cx="5251316" cy="1765048"/>
          </a:xfrm>
        </p:grpSpPr>
        <p:sp>
          <p:nvSpPr>
            <p:cNvPr id="24" name="Right Bracket 23"/>
            <p:cNvSpPr/>
            <p:nvPr/>
          </p:nvSpPr>
          <p:spPr>
            <a:xfrm>
              <a:off x="4979884" y="4310674"/>
              <a:ext cx="471487" cy="1765048"/>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ectangle 24"/>
            <p:cNvSpPr/>
            <p:nvPr/>
          </p:nvSpPr>
          <p:spPr>
            <a:xfrm>
              <a:off x="7682104" y="4600376"/>
              <a:ext cx="2549096"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t>Payload JSON </a:t>
              </a:r>
              <a:r>
                <a:rPr lang="en-US" sz="2000" dirty="0">
                  <a:ea typeface="Amazon Ember" panose="02000000000000000000" pitchFamily="2" charset="0"/>
                </a:rPr>
                <a:t>model</a:t>
              </a:r>
              <a:endParaRPr lang="en-US" sz="2000" dirty="0"/>
            </a:p>
          </p:txBody>
        </p:sp>
        <p:cxnSp>
          <p:nvCxnSpPr>
            <p:cNvPr id="26" name="Straight Arrow Connector 25"/>
            <p:cNvCxnSpPr/>
            <p:nvPr/>
          </p:nvCxnSpPr>
          <p:spPr>
            <a:xfrm flipH="1">
              <a:off x="5451371" y="4785042"/>
              <a:ext cx="2228850" cy="0"/>
            </a:xfrm>
            <a:prstGeom prst="straightConnector1">
              <a:avLst/>
            </a:prstGeom>
            <a:ln w="44450">
              <a:solidFill>
                <a:schemeClr val="hlink"/>
              </a:solidFill>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9517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a:t>
            </a:fld>
            <a:endParaRPr lang="en-US" dirty="0"/>
          </a:p>
        </p:txBody>
      </p:sp>
      <p:sp>
        <p:nvSpPr>
          <p:cNvPr id="4" name="Title 3"/>
          <p:cNvSpPr>
            <a:spLocks noGrp="1"/>
          </p:cNvSpPr>
          <p:nvPr>
            <p:ph type="title"/>
          </p:nvPr>
        </p:nvSpPr>
        <p:spPr/>
        <p:txBody>
          <a:bodyPr/>
          <a:lstStyle/>
          <a:p>
            <a:r>
              <a:rPr lang="en-US"/>
              <a:t>Day 1 recap</a:t>
            </a:r>
            <a:endParaRPr lang="en-US" dirty="0"/>
          </a:p>
        </p:txBody>
      </p:sp>
      <p:sp>
        <p:nvSpPr>
          <p:cNvPr id="6" name="Content Placeholder 5"/>
          <p:cNvSpPr>
            <a:spLocks noGrp="1"/>
          </p:cNvSpPr>
          <p:nvPr>
            <p:ph sz="quarter" idx="21"/>
          </p:nvPr>
        </p:nvSpPr>
        <p:spPr/>
        <p:txBody>
          <a:bodyPr/>
          <a:lstStyle/>
          <a:p>
            <a:pPr lvl="0"/>
            <a:r>
              <a:rPr lang="en-US"/>
              <a:t>Your application</a:t>
            </a:r>
          </a:p>
          <a:p>
            <a:pPr lvl="0"/>
            <a:r>
              <a:rPr lang="en-US"/>
              <a:t>Developer tools (IDEs, SDKs, APIs)</a:t>
            </a:r>
          </a:p>
          <a:p>
            <a:pPr lvl="0"/>
            <a:r>
              <a:rPr lang="en-US"/>
              <a:t>Permissions</a:t>
            </a:r>
          </a:p>
          <a:p>
            <a:r>
              <a:rPr lang="en-US"/>
              <a:t>Storing and hosting your application</a:t>
            </a:r>
            <a:endParaRPr lang="en-US" dirty="0"/>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177" y="2480969"/>
            <a:ext cx="2743200" cy="2743200"/>
          </a:xfrm>
          <a:prstGeom prst="rect">
            <a:avLst/>
          </a:prstGeom>
        </p:spPr>
      </p:pic>
    </p:spTree>
    <p:custDataLst>
      <p:tags r:id="rId1"/>
    </p:custDataLst>
    <p:extLst>
      <p:ext uri="{BB962C8B-B14F-4D97-AF65-F5344CB8AC3E}">
        <p14:creationId xmlns:p14="http://schemas.microsoft.com/office/powerpoint/2010/main" val="3040863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40</a:t>
            </a:fld>
            <a:endParaRPr lang="en-US" dirty="0"/>
          </a:p>
        </p:txBody>
      </p:sp>
      <p:sp>
        <p:nvSpPr>
          <p:cNvPr id="2" name="Title 1"/>
          <p:cNvSpPr>
            <a:spLocks noGrp="1"/>
          </p:cNvSpPr>
          <p:nvPr>
            <p:ph type="title"/>
          </p:nvPr>
        </p:nvSpPr>
        <p:spPr/>
        <p:txBody>
          <a:bodyPr/>
          <a:lstStyle/>
          <a:p>
            <a:r>
              <a:rPr lang="en-US"/>
              <a:t>Response format</a:t>
            </a:r>
            <a:endParaRPr lang="en-US" dirty="0"/>
          </a:p>
        </p:txBody>
      </p:sp>
      <p:sp>
        <p:nvSpPr>
          <p:cNvPr id="12" name="Rectangle 11"/>
          <p:cNvSpPr/>
          <p:nvPr/>
        </p:nvSpPr>
        <p:spPr>
          <a:xfrm>
            <a:off x="419100" y="1582341"/>
            <a:ext cx="11353800" cy="3693319"/>
          </a:xfrm>
          <a:prstGeom prst="rect">
            <a:avLst/>
          </a:prstGeom>
          <a:solidFill>
            <a:schemeClr val="accent4"/>
          </a:solidFill>
          <a:ln w="12700">
            <a:solidFill>
              <a:schemeClr val="tx1"/>
            </a:solidFill>
          </a:ln>
        </p:spPr>
        <p:txBody>
          <a:bodyPr wrap="square">
            <a:spAutoFit/>
          </a:bodyPr>
          <a:lstStyle/>
          <a:p>
            <a:r>
              <a:rPr lang="en-US" dirty="0">
                <a:solidFill>
                  <a:srgbClr val="000000"/>
                </a:solidFill>
                <a:latin typeface="Lucida Console" panose="020B0609040504020204" pitchFamily="49" charset="0"/>
              </a:rPr>
              <a:t>HTTP/</a:t>
            </a:r>
            <a:r>
              <a:rPr lang="en-US" dirty="0">
                <a:solidFill>
                  <a:srgbClr val="098658"/>
                </a:solidFill>
                <a:latin typeface="Lucida Console" panose="020B0609040504020204" pitchFamily="49" charset="0"/>
              </a:rPr>
              <a:t>1.1</a:t>
            </a:r>
            <a:r>
              <a:rPr lang="en-US" dirty="0">
                <a:solidFill>
                  <a:srgbClr val="000000"/>
                </a:solidFill>
                <a:latin typeface="Lucida Console" panose="020B0609040504020204" pitchFamily="49" charset="0"/>
              </a:rPr>
              <a:t> </a:t>
            </a:r>
            <a:r>
              <a:rPr lang="en-US" dirty="0">
                <a:solidFill>
                  <a:srgbClr val="098658"/>
                </a:solidFill>
                <a:latin typeface="Lucida Console" panose="020B0609040504020204" pitchFamily="49" charset="0"/>
              </a:rPr>
              <a:t>200</a:t>
            </a:r>
            <a:r>
              <a:rPr lang="en-US" dirty="0">
                <a:solidFill>
                  <a:srgbClr val="000000"/>
                </a:solidFill>
                <a:latin typeface="Lucida Console" panose="020B0609040504020204" pitchFamily="49" charset="0"/>
              </a:rPr>
              <a:t> OK</a:t>
            </a:r>
          </a:p>
          <a:p>
            <a:r>
              <a:rPr lang="en-US" dirty="0">
                <a:solidFill>
                  <a:srgbClr val="000000"/>
                </a:solidFill>
                <a:latin typeface="Lucida Console" panose="020B0609040504020204" pitchFamily="49" charset="0"/>
              </a:rPr>
              <a:t>x-amzn-RequestId: &lt;RequestId&gt;</a:t>
            </a:r>
          </a:p>
          <a:p>
            <a:r>
              <a:rPr lang="en-US" dirty="0">
                <a:solidFill>
                  <a:srgbClr val="000000"/>
                </a:solidFill>
                <a:latin typeface="Lucida Console" panose="020B0609040504020204" pitchFamily="49" charset="0"/>
              </a:rPr>
              <a:t>x-amz-crc32: &lt;Checksum&gt;</a:t>
            </a:r>
          </a:p>
          <a:p>
            <a:r>
              <a:rPr lang="en-US" dirty="0">
                <a:solidFill>
                  <a:srgbClr val="000000"/>
                </a:solidFill>
                <a:latin typeface="Lucida Console" panose="020B0609040504020204" pitchFamily="49" charset="0"/>
              </a:rPr>
              <a:t>Content-Type: application/x-amz-json-</a:t>
            </a:r>
            <a:r>
              <a:rPr lang="en-US" dirty="0">
                <a:solidFill>
                  <a:srgbClr val="098658"/>
                </a:solidFill>
                <a:latin typeface="Lucida Console" panose="020B0609040504020204" pitchFamily="49" charset="0"/>
              </a:rPr>
              <a:t>1.0</a:t>
            </a:r>
            <a:endParaRPr lang="en-US" dirty="0">
              <a:solidFill>
                <a:srgbClr val="000000"/>
              </a:solidFill>
              <a:latin typeface="Lucida Console" panose="020B0609040504020204" pitchFamily="49" charset="0"/>
            </a:endParaRPr>
          </a:p>
          <a:p>
            <a:r>
              <a:rPr lang="en-US" dirty="0">
                <a:solidFill>
                  <a:srgbClr val="000000"/>
                </a:solidFill>
                <a:latin typeface="Lucida Console" panose="020B0609040504020204" pitchFamily="49" charset="0"/>
              </a:rPr>
              <a:t>Content-Length: &lt;PayloadSizeBytes&gt;</a:t>
            </a:r>
          </a:p>
          <a:p>
            <a:r>
              <a:rPr lang="en-US" dirty="0">
                <a:solidFill>
                  <a:srgbClr val="000000"/>
                </a:solidFill>
                <a:latin typeface="Lucida Console" panose="020B0609040504020204" pitchFamily="49" charset="0"/>
              </a:rPr>
              <a:t>Date: &lt;Date&gt;</a:t>
            </a:r>
          </a:p>
          <a:p>
            <a:r>
              <a:rPr lang="en-US" dirty="0">
                <a:solidFill>
                  <a:srgbClr val="000000"/>
                </a:solidFill>
                <a:latin typeface="Lucida Console" panose="020B0609040504020204" pitchFamily="49" charset="0"/>
              </a:rPr>
              <a:t>{</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"Item"</a:t>
            </a:r>
            <a:r>
              <a:rPr lang="en-US" dirty="0">
                <a:solidFill>
                  <a:srgbClr val="000000"/>
                </a:solidFill>
                <a:latin typeface="Lucida Console" panose="020B0609040504020204" pitchFamily="49" charset="0"/>
              </a:rPr>
              <a:t>: {</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"UserId"</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"StudentA"</a:t>
            </a:r>
            <a:r>
              <a:rPr lang="en-US" dirty="0">
                <a:solidFill>
                  <a:srgbClr val="000000"/>
                </a:solidFill>
                <a:latin typeface="Lucida Console" panose="020B0609040504020204" pitchFamily="49" charset="0"/>
              </a:rPr>
              <a:t>},</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"NoteId"</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"N"</a:t>
            </a:r>
            <a:r>
              <a:rPr lang="en-US" dirty="0">
                <a:latin typeface="Lucida Console" panose="020B0609040504020204" pitchFamily="49" charset="0"/>
              </a:rPr>
              <a:t>:</a:t>
            </a:r>
            <a:r>
              <a:rPr lang="en-US" dirty="0">
                <a:solidFill>
                  <a:srgbClr val="A31515"/>
                </a:solidFill>
                <a:latin typeface="Lucida Console" panose="020B0609040504020204" pitchFamily="49" charset="0"/>
              </a:rPr>
              <a:t> "1"</a:t>
            </a:r>
            <a:r>
              <a:rPr lang="en-US" dirty="0">
                <a:latin typeface="Lucida Console" panose="020B0609040504020204" pitchFamily="49" charset="0"/>
              </a:rPr>
              <a:t>},</a:t>
            </a:r>
          </a:p>
          <a:p>
            <a:r>
              <a:rPr lang="en-US" dirty="0">
                <a:solidFill>
                  <a:srgbClr val="0451A5"/>
                </a:solidFill>
                <a:latin typeface="Lucida Console" panose="020B0609040504020204" pitchFamily="49" charset="0"/>
              </a:rPr>
              <a:t>        </a:t>
            </a:r>
            <a:r>
              <a:rPr lang="en-US" dirty="0">
                <a:solidFill>
                  <a:srgbClr val="A31515"/>
                </a:solidFill>
                <a:latin typeface="Lucida Console" panose="020B0609040504020204" pitchFamily="49" charset="0"/>
              </a:rPr>
              <a:t>"Note"</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"S"</a:t>
            </a:r>
            <a:r>
              <a:rPr lang="en-US" dirty="0">
                <a:solidFill>
                  <a:srgbClr val="000000"/>
                </a:solidFill>
                <a:latin typeface="Lucida Console" panose="020B0609040504020204" pitchFamily="49" charset="0"/>
              </a:rPr>
              <a:t>: </a:t>
            </a:r>
            <a:r>
              <a:rPr lang="en-US" dirty="0">
                <a:solidFill>
                  <a:srgbClr val="A31515"/>
                </a:solidFill>
                <a:latin typeface="Lucida Console" panose="020B0609040504020204" pitchFamily="49" charset="0"/>
              </a:rPr>
              <a:t>"HelloWorld!"</a:t>
            </a:r>
            <a:r>
              <a:rPr lang="en-US" dirty="0">
                <a:solidFill>
                  <a:srgbClr val="000000"/>
                </a:solidFill>
                <a:latin typeface="Lucida Console" panose="020B0609040504020204" pitchFamily="49" charset="0"/>
              </a:rPr>
              <a:t>}</a:t>
            </a:r>
          </a:p>
          <a:p>
            <a:r>
              <a:rPr lang="en-US" dirty="0">
                <a:solidFill>
                  <a:srgbClr val="000000"/>
                </a:solidFill>
                <a:latin typeface="Lucida Console" panose="020B0609040504020204" pitchFamily="49" charset="0"/>
              </a:rPr>
              <a:t>    }</a:t>
            </a:r>
          </a:p>
          <a:p>
            <a:r>
              <a:rPr lang="en-US" dirty="0">
                <a:solidFill>
                  <a:srgbClr val="000000"/>
                </a:solidFill>
                <a:latin typeface="Lucida Console" panose="020B0609040504020204" pitchFamily="49" charset="0"/>
              </a:rPr>
              <a:t>}</a:t>
            </a:r>
          </a:p>
        </p:txBody>
      </p:sp>
      <p:grpSp>
        <p:nvGrpSpPr>
          <p:cNvPr id="4" name="justGraphic">
            <a:extLst>
              <a:ext uri="{FF2B5EF4-FFF2-40B4-BE49-F238E27FC236}">
                <a16:creationId xmlns:a16="http://schemas.microsoft.com/office/drawing/2014/main" id="{2C10D12C-46A6-45A9-9EA7-B9A811E3DFFD}"/>
              </a:ext>
              <a:ext uri="{C183D7F6-B498-43B3-948B-1728B52AA6E4}">
                <adec:decorative xmlns:adec="http://schemas.microsoft.com/office/drawing/2017/decorative" val="1"/>
              </a:ext>
            </a:extLst>
          </p:cNvPr>
          <p:cNvGrpSpPr/>
          <p:nvPr/>
        </p:nvGrpSpPr>
        <p:grpSpPr>
          <a:xfrm>
            <a:off x="2749591" y="1580153"/>
            <a:ext cx="7939430" cy="3535021"/>
            <a:chOff x="2749591" y="1580153"/>
            <a:chExt cx="7939430" cy="3535021"/>
          </a:xfrm>
        </p:grpSpPr>
        <p:sp>
          <p:nvSpPr>
            <p:cNvPr id="6" name="Rectangle 5"/>
            <p:cNvSpPr/>
            <p:nvPr/>
          </p:nvSpPr>
          <p:spPr>
            <a:xfrm>
              <a:off x="5216013" y="1580153"/>
              <a:ext cx="2605200"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ea typeface="Amazon Ember" panose="02000000000000000000" pitchFamily="2" charset="0"/>
                </a:rPr>
                <a:t>Response status code</a:t>
              </a:r>
            </a:p>
          </p:txBody>
        </p:sp>
        <p:cxnSp>
          <p:nvCxnSpPr>
            <p:cNvPr id="7" name="Straight Arrow Connector 6"/>
            <p:cNvCxnSpPr/>
            <p:nvPr/>
          </p:nvCxnSpPr>
          <p:spPr>
            <a:xfrm flipH="1">
              <a:off x="2749591" y="1767314"/>
              <a:ext cx="2451735"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29006" y="3960736"/>
              <a:ext cx="2560015" cy="707886"/>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a:spAutoFit/>
            </a:bodyPr>
            <a:lstStyle/>
            <a:p>
              <a:r>
                <a:rPr lang="en-US" sz="2000" dirty="0">
                  <a:ea typeface="Amazon Ember" panose="02000000000000000000" pitchFamily="2" charset="0"/>
                </a:rPr>
                <a:t>Response payload in JSON model</a:t>
              </a:r>
            </a:p>
          </p:txBody>
        </p:sp>
        <p:cxnSp>
          <p:nvCxnSpPr>
            <p:cNvPr id="10" name="Straight Arrow Connector 9"/>
            <p:cNvCxnSpPr/>
            <p:nvPr/>
          </p:nvCxnSpPr>
          <p:spPr>
            <a:xfrm flipH="1">
              <a:off x="6162711" y="4145402"/>
              <a:ext cx="1966295" cy="0"/>
            </a:xfrm>
            <a:prstGeom prst="straightConnector1">
              <a:avLst/>
            </a:prstGeom>
            <a:ln w="44450">
              <a:solidFill>
                <a:schemeClr val="hlink"/>
              </a:solidFill>
              <a:tailEnd type="none" w="med" len="sm"/>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1" name="Right Bracket 10"/>
            <p:cNvSpPr/>
            <p:nvPr/>
          </p:nvSpPr>
          <p:spPr>
            <a:xfrm>
              <a:off x="5903218" y="3206407"/>
              <a:ext cx="252144" cy="1908767"/>
            </a:xfrm>
            <a:prstGeom prst="rightBracket">
              <a:avLst>
                <a:gd name="adj" fmla="val 0"/>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8590889" y="1919934"/>
              <a:ext cx="1394934" cy="400110"/>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a:spAutoFit/>
            </a:bodyPr>
            <a:lstStyle/>
            <a:p>
              <a:r>
                <a:rPr lang="en-US" sz="2000" dirty="0">
                  <a:ea typeface="Amazon Ember" panose="02000000000000000000" pitchFamily="2" charset="0"/>
                </a:rPr>
                <a:t>Request ID</a:t>
              </a:r>
            </a:p>
          </p:txBody>
        </p:sp>
        <p:cxnSp>
          <p:nvCxnSpPr>
            <p:cNvPr id="15" name="Straight Arrow Connector 14"/>
            <p:cNvCxnSpPr/>
            <p:nvPr/>
          </p:nvCxnSpPr>
          <p:spPr>
            <a:xfrm flipH="1">
              <a:off x="4667045" y="2061897"/>
              <a:ext cx="3907112"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22990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41</a:t>
            </a:fld>
            <a:endParaRPr lang="en-US" dirty="0"/>
          </a:p>
        </p:txBody>
      </p:sp>
      <p:sp>
        <p:nvSpPr>
          <p:cNvPr id="2" name="Title 1"/>
          <p:cNvSpPr>
            <a:spLocks noGrp="1"/>
          </p:cNvSpPr>
          <p:nvPr>
            <p:ph type="title"/>
          </p:nvPr>
        </p:nvSpPr>
        <p:spPr/>
        <p:txBody>
          <a:bodyPr/>
          <a:lstStyle/>
          <a:p>
            <a:r>
              <a:rPr lang="en-US"/>
              <a:t>Response error codes</a:t>
            </a:r>
            <a:endParaRPr lang="en-US" dirty="0"/>
          </a:p>
        </p:txBody>
      </p:sp>
      <p:sp>
        <p:nvSpPr>
          <p:cNvPr id="5" name="Content Placeholder 4"/>
          <p:cNvSpPr>
            <a:spLocks noGrp="1"/>
          </p:cNvSpPr>
          <p:nvPr>
            <p:ph sz="quarter" idx="21"/>
          </p:nvPr>
        </p:nvSpPr>
        <p:spPr/>
        <p:txBody>
          <a:bodyPr/>
          <a:lstStyle/>
          <a:p>
            <a:r>
              <a:rPr lang="en-US"/>
              <a:t>If a request is unsuccessful, DynamoDB will respond with three components:</a:t>
            </a:r>
          </a:p>
          <a:p>
            <a:pPr lvl="1"/>
            <a:r>
              <a:rPr lang="en-US"/>
              <a:t>HTTP status code</a:t>
            </a:r>
          </a:p>
          <a:p>
            <a:pPr lvl="1"/>
            <a:r>
              <a:rPr lang="en-US"/>
              <a:t>Exception name</a:t>
            </a:r>
          </a:p>
          <a:p>
            <a:pPr lvl="1"/>
            <a:r>
              <a:rPr lang="en-US"/>
              <a:t>Error message  </a:t>
            </a:r>
            <a:endParaRPr lang="en-US" dirty="0"/>
          </a:p>
        </p:txBody>
      </p:sp>
      <p:sp>
        <p:nvSpPr>
          <p:cNvPr id="6" name="Rectangle 5"/>
          <p:cNvSpPr/>
          <p:nvPr/>
        </p:nvSpPr>
        <p:spPr>
          <a:xfrm>
            <a:off x="593863" y="3712111"/>
            <a:ext cx="11004274" cy="2554545"/>
          </a:xfrm>
          <a:prstGeom prst="rect">
            <a:avLst/>
          </a:prstGeom>
          <a:solidFill>
            <a:schemeClr val="accent4"/>
          </a:solidFill>
          <a:ln w="12700">
            <a:solidFill>
              <a:schemeClr val="tx1"/>
            </a:solidFill>
          </a:ln>
        </p:spPr>
        <p:txBody>
          <a:bodyPr wrap="square">
            <a:spAutoFit/>
          </a:bodyPr>
          <a:lstStyle/>
          <a:p>
            <a:r>
              <a:rPr lang="en-US" sz="1600" dirty="0">
                <a:solidFill>
                  <a:srgbClr val="000000"/>
                </a:solidFill>
                <a:latin typeface="Lucida Console" panose="020B0609040504020204" pitchFamily="49" charset="0"/>
              </a:rPr>
              <a:t>HTTP/</a:t>
            </a:r>
            <a:r>
              <a:rPr lang="en-US" sz="1600" dirty="0">
                <a:solidFill>
                  <a:srgbClr val="098658"/>
                </a:solidFill>
                <a:latin typeface="Lucida Console" panose="020B0609040504020204" pitchFamily="49" charset="0"/>
              </a:rPr>
              <a:t>1.1</a:t>
            </a:r>
            <a:r>
              <a:rPr lang="en-US" sz="1600" dirty="0">
                <a:solidFill>
                  <a:srgbClr val="000000"/>
                </a:solidFill>
                <a:latin typeface="Lucida Console" panose="020B0609040504020204" pitchFamily="49" charset="0"/>
              </a:rPr>
              <a:t> </a:t>
            </a:r>
            <a:r>
              <a:rPr lang="en-US" sz="1600" dirty="0">
                <a:solidFill>
                  <a:srgbClr val="098658"/>
                </a:solidFill>
                <a:latin typeface="Lucida Console" panose="020B0609040504020204" pitchFamily="49" charset="0"/>
              </a:rPr>
              <a:t>400</a:t>
            </a:r>
            <a:r>
              <a:rPr lang="en-US" sz="1600" dirty="0">
                <a:solidFill>
                  <a:srgbClr val="000000"/>
                </a:solidFill>
                <a:latin typeface="Lucida Console" panose="020B0609040504020204" pitchFamily="49" charset="0"/>
              </a:rPr>
              <a:t> Bad Request</a:t>
            </a:r>
          </a:p>
          <a:p>
            <a:r>
              <a:rPr lang="en-US" sz="1600" dirty="0">
                <a:solidFill>
                  <a:srgbClr val="000000"/>
                </a:solidFill>
                <a:latin typeface="Lucida Console" panose="020B0609040504020204" pitchFamily="49" charset="0"/>
              </a:rPr>
              <a:t>x-amzn-RequestId: LDM6CJP8RMQ1FHKSC1RBVJFPNVV4KQNSO5AEMF66Q9ASUAAJG</a:t>
            </a:r>
          </a:p>
          <a:p>
            <a:r>
              <a:rPr lang="en-US" sz="1600" dirty="0">
                <a:solidFill>
                  <a:srgbClr val="000000"/>
                </a:solidFill>
                <a:latin typeface="Lucida Console" panose="020B0609040504020204" pitchFamily="49" charset="0"/>
              </a:rPr>
              <a:t>Content-Type: application/x-amz-json-</a:t>
            </a:r>
            <a:r>
              <a:rPr lang="en-US" sz="1600" dirty="0">
                <a:solidFill>
                  <a:srgbClr val="098658"/>
                </a:solidFill>
                <a:latin typeface="Lucida Console" panose="020B0609040504020204" pitchFamily="49" charset="0"/>
              </a:rPr>
              <a:t>1.0</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Content-Length: </a:t>
            </a:r>
            <a:r>
              <a:rPr lang="en-US" sz="1600" dirty="0">
                <a:solidFill>
                  <a:srgbClr val="098658"/>
                </a:solidFill>
                <a:latin typeface="Lucida Console" panose="020B0609040504020204" pitchFamily="49" charset="0"/>
              </a:rPr>
              <a:t>240</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Date: Thu, </a:t>
            </a:r>
            <a:r>
              <a:rPr lang="en-US" sz="1600" dirty="0">
                <a:solidFill>
                  <a:srgbClr val="098658"/>
                </a:solidFill>
                <a:latin typeface="Lucida Console" panose="020B0609040504020204" pitchFamily="49" charset="0"/>
              </a:rPr>
              <a:t>15</a:t>
            </a:r>
            <a:r>
              <a:rPr lang="en-US" sz="1600" dirty="0">
                <a:solidFill>
                  <a:srgbClr val="000000"/>
                </a:solidFill>
                <a:latin typeface="Lucida Console" panose="020B0609040504020204" pitchFamily="49" charset="0"/>
              </a:rPr>
              <a:t> Mar </a:t>
            </a:r>
            <a:r>
              <a:rPr lang="en-US" sz="1600" dirty="0">
                <a:solidFill>
                  <a:srgbClr val="098658"/>
                </a:solidFill>
                <a:latin typeface="Lucida Console" panose="020B0609040504020204" pitchFamily="49" charset="0"/>
              </a:rPr>
              <a:t>2012</a:t>
            </a:r>
            <a:r>
              <a:rPr lang="en-US" sz="1600" dirty="0">
                <a:solidFill>
                  <a:srgbClr val="000000"/>
                </a:solidFill>
                <a:latin typeface="Lucida Console" panose="020B0609040504020204" pitchFamily="49" charset="0"/>
              </a:rPr>
              <a:t> </a:t>
            </a:r>
            <a:r>
              <a:rPr lang="en-US" sz="1600" dirty="0">
                <a:solidFill>
                  <a:srgbClr val="098658"/>
                </a:solidFill>
                <a:latin typeface="Lucida Console" panose="020B0609040504020204" pitchFamily="49" charset="0"/>
              </a:rPr>
              <a:t>23</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56</a:t>
            </a:r>
            <a:r>
              <a:rPr lang="en-US" sz="1600" dirty="0">
                <a:solidFill>
                  <a:srgbClr val="000000"/>
                </a:solidFill>
                <a:latin typeface="Lucida Console" panose="020B0609040504020204" pitchFamily="49" charset="0"/>
              </a:rPr>
              <a:t>:</a:t>
            </a:r>
            <a:r>
              <a:rPr lang="en-US" sz="1600" dirty="0">
                <a:solidFill>
                  <a:srgbClr val="098658"/>
                </a:solidFill>
                <a:latin typeface="Lucida Console" panose="020B0609040504020204" pitchFamily="49" charset="0"/>
              </a:rPr>
              <a:t>23</a:t>
            </a:r>
            <a:r>
              <a:rPr lang="en-US" sz="1600" dirty="0">
                <a:solidFill>
                  <a:srgbClr val="000000"/>
                </a:solidFill>
                <a:latin typeface="Lucida Console" panose="020B0609040504020204" pitchFamily="49" charset="0"/>
              </a:rPr>
              <a:t> GMT</a:t>
            </a:r>
          </a:p>
          <a:p>
            <a:br>
              <a:rPr lang="en-US" sz="1600" dirty="0">
                <a:solidFill>
                  <a:srgbClr val="000000"/>
                </a:solidFill>
                <a:latin typeface="Lucida Console" panose="020B0609040504020204" pitchFamily="49" charset="0"/>
              </a:rPr>
            </a:br>
            <a:r>
              <a:rPr lang="en-US" sz="1600" dirty="0">
                <a:solidFill>
                  <a:srgbClr val="000000"/>
                </a:solidFill>
                <a:latin typeface="Lucida Console" panose="020B0609040504020204" pitchFamily="49" charset="0"/>
              </a:rPr>
              <a:t>{</a:t>
            </a:r>
          </a:p>
          <a:p>
            <a:r>
              <a:rPr lang="en-US" sz="1600" dirty="0">
                <a:solidFill>
                  <a:srgbClr val="0451A5"/>
                </a:solidFill>
                <a:latin typeface="Lucida Console" panose="020B0609040504020204" pitchFamily="49" charset="0"/>
              </a:rPr>
              <a:t>    </a:t>
            </a:r>
            <a:r>
              <a:rPr lang="en-US" sz="1600" dirty="0">
                <a:solidFill>
                  <a:srgbClr val="A31515"/>
                </a:solidFill>
                <a:latin typeface="Lucida Console" panose="020B0609040504020204" pitchFamily="49" charset="0"/>
              </a:rPr>
              <a:t>"__type"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"com.amazonaws.dynamodb.v20120810#ResourceNotFoundException"</a:t>
            </a:r>
            <a:r>
              <a:rPr lang="en-US" sz="1600" dirty="0">
                <a:solidFill>
                  <a:srgbClr val="000000"/>
                </a:solidFill>
                <a:latin typeface="Lucida Console" panose="020B0609040504020204" pitchFamily="49" charset="0"/>
              </a:rPr>
              <a:t>,</a:t>
            </a:r>
          </a:p>
          <a:p>
            <a:r>
              <a:rPr lang="en-US" sz="1600" dirty="0">
                <a:solidFill>
                  <a:srgbClr val="0451A5"/>
                </a:solidFill>
                <a:latin typeface="Lucida Console" panose="020B0609040504020204" pitchFamily="49" charset="0"/>
              </a:rPr>
              <a:t>    </a:t>
            </a:r>
            <a:r>
              <a:rPr lang="en-US" sz="1600" dirty="0">
                <a:solidFill>
                  <a:srgbClr val="A31515"/>
                </a:solidFill>
                <a:latin typeface="Lucida Console" panose="020B0609040504020204" pitchFamily="49" charset="0"/>
              </a:rPr>
              <a:t>"message"</a:t>
            </a:r>
            <a:r>
              <a:rPr lang="en-US" sz="1600" dirty="0">
                <a:solidFill>
                  <a:srgbClr val="000000"/>
                </a:solidFill>
                <a:latin typeface="Lucida Console" panose="020B0609040504020204" pitchFamily="49" charset="0"/>
              </a:rPr>
              <a:t>: </a:t>
            </a:r>
            <a:r>
              <a:rPr lang="en-US" sz="1600" dirty="0">
                <a:solidFill>
                  <a:srgbClr val="A31515"/>
                </a:solidFill>
                <a:latin typeface="Lucida Console" panose="020B0609040504020204" pitchFamily="49" charset="0"/>
              </a:rPr>
              <a:t>"Requested resource not found: Table: UserNote not found"</a:t>
            </a:r>
            <a:endParaRPr lang="en-US" sz="1600" dirty="0">
              <a:solidFill>
                <a:srgbClr val="000000"/>
              </a:solidFill>
              <a:latin typeface="Lucida Console" panose="020B0609040504020204" pitchFamily="49" charset="0"/>
            </a:endParaRPr>
          </a:p>
          <a:p>
            <a:r>
              <a:rPr lang="en-US" sz="1600" dirty="0">
                <a:solidFill>
                  <a:srgbClr val="000000"/>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1471272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 your knowledge</a:t>
            </a:r>
          </a:p>
        </p:txBody>
      </p:sp>
      <p:sp>
        <p:nvSpPr>
          <p:cNvPr id="6" name="Text Placeholder 5"/>
          <p:cNvSpPr>
            <a:spLocks noGrp="1"/>
          </p:cNvSpPr>
          <p:nvPr>
            <p:ph type="subTitle" idx="1"/>
          </p:nvPr>
        </p:nvSpPr>
        <p:spPr/>
        <p:txBody>
          <a:bodyPr/>
          <a:lstStyle/>
          <a:p>
            <a:r>
              <a:rPr lang="en-US" dirty="0"/>
              <a:t>Module 7: Getting Started with Databases</a:t>
            </a:r>
          </a:p>
        </p:txBody>
      </p:sp>
      <p:sp>
        <p:nvSpPr>
          <p:cNvPr id="3" name="Slide Number Placeholder 2"/>
          <p:cNvSpPr>
            <a:spLocks noGrp="1"/>
          </p:cNvSpPr>
          <p:nvPr>
            <p:ph type="sldNum" sz="quarter" idx="4294967295"/>
          </p:nvPr>
        </p:nvSpPr>
        <p:spPr>
          <a:xfrm>
            <a:off x="9448800" y="6356350"/>
            <a:ext cx="2743200" cy="365125"/>
          </a:xfrm>
        </p:spPr>
        <p:txBody>
          <a:bodyPr/>
          <a:lstStyle/>
          <a:p>
            <a:fld id="{989D9560-4C13-4692-9687-98ECDD2D9552}" type="slidenum">
              <a:rPr lang="en-US" smtClean="0"/>
              <a:t>42</a:t>
            </a:fld>
            <a:endParaRPr lang="en-US" dirty="0"/>
          </a:p>
        </p:txBody>
      </p:sp>
    </p:spTree>
    <p:custDataLst>
      <p:tags r:id="rId1"/>
    </p:custDataLst>
    <p:extLst>
      <p:ext uri="{BB962C8B-B14F-4D97-AF65-F5344CB8AC3E}">
        <p14:creationId xmlns:p14="http://schemas.microsoft.com/office/powerpoint/2010/main" val="2527203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43</a:t>
            </a:fld>
            <a:endParaRPr lang="en-US" dirty="0"/>
          </a:p>
        </p:txBody>
      </p:sp>
      <p:sp>
        <p:nvSpPr>
          <p:cNvPr id="4" name="Title 3"/>
          <p:cNvSpPr>
            <a:spLocks noGrp="1"/>
          </p:cNvSpPr>
          <p:nvPr>
            <p:ph type="title"/>
          </p:nvPr>
        </p:nvSpPr>
        <p:spPr/>
        <p:txBody>
          <a:bodyPr/>
          <a:lstStyle/>
          <a:p>
            <a:r>
              <a:rPr lang="en-US" dirty="0"/>
              <a:t>Knowledge check</a:t>
            </a:r>
          </a:p>
        </p:txBody>
      </p:sp>
      <p:sp>
        <p:nvSpPr>
          <p:cNvPr id="29" name="TextBox 28" descr="True, False.">
            <a:extLst>
              <a:ext uri="{FF2B5EF4-FFF2-40B4-BE49-F238E27FC236}">
                <a16:creationId xmlns:a16="http://schemas.microsoft.com/office/drawing/2014/main" id="{2DDE616C-7F0C-4CB2-B5E3-92D65DAED07B}"/>
              </a:ext>
            </a:extLst>
          </p:cNvPr>
          <p:cNvSpPr txBox="1"/>
          <p:nvPr/>
        </p:nvSpPr>
        <p:spPr>
          <a:xfrm>
            <a:off x="10672625" y="1753082"/>
            <a:ext cx="1382741" cy="830997"/>
          </a:xfrm>
          <a:prstGeom prst="rect">
            <a:avLst/>
          </a:prstGeom>
          <a:noFill/>
        </p:spPr>
        <p:txBody>
          <a:bodyPr wrap="square" rtlCol="0">
            <a:spAutoFit/>
          </a:bodyPr>
          <a:lstStyle/>
          <a:p>
            <a:r>
              <a:rPr lang="en-US" sz="2400" dirty="0">
                <a:solidFill>
                  <a:srgbClr val="0C9B2E"/>
                </a:solidFill>
                <a:latin typeface="Amazon Ember Light" charset="0"/>
                <a:ea typeface="Amazon Ember Light" charset="0"/>
                <a:cs typeface="Amazon Ember Light" charset="0"/>
                <a:sym typeface="Wingdings"/>
              </a:rPr>
              <a:t></a:t>
            </a:r>
            <a:r>
              <a:rPr lang="en-US" sz="2400" dirty="0">
                <a:latin typeface="Amazon Ember Light" charset="0"/>
                <a:ea typeface="Amazon Ember Light" charset="0"/>
                <a:cs typeface="Amazon Ember Light" charset="0"/>
                <a:sym typeface="Wingdings"/>
              </a:rPr>
              <a:t> </a:t>
            </a:r>
            <a:r>
              <a:rPr lang="en-US" sz="2400" dirty="0">
                <a:latin typeface="Amazon Ember Light" charset="0"/>
                <a:ea typeface="Amazon Ember Light" charset="0"/>
                <a:cs typeface="Amazon Ember Light" charset="0"/>
              </a:rPr>
              <a:t>True</a:t>
            </a:r>
          </a:p>
          <a:p>
            <a:r>
              <a:rPr lang="en-US" sz="2400" dirty="0">
                <a:solidFill>
                  <a:srgbClr val="FF0000"/>
                </a:solidFill>
                <a:latin typeface="Amazon Ember Light" charset="0"/>
                <a:ea typeface="Amazon Ember Light" charset="0"/>
                <a:cs typeface="Amazon Ember Light" charset="0"/>
                <a:sym typeface="Wingdings"/>
              </a:rPr>
              <a:t></a:t>
            </a:r>
            <a:r>
              <a:rPr lang="en-US" sz="2400" dirty="0">
                <a:latin typeface="Amazon Ember Light" charset="0"/>
                <a:ea typeface="Amazon Ember Light" charset="0"/>
                <a:cs typeface="Amazon Ember Light" charset="0"/>
                <a:sym typeface="Wingdings"/>
              </a:rPr>
              <a:t> </a:t>
            </a:r>
            <a:r>
              <a:rPr lang="en-US" sz="2400" dirty="0">
                <a:latin typeface="Amazon Ember Light" charset="0"/>
                <a:ea typeface="Amazon Ember Light" charset="0"/>
                <a:cs typeface="Amazon Ember Light" charset="0"/>
              </a:rPr>
              <a:t>False</a:t>
            </a:r>
          </a:p>
        </p:txBody>
      </p:sp>
      <p:sp>
        <p:nvSpPr>
          <p:cNvPr id="18" name="TextBox 17">
            <a:extLst>
              <a:ext uri="{FF2B5EF4-FFF2-40B4-BE49-F238E27FC236}">
                <a16:creationId xmlns:a16="http://schemas.microsoft.com/office/drawing/2014/main" id="{A1E83AFF-C520-45EC-8167-35A1FD971E05}"/>
              </a:ext>
            </a:extLst>
          </p:cNvPr>
          <p:cNvSpPr txBox="1"/>
          <p:nvPr/>
        </p:nvSpPr>
        <p:spPr>
          <a:xfrm>
            <a:off x="326879"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7" name="Freeform 6"/>
          <p:cNvSpPr/>
          <p:nvPr/>
        </p:nvSpPr>
        <p:spPr>
          <a:xfrm>
            <a:off x="32687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Relational databases do not have a fixed schema. Different records can have different attributes.</a:t>
            </a:r>
          </a:p>
        </p:txBody>
      </p:sp>
      <p:sp>
        <p:nvSpPr>
          <p:cNvPr id="21" name="TextBox 1" descr="False!">
            <a:extLst>
              <a:ext uri="{FF2B5EF4-FFF2-40B4-BE49-F238E27FC236}">
                <a16:creationId xmlns:a16="http://schemas.microsoft.com/office/drawing/2014/main" id="{82092A5C-6E0D-47FE-824C-5A4FB383CFE2}"/>
              </a:ext>
            </a:extLst>
          </p:cNvPr>
          <p:cNvSpPr txBox="1"/>
          <p:nvPr/>
        </p:nvSpPr>
        <p:spPr>
          <a:xfrm>
            <a:off x="2945927" y="1377383"/>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4" name="TextBox 23">
            <a:extLst>
              <a:ext uri="{FF2B5EF4-FFF2-40B4-BE49-F238E27FC236}">
                <a16:creationId xmlns:a16="http://schemas.microsoft.com/office/drawing/2014/main" id="{FFF64B49-9078-4F16-90A6-8DD744DCCC39}"/>
              </a:ext>
            </a:extLst>
          </p:cNvPr>
          <p:cNvSpPr txBox="1"/>
          <p:nvPr/>
        </p:nvSpPr>
        <p:spPr>
          <a:xfrm>
            <a:off x="3854317"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9" name="Freeform 8"/>
          <p:cNvSpPr/>
          <p:nvPr/>
        </p:nvSpPr>
        <p:spPr>
          <a:xfrm>
            <a:off x="384671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solidFill>
                  <a:srgbClr val="000000"/>
                </a:solidFill>
              </a:rPr>
              <a:t>Amazon DynamoDB</a:t>
            </a:r>
            <a:r>
              <a:rPr lang="en-US" dirty="0"/>
              <a:t> stores data in rows and divides a table's items into multiple partitions based on the partition key value. </a:t>
            </a:r>
            <a:endParaRPr lang="en-US" dirty="0">
              <a:ea typeface="Amazon Ember Light" panose="020B0403020204020204" pitchFamily="34" charset="0"/>
              <a:cs typeface="Amazon Ember Light" panose="020B0403020204020204" pitchFamily="34" charset="0"/>
            </a:endParaRPr>
          </a:p>
        </p:txBody>
      </p:sp>
      <p:sp>
        <p:nvSpPr>
          <p:cNvPr id="15" name="TextBox 2" descr="False!"/>
          <p:cNvSpPr txBox="1"/>
          <p:nvPr/>
        </p:nvSpPr>
        <p:spPr>
          <a:xfrm>
            <a:off x="6496028" y="1377383"/>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a:extLst>
              <a:ext uri="{FF2B5EF4-FFF2-40B4-BE49-F238E27FC236}">
                <a16:creationId xmlns:a16="http://schemas.microsoft.com/office/drawing/2014/main" id="{F2EB6DB0-FC6F-479F-8CF0-DE5E4F986816}"/>
              </a:ext>
            </a:extLst>
          </p:cNvPr>
          <p:cNvSpPr txBox="1"/>
          <p:nvPr/>
        </p:nvSpPr>
        <p:spPr>
          <a:xfrm>
            <a:off x="7366559"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0" name="Freeform 9"/>
          <p:cNvSpPr/>
          <p:nvPr/>
        </p:nvSpPr>
        <p:spPr>
          <a:xfrm>
            <a:off x="736655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Each DynamoDB attribute has a name, data type, and value. An item can have any number of attributes. </a:t>
            </a:r>
            <a:endParaRPr lang="en-US" dirty="0">
              <a:solidFill>
                <a:srgbClr val="000000"/>
              </a:solidFill>
              <a:ea typeface="Amazon Ember Light" panose="020B0403020204020204" pitchFamily="34" charset="0"/>
              <a:cs typeface="Amazon Ember Light" panose="020B0403020204020204" pitchFamily="34" charset="0"/>
            </a:endParaRPr>
          </a:p>
        </p:txBody>
      </p:sp>
      <p:sp>
        <p:nvSpPr>
          <p:cNvPr id="22" name="TextBox 3" descr="True.">
            <a:extLst>
              <a:ext uri="{FF2B5EF4-FFF2-40B4-BE49-F238E27FC236}">
                <a16:creationId xmlns:a16="http://schemas.microsoft.com/office/drawing/2014/main" id="{1322F3FD-A6AE-46CC-B282-5738BF05E9B9}"/>
              </a:ext>
            </a:extLst>
          </p:cNvPr>
          <p:cNvSpPr txBox="1"/>
          <p:nvPr/>
        </p:nvSpPr>
        <p:spPr>
          <a:xfrm>
            <a:off x="10023703" y="1377383"/>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a:extLst>
              <a:ext uri="{FF2B5EF4-FFF2-40B4-BE49-F238E27FC236}">
                <a16:creationId xmlns:a16="http://schemas.microsoft.com/office/drawing/2014/main" id="{4E1A8AE5-D52D-433C-9BC5-32C6F6499A85}"/>
              </a:ext>
            </a:extLst>
          </p:cNvPr>
          <p:cNvSpPr txBox="1"/>
          <p:nvPr/>
        </p:nvSpPr>
        <p:spPr>
          <a:xfrm>
            <a:off x="326879"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1" name="Freeform 10"/>
          <p:cNvSpPr/>
          <p:nvPr/>
        </p:nvSpPr>
        <p:spPr>
          <a:xfrm>
            <a:off x="326879"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A read capacity unit (RCU) is the number of strongly consistent reads </a:t>
            </a:r>
            <a:r>
              <a:rPr lang="en-US" dirty="0">
                <a:solidFill>
                  <a:srgbClr val="000000"/>
                </a:solidFill>
              </a:rPr>
              <a:t>per</a:t>
            </a:r>
            <a:r>
              <a:rPr lang="en-US" dirty="0"/>
              <a:t> second of items up to 4 KB in size. </a:t>
            </a:r>
            <a:endParaRPr lang="en-US" dirty="0">
              <a:ea typeface="Amazon Ember Light" panose="020B0403020204020204" pitchFamily="34" charset="0"/>
              <a:cs typeface="Amazon Ember Light" panose="020B0403020204020204" pitchFamily="34" charset="0"/>
            </a:endParaRPr>
          </a:p>
        </p:txBody>
      </p:sp>
      <p:sp>
        <p:nvSpPr>
          <p:cNvPr id="19" name="TextBox 4" descr="True."/>
          <p:cNvSpPr txBox="1"/>
          <p:nvPr/>
        </p:nvSpPr>
        <p:spPr>
          <a:xfrm>
            <a:off x="2972572" y="400687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7" name="TextBox 26">
            <a:extLst>
              <a:ext uri="{FF2B5EF4-FFF2-40B4-BE49-F238E27FC236}">
                <a16:creationId xmlns:a16="http://schemas.microsoft.com/office/drawing/2014/main" id="{2D261F6E-DAD8-4E2B-AA4F-B78D82430D39}"/>
              </a:ext>
            </a:extLst>
          </p:cNvPr>
          <p:cNvSpPr txBox="1"/>
          <p:nvPr/>
        </p:nvSpPr>
        <p:spPr>
          <a:xfrm>
            <a:off x="3854316"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2" name="Freeform 11"/>
          <p:cNvSpPr/>
          <p:nvPr/>
        </p:nvSpPr>
        <p:spPr>
          <a:xfrm>
            <a:off x="385431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Developing with Amazon DynamoDB requires you to test applications by accessing the DynamoDB web service. </a:t>
            </a:r>
            <a:endParaRPr lang="en-US" dirty="0">
              <a:ea typeface="Amazon Ember Light" panose="020B0403020204020204" pitchFamily="34" charset="0"/>
              <a:cs typeface="Amazon Ember Light" panose="020B0403020204020204" pitchFamily="34" charset="0"/>
            </a:endParaRPr>
          </a:p>
        </p:txBody>
      </p:sp>
      <p:sp>
        <p:nvSpPr>
          <p:cNvPr id="23" name="TextBox 5" descr="False!">
            <a:extLst>
              <a:ext uri="{FF2B5EF4-FFF2-40B4-BE49-F238E27FC236}">
                <a16:creationId xmlns:a16="http://schemas.microsoft.com/office/drawing/2014/main" id="{8E9A7B4B-81D9-4FEC-96D8-BBDE1E6920A6}"/>
              </a:ext>
            </a:extLst>
          </p:cNvPr>
          <p:cNvSpPr txBox="1"/>
          <p:nvPr/>
        </p:nvSpPr>
        <p:spPr>
          <a:xfrm>
            <a:off x="6541720" y="4006874"/>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8" name="TextBox 27">
            <a:extLst>
              <a:ext uri="{FF2B5EF4-FFF2-40B4-BE49-F238E27FC236}">
                <a16:creationId xmlns:a16="http://schemas.microsoft.com/office/drawing/2014/main" id="{2BAFFAE2-62E3-4B7A-B302-3FB53BCAA41B}"/>
              </a:ext>
            </a:extLst>
          </p:cNvPr>
          <p:cNvSpPr txBox="1"/>
          <p:nvPr/>
        </p:nvSpPr>
        <p:spPr>
          <a:xfrm>
            <a:off x="7366559"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3" name="Freeform 12"/>
          <p:cNvSpPr/>
          <p:nvPr/>
        </p:nvSpPr>
        <p:spPr>
          <a:xfrm>
            <a:off x="7366559"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With an AWS SDK document interface for DynamoDB, you do not need to specify data type descriptors. </a:t>
            </a:r>
            <a:endParaRPr lang="en-US" dirty="0">
              <a:ea typeface="Amazon Ember Light" panose="020B0403020204020204" pitchFamily="34" charset="0"/>
              <a:cs typeface="Amazon Ember Light" panose="020B0403020204020204" pitchFamily="34" charset="0"/>
            </a:endParaRPr>
          </a:p>
        </p:txBody>
      </p:sp>
      <p:sp>
        <p:nvSpPr>
          <p:cNvPr id="20" name="TextBox 6" descr="True."/>
          <p:cNvSpPr txBox="1"/>
          <p:nvPr/>
        </p:nvSpPr>
        <p:spPr>
          <a:xfrm>
            <a:off x="10061560"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9967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22" grpId="0"/>
      <p:bldP spid="19" grpId="0"/>
      <p:bldP spid="23"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Wrap-up</a:t>
            </a:r>
            <a:endParaRPr lang="en-US" dirty="0"/>
          </a:p>
        </p:txBody>
      </p:sp>
      <p:sp>
        <p:nvSpPr>
          <p:cNvPr id="6" name="Text Placeholder 5"/>
          <p:cNvSpPr>
            <a:spLocks noGrp="1"/>
          </p:cNvSpPr>
          <p:nvPr>
            <p:ph type="subTitle" idx="1"/>
          </p:nvPr>
        </p:nvSpPr>
        <p:spPr/>
        <p:txBody>
          <a:bodyPr/>
          <a:lstStyle/>
          <a:p>
            <a:r>
              <a:rPr lang="en-US"/>
              <a:t>Module 7: Getting Started with Databases</a:t>
            </a:r>
            <a:endParaRPr lang="en-US" dirty="0"/>
          </a:p>
        </p:txBody>
      </p:sp>
    </p:spTree>
    <p:custDataLst>
      <p:tags r:id="rId1"/>
    </p:custDataLst>
    <p:extLst>
      <p:ext uri="{BB962C8B-B14F-4D97-AF65-F5344CB8AC3E}">
        <p14:creationId xmlns:p14="http://schemas.microsoft.com/office/powerpoint/2010/main" val="69838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45</a:t>
            </a:fld>
            <a:endParaRPr lang="en-US" dirty="0"/>
          </a:p>
        </p:txBody>
      </p:sp>
      <p:sp>
        <p:nvSpPr>
          <p:cNvPr id="2" name="Title 1"/>
          <p:cNvSpPr>
            <a:spLocks noGrp="1"/>
          </p:cNvSpPr>
          <p:nvPr>
            <p:ph type="title"/>
          </p:nvPr>
        </p:nvSpPr>
        <p:spPr/>
        <p:txBody>
          <a:bodyPr/>
          <a:lstStyle/>
          <a:p>
            <a:r>
              <a:rPr lang="en-US"/>
              <a:t>Module summary</a:t>
            </a:r>
            <a:endParaRPr lang="en-US" dirty="0"/>
          </a:p>
        </p:txBody>
      </p:sp>
      <p:sp>
        <p:nvSpPr>
          <p:cNvPr id="3" name="Content Placeholder 2"/>
          <p:cNvSpPr>
            <a:spLocks noGrp="1"/>
          </p:cNvSpPr>
          <p:nvPr>
            <p:ph sz="quarter" idx="21"/>
          </p:nvPr>
        </p:nvSpPr>
        <p:spPr/>
        <p:txBody>
          <a:bodyPr/>
          <a:lstStyle/>
          <a:p>
            <a:pPr marL="0" indent="0">
              <a:buNone/>
            </a:pPr>
            <a:r>
              <a:rPr lang="en-US" dirty="0"/>
              <a:t>You are now able to:</a:t>
            </a:r>
          </a:p>
          <a:p>
            <a:pPr lvl="1"/>
            <a:r>
              <a:rPr lang="en-US" dirty="0"/>
              <a:t>Describe the key components of DynamoDB</a:t>
            </a:r>
          </a:p>
          <a:p>
            <a:pPr lvl="1"/>
            <a:r>
              <a:rPr lang="en-US" dirty="0"/>
              <a:t>Define SDK dependencies for your code</a:t>
            </a:r>
          </a:p>
          <a:p>
            <a:pPr lvl="1"/>
            <a:r>
              <a:rPr lang="en-US" dirty="0"/>
              <a:t>Explain how to connect to DynamoDB</a:t>
            </a:r>
          </a:p>
          <a:p>
            <a:pPr lvl="1"/>
            <a:r>
              <a:rPr lang="en-US" dirty="0"/>
              <a:t>Describe how to perform key table operations</a:t>
            </a:r>
          </a:p>
          <a:p>
            <a:pPr lvl="1"/>
            <a:r>
              <a:rPr lang="en-US" dirty="0"/>
              <a:t>Describe how to build a request object </a:t>
            </a:r>
          </a:p>
          <a:p>
            <a:pPr lvl="1"/>
            <a:r>
              <a:rPr lang="en-US" dirty="0"/>
              <a:t>Explain how to read a response object</a:t>
            </a:r>
          </a:p>
          <a:p>
            <a:pPr lvl="1"/>
            <a:r>
              <a:rPr lang="en-US" dirty="0"/>
              <a:t>List the most common troubleshooting exceptions</a:t>
            </a:r>
          </a:p>
          <a:p>
            <a:endParaRPr lang="en-US" dirty="0"/>
          </a:p>
        </p:txBody>
      </p:sp>
    </p:spTree>
    <p:custDataLst>
      <p:tags r:id="rId1"/>
    </p:custDataLst>
    <p:extLst>
      <p:ext uri="{BB962C8B-B14F-4D97-AF65-F5344CB8AC3E}">
        <p14:creationId xmlns:p14="http://schemas.microsoft.com/office/powerpoint/2010/main" val="2025428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A7C00-090F-4B99-90D4-59C68CD5269A}"/>
              </a:ext>
            </a:extLst>
          </p:cNvPr>
          <p:cNvSpPr>
            <a:spLocks noGrp="1"/>
          </p:cNvSpPr>
          <p:nvPr>
            <p:ph type="sldNum" sz="quarter" idx="20"/>
          </p:nvPr>
        </p:nvSpPr>
        <p:spPr/>
        <p:txBody>
          <a:bodyPr/>
          <a:lstStyle/>
          <a:p>
            <a:fld id="{930176A1-BCF0-4712-97A6-6B495F55390B}" type="slidenum">
              <a:rPr lang="en-US" smtClean="0"/>
              <a:pPr/>
              <a:t>46</a:t>
            </a:fld>
            <a:endParaRPr lang="en-US"/>
          </a:p>
        </p:txBody>
      </p:sp>
      <p:sp>
        <p:nvSpPr>
          <p:cNvPr id="5" name="Title 4"/>
          <p:cNvSpPr>
            <a:spLocks noGrp="1"/>
          </p:cNvSpPr>
          <p:nvPr>
            <p:ph type="title"/>
          </p:nvPr>
        </p:nvSpPr>
        <p:spPr/>
        <p:txBody>
          <a:bodyPr/>
          <a:lstStyle/>
          <a:p>
            <a:r>
              <a:rPr lang="en-US"/>
              <a:t>Thank you</a:t>
            </a:r>
            <a:endParaRPr lang="en-US" dirty="0"/>
          </a:p>
        </p:txBody>
      </p:sp>
    </p:spTree>
    <p:extLst>
      <p:ext uri="{BB962C8B-B14F-4D97-AF65-F5344CB8AC3E}">
        <p14:creationId xmlns:p14="http://schemas.microsoft.com/office/powerpoint/2010/main" val="209718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database options</a:t>
            </a:r>
          </a:p>
        </p:txBody>
      </p:sp>
      <p:sp>
        <p:nvSpPr>
          <p:cNvPr id="3" name="Text Placeholder 2">
            <a:extLst>
              <a:ext uri="{FF2B5EF4-FFF2-40B4-BE49-F238E27FC236}">
                <a16:creationId xmlns:a16="http://schemas.microsoft.com/office/drawing/2014/main" id="{0372CB07-7E90-46FA-801F-A3C890603DD5}"/>
              </a:ext>
            </a:extLst>
          </p:cNvPr>
          <p:cNvSpPr>
            <a:spLocks noGrp="1"/>
          </p:cNvSpPr>
          <p:nvPr>
            <p:ph type="subTitle" idx="1"/>
          </p:nvPr>
        </p:nvSpPr>
        <p:spPr/>
        <p:txBody>
          <a:bodyPr/>
          <a:lstStyle/>
          <a:p>
            <a:r>
              <a:rPr lang="en-US" dirty="0"/>
              <a:t>Module 7: Getting Started with Databases</a:t>
            </a:r>
          </a:p>
        </p:txBody>
      </p:sp>
    </p:spTree>
    <p:custDataLst>
      <p:tags r:id="rId1"/>
    </p:custDataLst>
    <p:extLst>
      <p:ext uri="{BB962C8B-B14F-4D97-AF65-F5344CB8AC3E}">
        <p14:creationId xmlns:p14="http://schemas.microsoft.com/office/powerpoint/2010/main" val="144428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p:cNvSpPr>
            <a:spLocks noGrp="1"/>
          </p:cNvSpPr>
          <p:nvPr>
            <p:ph type="title"/>
          </p:nvPr>
        </p:nvSpPr>
        <p:spPr/>
        <p:txBody>
          <a:bodyPr/>
          <a:lstStyle/>
          <a:p>
            <a:r>
              <a:rPr lang="en-US" dirty="0"/>
              <a:t>AWS database services</a:t>
            </a:r>
          </a:p>
        </p:txBody>
      </p:sp>
      <p:sp>
        <p:nvSpPr>
          <p:cNvPr id="49" name="TextBox 48"/>
          <p:cNvSpPr txBox="1"/>
          <p:nvPr/>
        </p:nvSpPr>
        <p:spPr>
          <a:xfrm>
            <a:off x="250527" y="6001194"/>
            <a:ext cx="8965916" cy="338554"/>
          </a:xfrm>
          <a:prstGeom prst="rect">
            <a:avLst/>
          </a:prstGeom>
          <a:noFill/>
        </p:spPr>
        <p:txBody>
          <a:bodyPr wrap="none" rtlCol="0">
            <a:spAutoFit/>
          </a:bodyPr>
          <a:lstStyle/>
          <a:p>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*The table is </a:t>
            </a:r>
            <a:r>
              <a:rPr lang="en-US" sz="1600" i="1" dirty="0">
                <a:latin typeface="Amazon Ember Light" panose="020B0403020204020204" pitchFamily="34" charset="0"/>
                <a:ea typeface="Amazon Ember Light" panose="020B0403020204020204" pitchFamily="34" charset="0"/>
                <a:cs typeface="Amazon Ember Light" panose="020B0403020204020204" pitchFamily="34" charset="0"/>
              </a:rPr>
              <a:t>not</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an exhaustive list of AWS database services. See notes for additional information.</a:t>
            </a:r>
          </a:p>
        </p:txBody>
      </p:sp>
      <p:graphicFrame>
        <p:nvGraphicFramePr>
          <p:cNvPr id="3" name="Table 2"/>
          <p:cNvGraphicFramePr>
            <a:graphicFrameLocks noGrp="1"/>
          </p:cNvGraphicFramePr>
          <p:nvPr>
            <p:extLst>
              <p:ext uri="{D42A27DB-BD31-4B8C-83A1-F6EECF244321}">
                <p14:modId xmlns:p14="http://schemas.microsoft.com/office/powerpoint/2010/main" val="1116334361"/>
              </p:ext>
            </p:extLst>
          </p:nvPr>
        </p:nvGraphicFramePr>
        <p:xfrm>
          <a:off x="338075" y="1355307"/>
          <a:ext cx="11396725" cy="4529949"/>
        </p:xfrm>
        <a:graphic>
          <a:graphicData uri="http://schemas.openxmlformats.org/drawingml/2006/table">
            <a:tbl>
              <a:tblPr firstRow="1" bandRow="1">
                <a:tableStyleId>{5C22544A-7EE6-4342-B048-85BDC9FD1C3A}</a:tableStyleId>
              </a:tblPr>
              <a:tblGrid>
                <a:gridCol w="1836501">
                  <a:extLst>
                    <a:ext uri="{9D8B030D-6E8A-4147-A177-3AD203B41FA5}">
                      <a16:colId xmlns:a16="http://schemas.microsoft.com/office/drawing/2014/main" val="4238997904"/>
                    </a:ext>
                  </a:extLst>
                </a:gridCol>
                <a:gridCol w="3877917">
                  <a:extLst>
                    <a:ext uri="{9D8B030D-6E8A-4147-A177-3AD203B41FA5}">
                      <a16:colId xmlns:a16="http://schemas.microsoft.com/office/drawing/2014/main" val="4218069058"/>
                    </a:ext>
                  </a:extLst>
                </a:gridCol>
                <a:gridCol w="5682307">
                  <a:extLst>
                    <a:ext uri="{9D8B030D-6E8A-4147-A177-3AD203B41FA5}">
                      <a16:colId xmlns:a16="http://schemas.microsoft.com/office/drawing/2014/main" val="3976191634"/>
                    </a:ext>
                  </a:extLst>
                </a:gridCol>
              </a:tblGrid>
              <a:tr h="481632">
                <a:tc>
                  <a:txBody>
                    <a:bodyPr/>
                    <a:lstStyle/>
                    <a:p>
                      <a:pPr algn="ctr"/>
                      <a:r>
                        <a:rPr lang="en-US" b="1" dirty="0">
                          <a:latin typeface="Amazon Ember" panose="02000000000000000000" pitchFamily="2" charset="0"/>
                          <a:ea typeface="Amazon Ember" panose="02000000000000000000" pitchFamily="2" charset="0"/>
                        </a:rPr>
                        <a:t>Database Type</a:t>
                      </a:r>
                    </a:p>
                  </a:txBody>
                  <a:tcPr anchor="ctr"/>
                </a:tc>
                <a:tc>
                  <a:txBody>
                    <a:bodyPr/>
                    <a:lstStyle/>
                    <a:p>
                      <a:pPr algn="ctr"/>
                      <a:r>
                        <a:rPr lang="en-US" b="1" dirty="0">
                          <a:latin typeface="Amazon Ember" panose="02000000000000000000" pitchFamily="2" charset="0"/>
                          <a:ea typeface="Amazon Ember" panose="02000000000000000000" pitchFamily="2" charset="0"/>
                        </a:rPr>
                        <a:t>Use Cases</a:t>
                      </a:r>
                    </a:p>
                  </a:txBody>
                  <a:tcPr anchor="ctr"/>
                </a:tc>
                <a:tc>
                  <a:txBody>
                    <a:bodyPr/>
                    <a:lstStyle/>
                    <a:p>
                      <a:pPr algn="ctr"/>
                      <a:r>
                        <a:rPr lang="en-US" b="1" dirty="0">
                          <a:latin typeface="Amazon Ember" panose="02000000000000000000" pitchFamily="2" charset="0"/>
                          <a:ea typeface="Amazon Ember" panose="02000000000000000000" pitchFamily="2" charset="0"/>
                        </a:rPr>
                        <a:t>AWS Service</a:t>
                      </a:r>
                    </a:p>
                  </a:txBody>
                  <a:tcPr anchor="ctr"/>
                </a:tc>
                <a:extLst>
                  <a:ext uri="{0D108BD9-81ED-4DB2-BD59-A6C34878D82A}">
                    <a16:rowId xmlns:a16="http://schemas.microsoft.com/office/drawing/2014/main" val="223367571"/>
                  </a:ext>
                </a:extLst>
              </a:tr>
              <a:tr h="1113713">
                <a:tc>
                  <a:txBody>
                    <a:bodyPr/>
                    <a:lstStyle/>
                    <a:p>
                      <a:r>
                        <a:rPr lang="en-US" dirty="0">
                          <a:latin typeface="+mn-lt"/>
                        </a:rPr>
                        <a:t>Relational</a:t>
                      </a:r>
                      <a:endParaRPr lang="en-US" dirty="0">
                        <a:latin typeface="+mn-lt"/>
                        <a:ea typeface="Amazon Ember" panose="02000000000000000000" pitchFamily="2" charset="0"/>
                      </a:endParaRPr>
                    </a:p>
                  </a:txBody>
                  <a:tcPr anchor="ctr">
                    <a:solidFill>
                      <a:schemeClr val="accent4"/>
                    </a:solidFill>
                  </a:tcPr>
                </a:tc>
                <a:tc>
                  <a:txBody>
                    <a:bodyPr/>
                    <a:lstStyle/>
                    <a:p>
                      <a:r>
                        <a:rPr lang="en-US" sz="1600" noProof="0" dirty="0">
                          <a:latin typeface="+mn-lt"/>
                        </a:rPr>
                        <a:t>Traditional</a:t>
                      </a:r>
                      <a:r>
                        <a:rPr lang="fr-FR" sz="1600" dirty="0">
                          <a:latin typeface="+mn-lt"/>
                        </a:rPr>
                        <a:t> applications, ERP, CRM, ecommerce </a:t>
                      </a:r>
                      <a:endParaRPr lang="en-US" sz="1600" dirty="0">
                        <a:latin typeface="+mn-lt"/>
                      </a:endParaRPr>
                    </a:p>
                  </a:txBody>
                  <a:tcPr anchor="ctr">
                    <a:solidFill>
                      <a:schemeClr val="accent4"/>
                    </a:solidFill>
                  </a:tcPr>
                </a:tc>
                <a:tc>
                  <a:txBody>
                    <a:bodyPr/>
                    <a:lstStyle/>
                    <a:p>
                      <a:pPr marL="97155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mn-lt"/>
                          <a:ea typeface="Amazon Ember" panose="020B0603020204020204" pitchFamily="34" charset="0"/>
                          <a:cs typeface="Amazon Ember Light" panose="020B0403020204020204" pitchFamily="34" charset="0"/>
                        </a:rPr>
                        <a:t>Amazon Relational Database Service (Amazon RDS)</a:t>
                      </a:r>
                    </a:p>
                    <a:p>
                      <a:pPr marL="971550" marR="0" lvl="0" indent="0" algn="l" defTabSz="914400" rtl="0" eaLnBrk="1" fontAlgn="auto" latinLnBrk="0" hangingPunct="1">
                        <a:lnSpc>
                          <a:spcPct val="100000"/>
                        </a:lnSpc>
                        <a:spcBef>
                          <a:spcPts val="0"/>
                        </a:spcBef>
                        <a:spcAft>
                          <a:spcPts val="0"/>
                        </a:spcAft>
                        <a:buClrTx/>
                        <a:buSzTx/>
                        <a:buFontTx/>
                        <a:buNone/>
                        <a:tabLst/>
                        <a:defRPr/>
                      </a:pPr>
                      <a:endParaRPr lang="en-US" altLang="en-US" sz="1800" dirty="0">
                        <a:latin typeface="+mn-lt"/>
                        <a:ea typeface="Amazon Ember" panose="020B0603020204020204" pitchFamily="34" charset="0"/>
                        <a:cs typeface="Amazon Ember Light" panose="020B0403020204020204" pitchFamily="34" charset="0"/>
                      </a:endParaRPr>
                    </a:p>
                    <a:p>
                      <a:pPr marL="97155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mn-lt"/>
                          <a:ea typeface="Amazon Ember" panose="020B0603020204020204" pitchFamily="34" charset="0"/>
                          <a:cs typeface="Amazon Ember Light" panose="020B0403020204020204" pitchFamily="34" charset="0"/>
                        </a:rPr>
                        <a:t>Amazon Redshift</a:t>
                      </a:r>
                    </a:p>
                  </a:txBody>
                  <a:tcPr anchor="ctr">
                    <a:solidFill>
                      <a:schemeClr val="accent4"/>
                    </a:solidFill>
                  </a:tcPr>
                </a:tc>
                <a:extLst>
                  <a:ext uri="{0D108BD9-81ED-4DB2-BD59-A6C34878D82A}">
                    <a16:rowId xmlns:a16="http://schemas.microsoft.com/office/drawing/2014/main" val="131661252"/>
                  </a:ext>
                </a:extLst>
              </a:tr>
              <a:tr h="924407">
                <a:tc>
                  <a:txBody>
                    <a:bodyPr/>
                    <a:lstStyle/>
                    <a:p>
                      <a:r>
                        <a:rPr lang="en-US" dirty="0">
                          <a:latin typeface="+mn-lt"/>
                        </a:rPr>
                        <a:t>Key-value</a:t>
                      </a:r>
                      <a:endParaRPr lang="en-US" dirty="0">
                        <a:latin typeface="+mn-lt"/>
                        <a:ea typeface="Amazon Ember"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High-traffic web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ecommerce systems, gaming applications</a:t>
                      </a:r>
                    </a:p>
                  </a:txBody>
                  <a:tcPr anchor="ctr"/>
                </a:tc>
                <a:tc>
                  <a:txBody>
                    <a:bodyPr/>
                    <a:lstStyle/>
                    <a:p>
                      <a:pPr marL="97155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mn-lt"/>
                          <a:ea typeface="Amazon Ember" panose="020B0603020204020204" pitchFamily="34" charset="0"/>
                          <a:cs typeface="Amazon Ember Light" panose="020B0403020204020204" pitchFamily="34" charset="0"/>
                        </a:rPr>
                        <a:t>Amazon DynamoDB</a:t>
                      </a:r>
                    </a:p>
                  </a:txBody>
                  <a:tcPr anchor="ctr"/>
                </a:tc>
                <a:extLst>
                  <a:ext uri="{0D108BD9-81ED-4DB2-BD59-A6C34878D82A}">
                    <a16:rowId xmlns:a16="http://schemas.microsoft.com/office/drawing/2014/main" val="1200234149"/>
                  </a:ext>
                </a:extLst>
              </a:tr>
              <a:tr h="907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Graph</a:t>
                      </a:r>
                      <a:endParaRPr lang="en-US" dirty="0">
                        <a:latin typeface="+mn-lt"/>
                        <a:ea typeface="Amazon Ember"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a typeface="Amazon Ember" panose="02000000000000000000" pitchFamily="2" charset="0"/>
                      </a:endParaRPr>
                    </a:p>
                  </a:txBody>
                  <a:tcPr anchor="ct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Data analytics,</a:t>
                      </a:r>
                      <a:r>
                        <a:rPr lang="en-US" sz="1600" baseline="0" dirty="0">
                          <a:latin typeface="+mn-lt"/>
                        </a:rPr>
                        <a:t> f</a:t>
                      </a:r>
                      <a:r>
                        <a:rPr lang="en-US" sz="1600" dirty="0">
                          <a:latin typeface="+mn-lt"/>
                        </a:rPr>
                        <a:t>raud detection, social networking, recommendation engines </a:t>
                      </a:r>
                    </a:p>
                    <a:p>
                      <a:endParaRPr lang="en-US" sz="1600" dirty="0">
                        <a:latin typeface="+mn-lt"/>
                      </a:endParaRPr>
                    </a:p>
                  </a:txBody>
                  <a:tcPr anchor="ctr">
                    <a:solidFill>
                      <a:schemeClr val="accent4"/>
                    </a:solidFill>
                  </a:tcPr>
                </a:tc>
                <a:tc>
                  <a:txBody>
                    <a:bodyPr/>
                    <a:lstStyle/>
                    <a:p>
                      <a:pPr marL="97155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mn-lt"/>
                          <a:ea typeface="Amazon Ember" panose="020B0603020204020204" pitchFamily="34" charset="0"/>
                          <a:cs typeface="Amazon Ember Light" panose="020B0403020204020204" pitchFamily="34" charset="0"/>
                        </a:rPr>
                        <a:t>Amazon Neptune</a:t>
                      </a:r>
                    </a:p>
                  </a:txBody>
                  <a:tcPr anchor="ctr">
                    <a:solidFill>
                      <a:schemeClr val="accent4"/>
                    </a:solidFill>
                  </a:tcPr>
                </a:tc>
                <a:extLst>
                  <a:ext uri="{0D108BD9-81ED-4DB2-BD59-A6C34878D82A}">
                    <a16:rowId xmlns:a16="http://schemas.microsoft.com/office/drawing/2014/main" val="1014892649"/>
                  </a:ext>
                </a:extLst>
              </a:tr>
              <a:tr h="1027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In-memory caching</a:t>
                      </a:r>
                      <a:endParaRPr lang="en-US" dirty="0">
                        <a:latin typeface="+mn-lt"/>
                        <a:ea typeface="Amazon Ember" panose="02000000000000000000" pitchFamily="2" charset="0"/>
                      </a:endParaRPr>
                    </a:p>
                    <a:p>
                      <a:endParaRPr lang="en-US" dirty="0">
                        <a:latin typeface="+mn-lt"/>
                        <a:ea typeface="Amazon Ember" panose="02000000000000000000" pitchFamily="2"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Caching, session management, </a:t>
                      </a:r>
                      <a:r>
                        <a:rPr lang="en-US" sz="1600" baseline="0" dirty="0">
                          <a:latin typeface="+mn-lt"/>
                        </a:rPr>
                        <a:t>gaming leaderboards</a:t>
                      </a:r>
                      <a:endParaRPr lang="en-US" sz="1600" dirty="0">
                        <a:latin typeface="+mn-lt"/>
                      </a:endParaRPr>
                    </a:p>
                  </a:txBody>
                  <a:tcPr anchor="ctr"/>
                </a:tc>
                <a:tc>
                  <a:txBody>
                    <a:bodyPr/>
                    <a:lstStyle/>
                    <a:p>
                      <a:pPr marL="97155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mn-lt"/>
                          <a:ea typeface="Amazon Ember" panose="020B0603020204020204" pitchFamily="34" charset="0"/>
                          <a:cs typeface="Amazon Ember Light" panose="020B0403020204020204" pitchFamily="34" charset="0"/>
                        </a:rPr>
                        <a:t>Amazon </a:t>
                      </a:r>
                      <a:r>
                        <a:rPr lang="en-US" altLang="en-US" sz="1800" dirty="0" err="1">
                          <a:latin typeface="+mn-lt"/>
                          <a:ea typeface="Amazon Ember" panose="020B0603020204020204" pitchFamily="34" charset="0"/>
                          <a:cs typeface="Amazon Ember Light" panose="020B0403020204020204" pitchFamily="34" charset="0"/>
                        </a:rPr>
                        <a:t>ElastiCache</a:t>
                      </a:r>
                      <a:endParaRPr lang="en-US" altLang="en-US" sz="1800" dirty="0">
                        <a:latin typeface="+mn-lt"/>
                        <a:ea typeface="Amazon Ember" panose="020B0603020204020204" pitchFamily="34" charset="0"/>
                        <a:cs typeface="Amazon Ember Light" panose="020B0403020204020204" pitchFamily="34" charset="0"/>
                      </a:endParaRPr>
                    </a:p>
                  </a:txBody>
                  <a:tcPr anchor="ctr"/>
                </a:tc>
                <a:extLst>
                  <a:ext uri="{0D108BD9-81ED-4DB2-BD59-A6C34878D82A}">
                    <a16:rowId xmlns:a16="http://schemas.microsoft.com/office/drawing/2014/main" val="493617899"/>
                  </a:ext>
                </a:extLst>
              </a:tr>
            </a:tbl>
          </a:graphicData>
        </a:graphic>
      </p:graphicFrame>
      <p:pic>
        <p:nvPicPr>
          <p:cNvPr id="8" name="Graphic 23">
            <a:extLst>
              <a:ext uri="{FF2B5EF4-FFF2-40B4-BE49-F238E27FC236}">
                <a16:creationId xmlns:a16="http://schemas.microsoft.com/office/drawing/2014/main" id="{780C44B0-24CB-0E46-8E63-78BE71121DDA}"/>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4513" y="324635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phic 23">
            <a:extLst>
              <a:ext uri="{FF2B5EF4-FFF2-40B4-BE49-F238E27FC236}">
                <a16:creationId xmlns:a16="http://schemas.microsoft.com/office/drawing/2014/main" id="{B7E82FF8-1E3F-E841-ADEB-3C11A1380054}"/>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4513" y="419961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6">
            <a:extLst>
              <a:ext uri="{FF2B5EF4-FFF2-40B4-BE49-F238E27FC236}">
                <a16:creationId xmlns:a16="http://schemas.microsoft.com/office/drawing/2014/main" id="{88CA6A9E-9683-0144-9A6D-B3FECC12B42F}"/>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24513" y="1969170"/>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23">
            <a:extLst>
              <a:ext uri="{FF2B5EF4-FFF2-40B4-BE49-F238E27FC236}">
                <a16:creationId xmlns:a16="http://schemas.microsoft.com/office/drawing/2014/main" id="{F1C23086-EC84-CB4E-BB00-6843C7A21B5C}"/>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4513" y="258301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21">
            <a:extLst>
              <a:ext uri="{FF2B5EF4-FFF2-40B4-BE49-F238E27FC236}">
                <a16:creationId xmlns:a16="http://schemas.microsoft.com/office/drawing/2014/main" id="{8176A2DF-61FA-5047-8DCF-8E8230AD5E58}"/>
              </a:ex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4513" y="515857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noSQL" descr="Amazon DynamoDB and Amazon Neptune are NoSQL, nonrelational database services.">
            <a:extLst>
              <a:ext uri="{FF2B5EF4-FFF2-40B4-BE49-F238E27FC236}">
                <a16:creationId xmlns:a16="http://schemas.microsoft.com/office/drawing/2014/main" id="{256EFD0A-1A26-4930-BBE1-136846C247FD}"/>
              </a:ext>
            </a:extLst>
          </p:cNvPr>
          <p:cNvGrpSpPr/>
          <p:nvPr/>
        </p:nvGrpSpPr>
        <p:grpSpPr>
          <a:xfrm>
            <a:off x="9090474" y="3429000"/>
            <a:ext cx="2955905" cy="1378365"/>
            <a:chOff x="8513484" y="3433997"/>
            <a:chExt cx="2955905" cy="1378365"/>
          </a:xfrm>
        </p:grpSpPr>
        <p:sp>
          <p:nvSpPr>
            <p:cNvPr id="20" name="TextBox 19"/>
            <p:cNvSpPr txBox="1"/>
            <p:nvPr/>
          </p:nvSpPr>
          <p:spPr>
            <a:xfrm>
              <a:off x="9314073" y="3981365"/>
              <a:ext cx="2155316" cy="830997"/>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pPr algn="ctr"/>
              <a:r>
                <a:rPr lang="en-US" sz="2400" dirty="0">
                  <a:ea typeface="Amazon Ember Light" panose="020B0403020204020204" pitchFamily="34" charset="0"/>
                  <a:cs typeface="Amazon Ember Light" panose="020B0403020204020204" pitchFamily="34" charset="0"/>
                </a:rPr>
                <a:t>NoSQL</a:t>
              </a:r>
              <a:br>
                <a:rPr lang="en-US" sz="2400" dirty="0">
                  <a:ea typeface="Amazon Ember Light" panose="020B0403020204020204" pitchFamily="34" charset="0"/>
                  <a:cs typeface="Amazon Ember Light" panose="020B0403020204020204" pitchFamily="34" charset="0"/>
                </a:rPr>
              </a:br>
              <a:r>
                <a:rPr lang="en-US" sz="2400" dirty="0">
                  <a:ea typeface="Amazon Ember Light" panose="020B0403020204020204" pitchFamily="34" charset="0"/>
                  <a:cs typeface="Amazon Ember Light" panose="020B0403020204020204" pitchFamily="34" charset="0"/>
                </a:rPr>
                <a:t>nonrelational</a:t>
              </a:r>
            </a:p>
          </p:txBody>
        </p:sp>
        <p:cxnSp>
          <p:nvCxnSpPr>
            <p:cNvPr id="24" name="Elbow Connector 23"/>
            <p:cNvCxnSpPr>
              <a:cxnSpLocks/>
              <a:endCxn id="20" idx="0"/>
            </p:cNvCxnSpPr>
            <p:nvPr/>
          </p:nvCxnSpPr>
          <p:spPr>
            <a:xfrm>
              <a:off x="8702448" y="3433997"/>
              <a:ext cx="1689283" cy="547368"/>
            </a:xfrm>
            <a:prstGeom prst="bentConnector2">
              <a:avLst/>
            </a:prstGeom>
            <a:ln w="44450">
              <a:solidFill>
                <a:schemeClr val="hlink"/>
              </a:solidFill>
              <a:headEnd type="arrow" w="lg" len="lg"/>
              <a:tailEnd type="none"/>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flipH="1" flipV="1">
              <a:off x="8513484" y="4407642"/>
              <a:ext cx="806251" cy="1"/>
            </a:xfrm>
            <a:prstGeom prst="straightConnector1">
              <a:avLst/>
            </a:prstGeom>
            <a:ln w="44450">
              <a:solidFill>
                <a:schemeClr val="hlink"/>
              </a:solidFill>
              <a:headEnd type="none"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8088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FC43BFD-8FF7-A343-A8A6-E2338FCE8046}" type="slidenum">
              <a:rPr lang="en-US" smtClean="0"/>
              <a:pPr/>
              <a:t>7</a:t>
            </a:fld>
            <a:endParaRPr lang="en-US" dirty="0"/>
          </a:p>
        </p:txBody>
      </p:sp>
      <p:sp>
        <p:nvSpPr>
          <p:cNvPr id="5" name="Title 4">
            <a:extLst>
              <a:ext uri="{FF2B5EF4-FFF2-40B4-BE49-F238E27FC236}">
                <a16:creationId xmlns:a16="http://schemas.microsoft.com/office/drawing/2014/main" id="{1680040C-006D-4FC1-A5B5-E26C7EA0A64F}"/>
              </a:ext>
            </a:extLst>
          </p:cNvPr>
          <p:cNvSpPr>
            <a:spLocks noGrp="1"/>
          </p:cNvSpPr>
          <p:nvPr>
            <p:ph type="title"/>
          </p:nvPr>
        </p:nvSpPr>
        <p:spPr/>
        <p:txBody>
          <a:bodyPr>
            <a:normAutofit/>
          </a:bodyPr>
          <a:lstStyle/>
          <a:p>
            <a:r>
              <a:rPr lang="en-US" dirty="0">
                <a:latin typeface="+mj-lt"/>
                <a:ea typeface="Amazon Ember" panose="02000000000000000000" pitchFamily="2" charset="0"/>
              </a:rPr>
              <a:t>Comparing relational</a:t>
            </a:r>
            <a:r>
              <a:rPr lang="en-US" dirty="0">
                <a:latin typeface="+mj-lt"/>
              </a:rPr>
              <a:t> and </a:t>
            </a:r>
            <a:r>
              <a:rPr lang="en-US" dirty="0">
                <a:latin typeface="+mj-lt"/>
                <a:ea typeface="Amazon Ember" panose="02000000000000000000" pitchFamily="2" charset="0"/>
              </a:rPr>
              <a:t>nonrelational</a:t>
            </a:r>
            <a:r>
              <a:rPr lang="en-US" dirty="0">
                <a:latin typeface="+mj-lt"/>
              </a:rPr>
              <a:t> databases, 1 of 2</a:t>
            </a:r>
          </a:p>
        </p:txBody>
      </p:sp>
      <p:graphicFrame>
        <p:nvGraphicFramePr>
          <p:cNvPr id="7" name="Content Placeholder 3">
            <a:extLst>
              <a:ext uri="{FF2B5EF4-FFF2-40B4-BE49-F238E27FC236}">
                <a16:creationId xmlns:a16="http://schemas.microsoft.com/office/drawing/2014/main" id="{6BBE59AD-D642-41B5-A83D-61683434CB99}"/>
              </a:ext>
            </a:extLst>
          </p:cNvPr>
          <p:cNvGraphicFramePr>
            <a:graphicFrameLocks noGrp="1"/>
          </p:cNvGraphicFramePr>
          <p:nvPr>
            <p:ph idx="4294967295"/>
            <p:extLst/>
          </p:nvPr>
        </p:nvGraphicFramePr>
        <p:xfrm>
          <a:off x="358416" y="1539154"/>
          <a:ext cx="11569209" cy="3950379"/>
        </p:xfrm>
        <a:graphic>
          <a:graphicData uri="http://schemas.openxmlformats.org/drawingml/2006/table">
            <a:tbl>
              <a:tblPr firstRow="1" bandRow="1">
                <a:tableStyleId>{5C22544A-7EE6-4342-B048-85BDC9FD1C3A}</a:tableStyleId>
              </a:tblPr>
              <a:tblGrid>
                <a:gridCol w="2762994">
                  <a:extLst>
                    <a:ext uri="{9D8B030D-6E8A-4147-A177-3AD203B41FA5}">
                      <a16:colId xmlns:a16="http://schemas.microsoft.com/office/drawing/2014/main" val="20000"/>
                    </a:ext>
                  </a:extLst>
                </a:gridCol>
                <a:gridCol w="2919626">
                  <a:extLst>
                    <a:ext uri="{9D8B030D-6E8A-4147-A177-3AD203B41FA5}">
                      <a16:colId xmlns:a16="http://schemas.microsoft.com/office/drawing/2014/main" val="20001"/>
                    </a:ext>
                  </a:extLst>
                </a:gridCol>
                <a:gridCol w="5886589">
                  <a:extLst>
                    <a:ext uri="{9D8B030D-6E8A-4147-A177-3AD203B41FA5}">
                      <a16:colId xmlns:a16="http://schemas.microsoft.com/office/drawing/2014/main" val="20002"/>
                    </a:ext>
                  </a:extLst>
                </a:gridCol>
              </a:tblGrid>
              <a:tr h="556357">
                <a:tc>
                  <a:txBody>
                    <a:bodyPr/>
                    <a:lstStyle/>
                    <a:p>
                      <a:pPr algn="ctr"/>
                      <a:r>
                        <a:rPr lang="en-US" sz="1800" b="1"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Aspect</a:t>
                      </a:r>
                    </a:p>
                  </a:txBody>
                  <a:tcPr marL="111977" marR="111977" marT="60960" marB="60960" anchor="ctr"/>
                </a:tc>
                <a:tc>
                  <a:txBody>
                    <a:bodyPr/>
                    <a:lstStyle/>
                    <a:p>
                      <a:pPr algn="ctr"/>
                      <a:r>
                        <a:rPr lang="en-US" sz="1800" b="1" dirty="0">
                          <a:latin typeface="Amazon Ember" panose="02000000000000000000" pitchFamily="2" charset="0"/>
                          <a:ea typeface="Amazon Ember" panose="02000000000000000000" pitchFamily="2" charset="0"/>
                        </a:rPr>
                        <a:t>Relational</a:t>
                      </a:r>
                      <a:endParaRPr lang="en-US" sz="1800" b="1" dirty="0">
                        <a:solidFill>
                          <a:schemeClr val="accent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tc>
                <a:tc>
                  <a:txBody>
                    <a:bodyPr/>
                    <a:lstStyle/>
                    <a:p>
                      <a:pPr algn="ctr"/>
                      <a:r>
                        <a:rPr lang="en-US" sz="1800" b="1" dirty="0">
                          <a:latin typeface="Amazon Ember" panose="02000000000000000000" pitchFamily="2" charset="0"/>
                          <a:ea typeface="Amazon Ember" panose="02000000000000000000" pitchFamily="2" charset="0"/>
                        </a:rPr>
                        <a:t>NoSQL (Nonrelational)</a:t>
                      </a:r>
                      <a:endParaRPr lang="en-US" sz="1800" b="1" dirty="0">
                        <a:solidFill>
                          <a:schemeClr val="accent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tc>
                <a:extLst>
                  <a:ext uri="{0D108BD9-81ED-4DB2-BD59-A6C34878D82A}">
                    <a16:rowId xmlns:a16="http://schemas.microsoft.com/office/drawing/2014/main" val="10000"/>
                  </a:ext>
                </a:extLst>
              </a:tr>
              <a:tr h="55273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Data Storage</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solidFill>
                      <a:schemeClr val="accent4"/>
                    </a:solidFill>
                  </a:tcPr>
                </a:tc>
                <a:tc>
                  <a:txBody>
                    <a:bodyPr/>
                    <a:lstStyle/>
                    <a:p>
                      <a:r>
                        <a:rPr lang="en-US" sz="1800" dirty="0"/>
                        <a:t>Rows</a:t>
                      </a:r>
                      <a:r>
                        <a:rPr lang="en-US" sz="1800" baseline="0" dirty="0"/>
                        <a:t> and columns</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Key-value, document, wide-column, graph</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extLst>
                  <a:ext uri="{0D108BD9-81ED-4DB2-BD59-A6C34878D82A}">
                    <a16:rowId xmlns:a16="http://schemas.microsoft.com/office/drawing/2014/main" val="10001"/>
                  </a:ext>
                </a:extLst>
              </a:tr>
              <a:tr h="55273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Schemas</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tc>
                <a:tc>
                  <a:txBody>
                    <a:bodyPr/>
                    <a:lstStyle/>
                    <a:p>
                      <a:r>
                        <a:rPr lang="en-US" sz="1800" dirty="0"/>
                        <a:t>Fixed </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tc>
                  <a:txBody>
                    <a:bodyPr/>
                    <a:lstStyle/>
                    <a:p>
                      <a:r>
                        <a:rPr lang="en-US" sz="1800" dirty="0"/>
                        <a:t>Dynamic</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extLst>
                  <a:ext uri="{0D108BD9-81ED-4DB2-BD59-A6C34878D82A}">
                    <a16:rowId xmlns:a16="http://schemas.microsoft.com/office/drawing/2014/main" val="10002"/>
                  </a:ext>
                </a:extLst>
              </a:tr>
              <a:tr h="63036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Querying</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solidFill>
                      <a:schemeClr val="accent4"/>
                    </a:solidFill>
                  </a:tcPr>
                </a:tc>
                <a:tc>
                  <a:txBody>
                    <a:bodyPr/>
                    <a:lstStyle/>
                    <a:p>
                      <a:r>
                        <a:rPr lang="en-US" sz="1800" dirty="0"/>
                        <a:t>Using</a:t>
                      </a:r>
                      <a:r>
                        <a:rPr lang="en-US" sz="1800" baseline="0" dirty="0"/>
                        <a:t> SQL</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tc>
                  <a:txBody>
                    <a:bodyPr/>
                    <a:lstStyle/>
                    <a:p>
                      <a:r>
                        <a:rPr lang="en-US" sz="1800" dirty="0"/>
                        <a:t>Focused on collection of documents</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extLst>
                  <a:ext uri="{0D108BD9-81ED-4DB2-BD59-A6C34878D82A}">
                    <a16:rowId xmlns:a16="http://schemas.microsoft.com/office/drawing/2014/main" val="10003"/>
                  </a:ext>
                </a:extLst>
              </a:tr>
              <a:tr h="55273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Scalability</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tc>
                <a:tc>
                  <a:txBody>
                    <a:bodyPr/>
                    <a:lstStyle/>
                    <a:p>
                      <a:r>
                        <a:rPr lang="en-US" sz="1800" dirty="0"/>
                        <a:t>Vertical</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tc>
                  <a:txBody>
                    <a:bodyPr/>
                    <a:lstStyle/>
                    <a:p>
                      <a:r>
                        <a:rPr lang="en-US" sz="1800" dirty="0"/>
                        <a:t>Horizontal</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extLst>
                  <a:ext uri="{0D108BD9-81ED-4DB2-BD59-A6C34878D82A}">
                    <a16:rowId xmlns:a16="http://schemas.microsoft.com/office/drawing/2014/main" val="10004"/>
                  </a:ext>
                </a:extLst>
              </a:tr>
              <a:tr h="55273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Transactions</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solidFill>
                      <a:schemeClr val="accent4"/>
                    </a:solidFill>
                  </a:tcPr>
                </a:tc>
                <a:tc>
                  <a:txBody>
                    <a:bodyPr/>
                    <a:lstStyle/>
                    <a:p>
                      <a:r>
                        <a:rPr lang="en-US" sz="1800" dirty="0"/>
                        <a:t>Supported</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tc>
                  <a:txBody>
                    <a:bodyPr/>
                    <a:lstStyle/>
                    <a:p>
                      <a:r>
                        <a:rPr lang="en-US" sz="1800" u="none" dirty="0"/>
                        <a:t>Support</a:t>
                      </a:r>
                      <a:r>
                        <a:rPr lang="en-US" sz="1800" dirty="0"/>
                        <a:t> varies</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solidFill>
                      <a:schemeClr val="accent4"/>
                    </a:solidFill>
                  </a:tcPr>
                </a:tc>
                <a:extLst>
                  <a:ext uri="{0D108BD9-81ED-4DB2-BD59-A6C34878D82A}">
                    <a16:rowId xmlns:a16="http://schemas.microsoft.com/office/drawing/2014/main" val="10005"/>
                  </a:ext>
                </a:extLst>
              </a:tr>
              <a:tr h="552732">
                <a:tc>
                  <a:txBody>
                    <a:bodyPr/>
                    <a:lstStyle/>
                    <a:p>
                      <a:pPr marL="0" algn="l" defTabSz="457200" rtl="0" eaLnBrk="1" latinLnBrk="0" hangingPunct="1"/>
                      <a:r>
                        <a:rPr lang="en-US" sz="1800" kern="1200" dirty="0">
                          <a:latin typeface="Amazon Ember" panose="02000000000000000000" pitchFamily="2" charset="0"/>
                          <a:ea typeface="Amazon Ember" panose="02000000000000000000" pitchFamily="2" charset="0"/>
                        </a:rPr>
                        <a:t>Consistency</a:t>
                      </a:r>
                      <a:endParaRPr lang="en-US" sz="1800" b="0" kern="1200" dirty="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1977" marR="111977" marT="60960" marB="60960" anchor="ctr"/>
                </a:tc>
                <a:tc>
                  <a:txBody>
                    <a:bodyPr/>
                    <a:lstStyle/>
                    <a:p>
                      <a:r>
                        <a:rPr lang="en-US" sz="1800" dirty="0"/>
                        <a:t>Strong</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tc>
                  <a:txBody>
                    <a:bodyPr/>
                    <a:lstStyle/>
                    <a:p>
                      <a:r>
                        <a:rPr lang="en-US" sz="1800" dirty="0"/>
                        <a:t>Eventual and strong</a:t>
                      </a:r>
                      <a:endParaRPr lang="en-US" sz="1800" b="0" i="0" dirty="0">
                        <a:solidFill>
                          <a:schemeClr val="tx1"/>
                        </a:solidFill>
                        <a:latin typeface="Amazon Ember Light" panose="020B0403020204020204"/>
                        <a:ea typeface="Amazon Ember Light" panose="020B0403020204020204" pitchFamily="34" charset="0"/>
                        <a:cs typeface="Amazon Ember Light" panose="020B0403020204020204" pitchFamily="34" charset="0"/>
                      </a:endParaRPr>
                    </a:p>
                  </a:txBody>
                  <a:tcPr marL="111977" marR="111977" marT="60960" marB="6096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46032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FC43BFD-8FF7-A343-A8A6-E2338FCE8046}" type="slidenum">
              <a:rPr lang="en-US" smtClean="0"/>
              <a:t>8</a:t>
            </a:fld>
            <a:endParaRPr lang="en-US" dirty="0"/>
          </a:p>
        </p:txBody>
      </p:sp>
      <p:sp>
        <p:nvSpPr>
          <p:cNvPr id="6" name="Title 5"/>
          <p:cNvSpPr>
            <a:spLocks noGrp="1"/>
          </p:cNvSpPr>
          <p:nvPr>
            <p:ph type="title"/>
          </p:nvPr>
        </p:nvSpPr>
        <p:spPr/>
        <p:txBody>
          <a:bodyPr>
            <a:normAutofit/>
          </a:bodyPr>
          <a:lstStyle/>
          <a:p>
            <a:r>
              <a:rPr lang="en-US" dirty="0">
                <a:ea typeface="Amazon Ember" panose="02000000000000000000" pitchFamily="2" charset="0"/>
              </a:rPr>
              <a:t>Comparing relational</a:t>
            </a:r>
            <a:r>
              <a:rPr lang="en-US" dirty="0"/>
              <a:t> and </a:t>
            </a:r>
            <a:r>
              <a:rPr lang="en-US" dirty="0">
                <a:ea typeface="Amazon Ember" panose="02000000000000000000" pitchFamily="2" charset="0"/>
              </a:rPr>
              <a:t>nonrelational</a:t>
            </a:r>
            <a:r>
              <a:rPr lang="en-US" dirty="0"/>
              <a:t> databases, 2 of 2</a:t>
            </a:r>
          </a:p>
        </p:txBody>
      </p:sp>
      <p:sp>
        <p:nvSpPr>
          <p:cNvPr id="18" name="TextBox 17">
            <a:extLst>
              <a:ext uri="{FF2B5EF4-FFF2-40B4-BE49-F238E27FC236}">
                <a16:creationId xmlns:a16="http://schemas.microsoft.com/office/drawing/2014/main" id="{4EF5CDCD-28B7-40D1-AB0F-8B9BB0B068A7}"/>
              </a:ext>
            </a:extLst>
          </p:cNvPr>
          <p:cNvSpPr txBox="1"/>
          <p:nvPr/>
        </p:nvSpPr>
        <p:spPr>
          <a:xfrm>
            <a:off x="193866" y="1986180"/>
            <a:ext cx="758541" cy="461665"/>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cs typeface="Amazon Ember" panose="020B0603020204020204" pitchFamily="34" charset="0"/>
              </a:rPr>
              <a:t>SQL</a:t>
            </a:r>
          </a:p>
        </p:txBody>
      </p:sp>
      <p:sp>
        <p:nvSpPr>
          <p:cNvPr id="19" name="TextBox 18">
            <a:extLst>
              <a:ext uri="{FF2B5EF4-FFF2-40B4-BE49-F238E27FC236}">
                <a16:creationId xmlns:a16="http://schemas.microsoft.com/office/drawing/2014/main" id="{44B895B4-7D26-4B22-9610-3D93B3512F80}"/>
              </a:ext>
            </a:extLst>
          </p:cNvPr>
          <p:cNvSpPr txBox="1"/>
          <p:nvPr/>
        </p:nvSpPr>
        <p:spPr>
          <a:xfrm>
            <a:off x="9991687" y="2065935"/>
            <a:ext cx="1526380" cy="830997"/>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rtlCol="0">
            <a:spAutoFit/>
          </a:bodyPr>
          <a:lstStyle/>
          <a:p>
            <a:pPr algn="ctr"/>
            <a:r>
              <a:rPr lang="en-US" sz="2400" dirty="0">
                <a:ea typeface="Amazon Ember Light" panose="020B0403020204020204" pitchFamily="34" charset="0"/>
                <a:cs typeface="Amazon Ember Light" panose="020B0403020204020204" pitchFamily="34" charset="0"/>
              </a:rPr>
              <a:t>Rows and</a:t>
            </a:r>
          </a:p>
          <a:p>
            <a:pPr algn="ctr"/>
            <a:r>
              <a:rPr lang="en-US" sz="2400" dirty="0">
                <a:ea typeface="Amazon Ember Light" panose="020B0403020204020204" pitchFamily="34" charset="0"/>
                <a:cs typeface="Amazon Ember Light" panose="020B0403020204020204" pitchFamily="34" charset="0"/>
              </a:rPr>
              <a:t>columns</a:t>
            </a:r>
          </a:p>
        </p:txBody>
      </p:sp>
      <p:cxnSp>
        <p:nvCxnSpPr>
          <p:cNvPr id="20" name="Straight Arrow Connector 19">
            <a:extLst>
              <a:ext uri="{FF2B5EF4-FFF2-40B4-BE49-F238E27FC236}">
                <a16:creationId xmlns:a16="http://schemas.microsoft.com/office/drawing/2014/main" id="{AA4273DB-2507-4036-BC69-90A8F53F98EA}"/>
              </a:ext>
              <a:ext uri="{C183D7F6-B498-43B3-948B-1728B52AA6E4}">
                <adec:decorative xmlns:adec="http://schemas.microsoft.com/office/drawing/2017/decorative" val="1"/>
              </a:ext>
            </a:extLst>
          </p:cNvPr>
          <p:cNvCxnSpPr/>
          <p:nvPr/>
        </p:nvCxnSpPr>
        <p:spPr>
          <a:xfrm flipH="1">
            <a:off x="8934967" y="2609689"/>
            <a:ext cx="1075956"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DFBA0AD-A841-4BA6-BF4E-EFAEDE663EF2}"/>
              </a:ext>
            </a:extLst>
          </p:cNvPr>
          <p:cNvGraphicFramePr>
            <a:graphicFrameLocks noGrp="1"/>
          </p:cNvGraphicFramePr>
          <p:nvPr>
            <p:extLst>
              <p:ext uri="{D42A27DB-BD31-4B8C-83A1-F6EECF244321}">
                <p14:modId xmlns:p14="http://schemas.microsoft.com/office/powerpoint/2010/main" val="1642445159"/>
              </p:ext>
            </p:extLst>
          </p:nvPr>
        </p:nvGraphicFramePr>
        <p:xfrm>
          <a:off x="1471832" y="1363904"/>
          <a:ext cx="7290211" cy="2348816"/>
        </p:xfrm>
        <a:graphic>
          <a:graphicData uri="http://schemas.openxmlformats.org/drawingml/2006/table">
            <a:tbl>
              <a:tblPr firstRow="1" bandRow="1">
                <a:tableStyleId>{5C22544A-7EE6-4342-B048-85BDC9FD1C3A}</a:tableStyleId>
              </a:tblPr>
              <a:tblGrid>
                <a:gridCol w="1423033">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3207910">
                  <a:extLst>
                    <a:ext uri="{9D8B030D-6E8A-4147-A177-3AD203B41FA5}">
                      <a16:colId xmlns:a16="http://schemas.microsoft.com/office/drawing/2014/main" val="20002"/>
                    </a:ext>
                  </a:extLst>
                </a:gridCol>
                <a:gridCol w="1643268">
                  <a:extLst>
                    <a:ext uri="{9D8B030D-6E8A-4147-A177-3AD203B41FA5}">
                      <a16:colId xmlns:a16="http://schemas.microsoft.com/office/drawing/2014/main" val="20003"/>
                    </a:ext>
                  </a:extLst>
                </a:gridCol>
              </a:tblGrid>
              <a:tr h="421022">
                <a:tc>
                  <a:txBody>
                    <a:bodyPr/>
                    <a:lstStyle/>
                    <a:p>
                      <a:pPr algn="ctr"/>
                      <a:r>
                        <a:rPr lang="en-US" b="1" kern="1200" dirty="0">
                          <a:solidFill>
                            <a:schemeClr val="bg1"/>
                          </a:solidFill>
                          <a:latin typeface="Lucida Console" panose="020B0609040504020204" pitchFamily="49" charset="0"/>
                        </a:rPr>
                        <a:t>UserId</a:t>
                      </a:r>
                      <a:endParaRPr lang="en-US" b="1" dirty="0">
                        <a:solidFill>
                          <a:schemeClr val="bg1"/>
                        </a:solidFill>
                        <a:latin typeface="Lucida Console" panose="020B0609040504020204" pitchFamily="49" charset="0"/>
                        <a:ea typeface="Amazon Ember"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latin typeface="Lucida Console" panose="020B0609040504020204" pitchFamily="49" charset="0"/>
                        </a:rPr>
                        <a:t>NoteId</a:t>
                      </a:r>
                      <a:endParaRPr lang="en-US" b="1" i="0" kern="1200" dirty="0">
                        <a:solidFill>
                          <a:schemeClr val="bg1"/>
                        </a:solidFill>
                        <a:latin typeface="Lucida Console" panose="020B0609040504020204" pitchFamily="49" charset="0"/>
                        <a:ea typeface="Amazon Ember" panose="02000000000000000000" pitchFamily="2" charset="0"/>
                        <a:cs typeface="Amazon Ember Light"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1200" dirty="0">
                          <a:latin typeface="Lucida Console" panose="020B0609040504020204" pitchFamily="49" charset="0"/>
                        </a:rPr>
                        <a:t>Note</a:t>
                      </a:r>
                      <a:endParaRPr lang="en-US" b="1" i="0" kern="1200" dirty="0">
                        <a:solidFill>
                          <a:schemeClr val="bg1"/>
                        </a:solidFill>
                        <a:latin typeface="Lucida Console" panose="020B0609040504020204" pitchFamily="49" charset="0"/>
                        <a:ea typeface="Amazon Ember" panose="02000000000000000000" pitchFamily="2" charset="0"/>
                        <a:cs typeface="Amazon Ember Light" charset="0"/>
                      </a:endParaRPr>
                    </a:p>
                  </a:txBody>
                  <a:tcPr anchor="ctr"/>
                </a:tc>
                <a:tc>
                  <a:txBody>
                    <a:bodyPr/>
                    <a:lstStyle/>
                    <a:p>
                      <a:pPr algn="ctr"/>
                      <a:r>
                        <a:rPr lang="en-US" b="1" dirty="0">
                          <a:latin typeface="Lucida Console" panose="020B0609040504020204" pitchFamily="49" charset="0"/>
                        </a:rPr>
                        <a:t>Favorite</a:t>
                      </a:r>
                      <a:endParaRPr lang="en-US" b="1" dirty="0">
                        <a:solidFill>
                          <a:schemeClr val="bg1"/>
                        </a:solidFill>
                        <a:latin typeface="Lucida Console" panose="020B0609040504020204" pitchFamily="49" charset="0"/>
                      </a:endParaRPr>
                    </a:p>
                  </a:txBody>
                  <a:tcPr anchor="ctr"/>
                </a:tc>
                <a:extLst>
                  <a:ext uri="{0D108BD9-81ED-4DB2-BD59-A6C34878D82A}">
                    <a16:rowId xmlns:a16="http://schemas.microsoft.com/office/drawing/2014/main" val="10000"/>
                  </a:ext>
                </a:extLst>
              </a:tr>
              <a:tr h="642598">
                <a:tc>
                  <a:txBody>
                    <a:bodyPr/>
                    <a:lstStyle/>
                    <a:p>
                      <a:pPr algn="l"/>
                      <a:r>
                        <a:rPr lang="en-US" sz="1800" dirty="0">
                          <a:latin typeface="Lucida Console" panose="020B0609040504020204" pitchFamily="49" charset="0"/>
                        </a:rPr>
                        <a:t>StudentA</a:t>
                      </a:r>
                      <a:endParaRPr lang="en-US" sz="18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800" dirty="0">
                          <a:latin typeface="Lucida Console" panose="020B0609040504020204" pitchFamily="49" charset="0"/>
                        </a:rPr>
                        <a:t>11</a:t>
                      </a:r>
                      <a:endParaRPr lang="en-US" sz="18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800" dirty="0">
                          <a:latin typeface="Lucida Console" panose="020B0609040504020204" pitchFamily="49" charset="0"/>
                        </a:rPr>
                        <a:t>HelloWorld!</a:t>
                      </a:r>
                      <a:endParaRPr lang="en-US" sz="18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8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10001"/>
                  </a:ext>
                </a:extLst>
              </a:tr>
              <a:tr h="642598">
                <a:tc>
                  <a:txBody>
                    <a:bodyPr/>
                    <a:lstStyle/>
                    <a:p>
                      <a:pPr algn="l"/>
                      <a:r>
                        <a:rPr lang="en-US" sz="1800" dirty="0">
                          <a:latin typeface="Lucida Console" panose="020B0609040504020204" pitchFamily="49" charset="0"/>
                        </a:rPr>
                        <a:t>StudentB</a:t>
                      </a:r>
                      <a:endParaRPr lang="en-US" sz="1800" b="0" dirty="0">
                        <a:solidFill>
                          <a:schemeClr val="tx1"/>
                        </a:solidFill>
                        <a:latin typeface="Lucida Console" panose="020B0609040504020204" pitchFamily="49" charset="0"/>
                        <a:ea typeface="Amazon Ember" panose="02000000000000000000" pitchFamily="2" charset="0"/>
                      </a:endParaRPr>
                    </a:p>
                  </a:txBody>
                  <a:tcPr anchor="ctr"/>
                </a:tc>
                <a:tc>
                  <a:txBody>
                    <a:bodyPr/>
                    <a:lstStyle/>
                    <a:p>
                      <a:pPr algn="ctr"/>
                      <a:r>
                        <a:rPr lang="en-US" sz="1800" dirty="0">
                          <a:latin typeface="Lucida Console" panose="020B0609040504020204" pitchFamily="49" charset="0"/>
                        </a:rPr>
                        <a:t>23</a:t>
                      </a:r>
                      <a:endParaRPr lang="en-US" sz="1800" dirty="0">
                        <a:solidFill>
                          <a:schemeClr val="tx1"/>
                        </a:solidFill>
                        <a:latin typeface="Lucida Console" panose="020B0609040504020204" pitchFamily="49" charset="0"/>
                      </a:endParaRPr>
                    </a:p>
                  </a:txBody>
                  <a:tcPr anchor="ctr"/>
                </a:tc>
                <a:tc>
                  <a:txBody>
                    <a:bodyPr/>
                    <a:lstStyle/>
                    <a:p>
                      <a:pPr algn="l"/>
                      <a:r>
                        <a:rPr lang="en-US" sz="1800" dirty="0">
                          <a:latin typeface="Lucida Console" panose="020B0609040504020204" pitchFamily="49" charset="0"/>
                        </a:rPr>
                        <a:t>Amazon DynamoDB…</a:t>
                      </a:r>
                      <a:endParaRPr lang="en-US" sz="1800" dirty="0">
                        <a:solidFill>
                          <a:schemeClr val="tx1"/>
                        </a:solidFill>
                        <a:latin typeface="Lucida Console" panose="020B0609040504020204" pitchFamily="49" charset="0"/>
                      </a:endParaRPr>
                    </a:p>
                  </a:txBody>
                  <a:tcPr anchor="ctr"/>
                </a:tc>
                <a:tc>
                  <a:txBody>
                    <a:bodyPr/>
                    <a:lstStyle/>
                    <a:p>
                      <a:pPr algn="ctr"/>
                      <a:r>
                        <a:rPr lang="en-US" sz="1800" dirty="0">
                          <a:latin typeface="Lucida Console" panose="020B0609040504020204" pitchFamily="49" charset="0"/>
                        </a:rPr>
                        <a:t>Yes</a:t>
                      </a:r>
                      <a:endParaRPr lang="en-US" sz="1800" dirty="0">
                        <a:solidFill>
                          <a:schemeClr val="tx1"/>
                        </a:solidFill>
                        <a:latin typeface="Lucida Console" panose="020B0609040504020204" pitchFamily="49" charset="0"/>
                      </a:endParaRPr>
                    </a:p>
                  </a:txBody>
                  <a:tcPr anchor="ctr"/>
                </a:tc>
                <a:extLst>
                  <a:ext uri="{0D108BD9-81ED-4DB2-BD59-A6C34878D82A}">
                    <a16:rowId xmlns:a16="http://schemas.microsoft.com/office/drawing/2014/main" val="10002"/>
                  </a:ext>
                </a:extLst>
              </a:tr>
              <a:tr h="642598">
                <a:tc>
                  <a:txBody>
                    <a:bodyPr/>
                    <a:lstStyle/>
                    <a:p>
                      <a:pPr algn="l"/>
                      <a:r>
                        <a:rPr lang="en-US" sz="1800" dirty="0">
                          <a:latin typeface="Lucida Console" panose="020B0609040504020204" pitchFamily="49" charset="0"/>
                        </a:rPr>
                        <a:t>StudentC</a:t>
                      </a:r>
                      <a:endParaRPr lang="en-US" sz="1800" b="0" dirty="0">
                        <a:solidFill>
                          <a:schemeClr val="tx1"/>
                        </a:solidFill>
                        <a:latin typeface="Lucida Console" panose="020B0609040504020204" pitchFamily="49" charset="0"/>
                        <a:ea typeface="Amazon Ember" panose="02000000000000000000" pitchFamily="2" charset="0"/>
                      </a:endParaRPr>
                    </a:p>
                  </a:txBody>
                  <a:tcPr anchor="ctr">
                    <a:solidFill>
                      <a:schemeClr val="accent4"/>
                    </a:solidFill>
                  </a:tcPr>
                </a:tc>
                <a:tc>
                  <a:txBody>
                    <a:bodyPr/>
                    <a:lstStyle/>
                    <a:p>
                      <a:pPr algn="ctr"/>
                      <a:r>
                        <a:rPr lang="en-US" sz="1800" dirty="0">
                          <a:latin typeface="Lucida Console" panose="020B0609040504020204" pitchFamily="49" charset="0"/>
                        </a:rPr>
                        <a:t>12</a:t>
                      </a:r>
                      <a:endParaRPr lang="en-US" sz="1800" dirty="0">
                        <a:solidFill>
                          <a:schemeClr val="tx1"/>
                        </a:solidFill>
                        <a:latin typeface="Lucida Console" panose="020B0609040504020204" pitchFamily="49" charset="0"/>
                      </a:endParaRPr>
                    </a:p>
                  </a:txBody>
                  <a:tcPr anchor="ctr">
                    <a:solidFill>
                      <a:schemeClr val="accent4"/>
                    </a:solidFill>
                  </a:tcPr>
                </a:tc>
                <a:tc>
                  <a:txBody>
                    <a:bodyPr/>
                    <a:lstStyle/>
                    <a:p>
                      <a:pPr algn="l"/>
                      <a:r>
                        <a:rPr lang="en-US" sz="1800" dirty="0">
                          <a:latin typeface="Lucida Console" panose="020B0609040504020204" pitchFamily="49" charset="0"/>
                        </a:rPr>
                        <a:t>Thanks for all…</a:t>
                      </a:r>
                      <a:endParaRPr lang="en-US" sz="1800" dirty="0">
                        <a:solidFill>
                          <a:schemeClr val="tx1"/>
                        </a:solidFill>
                        <a:latin typeface="Lucida Console" panose="020B0609040504020204" pitchFamily="49" charset="0"/>
                      </a:endParaRPr>
                    </a:p>
                  </a:txBody>
                  <a:tcPr anchor="ctr">
                    <a:solidFill>
                      <a:schemeClr val="accent4"/>
                    </a:solidFill>
                  </a:tcPr>
                </a:tc>
                <a:tc>
                  <a:txBody>
                    <a:bodyPr/>
                    <a:lstStyle/>
                    <a:p>
                      <a:pPr algn="ctr"/>
                      <a:endParaRPr lang="en-US" sz="1800" dirty="0">
                        <a:solidFill>
                          <a:schemeClr val="tx1"/>
                        </a:solidFill>
                        <a:latin typeface="Lucida Console" panose="020B0609040504020204" pitchFamily="49" charset="0"/>
                      </a:endParaRPr>
                    </a:p>
                  </a:txBody>
                  <a:tcPr anchor="ctr">
                    <a:solidFill>
                      <a:schemeClr val="accent4"/>
                    </a:solidFill>
                  </a:tcPr>
                </a:tc>
                <a:extLst>
                  <a:ext uri="{0D108BD9-81ED-4DB2-BD59-A6C34878D82A}">
                    <a16:rowId xmlns:a16="http://schemas.microsoft.com/office/drawing/2014/main" val="2801322924"/>
                  </a:ext>
                </a:extLst>
              </a:tr>
            </a:tbl>
          </a:graphicData>
        </a:graphic>
      </p:graphicFrame>
      <p:grpSp>
        <p:nvGrpSpPr>
          <p:cNvPr id="3" name="Group 2" descr="NoSQL">
            <a:extLst>
              <a:ext uri="{FF2B5EF4-FFF2-40B4-BE49-F238E27FC236}">
                <a16:creationId xmlns:a16="http://schemas.microsoft.com/office/drawing/2014/main" id="{3A55096A-EC88-4A95-9931-2DE2755DE2A9}"/>
              </a:ext>
            </a:extLst>
          </p:cNvPr>
          <p:cNvGrpSpPr/>
          <p:nvPr/>
        </p:nvGrpSpPr>
        <p:grpSpPr>
          <a:xfrm>
            <a:off x="204761" y="3872844"/>
            <a:ext cx="11603122" cy="2714849"/>
            <a:chOff x="204761" y="3872844"/>
            <a:chExt cx="11603122" cy="2714849"/>
          </a:xfrm>
        </p:grpSpPr>
        <p:sp>
          <p:nvSpPr>
            <p:cNvPr id="9" name="TextBox 8">
              <a:extLst>
                <a:ext uri="{FF2B5EF4-FFF2-40B4-BE49-F238E27FC236}">
                  <a16:creationId xmlns:a16="http://schemas.microsoft.com/office/drawing/2014/main" id="{4820BBBA-D739-4007-A2CB-878388290D55}"/>
                </a:ext>
              </a:extLst>
            </p:cNvPr>
            <p:cNvSpPr txBox="1"/>
            <p:nvPr/>
          </p:nvSpPr>
          <p:spPr>
            <a:xfrm>
              <a:off x="204761" y="4303730"/>
              <a:ext cx="1156086" cy="461665"/>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cs typeface="Amazon Ember" panose="020B0603020204020204" pitchFamily="34" charset="0"/>
                </a:rPr>
                <a:t>NoSQL</a:t>
              </a:r>
            </a:p>
          </p:txBody>
        </p:sp>
        <p:sp>
          <p:nvSpPr>
            <p:cNvPr id="13" name="TextBox 12"/>
            <p:cNvSpPr txBox="1"/>
            <p:nvPr/>
          </p:nvSpPr>
          <p:spPr>
            <a:xfrm>
              <a:off x="10021818" y="4634675"/>
              <a:ext cx="1786065" cy="830997"/>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none" rtlCol="0">
              <a:spAutoFit/>
            </a:bodyPr>
            <a:lstStyle/>
            <a:p>
              <a:pPr algn="ctr"/>
              <a:r>
                <a:rPr lang="en-US" sz="2400" dirty="0">
                  <a:ea typeface="Amazon Ember Light" panose="020B0403020204020204" pitchFamily="34" charset="0"/>
                  <a:cs typeface="Amazon Ember Light" panose="020B0403020204020204" pitchFamily="34" charset="0"/>
                </a:rPr>
                <a:t>JSON</a:t>
              </a:r>
              <a:br>
                <a:rPr lang="en-US" sz="2400" dirty="0">
                  <a:ea typeface="Amazon Ember Light" panose="020B0403020204020204" pitchFamily="34" charset="0"/>
                  <a:cs typeface="Amazon Ember Light" panose="020B0403020204020204" pitchFamily="34" charset="0"/>
                </a:rPr>
              </a:br>
              <a:r>
                <a:rPr lang="en-US" sz="2400" dirty="0">
                  <a:ea typeface="Amazon Ember Light" panose="020B0403020204020204" pitchFamily="34" charset="0"/>
                  <a:cs typeface="Amazon Ember Light" panose="020B0403020204020204" pitchFamily="34" charset="0"/>
                </a:rPr>
                <a:t>Documents</a:t>
              </a:r>
            </a:p>
          </p:txBody>
        </p:sp>
        <p:cxnSp>
          <p:nvCxnSpPr>
            <p:cNvPr id="17" name="Straight Arrow Connector 16">
              <a:extLst>
                <a:ext uri="{C183D7F6-B498-43B3-948B-1728B52AA6E4}">
                  <adec:decorative xmlns:adec="http://schemas.microsoft.com/office/drawing/2017/decorative" val="1"/>
                </a:ext>
              </a:extLst>
            </p:cNvPr>
            <p:cNvCxnSpPr>
              <a:stCxn id="13" idx="1"/>
            </p:cNvCxnSpPr>
            <p:nvPr/>
          </p:nvCxnSpPr>
          <p:spPr>
            <a:xfrm flipH="1">
              <a:off x="8883222" y="5050174"/>
              <a:ext cx="1138596" cy="0"/>
            </a:xfrm>
            <a:prstGeom prst="straightConnector1">
              <a:avLst/>
            </a:prstGeom>
            <a:ln w="44450">
              <a:solidFill>
                <a:schemeClr val="hlink"/>
              </a:solidFill>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AFA8AB-C849-43A4-B1C6-A91D75D6D30D}"/>
                </a:ext>
              </a:extLst>
            </p:cNvPr>
            <p:cNvSpPr txBox="1"/>
            <p:nvPr/>
          </p:nvSpPr>
          <p:spPr>
            <a:xfrm>
              <a:off x="1482726" y="4030497"/>
              <a:ext cx="3023585" cy="1323439"/>
            </a:xfrm>
            <a:prstGeom prst="rect">
              <a:avLst/>
            </a:prstGeom>
            <a:solidFill>
              <a:schemeClr val="accent4"/>
            </a:solidFill>
            <a:ln w="19050">
              <a:solidFill>
                <a:schemeClr val="tx1"/>
              </a:solidFill>
            </a:ln>
          </p:spPr>
          <p:txBody>
            <a:bodyPr wrap="none" rtlCol="0">
              <a:spAutoFit/>
            </a:bodyPr>
            <a:lstStyle/>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UserId: "</a:t>
              </a:r>
              <a:r>
                <a:rPr lang="en-US" sz="1600" dirty="0" err="1">
                  <a:solidFill>
                    <a:schemeClr val="tx2"/>
                  </a:solidFill>
                  <a:latin typeface="Lucida Console" panose="020B0609040504020204" pitchFamily="49" charset="0"/>
                </a:rPr>
                <a:t>StudentA</a:t>
              </a:r>
              <a:r>
                <a:rPr lang="en-US" sz="1600" dirty="0">
                  <a:solidFill>
                    <a:schemeClr val="tx2"/>
                  </a:solidFill>
                  <a:latin typeface="Lucida Console" panose="020B0609040504020204" pitchFamily="49" charset="0"/>
                </a:rPr>
                <a:t>"</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a:t>
              </a:r>
              <a:r>
                <a:rPr lang="en-US" sz="1600" dirty="0">
                  <a:solidFill>
                    <a:schemeClr val="tx2"/>
                  </a:solidFill>
                  <a:latin typeface="Lucida Console" panose="020B0609040504020204" pitchFamily="49" charset="0"/>
                </a:rPr>
                <a:t>NoteId</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"11",</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a:t>
              </a:r>
              <a:r>
                <a:rPr lang="en-US" sz="1600" dirty="0">
                  <a:solidFill>
                    <a:schemeClr val="tx2"/>
                  </a:solidFill>
                  <a:latin typeface="Lucida Console" panose="020B0609040504020204" pitchFamily="49" charset="0"/>
                </a:rPr>
                <a:t>Note</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a:t>
              </a:r>
              <a:r>
                <a:rPr lang="en-US" sz="1600" dirty="0">
                  <a:solidFill>
                    <a:schemeClr val="tx2"/>
                  </a:solidFill>
                  <a:latin typeface="Lucida Console" panose="020B0609040504020204" pitchFamily="49" charset="0"/>
                </a:rPr>
                <a:t>HelloWorld!"</a:t>
              </a:r>
              <a:endPar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endParaRP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p:txBody>
        </p:sp>
        <p:sp>
          <p:nvSpPr>
            <p:cNvPr id="12" name="TextBox 11">
              <a:extLst>
                <a:ext uri="{FF2B5EF4-FFF2-40B4-BE49-F238E27FC236}">
                  <a16:creationId xmlns:a16="http://schemas.microsoft.com/office/drawing/2014/main" id="{F9AFA8AB-C849-43A4-B1C6-A91D75D6D30D}"/>
                </a:ext>
              </a:extLst>
            </p:cNvPr>
            <p:cNvSpPr txBox="1"/>
            <p:nvPr/>
          </p:nvSpPr>
          <p:spPr>
            <a:xfrm>
              <a:off x="5148307" y="3872844"/>
              <a:ext cx="3624631" cy="1323439"/>
            </a:xfrm>
            <a:prstGeom prst="rect">
              <a:avLst/>
            </a:prstGeom>
            <a:solidFill>
              <a:schemeClr val="accent4"/>
            </a:solidFill>
            <a:ln w="19050">
              <a:solidFill>
                <a:schemeClr val="tx1"/>
              </a:solidFill>
            </a:ln>
          </p:spPr>
          <p:txBody>
            <a:bodyPr wrap="square" rtlCol="0">
              <a:spAutoFit/>
            </a:bodyPr>
            <a:lstStyle/>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UserId: "</a:t>
              </a:r>
              <a:r>
                <a:rPr lang="en-US" sz="1600" dirty="0" err="1">
                  <a:solidFill>
                    <a:schemeClr val="tx2"/>
                  </a:solidFill>
                  <a:latin typeface="Lucida Console" panose="020B0609040504020204" pitchFamily="49" charset="0"/>
                </a:rPr>
                <a:t>StudentC</a:t>
              </a:r>
              <a:r>
                <a:rPr lang="en-US" sz="1600" dirty="0">
                  <a:solidFill>
                    <a:schemeClr val="tx2"/>
                  </a:solidFill>
                  <a:latin typeface="Lucida Console" panose="020B0609040504020204" pitchFamily="49" charset="0"/>
                </a:rPr>
                <a:t>"</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a:t>
              </a:r>
              <a:r>
                <a:rPr lang="en-US" sz="1600" dirty="0">
                  <a:solidFill>
                    <a:schemeClr val="tx2"/>
                  </a:solidFill>
                  <a:latin typeface="Lucida Console" panose="020B0609040504020204" pitchFamily="49" charset="0"/>
                </a:rPr>
                <a:t>NoteId</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a:t>
              </a:r>
              <a:r>
                <a:rPr lang="en-US" sz="1600" dirty="0">
                  <a:solidFill>
                    <a:schemeClr val="tx2"/>
                  </a:solidFill>
                  <a:latin typeface="Lucida Console" panose="020B0609040504020204" pitchFamily="49" charset="0"/>
                  <a:ea typeface="Amazon Ember Light" panose="020B0403020204020204" pitchFamily="34" charset="0"/>
                  <a:cs typeface="Amazon Ember Light" panose="020B0403020204020204" pitchFamily="34" charset="0"/>
                </a:rPr>
                <a:t>12"</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Note: "Thanks for all…"</a:t>
              </a:r>
              <a:b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b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p:txBody>
        </p:sp>
        <p:sp>
          <p:nvSpPr>
            <p:cNvPr id="11" name="TextBox 10">
              <a:extLst>
                <a:ext uri="{FF2B5EF4-FFF2-40B4-BE49-F238E27FC236}">
                  <a16:creationId xmlns:a16="http://schemas.microsoft.com/office/drawing/2014/main" id="{F9AFA8AB-C849-43A4-B1C6-A91D75D6D30D}"/>
                </a:ext>
              </a:extLst>
            </p:cNvPr>
            <p:cNvSpPr txBox="1"/>
            <p:nvPr/>
          </p:nvSpPr>
          <p:spPr>
            <a:xfrm>
              <a:off x="4154557" y="5018033"/>
              <a:ext cx="4060295" cy="1569660"/>
            </a:xfrm>
            <a:prstGeom prst="rect">
              <a:avLst/>
            </a:prstGeom>
            <a:solidFill>
              <a:schemeClr val="accent4"/>
            </a:solidFill>
            <a:ln w="19050">
              <a:solidFill>
                <a:schemeClr val="tx1"/>
              </a:solidFill>
            </a:ln>
          </p:spPr>
          <p:txBody>
            <a:bodyPr wrap="square" rtlCol="0">
              <a:spAutoFit/>
            </a:bodyPr>
            <a:lstStyle/>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UserId: "</a:t>
              </a:r>
              <a:r>
                <a:rPr lang="en-US" sz="1600" dirty="0" err="1">
                  <a:solidFill>
                    <a:schemeClr val="tx2"/>
                  </a:solidFill>
                  <a:latin typeface="Lucida Console" panose="020B0609040504020204" pitchFamily="49" charset="0"/>
                </a:rPr>
                <a:t>StudentB</a:t>
              </a:r>
              <a:r>
                <a:rPr lang="en-US" sz="1600" dirty="0">
                  <a:solidFill>
                    <a:schemeClr val="tx2"/>
                  </a:solidFill>
                  <a:latin typeface="Lucida Console" panose="020B0609040504020204" pitchFamily="49" charset="0"/>
                </a:rPr>
                <a:t>"</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NoteId: "</a:t>
              </a:r>
              <a:r>
                <a:rPr lang="en-US" sz="1600" dirty="0">
                  <a:solidFill>
                    <a:schemeClr val="tx2"/>
                  </a:solidFill>
                  <a:latin typeface="Lucida Console" panose="020B0609040504020204" pitchFamily="49" charset="0"/>
                </a:rPr>
                <a:t>23</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Note: "Amazon DynamoDB…",</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    Favorite: "</a:t>
              </a:r>
              <a:r>
                <a:rPr lang="en-US" sz="1600" dirty="0">
                  <a:solidFill>
                    <a:schemeClr val="tx2"/>
                  </a:solidFill>
                  <a:latin typeface="Lucida Console" panose="020B0609040504020204" pitchFamily="49" charset="0"/>
                </a:rPr>
                <a:t>Yes</a:t>
              </a:r>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a:p>
              <a:r>
                <a:rPr lang="en-US" sz="1600" dirty="0">
                  <a:solidFill>
                    <a:schemeClr val="tx2"/>
                  </a:solidFill>
                  <a:latin typeface="Lucida Console" panose="020B0609040504020204" pitchFamily="49" charset="0"/>
                  <a:ea typeface="Amazon Ember" panose="020B0603020204020204" pitchFamily="34" charset="0"/>
                  <a:cs typeface="Amazon Ember" panose="020B0603020204020204" pitchFamily="34" charset="0"/>
                </a:rPr>
                <a:t>}</a:t>
              </a:r>
            </a:p>
          </p:txBody>
        </p:sp>
      </p:grpSp>
    </p:spTree>
    <p:custDataLst>
      <p:tags r:id="rId1"/>
    </p:custDataLst>
    <p:extLst>
      <p:ext uri="{BB962C8B-B14F-4D97-AF65-F5344CB8AC3E}">
        <p14:creationId xmlns:p14="http://schemas.microsoft.com/office/powerpoint/2010/main" val="168344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9</a:t>
            </a:fld>
            <a:endParaRPr lang="en-US" dirty="0"/>
          </a:p>
        </p:txBody>
      </p:sp>
      <p:sp>
        <p:nvSpPr>
          <p:cNvPr id="5" name="Title 4">
            <a:extLst>
              <a:ext uri="{FF2B5EF4-FFF2-40B4-BE49-F238E27FC236}">
                <a16:creationId xmlns:a16="http://schemas.microsoft.com/office/drawing/2014/main" id="{6273ED68-16BB-4B7B-8FD0-6C534B5079F0}"/>
              </a:ext>
            </a:extLst>
          </p:cNvPr>
          <p:cNvSpPr>
            <a:spLocks noGrp="1"/>
          </p:cNvSpPr>
          <p:nvPr>
            <p:ph type="title"/>
          </p:nvPr>
        </p:nvSpPr>
        <p:spPr/>
        <p:txBody>
          <a:bodyPr/>
          <a:lstStyle/>
          <a:p>
            <a:pPr algn="ctr"/>
            <a:r>
              <a:rPr lang="en-US" dirty="0"/>
              <a:t>Your Application</a:t>
            </a:r>
          </a:p>
        </p:txBody>
      </p:sp>
      <p:grpSp>
        <p:nvGrpSpPr>
          <p:cNvPr id="6" name="justGraphic">
            <a:extLst>
              <a:ext uri="{FF2B5EF4-FFF2-40B4-BE49-F238E27FC236}">
                <a16:creationId xmlns:a16="http://schemas.microsoft.com/office/drawing/2014/main" id="{05B7DE37-DE5D-4D0C-8603-0F68C63F2052}"/>
              </a:ext>
              <a:ext uri="{C183D7F6-B498-43B3-948B-1728B52AA6E4}">
                <adec:decorative xmlns:adec="http://schemas.microsoft.com/office/drawing/2017/decorative" val="1"/>
              </a:ext>
            </a:extLst>
          </p:cNvPr>
          <p:cNvGrpSpPr/>
          <p:nvPr/>
        </p:nvGrpSpPr>
        <p:grpSpPr>
          <a:xfrm>
            <a:off x="304800" y="862716"/>
            <a:ext cx="11646278" cy="5297700"/>
            <a:chOff x="0" y="862716"/>
            <a:chExt cx="11646278" cy="5297700"/>
          </a:xfrm>
        </p:grpSpPr>
        <p:cxnSp>
          <p:nvCxnSpPr>
            <p:cNvPr id="59" name="Straight Arrow Connector 58">
              <a:extLst>
                <a:ext uri="{FF2B5EF4-FFF2-40B4-BE49-F238E27FC236}">
                  <a16:creationId xmlns:a16="http://schemas.microsoft.com/office/drawing/2014/main" id="{B8E4CA0B-BE3C-4BE9-B361-23758E9B10F7}"/>
                </a:ext>
              </a:extLst>
            </p:cNvPr>
            <p:cNvCxnSpPr>
              <a:cxnSpLocks/>
              <a:stCxn id="61" idx="3"/>
            </p:cNvCxnSpPr>
            <p:nvPr/>
          </p:nvCxnSpPr>
          <p:spPr>
            <a:xfrm>
              <a:off x="789932" y="2924632"/>
              <a:ext cx="3115663" cy="0"/>
            </a:xfrm>
            <a:prstGeom prst="straightConnector1">
              <a:avLst/>
            </a:prstGeom>
            <a:ln w="12700">
              <a:solidFill>
                <a:schemeClr val="tx2"/>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0" name="Elbow Connector 109">
              <a:extLst>
                <a:ext uri="{FF2B5EF4-FFF2-40B4-BE49-F238E27FC236}">
                  <a16:creationId xmlns:a16="http://schemas.microsoft.com/office/drawing/2014/main" id="{30C03B2A-6723-4B1E-9EB3-9D741196E676}"/>
                </a:ext>
              </a:extLst>
            </p:cNvPr>
            <p:cNvCxnSpPr>
              <a:cxnSpLocks/>
              <a:stCxn id="66" idx="0"/>
              <a:endCxn id="97" idx="0"/>
            </p:cNvCxnSpPr>
            <p:nvPr/>
          </p:nvCxnSpPr>
          <p:spPr>
            <a:xfrm rot="16200000" flipH="1">
              <a:off x="5558449" y="1774062"/>
              <a:ext cx="809805" cy="1113316"/>
            </a:xfrm>
            <a:prstGeom prst="bentConnector3">
              <a:avLst>
                <a:gd name="adj1" fmla="val -28229"/>
              </a:avLst>
            </a:prstGeom>
            <a:ln w="12700">
              <a:solidFill>
                <a:schemeClr val="tx2"/>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61" name="Graphic 22">
              <a:extLst>
                <a:ext uri="{FF2B5EF4-FFF2-40B4-BE49-F238E27FC236}">
                  <a16:creationId xmlns:a16="http://schemas.microsoft.com/office/drawing/2014/main" id="{B4CD81D1-9B40-5F42-95D0-DE45EF244305}"/>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20032" y="268968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39">
              <a:extLst>
                <a:ext uri="{FF2B5EF4-FFF2-40B4-BE49-F238E27FC236}">
                  <a16:creationId xmlns:a16="http://schemas.microsoft.com/office/drawing/2014/main" id="{60FB3AAB-9A14-B74E-9308-8E3E255852DD}"/>
                </a:ext>
              </a:extLst>
            </p:cNvPr>
            <p:cNvSpPr txBox="1">
              <a:spLocks noChangeArrowheads="1"/>
            </p:cNvSpPr>
            <p:nvPr/>
          </p:nvSpPr>
          <p:spPr bwMode="auto">
            <a:xfrm>
              <a:off x="0" y="3240214"/>
              <a:ext cx="1073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rgbClr val="000000"/>
                  </a:solidFill>
                  <a:latin typeface="+mn-lt"/>
                  <a:cs typeface="Amazon Ember Light" panose="020B0403020204020204" pitchFamily="34" charset="0"/>
                </a:rPr>
                <a:t>End user</a:t>
              </a:r>
            </a:p>
          </p:txBody>
        </p:sp>
        <p:sp>
          <p:nvSpPr>
            <p:cNvPr id="64" name="TextBox 63">
              <a:extLst>
                <a:ext uri="{FF2B5EF4-FFF2-40B4-BE49-F238E27FC236}">
                  <a16:creationId xmlns:a16="http://schemas.microsoft.com/office/drawing/2014/main" id="{7B360DC5-63E7-4A18-9596-6B594754F812}"/>
                </a:ext>
              </a:extLst>
            </p:cNvPr>
            <p:cNvSpPr txBox="1"/>
            <p:nvPr/>
          </p:nvSpPr>
          <p:spPr>
            <a:xfrm>
              <a:off x="4829607" y="252891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65" name="TextBox 64">
              <a:extLst>
                <a:ext uri="{FF2B5EF4-FFF2-40B4-BE49-F238E27FC236}">
                  <a16:creationId xmlns:a16="http://schemas.microsoft.com/office/drawing/2014/main" id="{BE1E8CA3-911E-42ED-8B43-A46414A38421}"/>
                </a:ext>
              </a:extLst>
            </p:cNvPr>
            <p:cNvSpPr txBox="1"/>
            <p:nvPr/>
          </p:nvSpPr>
          <p:spPr>
            <a:xfrm>
              <a:off x="4823126" y="3787143"/>
              <a:ext cx="1167133" cy="33064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66" name="Graphic 68">
              <a:extLst>
                <a:ext uri="{FF2B5EF4-FFF2-40B4-BE49-F238E27FC236}">
                  <a16:creationId xmlns:a16="http://schemas.microsoft.com/office/drawing/2014/main" id="{16DC68BD-63AC-4CC7-B711-6858AF6BC74D}"/>
                </a:ext>
              </a:extLst>
            </p:cNvPr>
            <p:cNvPicPr>
              <a:picLocks noChangeAspect="1"/>
            </p:cNvPicPr>
            <p:nvPr/>
          </p:nvPicPr>
          <p:blipFill>
            <a:blip r:embed="rId6"/>
            <a:stretch>
              <a:fillRect/>
            </a:stretch>
          </p:blipFill>
          <p:spPr>
            <a:xfrm>
              <a:off x="5114758" y="1925818"/>
              <a:ext cx="583871" cy="581877"/>
            </a:xfrm>
            <a:prstGeom prst="rect">
              <a:avLst/>
            </a:prstGeom>
          </p:spPr>
        </p:pic>
        <p:pic>
          <p:nvPicPr>
            <p:cNvPr id="67" name="Graphic 68">
              <a:extLst>
                <a:ext uri="{FF2B5EF4-FFF2-40B4-BE49-F238E27FC236}">
                  <a16:creationId xmlns:a16="http://schemas.microsoft.com/office/drawing/2014/main" id="{024E2B7F-114D-4BEC-8A69-94C31BD86F6B}"/>
                </a:ext>
              </a:extLst>
            </p:cNvPr>
            <p:cNvPicPr>
              <a:picLocks noChangeAspect="1"/>
            </p:cNvPicPr>
            <p:nvPr/>
          </p:nvPicPr>
          <p:blipFill>
            <a:blip r:embed="rId6"/>
            <a:stretch>
              <a:fillRect/>
            </a:stretch>
          </p:blipFill>
          <p:spPr>
            <a:xfrm>
              <a:off x="5114758" y="3196383"/>
              <a:ext cx="583871" cy="581877"/>
            </a:xfrm>
            <a:prstGeom prst="rect">
              <a:avLst/>
            </a:prstGeom>
          </p:spPr>
        </p:pic>
        <p:sp>
          <p:nvSpPr>
            <p:cNvPr id="68" name="TextBox 67">
              <a:extLst>
                <a:ext uri="{FF2B5EF4-FFF2-40B4-BE49-F238E27FC236}">
                  <a16:creationId xmlns:a16="http://schemas.microsoft.com/office/drawing/2014/main" id="{68823FF8-34DA-49E3-A208-3482D4B48355}"/>
                </a:ext>
              </a:extLst>
            </p:cNvPr>
            <p:cNvSpPr txBox="1"/>
            <p:nvPr/>
          </p:nvSpPr>
          <p:spPr>
            <a:xfrm>
              <a:off x="5350818" y="1147928"/>
              <a:ext cx="1112418" cy="361113"/>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Application</a:t>
              </a:r>
              <a:br>
                <a:rPr lang="en-US" sz="1600" dirty="0">
                  <a:solidFill>
                    <a:srgbClr val="000000"/>
                  </a:solidFill>
                  <a:ea typeface="Amazon Ember Light" panose="020B0403020204020204" pitchFamily="34" charset="0"/>
                  <a:cs typeface="Amazon Ember Light" panose="020B0403020204020204" pitchFamily="34" charset="0"/>
                </a:rPr>
              </a:br>
              <a:r>
                <a:rPr lang="en-US" sz="1600" dirty="0">
                  <a:solidFill>
                    <a:srgbClr val="000000"/>
                  </a:solidFill>
                  <a:ea typeface="Amazon Ember Light" panose="020B0403020204020204" pitchFamily="34" charset="0"/>
                  <a:cs typeface="Amazon Ember Light" panose="020B0403020204020204" pitchFamily="34" charset="0"/>
                </a:rPr>
                <a:t>API calls</a:t>
              </a:r>
            </a:p>
          </p:txBody>
        </p:sp>
        <p:cxnSp>
          <p:nvCxnSpPr>
            <p:cNvPr id="69" name="Elbow Connector 58">
              <a:extLst>
                <a:ext uri="{FF2B5EF4-FFF2-40B4-BE49-F238E27FC236}">
                  <a16:creationId xmlns:a16="http://schemas.microsoft.com/office/drawing/2014/main" id="{87C07C63-3C20-45CA-9122-3B407BC04865}"/>
                </a:ext>
              </a:extLst>
            </p:cNvPr>
            <p:cNvCxnSpPr>
              <a:cxnSpLocks/>
              <a:stCxn id="85" idx="1"/>
              <a:endCxn id="97" idx="3"/>
            </p:cNvCxnSpPr>
            <p:nvPr/>
          </p:nvCxnSpPr>
          <p:spPr>
            <a:xfrm rot="10800000">
              <a:off x="6748610" y="2964224"/>
              <a:ext cx="908472" cy="849089"/>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D14DECB2-EDFA-4A1C-8C3F-AEE5A5A47969}"/>
                </a:ext>
              </a:extLst>
            </p:cNvPr>
            <p:cNvCxnSpPr>
              <a:cxnSpLocks/>
              <a:stCxn id="108" idx="1"/>
              <a:endCxn id="98" idx="2"/>
            </p:cNvCxnSpPr>
            <p:nvPr/>
          </p:nvCxnSpPr>
          <p:spPr>
            <a:xfrm rot="10800000">
              <a:off x="6520010" y="3767209"/>
              <a:ext cx="1108204" cy="88975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65">
              <a:extLst>
                <a:ext uri="{FF2B5EF4-FFF2-40B4-BE49-F238E27FC236}">
                  <a16:creationId xmlns:a16="http://schemas.microsoft.com/office/drawing/2014/main" id="{6B7975B3-64CF-4664-9B81-F5B08E2FB2F3}"/>
                </a:ext>
              </a:extLst>
            </p:cNvPr>
            <p:cNvCxnSpPr>
              <a:cxnSpLocks/>
              <a:stCxn id="82" idx="1"/>
              <a:endCxn id="97" idx="3"/>
            </p:cNvCxnSpPr>
            <p:nvPr/>
          </p:nvCxnSpPr>
          <p:spPr>
            <a:xfrm rot="10800000">
              <a:off x="6748610" y="2964224"/>
              <a:ext cx="908472" cy="1"/>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2" name="Elbow Connector 79">
              <a:extLst>
                <a:ext uri="{FF2B5EF4-FFF2-40B4-BE49-F238E27FC236}">
                  <a16:creationId xmlns:a16="http://schemas.microsoft.com/office/drawing/2014/main" id="{C310D941-667E-415A-9F76-E9A393CEC1C0}"/>
                </a:ext>
              </a:extLst>
            </p:cNvPr>
            <p:cNvCxnSpPr>
              <a:cxnSpLocks/>
              <a:stCxn id="79" idx="1"/>
            </p:cNvCxnSpPr>
            <p:nvPr/>
          </p:nvCxnSpPr>
          <p:spPr>
            <a:xfrm rot="10800000" flipV="1">
              <a:off x="6626884" y="1219736"/>
              <a:ext cx="1030198" cy="160343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3" name="Elbow Connector 76">
              <a:extLst>
                <a:ext uri="{FF2B5EF4-FFF2-40B4-BE49-F238E27FC236}">
                  <a16:creationId xmlns:a16="http://schemas.microsoft.com/office/drawing/2014/main" id="{3A745F4B-12CD-4631-B7A3-ABC98F53FEC2}"/>
                </a:ext>
              </a:extLst>
            </p:cNvPr>
            <p:cNvCxnSpPr>
              <a:cxnSpLocks/>
            </p:cNvCxnSpPr>
            <p:nvPr/>
          </p:nvCxnSpPr>
          <p:spPr>
            <a:xfrm flipV="1">
              <a:off x="8212085" y="3403789"/>
              <a:ext cx="1276536" cy="117414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4" name="Elbow Connector 77">
              <a:extLst>
                <a:ext uri="{FF2B5EF4-FFF2-40B4-BE49-F238E27FC236}">
                  <a16:creationId xmlns:a16="http://schemas.microsoft.com/office/drawing/2014/main" id="{C33A0DEA-EA4C-4211-8839-1430CE377022}"/>
                </a:ext>
              </a:extLst>
            </p:cNvPr>
            <p:cNvCxnSpPr>
              <a:cxnSpLocks/>
              <a:stCxn id="82" idx="3"/>
              <a:endCxn id="90" idx="1"/>
            </p:cNvCxnSpPr>
            <p:nvPr/>
          </p:nvCxnSpPr>
          <p:spPr>
            <a:xfrm flipV="1">
              <a:off x="8240953" y="2964223"/>
              <a:ext cx="1019067" cy="1"/>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5" name="Elbow Connector 97">
              <a:extLst>
                <a:ext uri="{FF2B5EF4-FFF2-40B4-BE49-F238E27FC236}">
                  <a16:creationId xmlns:a16="http://schemas.microsoft.com/office/drawing/2014/main" id="{06690F6D-3C60-47CC-93A1-4545CF495A4B}"/>
                </a:ext>
              </a:extLst>
            </p:cNvPr>
            <p:cNvCxnSpPr>
              <a:cxnSpLocks/>
              <a:stCxn id="85" idx="3"/>
              <a:endCxn id="90" idx="1"/>
            </p:cNvCxnSpPr>
            <p:nvPr/>
          </p:nvCxnSpPr>
          <p:spPr>
            <a:xfrm flipV="1">
              <a:off x="8240953" y="2964223"/>
              <a:ext cx="1019067" cy="849089"/>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98">
              <a:extLst>
                <a:ext uri="{FF2B5EF4-FFF2-40B4-BE49-F238E27FC236}">
                  <a16:creationId xmlns:a16="http://schemas.microsoft.com/office/drawing/2014/main" id="{B2351EE0-51AB-40FE-81B8-7334F97FC9A9}"/>
                </a:ext>
              </a:extLst>
            </p:cNvPr>
            <p:cNvCxnSpPr>
              <a:cxnSpLocks/>
              <a:stCxn id="79" idx="3"/>
              <a:endCxn id="90" idx="0"/>
            </p:cNvCxnSpPr>
            <p:nvPr/>
          </p:nvCxnSpPr>
          <p:spPr>
            <a:xfrm>
              <a:off x="8240953" y="1219737"/>
              <a:ext cx="1247667" cy="1516667"/>
            </a:xfrm>
            <a:prstGeom prst="bentConnector2">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7312698" y="928798"/>
              <a:ext cx="1272639" cy="997020"/>
              <a:chOff x="7614580" y="2070176"/>
              <a:chExt cx="1272639" cy="997020"/>
            </a:xfrm>
          </p:grpSpPr>
          <p:sp>
            <p:nvSpPr>
              <p:cNvPr id="78" name="TextBox 77">
                <a:extLst>
                  <a:ext uri="{FF2B5EF4-FFF2-40B4-BE49-F238E27FC236}">
                    <a16:creationId xmlns:a16="http://schemas.microsoft.com/office/drawing/2014/main" id="{66838DFF-317C-40B6-BCDC-E3DC323C3062}"/>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79" name="Graphic 42">
                <a:extLst>
                  <a:ext uri="{FF2B5EF4-FFF2-40B4-BE49-F238E27FC236}">
                    <a16:creationId xmlns:a16="http://schemas.microsoft.com/office/drawing/2014/main" id="{A8428AB1-D6EC-4580-9737-9EF141ABA528}"/>
                  </a:ext>
                </a:extLst>
              </p:cNvPr>
              <p:cNvPicPr>
                <a:picLocks noChangeAspect="1"/>
              </p:cNvPicPr>
              <p:nvPr/>
            </p:nvPicPr>
            <p:blipFill>
              <a:blip r:embed="rId7"/>
              <a:stretch>
                <a:fillRect/>
              </a:stretch>
            </p:blipFill>
            <p:spPr>
              <a:xfrm>
                <a:off x="7958964" y="2070176"/>
                <a:ext cx="583871" cy="581877"/>
              </a:xfrm>
              <a:prstGeom prst="rect">
                <a:avLst/>
              </a:prstGeom>
            </p:spPr>
          </p:pic>
        </p:grpSp>
        <p:grpSp>
          <p:nvGrpSpPr>
            <p:cNvPr id="80" name="Group 79"/>
            <p:cNvGrpSpPr/>
            <p:nvPr/>
          </p:nvGrpSpPr>
          <p:grpSpPr>
            <a:xfrm>
              <a:off x="7365451" y="2673285"/>
              <a:ext cx="1167133" cy="957799"/>
              <a:chOff x="7667333" y="3889564"/>
              <a:chExt cx="1167133" cy="957799"/>
            </a:xfrm>
          </p:grpSpPr>
          <p:sp>
            <p:nvSpPr>
              <p:cNvPr id="81" name="TextBox 80">
                <a:extLst>
                  <a:ext uri="{FF2B5EF4-FFF2-40B4-BE49-F238E27FC236}">
                    <a16:creationId xmlns:a16="http://schemas.microsoft.com/office/drawing/2014/main" id="{E54FA703-C687-4BD4-B25A-B3AFECCADC8F}"/>
                  </a:ext>
                </a:extLst>
              </p:cNvPr>
              <p:cNvSpPr txBox="1"/>
              <p:nvPr/>
            </p:nvSpPr>
            <p:spPr>
              <a:xfrm>
                <a:off x="7667333" y="44892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82" name="Graphic 42">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7958964" y="3889564"/>
                <a:ext cx="583871" cy="581877"/>
              </a:xfrm>
              <a:prstGeom prst="rect">
                <a:avLst/>
              </a:prstGeom>
            </p:spPr>
          </p:pic>
        </p:grpSp>
        <p:grpSp>
          <p:nvGrpSpPr>
            <p:cNvPr id="83" name="Group 82"/>
            <p:cNvGrpSpPr/>
            <p:nvPr/>
          </p:nvGrpSpPr>
          <p:grpSpPr>
            <a:xfrm>
              <a:off x="7365451" y="3522373"/>
              <a:ext cx="1167133" cy="952365"/>
              <a:chOff x="7667333" y="5234798"/>
              <a:chExt cx="1167133" cy="952365"/>
            </a:xfrm>
          </p:grpSpPr>
          <p:sp>
            <p:nvSpPr>
              <p:cNvPr id="84" name="TextBox 83">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85"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grpSp>
          <p:nvGrpSpPr>
            <p:cNvPr id="86" name="Group 85"/>
            <p:cNvGrpSpPr/>
            <p:nvPr/>
          </p:nvGrpSpPr>
          <p:grpSpPr>
            <a:xfrm>
              <a:off x="7240662" y="1817107"/>
              <a:ext cx="1416711" cy="964889"/>
              <a:chOff x="7542544" y="2946198"/>
              <a:chExt cx="1416711" cy="964889"/>
            </a:xfrm>
          </p:grpSpPr>
          <p:sp>
            <p:nvSpPr>
              <p:cNvPr id="87" name="TextBox 86">
                <a:extLst>
                  <a:ext uri="{FF2B5EF4-FFF2-40B4-BE49-F238E27FC236}">
                    <a16:creationId xmlns:a16="http://schemas.microsoft.com/office/drawing/2014/main" id="{524D2ED8-79A8-46BB-AC90-00034C19FE9B}"/>
                  </a:ext>
                </a:extLst>
              </p:cNvPr>
              <p:cNvSpPr txBox="1"/>
              <p:nvPr/>
            </p:nvSpPr>
            <p:spPr>
              <a:xfrm>
                <a:off x="7542544" y="3551629"/>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88" name="Graphic 42">
                <a:extLst>
                  <a:ext uri="{FF2B5EF4-FFF2-40B4-BE49-F238E27FC236}">
                    <a16:creationId xmlns:a16="http://schemas.microsoft.com/office/drawing/2014/main" id="{CBB9100A-0F9A-4DA0-8426-465E9ABCBD0C}"/>
                  </a:ext>
                </a:extLst>
              </p:cNvPr>
              <p:cNvPicPr>
                <a:picLocks noChangeAspect="1"/>
              </p:cNvPicPr>
              <p:nvPr/>
            </p:nvPicPr>
            <p:blipFill>
              <a:blip r:embed="rId7"/>
              <a:stretch>
                <a:fillRect/>
              </a:stretch>
            </p:blipFill>
            <p:spPr>
              <a:xfrm>
                <a:off x="7958964" y="2946198"/>
                <a:ext cx="583871" cy="581877"/>
              </a:xfrm>
              <a:prstGeom prst="rect">
                <a:avLst/>
              </a:prstGeom>
            </p:spPr>
          </p:pic>
        </p:grpSp>
        <p:grpSp>
          <p:nvGrpSpPr>
            <p:cNvPr id="89" name="Group 88"/>
            <p:cNvGrpSpPr/>
            <p:nvPr/>
          </p:nvGrpSpPr>
          <p:grpSpPr>
            <a:xfrm>
              <a:off x="8905054" y="2736404"/>
              <a:ext cx="1167133" cy="628997"/>
              <a:chOff x="10098359" y="2382519"/>
              <a:chExt cx="1167133" cy="628997"/>
            </a:xfrm>
          </p:grpSpPr>
          <p:pic>
            <p:nvPicPr>
              <p:cNvPr id="90" name="Graphic 45">
                <a:extLst>
                  <a:ext uri="{FF2B5EF4-FFF2-40B4-BE49-F238E27FC236}">
                    <a16:creationId xmlns:a16="http://schemas.microsoft.com/office/drawing/2014/main" id="{492B2F79-DB65-48E2-BB2B-0AE641DFD9AB}"/>
                  </a:ext>
                </a:extLst>
              </p:cNvPr>
              <p:cNvPicPr>
                <a:picLocks noChangeAspect="1"/>
              </p:cNvPicPr>
              <p:nvPr/>
            </p:nvPicPr>
            <p:blipFill>
              <a:blip r:embed="rId8"/>
              <a:stretch>
                <a:fillRect/>
              </a:stretch>
            </p:blipFill>
            <p:spPr>
              <a:xfrm>
                <a:off x="10453325" y="2382519"/>
                <a:ext cx="457200" cy="455638"/>
              </a:xfrm>
              <a:prstGeom prst="rect">
                <a:avLst/>
              </a:prstGeom>
            </p:spPr>
          </p:pic>
          <p:sp>
            <p:nvSpPr>
              <p:cNvPr id="91" name="TextBox 90">
                <a:extLst>
                  <a:ext uri="{FF2B5EF4-FFF2-40B4-BE49-F238E27FC236}">
                    <a16:creationId xmlns:a16="http://schemas.microsoft.com/office/drawing/2014/main" id="{9D109191-85FE-4667-BA2A-3BB1C898FE87}"/>
                  </a:ext>
                </a:extLst>
              </p:cNvPr>
              <p:cNvSpPr txBox="1"/>
              <p:nvPr/>
            </p:nvSpPr>
            <p:spPr>
              <a:xfrm>
                <a:off x="10098359" y="2824668"/>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grpSp>
        <p:pic>
          <p:nvPicPr>
            <p:cNvPr id="92" name="Graphic 19">
              <a:extLst>
                <a:ext uri="{FF2B5EF4-FFF2-40B4-BE49-F238E27FC236}">
                  <a16:creationId xmlns:a16="http://schemas.microsoft.com/office/drawing/2014/main" id="{ED9F78BE-213C-3D47-A534-0B86E72111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70595" y="181508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2">
              <a:extLst>
                <a:ext uri="{FF2B5EF4-FFF2-40B4-BE49-F238E27FC236}">
                  <a16:creationId xmlns:a16="http://schemas.microsoft.com/office/drawing/2014/main" id="{E6D95FBB-6754-2D45-B10F-73837D3E14EA}"/>
                </a:ext>
              </a:extLst>
            </p:cNvPr>
            <p:cNvSpPr txBox="1">
              <a:spLocks noChangeArrowheads="1"/>
            </p:cNvSpPr>
            <p:nvPr/>
          </p:nvSpPr>
          <p:spPr bwMode="auto">
            <a:xfrm>
              <a:off x="1263396" y="2281961"/>
              <a:ext cx="26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Identity and Access Management (IAM)</a:t>
              </a:r>
            </a:p>
          </p:txBody>
        </p:sp>
        <p:grpSp>
          <p:nvGrpSpPr>
            <p:cNvPr id="94" name="Group 93"/>
            <p:cNvGrpSpPr/>
            <p:nvPr/>
          </p:nvGrpSpPr>
          <p:grpSpPr>
            <a:xfrm>
              <a:off x="1658731" y="4063824"/>
              <a:ext cx="1845722" cy="806794"/>
              <a:chOff x="2050365" y="2297577"/>
              <a:chExt cx="1845722" cy="806794"/>
            </a:xfrm>
          </p:grpSpPr>
          <p:pic>
            <p:nvPicPr>
              <p:cNvPr id="95" name="Graphic 17">
                <a:extLst>
                  <a:ext uri="{FF2B5EF4-FFF2-40B4-BE49-F238E27FC236}">
                    <a16:creationId xmlns:a16="http://schemas.microsoft.com/office/drawing/2014/main" id="{29A4B8A3-9C63-104B-986C-E2796ED6BACB}"/>
                  </a:ext>
                </a:extLst>
              </p:cNvPr>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44626" y="22975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Box 11">
                <a:extLst>
                  <a:ext uri="{FF2B5EF4-FFF2-40B4-BE49-F238E27FC236}">
                    <a16:creationId xmlns:a16="http://schemas.microsoft.com/office/drawing/2014/main" id="{34759C8A-7F9B-B748-9669-9799EF21C22D}"/>
                  </a:ext>
                </a:extLst>
              </p:cNvPr>
              <p:cNvSpPr txBox="1">
                <a:spLocks noChangeArrowheads="1"/>
              </p:cNvSpPr>
              <p:nvPr/>
            </p:nvSpPr>
            <p:spPr bwMode="auto">
              <a:xfrm>
                <a:off x="2050365" y="2765817"/>
                <a:ext cx="1845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Cognito</a:t>
                </a:r>
              </a:p>
            </p:txBody>
          </p:sp>
        </p:grpSp>
        <p:pic>
          <p:nvPicPr>
            <p:cNvPr id="97" name="Graphic 17">
              <a:extLst>
                <a:ext uri="{FF2B5EF4-FFF2-40B4-BE49-F238E27FC236}">
                  <a16:creationId xmlns:a16="http://schemas.microsoft.com/office/drawing/2014/main" id="{847A7472-D977-624B-9A30-47A44C4FD42F}"/>
                </a:ext>
              </a:extLst>
            </p:cNvPr>
            <p:cNvPicPr>
              <a:picLocks noChangeAspect="1" noChangeArrowheads="1"/>
            </p:cNvPicPr>
            <p:nvPr/>
          </p:nvPicPr>
          <p:blipFill>
            <a:blip r:embed="rId11"/>
            <a:srcRect/>
            <a:stretch/>
          </p:blipFill>
          <p:spPr bwMode="auto">
            <a:xfrm>
              <a:off x="6291410" y="27356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Box 9">
              <a:extLst>
                <a:ext uri="{FF2B5EF4-FFF2-40B4-BE49-F238E27FC236}">
                  <a16:creationId xmlns:a16="http://schemas.microsoft.com/office/drawing/2014/main" id="{004BE815-88F2-474B-8554-6940E19F35A1}"/>
                </a:ext>
              </a:extLst>
            </p:cNvPr>
            <p:cNvSpPr txBox="1">
              <a:spLocks noChangeArrowheads="1"/>
            </p:cNvSpPr>
            <p:nvPr/>
          </p:nvSpPr>
          <p:spPr bwMode="auto">
            <a:xfrm>
              <a:off x="5822057" y="3182434"/>
              <a:ext cx="13959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API</a:t>
              </a:r>
              <a:br>
                <a:rPr lang="en-US" altLang="en-US" sz="1600" dirty="0">
                  <a:latin typeface="+mn-lt"/>
                  <a:ea typeface="Amazon Ember" panose="020B0603020204020204" pitchFamily="34" charset="0"/>
                  <a:cs typeface="Amazon Ember Light" panose="020B0403020204020204" pitchFamily="34" charset="0"/>
                </a:rPr>
              </a:br>
              <a:r>
                <a:rPr lang="en-US" altLang="en-US" sz="1600" dirty="0">
                  <a:latin typeface="+mn-lt"/>
                  <a:ea typeface="Amazon Ember" panose="020B0603020204020204" pitchFamily="34" charset="0"/>
                  <a:cs typeface="Amazon Ember Light" panose="020B0403020204020204" pitchFamily="34" charset="0"/>
                </a:rPr>
                <a:t>Gateway</a:t>
              </a:r>
            </a:p>
          </p:txBody>
        </p:sp>
        <p:sp>
          <p:nvSpPr>
            <p:cNvPr id="99" name="Rectangle 98">
              <a:extLst>
                <a:ext uri="{FF2B5EF4-FFF2-40B4-BE49-F238E27FC236}">
                  <a16:creationId xmlns:a16="http://schemas.microsoft.com/office/drawing/2014/main" id="{BEFEC4D9-0FF6-0740-BBB7-9A904CD0D43A}"/>
                </a:ext>
              </a:extLst>
            </p:cNvPr>
            <p:cNvSpPr/>
            <p:nvPr/>
          </p:nvSpPr>
          <p:spPr>
            <a:xfrm>
              <a:off x="1073150" y="862716"/>
              <a:ext cx="10573128" cy="52968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00" name="Graphic 20">
              <a:extLst>
                <a:ext uri="{FF2B5EF4-FFF2-40B4-BE49-F238E27FC236}">
                  <a16:creationId xmlns:a16="http://schemas.microsoft.com/office/drawing/2014/main" id="{3E9996A6-6D01-9B42-8D2D-8C63B84FF81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72872" y="86713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 name="Group 100"/>
            <p:cNvGrpSpPr/>
            <p:nvPr/>
          </p:nvGrpSpPr>
          <p:grpSpPr>
            <a:xfrm>
              <a:off x="10133107" y="4410171"/>
              <a:ext cx="1300515" cy="1007974"/>
              <a:chOff x="9170256" y="5319982"/>
              <a:chExt cx="1300515" cy="1007974"/>
            </a:xfrm>
          </p:grpSpPr>
          <p:sp>
            <p:nvSpPr>
              <p:cNvPr id="102" name="TextBox 101">
                <a:extLst>
                  <a:ext uri="{FF2B5EF4-FFF2-40B4-BE49-F238E27FC236}">
                    <a16:creationId xmlns:a16="http://schemas.microsoft.com/office/drawing/2014/main" id="{BE1E8CA3-911E-42ED-8B43-A46414A38421}"/>
                  </a:ext>
                </a:extLst>
              </p:cNvPr>
              <p:cNvSpPr txBox="1"/>
              <p:nvPr/>
            </p:nvSpPr>
            <p:spPr>
              <a:xfrm>
                <a:off x="9170256" y="578237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03" name="Graphic 8">
                <a:extLst>
                  <a:ext uri="{FF2B5EF4-FFF2-40B4-BE49-F238E27FC236}">
                    <a16:creationId xmlns:a16="http://schemas.microsoft.com/office/drawing/2014/main" id="{7878EBC1-8556-5C49-8C35-366F912BECC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91913" y="53199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 name="Graphic 7">
              <a:extLst>
                <a:ext uri="{FF2B5EF4-FFF2-40B4-BE49-F238E27FC236}">
                  <a16:creationId xmlns:a16="http://schemas.microsoft.com/office/drawing/2014/main" id="{57FA1F27-A2E2-7D4A-A34C-9636E8580D5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72051" y="53905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6179083" y="5821862"/>
              <a:ext cx="2243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X-Ray</a:t>
              </a:r>
            </a:p>
          </p:txBody>
        </p:sp>
        <p:grpSp>
          <p:nvGrpSpPr>
            <p:cNvPr id="106" name="Group 105"/>
            <p:cNvGrpSpPr/>
            <p:nvPr/>
          </p:nvGrpSpPr>
          <p:grpSpPr>
            <a:xfrm>
              <a:off x="7336583" y="4366026"/>
              <a:ext cx="1167133" cy="952365"/>
              <a:chOff x="7667333" y="5234798"/>
              <a:chExt cx="1167133" cy="952365"/>
            </a:xfrm>
          </p:grpSpPr>
          <p:sp>
            <p:nvSpPr>
              <p:cNvPr id="107" name="TextBox 106">
                <a:extLst>
                  <a:ext uri="{FF2B5EF4-FFF2-40B4-BE49-F238E27FC236}">
                    <a16:creationId xmlns:a16="http://schemas.microsoft.com/office/drawing/2014/main" id="{41A5941D-0A8F-41AA-BB05-462F713D54A8}"/>
                  </a:ext>
                </a:extLst>
              </p:cNvPr>
              <p:cNvSpPr txBox="1"/>
              <p:nvPr/>
            </p:nvSpPr>
            <p:spPr>
              <a:xfrm>
                <a:off x="7667333" y="5829032"/>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08" name="Graphic 42">
                <a:extLst>
                  <a:ext uri="{FF2B5EF4-FFF2-40B4-BE49-F238E27FC236}">
                    <a16:creationId xmlns:a16="http://schemas.microsoft.com/office/drawing/2014/main" id="{2043E59B-8FCF-4C92-B1D0-67DFB5F949D5}"/>
                  </a:ext>
                </a:extLst>
              </p:cNvPr>
              <p:cNvPicPr>
                <a:picLocks noChangeAspect="1"/>
              </p:cNvPicPr>
              <p:nvPr/>
            </p:nvPicPr>
            <p:blipFill>
              <a:blip r:embed="rId7"/>
              <a:stretch>
                <a:fillRect/>
              </a:stretch>
            </p:blipFill>
            <p:spPr>
              <a:xfrm>
                <a:off x="7958964" y="5234798"/>
                <a:ext cx="583871" cy="581877"/>
              </a:xfrm>
              <a:prstGeom prst="rect">
                <a:avLst/>
              </a:prstGeom>
            </p:spPr>
          </p:pic>
        </p:grpSp>
        <p:pic>
          <p:nvPicPr>
            <p:cNvPr id="109" name="Picture 10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612416" y="1032238"/>
              <a:ext cx="609669" cy="867448"/>
            </a:xfrm>
            <a:prstGeom prst="rect">
              <a:avLst/>
            </a:prstGeom>
          </p:spPr>
        </p:pic>
        <p:cxnSp>
          <p:nvCxnSpPr>
            <p:cNvPr id="110" name="Elbow Connector 77">
              <a:extLst>
                <a:ext uri="{FF2B5EF4-FFF2-40B4-BE49-F238E27FC236}">
                  <a16:creationId xmlns:a16="http://schemas.microsoft.com/office/drawing/2014/main" id="{C33A0DEA-EA4C-4211-8839-1430CE377022}"/>
                </a:ext>
              </a:extLst>
            </p:cNvPr>
            <p:cNvCxnSpPr>
              <a:cxnSpLocks/>
              <a:stCxn id="88" idx="3"/>
              <a:endCxn id="90" idx="1"/>
            </p:cNvCxnSpPr>
            <p:nvPr/>
          </p:nvCxnSpPr>
          <p:spPr>
            <a:xfrm>
              <a:off x="8240953" y="2108046"/>
              <a:ext cx="1019067"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1" name="Elbow Connector 76">
              <a:extLst>
                <a:ext uri="{FF2B5EF4-FFF2-40B4-BE49-F238E27FC236}">
                  <a16:creationId xmlns:a16="http://schemas.microsoft.com/office/drawing/2014/main" id="{3A745F4B-12CD-4631-B7A3-ABC98F53FEC2}"/>
                </a:ext>
              </a:extLst>
            </p:cNvPr>
            <p:cNvCxnSpPr>
              <a:cxnSpLocks/>
            </p:cNvCxnSpPr>
            <p:nvPr/>
          </p:nvCxnSpPr>
          <p:spPr>
            <a:xfrm flipV="1">
              <a:off x="8248764" y="4612801"/>
              <a:ext cx="2256153" cy="156255"/>
            </a:xfrm>
            <a:prstGeom prst="bentConnector3">
              <a:avLst>
                <a:gd name="adj1" fmla="val 66347"/>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D14DECB2-EDFA-4A1C-8C3F-AEE5A5A47969}"/>
                </a:ext>
              </a:extLst>
            </p:cNvPr>
            <p:cNvCxnSpPr>
              <a:cxnSpLocks/>
              <a:stCxn id="95" idx="1"/>
              <a:endCxn id="62" idx="2"/>
            </p:cNvCxnSpPr>
            <p:nvPr/>
          </p:nvCxnSpPr>
          <p:spPr>
            <a:xfrm rot="10800000">
              <a:off x="536576" y="3578768"/>
              <a:ext cx="1816417" cy="713656"/>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3" name="Freeform 88">
              <a:extLst>
                <a:ext uri="{FF2B5EF4-FFF2-40B4-BE49-F238E27FC236}">
                  <a16:creationId xmlns:a16="http://schemas.microsoft.com/office/drawing/2014/main" id="{3090B44C-0F6F-4B39-B15A-5ABE29C767FB}"/>
                </a:ext>
              </a:extLst>
            </p:cNvPr>
            <p:cNvSpPr/>
            <p:nvPr/>
          </p:nvSpPr>
          <p:spPr>
            <a:xfrm rot="10800000">
              <a:off x="3925585" y="2317382"/>
              <a:ext cx="984396" cy="1219397"/>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tx2"/>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4" name="Left Brace 113"/>
            <p:cNvSpPr/>
            <p:nvPr/>
          </p:nvSpPr>
          <p:spPr>
            <a:xfrm rot="16200000">
              <a:off x="6274217" y="102956"/>
              <a:ext cx="136050" cy="10205443"/>
            </a:xfrm>
            <a:prstGeom prst="lef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15" name="Elbow Connector 114">
              <a:extLst>
                <a:ext uri="{FF2B5EF4-FFF2-40B4-BE49-F238E27FC236}">
                  <a16:creationId xmlns:a16="http://schemas.microsoft.com/office/drawing/2014/main" id="{D14DECB2-EDFA-4A1C-8C3F-AEE5A5A47969}"/>
                </a:ext>
              </a:extLst>
            </p:cNvPr>
            <p:cNvCxnSpPr>
              <a:cxnSpLocks/>
              <a:endCxn id="65" idx="2"/>
            </p:cNvCxnSpPr>
            <p:nvPr/>
          </p:nvCxnSpPr>
          <p:spPr>
            <a:xfrm rot="10800000">
              <a:off x="5406694" y="4117783"/>
              <a:ext cx="2250389" cy="6790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6" name="TextBox 9">
              <a:extLst>
                <a:ext uri="{FF2B5EF4-FFF2-40B4-BE49-F238E27FC236}">
                  <a16:creationId xmlns:a16="http://schemas.microsoft.com/office/drawing/2014/main" id="{FB53D42F-4169-BA49-B0F6-5143676C1A2E}"/>
                </a:ext>
              </a:extLst>
            </p:cNvPr>
            <p:cNvSpPr txBox="1">
              <a:spLocks noChangeArrowheads="1"/>
            </p:cNvSpPr>
            <p:nvPr/>
          </p:nvSpPr>
          <p:spPr bwMode="auto">
            <a:xfrm>
              <a:off x="10333170" y="1925085"/>
              <a:ext cx="11681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SAM</a:t>
              </a:r>
            </a:p>
          </p:txBody>
        </p:sp>
        <p:cxnSp>
          <p:nvCxnSpPr>
            <p:cNvPr id="117" name="Elbow Connector 65">
              <a:extLst>
                <a:ext uri="{FF2B5EF4-FFF2-40B4-BE49-F238E27FC236}">
                  <a16:creationId xmlns:a16="http://schemas.microsoft.com/office/drawing/2014/main" id="{6B7975B3-64CF-4664-9B81-F5B08E2FB2F3}"/>
                </a:ext>
              </a:extLst>
            </p:cNvPr>
            <p:cNvCxnSpPr>
              <a:cxnSpLocks/>
              <a:stCxn id="88" idx="1"/>
              <a:endCxn id="97" idx="3"/>
            </p:cNvCxnSpPr>
            <p:nvPr/>
          </p:nvCxnSpPr>
          <p:spPr>
            <a:xfrm rot="10800000" flipV="1">
              <a:off x="6748610" y="2108045"/>
              <a:ext cx="908472" cy="856177"/>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118" name="Graphic 17">
              <a:extLst>
                <a:ext uri="{FF2B5EF4-FFF2-40B4-BE49-F238E27FC236}">
                  <a16:creationId xmlns:a16="http://schemas.microsoft.com/office/drawing/2014/main" id="{443A8EDD-16C2-6848-83A6-4582C7B74B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14758" y="539051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9">
              <a:extLst>
                <a:ext uri="{FF2B5EF4-FFF2-40B4-BE49-F238E27FC236}">
                  <a16:creationId xmlns:a16="http://schemas.microsoft.com/office/drawing/2014/main" id="{F9D6EE48-441C-334D-8184-61EA0808B9C5}"/>
                </a:ext>
              </a:extLst>
            </p:cNvPr>
            <p:cNvSpPr txBox="1">
              <a:spLocks noChangeArrowheads="1"/>
            </p:cNvSpPr>
            <p:nvPr/>
          </p:nvSpPr>
          <p:spPr bwMode="auto">
            <a:xfrm>
              <a:off x="4276045" y="5821862"/>
              <a:ext cx="21871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CloudWatch</a:t>
              </a:r>
            </a:p>
          </p:txBody>
        </p:sp>
      </p:grpSp>
    </p:spTree>
    <p:custDataLst>
      <p:tags r:id="rId1"/>
    </p:custDataLst>
    <p:extLst>
      <p:ext uri="{BB962C8B-B14F-4D97-AF65-F5344CB8AC3E}">
        <p14:creationId xmlns:p14="http://schemas.microsoft.com/office/powerpoint/2010/main" val="1021954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2284</TotalTime>
  <Words>7801</Words>
  <Application>Microsoft Office PowerPoint</Application>
  <PresentationFormat>Widescreen</PresentationFormat>
  <Paragraphs>956</Paragraphs>
  <Slides>46</Slides>
  <Notes>46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Amazon Ember</vt:lpstr>
      <vt:lpstr>Amazon Ember Heavy</vt:lpstr>
      <vt:lpstr>Amazon Ember Light</vt:lpstr>
      <vt:lpstr>Arial</vt:lpstr>
      <vt:lpstr>Calibri</vt:lpstr>
      <vt:lpstr>Consolas</vt:lpstr>
      <vt:lpstr>Courier New</vt:lpstr>
      <vt:lpstr>Helvetica Neue</vt:lpstr>
      <vt:lpstr>Lucida Console</vt:lpstr>
      <vt:lpstr>Wingdings</vt:lpstr>
      <vt:lpstr>4_TC-2022-OneBrand</vt:lpstr>
      <vt:lpstr>5_TC-2022-OneBrand</vt:lpstr>
      <vt:lpstr>Developing on AWS</vt:lpstr>
      <vt:lpstr>Agenda</vt:lpstr>
      <vt:lpstr>Module objectives</vt:lpstr>
      <vt:lpstr>Day 1 recap</vt:lpstr>
      <vt:lpstr>AWS database options</vt:lpstr>
      <vt:lpstr>AWS database services</vt:lpstr>
      <vt:lpstr>Comparing relational and nonrelational databases, 1 of 2</vt:lpstr>
      <vt:lpstr>Comparing relational and nonrelational databases, 2 of 2</vt:lpstr>
      <vt:lpstr>Your Application</vt:lpstr>
      <vt:lpstr>Why choose Amazon DynamoDB for your application?</vt:lpstr>
      <vt:lpstr>DynamoDB key concepts</vt:lpstr>
      <vt:lpstr>DynamoDB basics</vt:lpstr>
      <vt:lpstr>Items and attribute types</vt:lpstr>
      <vt:lpstr>Primary keys: Uniquely identify an item</vt:lpstr>
      <vt:lpstr>Read and write throughput</vt:lpstr>
      <vt:lpstr>Secondary indexes</vt:lpstr>
      <vt:lpstr>Example: Local secondary index</vt:lpstr>
      <vt:lpstr>Example: Global secondary index</vt:lpstr>
      <vt:lpstr>Adaptive capacity</vt:lpstr>
      <vt:lpstr>DynamoDB access options  for developers</vt:lpstr>
      <vt:lpstr>Accessing DynamoDB</vt:lpstr>
      <vt:lpstr>NoSQL Workbench</vt:lpstr>
      <vt:lpstr>Developing using DynamoDB Local</vt:lpstr>
      <vt:lpstr>Interacting with PartiQL</vt:lpstr>
      <vt:lpstr>Interacting with AWS CLI</vt:lpstr>
      <vt:lpstr>Demo: NoSQL Workbench</vt:lpstr>
      <vt:lpstr>Product demonstration</vt:lpstr>
      <vt:lpstr>Programming with DynamoDB</vt:lpstr>
      <vt:lpstr>AWS SDK support for DynamoDB, 1 of 2</vt:lpstr>
      <vt:lpstr>AWS SDK support for DynamoDB, 2 of 2</vt:lpstr>
      <vt:lpstr>Comparison of programmatic interfaces</vt:lpstr>
      <vt:lpstr>DynamoDB dependencies</vt:lpstr>
      <vt:lpstr>Define dependencies for SDKs</vt:lpstr>
      <vt:lpstr>DynamoDB service reference</vt:lpstr>
      <vt:lpstr>Java example: Create a DynamoDB service client</vt:lpstr>
      <vt:lpstr>Python example: Create a DynamoDB service client</vt:lpstr>
      <vt:lpstr>Requests and responses</vt:lpstr>
      <vt:lpstr>Request and response model</vt:lpstr>
      <vt:lpstr>Request format: GetItem</vt:lpstr>
      <vt:lpstr>Response format</vt:lpstr>
      <vt:lpstr>Response error codes</vt:lpstr>
      <vt:lpstr>Check your knowledge</vt:lpstr>
      <vt:lpstr>Knowledge check</vt:lpstr>
      <vt:lpstr>Wrap-up</vt:lpstr>
      <vt:lpstr>Module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42</cp:revision>
  <dcterms:created xsi:type="dcterms:W3CDTF">2022-05-23T15:50:25Z</dcterms:created>
  <dcterms:modified xsi:type="dcterms:W3CDTF">2022-08-29T17:29:40Z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