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4.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5"/>
  </p:notesMasterIdLst>
  <p:handoutMasterIdLst>
    <p:handoutMasterId r:id="rId56"/>
  </p:handoutMasterIdLst>
  <p:sldIdLst>
    <p:sldId id="1398" r:id="rId5"/>
    <p:sldId id="1379" r:id="rId6"/>
    <p:sldId id="1369" r:id="rId7"/>
    <p:sldId id="1614" r:id="rId8"/>
    <p:sldId id="1509" r:id="rId9"/>
    <p:sldId id="1615" r:id="rId10"/>
    <p:sldId id="1510" r:id="rId11"/>
    <p:sldId id="1495" r:id="rId12"/>
    <p:sldId id="1616" r:id="rId13"/>
    <p:sldId id="1617" r:id="rId14"/>
    <p:sldId id="1618" r:id="rId15"/>
    <p:sldId id="1619" r:id="rId16"/>
    <p:sldId id="1620" r:id="rId17"/>
    <p:sldId id="1645" r:id="rId18"/>
    <p:sldId id="1646" r:id="rId19"/>
    <p:sldId id="1647" r:id="rId20"/>
    <p:sldId id="1644" r:id="rId21"/>
    <p:sldId id="1629" r:id="rId22"/>
    <p:sldId id="1630" r:id="rId23"/>
    <p:sldId id="1631" r:id="rId24"/>
    <p:sldId id="1632" r:id="rId25"/>
    <p:sldId id="1633" r:id="rId26"/>
    <p:sldId id="1648" r:id="rId27"/>
    <p:sldId id="1634" r:id="rId28"/>
    <p:sldId id="1649" r:id="rId29"/>
    <p:sldId id="1635" r:id="rId30"/>
    <p:sldId id="1650" r:id="rId31"/>
    <p:sldId id="1651" r:id="rId32"/>
    <p:sldId id="1652" r:id="rId33"/>
    <p:sldId id="1653" r:id="rId34"/>
    <p:sldId id="1654" r:id="rId35"/>
    <p:sldId id="1655" r:id="rId36"/>
    <p:sldId id="1643" r:id="rId37"/>
    <p:sldId id="1621" r:id="rId38"/>
    <p:sldId id="1556" r:id="rId39"/>
    <p:sldId id="1433" r:id="rId40"/>
    <p:sldId id="1622" r:id="rId41"/>
    <p:sldId id="1547" r:id="rId42"/>
    <p:sldId id="1623" r:id="rId43"/>
    <p:sldId id="1624" r:id="rId44"/>
    <p:sldId id="1656" r:id="rId45"/>
    <p:sldId id="1657" r:id="rId46"/>
    <p:sldId id="1658" r:id="rId47"/>
    <p:sldId id="1558" r:id="rId48"/>
    <p:sldId id="1625" r:id="rId49"/>
    <p:sldId id="1626" r:id="rId50"/>
    <p:sldId id="1627" r:id="rId51"/>
    <p:sldId id="1628" r:id="rId52"/>
    <p:sldId id="1546" r:id="rId53"/>
    <p:sldId id="268" r:id="rId54"/>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29"/>
    <a:srgbClr val="2D75E7"/>
    <a:srgbClr val="16966D"/>
    <a:srgbClr val="4E24A7"/>
    <a:srgbClr val="E817E4"/>
    <a:srgbClr val="FE5496"/>
    <a:srgbClr val="B3EB5B"/>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55" autoAdjust="0"/>
    <p:restoredTop sz="86043" autoAdjust="0"/>
  </p:normalViewPr>
  <p:slideViewPr>
    <p:cSldViewPr snapToGrid="0" snapToObjects="1" showGuides="1">
      <p:cViewPr varScale="1">
        <p:scale>
          <a:sx n="99" d="100"/>
          <a:sy n="99" d="100"/>
        </p:scale>
        <p:origin x="93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33384"/>
    </p:cViewPr>
  </p:sorterViewPr>
  <p:notesViewPr>
    <p:cSldViewPr snapToGrid="0" snapToObjects="1" showGuides="1">
      <p:cViewPr varScale="1">
        <p:scale>
          <a:sx n="88" d="100"/>
          <a:sy n="88" d="100"/>
        </p:scale>
        <p:origin x="38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12/14/2020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AmazonS3/latest/dev/serv-side-encryptio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ws.amazon.com/kms/details/#integra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youtube.com/watch?v=Tb_W1w_TwLk" TargetMode="External"/><Relationship Id="rId7" Type="http://schemas.openxmlformats.org/officeDocument/2006/relationships/hyperlink" Target="http://blogs.aws.amazon.com/security/post/TxPOJBY6FE360K/IAM-policies-and-Bucket-Policies-and-ACLs-Oh-My-Controlling-Access-to-S3-Resourc"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0.awsstatic.com/whitepapers/Security/AWS_Security_Whitepaper.pdf" TargetMode="External"/><Relationship Id="rId5" Type="http://schemas.openxmlformats.org/officeDocument/2006/relationships/hyperlink" Target="http://docs.aws.amazon.com/AmazonS3/latest/dev/UsingEncryption.html" TargetMode="External"/><Relationship Id="rId4" Type="http://schemas.openxmlformats.org/officeDocument/2006/relationships/hyperlink" Target="https://d0.awsstatic.com/whitepapers/AWS_Securing_Data_at_Rest_with_Encryption.pdf"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aws.amazon.com/AmazonVPC/latest/UserGuide/VPC_ACL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aws.amazon.com/AmazonVPC/latest/UserGuide/VPC_INetworking.htmlntroduction.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youtube.com/watch?v=5_bQ6Dgk6k8"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docs.aws.amazon.com/AmazonVPC/latest/UserGuide/VPC_Introduction.html" TargetMode="External"/><Relationship Id="rId4" Type="http://schemas.openxmlformats.org/officeDocument/2006/relationships/hyperlink" Target="https://s3.amazonaws.com/quickstart-reference/linux/bastion/latest/doc/linux-bastion-hosts-on-the-aws-cloud.pdf"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0.awsstatic.com/whitepapers/Security/AWS_Security_Whitepaper.pdf"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docs.aws.amazon.com/general/latest/gr/aws-access-keys-best-practices.html" TargetMode="External"/><Relationship Id="rId5" Type="http://schemas.openxmlformats.org/officeDocument/2006/relationships/hyperlink" Target="http://docs.aws.amazon.com/IAM/latest/UserGuide/best-practices.html" TargetMode="External"/><Relationship Id="rId4" Type="http://schemas.openxmlformats.org/officeDocument/2006/relationships/hyperlink" Target="https://d0.awsstatic.com/whitepapers/aws-security-best-practices.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Tree>
    <p:extLst>
      <p:ext uri="{BB962C8B-B14F-4D97-AF65-F5344CB8AC3E}">
        <p14:creationId xmlns:p14="http://schemas.microsoft.com/office/powerpoint/2010/main" val="176800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20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183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6032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0780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40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902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97212" rtl="0" eaLnBrk="1" fontAlgn="auto" latinLnBrk="0" hangingPunct="1">
              <a:lnSpc>
                <a:spcPct val="90000"/>
              </a:lnSpc>
              <a:spcBef>
                <a:spcPts val="0"/>
              </a:spcBef>
              <a:spcAft>
                <a:spcPts val="400"/>
              </a:spcAft>
              <a:buClrTx/>
              <a:buSzTx/>
              <a:buFontTx/>
              <a:buNone/>
              <a:tabLst/>
              <a:defRPr/>
            </a:pPr>
            <a:r>
              <a:rPr lang="en-US" dirty="0"/>
              <a:t>You can use roles to delegate access to users, applications, or services that don't normally have access to your AWS resources.</a:t>
            </a:r>
          </a:p>
        </p:txBody>
      </p:sp>
    </p:spTree>
    <p:extLst>
      <p:ext uri="{BB962C8B-B14F-4D97-AF65-F5344CB8AC3E}">
        <p14:creationId xmlns:p14="http://schemas.microsoft.com/office/powerpoint/2010/main" val="3847410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3570795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Secure Sockets Layer/Transport Layer Security (</a:t>
            </a:r>
            <a:r>
              <a:rPr lang="en-US" sz="1200" dirty="0">
                <a:latin typeface="Calibri" panose="020F0502020204030204" pitchFamily="34" charset="0"/>
                <a:ea typeface="Amazon Ember Light" panose="020B0403020204020204" pitchFamily="34" charset="0"/>
                <a:cs typeface="Calibri" panose="020F0502020204030204" pitchFamily="34" charset="0"/>
              </a:rPr>
              <a:t>SSL/TLS) can be used with every AWS API to protect data upload/download and configuration change. You can also provide your own certificates to be presented to your customers when using ELB or Amazon CloudFront.</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p:txBody>
      </p:sp>
    </p:spTree>
    <p:extLst>
      <p:ext uri="{BB962C8B-B14F-4D97-AF65-F5344CB8AC3E}">
        <p14:creationId xmlns:p14="http://schemas.microsoft.com/office/powerpoint/2010/main" val="1201486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214901"/>
          </a:xfrm>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In client-side encryption, you manage encryption and decryption of your data, the encryption keys, and related tools. Server-side encryption is an alternative to client-side encryption in which Amazon S3 manages the encryption of your data, which frees you from the tasks of managing encryption and encryption keys. </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Amazon S3 server-side encryption employs strong multifactor encryption. Amazon S3 encrypts each object with a unique key. As an additional safeguard, it encrypts the key itself with a master key that it regularly rotates. Amazon S3 server-side encryption uses one of the strongest block ciphers available, 256-bit Advanced Encryption Standard (AES-256), to encrypt your data.</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You can encrypt data using any encryption method you want, and then upload the encrypted data using the Amazon S3 API operations. You can use available open-source tools, (e.g., Bouncy Castle and OpenSSL), or the Amazon S3 encryption client, which is an open-source set of API operations embedded into the AWS SDKs.</a:t>
            </a:r>
          </a:p>
          <a:p>
            <a:endParaRPr lang="en-US" dirty="0">
              <a:latin typeface="Calibri" panose="020F0502020204030204" pitchFamily="34" charset="0"/>
              <a:cs typeface="Calibri" panose="020F0502020204030204" pitchFamily="34" charset="0"/>
            </a:endParaRP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This client allows you to supply a key from your KMI that can be used to encrypt or decrypt your data as part of the call to Amazon S3. The Amazon S3 encryption client is integrated into the AWS SDKs for Java, Ruby, and .NET and provides a transparent drop-in replacement for any cryptographic code you may have used previously with your application that interacts with Amazon S3. Although Amazon provides the encryption method, you control the security of your data because you control the keys for that engine to use. If you’re using the Amazon S3 encryption client on-premises, AWS never has access to your keys or unencrypted data. If you’re using the client in an application running in Amazon EC2, a best practice is to pass keys to the client using secure transport (for example, SSL or SSH) from your KMI to help ensure confidentiality.</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After you encrypt an object and safely store the key in your KMI, the encrypted object can be uploaded to Amazon S3 directly with a PUT request. To decrypt this data, you issue the GET request in the Amazon S3 API and then pass the encrypted data to your local application for decryption.</a:t>
            </a:r>
          </a:p>
        </p:txBody>
      </p:sp>
    </p:spTree>
    <p:extLst>
      <p:ext uri="{BB962C8B-B14F-4D97-AF65-F5344CB8AC3E}">
        <p14:creationId xmlns:p14="http://schemas.microsoft.com/office/powerpoint/2010/main" val="110332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8926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429551"/>
          </a:xfrm>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With customer-provided keys (SSE-C), Amazon S3 encrypts data on your behalf, using keys that you provide. Your key is discarded immediately after your request, and the key is never stored by Amazon S3. </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Amazon S3 performs the encryption for you, giving you the benefits of using your encryption keys without the cost of writing or running your own encryption code. In addition to REST API updates, the AWS SDKs for Java, Ruby, PHP, and .NET provide the necessary functionality to leverage SSE-C.</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There are three mutually exclusive options available to manage the encryption keys:</a:t>
            </a:r>
          </a:p>
          <a:p>
            <a:pPr lvl="0"/>
            <a:r>
              <a:rPr lang="en-US" sz="1200" kern="1200" dirty="0">
                <a:solidFill>
                  <a:schemeClr val="tx1"/>
                </a:solidFill>
                <a:effectLst/>
                <a:latin typeface="Calibri" panose="020F0502020204030204" pitchFamily="34" charset="0"/>
                <a:ea typeface="+mn-ea"/>
                <a:cs typeface="Calibri" panose="020F0502020204030204" pitchFamily="34" charset="0"/>
              </a:rPr>
              <a:t>Server-Side Encryption with Amazon S3-Managed Keys (SSE-S3) – Each object is encrypted with a unique key, employing strong multi-factor encryption.</a:t>
            </a:r>
          </a:p>
          <a:p>
            <a:pPr marL="171450" lvl="0" indent="-171450">
              <a:buFont typeface="Arial" panose="020B0604020202020204" pitchFamily="34" charset="0"/>
              <a:buChar char="•"/>
            </a:pPr>
            <a:r>
              <a:rPr lang="en-US" sz="1200" kern="1200" dirty="0">
                <a:solidFill>
                  <a:schemeClr val="tx1"/>
                </a:solidFill>
                <a:effectLst/>
                <a:latin typeface="Calibri" panose="020F0502020204030204" pitchFamily="34" charset="0"/>
                <a:ea typeface="+mn-ea"/>
                <a:cs typeface="Calibri" panose="020F0502020204030204" pitchFamily="34" charset="0"/>
              </a:rPr>
              <a:t>Server-Side Encryption with AWS KMS-Managed Keys (SSE-KMS) – Similar to SSE-S3 , but includes additional benefits along with additional charges for using this service. </a:t>
            </a:r>
          </a:p>
          <a:p>
            <a:pPr marL="171450" lvl="0" indent="-171450">
              <a:buFont typeface="Arial" panose="020B0604020202020204" pitchFamily="34" charset="0"/>
              <a:buChar char="•"/>
            </a:pPr>
            <a:r>
              <a:rPr lang="en-US" sz="1200" kern="1200" dirty="0">
                <a:solidFill>
                  <a:schemeClr val="tx1"/>
                </a:solidFill>
                <a:effectLst/>
                <a:latin typeface="Calibri" panose="020F0502020204030204" pitchFamily="34" charset="0"/>
                <a:ea typeface="+mn-ea"/>
                <a:cs typeface="Calibri" panose="020F0502020204030204" pitchFamily="34" charset="0"/>
              </a:rPr>
              <a:t>Server-Side Encryption with Customer-Provided Keys (SSE-C) – You manage the encryption keys, and Amazon S3 manages the encryption when it writes to disks and decryption when you access your objects.</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For more information, see “Protecting Data Using Server-Side Encryption” </a:t>
            </a:r>
            <a:r>
              <a:rPr lang="en-US" sz="1200" u="sng" kern="1200" dirty="0">
                <a:solidFill>
                  <a:schemeClr val="tx1"/>
                </a:solidFill>
                <a:effectLst/>
                <a:latin typeface="Calibri" panose="020F0502020204030204" pitchFamily="34" charset="0"/>
                <a:ea typeface="+mn-ea"/>
                <a:cs typeface="Calibri" panose="020F0502020204030204" pitchFamily="34" charset="0"/>
                <a:hlinkClick r:id="rId3"/>
              </a:rPr>
              <a:t>(https://docs.aws.amazon.com/AmazonS3/latest/dev/serv-side-encryption.html</a:t>
            </a:r>
            <a:r>
              <a:rPr lang="en-US" sz="1200" kern="1200" dirty="0">
                <a:solidFill>
                  <a:schemeClr val="tx1"/>
                </a:solidFill>
                <a:effectLst/>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2562041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47665"/>
          </a:xfrm>
        </p:spPr>
        <p:txBody>
          <a:bodyPr/>
          <a:lstStyle/>
          <a:p>
            <a:r>
              <a:rPr lang="en-US" kern="1200" dirty="0">
                <a:solidFill>
                  <a:schemeClr val="tx1"/>
                </a:solidFill>
                <a:effectLst/>
                <a:ea typeface="+mn-ea"/>
                <a:cs typeface="Calibri" panose="020F0502020204030204" pitchFamily="34" charset="0"/>
              </a:rPr>
              <a:t>AWS Key Management Service (AWS KMS) is a managed encryption service that enables you to easily encrypt your data. AWS KMS provides a highly available key storage, management, and auditing solution to encrypt your data across AWS services and within your own applications.</a:t>
            </a:r>
          </a:p>
          <a:p>
            <a:endParaRPr lang="en-US" b="1" kern="1200" dirty="0">
              <a:solidFill>
                <a:schemeClr val="tx1"/>
              </a:solidFill>
              <a:effectLst/>
              <a:ea typeface="+mn-ea"/>
              <a:cs typeface="Calibri" panose="020F0502020204030204" pitchFamily="34" charset="0"/>
            </a:endParaRPr>
          </a:p>
          <a:p>
            <a:r>
              <a:rPr lang="en-US" b="1" kern="1200" dirty="0">
                <a:solidFill>
                  <a:schemeClr val="tx1"/>
                </a:solidFill>
                <a:effectLst/>
                <a:ea typeface="+mn-ea"/>
                <a:cs typeface="Calibri" panose="020F0502020204030204" pitchFamily="34" charset="0"/>
              </a:rPr>
              <a:t>Use Cases</a:t>
            </a:r>
            <a:endParaRPr lang="en-US" kern="1200" dirty="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kern="1200" dirty="0">
                <a:solidFill>
                  <a:schemeClr val="tx1"/>
                </a:solidFill>
                <a:effectLst/>
                <a:ea typeface="+mn-ea"/>
                <a:cs typeface="Calibri" panose="020F0502020204030204" pitchFamily="34" charset="0"/>
              </a:rPr>
              <a:t>A developer who must encrypt data in your applications: use the AWS SDKs with AWS KMS support to easily use and protect encryption keys. </a:t>
            </a:r>
          </a:p>
          <a:p>
            <a:pPr marL="0" lvl="0" indent="0">
              <a:buFont typeface="Arial" panose="020B0604020202020204" pitchFamily="34" charset="0"/>
              <a:buNone/>
            </a:pPr>
            <a:endParaRPr lang="en-US" kern="1200" dirty="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kern="1200" dirty="0">
                <a:solidFill>
                  <a:schemeClr val="tx1"/>
                </a:solidFill>
                <a:effectLst/>
                <a:ea typeface="+mn-ea"/>
                <a:cs typeface="Calibri" panose="020F0502020204030204" pitchFamily="34" charset="0"/>
              </a:rPr>
              <a:t>An IT administrator looking for a scalable key management infrastructure to support your developers and their growing number of applications: use AWS KMS to reduce your licensing costs and operational burden. </a:t>
            </a:r>
          </a:p>
          <a:p>
            <a:pPr marL="0" lvl="0" indent="0">
              <a:buFont typeface="Arial" panose="020B0604020202020204" pitchFamily="34" charset="0"/>
              <a:buNone/>
            </a:pPr>
            <a:endParaRPr lang="en-US" kern="1200" dirty="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kern="1200" dirty="0">
                <a:solidFill>
                  <a:schemeClr val="tx1"/>
                </a:solidFill>
                <a:effectLst/>
                <a:ea typeface="+mn-ea"/>
                <a:cs typeface="Calibri" panose="020F0502020204030204" pitchFamily="34" charset="0"/>
              </a:rPr>
              <a:t>You’re responsible for providing data security for regulatory or compliance purposes: use AWS KMS to verify that data is encrypted consistently across the applications where it is used and stored.</a:t>
            </a:r>
          </a:p>
          <a:p>
            <a:endParaRPr lang="en-US" kern="1200" dirty="0">
              <a:solidFill>
                <a:schemeClr val="tx1"/>
              </a:solidFill>
              <a:effectLst/>
              <a:ea typeface="+mn-ea"/>
              <a:cs typeface="Calibri" panose="020F0502020204030204" pitchFamily="34" charset="0"/>
            </a:endParaRPr>
          </a:p>
          <a:p>
            <a:r>
              <a:rPr lang="en-US" kern="1200" dirty="0">
                <a:solidFill>
                  <a:schemeClr val="tx1"/>
                </a:solidFill>
                <a:effectLst/>
                <a:ea typeface="+mn-ea"/>
                <a:cs typeface="Calibri" panose="020F0502020204030204" pitchFamily="34" charset="0"/>
              </a:rPr>
              <a:t>AWS KMS uses a type of key called a customer master key (CMK) to encrypt and decrypt data. CMKs are the fundamental resources that AWS KMS manages. CMKs can be either customer-managed keys or AWS managed keys. They can be used inside AWS KMS to encrypt or decrypt up to 4 kilobytes of data directly. </a:t>
            </a:r>
          </a:p>
          <a:p>
            <a:endParaRPr lang="en-US" dirty="0">
              <a:cs typeface="Calibri" panose="020F0502020204030204" pitchFamily="34" charset="0"/>
            </a:endParaRPr>
          </a:p>
          <a:p>
            <a:endParaRPr lang="en-US" kern="1200" dirty="0">
              <a:solidFill>
                <a:schemeClr val="tx1"/>
              </a:solidFill>
              <a:effectLst/>
              <a:ea typeface="+mn-ea"/>
              <a:cs typeface="Calibri" panose="020F0502020204030204" pitchFamily="34" charset="0"/>
            </a:endParaRPr>
          </a:p>
          <a:p>
            <a:endParaRPr lang="en-US" kern="1200" dirty="0">
              <a:solidFill>
                <a:schemeClr val="tx1"/>
              </a:solidFill>
              <a:effectLst/>
              <a:ea typeface="+mn-ea"/>
              <a:cs typeface="Calibri" panose="020F0502020204030204" pitchFamily="34" charset="0"/>
            </a:endParaRPr>
          </a:p>
          <a:p>
            <a:r>
              <a:rPr lang="en-US" kern="1200" dirty="0">
                <a:solidFill>
                  <a:schemeClr val="tx1"/>
                </a:solidFill>
                <a:effectLst/>
                <a:ea typeface="+mn-ea"/>
                <a:cs typeface="Calibri" panose="020F0502020204030204" pitchFamily="34" charset="0"/>
              </a:rPr>
              <a:t>They can also be used to encrypt generated data keys, which are then used to encrypt or decrypt larger amounts of data outside of the service. CMKs can never leave AWS KMS unencrypted, but data keys can.</a:t>
            </a:r>
          </a:p>
          <a:p>
            <a:endParaRPr lang="en-US" kern="1200" dirty="0">
              <a:solidFill>
                <a:schemeClr val="tx1"/>
              </a:solidFill>
              <a:effectLst/>
              <a:ea typeface="+mn-ea"/>
              <a:cs typeface="Calibri" panose="020F0502020204030204" pitchFamily="34" charset="0"/>
            </a:endParaRPr>
          </a:p>
          <a:p>
            <a:r>
              <a:rPr lang="en-US" kern="1200" dirty="0">
                <a:solidFill>
                  <a:schemeClr val="tx1"/>
                </a:solidFill>
                <a:effectLst/>
                <a:ea typeface="+mn-ea"/>
                <a:cs typeface="Calibri" panose="020F0502020204030204" pitchFamily="34" charset="0"/>
              </a:rPr>
              <a:t>There is one AWS managed key for each account for each service that is integrated with AWS KMS. This key is referred to as the default key for the service under your account. This key is used to encrypt data keys used by AWS services to protect data when you don't specify a CMK while creating the encrypted resource. If you need more granular control, you can specify a customer-managed key. For example, if you choose to encrypt an Amazon EBS volume, you can specify the AWS managed default </a:t>
            </a:r>
            <a:r>
              <a:rPr lang="en-US" kern="1200" dirty="0">
                <a:solidFill>
                  <a:schemeClr val="tx1"/>
                </a:solidFill>
                <a:effectLst/>
                <a:ea typeface="+mn-ea"/>
                <a:cs typeface="+mn-cs"/>
              </a:rPr>
              <a:t>Amazon Elastic Block Store (Amazon EBS)</a:t>
            </a:r>
            <a:r>
              <a:rPr lang="en-US" dirty="0">
                <a:effectLst/>
              </a:rPr>
              <a:t> </a:t>
            </a:r>
            <a:r>
              <a:rPr lang="en-US" kern="1200" dirty="0">
                <a:solidFill>
                  <a:schemeClr val="tx1"/>
                </a:solidFill>
                <a:effectLst/>
                <a:ea typeface="+mn-ea"/>
                <a:cs typeface="Calibri" panose="020F0502020204030204" pitchFamily="34" charset="0"/>
              </a:rPr>
              <a:t>key for the account or a CMK you created within AWS KMS. The key you chose is then used to protect the data key used to encrypt the volume.</a:t>
            </a:r>
          </a:p>
          <a:p>
            <a:endParaRPr lang="en-US" kern="1200" dirty="0">
              <a:solidFill>
                <a:schemeClr val="tx1"/>
              </a:solidFill>
              <a:effectLst/>
              <a:ea typeface="+mn-ea"/>
              <a:cs typeface="Calibri" panose="020F0502020204030204" pitchFamily="34" charset="0"/>
            </a:endParaRPr>
          </a:p>
          <a:p>
            <a:r>
              <a:rPr lang="en-US" kern="1200" dirty="0">
                <a:solidFill>
                  <a:schemeClr val="tx1"/>
                </a:solidFill>
                <a:effectLst/>
                <a:ea typeface="+mn-ea"/>
                <a:cs typeface="Calibri" panose="020F0502020204030204" pitchFamily="34" charset="0"/>
              </a:rPr>
              <a:t>You can only create CMKs if you have the appropriate permissions. You can provide an alias (display name) and a description for the key and define which </a:t>
            </a:r>
            <a:r>
              <a:rPr lang="en-US" kern="1200" dirty="0">
                <a:solidFill>
                  <a:schemeClr val="tx1"/>
                </a:solidFill>
                <a:effectLst/>
                <a:ea typeface="+mn-ea"/>
                <a:cs typeface="+mn-cs"/>
              </a:rPr>
              <a:t>AWS Identity and Access Management (IAM)</a:t>
            </a:r>
            <a:r>
              <a:rPr lang="en-US" kern="1200" dirty="0">
                <a:solidFill>
                  <a:schemeClr val="tx1"/>
                </a:solidFill>
                <a:effectLst/>
                <a:ea typeface="+mn-ea"/>
                <a:cs typeface="Calibri" panose="020F0502020204030204" pitchFamily="34" charset="0"/>
              </a:rPr>
              <a:t> users or roles within an account can manage and use the key. You can also choose to allow AWS accounts other than your own to use the key. You use data keys to encrypt large data objects within your own application outside AWS KMS. When you call </a:t>
            </a:r>
            <a:r>
              <a:rPr lang="en-US" b="1" kern="1200" dirty="0">
                <a:solidFill>
                  <a:schemeClr val="tx1"/>
                </a:solidFill>
                <a:effectLst/>
                <a:ea typeface="+mn-ea"/>
                <a:cs typeface="Calibri" panose="020F0502020204030204" pitchFamily="34" charset="0"/>
              </a:rPr>
              <a:t>GenerateDataKey</a:t>
            </a:r>
            <a:r>
              <a:rPr lang="en-US" kern="1200" dirty="0">
                <a:solidFill>
                  <a:schemeClr val="tx1"/>
                </a:solidFill>
                <a:effectLst/>
                <a:ea typeface="+mn-ea"/>
                <a:cs typeface="Calibri" panose="020F0502020204030204" pitchFamily="34" charset="0"/>
              </a:rPr>
              <a:t>, AWS KMS returns a plaintext version of the key and ciphertext that contains the key encrypted under the specified CMK. AWS KMS tracks which CMK was used to encrypt the data key. </a:t>
            </a:r>
          </a:p>
          <a:p>
            <a:endParaRPr lang="en-US" kern="1200" dirty="0">
              <a:solidFill>
                <a:schemeClr val="tx1"/>
              </a:solidFill>
              <a:effectLst/>
              <a:ea typeface="+mn-ea"/>
              <a:cs typeface="Calibri" panose="020F0502020204030204" pitchFamily="34" charset="0"/>
            </a:endParaRPr>
          </a:p>
          <a:p>
            <a:r>
              <a:rPr lang="en-US" kern="1200" dirty="0">
                <a:solidFill>
                  <a:schemeClr val="tx1"/>
                </a:solidFill>
                <a:effectLst/>
                <a:ea typeface="+mn-ea"/>
                <a:cs typeface="Calibri" panose="020F0502020204030204" pitchFamily="34" charset="0"/>
              </a:rPr>
              <a:t>You use the plain text data key in your application to encrypt data, and you typically store the encrypted key alongside your encrypted data. Security best practices suggest that you remove the plaintext key from memory as soon as is practical after its use. To decrypt data in your application, pass the encrypted data key to the Decrypt function. AWS KMS uses the associated CMK to decrypt and retrieve your plaintext data key. Use the plain text key to decrypt your data and then remove the key from memory.</a:t>
            </a:r>
          </a:p>
        </p:txBody>
      </p:sp>
    </p:spTree>
    <p:extLst>
      <p:ext uri="{BB962C8B-B14F-4D97-AF65-F5344CB8AC3E}">
        <p14:creationId xmlns:p14="http://schemas.microsoft.com/office/powerpoint/2010/main" val="1404628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AWS</a:t>
            </a:r>
            <a:r>
              <a:rPr lang="en-US" sz="1200" dirty="0">
                <a:latin typeface="Calibri" panose="020F0502020204030204" pitchFamily="34" charset="0"/>
                <a:ea typeface="Amazon Ember Light" panose="020B0403020204020204" pitchFamily="34" charset="0"/>
                <a:cs typeface="Calibri" panose="020F0502020204030204" pitchFamily="34" charset="0"/>
              </a:rPr>
              <a:t> KMS is integrated with other AWS services including Amazon EBS, Amazon S3, Amazon Redshift, Amazon Elastic Transcoder, Amazon WorkMail, and Amazon RDS to make it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simple</a:t>
            </a:r>
            <a:r>
              <a:rPr lang="en-US" sz="1200" dirty="0">
                <a:latin typeface="Calibri" panose="020F0502020204030204" pitchFamily="34" charset="0"/>
                <a:ea typeface="Amazon Ember Light" panose="020B0403020204020204" pitchFamily="34" charset="0"/>
                <a:cs typeface="Calibri" panose="020F0502020204030204" pitchFamily="34" charset="0"/>
              </a:rPr>
              <a:t> to encrypt your data with encryption keys that you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manage</a:t>
            </a:r>
            <a:r>
              <a:rPr lang="en-US" sz="1200" dirty="0">
                <a:latin typeface="Calibri" panose="020F0502020204030204" pitchFamily="34" charset="0"/>
                <a:ea typeface="Amazon Ember Light" panose="020B0403020204020204" pitchFamily="34" charset="0"/>
                <a:cs typeface="Calibri" panose="020F0502020204030204" pitchFamily="34" charset="0"/>
              </a:rPr>
              <a:t>. AWS KMS is also integrated with AWS CloudTrail to provide you with key usage logs to help meet your regulatory and compliance needs.</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marR="0" lvl="0" indent="0" algn="l" defTabSz="457200" rtl="0" eaLnBrk="1" fontAlgn="auto" latinLnBrk="0" hangingPunct="1">
              <a:lnSpc>
                <a:spcPct val="100000"/>
              </a:lnSpc>
              <a:spcBef>
                <a:spcPts val="480"/>
              </a:spcBef>
              <a:spcAft>
                <a:spcPts val="0"/>
              </a:spcAft>
              <a:buClrTx/>
              <a:buSzTx/>
              <a:buFontTx/>
              <a:buNone/>
              <a:tabLst/>
              <a:defRPr/>
            </a:pPr>
            <a:r>
              <a:rPr lang="en-US" sz="1200" b="0" i="0" kern="1200" dirty="0">
                <a:solidFill>
                  <a:srgbClr val="000000"/>
                </a:solidFill>
                <a:effectLst/>
                <a:latin typeface="Calibri" panose="020F0502020204030204" pitchFamily="34" charset="0"/>
                <a:ea typeface="Amazon Ember Light" panose="020B0403020204020204" pitchFamily="34" charset="0"/>
                <a:cs typeface="Calibri" panose="020F0502020204030204" pitchFamily="34" charset="0"/>
              </a:rPr>
              <a:t>AWS Key Management Service</a:t>
            </a:r>
            <a:r>
              <a:rPr lang="en-US" sz="1200" b="0" i="0" kern="1200" dirty="0">
                <a:solidFill>
                  <a:schemeClr val="tx1"/>
                </a:solidFill>
                <a:effectLst/>
                <a:latin typeface="Calibri" panose="020F0502020204030204" pitchFamily="34" charset="0"/>
                <a:ea typeface="Amazon Ember Light" panose="020B0403020204020204" pitchFamily="34" charset="0"/>
                <a:cs typeface="Calibri" panose="020F0502020204030204" pitchFamily="34" charset="0"/>
              </a:rPr>
              <a:t> is seamlessly integrated with several other AWS services. </a:t>
            </a:r>
            <a:r>
              <a:rPr lang="en-US" sz="1200" dirty="0">
                <a:latin typeface="Calibri" panose="020F0502020204030204" pitchFamily="34" charset="0"/>
                <a:ea typeface="Amazon Ember Light" panose="020B0403020204020204" pitchFamily="34" charset="0"/>
                <a:cs typeface="Calibri" panose="020F0502020204030204" pitchFamily="34" charset="0"/>
              </a:rPr>
              <a:t>For more</a:t>
            </a:r>
            <a:r>
              <a:rPr lang="en-US" sz="1200" baseline="0" dirty="0">
                <a:latin typeface="Calibri" panose="020F0502020204030204" pitchFamily="34" charset="0"/>
                <a:ea typeface="Amazon Ember Light" panose="020B0403020204020204" pitchFamily="34" charset="0"/>
                <a:cs typeface="Calibri" panose="020F0502020204030204" pitchFamily="34" charset="0"/>
              </a:rPr>
              <a:t> details, see: </a:t>
            </a:r>
            <a:r>
              <a:rPr lang="en-US" sz="1200" b="0" baseline="0" dirty="0">
                <a:latin typeface="Calibri" panose="020F0502020204030204" pitchFamily="34" charset="0"/>
                <a:ea typeface="Amazon Ember Light" panose="020B0403020204020204" pitchFamily="34" charset="0"/>
                <a:cs typeface="Calibri" panose="020F0502020204030204" pitchFamily="34" charset="0"/>
                <a:sym typeface="Wingdings" panose="05000000000000000000" pitchFamily="2" charset="2"/>
                <a:hlinkClick r:id="rId3"/>
              </a:rPr>
              <a:t>http://aws.amazon.com/kms/details/#integration</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p:txBody>
      </p:sp>
    </p:spTree>
    <p:extLst>
      <p:ext uri="{BB962C8B-B14F-4D97-AF65-F5344CB8AC3E}">
        <p14:creationId xmlns:p14="http://schemas.microsoft.com/office/powerpoint/2010/main" val="325025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83641"/>
          </a:xfrm>
        </p:spPr>
        <p:txBody>
          <a:bodyPr/>
          <a:lstStyle/>
          <a:p>
            <a:r>
              <a:rPr lang="en-US" kern="1200" dirty="0">
                <a:solidFill>
                  <a:schemeClr val="tx1"/>
                </a:solidFill>
                <a:effectLst/>
                <a:ea typeface="+mn-ea"/>
                <a:cs typeface="+mn-cs"/>
              </a:rPr>
              <a:t>Amazon EBS offers volume encryption via AWS KMS. Each volume is encrypted using AES-256-XTS. This requires two 256-bit keys, which you can think of as one 512-bit key. The data key is encrypted under a customer master key in your account. For Amazon EBS to encrypt a volume for you, it must have access to a CMK in the account. You do this by providing a grant for Amazon EBS to the CMK to create data keys and to encrypt and decrypt these data keys. </a:t>
            </a:r>
          </a:p>
          <a:p>
            <a:endParaRPr lang="en-US" kern="1200" dirty="0">
              <a:solidFill>
                <a:schemeClr val="tx1"/>
              </a:solidFill>
              <a:effectLst/>
              <a:ea typeface="+mn-ea"/>
              <a:cs typeface="+mn-cs"/>
            </a:endParaRPr>
          </a:p>
          <a:p>
            <a:r>
              <a:rPr lang="en-US" kern="1200" dirty="0">
                <a:solidFill>
                  <a:schemeClr val="tx1"/>
                </a:solidFill>
                <a:effectLst/>
                <a:ea typeface="+mn-ea"/>
                <a:cs typeface="+mn-cs"/>
              </a:rPr>
              <a:t>Here</a:t>
            </a:r>
            <a:r>
              <a:rPr lang="en-US" kern="1200" baseline="0" dirty="0">
                <a:solidFill>
                  <a:schemeClr val="tx1"/>
                </a:solidFill>
                <a:effectLst/>
                <a:ea typeface="+mn-ea"/>
                <a:cs typeface="+mn-cs"/>
              </a:rPr>
              <a:t> are t</a:t>
            </a:r>
            <a:r>
              <a:rPr lang="en-US" kern="1200" dirty="0">
                <a:solidFill>
                  <a:schemeClr val="tx1"/>
                </a:solidFill>
                <a:effectLst/>
                <a:ea typeface="+mn-ea"/>
                <a:cs typeface="+mn-cs"/>
              </a:rPr>
              <a:t>he basic steps to encrypt/decrypt EBS volume data:</a:t>
            </a:r>
          </a:p>
          <a:p>
            <a:pPr marL="228600" lvl="0" indent="-228600">
              <a:buFont typeface="+mj-lt"/>
              <a:buAutoNum type="arabicPeriod"/>
            </a:pPr>
            <a:r>
              <a:rPr lang="en-US" kern="1200" dirty="0">
                <a:solidFill>
                  <a:schemeClr val="tx1"/>
                </a:solidFill>
                <a:effectLst/>
                <a:ea typeface="+mn-ea"/>
                <a:cs typeface="+mn-cs"/>
              </a:rPr>
              <a:t>Amazon EBS obtains an encrypted data key under a CMK through AWS KMS and stores the encrypted key with the volume metadata.</a:t>
            </a:r>
          </a:p>
          <a:p>
            <a:pPr marL="228600" lvl="0" indent="-228600">
              <a:buFont typeface="+mj-lt"/>
              <a:buAutoNum type="arabicPeriod"/>
            </a:pPr>
            <a:r>
              <a:rPr lang="en-US" kern="1200" dirty="0">
                <a:solidFill>
                  <a:schemeClr val="tx1"/>
                </a:solidFill>
                <a:effectLst/>
                <a:ea typeface="+mn-ea"/>
                <a:cs typeface="+mn-cs"/>
              </a:rPr>
              <a:t>Encrypted data key is retrieved from storage by host.</a:t>
            </a:r>
          </a:p>
          <a:p>
            <a:pPr marL="228600" lvl="0" indent="-228600">
              <a:buFont typeface="+mj-lt"/>
              <a:buAutoNum type="arabicPeriod"/>
            </a:pPr>
            <a:r>
              <a:rPr lang="en-US" kern="1200" dirty="0">
                <a:solidFill>
                  <a:schemeClr val="tx1"/>
                </a:solidFill>
                <a:effectLst/>
                <a:ea typeface="+mn-ea"/>
                <a:cs typeface="+mn-cs"/>
              </a:rPr>
              <a:t>A call is made to AWS KMS over SSL to decrypt the encrypted data key. AWS KMS identifies the CMK, makes an internal request to an HSA in the fleet to decrypt the data key, and returns the key back to the customer over the SSL session.</a:t>
            </a:r>
          </a:p>
          <a:p>
            <a:pPr marL="228600" lvl="0" indent="-228600">
              <a:buFont typeface="+mj-lt"/>
              <a:buAutoNum type="arabicPeriod"/>
            </a:pPr>
            <a:r>
              <a:rPr lang="en-US" kern="1200" dirty="0">
                <a:solidFill>
                  <a:schemeClr val="tx1"/>
                </a:solidFill>
                <a:effectLst/>
                <a:ea typeface="+mn-ea"/>
                <a:cs typeface="+mn-cs"/>
              </a:rPr>
              <a:t>The decrypted data key is stored in memory and used to encrypt and decrypt all data going to and from the attached EBS volume. Amazon EBS retains the encrypted data key for later use in case the data key in memory is no longer available.</a:t>
            </a:r>
          </a:p>
        </p:txBody>
      </p:sp>
    </p:spTree>
    <p:extLst>
      <p:ext uri="{BB962C8B-B14F-4D97-AF65-F5344CB8AC3E}">
        <p14:creationId xmlns:p14="http://schemas.microsoft.com/office/powerpoint/2010/main" val="2693199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kern="1200" dirty="0">
                <a:solidFill>
                  <a:schemeClr val="tx1"/>
                </a:solidFill>
                <a:effectLst/>
                <a:latin typeface="Calibri" panose="020F0502020204030204" pitchFamily="34" charset="0"/>
                <a:ea typeface="+mn-ea"/>
                <a:cs typeface="Calibri" panose="020F0502020204030204" pitchFamily="34" charset="0"/>
              </a:rPr>
              <a:t>AWS CloudHSM is a cloud-based security service that helps you meet corporate, contractual, and regulatory compliance requirements for data security by using dedicated hardware security module appliances within the AWS cloud. A </a:t>
            </a:r>
            <a:r>
              <a:rPr lang="en-US" sz="1200" i="0" kern="1200" dirty="0">
                <a:solidFill>
                  <a:schemeClr val="tx1"/>
                </a:solidFill>
                <a:effectLst/>
                <a:latin typeface="Calibri" panose="020F0502020204030204" pitchFamily="34" charset="0"/>
                <a:ea typeface="+mn-ea"/>
                <a:cs typeface="Calibri" panose="020F0502020204030204" pitchFamily="34" charset="0"/>
              </a:rPr>
              <a:t>hardware security module (HSM) </a:t>
            </a:r>
            <a:r>
              <a:rPr lang="en-US" sz="1200" kern="1200" dirty="0">
                <a:solidFill>
                  <a:schemeClr val="tx1"/>
                </a:solidFill>
                <a:effectLst/>
                <a:latin typeface="Calibri" panose="020F0502020204030204" pitchFamily="34" charset="0"/>
                <a:ea typeface="+mn-ea"/>
                <a:cs typeface="Calibri" panose="020F0502020204030204" pitchFamily="34" charset="0"/>
              </a:rPr>
              <a:t>is a hardware appliance that provides secure key storage and cryptographic operations within a tamper-resistant hardware device. HSMs are designed to securely store cryptographic key material and use the key material without exposing it outside the cryptographic boundary of the appliance.</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AWS CloudHSM allows you to protect your encryption keys within HSMs that are designed and validated to government standards for secure key management. You can securely generate, store, and manage the cryptographic keys used for data encryption in a way that ensures that only you have access to the keys. AWS CloudHSM helps you comply with strict key management requirements within the AWS Cloud without sacrificing application performance.</a:t>
            </a:r>
          </a:p>
        </p:txBody>
      </p:sp>
    </p:spTree>
    <p:extLst>
      <p:ext uri="{BB962C8B-B14F-4D97-AF65-F5344CB8AC3E}">
        <p14:creationId xmlns:p14="http://schemas.microsoft.com/office/powerpoint/2010/main" val="307118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55238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ea typeface="+mn-ea"/>
                <a:cs typeface="+mn-cs"/>
              </a:rPr>
              <a:t>As with many AWS managed services, AWS KSM is a shared hardware tenancy, which means your keys are in their own partition of an encryption module shared with other AWS customers. CloudHSM gives you your own hardware module, so the most likely reason to choose CloudHSM is if you had to ensure that your keys were isolated on their own encryption module for compliance purposes. As a matter of fact, FIPS 140-2 Level 3 compliance is supported by CloudHSM, while FIPS 140-2 Level 2 is supported by AWS KMS. </a:t>
            </a:r>
            <a:r>
              <a:rPr lang="en-US" dirty="0"/>
              <a:t>You have total control over your keys and the application software that uses them with AWS CloudHSM. When it comes to the master key, </a:t>
            </a:r>
            <a:r>
              <a:rPr lang="en-US" b="0" i="0" kern="1200" dirty="0">
                <a:solidFill>
                  <a:schemeClr val="tx1"/>
                </a:solidFill>
                <a:effectLst/>
                <a:ea typeface="+mn-ea"/>
                <a:cs typeface="+mn-cs"/>
              </a:rPr>
              <a:t>you have exclusive control over how your keys are used via an authentication mechanism independent from AWS. With AWS KMS, on the other hand, you have AWS managing the Root of Trust instead of the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ea typeface="+mn-ea"/>
                <a:cs typeface="+mn-cs"/>
              </a:rPr>
              <a:t>Also, AWS KSM only uses symmetric keys with AES-256, while CloudHSM allows several different types of symmetric and asymmetric keys.  With CloudHSM, the customer is responsible for adding HSMs to provide high availability and redundancy. </a:t>
            </a:r>
            <a:r>
              <a:rPr lang="en-US" dirty="0"/>
              <a:t>If the customer has </a:t>
            </a:r>
            <a:r>
              <a:rPr lang="en-US" b="0" i="0" kern="1200" dirty="0">
                <a:solidFill>
                  <a:schemeClr val="tx1"/>
                </a:solidFill>
                <a:effectLst/>
                <a:ea typeface="+mn-ea"/>
                <a:cs typeface="+mn-cs"/>
              </a:rPr>
              <a:t>more than one device, AWS will set up, manage, and maintain the replication to the others. AWS KMS is available in all regions.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ea typeface="+mn-ea"/>
                <a:cs typeface="+mn-cs"/>
              </a:rPr>
              <a:t>AWS KMS can be used in any region by default, except for China. AWS CloudHSM is only available in selected regions, and each HSM needs to reside within a VPC. When it comes to pricing, CloudHSM charges by the hour and AWS KMS charges by the API call and generated key.</a:t>
            </a:r>
            <a:endParaRPr lang="en-US" dirty="0"/>
          </a:p>
          <a:p>
            <a:endParaRPr lang="en-US" dirty="0"/>
          </a:p>
        </p:txBody>
      </p:sp>
    </p:spTree>
    <p:extLst>
      <p:ext uri="{BB962C8B-B14F-4D97-AF65-F5344CB8AC3E}">
        <p14:creationId xmlns:p14="http://schemas.microsoft.com/office/powerpoint/2010/main" val="2304684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24835"/>
          </a:xfrm>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For more information, see:</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“Protecting Your Data in AWS” video: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3"/>
              </a:rPr>
              <a:t>https://www.youtube.com/watch?v=Tb_W1w_TwLk</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“Encrypting Data at Rest” whitepaper: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4"/>
              </a:rPr>
              <a:t>https://d0.awsstatic.com/whitepapers/AWS_Securing_Data_at_Rest_with_Encryption.pdf</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“Protecting Data Using Encryption” in Amazon S3 Developer Guide: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5"/>
              </a:rPr>
              <a:t>http://docs.aws.amazon.com/AmazonS3/latest/dev/UsingEncryption.html</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“AWS: Overview of Security Processes” whitepaper: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6"/>
              </a:rPr>
              <a:t>https://d0.awsstatic.com/whitepapers/Security/AWS_Security_Whitepaper.pdf</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"IAM Policies and Bucket Policies and ACLs! Oh, My! (Controlling Access to S3 Resources) in Amazon Security blog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7"/>
              </a:rPr>
              <a:t>http://blogs.aws.amazon.com/security/post/TxPOJBY6FE360K/IAM-policies-and-Bucket-Policies-and-ACLs-Oh-My-Controlling-Access-to-S3-Resourc</a:t>
            </a:r>
            <a:r>
              <a:rPr lang="en-US" sz="1200" dirty="0">
                <a:latin typeface="Calibri" panose="020F0502020204030204" pitchFamily="34" charset="0"/>
                <a:ea typeface="Amazon Ember Light" panose="020B040302020402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3267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3610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2476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71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1736098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0967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329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4204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2793750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You can use Amazon Virtual Private Cloud (Amazon VPC) to provision a logically isolated section of the AWS Cloud where you can launch AWS resources in a virtual network that you define. </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You have complete control over your virtual networking environment, including the selection of your own IP address range, creation of subnets, and configuration of route tables and network gateways. You can use both IPv4 and IPv6 in your VPC for secure and easy access to resources and applications.</a:t>
            </a:r>
          </a:p>
          <a:p>
            <a:pPr marL="0" marR="0" indent="0" algn="l" defTabSz="1097212" rtl="0" eaLnBrk="1" fontAlgn="auto" latinLnBrk="0" hangingPunct="1">
              <a:lnSpc>
                <a:spcPct val="90000"/>
              </a:lnSpc>
              <a:spcBef>
                <a:spcPts val="0"/>
              </a:spcBef>
              <a:spcAft>
                <a:spcPts val="400"/>
              </a:spcAft>
              <a:buClrTx/>
              <a:buSzTx/>
              <a:buFontTx/>
              <a:buNone/>
              <a:tabLst/>
              <a:defRPr/>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8243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Organize your subnets based on internet accessibility rather than defining them based on application or functional tier (web, application, or data). Basing subnets on internet accessibility lets you define subnet-level isolation between public and private resources.</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Note: In certain circumstances, such as for PCI compliance, in which sensitive data cannot have any direct or indirect connection to the internet, that subnet is referred to as a "protected" subnet.</a:t>
            </a:r>
          </a:p>
        </p:txBody>
      </p:sp>
    </p:spTree>
    <p:extLst>
      <p:ext uri="{BB962C8B-B14F-4D97-AF65-F5344CB8AC3E}">
        <p14:creationId xmlns:p14="http://schemas.microsoft.com/office/powerpoint/2010/main" val="813282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kern="1200" dirty="0">
                <a:solidFill>
                  <a:schemeClr val="tx1"/>
                </a:solidFill>
                <a:effectLst/>
                <a:latin typeface="Calibri" panose="020F0502020204030204" pitchFamily="34" charset="0"/>
                <a:ea typeface="+mn-ea"/>
                <a:cs typeface="Calibri" panose="020F0502020204030204" pitchFamily="34" charset="0"/>
              </a:rPr>
              <a:t>Security groups provide far more granular control over traffic than network access control lists (ACLs). When network ACLs are explicitly required for certain compliance standards, we recommend that your network ACLs act as redundantly with your security groups as possible. You can secure your VPC instances using only security groups; however, you can add network ACLs as a second layer of defense. </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pPr marL="171450" indent="-171450">
              <a:buFont typeface="Arial" panose="020B0604020202020204" pitchFamily="34" charset="0"/>
              <a:buChar char="•"/>
            </a:pPr>
            <a:r>
              <a:rPr lang="en-US" sz="1200" kern="1200" dirty="0">
                <a:solidFill>
                  <a:schemeClr val="tx1"/>
                </a:solidFill>
                <a:effectLst/>
                <a:latin typeface="Calibri" panose="020F0502020204030204" pitchFamily="34" charset="0"/>
                <a:ea typeface="+mn-ea"/>
                <a:cs typeface="Calibri" panose="020F0502020204030204" pitchFamily="34" charset="0"/>
              </a:rPr>
              <a:t>Security groups — Act as a firewall for associated Amazon EC2 instances, controlling both inbound and outbound traffic at the instance level.</a:t>
            </a:r>
          </a:p>
          <a:p>
            <a:pPr marL="0" indent="0">
              <a:buFont typeface="Arial" panose="020B0604020202020204" pitchFamily="34" charset="0"/>
              <a:buNone/>
            </a:pPr>
            <a:endParaRPr lang="en-US" sz="1200" kern="1200" dirty="0">
              <a:solidFill>
                <a:schemeClr val="tx1"/>
              </a:solidFill>
              <a:effectLst/>
              <a:latin typeface="Calibri" panose="020F0502020204030204" pitchFamily="34" charset="0"/>
              <a:ea typeface="+mn-ea"/>
              <a:cs typeface="Calibri" panose="020F0502020204030204" pitchFamily="34" charset="0"/>
            </a:endParaRPr>
          </a:p>
          <a:p>
            <a:pPr marL="171450" indent="-171450">
              <a:buFont typeface="Arial" panose="020B0604020202020204" pitchFamily="34" charset="0"/>
              <a:buChar char="•"/>
            </a:pPr>
            <a:r>
              <a:rPr lang="en-US" sz="1200" kern="1200" dirty="0">
                <a:solidFill>
                  <a:schemeClr val="tx1"/>
                </a:solidFill>
                <a:effectLst/>
                <a:latin typeface="Calibri" panose="020F0502020204030204" pitchFamily="34" charset="0"/>
                <a:ea typeface="+mn-ea"/>
                <a:cs typeface="Calibri" panose="020F0502020204030204" pitchFamily="34" charset="0"/>
              </a:rPr>
              <a:t>Network ACLs— Act as a firewall for associated subnets, controlling both inbound and outbound traffic at the subnet level</a:t>
            </a:r>
          </a:p>
          <a:p>
            <a:endParaRPr lang="en-US" sz="1200" kern="1200" dirty="0">
              <a:solidFill>
                <a:schemeClr val="tx1"/>
              </a:solidFill>
              <a:effectLst/>
              <a:latin typeface="Calibri" panose="020F0502020204030204" pitchFamily="34" charset="0"/>
              <a:ea typeface="+mn-ea"/>
              <a:cs typeface="Calibri" panose="020F0502020204030204" pitchFamily="34" charset="0"/>
            </a:endParaRPr>
          </a:p>
          <a:p>
            <a:r>
              <a:rPr lang="en-US" sz="1200" kern="1200" dirty="0">
                <a:solidFill>
                  <a:schemeClr val="tx1"/>
                </a:solidFill>
                <a:effectLst/>
                <a:latin typeface="Calibri" panose="020F0502020204030204" pitchFamily="34" charset="0"/>
                <a:ea typeface="+mn-ea"/>
                <a:cs typeface="Calibri" panose="020F0502020204030204" pitchFamily="34" charset="0"/>
              </a:rPr>
              <a:t>For more information about network ACLs, see ”Network ACLs”: </a:t>
            </a:r>
            <a:r>
              <a:rPr lang="en-US" dirty="0">
                <a:latin typeface="Calibri" panose="020F0502020204030204" pitchFamily="34" charset="0"/>
                <a:ea typeface="Amazon Ember Light" panose="020B0403020204020204" pitchFamily="34" charset="0"/>
                <a:cs typeface="Calibri" panose="020F0502020204030204" pitchFamily="34" charset="0"/>
                <a:hlinkClick r:id="rId3"/>
              </a:rPr>
              <a:t>https://docs.aws.amazon.com/AmazonVPC/latest/UserGuide/VPC_ACLs.html</a:t>
            </a:r>
            <a:endParaRPr lang="en-US" dirty="0">
              <a:latin typeface="Calibri" panose="020F0502020204030204" pitchFamily="34" charset="0"/>
              <a:ea typeface="Amazon Ember Light" panose="020B0403020204020204" pitchFamily="34" charset="0"/>
              <a:cs typeface="Calibri" panose="020F0502020204030204" pitchFamily="34" charset="0"/>
            </a:endParaRPr>
          </a:p>
          <a:p>
            <a:endParaRPr lang="en-US" sz="1200" kern="1200" dirty="0">
              <a:solidFill>
                <a:schemeClr val="tx1"/>
              </a:solidFill>
              <a:effectLst/>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892421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You’ve seen how to organize and isolate resources at the network and subnet levels. Now we'll talk about how to do that at the resource level for services that sit within VPCs. In this example, the application and data tiers both exist in the private subnets of this VPC.  To provide component isolation, the application servers share one security group and the Amazon RDS DB instances share another.</a:t>
            </a:r>
          </a:p>
        </p:txBody>
      </p:sp>
    </p:spTree>
    <p:extLst>
      <p:ext uri="{BB962C8B-B14F-4D97-AF65-F5344CB8AC3E}">
        <p14:creationId xmlns:p14="http://schemas.microsoft.com/office/powerpoint/2010/main" val="2684157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For more information, see “VPC Networking Components:</a:t>
            </a:r>
          </a:p>
          <a:p>
            <a:r>
              <a:rPr lang="en-US" dirty="0">
                <a:latin typeface="Calibri" panose="020F0502020204030204" pitchFamily="34" charset="0"/>
                <a:ea typeface="Amazon Ember Light" panose="020B0403020204020204" pitchFamily="34" charset="0"/>
                <a:cs typeface="Calibri" panose="020F0502020204030204" pitchFamily="34" charset="0"/>
                <a:hlinkClick r:id="rId3"/>
              </a:rPr>
              <a:t>https://docs.aws.amazon.com/AmazonVPC/latest/UserGuide/VPC_Networking.html</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p:txBody>
      </p:sp>
    </p:spTree>
    <p:extLst>
      <p:ext uri="{BB962C8B-B14F-4D97-AF65-F5344CB8AC3E}">
        <p14:creationId xmlns:p14="http://schemas.microsoft.com/office/powerpoint/2010/main" val="3170871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If you need a private subnet on their IPv6-enabled VPCs, you can set up an egress-only internet gateway, which allows one-way access to internet resources. With the egress-only internet gateway, outgoing traffic to the internet is allowed. However, incoming traffic initiated from the internet is blocked. There is no additional charge to use the egress-only internet gateways. Typical data transfer charges apply.</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286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Calibri" panose="020F0502020204030204" pitchFamily="34" charset="0"/>
                <a:ea typeface="+mn-ea"/>
                <a:cs typeface="Calibri" panose="020F0502020204030204" pitchFamily="34" charset="0"/>
              </a:rPr>
              <a:t>AWS is responsible for protecting the infrastructure that runs all the services offered in the AWS Cloud. This infrastructure is composed of the hardware, software, networking, and facilities that run AWS Cloud services.</a:t>
            </a:r>
          </a:p>
          <a:p>
            <a:r>
              <a:rPr lang="en-US" sz="1200" kern="1200" dirty="0">
                <a:solidFill>
                  <a:schemeClr val="tx1"/>
                </a:solidFill>
                <a:effectLst/>
                <a:latin typeface="Calibri" panose="020F0502020204030204" pitchFamily="34" charset="0"/>
                <a:ea typeface="+mn-ea"/>
                <a:cs typeface="Calibri" panose="020F0502020204030204" pitchFamily="34" charset="0"/>
              </a:rPr>
              <a:t/>
            </a:r>
            <a:br>
              <a:rPr lang="en-US" sz="1200" kern="1200" dirty="0">
                <a:solidFill>
                  <a:schemeClr val="tx1"/>
                </a:solidFill>
                <a:effectLst/>
                <a:latin typeface="Calibri" panose="020F0502020204030204" pitchFamily="34" charset="0"/>
                <a:ea typeface="+mn-ea"/>
                <a:cs typeface="Calibri" panose="020F0502020204030204" pitchFamily="34" charset="0"/>
              </a:rPr>
            </a:br>
            <a:r>
              <a:rPr lang="en-US" sz="1200" kern="1200" dirty="0">
                <a:solidFill>
                  <a:schemeClr val="tx1"/>
                </a:solidFill>
                <a:effectLst/>
                <a:latin typeface="Calibri" panose="020F0502020204030204" pitchFamily="34" charset="0"/>
                <a:ea typeface="+mn-ea"/>
                <a:cs typeface="Calibri" panose="020F0502020204030204" pitchFamily="34" charset="0"/>
              </a:rPr>
              <a:t>Customer responsibility – The AWS Cloud services that you choose determines your level of responsibility. It also determines the configuration work you must perform as part of your security responsibilities. For example, services such as Amazon Elastic Compute Cloud (Amazon EC2), Amazon Virtual Private Cloud (Amazon VPC), and Amazon Simple Storage Service (Amazon S3) are categorized as Infrastructure as a Service (IaaS).  As a result, you the customer are required to perform all necessary security configuration and management tasks. If you deploy an Amazon EC2 instance, you are responsible for managing the guest operating system (including updates and security patches) and any application software or utilities installed on the instances and configuring the AWS-provided firewall (called a security group) on each instance.</a:t>
            </a:r>
          </a:p>
        </p:txBody>
      </p:sp>
    </p:spTree>
    <p:extLst>
      <p:ext uri="{BB962C8B-B14F-4D97-AF65-F5344CB8AC3E}">
        <p14:creationId xmlns:p14="http://schemas.microsoft.com/office/powerpoint/2010/main" val="310740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For more information, see:</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“AWS re:Invent 2015: VPC Fundamentals and Connectivity Options”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3"/>
              </a:rPr>
              <a:t>https://www.youtube.com/watch?v=5_bQ6Dgk6k8</a:t>
            </a:r>
            <a:r>
              <a:rPr lang="en-US" sz="1200" dirty="0">
                <a:latin typeface="Calibri" panose="020F0502020204030204" pitchFamily="34" charset="0"/>
                <a:ea typeface="Amazon Ember Light" panose="020B0403020204020204" pitchFamily="34" charset="0"/>
                <a:cs typeface="Calibri" panose="020F0502020204030204" pitchFamily="34" charset="0"/>
              </a:rPr>
              <a:t>)</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“Linux Bastion Hosts on the AWS Cloud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4"/>
              </a:rPr>
              <a:t>https://s3.amazonaws.com/quickstart-reference/linux/bastion/latest/doc/linux-bastion-hosts-on-the-aws-cloud.pdf</a:t>
            </a:r>
            <a:r>
              <a:rPr lang="en-US" sz="1200" dirty="0">
                <a:latin typeface="Calibri" panose="020F0502020204030204" pitchFamily="34" charset="0"/>
                <a:ea typeface="Amazon Ember Light" panose="020B0403020204020204" pitchFamily="34" charset="0"/>
                <a:cs typeface="Calibri" panose="020F0502020204030204" pitchFamily="34" charset="0"/>
              </a:rPr>
              <a:t>)</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“What is Amazon VPC?”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5"/>
              </a:rPr>
              <a:t>http://docs.aws.amazon.com/AmazonVPC/latest/UserGuide/VPC_Introduction.html</a:t>
            </a:r>
            <a:r>
              <a:rPr lang="en-US" sz="1200" dirty="0">
                <a:latin typeface="Calibri" panose="020F0502020204030204" pitchFamily="34" charset="0"/>
                <a:ea typeface="Amazon Ember Light" panose="020B0403020204020204" pitchFamily="34" charset="0"/>
                <a:cs typeface="Calibri" panose="020F0502020204030204" pitchFamily="34" charset="0"/>
              </a:rPr>
              <a:t>)</a:t>
            </a:r>
          </a:p>
        </p:txBody>
      </p:sp>
    </p:spTree>
    <p:extLst>
      <p:ext uri="{BB962C8B-B14F-4D97-AF65-F5344CB8AC3E}">
        <p14:creationId xmlns:p14="http://schemas.microsoft.com/office/powerpoint/2010/main" val="3071839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6422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97212" rtl="0" eaLnBrk="1" fontAlgn="auto" latinLnBrk="0" hangingPunct="1">
              <a:lnSpc>
                <a:spcPct val="90000"/>
              </a:lnSpc>
              <a:spcBef>
                <a:spcPts val="0"/>
              </a:spcBef>
              <a:spcAft>
                <a:spcPts val="400"/>
              </a:spcAft>
              <a:buClrTx/>
              <a:buSzTx/>
              <a:buFontTx/>
              <a:buNone/>
              <a:tabLst/>
              <a:defRPr/>
            </a:pPr>
            <a:endParaRPr lang="en-US" dirty="0"/>
          </a:p>
        </p:txBody>
      </p:sp>
    </p:spTree>
    <p:extLst>
      <p:ext uri="{BB962C8B-B14F-4D97-AF65-F5344CB8AC3E}">
        <p14:creationId xmlns:p14="http://schemas.microsoft.com/office/powerpoint/2010/main" val="10920401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97212" rtl="0" eaLnBrk="1" fontAlgn="auto" latinLnBrk="0" hangingPunct="1">
              <a:lnSpc>
                <a:spcPct val="90000"/>
              </a:lnSpc>
              <a:spcBef>
                <a:spcPts val="0"/>
              </a:spcBef>
              <a:spcAft>
                <a:spcPts val="400"/>
              </a:spcAft>
              <a:buClrTx/>
              <a:buSzTx/>
              <a:buFontTx/>
              <a:buNone/>
              <a:tabLst/>
              <a:defRPr/>
            </a:pPr>
            <a:r>
              <a:rPr lang="en-US" dirty="0"/>
              <a:t>The online application must be in public subnets to allow access from clients' browsers. The database cluster must be in private subnets to meet the requirement that there be no access from the Internet. A NAT Gateway is required to give the database cluster the ability to download patches from the Internet. NAT Gateways must be deployed in public subnets.</a:t>
            </a:r>
          </a:p>
        </p:txBody>
      </p:sp>
    </p:spTree>
    <p:extLst>
      <p:ext uri="{BB962C8B-B14F-4D97-AF65-F5344CB8AC3E}">
        <p14:creationId xmlns:p14="http://schemas.microsoft.com/office/powerpoint/2010/main" val="613826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767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3078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59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90088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6430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29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0369"/>
          </a:xfrm>
        </p:spPr>
        <p:txBody>
          <a:bodyPr/>
          <a:lstStyle/>
          <a:p>
            <a:r>
              <a:rPr lang="en-US" sz="1200" kern="1200" dirty="0">
                <a:solidFill>
                  <a:schemeClr val="tx1"/>
                </a:solidFill>
                <a:effectLst/>
                <a:ea typeface="+mn-ea"/>
                <a:cs typeface="Calibri" panose="020F0502020204030204" pitchFamily="34" charset="0"/>
              </a:rPr>
              <a:t>AWS Identity and Access Management (IAM) is a web service that helps you securely control access to AWS resources for your users. You use IAM to control who can use your AWS resources (authentication), specify the resources they can use, and in what ways (authorization). </a:t>
            </a:r>
          </a:p>
          <a:p>
            <a:endParaRPr lang="en-US" sz="1200" kern="1200" dirty="0">
              <a:solidFill>
                <a:schemeClr val="tx1"/>
              </a:solidFill>
              <a:effectLst/>
              <a:ea typeface="+mn-ea"/>
              <a:cs typeface="Calibri" panose="020F0502020204030204" pitchFamily="34" charset="0"/>
            </a:endParaRPr>
          </a:p>
          <a:p>
            <a:r>
              <a:rPr lang="en-US" sz="1200" kern="1200" dirty="0">
                <a:solidFill>
                  <a:schemeClr val="tx1"/>
                </a:solidFill>
                <a:effectLst/>
                <a:ea typeface="+mn-ea"/>
                <a:cs typeface="Calibri" panose="020F0502020204030204" pitchFamily="34" charset="0"/>
              </a:rPr>
              <a:t>IAM allows you to grant permission to a user, group, or role so that they can administer and use resources in your AWS account without sharing your password or access key. You can make credentials available securely to applications that run on Amazon EC2 instances. Those credentials are temporary and give access to other AWS resources (for example, Amazon S3 buckets, </a:t>
            </a:r>
            <a:r>
              <a:rPr lang="en-US" sz="1059" kern="1200" dirty="0">
                <a:solidFill>
                  <a:schemeClr val="tx1"/>
                </a:solidFill>
                <a:effectLst/>
                <a:ea typeface="+mn-ea"/>
                <a:cs typeface="+mn-cs"/>
              </a:rPr>
              <a:t>Amazon Relational Database Service (Amazon RDS)</a:t>
            </a:r>
            <a:r>
              <a:rPr lang="en-US" sz="1200" dirty="0">
                <a:effectLst/>
              </a:rPr>
              <a:t> </a:t>
            </a:r>
            <a:r>
              <a:rPr lang="en-US" sz="1200" kern="1200" dirty="0">
                <a:solidFill>
                  <a:schemeClr val="tx1"/>
                </a:solidFill>
                <a:effectLst/>
                <a:ea typeface="+mn-ea"/>
                <a:cs typeface="Calibri" panose="020F0502020204030204" pitchFamily="34" charset="0"/>
              </a:rPr>
              <a:t>, and Amazon DynamoDB databases). You can also allow users who already have passwords elsewhere (e.g., in your corporate network or with an internet identity provider) to get temporary access to your AWS account.</a:t>
            </a:r>
          </a:p>
          <a:p>
            <a:endParaRPr lang="en-US" sz="1200" kern="1200" dirty="0">
              <a:solidFill>
                <a:schemeClr val="tx1"/>
              </a:solidFill>
              <a:effectLst/>
              <a:ea typeface="+mn-ea"/>
              <a:cs typeface="Calibri" panose="020F0502020204030204" pitchFamily="34" charset="0"/>
            </a:endParaRPr>
          </a:p>
          <a:p>
            <a:r>
              <a:rPr lang="en-US" sz="1200" kern="1200" dirty="0">
                <a:solidFill>
                  <a:schemeClr val="tx1"/>
                </a:solidFill>
                <a:effectLst/>
                <a:ea typeface="+mn-ea"/>
                <a:cs typeface="Calibri" panose="020F0502020204030204" pitchFamily="34" charset="0"/>
              </a:rPr>
              <a:t>When you create IAM policies, follow the standard security advice of granting </a:t>
            </a:r>
            <a:r>
              <a:rPr lang="en-US" sz="1200" i="1" kern="1200" dirty="0">
                <a:solidFill>
                  <a:schemeClr val="tx1"/>
                </a:solidFill>
                <a:effectLst/>
                <a:ea typeface="+mn-ea"/>
                <a:cs typeface="Calibri" panose="020F0502020204030204" pitchFamily="34" charset="0"/>
              </a:rPr>
              <a:t>least privilege</a:t>
            </a:r>
            <a:r>
              <a:rPr lang="en-US" sz="1200" kern="1200" dirty="0">
                <a:solidFill>
                  <a:schemeClr val="tx1"/>
                </a:solidFill>
                <a:effectLst/>
                <a:ea typeface="+mn-ea"/>
                <a:cs typeface="Calibri" panose="020F0502020204030204" pitchFamily="34" charset="0"/>
              </a:rPr>
              <a:t>—that is, granting only the permissions required to perform a task. Determine what users must do and then craft policies for them that permit the users to perform </a:t>
            </a:r>
            <a:r>
              <a:rPr lang="en-US" sz="1200" i="1" kern="1200" dirty="0">
                <a:solidFill>
                  <a:schemeClr val="tx1"/>
                </a:solidFill>
                <a:effectLst/>
                <a:ea typeface="+mn-ea"/>
                <a:cs typeface="Calibri" panose="020F0502020204030204" pitchFamily="34" charset="0"/>
              </a:rPr>
              <a:t>only</a:t>
            </a:r>
            <a:r>
              <a:rPr lang="en-US" sz="1200" kern="1200" dirty="0">
                <a:solidFill>
                  <a:schemeClr val="tx1"/>
                </a:solidFill>
                <a:effectLst/>
                <a:ea typeface="+mn-ea"/>
                <a:cs typeface="Calibri" panose="020F0502020204030204" pitchFamily="34" charset="0"/>
              </a:rPr>
              <a:t> those tasks. Start with a minimum set of permissions and grant additional permissions as necessary. This is a more secure approach than starting with lenient permissions that you have to restrict in the future.</a:t>
            </a:r>
          </a:p>
        </p:txBody>
      </p:sp>
    </p:spTree>
    <p:extLst>
      <p:ext uri="{BB962C8B-B14F-4D97-AF65-F5344CB8AC3E}">
        <p14:creationId xmlns:p14="http://schemas.microsoft.com/office/powerpoint/2010/main" val="3177958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984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IAM users and groups: Users created within the account.</a:t>
            </a:r>
          </a:p>
          <a:p>
            <a:r>
              <a:rPr lang="en-US" sz="1200" dirty="0">
                <a:latin typeface="Calibri" panose="020F0502020204030204" pitchFamily="34" charset="0"/>
                <a:cs typeface="Calibri" panose="020F0502020204030204" pitchFamily="34" charset="0"/>
              </a:rPr>
              <a:t>IAM Roles: Temporary identities used by EC2 instances, Lambdas, and external users.</a:t>
            </a:r>
          </a:p>
          <a:p>
            <a:r>
              <a:rPr lang="en-US" sz="1200" dirty="0">
                <a:latin typeface="Calibri" panose="020F0502020204030204" pitchFamily="34" charset="0"/>
                <a:cs typeface="Calibri" panose="020F0502020204030204" pitchFamily="34" charset="0"/>
              </a:rPr>
              <a:t>Federated Users: Users with Active Directory identities or other corporate credentials have role assigned in IAM.</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Web Identity Federation: Users with web identities from Amazon.com or other Open ID provider have role assigned using Security Token Service (STS).</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735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For more information, see </a:t>
            </a:r>
          </a:p>
          <a:p>
            <a:pPr marL="0" indent="0">
              <a:buFont typeface="Arial" panose="020B0604020202020204" pitchFamily="34" charset="0"/>
              <a:buNone/>
            </a:pPr>
            <a:endPar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endParaRPr>
          </a:p>
          <a:p>
            <a:pPr marL="0" indent="0">
              <a:buFont typeface="Arial" panose="020B0604020202020204" pitchFamily="34" charset="0"/>
              <a:buNone/>
            </a:pP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Amazon Web Services</a:t>
            </a:r>
            <a:r>
              <a:rPr lang="en-US" sz="1200" dirty="0">
                <a:latin typeface="Calibri" panose="020F0502020204030204" pitchFamily="34" charset="0"/>
                <a:ea typeface="Amazon Ember Light" panose="020B0403020204020204" pitchFamily="34" charset="0"/>
                <a:cs typeface="Calibri" panose="020F0502020204030204" pitchFamily="34" charset="0"/>
              </a:rPr>
              <a:t>: Overview of Security Processes: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3"/>
              </a:rPr>
              <a:t>https://d0.awsstatic.com/whitepapers/Security/AWS_Security_Whitepaper.pdf</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indent="0">
              <a:buFont typeface="Arial" panose="020B0604020202020204" pitchFamily="34" charset="0"/>
              <a:buNone/>
            </a:pPr>
            <a:r>
              <a:rPr lang="en-US" sz="1200" dirty="0">
                <a:latin typeface="Calibri" panose="020F0502020204030204" pitchFamily="34" charset="0"/>
                <a:ea typeface="Amazon Ember Light" panose="020B0403020204020204" pitchFamily="34" charset="0"/>
                <a:cs typeface="Calibri" panose="020F0502020204030204" pitchFamily="34" charset="0"/>
              </a:rPr>
              <a:t>“AWS Security Best Practices” whitepaper: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4"/>
              </a:rPr>
              <a:t>https://d0.awsstatic.com/whitepapers/aws-security-best-practices.pdf</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indent="0">
              <a:buFont typeface="Arial" panose="020B0604020202020204" pitchFamily="34" charset="0"/>
              <a:buNone/>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indent="0">
              <a:buFont typeface="Arial" panose="020B0604020202020204" pitchFamily="34" charset="0"/>
              <a:buNone/>
            </a:pPr>
            <a:r>
              <a:rPr lang="en-US" sz="1200" dirty="0">
                <a:latin typeface="Calibri" panose="020F0502020204030204" pitchFamily="34" charset="0"/>
                <a:ea typeface="Amazon Ember Light" panose="020B0403020204020204" pitchFamily="34" charset="0"/>
                <a:cs typeface="Calibri" panose="020F0502020204030204" pitchFamily="34" charset="0"/>
              </a:rPr>
              <a:t>IAM Best Practices: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5"/>
              </a:rPr>
              <a:t>http://docs.aws.amazon.com/IAM/latest/UserGuide/best-practices.html</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indent="0">
              <a:buFont typeface="Arial" panose="020B0604020202020204" pitchFamily="34" charset="0"/>
              <a:buNone/>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indent="0">
              <a:buFont typeface="Arial" panose="020B0604020202020204" pitchFamily="34" charset="0"/>
              <a:buNone/>
            </a:pPr>
            <a:r>
              <a:rPr lang="en-US" sz="1200" dirty="0">
                <a:latin typeface="Calibri" panose="020F0502020204030204" pitchFamily="34" charset="0"/>
                <a:ea typeface="Amazon Ember Light" panose="020B0403020204020204" pitchFamily="34" charset="0"/>
                <a:cs typeface="Calibri" panose="020F0502020204030204" pitchFamily="34" charset="0"/>
              </a:rPr>
              <a:t>Best Practices for Managing AWS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Access Keys</a:t>
            </a:r>
            <a:r>
              <a:rPr lang="en-US" sz="1200" baseline="0" dirty="0">
                <a:latin typeface="Calibri" panose="020F0502020204030204" pitchFamily="34" charset="0"/>
                <a:ea typeface="Amazon Ember Light" panose="020B0403020204020204" pitchFamily="34" charset="0"/>
                <a:cs typeface="Calibri" panose="020F0502020204030204" pitchFamily="34" charset="0"/>
              </a:rPr>
              <a:t>: </a:t>
            </a:r>
            <a:r>
              <a:rPr lang="en-US" sz="1200" dirty="0">
                <a:latin typeface="Calibri" panose="020F0502020204030204" pitchFamily="34" charset="0"/>
                <a:ea typeface="Amazon Ember Light" panose="020B0403020204020204" pitchFamily="34" charset="0"/>
                <a:cs typeface="Calibri" panose="020F0502020204030204" pitchFamily="34" charset="0"/>
                <a:hlinkClick r:id="rId6"/>
              </a:rPr>
              <a:t>http://docs.aws.amazon.com/general/latest/gr/aws-access-keys-best-practices.html</a:t>
            </a:r>
            <a:r>
              <a:rPr lang="en-US" sz="1200" baseline="0" dirty="0">
                <a:latin typeface="Calibri" panose="020F0502020204030204" pitchFamily="34" charset="0"/>
                <a:cs typeface="Calibri" panose="020F0502020204030204" pitchFamily="34" charset="0"/>
              </a:rPr>
              <a:t> </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794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454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6867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9.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9.sv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dirty="0">
                <a:solidFill>
                  <a:schemeClr val="bg1"/>
                </a:solidFill>
                <a:latin typeface="Amazon Ember Light" charset="0"/>
                <a:ea typeface="Amazon Ember Light" charset="0"/>
                <a:cs typeface="Amazon Ember Light" charset="0"/>
              </a:rPr>
              <a:t>https://support.aws.amazon.com/#/contacts/aws-training</a:t>
            </a:r>
            <a:r>
              <a:rPr lang="en-US" sz="900" dirty="0">
                <a:solidFill>
                  <a:schemeClr val="bg1"/>
                </a:solidFill>
                <a:latin typeface="Amazon Ember Light" charset="0"/>
                <a:ea typeface="Amazon Ember Light" charset="0"/>
                <a:cs typeface="Amazon Ember Light" charset="0"/>
              </a:rPr>
              <a:t>. All trademarks are the property of their owners.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ection_1">
    <p:bg>
      <p:bgPr>
        <a:solidFill>
          <a:schemeClr val="bg1"/>
        </a:solidFill>
        <a:effectLst/>
      </p:bgPr>
    </p:bg>
    <p:spTree>
      <p:nvGrpSpPr>
        <p:cNvPr id="1" name=""/>
        <p:cNvGrpSpPr/>
        <p:nvPr/>
      </p:nvGrpSpPr>
      <p:grpSpPr>
        <a:xfrm>
          <a:off x="0" y="0"/>
          <a:ext cx="0" cy="0"/>
          <a:chOff x="0" y="0"/>
          <a:chExt cx="0" cy="0"/>
        </a:xfrm>
      </p:grpSpPr>
      <p:pic>
        <p:nvPicPr>
          <p:cNvPr id="12" name="Picture 11" descr="A picture containing object&#10;&#10;Description generated with high confidence">
            <a:extLst>
              <a:ext uri="{FF2B5EF4-FFF2-40B4-BE49-F238E27FC236}">
                <a16:creationId xmlns:a16="http://schemas.microsoft.com/office/drawing/2014/main" id="{35F48DB9-E331-4285-B61A-75E6B3CDC08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
          <a:stretch/>
        </p:blipFill>
        <p:spPr>
          <a:xfrm>
            <a:off x="0" y="0"/>
            <a:ext cx="12192000" cy="6858000"/>
          </a:xfrm>
          <a:prstGeom prst="rect">
            <a:avLst/>
          </a:prstGeom>
        </p:spPr>
      </p:pic>
      <p:sp>
        <p:nvSpPr>
          <p:cNvPr id="2" name="Title 1"/>
          <p:cNvSpPr>
            <a:spLocks noGrp="1"/>
          </p:cNvSpPr>
          <p:nvPr>
            <p:ph type="title" hasCustomPrompt="1"/>
          </p:nvPr>
        </p:nvSpPr>
        <p:spPr bwMode="white">
          <a:xfrm>
            <a:off x="269875" y="2870811"/>
            <a:ext cx="10757271" cy="987963"/>
          </a:xfrm>
          <a:noFill/>
        </p:spPr>
        <p:txBody>
          <a:bodyPr wrap="square" lIns="182880" tIns="146304" rIns="182880" bIns="146304" anchor="t" anchorCtr="0">
            <a:spAutoFit/>
          </a:bodyPr>
          <a:lstStyle>
            <a:lvl1pPr>
              <a:defRPr sz="5000" spc="-98" baseline="0">
                <a:gradFill>
                  <a:gsLst>
                    <a:gs pos="0">
                      <a:schemeClr val="tx1"/>
                    </a:gs>
                    <a:gs pos="100000">
                      <a:schemeClr val="tx1"/>
                    </a:gs>
                  </a:gsLst>
                  <a:lin ang="5400000" scaled="0"/>
                </a:gradFill>
              </a:defRPr>
            </a:lvl1pPr>
          </a:lstStyle>
          <a:p>
            <a:r>
              <a:rPr lang="en-US" dirty="0"/>
              <a:t>Section</a:t>
            </a:r>
          </a:p>
        </p:txBody>
      </p:sp>
      <p:pic>
        <p:nvPicPr>
          <p:cNvPr id="10" name="Graphic 9">
            <a:extLst>
              <a:ext uri="{FF2B5EF4-FFF2-40B4-BE49-F238E27FC236}">
                <a16:creationId xmlns:a16="http://schemas.microsoft.com/office/drawing/2014/main" id="{A6E69C37-0E9D-4E22-B18B-5FB52E08D9E4}"/>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bwMode="white">
          <a:xfrm>
            <a:off x="457141" y="6171769"/>
            <a:ext cx="896250" cy="204345"/>
          </a:xfrm>
          <a:prstGeom prst="rect">
            <a:avLst/>
          </a:prstGeom>
        </p:spPr>
      </p:pic>
      <p:sp>
        <p:nvSpPr>
          <p:cNvPr id="11" name="TextBox 3">
            <a:extLst>
              <a:ext uri="{FF2B5EF4-FFF2-40B4-BE49-F238E27FC236}">
                <a16:creationId xmlns:a16="http://schemas.microsoft.com/office/drawing/2014/main" id="{4F7393F9-7DE2-4793-AE05-B703B6A04CC0}"/>
              </a:ext>
            </a:extLst>
          </p:cNvPr>
          <p:cNvSpPr txBox="1">
            <a:spLocks noChangeArrowheads="1"/>
          </p:cNvSpPr>
          <p:nvPr userDrawn="1"/>
        </p:nvSpPr>
        <p:spPr bwMode="white">
          <a:xfrm>
            <a:off x="4445001"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1"/>
                </a:solidFill>
                <a:latin typeface="Amazon Ember" charset="0"/>
                <a:ea typeface="Amazon Ember" charset="0"/>
                <a:cs typeface="Amazon Ember" charset="0"/>
              </a:rPr>
              <a:t>© 2018, Amazon Web Services, Inc. or its affiliates. All rights reserved.</a:t>
            </a:r>
          </a:p>
        </p:txBody>
      </p:sp>
      <p:pic>
        <p:nvPicPr>
          <p:cNvPr id="8" name="Picture 7">
            <a:extLst>
              <a:ext uri="{FF2B5EF4-FFF2-40B4-BE49-F238E27FC236}">
                <a16:creationId xmlns:a16="http://schemas.microsoft.com/office/drawing/2014/main" id="{23D2A5F9-316C-48CC-91AF-19A9F7E2310E}"/>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13551" y="6196484"/>
            <a:ext cx="645228" cy="385748"/>
          </a:xfrm>
          <a:prstGeom prst="rect">
            <a:avLst/>
          </a:prstGeom>
        </p:spPr>
      </p:pic>
    </p:spTree>
    <p:extLst>
      <p:ext uri="{BB962C8B-B14F-4D97-AF65-F5344CB8AC3E}">
        <p14:creationId xmlns:p14="http://schemas.microsoft.com/office/powerpoint/2010/main" val="33087213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817983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_OneSpeaker">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DE7406F-C142-4253-8E50-E2353A9D4368}"/>
              </a:ext>
            </a:extLst>
          </p:cNvPr>
          <p:cNvGrpSpPr/>
          <p:nvPr userDrawn="1"/>
        </p:nvGrpSpPr>
        <p:grpSpPr>
          <a:xfrm>
            <a:off x="0" y="0"/>
            <a:ext cx="12192000" cy="6858000"/>
            <a:chOff x="0" y="0"/>
            <a:chExt cx="14630400" cy="8229600"/>
          </a:xfrm>
        </p:grpSpPr>
        <p:pic>
          <p:nvPicPr>
            <p:cNvPr id="21" name="Picture 20">
              <a:extLst>
                <a:ext uri="{FF2B5EF4-FFF2-40B4-BE49-F238E27FC236}">
                  <a16:creationId xmlns:a16="http://schemas.microsoft.com/office/drawing/2014/main" id="{1F94A427-1C24-42D8-AD2B-F4589D29F0F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81368" y="0"/>
              <a:ext cx="8849032" cy="8229600"/>
            </a:xfrm>
            <a:prstGeom prst="rect">
              <a:avLst/>
            </a:prstGeom>
          </p:spPr>
        </p:pic>
        <p:sp>
          <p:nvSpPr>
            <p:cNvPr id="22" name="Rectangle 21">
              <a:extLst>
                <a:ext uri="{FF2B5EF4-FFF2-40B4-BE49-F238E27FC236}">
                  <a16:creationId xmlns:a16="http://schemas.microsoft.com/office/drawing/2014/main" id="{7834436B-15A7-4747-8E82-8F4E178B11DA}"/>
                </a:ext>
              </a:extLst>
            </p:cNvPr>
            <p:cNvSpPr/>
            <p:nvPr userDrawn="1"/>
          </p:nvSpPr>
          <p:spPr bwMode="auto">
            <a:xfrm>
              <a:off x="0" y="0"/>
              <a:ext cx="5781368" cy="82296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p:ph type="title" hasCustomPrompt="1"/>
          </p:nvPr>
        </p:nvSpPr>
        <p:spPr bwMode="white">
          <a:xfrm>
            <a:off x="269240" y="1941676"/>
            <a:ext cx="8718498" cy="1542143"/>
          </a:xfrm>
          <a:noFill/>
        </p:spPr>
        <p:txBody>
          <a:bodyPr lIns="182880" tIns="146304" rIns="182880" bIns="146304" anchor="t" anchorCtr="0"/>
          <a:lstStyle>
            <a:lvl1pPr>
              <a:defRPr sz="4500" spc="-98" baseline="0">
                <a:solidFill>
                  <a:schemeClr val="bg1"/>
                </a:solidFill>
              </a:defRPr>
            </a:lvl1pPr>
          </a:lstStyle>
          <a:p>
            <a:r>
              <a:rPr lang="en-US" dirty="0"/>
              <a:t>Presentation Title here</a:t>
            </a:r>
          </a:p>
        </p:txBody>
      </p:sp>
      <p:sp>
        <p:nvSpPr>
          <p:cNvPr id="3" name="Text Placeholder 2"/>
          <p:cNvSpPr>
            <a:spLocks noGrp="1"/>
          </p:cNvSpPr>
          <p:nvPr>
            <p:ph type="body" sz="quarter" idx="14" hasCustomPrompt="1"/>
          </p:nvPr>
        </p:nvSpPr>
        <p:spPr bwMode="white">
          <a:xfrm>
            <a:off x="269875" y="3877469"/>
            <a:ext cx="8715373" cy="1387928"/>
          </a:xfrm>
        </p:spPr>
        <p:txBody>
          <a:bodyPr lIns="182880" tIns="146304" rIns="182880" bIns="146304">
            <a:noAutofit/>
          </a:bodyPr>
          <a:lstStyle>
            <a:lvl1pPr marL="0" indent="0">
              <a:spcBef>
                <a:spcPts val="0"/>
              </a:spcBef>
              <a:buNone/>
              <a:defRPr lang="en-US" sz="2000" b="0" kern="1200" spc="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4" name="Text Placeholder 3"/>
          <p:cNvSpPr>
            <a:spLocks noGrp="1"/>
          </p:cNvSpPr>
          <p:nvPr>
            <p:ph type="body" sz="quarter" idx="15" hasCustomPrompt="1"/>
          </p:nvPr>
        </p:nvSpPr>
        <p:spPr bwMode="white">
          <a:xfrm>
            <a:off x="269239" y="1226096"/>
            <a:ext cx="8718498" cy="526363"/>
          </a:xfrm>
        </p:spPr>
        <p:txBody>
          <a:bodyPr vert="horz" wrap="square" lIns="182880" tIns="146304" rIns="182880" bIns="146304" rtlCol="0">
            <a:spAutoFit/>
          </a:bodyPr>
          <a:lstStyle>
            <a:lvl1pPr>
              <a:defRPr lang="en-US" sz="1667" spc="500" baseline="0" dirty="0">
                <a:solidFill>
                  <a:schemeClr val="bg1"/>
                </a:solidFill>
              </a:defRPr>
            </a:lvl1pPr>
          </a:lstStyle>
          <a:p>
            <a:pPr marL="0" lvl="0" indent="0">
              <a:buNone/>
            </a:pPr>
            <a:r>
              <a:rPr lang="en-US" dirty="0" err="1"/>
              <a:t>SessionID</a:t>
            </a:r>
            <a:endParaRPr lang="en-US" dirty="0"/>
          </a:p>
        </p:txBody>
      </p:sp>
      <p:pic>
        <p:nvPicPr>
          <p:cNvPr id="11" name="Graphic 10">
            <a:extLst>
              <a:ext uri="{FF2B5EF4-FFF2-40B4-BE49-F238E27FC236}">
                <a16:creationId xmlns:a16="http://schemas.microsoft.com/office/drawing/2014/main" id="{5F306402-1ADF-431A-8AE8-7631253E61A6}"/>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457141" y="6171769"/>
            <a:ext cx="896250" cy="204345"/>
          </a:xfrm>
          <a:prstGeom prst="rect">
            <a:avLst/>
          </a:prstGeom>
        </p:spPr>
      </p:pic>
      <p:sp>
        <p:nvSpPr>
          <p:cNvPr id="12" name="TextBox 3">
            <a:extLst>
              <a:ext uri="{FF2B5EF4-FFF2-40B4-BE49-F238E27FC236}">
                <a16:creationId xmlns:a16="http://schemas.microsoft.com/office/drawing/2014/main" id="{6F758A9E-D98A-4B48-B7C9-FD59B2A7D711}"/>
              </a:ext>
            </a:extLst>
          </p:cNvPr>
          <p:cNvSpPr txBox="1">
            <a:spLocks noChangeArrowheads="1"/>
          </p:cNvSpPr>
          <p:nvPr userDrawn="1"/>
        </p:nvSpPr>
        <p:spPr bwMode="white">
          <a:xfrm>
            <a:off x="4445001"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bg1"/>
                </a:solidFill>
                <a:latin typeface="Amazon Ember" charset="0"/>
                <a:ea typeface="Amazon Ember" charset="0"/>
                <a:cs typeface="Amazon Ember" charset="0"/>
              </a:rPr>
              <a:t>© 2018, Amazon Web Services, Inc. or its affiliates. All rights reserved.</a:t>
            </a:r>
          </a:p>
        </p:txBody>
      </p:sp>
      <p:pic>
        <p:nvPicPr>
          <p:cNvPr id="13" name="Picture 12">
            <a:extLst>
              <a:ext uri="{FF2B5EF4-FFF2-40B4-BE49-F238E27FC236}">
                <a16:creationId xmlns:a16="http://schemas.microsoft.com/office/drawing/2014/main" id="{7D566F41-648E-4417-9E66-27248ED99606}"/>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13551" y="6196484"/>
            <a:ext cx="645228" cy="385748"/>
          </a:xfrm>
          <a:prstGeom prst="rect">
            <a:avLst/>
          </a:prstGeom>
        </p:spPr>
      </p:pic>
    </p:spTree>
    <p:extLst>
      <p:ext uri="{BB962C8B-B14F-4D97-AF65-F5344CB8AC3E}">
        <p14:creationId xmlns:p14="http://schemas.microsoft.com/office/powerpoint/2010/main" val="7015671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lvl1pPr marL="380985" indent="-380985">
              <a:buFont typeface="Arial" panose="020B0604020202020204" pitchFamily="34" charset="0"/>
              <a:buChar char="•"/>
              <a:defRPr/>
            </a:lvl1pPr>
            <a:lvl2pPr marL="621882" indent="-285739">
              <a:buFont typeface="Arial" panose="020B0604020202020204" pitchFamily="34" charset="0"/>
              <a:buChar char="•"/>
              <a:defRPr/>
            </a:lvl2pPr>
            <a:lvl3pPr marL="845977" indent="-285739">
              <a:buFont typeface="Arial" panose="020B0604020202020204" pitchFamily="34" charset="0"/>
              <a:buChar char="•"/>
              <a:defRPr/>
            </a:lvl3pPr>
            <a:lvl4pPr marL="1070072" indent="-285739">
              <a:buFont typeface="Arial" panose="020B0604020202020204" pitchFamily="34" charset="0"/>
              <a:buChar char="•"/>
              <a:defRPr/>
            </a:lvl4pPr>
            <a:lvl5pPr marL="1294167" indent="-285739">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70446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67081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2020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Tree>
    <p:custDataLst>
      <p:tags r:id="rId28"/>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 id="2147483679" r:id="rId22"/>
    <p:sldLayoutId id="2147483680" r:id="rId23"/>
    <p:sldLayoutId id="2147483681" r:id="rId24"/>
    <p:sldLayoutId id="2147483682" r:id="rId25"/>
    <p:sldLayoutId id="2147483683" r:id="rId26"/>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3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image" Target="../media/image31.gif"/><Relationship Id="rId5" Type="http://schemas.openxmlformats.org/officeDocument/2006/relationships/image" Target="../media/image2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3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8" Type="http://schemas.openxmlformats.org/officeDocument/2006/relationships/hyperlink" Target="https://d0.awsstatic.com/whitepapers/Security/AWS_Security_Whitepaper.pdf" TargetMode="External"/><Relationship Id="rId3" Type="http://schemas.openxmlformats.org/officeDocument/2006/relationships/hyperlink" Target="https://www.youtube.com/watch?v=Tb_W1w_TwLk" TargetMode="External"/><Relationship Id="rId7" Type="http://schemas.openxmlformats.org/officeDocument/2006/relationships/hyperlink" Target="https://docs.aws.amazon.com/AWSEC2/latest/UserGuide/InstanceStorage.html" TargetMode="Externa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hyperlink" Target="http://docs.aws.amazon.com/AmazonS3/latest/dev/UsingEncryption.html" TargetMode="External"/><Relationship Id="rId5" Type="http://schemas.openxmlformats.org/officeDocument/2006/relationships/hyperlink" Target="https://amazon.qwiklabs.com/focuses/3458?locale=en" TargetMode="External"/><Relationship Id="rId10" Type="http://schemas.openxmlformats.org/officeDocument/2006/relationships/image" Target="../media/image20.png"/><Relationship Id="rId4" Type="http://schemas.openxmlformats.org/officeDocument/2006/relationships/hyperlink" Target="https://d0.awsstatic.com/whitepapers/AWS_Securing_Data_at_Rest_with_Encryption.pdf" TargetMode="External"/><Relationship Id="rId9" Type="http://schemas.openxmlformats.org/officeDocument/2006/relationships/hyperlink" Target="http://blogs.aws.amazon.com/security/post/TxPOJBY6FE360K/IAM-policies-and-Bucket-Policies-and-ACLs-Oh-My-Controlling-Access-to-S3-Resourc"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3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7.xml"/><Relationship Id="rId1" Type="http://schemas.openxmlformats.org/officeDocument/2006/relationships/slideLayout" Target="../slideLayouts/slideLayout16.xml"/><Relationship Id="rId5" Type="http://schemas.openxmlformats.org/officeDocument/2006/relationships/image" Target="../media/image36.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5.emf"/><Relationship Id="rId4" Type="http://schemas.openxmlformats.org/officeDocument/2006/relationships/image" Target="../media/image30.pn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27.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hyperlink" Target="https://s3.amazonaws.com/quickstart-reference/linux/bastion/latest/doc/linux-bastion-hosts-on-the-aws-cloud.pdf" TargetMode="External"/><Relationship Id="rId7"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6.xml"/><Relationship Id="rId6" Type="http://schemas.openxmlformats.org/officeDocument/2006/relationships/hyperlink" Target="https://docs.aws.amazon.com/AWSEC2/latest/UserGuide/InstanceStorage.html" TargetMode="External"/><Relationship Id="rId5" Type="http://schemas.openxmlformats.org/officeDocument/2006/relationships/hyperlink" Target="http://docs.aws.amazon.com/AmazonVPC/latest/UserGuide/VPC_Introduction.html#Overview" TargetMode="External"/><Relationship Id="rId4" Type="http://schemas.openxmlformats.org/officeDocument/2006/relationships/hyperlink" Target="https://amazon.qwiklabs.com/focuses/3458?locale=en"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2.tiff"/><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1.xml"/><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16.xml"/><Relationship Id="rId1" Type="http://schemas.openxmlformats.org/officeDocument/2006/relationships/tags" Target="../tags/tag2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hyperlink" Target="http://docs.aws.amazon.com/general/latest/gr/aws-access-keys-best-practices.html#use-roles" TargetMode="External"/><Relationship Id="rId3" Type="http://schemas.openxmlformats.org/officeDocument/2006/relationships/hyperlink" Target="https://d0.awsstatic.com/whitepapers/Security/AWS_Security_Whitepaper.pdf" TargetMode="External"/><Relationship Id="rId7" Type="http://schemas.openxmlformats.org/officeDocument/2006/relationships/hyperlink" Target="https://docs.aws.amazon.com/AWSEC2/latest/UserGuide/InstanceStorage.html"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hyperlink" Target="http://docs.aws.amazon.com/IAM/latest/UserGuide/best-practices.html" TargetMode="External"/><Relationship Id="rId5" Type="http://schemas.openxmlformats.org/officeDocument/2006/relationships/hyperlink" Target="https://amazon.qwiklabs.com/focuses/3458?locale=en" TargetMode="External"/><Relationship Id="rId4" Type="http://schemas.openxmlformats.org/officeDocument/2006/relationships/hyperlink" Target="https://d0.awsstatic.com/whitepapers/aws-security-best-practices.pdf" TargetMode="Externa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1DF34F-BFC7-FB49-B822-0497B999C0B1}"/>
              </a:ext>
            </a:extLst>
          </p:cNvPr>
          <p:cNvSpPr>
            <a:spLocks noGrp="1"/>
          </p:cNvSpPr>
          <p:nvPr>
            <p:ph type="title"/>
          </p:nvPr>
        </p:nvSpPr>
        <p:spPr/>
        <p:txBody>
          <a:bodyPr/>
          <a:lstStyle/>
          <a:p>
            <a:r>
              <a:rPr lang="en-US" dirty="0" smtClean="0"/>
              <a:t>Design </a:t>
            </a:r>
            <a:r>
              <a:rPr lang="en-US" dirty="0" smtClean="0"/>
              <a:t>Secure </a:t>
            </a:r>
            <a:r>
              <a:rPr lang="en-US" dirty="0"/>
              <a:t>Applications and Architectures</a:t>
            </a:r>
            <a:br>
              <a:rPr lang="en-US" dirty="0"/>
            </a:br>
            <a:r>
              <a:rPr lang="en-US" sz="3667" dirty="0"/>
              <a:t>Domain 3</a:t>
            </a:r>
            <a:endParaRPr lang="en-US" dirty="0"/>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95725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Amazon Ember Light" panose="020B0403020204020204"/>
              </a:rPr>
              <a:t>Your AWS Account Administrator left your company today. The Administrator had access to the </a:t>
            </a:r>
            <a:r>
              <a:rPr lang="en-US" sz="2000" b="1" dirty="0">
                <a:solidFill>
                  <a:srgbClr val="D232AA"/>
                </a:solidFill>
                <a:latin typeface="Amazon Ember Light" panose="020B0403020204020204"/>
              </a:rPr>
              <a:t>root user</a:t>
            </a:r>
            <a:r>
              <a:rPr lang="en-US" sz="2000" dirty="0">
                <a:latin typeface="Amazon Ember Light" panose="020B0403020204020204"/>
              </a:rPr>
              <a:t> and a personal </a:t>
            </a:r>
            <a:r>
              <a:rPr lang="en-US" sz="2000" b="1" dirty="0">
                <a:solidFill>
                  <a:srgbClr val="D232AA"/>
                </a:solidFill>
                <a:latin typeface="Amazon Ember Light" panose="020B0403020204020204"/>
              </a:rPr>
              <a:t>IAM administrator account</a:t>
            </a:r>
            <a:r>
              <a:rPr lang="en-US" sz="2000" dirty="0">
                <a:latin typeface="Amazon Ember Light" panose="020B0403020204020204"/>
              </a:rPr>
              <a:t>. </a:t>
            </a:r>
            <a:r>
              <a:rPr lang="en-US" sz="2000" dirty="0">
                <a:solidFill>
                  <a:srgbClr val="000000"/>
                </a:solidFill>
                <a:latin typeface="Amazon Ember Light" panose="020B0403020204020204"/>
              </a:rPr>
              <a:t>With these accounts,</a:t>
            </a:r>
            <a:r>
              <a:rPr lang="en-US" sz="2000" dirty="0">
                <a:latin typeface="Amazon Ember Light" panose="020B0403020204020204"/>
              </a:rPr>
              <a:t> he generated other </a:t>
            </a:r>
            <a:r>
              <a:rPr lang="en-US" sz="2000" b="1" dirty="0">
                <a:solidFill>
                  <a:srgbClr val="D232AA"/>
                </a:solidFill>
                <a:latin typeface="Amazon Ember Light" panose="020B0403020204020204"/>
              </a:rPr>
              <a:t>IAM users and keys</a:t>
            </a:r>
            <a:r>
              <a:rPr lang="en-US" sz="2000" dirty="0">
                <a:latin typeface="Amazon Ember Light" panose="020B0403020204020204"/>
              </a:rPr>
              <a:t>. </a:t>
            </a:r>
          </a:p>
          <a:p>
            <a:pPr>
              <a:lnSpc>
                <a:spcPct val="100000"/>
              </a:lnSpc>
            </a:pPr>
            <a:endParaRPr lang="en-US" sz="1100" dirty="0">
              <a:latin typeface="Amazon Ember Light" panose="020B0403020204020204"/>
            </a:endParaRPr>
          </a:p>
          <a:p>
            <a:pPr marL="0" indent="0">
              <a:lnSpc>
                <a:spcPct val="100000"/>
              </a:lnSpc>
              <a:buNone/>
            </a:pPr>
            <a:r>
              <a:rPr lang="en-US" sz="2000" dirty="0">
                <a:latin typeface="Amazon Ember Light" panose="020B0403020204020204"/>
              </a:rPr>
              <a:t>Which of the following should you do today to protect your AWS infrastructure? (Select THREE.)</a:t>
            </a:r>
          </a:p>
          <a:p>
            <a:pPr>
              <a:lnSpc>
                <a:spcPct val="100000"/>
              </a:lnSpc>
            </a:pPr>
            <a:endParaRPr lang="en-US" sz="1800" dirty="0">
              <a:latin typeface="Amazon Ember Light" panose="020B0403020204020204"/>
            </a:endParaRPr>
          </a:p>
          <a:p>
            <a:pPr marL="428598" indent="-428598">
              <a:lnSpc>
                <a:spcPct val="100000"/>
              </a:lnSpc>
              <a:buFont typeface="+mj-lt"/>
              <a:buAutoNum type="alphaUcPeriod"/>
            </a:pPr>
            <a:r>
              <a:rPr lang="en-US" sz="1800" dirty="0">
                <a:latin typeface="Amazon Ember Light" panose="020B0403020204020204"/>
              </a:rPr>
              <a:t>Change the password and add MFA to the root user.</a:t>
            </a:r>
          </a:p>
          <a:p>
            <a:pPr marL="428598" indent="-428598">
              <a:lnSpc>
                <a:spcPct val="100000"/>
              </a:lnSpc>
              <a:buFont typeface="+mj-lt"/>
              <a:buAutoNum type="alphaUcPeriod"/>
            </a:pPr>
            <a:r>
              <a:rPr lang="en-US" sz="1800" strike="sngStrike" dirty="0">
                <a:latin typeface="Amazon Ember Light" panose="020B0403020204020204"/>
              </a:rPr>
              <a:t>Put an IP restriction on root user logins. </a:t>
            </a:r>
            <a:r>
              <a:rPr lang="en-US" sz="1800" dirty="0">
                <a:latin typeface="Amazon Ember Light" panose="020B0403020204020204"/>
              </a:rPr>
              <a:t>(Not currently supported)</a:t>
            </a:r>
          </a:p>
          <a:p>
            <a:pPr marL="428598" indent="-428598">
              <a:lnSpc>
                <a:spcPct val="100000"/>
              </a:lnSpc>
              <a:buFont typeface="+mj-lt"/>
              <a:buAutoNum type="alphaUcPeriod"/>
            </a:pPr>
            <a:r>
              <a:rPr lang="en-US" sz="1800" dirty="0">
                <a:latin typeface="Amazon Ember Light" panose="020B0403020204020204"/>
              </a:rPr>
              <a:t>Rotate keys and change passwords for IAM users.</a:t>
            </a:r>
          </a:p>
          <a:p>
            <a:pPr marL="428598" indent="-428598">
              <a:lnSpc>
                <a:spcPct val="100000"/>
              </a:lnSpc>
              <a:buFont typeface="+mj-lt"/>
              <a:buAutoNum type="alphaUcPeriod"/>
            </a:pPr>
            <a:r>
              <a:rPr lang="en-US" sz="1800" dirty="0">
                <a:latin typeface="Amazon Ember Light" panose="020B0403020204020204"/>
              </a:rPr>
              <a:t>Delete all IAM users.</a:t>
            </a:r>
          </a:p>
          <a:p>
            <a:pPr marL="428598" indent="-428598">
              <a:lnSpc>
                <a:spcPct val="100000"/>
              </a:lnSpc>
              <a:buFont typeface="+mj-lt"/>
              <a:buAutoNum type="alphaUcPeriod"/>
            </a:pPr>
            <a:r>
              <a:rPr lang="en-US" sz="1800" dirty="0">
                <a:latin typeface="Amazon Ember Light" panose="020B0403020204020204"/>
              </a:rPr>
              <a:t>Delete the Administrator’s IAM user.</a:t>
            </a:r>
          </a:p>
          <a:p>
            <a:pPr marL="428598" indent="-428598">
              <a:lnSpc>
                <a:spcPct val="100000"/>
              </a:lnSpc>
              <a:buFont typeface="+mj-lt"/>
              <a:buAutoNum type="alphaUcPeriod"/>
            </a:pPr>
            <a:r>
              <a:rPr lang="en-US" sz="1800" dirty="0">
                <a:latin typeface="Amazon Ember Light" panose="020B0403020204020204"/>
              </a:rPr>
              <a:t>Relaunch all EC2 instances with new roles.</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10</a:t>
            </a:fld>
            <a:endParaRPr lang="en-US"/>
          </a:p>
        </p:txBody>
      </p:sp>
    </p:spTree>
    <p:extLst>
      <p:ext uri="{BB962C8B-B14F-4D97-AF65-F5344CB8AC3E}">
        <p14:creationId xmlns:p14="http://schemas.microsoft.com/office/powerpoint/2010/main" val="192262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Amazon Ember Light" panose="020B0403020204020204"/>
              </a:rPr>
              <a:t>Your AWS Account Administrator left your company today. The Administrator had access to the </a:t>
            </a:r>
            <a:r>
              <a:rPr lang="en-US" sz="2000" b="1" dirty="0">
                <a:solidFill>
                  <a:srgbClr val="D232AA"/>
                </a:solidFill>
                <a:latin typeface="Amazon Ember Light" panose="020B0403020204020204"/>
              </a:rPr>
              <a:t>root user</a:t>
            </a:r>
            <a:r>
              <a:rPr lang="en-US" sz="2000" dirty="0">
                <a:latin typeface="Amazon Ember Light" panose="020B0403020204020204"/>
              </a:rPr>
              <a:t> and a personal </a:t>
            </a:r>
            <a:r>
              <a:rPr lang="en-US" sz="2000" b="1" dirty="0">
                <a:solidFill>
                  <a:srgbClr val="D232AA"/>
                </a:solidFill>
                <a:latin typeface="Amazon Ember Light" panose="020B0403020204020204"/>
              </a:rPr>
              <a:t>IAM administrator account</a:t>
            </a:r>
            <a:r>
              <a:rPr lang="en-US" sz="2000" dirty="0">
                <a:latin typeface="Amazon Ember Light" panose="020B0403020204020204"/>
              </a:rPr>
              <a:t>. </a:t>
            </a:r>
            <a:r>
              <a:rPr lang="en-US" sz="2000" dirty="0">
                <a:solidFill>
                  <a:srgbClr val="000000"/>
                </a:solidFill>
                <a:latin typeface="Amazon Ember Light" panose="020B0403020204020204"/>
              </a:rPr>
              <a:t>With these accounts,</a:t>
            </a:r>
            <a:r>
              <a:rPr lang="en-US" sz="2000" dirty="0">
                <a:latin typeface="Amazon Ember Light" panose="020B0403020204020204"/>
              </a:rPr>
              <a:t> he generated other </a:t>
            </a:r>
            <a:r>
              <a:rPr lang="en-US" sz="2000" b="1" dirty="0">
                <a:solidFill>
                  <a:srgbClr val="D232AA"/>
                </a:solidFill>
                <a:latin typeface="Amazon Ember Light" panose="020B0403020204020204"/>
              </a:rPr>
              <a:t>IAM users and keys</a:t>
            </a:r>
            <a:r>
              <a:rPr lang="en-US" sz="2000" dirty="0">
                <a:latin typeface="Amazon Ember Light" panose="020B0403020204020204"/>
              </a:rPr>
              <a:t>. </a:t>
            </a:r>
          </a:p>
          <a:p>
            <a:pPr>
              <a:lnSpc>
                <a:spcPct val="100000"/>
              </a:lnSpc>
            </a:pPr>
            <a:endParaRPr lang="en-US" sz="1100" dirty="0">
              <a:latin typeface="Amazon Ember Light" panose="020B0403020204020204"/>
            </a:endParaRPr>
          </a:p>
          <a:p>
            <a:pPr marL="0" indent="0">
              <a:lnSpc>
                <a:spcPct val="100000"/>
              </a:lnSpc>
              <a:buNone/>
            </a:pPr>
            <a:r>
              <a:rPr lang="en-US" sz="2000" dirty="0">
                <a:latin typeface="Amazon Ember Light" panose="020B0403020204020204"/>
              </a:rPr>
              <a:t>Which of the following should you do today to protect your AWS infrastructure? (Select THREE.)</a:t>
            </a:r>
          </a:p>
          <a:p>
            <a:pPr>
              <a:lnSpc>
                <a:spcPct val="100000"/>
              </a:lnSpc>
            </a:pPr>
            <a:endParaRPr lang="en-US" sz="1800" dirty="0">
              <a:latin typeface="Amazon Ember Light" panose="020B0403020204020204"/>
            </a:endParaRPr>
          </a:p>
          <a:p>
            <a:pPr marL="428598" indent="-428598">
              <a:lnSpc>
                <a:spcPct val="100000"/>
              </a:lnSpc>
              <a:buFont typeface="+mj-lt"/>
              <a:buAutoNum type="alphaUcPeriod"/>
            </a:pPr>
            <a:r>
              <a:rPr lang="en-US" sz="1800" dirty="0">
                <a:latin typeface="Amazon Ember Light" panose="020B0403020204020204"/>
              </a:rPr>
              <a:t>Change the password and add MFA to the root user.</a:t>
            </a:r>
          </a:p>
          <a:p>
            <a:pPr marL="428598" indent="-428598">
              <a:lnSpc>
                <a:spcPct val="100000"/>
              </a:lnSpc>
              <a:buFont typeface="+mj-lt"/>
              <a:buAutoNum type="alphaUcPeriod"/>
            </a:pPr>
            <a:r>
              <a:rPr lang="en-US" sz="1800" strike="sngStrike" dirty="0">
                <a:solidFill>
                  <a:schemeClr val="bg1">
                    <a:lumMod val="65000"/>
                  </a:schemeClr>
                </a:solidFill>
                <a:latin typeface="Amazon Ember Light" panose="020B0403020204020204"/>
              </a:rPr>
              <a:t>Put an IP restriction on root user logins. </a:t>
            </a:r>
            <a:r>
              <a:rPr lang="en-US" sz="1800" dirty="0">
                <a:solidFill>
                  <a:schemeClr val="bg1">
                    <a:lumMod val="65000"/>
                  </a:schemeClr>
                </a:solidFill>
                <a:latin typeface="Amazon Ember Light" panose="020B0403020204020204"/>
              </a:rPr>
              <a:t>(Not currently supported)</a:t>
            </a:r>
          </a:p>
          <a:p>
            <a:pPr marL="428598" indent="-428598">
              <a:lnSpc>
                <a:spcPct val="100000"/>
              </a:lnSpc>
              <a:buFont typeface="+mj-lt"/>
              <a:buAutoNum type="alphaUcPeriod"/>
            </a:pPr>
            <a:r>
              <a:rPr lang="en-US" sz="1800" dirty="0">
                <a:latin typeface="Amazon Ember Light" panose="020B0403020204020204"/>
              </a:rPr>
              <a:t>Rotate keys and change passwords for IAM users.</a:t>
            </a:r>
          </a:p>
          <a:p>
            <a:pPr marL="428598" indent="-428598">
              <a:lnSpc>
                <a:spcPct val="100000"/>
              </a:lnSpc>
              <a:buFont typeface="+mj-lt"/>
              <a:buAutoNum type="alphaUcPeriod"/>
            </a:pPr>
            <a:r>
              <a:rPr lang="en-US" sz="1800" strike="sngStrike" dirty="0">
                <a:latin typeface="Amazon Ember Light" panose="020B0403020204020204"/>
              </a:rPr>
              <a:t>Delete all IAM users. </a:t>
            </a:r>
            <a:r>
              <a:rPr lang="en-US" sz="1800" dirty="0">
                <a:latin typeface="Amazon Ember Light" panose="020B0403020204020204"/>
              </a:rPr>
              <a:t>(Not needed)</a:t>
            </a:r>
          </a:p>
          <a:p>
            <a:pPr marL="428598" indent="-428598">
              <a:lnSpc>
                <a:spcPct val="100000"/>
              </a:lnSpc>
              <a:buFont typeface="+mj-lt"/>
              <a:buAutoNum type="alphaUcPeriod"/>
            </a:pPr>
            <a:r>
              <a:rPr lang="en-US" sz="1800" dirty="0">
                <a:latin typeface="Amazon Ember Light" panose="020B0403020204020204"/>
              </a:rPr>
              <a:t>Delete the Administrator’s IAM user.</a:t>
            </a:r>
          </a:p>
          <a:p>
            <a:pPr marL="428598" indent="-428598">
              <a:lnSpc>
                <a:spcPct val="100000"/>
              </a:lnSpc>
              <a:buFont typeface="+mj-lt"/>
              <a:buAutoNum type="alphaUcPeriod"/>
            </a:pPr>
            <a:r>
              <a:rPr lang="en-US" sz="1800" dirty="0">
                <a:latin typeface="Amazon Ember Light" panose="020B0403020204020204"/>
              </a:rPr>
              <a:t>Relaunch all EC2 instances with new roles.</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11</a:t>
            </a:fld>
            <a:endParaRPr lang="en-US"/>
          </a:p>
        </p:txBody>
      </p:sp>
    </p:spTree>
    <p:extLst>
      <p:ext uri="{BB962C8B-B14F-4D97-AF65-F5344CB8AC3E}">
        <p14:creationId xmlns:p14="http://schemas.microsoft.com/office/powerpoint/2010/main" val="149447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Amazon Ember Light" panose="020B0403020204020204"/>
              </a:rPr>
              <a:t>Your AWS Account Administrator left your company today. The Administrator had access to the </a:t>
            </a:r>
            <a:r>
              <a:rPr lang="en-US" sz="2000" b="1" dirty="0">
                <a:solidFill>
                  <a:srgbClr val="D232AA"/>
                </a:solidFill>
                <a:latin typeface="Amazon Ember Light" panose="020B0403020204020204"/>
              </a:rPr>
              <a:t>root user</a:t>
            </a:r>
            <a:r>
              <a:rPr lang="en-US" sz="2000" dirty="0">
                <a:latin typeface="Amazon Ember Light" panose="020B0403020204020204"/>
              </a:rPr>
              <a:t> and a personal </a:t>
            </a:r>
            <a:r>
              <a:rPr lang="en-US" sz="2000" b="1" dirty="0">
                <a:solidFill>
                  <a:srgbClr val="D232AA"/>
                </a:solidFill>
                <a:latin typeface="Amazon Ember Light" panose="020B0403020204020204"/>
              </a:rPr>
              <a:t>IAM administrator account</a:t>
            </a:r>
            <a:r>
              <a:rPr lang="en-US" sz="2000" dirty="0">
                <a:latin typeface="Amazon Ember Light" panose="020B0403020204020204"/>
              </a:rPr>
              <a:t>. </a:t>
            </a:r>
            <a:r>
              <a:rPr lang="en-US" sz="2000" dirty="0">
                <a:solidFill>
                  <a:srgbClr val="000000"/>
                </a:solidFill>
                <a:latin typeface="Amazon Ember Light" panose="020B0403020204020204"/>
              </a:rPr>
              <a:t>With these accounts,</a:t>
            </a:r>
            <a:r>
              <a:rPr lang="en-US" sz="2000" dirty="0">
                <a:latin typeface="Amazon Ember Light" panose="020B0403020204020204"/>
              </a:rPr>
              <a:t> he generated other </a:t>
            </a:r>
            <a:r>
              <a:rPr lang="en-US" sz="2000" b="1" dirty="0">
                <a:solidFill>
                  <a:srgbClr val="D232AA"/>
                </a:solidFill>
                <a:latin typeface="Amazon Ember Light" panose="020B0403020204020204"/>
              </a:rPr>
              <a:t>IAM users and keys</a:t>
            </a:r>
            <a:r>
              <a:rPr lang="en-US" sz="2000" dirty="0">
                <a:latin typeface="Amazon Ember Light" panose="020B0403020204020204"/>
              </a:rPr>
              <a:t>. </a:t>
            </a:r>
          </a:p>
          <a:p>
            <a:pPr>
              <a:lnSpc>
                <a:spcPct val="100000"/>
              </a:lnSpc>
            </a:pPr>
            <a:endParaRPr lang="en-US" sz="1100" dirty="0">
              <a:latin typeface="Amazon Ember Light" panose="020B0403020204020204"/>
            </a:endParaRPr>
          </a:p>
          <a:p>
            <a:pPr marL="0" indent="0">
              <a:lnSpc>
                <a:spcPct val="100000"/>
              </a:lnSpc>
              <a:buNone/>
            </a:pPr>
            <a:r>
              <a:rPr lang="en-US" sz="2000" dirty="0">
                <a:latin typeface="Amazon Ember Light" panose="020B0403020204020204"/>
              </a:rPr>
              <a:t>Which of the following should you do today to protect your AWS infrastructure? (Select THREE.)</a:t>
            </a:r>
          </a:p>
          <a:p>
            <a:pPr>
              <a:lnSpc>
                <a:spcPct val="100000"/>
              </a:lnSpc>
            </a:pPr>
            <a:endParaRPr lang="en-US" sz="1800" dirty="0">
              <a:latin typeface="Amazon Ember Light" panose="020B0403020204020204"/>
            </a:endParaRPr>
          </a:p>
          <a:p>
            <a:pPr marL="428598" indent="-428598">
              <a:lnSpc>
                <a:spcPct val="100000"/>
              </a:lnSpc>
              <a:buFont typeface="+mj-lt"/>
              <a:buAutoNum type="alphaUcPeriod"/>
            </a:pPr>
            <a:r>
              <a:rPr lang="en-US" sz="1800" dirty="0">
                <a:latin typeface="Amazon Ember Light" panose="020B0403020204020204"/>
              </a:rPr>
              <a:t>Change the password and add MFA to the root user.</a:t>
            </a:r>
          </a:p>
          <a:p>
            <a:pPr marL="428598" indent="-428598">
              <a:lnSpc>
                <a:spcPct val="100000"/>
              </a:lnSpc>
              <a:buFont typeface="+mj-lt"/>
              <a:buAutoNum type="alphaUcPeriod"/>
            </a:pPr>
            <a:r>
              <a:rPr lang="en-US" sz="1800" strike="sngStrike" dirty="0">
                <a:solidFill>
                  <a:schemeClr val="bg1">
                    <a:lumMod val="65000"/>
                  </a:schemeClr>
                </a:solidFill>
                <a:latin typeface="Amazon Ember Light" panose="020B0403020204020204"/>
              </a:rPr>
              <a:t>Put an IP restriction on root user logins. </a:t>
            </a:r>
            <a:r>
              <a:rPr lang="en-US" sz="1800" dirty="0">
                <a:solidFill>
                  <a:schemeClr val="bg1">
                    <a:lumMod val="65000"/>
                  </a:schemeClr>
                </a:solidFill>
                <a:latin typeface="Amazon Ember Light" panose="020B0403020204020204"/>
              </a:rPr>
              <a:t>(Not currently supported)</a:t>
            </a:r>
          </a:p>
          <a:p>
            <a:pPr marL="428598" indent="-428598">
              <a:lnSpc>
                <a:spcPct val="100000"/>
              </a:lnSpc>
              <a:buFont typeface="+mj-lt"/>
              <a:buAutoNum type="alphaUcPeriod"/>
            </a:pPr>
            <a:r>
              <a:rPr lang="en-US" sz="1800" dirty="0">
                <a:latin typeface="Amazon Ember Light" panose="020B0403020204020204"/>
              </a:rPr>
              <a:t>Rotate keys and change passwords for IAM users.</a:t>
            </a:r>
          </a:p>
          <a:p>
            <a:pPr marL="428598" indent="-428598">
              <a:lnSpc>
                <a:spcPct val="100000"/>
              </a:lnSpc>
              <a:buFont typeface="+mj-lt"/>
              <a:buAutoNum type="alphaUcPeriod"/>
            </a:pPr>
            <a:r>
              <a:rPr lang="en-US" sz="1800" strike="sngStrike" dirty="0">
                <a:solidFill>
                  <a:schemeClr val="bg1">
                    <a:lumMod val="65000"/>
                  </a:schemeClr>
                </a:solidFill>
                <a:latin typeface="Amazon Ember Light" panose="020B0403020204020204"/>
              </a:rPr>
              <a:t>Delete all IAM users. </a:t>
            </a:r>
            <a:r>
              <a:rPr lang="en-US" sz="1800" dirty="0">
                <a:solidFill>
                  <a:schemeClr val="bg1">
                    <a:lumMod val="65000"/>
                  </a:schemeClr>
                </a:solidFill>
                <a:latin typeface="Amazon Ember Light" panose="020B0403020204020204"/>
              </a:rPr>
              <a:t>(Not needed)</a:t>
            </a:r>
          </a:p>
          <a:p>
            <a:pPr marL="428598" indent="-428598">
              <a:lnSpc>
                <a:spcPct val="100000"/>
              </a:lnSpc>
              <a:buFont typeface="+mj-lt"/>
              <a:buAutoNum type="alphaUcPeriod"/>
            </a:pPr>
            <a:r>
              <a:rPr lang="en-US" sz="1800" dirty="0">
                <a:latin typeface="Amazon Ember Light" panose="020B0403020204020204"/>
              </a:rPr>
              <a:t>Delete the Administrator’s IAM user.</a:t>
            </a:r>
          </a:p>
          <a:p>
            <a:pPr marL="428598" indent="-428598">
              <a:lnSpc>
                <a:spcPct val="100000"/>
              </a:lnSpc>
              <a:buFont typeface="+mj-lt"/>
              <a:buAutoNum type="alphaUcPeriod"/>
            </a:pPr>
            <a:r>
              <a:rPr lang="en-US" sz="1800" strike="sngStrike" dirty="0">
                <a:latin typeface="Amazon Ember Light" panose="020B0403020204020204"/>
              </a:rPr>
              <a:t>Relaunch all EC2 instances with new roles. </a:t>
            </a:r>
            <a:r>
              <a:rPr lang="en-US" sz="1800" dirty="0"/>
              <a:t>(Roles are temporary credentials)</a:t>
            </a:r>
            <a:endParaRPr lang="en-US" sz="1800" dirty="0">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12</a:t>
            </a:fld>
            <a:endParaRPr lang="en-US"/>
          </a:p>
        </p:txBody>
      </p:sp>
    </p:spTree>
    <p:extLst>
      <p:ext uri="{BB962C8B-B14F-4D97-AF65-F5344CB8AC3E}">
        <p14:creationId xmlns:p14="http://schemas.microsoft.com/office/powerpoint/2010/main" val="4910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Amazon Ember Light" panose="020B0403020204020204"/>
              </a:rPr>
              <a:t>Your AWS Account Administrator left your company today. The Administrator had access to the </a:t>
            </a:r>
            <a:r>
              <a:rPr lang="en-US" sz="2000" b="1" dirty="0">
                <a:solidFill>
                  <a:srgbClr val="D232AA"/>
                </a:solidFill>
                <a:latin typeface="Amazon Ember Light" panose="020B0403020204020204"/>
              </a:rPr>
              <a:t>root user</a:t>
            </a:r>
            <a:r>
              <a:rPr lang="en-US" sz="2000" dirty="0">
                <a:latin typeface="Amazon Ember Light" panose="020B0403020204020204"/>
              </a:rPr>
              <a:t> and a personal </a:t>
            </a:r>
            <a:r>
              <a:rPr lang="en-US" sz="2000" b="1" dirty="0">
                <a:solidFill>
                  <a:srgbClr val="D232AA"/>
                </a:solidFill>
                <a:latin typeface="Amazon Ember Light" panose="020B0403020204020204"/>
              </a:rPr>
              <a:t>IAM administrator account</a:t>
            </a:r>
            <a:r>
              <a:rPr lang="en-US" sz="2000" dirty="0">
                <a:latin typeface="Amazon Ember Light" panose="020B0403020204020204"/>
              </a:rPr>
              <a:t>. </a:t>
            </a:r>
            <a:r>
              <a:rPr lang="en-US" sz="2000" dirty="0">
                <a:solidFill>
                  <a:srgbClr val="000000"/>
                </a:solidFill>
                <a:latin typeface="Amazon Ember Light" panose="020B0403020204020204"/>
              </a:rPr>
              <a:t>With these accounts,</a:t>
            </a:r>
            <a:r>
              <a:rPr lang="en-US" sz="2000" dirty="0">
                <a:latin typeface="Amazon Ember Light" panose="020B0403020204020204"/>
              </a:rPr>
              <a:t> he generated other </a:t>
            </a:r>
            <a:r>
              <a:rPr lang="en-US" sz="2000" b="1" dirty="0">
                <a:solidFill>
                  <a:srgbClr val="D232AA"/>
                </a:solidFill>
                <a:latin typeface="Amazon Ember Light" panose="020B0403020204020204"/>
              </a:rPr>
              <a:t>IAM users and keys</a:t>
            </a:r>
            <a:r>
              <a:rPr lang="en-US" sz="2000" dirty="0">
                <a:latin typeface="Amazon Ember Light" panose="020B0403020204020204"/>
              </a:rPr>
              <a:t>. </a:t>
            </a:r>
          </a:p>
          <a:p>
            <a:pPr>
              <a:lnSpc>
                <a:spcPct val="100000"/>
              </a:lnSpc>
            </a:pPr>
            <a:endParaRPr lang="en-US" sz="1100" dirty="0">
              <a:latin typeface="Amazon Ember Light" panose="020B0403020204020204"/>
            </a:endParaRPr>
          </a:p>
          <a:p>
            <a:pPr marL="0" indent="0">
              <a:lnSpc>
                <a:spcPct val="100000"/>
              </a:lnSpc>
              <a:buNone/>
            </a:pPr>
            <a:r>
              <a:rPr lang="en-US" sz="2000" dirty="0">
                <a:latin typeface="Amazon Ember Light" panose="020B0403020204020204"/>
              </a:rPr>
              <a:t>Which of the following should you do today to protect your AWS infrastructure? (Select THREE.)</a:t>
            </a:r>
          </a:p>
          <a:p>
            <a:pPr>
              <a:lnSpc>
                <a:spcPct val="100000"/>
              </a:lnSpc>
            </a:pPr>
            <a:endParaRPr lang="en-US" sz="1800" dirty="0">
              <a:latin typeface="Amazon Ember Light" panose="020B0403020204020204"/>
            </a:endParaRPr>
          </a:p>
          <a:p>
            <a:pPr marL="428598" indent="-428598">
              <a:lnSpc>
                <a:spcPct val="100000"/>
              </a:lnSpc>
              <a:buFont typeface="+mj-lt"/>
              <a:buAutoNum type="alphaUcPeriod"/>
            </a:pPr>
            <a:r>
              <a:rPr lang="en-US" sz="1800" b="1" dirty="0">
                <a:solidFill>
                  <a:schemeClr val="accent3"/>
                </a:solidFill>
                <a:latin typeface="Amazon Ember Light" panose="020B0403020204020204"/>
              </a:rPr>
              <a:t>Change the password and add MFA to the root user.</a:t>
            </a:r>
          </a:p>
          <a:p>
            <a:pPr marL="428598" indent="-428598">
              <a:lnSpc>
                <a:spcPct val="100000"/>
              </a:lnSpc>
              <a:buFont typeface="+mj-lt"/>
              <a:buAutoNum type="alphaUcPeriod"/>
            </a:pPr>
            <a:r>
              <a:rPr lang="en-US" sz="1800" strike="sngStrike" dirty="0">
                <a:solidFill>
                  <a:schemeClr val="bg1">
                    <a:lumMod val="65000"/>
                  </a:schemeClr>
                </a:solidFill>
                <a:latin typeface="Amazon Ember Light" panose="020B0403020204020204"/>
              </a:rPr>
              <a:t>Put an IP restriction on root user logins. </a:t>
            </a:r>
            <a:r>
              <a:rPr lang="en-US" sz="1800" dirty="0">
                <a:solidFill>
                  <a:schemeClr val="bg1">
                    <a:lumMod val="65000"/>
                  </a:schemeClr>
                </a:solidFill>
                <a:latin typeface="Amazon Ember Light" panose="020B0403020204020204"/>
              </a:rPr>
              <a:t>(Not currently supported)</a:t>
            </a:r>
          </a:p>
          <a:p>
            <a:pPr marL="428598" indent="-428598">
              <a:lnSpc>
                <a:spcPct val="100000"/>
              </a:lnSpc>
              <a:buFont typeface="+mj-lt"/>
              <a:buAutoNum type="alphaUcPeriod"/>
            </a:pPr>
            <a:r>
              <a:rPr lang="en-US" sz="1800" b="1" dirty="0">
                <a:solidFill>
                  <a:schemeClr val="accent3"/>
                </a:solidFill>
                <a:latin typeface="Amazon Ember Light" panose="020B0403020204020204"/>
              </a:rPr>
              <a:t>Rotate keys and change passwords for IAM users.</a:t>
            </a:r>
          </a:p>
          <a:p>
            <a:pPr marL="428598" indent="-428598">
              <a:lnSpc>
                <a:spcPct val="100000"/>
              </a:lnSpc>
              <a:buFont typeface="+mj-lt"/>
              <a:buAutoNum type="alphaUcPeriod"/>
            </a:pPr>
            <a:r>
              <a:rPr lang="en-US" sz="1800" strike="sngStrike" dirty="0">
                <a:solidFill>
                  <a:schemeClr val="bg1">
                    <a:lumMod val="65000"/>
                  </a:schemeClr>
                </a:solidFill>
                <a:latin typeface="Amazon Ember Light" panose="020B0403020204020204"/>
              </a:rPr>
              <a:t>Delete all IAM users. </a:t>
            </a:r>
            <a:r>
              <a:rPr lang="en-US" sz="1800" dirty="0">
                <a:solidFill>
                  <a:schemeClr val="bg1">
                    <a:lumMod val="65000"/>
                  </a:schemeClr>
                </a:solidFill>
                <a:latin typeface="Amazon Ember Light" panose="020B0403020204020204"/>
              </a:rPr>
              <a:t>(Not needed)</a:t>
            </a:r>
          </a:p>
          <a:p>
            <a:pPr marL="428598" indent="-428598">
              <a:lnSpc>
                <a:spcPct val="100000"/>
              </a:lnSpc>
              <a:buFont typeface="+mj-lt"/>
              <a:buAutoNum type="alphaUcPeriod"/>
            </a:pPr>
            <a:r>
              <a:rPr lang="en-US" sz="1800" b="1" dirty="0">
                <a:solidFill>
                  <a:schemeClr val="accent3"/>
                </a:solidFill>
                <a:latin typeface="Amazon Ember Light" panose="020B0403020204020204"/>
              </a:rPr>
              <a:t>Delete the Administrator’s IAM user.</a:t>
            </a:r>
          </a:p>
          <a:p>
            <a:pPr marL="428598" indent="-428598">
              <a:lnSpc>
                <a:spcPct val="100000"/>
              </a:lnSpc>
              <a:buFont typeface="+mj-lt"/>
              <a:buAutoNum type="alphaUcPeriod"/>
            </a:pPr>
            <a:r>
              <a:rPr lang="en-US" sz="1800" strike="sngStrike" dirty="0">
                <a:solidFill>
                  <a:schemeClr val="bg1">
                    <a:lumMod val="65000"/>
                  </a:schemeClr>
                </a:solidFill>
                <a:latin typeface="Amazon Ember Light" panose="020B0403020204020204"/>
              </a:rPr>
              <a:t>Relaunch all EC2 instances with new roles. </a:t>
            </a:r>
            <a:r>
              <a:rPr lang="en-US" sz="1800" dirty="0">
                <a:solidFill>
                  <a:schemeClr val="bg1">
                    <a:lumMod val="65000"/>
                  </a:schemeClr>
                </a:solidFill>
              </a:rPr>
              <a:t>(Roles are temporary credentials)</a:t>
            </a:r>
            <a:endParaRPr lang="en-US" sz="1800" dirty="0">
              <a:solidFill>
                <a:schemeClr val="bg1">
                  <a:lumMod val="65000"/>
                </a:schemeClr>
              </a:solidFill>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13</a:t>
            </a:fld>
            <a:endParaRPr lang="en-US"/>
          </a:p>
        </p:txBody>
      </p:sp>
    </p:spTree>
    <p:extLst>
      <p:ext uri="{BB962C8B-B14F-4D97-AF65-F5344CB8AC3E}">
        <p14:creationId xmlns:p14="http://schemas.microsoft.com/office/powerpoint/2010/main" val="351688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You have a newly developed application hosted on an Amazon EC2 instance. This application needs to access an Amazon DynamoDB table.</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is the most secure way for the application to access the DynamoDB table?</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Configure API credential into EC2 instance user data for automation.</a:t>
            </a:r>
          </a:p>
          <a:p>
            <a:pPr marL="428598" indent="-428598">
              <a:lnSpc>
                <a:spcPct val="100000"/>
              </a:lnSpc>
              <a:buFont typeface="+mj-lt"/>
              <a:buAutoNum type="alphaUcPeriod"/>
            </a:pPr>
            <a:r>
              <a:rPr lang="en-US" sz="2000" dirty="0">
                <a:latin typeface="Amazon Ember Light" panose="020B0403020204020204"/>
              </a:rPr>
              <a:t>Store API credentials in Amazon S3 for durability.</a:t>
            </a:r>
          </a:p>
          <a:p>
            <a:pPr marL="428598" indent="-428598">
              <a:lnSpc>
                <a:spcPct val="100000"/>
              </a:lnSpc>
              <a:buFont typeface="+mj-lt"/>
              <a:buAutoNum type="alphaUcPeriod"/>
            </a:pPr>
            <a:r>
              <a:rPr lang="en-US" sz="2000" dirty="0">
                <a:latin typeface="Amazon Ember Light" panose="020B0403020204020204"/>
              </a:rPr>
              <a:t>Embed API credentials to DynamoDB in the application code.</a:t>
            </a:r>
          </a:p>
          <a:p>
            <a:pPr marL="428598" indent="-428598">
              <a:lnSpc>
                <a:spcPct val="100000"/>
              </a:lnSpc>
              <a:buFont typeface="+mj-lt"/>
              <a:buAutoNum type="alphaUcPeriod"/>
            </a:pPr>
            <a:r>
              <a:rPr lang="en-US" sz="2000" dirty="0">
                <a:latin typeface="Amazon Ember Light" panose="020B0403020204020204"/>
              </a:rPr>
              <a:t>Assign IAM roles to the EC2 instance.</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14</a:t>
            </a:fld>
            <a:endParaRPr lang="en-US"/>
          </a:p>
        </p:txBody>
      </p:sp>
    </p:spTree>
    <p:extLst>
      <p:ext uri="{BB962C8B-B14F-4D97-AF65-F5344CB8AC3E}">
        <p14:creationId xmlns:p14="http://schemas.microsoft.com/office/powerpoint/2010/main" val="290120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You have a </a:t>
            </a:r>
            <a:r>
              <a:rPr lang="en-US" sz="2400" b="1" dirty="0">
                <a:solidFill>
                  <a:srgbClr val="D232AA"/>
                </a:solidFill>
                <a:latin typeface="Amazon Ember Light" panose="020B0403020204020204"/>
              </a:rPr>
              <a:t>newly developed application </a:t>
            </a:r>
            <a:r>
              <a:rPr lang="en-US" sz="2400" dirty="0">
                <a:latin typeface="Amazon Ember Light" panose="020B0403020204020204"/>
              </a:rPr>
              <a:t>hosted on an Amazon EC2 instance. This application needs to </a:t>
            </a:r>
            <a:r>
              <a:rPr lang="en-US" sz="2400" b="1" dirty="0">
                <a:solidFill>
                  <a:srgbClr val="D232AA"/>
                </a:solidFill>
                <a:latin typeface="Amazon Ember Light" panose="020B0403020204020204"/>
              </a:rPr>
              <a:t>access an Amazon DynamoDB table</a:t>
            </a:r>
            <a:r>
              <a:rPr lang="en-US" sz="2400" dirty="0">
                <a:latin typeface="Amazon Ember Light" panose="020B0403020204020204"/>
              </a:rPr>
              <a:t>.</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is the </a:t>
            </a:r>
            <a:r>
              <a:rPr lang="en-US" sz="2400" b="1" dirty="0">
                <a:solidFill>
                  <a:srgbClr val="D232AA"/>
                </a:solidFill>
                <a:latin typeface="Amazon Ember Light" panose="020B0403020204020204"/>
              </a:rPr>
              <a:t>most secure </a:t>
            </a:r>
            <a:r>
              <a:rPr lang="en-US" sz="2400" dirty="0">
                <a:latin typeface="Amazon Ember Light" panose="020B0403020204020204"/>
              </a:rPr>
              <a:t>way for the application to access the DynamoDB table?</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Configure API credential into EC2 instance user data for automation.</a:t>
            </a:r>
          </a:p>
          <a:p>
            <a:pPr marL="428598" indent="-428598">
              <a:lnSpc>
                <a:spcPct val="100000"/>
              </a:lnSpc>
              <a:buFont typeface="+mj-lt"/>
              <a:buAutoNum type="alphaUcPeriod"/>
            </a:pPr>
            <a:r>
              <a:rPr lang="en-US" sz="2000" dirty="0">
                <a:latin typeface="Amazon Ember Light" panose="020B0403020204020204"/>
              </a:rPr>
              <a:t>Store API credentials in Amazon S3 for durability.</a:t>
            </a:r>
          </a:p>
          <a:p>
            <a:pPr marL="428598" indent="-428598">
              <a:lnSpc>
                <a:spcPct val="100000"/>
              </a:lnSpc>
              <a:buFont typeface="+mj-lt"/>
              <a:buAutoNum type="alphaUcPeriod"/>
            </a:pPr>
            <a:r>
              <a:rPr lang="en-US" sz="2000" dirty="0">
                <a:latin typeface="Amazon Ember Light" panose="020B0403020204020204"/>
              </a:rPr>
              <a:t>Embed API credentials to DynamoDB in the application code.</a:t>
            </a:r>
          </a:p>
          <a:p>
            <a:pPr marL="428598" indent="-428598">
              <a:lnSpc>
                <a:spcPct val="100000"/>
              </a:lnSpc>
              <a:buFont typeface="+mj-lt"/>
              <a:buAutoNum type="alphaUcPeriod"/>
            </a:pPr>
            <a:r>
              <a:rPr lang="en-US" sz="2000" dirty="0">
                <a:latin typeface="Amazon Ember Light" panose="020B0403020204020204"/>
              </a:rPr>
              <a:t>Assign IAM roles to the EC2 instance.</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15</a:t>
            </a:fld>
            <a:endParaRPr lang="en-US"/>
          </a:p>
        </p:txBody>
      </p:sp>
    </p:spTree>
    <p:extLst>
      <p:ext uri="{BB962C8B-B14F-4D97-AF65-F5344CB8AC3E}">
        <p14:creationId xmlns:p14="http://schemas.microsoft.com/office/powerpoint/2010/main" val="119779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You have a </a:t>
            </a:r>
            <a:r>
              <a:rPr lang="en-US" sz="2400" b="1" dirty="0">
                <a:solidFill>
                  <a:srgbClr val="D232AA"/>
                </a:solidFill>
                <a:latin typeface="Amazon Ember Light" panose="020B0403020204020204"/>
              </a:rPr>
              <a:t>newly developed application </a:t>
            </a:r>
            <a:r>
              <a:rPr lang="en-US" sz="2400" dirty="0">
                <a:latin typeface="Amazon Ember Light" panose="020B0403020204020204"/>
              </a:rPr>
              <a:t>hosted on an Amazon EC2 instance. This application needs to </a:t>
            </a:r>
            <a:r>
              <a:rPr lang="en-US" sz="2400" b="1" dirty="0">
                <a:solidFill>
                  <a:srgbClr val="D232AA"/>
                </a:solidFill>
                <a:latin typeface="Amazon Ember Light" panose="020B0403020204020204"/>
              </a:rPr>
              <a:t>access an Amazon DynamoDB table</a:t>
            </a:r>
            <a:r>
              <a:rPr lang="en-US" sz="2400" dirty="0">
                <a:latin typeface="Amazon Ember Light" panose="020B0403020204020204"/>
              </a:rPr>
              <a:t>.</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is the </a:t>
            </a:r>
            <a:r>
              <a:rPr lang="en-US" sz="2400" b="1" dirty="0">
                <a:solidFill>
                  <a:srgbClr val="D232AA"/>
                </a:solidFill>
                <a:latin typeface="Amazon Ember Light" panose="020B0403020204020204"/>
              </a:rPr>
              <a:t>most secure </a:t>
            </a:r>
            <a:r>
              <a:rPr lang="en-US" sz="2400" dirty="0">
                <a:latin typeface="Amazon Ember Light" panose="020B0403020204020204"/>
              </a:rPr>
              <a:t>way for the application to access the DynamoDB table?</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strike="sngStrike" dirty="0">
                <a:latin typeface="Amazon Ember Light" panose="020B0403020204020204"/>
              </a:rPr>
              <a:t>Configure credential into EC2 instance user data for automation.</a:t>
            </a:r>
          </a:p>
          <a:p>
            <a:pPr marL="428598" indent="-428598">
              <a:lnSpc>
                <a:spcPct val="100000"/>
              </a:lnSpc>
              <a:buFont typeface="+mj-lt"/>
              <a:buAutoNum type="alphaUcPeriod"/>
            </a:pPr>
            <a:r>
              <a:rPr lang="en-US" sz="2000" strike="sngStrike" dirty="0">
                <a:latin typeface="Amazon Ember Light" panose="020B0403020204020204"/>
              </a:rPr>
              <a:t>Store credentials in Amazon S3 for durability.</a:t>
            </a:r>
          </a:p>
          <a:p>
            <a:pPr marL="428598" indent="-428598">
              <a:lnSpc>
                <a:spcPct val="100000"/>
              </a:lnSpc>
              <a:buFont typeface="+mj-lt"/>
              <a:buAutoNum type="alphaUcPeriod"/>
            </a:pPr>
            <a:r>
              <a:rPr lang="en-US" sz="2000" strike="sngStrike" dirty="0">
                <a:latin typeface="Amazon Ember Light" panose="020B0403020204020204"/>
              </a:rPr>
              <a:t>Embed credentials to DynamoDB in the application code.</a:t>
            </a:r>
          </a:p>
          <a:p>
            <a:pPr marL="428598" indent="-428598">
              <a:lnSpc>
                <a:spcPct val="100000"/>
              </a:lnSpc>
              <a:buFont typeface="+mj-lt"/>
              <a:buAutoNum type="alphaUcPeriod"/>
            </a:pPr>
            <a:r>
              <a:rPr lang="en-US" sz="2000" b="1" dirty="0">
                <a:solidFill>
                  <a:schemeClr val="accent3"/>
                </a:solidFill>
                <a:latin typeface="Amazon Ember Light" panose="020B0403020204020204"/>
              </a:rPr>
              <a:t>Assign IAM roles to the EC2 instance.</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16</a:t>
            </a:fld>
            <a:endParaRPr lang="en-US"/>
          </a:p>
        </p:txBody>
      </p:sp>
    </p:spTree>
    <p:extLst>
      <p:ext uri="{BB962C8B-B14F-4D97-AF65-F5344CB8AC3E}">
        <p14:creationId xmlns:p14="http://schemas.microsoft.com/office/powerpoint/2010/main" val="158346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000" dirty="0"/>
              <a:t>Determine How to</a:t>
            </a:r>
            <a:br>
              <a:rPr lang="en-US" sz="5000" dirty="0"/>
            </a:br>
            <a:r>
              <a:rPr lang="en-US" sz="5000" dirty="0"/>
              <a:t>Secure Data</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59402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latin typeface="Amazon Ember Light" panose="020B0403020204020204"/>
              </a:rPr>
              <a:t>Data In-Transit</a:t>
            </a:r>
            <a:endParaRPr lang="en-US" dirty="0"/>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b="1" dirty="0"/>
              <a:t>Transferring data in and out of your AWS infrastructure</a:t>
            </a:r>
          </a:p>
          <a:p>
            <a:pPr marL="621882" lvl="1" indent="-285739">
              <a:lnSpc>
                <a:spcPct val="100000"/>
              </a:lnSpc>
              <a:spcAft>
                <a:spcPts val="1200"/>
              </a:spcAft>
            </a:pPr>
            <a:r>
              <a:rPr lang="en-US" sz="2000" dirty="0"/>
              <a:t>SSL/TLS over web</a:t>
            </a:r>
          </a:p>
          <a:p>
            <a:pPr marL="621882" lvl="1" indent="-285739">
              <a:lnSpc>
                <a:spcPct val="100000"/>
              </a:lnSpc>
              <a:spcAft>
                <a:spcPts val="1200"/>
              </a:spcAft>
            </a:pPr>
            <a:r>
              <a:rPr lang="en-US" sz="2000" dirty="0"/>
              <a:t>IPsec for on-premises connections </a:t>
            </a:r>
          </a:p>
          <a:p>
            <a:pPr marL="1206500" lvl="2" indent="-284163">
              <a:lnSpc>
                <a:spcPct val="100000"/>
              </a:lnSpc>
              <a:spcAft>
                <a:spcPts val="1200"/>
              </a:spcAft>
            </a:pPr>
            <a:r>
              <a:rPr lang="en-US" sz="1800" dirty="0"/>
              <a:t>VPN</a:t>
            </a:r>
          </a:p>
          <a:p>
            <a:pPr marL="1206500" lvl="2" indent="-284163">
              <a:lnSpc>
                <a:spcPct val="100000"/>
              </a:lnSpc>
              <a:spcAft>
                <a:spcPts val="1200"/>
              </a:spcAft>
            </a:pPr>
            <a:r>
              <a:rPr lang="en-US" sz="1800" dirty="0"/>
              <a:t>AWS Direct Connect</a:t>
            </a:r>
          </a:p>
          <a:p>
            <a:pPr marL="621882" lvl="1" indent="-285739">
              <a:lnSpc>
                <a:spcPct val="100000"/>
              </a:lnSpc>
              <a:spcAft>
                <a:spcPts val="1200"/>
              </a:spcAft>
            </a:pPr>
            <a:r>
              <a:rPr lang="en-US" sz="2000" dirty="0"/>
              <a:t>Import/Export/Snowball</a:t>
            </a:r>
          </a:p>
          <a:p>
            <a:pPr marL="0" indent="0">
              <a:lnSpc>
                <a:spcPct val="100000"/>
              </a:lnSpc>
              <a:spcAft>
                <a:spcPts val="1200"/>
              </a:spcAft>
              <a:buNone/>
            </a:pPr>
            <a:r>
              <a:rPr lang="en-US" sz="2000" b="1" dirty="0"/>
              <a:t>Data sent to the AWS API</a:t>
            </a:r>
          </a:p>
          <a:p>
            <a:pPr marL="621882" lvl="1" indent="-285739">
              <a:lnSpc>
                <a:spcPct val="100000"/>
              </a:lnSpc>
              <a:spcAft>
                <a:spcPts val="1200"/>
              </a:spcAft>
            </a:pPr>
            <a:r>
              <a:rPr lang="en-US" sz="2000" dirty="0"/>
              <a:t>AWS API calls use HTTPS</a:t>
            </a:r>
          </a:p>
          <a:p>
            <a:pPr marL="621882" lvl="1" indent="-285739">
              <a:lnSpc>
                <a:spcPct val="100000"/>
              </a:lnSpc>
              <a:spcAft>
                <a:spcPts val="1200"/>
              </a:spcAft>
            </a:pPr>
            <a:r>
              <a:rPr lang="en-US" sz="2000" dirty="0"/>
              <a:t>All calls are signed with Sigv4 </a:t>
            </a:r>
            <a:endParaRPr lang="en-US" sz="2800" dirty="0"/>
          </a:p>
          <a:p>
            <a:pPr marL="621882" lvl="1" indent="-285739">
              <a:lnSpc>
                <a:spcPct val="150000"/>
              </a:lnSpc>
            </a:pPr>
            <a:endParaRPr lang="en-US" sz="2000" dirty="0"/>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18</a:t>
            </a:fld>
            <a:endParaRPr lang="en-US"/>
          </a:p>
        </p:txBody>
      </p:sp>
    </p:spTree>
    <p:custDataLst>
      <p:tags r:id="rId1"/>
    </p:custDataLst>
    <p:extLst>
      <p:ext uri="{BB962C8B-B14F-4D97-AF65-F5344CB8AC3E}">
        <p14:creationId xmlns:p14="http://schemas.microsoft.com/office/powerpoint/2010/main" val="210585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latin typeface="Amazon Ember Light" panose="020B0403020204020204"/>
              </a:rPr>
              <a:t>Data at Rest</a:t>
            </a:r>
            <a:endParaRPr lang="en-US" dirty="0"/>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a:xfrm>
            <a:off x="419100" y="1528174"/>
            <a:ext cx="11353800" cy="5114363"/>
          </a:xfrm>
        </p:spPr>
        <p:txBody>
          <a:bodyPr/>
          <a:lstStyle/>
          <a:p>
            <a:pPr marL="0" indent="0">
              <a:lnSpc>
                <a:spcPct val="150000"/>
              </a:lnSpc>
              <a:buNone/>
            </a:pPr>
            <a:r>
              <a:rPr lang="en-US" dirty="0"/>
              <a:t>Data stored in Amazon S3 is private by default, requires AWS credentials for access</a:t>
            </a:r>
          </a:p>
          <a:p>
            <a:pPr marL="621882" lvl="1" indent="-285739">
              <a:lnSpc>
                <a:spcPct val="150000"/>
              </a:lnSpc>
            </a:pPr>
            <a:r>
              <a:rPr lang="en-US" sz="2333" dirty="0"/>
              <a:t>Access over HTTP or HTTPS</a:t>
            </a:r>
          </a:p>
          <a:p>
            <a:pPr marL="621882" lvl="1" indent="-285739">
              <a:lnSpc>
                <a:spcPct val="150000"/>
              </a:lnSpc>
            </a:pPr>
            <a:r>
              <a:rPr lang="en-US" sz="2333" dirty="0"/>
              <a:t>Audit of access to all objects</a:t>
            </a:r>
          </a:p>
          <a:p>
            <a:pPr marL="621882" lvl="1" indent="-285739">
              <a:lnSpc>
                <a:spcPct val="150000"/>
              </a:lnSpc>
            </a:pPr>
            <a:r>
              <a:rPr lang="en-US" sz="2333" dirty="0"/>
              <a:t>Supports resource-based policies</a:t>
            </a:r>
          </a:p>
          <a:p>
            <a:pPr marL="1206500" lvl="2" indent="-241300">
              <a:lnSpc>
                <a:spcPct val="150000"/>
              </a:lnSpc>
            </a:pPr>
            <a:r>
              <a:rPr lang="en-US" dirty="0"/>
              <a:t>Buckets</a:t>
            </a:r>
          </a:p>
          <a:p>
            <a:pPr marL="1206500" lvl="2" indent="-241300">
              <a:lnSpc>
                <a:spcPct val="150000"/>
              </a:lnSpc>
            </a:pPr>
            <a:r>
              <a:rPr lang="en-US" dirty="0"/>
              <a:t>Prefixes (directory/folder)</a:t>
            </a:r>
          </a:p>
          <a:p>
            <a:pPr marL="1206500" lvl="2" indent="-241300">
              <a:lnSpc>
                <a:spcPct val="150000"/>
              </a:lnSpc>
            </a:pPr>
            <a:r>
              <a:rPr lang="en-US" dirty="0"/>
              <a:t>Objects</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19</a:t>
            </a:fld>
            <a:endParaRPr lang="en-US"/>
          </a:p>
        </p:txBody>
      </p:sp>
    </p:spTree>
    <p:extLst>
      <p:ext uri="{BB962C8B-B14F-4D97-AF65-F5344CB8AC3E}">
        <p14:creationId xmlns:p14="http://schemas.microsoft.com/office/powerpoint/2010/main" val="194288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Domain 3 Exam Outline</a:t>
            </a:r>
          </a:p>
        </p:txBody>
      </p:sp>
      <p:sp>
        <p:nvSpPr>
          <p:cNvPr id="5" name="Text Placeholder 4"/>
          <p:cNvSpPr>
            <a:spLocks noGrp="1"/>
          </p:cNvSpPr>
          <p:nvPr>
            <p:ph idx="1"/>
          </p:nvPr>
        </p:nvSpPr>
        <p:spPr>
          <a:xfrm>
            <a:off x="419100" y="2113802"/>
            <a:ext cx="11353800" cy="3436390"/>
          </a:xfrm>
        </p:spPr>
        <p:txBody>
          <a:bodyPr vert="horz" wrap="square" lIns="121920" tIns="76200" rIns="121920" bIns="76200" rtlCol="0">
            <a:spAutoFit/>
          </a:bodyPr>
          <a:lstStyle/>
          <a:p>
            <a:pPr marL="0" indent="0">
              <a:lnSpc>
                <a:spcPct val="100000"/>
              </a:lnSpc>
              <a:spcBef>
                <a:spcPts val="3500"/>
              </a:spcBef>
              <a:buNone/>
            </a:pPr>
            <a:endParaRPr lang="en-US" sz="2333" b="1" dirty="0">
              <a:latin typeface="+mn-lt"/>
            </a:endParaRPr>
          </a:p>
          <a:p>
            <a:pPr marL="0" indent="0">
              <a:lnSpc>
                <a:spcPct val="100000"/>
              </a:lnSpc>
              <a:buNone/>
            </a:pPr>
            <a:r>
              <a:rPr lang="en-US" sz="2333" b="1" dirty="0">
                <a:latin typeface="+mj-lt"/>
              </a:rPr>
              <a:t>3.1 Determine how to secure application tiers.</a:t>
            </a:r>
          </a:p>
          <a:p>
            <a:pPr marL="0" indent="0">
              <a:lnSpc>
                <a:spcPct val="100000"/>
              </a:lnSpc>
              <a:buNone/>
            </a:pPr>
            <a:endParaRPr lang="en-US" sz="2333" b="1" dirty="0">
              <a:latin typeface="+mj-lt"/>
            </a:endParaRPr>
          </a:p>
          <a:p>
            <a:pPr marL="0" indent="0">
              <a:lnSpc>
                <a:spcPct val="100000"/>
              </a:lnSpc>
              <a:buNone/>
            </a:pPr>
            <a:r>
              <a:rPr lang="en-US" sz="2333" b="1" dirty="0">
                <a:latin typeface="+mj-lt"/>
              </a:rPr>
              <a:t>3.2 Determine how to secure data.</a:t>
            </a:r>
          </a:p>
          <a:p>
            <a:pPr marL="0" indent="0">
              <a:lnSpc>
                <a:spcPct val="100000"/>
              </a:lnSpc>
              <a:buNone/>
            </a:pPr>
            <a:endParaRPr lang="en-US" sz="2333" b="1" dirty="0">
              <a:latin typeface="+mj-lt"/>
            </a:endParaRPr>
          </a:p>
          <a:p>
            <a:pPr marL="0" indent="0">
              <a:lnSpc>
                <a:spcPct val="100000"/>
              </a:lnSpc>
              <a:buNone/>
            </a:pPr>
            <a:r>
              <a:rPr lang="en-US" sz="2333" b="1" dirty="0">
                <a:latin typeface="+mj-lt"/>
              </a:rPr>
              <a:t>3.3 Define the networking infrastructure for a single VPC application.</a:t>
            </a:r>
          </a:p>
          <a:p>
            <a:pPr marL="0" indent="0">
              <a:lnSpc>
                <a:spcPct val="100000"/>
              </a:lnSpc>
              <a:buNone/>
            </a:pPr>
            <a:endParaRPr lang="en-US" sz="2333" b="1" dirty="0">
              <a:latin typeface="+mn-lt"/>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2</a:t>
            </a:fld>
            <a:endParaRPr lang="en-US"/>
          </a:p>
        </p:txBody>
      </p:sp>
    </p:spTree>
    <p:custDataLst>
      <p:tags r:id="rId1"/>
    </p:custDataLst>
    <p:extLst>
      <p:ext uri="{BB962C8B-B14F-4D97-AF65-F5344CB8AC3E}">
        <p14:creationId xmlns:p14="http://schemas.microsoft.com/office/powerpoint/2010/main" val="195808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Data Encryption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50000"/>
              </a:lnSpc>
              <a:buNone/>
            </a:pPr>
            <a:r>
              <a:rPr lang="en-US" sz="2400" b="1" dirty="0">
                <a:solidFill>
                  <a:schemeClr val="accent3"/>
                </a:solidFill>
              </a:rPr>
              <a:t>Server-Side Encryption</a:t>
            </a:r>
          </a:p>
          <a:p>
            <a:pPr marL="621882" lvl="1" indent="-285739">
              <a:lnSpc>
                <a:spcPct val="150000"/>
              </a:lnSpc>
              <a:spcAft>
                <a:spcPts val="600"/>
              </a:spcAft>
            </a:pPr>
            <a:r>
              <a:rPr lang="en-US" sz="2200" dirty="0"/>
              <a:t>Amazon S3-Managed Keys (SSE-S3)</a:t>
            </a:r>
          </a:p>
          <a:p>
            <a:pPr marL="621882" lvl="1" indent="-285739">
              <a:lnSpc>
                <a:spcPct val="150000"/>
              </a:lnSpc>
              <a:spcAft>
                <a:spcPts val="600"/>
              </a:spcAft>
            </a:pPr>
            <a:r>
              <a:rPr lang="en-US" sz="2200" dirty="0"/>
              <a:t>AWS KMS-Managed Keys (SSE-KMS)</a:t>
            </a:r>
          </a:p>
          <a:p>
            <a:pPr marL="621882" lvl="1" indent="-285739">
              <a:lnSpc>
                <a:spcPct val="150000"/>
              </a:lnSpc>
              <a:spcAft>
                <a:spcPts val="600"/>
              </a:spcAft>
            </a:pPr>
            <a:r>
              <a:rPr lang="en-US" sz="2200" dirty="0"/>
              <a:t>Customer-Provided Keys (SSE-C)</a:t>
            </a:r>
          </a:p>
        </p:txBody>
      </p:sp>
      <p:sp>
        <p:nvSpPr>
          <p:cNvPr id="2" name="Content Placeholder 1">
            <a:extLst>
              <a:ext uri="{FF2B5EF4-FFF2-40B4-BE49-F238E27FC236}">
                <a16:creationId xmlns:a16="http://schemas.microsoft.com/office/drawing/2014/main" id="{8558C511-C6A6-B34F-9A6B-F0E22CC79186}"/>
              </a:ext>
            </a:extLst>
          </p:cNvPr>
          <p:cNvSpPr>
            <a:spLocks noGrp="1"/>
          </p:cNvSpPr>
          <p:nvPr>
            <p:ph idx="13"/>
          </p:nvPr>
        </p:nvSpPr>
        <p:spPr/>
        <p:txBody>
          <a:bodyPr/>
          <a:lstStyle/>
          <a:p>
            <a:pPr marL="0" indent="0">
              <a:lnSpc>
                <a:spcPct val="150000"/>
              </a:lnSpc>
              <a:buNone/>
            </a:pPr>
            <a:r>
              <a:rPr lang="en-US" sz="2400" b="1" dirty="0">
                <a:solidFill>
                  <a:srgbClr val="D232AA"/>
                </a:solidFill>
              </a:rPr>
              <a:t>Client-Side Encryption</a:t>
            </a:r>
          </a:p>
          <a:p>
            <a:pPr marL="621882" lvl="1" indent="-285739">
              <a:lnSpc>
                <a:spcPct val="150000"/>
              </a:lnSpc>
              <a:spcAft>
                <a:spcPts val="600"/>
              </a:spcAft>
            </a:pPr>
            <a:r>
              <a:rPr lang="en-US" sz="2200" dirty="0"/>
              <a:t>AWS KMS-Managed Customer Master Key (CSE-KMS)</a:t>
            </a:r>
          </a:p>
          <a:p>
            <a:pPr marL="621882" lvl="1" indent="-285739">
              <a:lnSpc>
                <a:spcPct val="150000"/>
              </a:lnSpc>
              <a:spcAft>
                <a:spcPts val="600"/>
              </a:spcAft>
            </a:pPr>
            <a:r>
              <a:rPr lang="en-US" sz="2200" dirty="0"/>
              <a:t>Client-side Master Key (CSE-C)</a:t>
            </a:r>
          </a:p>
          <a:p>
            <a:endParaRPr lang="en-US" dirty="0"/>
          </a:p>
        </p:txBody>
      </p:sp>
      <p:sp>
        <p:nvSpPr>
          <p:cNvPr id="5" name="Footer Placeholder 4"/>
          <p:cNvSpPr>
            <a:spLocks noGrp="1"/>
          </p:cNvSpPr>
          <p:nvPr>
            <p:ph type="ftr" sz="quarter" idx="3"/>
          </p:nvPr>
        </p:nvSpPr>
        <p:spPr/>
        <p:txBody>
          <a:bodyPr/>
          <a:lstStyle/>
          <a:p>
            <a:r>
              <a:rPr lang="en-US"/>
              <a:t>© 2020 Amazon Web Services, Inc. or its Affiliates. All rights reserved.</a:t>
            </a:r>
            <a:endParaRPr lang="en-US" dirty="0"/>
          </a:p>
        </p:txBody>
      </p:sp>
      <p:sp>
        <p:nvSpPr>
          <p:cNvPr id="6" name="Slide Number Placeholder 5"/>
          <p:cNvSpPr>
            <a:spLocks noGrp="1"/>
          </p:cNvSpPr>
          <p:nvPr>
            <p:ph type="sldNum" sz="quarter" idx="12"/>
          </p:nvPr>
        </p:nvSpPr>
        <p:spPr/>
        <p:txBody>
          <a:bodyPr/>
          <a:lstStyle/>
          <a:p>
            <a:fld id="{B6A95138-A96E-2F42-A959-2EFD44FE4AB7}" type="slidenum">
              <a:rPr lang="en-US" smtClean="0"/>
              <a:t>20</a:t>
            </a:fld>
            <a:endParaRPr lang="en-US"/>
          </a:p>
        </p:txBody>
      </p:sp>
    </p:spTree>
    <p:extLst>
      <p:ext uri="{BB962C8B-B14F-4D97-AF65-F5344CB8AC3E}">
        <p14:creationId xmlns:p14="http://schemas.microsoft.com/office/powerpoint/2010/main" val="61263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AWS Key Management Service (AWS KMS)</a:t>
            </a:r>
          </a:p>
        </p:txBody>
      </p:sp>
      <p:sp>
        <p:nvSpPr>
          <p:cNvPr id="28" name="Text Placeholder 3">
            <a:extLst>
              <a:ext uri="{FF2B5EF4-FFF2-40B4-BE49-F238E27FC236}">
                <a16:creationId xmlns:a16="http://schemas.microsoft.com/office/drawing/2014/main" id="{4150D122-744C-D64B-8811-4A1BE9A33E28}"/>
              </a:ext>
            </a:extLst>
          </p:cNvPr>
          <p:cNvSpPr>
            <a:spLocks noGrp="1"/>
          </p:cNvSpPr>
          <p:nvPr>
            <p:ph idx="4294967295"/>
          </p:nvPr>
        </p:nvSpPr>
        <p:spPr>
          <a:xfrm>
            <a:off x="3783724" y="2159111"/>
            <a:ext cx="7945821" cy="3264228"/>
          </a:xfrm>
        </p:spPr>
        <p:txBody>
          <a:bodyPr>
            <a:normAutofit/>
          </a:bodyPr>
          <a:lstStyle/>
          <a:p>
            <a:pPr>
              <a:lnSpc>
                <a:spcPct val="100000"/>
              </a:lnSpc>
              <a:spcAft>
                <a:spcPts val="1800"/>
              </a:spcAft>
            </a:pPr>
            <a:r>
              <a:rPr lang="en-US" sz="2400" dirty="0"/>
              <a:t>Encryption key management</a:t>
            </a:r>
            <a:r>
              <a:rPr lang="en-US" sz="2400" b="1" dirty="0">
                <a:solidFill>
                  <a:srgbClr val="F68535"/>
                </a:solidFill>
              </a:rPr>
              <a:t> </a:t>
            </a:r>
            <a:r>
              <a:rPr lang="en-US" sz="2400" dirty="0"/>
              <a:t>service </a:t>
            </a:r>
          </a:p>
          <a:p>
            <a:pPr>
              <a:lnSpc>
                <a:spcPct val="100000"/>
              </a:lnSpc>
              <a:spcAft>
                <a:spcPts val="1800"/>
              </a:spcAft>
            </a:pPr>
            <a:r>
              <a:rPr lang="en-US" sz="2400" dirty="0"/>
              <a:t>Allows for customer key material to be imported</a:t>
            </a:r>
          </a:p>
          <a:p>
            <a:pPr>
              <a:lnSpc>
                <a:spcPct val="100000"/>
              </a:lnSpc>
              <a:spcAft>
                <a:spcPts val="1800"/>
              </a:spcAft>
            </a:pPr>
            <a:r>
              <a:rPr lang="en-US" sz="2400" dirty="0"/>
              <a:t>Accepts calls directly from applications for key encryption/decryption</a:t>
            </a:r>
          </a:p>
          <a:p>
            <a:pPr>
              <a:lnSpc>
                <a:spcPct val="100000"/>
              </a:lnSpc>
              <a:spcAft>
                <a:spcPts val="1800"/>
              </a:spcAft>
            </a:pPr>
            <a:r>
              <a:rPr lang="en-US" sz="2400" dirty="0"/>
              <a:t>Rotates keys automatically and manages use of old keys</a:t>
            </a:r>
          </a:p>
        </p:txBody>
      </p:sp>
      <p:sp>
        <p:nvSpPr>
          <p:cNvPr id="6" name="TextBox 5">
            <a:extLst>
              <a:ext uri="{FF2B5EF4-FFF2-40B4-BE49-F238E27FC236}">
                <a16:creationId xmlns:a16="http://schemas.microsoft.com/office/drawing/2014/main" id="{8BEE06E2-8CBD-3F48-8B4F-C05F3077B353}"/>
              </a:ext>
            </a:extLst>
          </p:cNvPr>
          <p:cNvSpPr txBox="1"/>
          <p:nvPr/>
        </p:nvSpPr>
        <p:spPr>
          <a:xfrm>
            <a:off x="1274244" y="4508195"/>
            <a:ext cx="1649375" cy="372762"/>
          </a:xfrm>
          <a:prstGeom prst="rect">
            <a:avLst/>
          </a:prstGeom>
          <a:noFill/>
        </p:spPr>
        <p:txBody>
          <a:bodyPr wrap="square" lIns="0" tIns="0" rIns="0" bIns="0" rtlCol="0" anchor="t">
            <a:noAutofit/>
          </a:bodyPr>
          <a:lstStyle/>
          <a:p>
            <a:pPr algn="ctr"/>
            <a:r>
              <a:rPr lang="en-US" sz="2000" b="1" dirty="0"/>
              <a:t>AWS KMS</a:t>
            </a:r>
          </a:p>
        </p:txBody>
      </p:sp>
      <p:pic>
        <p:nvPicPr>
          <p:cNvPr id="8" name="Picture 7">
            <a:extLst>
              <a:ext uri="{FF2B5EF4-FFF2-40B4-BE49-F238E27FC236}">
                <a16:creationId xmlns:a16="http://schemas.microsoft.com/office/drawing/2014/main" id="{48103451-C4FD-6B48-93A5-818E9F046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519" y="2614284"/>
            <a:ext cx="1458496" cy="1750195"/>
          </a:xfrm>
          <a:prstGeom prst="rect">
            <a:avLst/>
          </a:prstGeom>
        </p:spPr>
      </p:pic>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21</a:t>
            </a:fld>
            <a:endParaRPr lang="en-US"/>
          </a:p>
        </p:txBody>
      </p:sp>
    </p:spTree>
    <p:custDataLst>
      <p:tags r:id="rId1"/>
    </p:custDataLst>
    <p:extLst>
      <p:ext uri="{BB962C8B-B14F-4D97-AF65-F5344CB8AC3E}">
        <p14:creationId xmlns:p14="http://schemas.microsoft.com/office/powerpoint/2010/main" val="990337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latin typeface="Amazon Ember Light" panose="020B0403020204020204"/>
              </a:rPr>
              <a:t>AWS KMS Integration</a:t>
            </a:r>
            <a:endParaRPr lang="en-US" dirty="0"/>
          </a:p>
        </p:txBody>
      </p:sp>
      <p:grpSp>
        <p:nvGrpSpPr>
          <p:cNvPr id="26" name="Group 25">
            <a:extLst>
              <a:ext uri="{FF2B5EF4-FFF2-40B4-BE49-F238E27FC236}">
                <a16:creationId xmlns:a16="http://schemas.microsoft.com/office/drawing/2014/main" id="{01719BFE-FA19-E848-9B67-18D120991762}"/>
              </a:ext>
            </a:extLst>
          </p:cNvPr>
          <p:cNvGrpSpPr/>
          <p:nvPr/>
        </p:nvGrpSpPr>
        <p:grpSpPr>
          <a:xfrm>
            <a:off x="529470" y="2038230"/>
            <a:ext cx="11135380" cy="3302855"/>
            <a:chOff x="481135" y="2126898"/>
            <a:chExt cx="11316286" cy="3349886"/>
          </a:xfrm>
        </p:grpSpPr>
        <p:grpSp>
          <p:nvGrpSpPr>
            <p:cNvPr id="6" name="Group 5">
              <a:extLst>
                <a:ext uri="{FF2B5EF4-FFF2-40B4-BE49-F238E27FC236}">
                  <a16:creationId xmlns:a16="http://schemas.microsoft.com/office/drawing/2014/main" id="{53FD07A3-59A2-6E44-9207-A469D355E8A5}"/>
                </a:ext>
              </a:extLst>
            </p:cNvPr>
            <p:cNvGrpSpPr/>
            <p:nvPr/>
          </p:nvGrpSpPr>
          <p:grpSpPr>
            <a:xfrm>
              <a:off x="481135" y="2126898"/>
              <a:ext cx="1772327" cy="1332568"/>
              <a:chOff x="7145950" y="1454484"/>
              <a:chExt cx="1329245" cy="999426"/>
            </a:xfrm>
          </p:grpSpPr>
          <p:pic>
            <p:nvPicPr>
              <p:cNvPr id="7" name="Picture 6" descr="Amazon-Elastic-Block-Storage.png">
                <a:extLst>
                  <a:ext uri="{FF2B5EF4-FFF2-40B4-BE49-F238E27FC236}">
                    <a16:creationId xmlns:a16="http://schemas.microsoft.com/office/drawing/2014/main" id="{350F1B44-E5F8-0140-BF87-DBF7565F4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812" y="1454484"/>
                <a:ext cx="731520" cy="731520"/>
              </a:xfrm>
              <a:prstGeom prst="rect">
                <a:avLst/>
              </a:prstGeom>
            </p:spPr>
          </p:pic>
          <p:sp>
            <p:nvSpPr>
              <p:cNvPr id="8" name="TextBox 7">
                <a:extLst>
                  <a:ext uri="{FF2B5EF4-FFF2-40B4-BE49-F238E27FC236}">
                    <a16:creationId xmlns:a16="http://schemas.microsoft.com/office/drawing/2014/main" id="{EDA0D954-ADDC-1345-8DBD-2711816D880C}"/>
                  </a:ext>
                </a:extLst>
              </p:cNvPr>
              <p:cNvSpPr txBox="1"/>
              <p:nvPr/>
            </p:nvSpPr>
            <p:spPr>
              <a:xfrm>
                <a:off x="7145950" y="2208085"/>
                <a:ext cx="1329245" cy="245825"/>
              </a:xfrm>
              <a:prstGeom prst="rect">
                <a:avLst/>
              </a:prstGeom>
              <a:noFill/>
            </p:spPr>
            <p:txBody>
              <a:bodyPr wrap="square" rtlCol="0">
                <a:spAutoFit/>
              </a:bodyPr>
              <a:lstStyle/>
              <a:p>
                <a:pPr algn="ctr"/>
                <a:r>
                  <a:rPr lang="en-US" sz="1500" b="1" dirty="0">
                    <a:latin typeface="Amazon Ember" charset="0"/>
                  </a:rPr>
                  <a:t>Amazon EBS</a:t>
                </a:r>
              </a:p>
            </p:txBody>
          </p:sp>
        </p:grpSp>
        <p:sp>
          <p:nvSpPr>
            <p:cNvPr id="9" name="TextBox 8">
              <a:extLst>
                <a:ext uri="{FF2B5EF4-FFF2-40B4-BE49-F238E27FC236}">
                  <a16:creationId xmlns:a16="http://schemas.microsoft.com/office/drawing/2014/main" id="{253A6D9F-58C1-1744-9BB2-0586F8D5D5E4}"/>
                </a:ext>
              </a:extLst>
            </p:cNvPr>
            <p:cNvSpPr txBox="1"/>
            <p:nvPr/>
          </p:nvSpPr>
          <p:spPr>
            <a:xfrm>
              <a:off x="3651760" y="3131700"/>
              <a:ext cx="1772327" cy="327767"/>
            </a:xfrm>
            <a:prstGeom prst="rect">
              <a:avLst/>
            </a:prstGeom>
            <a:noFill/>
          </p:spPr>
          <p:txBody>
            <a:bodyPr wrap="square" rtlCol="0">
              <a:spAutoFit/>
            </a:bodyPr>
            <a:lstStyle/>
            <a:p>
              <a:pPr algn="ctr"/>
              <a:r>
                <a:rPr lang="en-US" sz="1500" b="1" dirty="0">
                  <a:latin typeface="Amazon Ember" charset="0"/>
                </a:rPr>
                <a:t>Amazon S3</a:t>
              </a:r>
            </a:p>
          </p:txBody>
        </p:sp>
        <p:grpSp>
          <p:nvGrpSpPr>
            <p:cNvPr id="10" name="Group 9">
              <a:extLst>
                <a:ext uri="{FF2B5EF4-FFF2-40B4-BE49-F238E27FC236}">
                  <a16:creationId xmlns:a16="http://schemas.microsoft.com/office/drawing/2014/main" id="{EABA8A52-30AD-E94D-8BEF-7137EB2796E7}"/>
                </a:ext>
              </a:extLst>
            </p:cNvPr>
            <p:cNvGrpSpPr/>
            <p:nvPr/>
          </p:nvGrpSpPr>
          <p:grpSpPr>
            <a:xfrm>
              <a:off x="10025094" y="2267218"/>
              <a:ext cx="1772327" cy="1243979"/>
              <a:chOff x="7359622" y="2494646"/>
              <a:chExt cx="1329245" cy="932984"/>
            </a:xfrm>
          </p:grpSpPr>
          <p:pic>
            <p:nvPicPr>
              <p:cNvPr id="11" name="Picture 10" descr="RDS.png">
                <a:extLst>
                  <a:ext uri="{FF2B5EF4-FFF2-40B4-BE49-F238E27FC236}">
                    <a16:creationId xmlns:a16="http://schemas.microsoft.com/office/drawing/2014/main" id="{AD48C857-C84B-1A41-9DAC-5EB631466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485" y="2494646"/>
                <a:ext cx="643928" cy="643928"/>
              </a:xfrm>
              <a:prstGeom prst="rect">
                <a:avLst/>
              </a:prstGeom>
            </p:spPr>
          </p:pic>
          <p:sp>
            <p:nvSpPr>
              <p:cNvPr id="12" name="TextBox 11">
                <a:extLst>
                  <a:ext uri="{FF2B5EF4-FFF2-40B4-BE49-F238E27FC236}">
                    <a16:creationId xmlns:a16="http://schemas.microsoft.com/office/drawing/2014/main" id="{03F27787-5E83-1A40-BB0E-78D7B061861E}"/>
                  </a:ext>
                </a:extLst>
              </p:cNvPr>
              <p:cNvSpPr txBox="1"/>
              <p:nvPr/>
            </p:nvSpPr>
            <p:spPr>
              <a:xfrm>
                <a:off x="7359622" y="3181805"/>
                <a:ext cx="1329245" cy="245825"/>
              </a:xfrm>
              <a:prstGeom prst="rect">
                <a:avLst/>
              </a:prstGeom>
              <a:noFill/>
            </p:spPr>
            <p:txBody>
              <a:bodyPr wrap="square" rtlCol="0">
                <a:spAutoFit/>
              </a:bodyPr>
              <a:lstStyle/>
              <a:p>
                <a:pPr algn="ctr"/>
                <a:r>
                  <a:rPr lang="en-US" sz="1500" b="1" dirty="0">
                    <a:latin typeface="Amazon Ember" charset="0"/>
                  </a:rPr>
                  <a:t>Amazon RDS</a:t>
                </a:r>
              </a:p>
            </p:txBody>
          </p:sp>
        </p:grpSp>
        <p:sp>
          <p:nvSpPr>
            <p:cNvPr id="13" name="TextBox 12">
              <a:extLst>
                <a:ext uri="{FF2B5EF4-FFF2-40B4-BE49-F238E27FC236}">
                  <a16:creationId xmlns:a16="http://schemas.microsoft.com/office/drawing/2014/main" id="{1DA72EDB-F114-D04A-A6EB-4ADDE4028119}"/>
                </a:ext>
              </a:extLst>
            </p:cNvPr>
            <p:cNvSpPr txBox="1"/>
            <p:nvPr/>
          </p:nvSpPr>
          <p:spPr>
            <a:xfrm>
              <a:off x="6854470" y="3125788"/>
              <a:ext cx="1772327" cy="561887"/>
            </a:xfrm>
            <a:prstGeom prst="rect">
              <a:avLst/>
            </a:prstGeom>
            <a:noFill/>
          </p:spPr>
          <p:txBody>
            <a:bodyPr wrap="square" rtlCol="0">
              <a:spAutoFit/>
            </a:bodyPr>
            <a:lstStyle/>
            <a:p>
              <a:pPr algn="ctr"/>
              <a:r>
                <a:rPr lang="en-US" sz="1500" b="1" dirty="0">
                  <a:latin typeface="Amazon Ember" charset="0"/>
                </a:rPr>
                <a:t>Amazon DynamoDB</a:t>
              </a:r>
            </a:p>
          </p:txBody>
        </p:sp>
        <p:grpSp>
          <p:nvGrpSpPr>
            <p:cNvPr id="14" name="Group 13">
              <a:extLst>
                <a:ext uri="{FF2B5EF4-FFF2-40B4-BE49-F238E27FC236}">
                  <a16:creationId xmlns:a16="http://schemas.microsoft.com/office/drawing/2014/main" id="{D0707C28-F60E-AC42-90F9-B9630837E5AE}"/>
                </a:ext>
              </a:extLst>
            </p:cNvPr>
            <p:cNvGrpSpPr/>
            <p:nvPr/>
          </p:nvGrpSpPr>
          <p:grpSpPr>
            <a:xfrm>
              <a:off x="481135" y="4173657"/>
              <a:ext cx="1772327" cy="1303127"/>
              <a:chOff x="4383692" y="2938157"/>
              <a:chExt cx="1329245" cy="977345"/>
            </a:xfrm>
          </p:grpSpPr>
          <p:pic>
            <p:nvPicPr>
              <p:cNvPr id="15" name="Picture 14" descr="Elastic-MapReduce-EMR.png">
                <a:extLst>
                  <a:ext uri="{FF2B5EF4-FFF2-40B4-BE49-F238E27FC236}">
                    <a16:creationId xmlns:a16="http://schemas.microsoft.com/office/drawing/2014/main" id="{C0DE5999-EA6B-7F45-A05A-1EFA13D0C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554" y="2938157"/>
                <a:ext cx="731520" cy="731520"/>
              </a:xfrm>
              <a:prstGeom prst="rect">
                <a:avLst/>
              </a:prstGeom>
            </p:spPr>
          </p:pic>
          <p:sp>
            <p:nvSpPr>
              <p:cNvPr id="16" name="TextBox 15">
                <a:extLst>
                  <a:ext uri="{FF2B5EF4-FFF2-40B4-BE49-F238E27FC236}">
                    <a16:creationId xmlns:a16="http://schemas.microsoft.com/office/drawing/2014/main" id="{F3749650-6B9F-974A-B311-CA2CDADC287F}"/>
                  </a:ext>
                </a:extLst>
              </p:cNvPr>
              <p:cNvSpPr txBox="1"/>
              <p:nvPr/>
            </p:nvSpPr>
            <p:spPr>
              <a:xfrm>
                <a:off x="4383692" y="3669677"/>
                <a:ext cx="1329245" cy="245825"/>
              </a:xfrm>
              <a:prstGeom prst="rect">
                <a:avLst/>
              </a:prstGeom>
              <a:noFill/>
            </p:spPr>
            <p:txBody>
              <a:bodyPr wrap="square" rtlCol="0">
                <a:spAutoFit/>
              </a:bodyPr>
              <a:lstStyle/>
              <a:p>
                <a:pPr algn="ctr"/>
                <a:r>
                  <a:rPr lang="en-US" sz="1500" b="1" dirty="0">
                    <a:latin typeface="Amazon Ember" charset="0"/>
                  </a:rPr>
                  <a:t>Amazon EMR</a:t>
                </a:r>
              </a:p>
            </p:txBody>
          </p:sp>
        </p:grpSp>
        <p:sp>
          <p:nvSpPr>
            <p:cNvPr id="17" name="TextBox 16">
              <a:extLst>
                <a:ext uri="{FF2B5EF4-FFF2-40B4-BE49-F238E27FC236}">
                  <a16:creationId xmlns:a16="http://schemas.microsoft.com/office/drawing/2014/main" id="{C0C16B82-88D7-C441-9A7F-5FA2EDF13DDF}"/>
                </a:ext>
              </a:extLst>
            </p:cNvPr>
            <p:cNvSpPr txBox="1"/>
            <p:nvPr/>
          </p:nvSpPr>
          <p:spPr>
            <a:xfrm>
              <a:off x="6862183" y="5149017"/>
              <a:ext cx="1772327" cy="327767"/>
            </a:xfrm>
            <a:prstGeom prst="rect">
              <a:avLst/>
            </a:prstGeom>
            <a:noFill/>
          </p:spPr>
          <p:txBody>
            <a:bodyPr wrap="square" rtlCol="0">
              <a:spAutoFit/>
            </a:bodyPr>
            <a:lstStyle/>
            <a:p>
              <a:pPr algn="ctr"/>
              <a:r>
                <a:rPr lang="en-US" sz="1500" b="1" dirty="0">
                  <a:latin typeface="Amazon Ember" charset="0"/>
                </a:rPr>
                <a:t>Amazon Redshift</a:t>
              </a:r>
            </a:p>
          </p:txBody>
        </p:sp>
        <p:sp>
          <p:nvSpPr>
            <p:cNvPr id="18" name="TextBox 17">
              <a:extLst>
                <a:ext uri="{FF2B5EF4-FFF2-40B4-BE49-F238E27FC236}">
                  <a16:creationId xmlns:a16="http://schemas.microsoft.com/office/drawing/2014/main" id="{E9499C28-56DD-3043-8417-3989306088CA}"/>
                </a:ext>
              </a:extLst>
            </p:cNvPr>
            <p:cNvSpPr txBox="1"/>
            <p:nvPr/>
          </p:nvSpPr>
          <p:spPr>
            <a:xfrm>
              <a:off x="3560652" y="5149016"/>
              <a:ext cx="2084232" cy="327767"/>
            </a:xfrm>
            <a:prstGeom prst="rect">
              <a:avLst/>
            </a:prstGeom>
            <a:noFill/>
          </p:spPr>
          <p:txBody>
            <a:bodyPr wrap="square" rtlCol="0">
              <a:spAutoFit/>
            </a:bodyPr>
            <a:lstStyle/>
            <a:p>
              <a:pPr algn="ctr"/>
              <a:r>
                <a:rPr lang="en-US" sz="1500" b="1" dirty="0">
                  <a:latin typeface="Amazon Ember" charset="0"/>
                </a:rPr>
                <a:t>Amazon SES</a:t>
              </a:r>
            </a:p>
          </p:txBody>
        </p:sp>
        <p:grpSp>
          <p:nvGrpSpPr>
            <p:cNvPr id="19" name="Group 18">
              <a:extLst>
                <a:ext uri="{FF2B5EF4-FFF2-40B4-BE49-F238E27FC236}">
                  <a16:creationId xmlns:a16="http://schemas.microsoft.com/office/drawing/2014/main" id="{EB404E69-8247-CC46-B962-DAB0EF9EF47B}"/>
                </a:ext>
              </a:extLst>
            </p:cNvPr>
            <p:cNvGrpSpPr/>
            <p:nvPr/>
          </p:nvGrpSpPr>
          <p:grpSpPr>
            <a:xfrm>
              <a:off x="10025094" y="4172519"/>
              <a:ext cx="1772327" cy="1304264"/>
              <a:chOff x="7542883" y="3505904"/>
              <a:chExt cx="1329245" cy="978198"/>
            </a:xfrm>
          </p:grpSpPr>
          <p:pic>
            <p:nvPicPr>
              <p:cNvPr id="20" name="Picture 19">
                <a:extLst>
                  <a:ext uri="{FF2B5EF4-FFF2-40B4-BE49-F238E27FC236}">
                    <a16:creationId xmlns:a16="http://schemas.microsoft.com/office/drawing/2014/main" id="{38E3465F-CF48-8946-BE7F-F3CBE63FBE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8847" y="3505904"/>
                <a:ext cx="537316" cy="644780"/>
              </a:xfrm>
              <a:prstGeom prst="rect">
                <a:avLst/>
              </a:prstGeom>
            </p:spPr>
          </p:pic>
          <p:sp>
            <p:nvSpPr>
              <p:cNvPr id="21" name="TextBox 20">
                <a:extLst>
                  <a:ext uri="{FF2B5EF4-FFF2-40B4-BE49-F238E27FC236}">
                    <a16:creationId xmlns:a16="http://schemas.microsoft.com/office/drawing/2014/main" id="{DFBD94FB-CE4D-F84A-A3D8-C1DFE17DDF62}"/>
                  </a:ext>
                </a:extLst>
              </p:cNvPr>
              <p:cNvSpPr txBox="1"/>
              <p:nvPr/>
            </p:nvSpPr>
            <p:spPr>
              <a:xfrm>
                <a:off x="7542883" y="4238277"/>
                <a:ext cx="1329245" cy="245825"/>
              </a:xfrm>
              <a:prstGeom prst="rect">
                <a:avLst/>
              </a:prstGeom>
              <a:noFill/>
            </p:spPr>
            <p:txBody>
              <a:bodyPr wrap="square" rtlCol="0">
                <a:spAutoFit/>
              </a:bodyPr>
              <a:lstStyle/>
              <a:p>
                <a:pPr algn="ctr"/>
                <a:r>
                  <a:rPr lang="en-US" sz="1500" b="1" dirty="0">
                    <a:latin typeface="Amazon Ember" charset="0"/>
                  </a:rPr>
                  <a:t>AWS CloudTrail</a:t>
                </a:r>
              </a:p>
            </p:txBody>
          </p:sp>
        </p:grpSp>
        <p:pic>
          <p:nvPicPr>
            <p:cNvPr id="22" name="Picture 21">
              <a:extLst>
                <a:ext uri="{FF2B5EF4-FFF2-40B4-BE49-F238E27FC236}">
                  <a16:creationId xmlns:a16="http://schemas.microsoft.com/office/drawing/2014/main" id="{1FA786B2-C234-A842-BC67-D0D91D6410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3514" y="2255470"/>
              <a:ext cx="669663" cy="741782"/>
            </a:xfrm>
            <a:prstGeom prst="rect">
              <a:avLst/>
            </a:prstGeom>
          </p:spPr>
        </p:pic>
        <p:pic>
          <p:nvPicPr>
            <p:cNvPr id="23" name="Picture 22">
              <a:extLst>
                <a:ext uri="{FF2B5EF4-FFF2-40B4-BE49-F238E27FC236}">
                  <a16:creationId xmlns:a16="http://schemas.microsoft.com/office/drawing/2014/main" id="{739F8004-DE60-6742-82BD-46981F7ED8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1500" y="4194943"/>
              <a:ext cx="799530" cy="932785"/>
            </a:xfrm>
            <a:prstGeom prst="rect">
              <a:avLst/>
            </a:prstGeom>
          </p:spPr>
        </p:pic>
        <p:pic>
          <p:nvPicPr>
            <p:cNvPr id="24" name="Picture 23" descr="RedShift.png">
              <a:extLst>
                <a:ext uri="{FF2B5EF4-FFF2-40B4-BE49-F238E27FC236}">
                  <a16:creationId xmlns:a16="http://schemas.microsoft.com/office/drawing/2014/main" id="{1F808ECA-1FE8-3043-8B78-3CDD503A4F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0665" y="4234746"/>
              <a:ext cx="975360" cy="892982"/>
            </a:xfrm>
            <a:prstGeom prst="rect">
              <a:avLst/>
            </a:prstGeom>
          </p:spPr>
        </p:pic>
        <p:pic>
          <p:nvPicPr>
            <p:cNvPr id="25" name="Picture 24">
              <a:extLst>
                <a:ext uri="{FF2B5EF4-FFF2-40B4-BE49-F238E27FC236}">
                  <a16:creationId xmlns:a16="http://schemas.microsoft.com/office/drawing/2014/main" id="{D2DD226C-ACE3-3242-8BDC-D9CF779C431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9852" y="2169752"/>
              <a:ext cx="751250" cy="901499"/>
            </a:xfrm>
            <a:prstGeom prst="rect">
              <a:avLst/>
            </a:prstGeom>
          </p:spPr>
        </p:pic>
      </p:gr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22</a:t>
            </a:fld>
            <a:endParaRPr lang="en-US"/>
          </a:p>
        </p:txBody>
      </p:sp>
    </p:spTree>
    <p:extLst>
      <p:ext uri="{BB962C8B-B14F-4D97-AF65-F5344CB8AC3E}">
        <p14:creationId xmlns:p14="http://schemas.microsoft.com/office/powerpoint/2010/main" val="324219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67-7FCC-EC4B-A64F-6BAE2198C455}"/>
              </a:ext>
            </a:extLst>
          </p:cNvPr>
          <p:cNvSpPr>
            <a:spLocks noGrp="1"/>
          </p:cNvSpPr>
          <p:nvPr>
            <p:ph type="title"/>
          </p:nvPr>
        </p:nvSpPr>
        <p:spPr/>
        <p:txBody>
          <a:bodyPr/>
          <a:lstStyle/>
          <a:p>
            <a:r>
              <a:rPr lang="en-US" dirty="0"/>
              <a:t>Amazon EBS Integration Example</a:t>
            </a:r>
          </a:p>
        </p:txBody>
      </p:sp>
      <p:grpSp>
        <p:nvGrpSpPr>
          <p:cNvPr id="30" name="Group 29">
            <a:extLst>
              <a:ext uri="{FF2B5EF4-FFF2-40B4-BE49-F238E27FC236}">
                <a16:creationId xmlns:a16="http://schemas.microsoft.com/office/drawing/2014/main" id="{58CAE13F-53C2-C64A-BA16-71CD60A8A45E}"/>
              </a:ext>
            </a:extLst>
          </p:cNvPr>
          <p:cNvGrpSpPr/>
          <p:nvPr/>
        </p:nvGrpSpPr>
        <p:grpSpPr>
          <a:xfrm>
            <a:off x="863703" y="1680037"/>
            <a:ext cx="10045422" cy="4387731"/>
            <a:chOff x="512918" y="1404051"/>
            <a:chExt cx="10663497" cy="4795775"/>
          </a:xfrm>
        </p:grpSpPr>
        <p:cxnSp>
          <p:nvCxnSpPr>
            <p:cNvPr id="3" name="Straight Arrow Connector 2">
              <a:extLst>
                <a:ext uri="{FF2B5EF4-FFF2-40B4-BE49-F238E27FC236}">
                  <a16:creationId xmlns:a16="http://schemas.microsoft.com/office/drawing/2014/main" id="{27F40A94-86B2-C24C-9771-5274137CB28F}"/>
                </a:ext>
              </a:extLst>
            </p:cNvPr>
            <p:cNvCxnSpPr/>
            <p:nvPr/>
          </p:nvCxnSpPr>
          <p:spPr>
            <a:xfrm flipH="1">
              <a:off x="2815906" y="3007528"/>
              <a:ext cx="0" cy="1463040"/>
            </a:xfrm>
            <a:prstGeom prst="straightConnector1">
              <a:avLst/>
            </a:prstGeom>
            <a:ln>
              <a:solidFill>
                <a:schemeClr val="bg2">
                  <a:lumMod val="25000"/>
                </a:schemeClr>
              </a:solidFill>
              <a:headEnd type="none"/>
              <a:tailEnd type="arrow" w="lg" len="med"/>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C1BC36C2-8B40-B246-A4DE-A58746D9AF1E}"/>
                </a:ext>
              </a:extLst>
            </p:cNvPr>
            <p:cNvCxnSpPr/>
            <p:nvPr/>
          </p:nvCxnSpPr>
          <p:spPr>
            <a:xfrm flipH="1">
              <a:off x="3386823" y="3007528"/>
              <a:ext cx="0" cy="1463040"/>
            </a:xfrm>
            <a:prstGeom prst="straightConnector1">
              <a:avLst/>
            </a:prstGeom>
            <a:ln>
              <a:solidFill>
                <a:schemeClr val="bg2">
                  <a:lumMod val="25000"/>
                </a:schemeClr>
              </a:solidFill>
              <a:headEnd type="arrow" w="lg" len="med"/>
              <a:tailEnd type="arrow" w="lg" len="med"/>
            </a:ln>
          </p:spPr>
          <p:style>
            <a:lnRef idx="2">
              <a:schemeClr val="accent1"/>
            </a:lnRef>
            <a:fillRef idx="0">
              <a:schemeClr val="accent1"/>
            </a:fillRef>
            <a:effectRef idx="1">
              <a:schemeClr val="accent1"/>
            </a:effectRef>
            <a:fontRef idx="minor">
              <a:schemeClr val="tx1"/>
            </a:fontRef>
          </p:style>
        </p:cxnSp>
        <p:pic>
          <p:nvPicPr>
            <p:cNvPr id="5" name="Picture 4" descr="Amazon-Elastic-Block-Storage.png">
              <a:extLst>
                <a:ext uri="{FF2B5EF4-FFF2-40B4-BE49-F238E27FC236}">
                  <a16:creationId xmlns:a16="http://schemas.microsoft.com/office/drawing/2014/main" id="{4E7735BB-66D1-324B-AB76-72E7004C2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640" y="1650272"/>
              <a:ext cx="1381823" cy="1381823"/>
            </a:xfrm>
            <a:prstGeom prst="rect">
              <a:avLst/>
            </a:prstGeom>
          </p:spPr>
        </p:pic>
        <p:sp>
          <p:nvSpPr>
            <p:cNvPr id="6" name="TextBox 103">
              <a:extLst>
                <a:ext uri="{FF2B5EF4-FFF2-40B4-BE49-F238E27FC236}">
                  <a16:creationId xmlns:a16="http://schemas.microsoft.com/office/drawing/2014/main" id="{C997205D-26FC-554C-9373-1EDECDE72CC9}"/>
                </a:ext>
              </a:extLst>
            </p:cNvPr>
            <p:cNvSpPr txBox="1">
              <a:spLocks noChangeArrowheads="1"/>
            </p:cNvSpPr>
            <p:nvPr/>
          </p:nvSpPr>
          <p:spPr bwMode="auto">
            <a:xfrm>
              <a:off x="2433640" y="1404051"/>
              <a:ext cx="1420319" cy="252299"/>
            </a:xfrm>
            <a:prstGeom prst="rect">
              <a:avLst/>
            </a:prstGeom>
            <a:noFill/>
            <a:ln w="9525">
              <a:noFill/>
              <a:miter lim="800000"/>
              <a:headEnd/>
              <a:tailEnd/>
            </a:ln>
          </p:spPr>
          <p:txBody>
            <a:bodyPr wrap="square" lIns="0" tIns="0" rIns="0" bIns="0">
              <a:spAutoFit/>
            </a:bodyPr>
            <a:lstStyle/>
            <a:p>
              <a:pPr algn="ctr"/>
              <a:r>
                <a:rPr lang="en-US" sz="1500" dirty="0">
                  <a:ea typeface="Amazon Ember" charset="0"/>
                  <a:cs typeface="Amazon Ember" charset="0"/>
                </a:rPr>
                <a:t>EBS volume</a:t>
              </a:r>
            </a:p>
          </p:txBody>
        </p:sp>
        <p:pic>
          <p:nvPicPr>
            <p:cNvPr id="7" name="Picture 6" descr="EC2-Instance.png">
              <a:extLst>
                <a:ext uri="{FF2B5EF4-FFF2-40B4-BE49-F238E27FC236}">
                  <a16:creationId xmlns:a16="http://schemas.microsoft.com/office/drawing/2014/main" id="{26FA84DE-75EA-2046-AC18-73E149E04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0806" y="4426843"/>
              <a:ext cx="1354885" cy="1354885"/>
            </a:xfrm>
            <a:prstGeom prst="rect">
              <a:avLst/>
            </a:prstGeom>
          </p:spPr>
        </p:pic>
        <p:sp>
          <p:nvSpPr>
            <p:cNvPr id="8" name="TextBox 7">
              <a:extLst>
                <a:ext uri="{FF2B5EF4-FFF2-40B4-BE49-F238E27FC236}">
                  <a16:creationId xmlns:a16="http://schemas.microsoft.com/office/drawing/2014/main" id="{67760C7A-0A35-564F-B88B-4ECD6FE772B1}"/>
                </a:ext>
              </a:extLst>
            </p:cNvPr>
            <p:cNvSpPr txBox="1"/>
            <p:nvPr/>
          </p:nvSpPr>
          <p:spPr>
            <a:xfrm>
              <a:off x="2404072" y="5695228"/>
              <a:ext cx="1458609" cy="504598"/>
            </a:xfrm>
            <a:prstGeom prst="rect">
              <a:avLst/>
            </a:prstGeom>
            <a:noFill/>
          </p:spPr>
          <p:txBody>
            <a:bodyPr wrap="square" lIns="0" tIns="0" rIns="0" bIns="0" rtlCol="0">
              <a:spAutoFit/>
            </a:bodyPr>
            <a:lstStyle/>
            <a:p>
              <a:pPr algn="ctr"/>
              <a:r>
                <a:rPr lang="en-US" sz="1500" dirty="0">
                  <a:cs typeface="Amazon Ember" charset="0"/>
                </a:rPr>
                <a:t>Amazon EC2 Instance</a:t>
              </a:r>
            </a:p>
          </p:txBody>
        </p:sp>
        <p:sp>
          <p:nvSpPr>
            <p:cNvPr id="9" name="TextBox 8">
              <a:extLst>
                <a:ext uri="{FF2B5EF4-FFF2-40B4-BE49-F238E27FC236}">
                  <a16:creationId xmlns:a16="http://schemas.microsoft.com/office/drawing/2014/main" id="{9FBDE3E9-031A-5A40-BA20-E21B012BC087}"/>
                </a:ext>
              </a:extLst>
            </p:cNvPr>
            <p:cNvSpPr txBox="1"/>
            <p:nvPr/>
          </p:nvSpPr>
          <p:spPr>
            <a:xfrm>
              <a:off x="512918" y="3255664"/>
              <a:ext cx="1504357" cy="773507"/>
            </a:xfrm>
            <a:prstGeom prst="rect">
              <a:avLst/>
            </a:prstGeom>
            <a:noFill/>
          </p:spPr>
          <p:txBody>
            <a:bodyPr wrap="square" rtlCol="0">
              <a:spAutoFit/>
            </a:bodyPr>
            <a:lstStyle/>
            <a:p>
              <a:pPr algn="r"/>
              <a:r>
                <a:rPr lang="en-US" sz="1333" dirty="0"/>
                <a:t>Encrypted data key is retrieved by application.</a:t>
              </a:r>
            </a:p>
          </p:txBody>
        </p:sp>
        <p:sp>
          <p:nvSpPr>
            <p:cNvPr id="10" name="TextBox 9">
              <a:extLst>
                <a:ext uri="{FF2B5EF4-FFF2-40B4-BE49-F238E27FC236}">
                  <a16:creationId xmlns:a16="http://schemas.microsoft.com/office/drawing/2014/main" id="{094AAA24-FE24-B042-AB06-7452C8D05BA3}"/>
                </a:ext>
              </a:extLst>
            </p:cNvPr>
            <p:cNvSpPr txBox="1"/>
            <p:nvPr/>
          </p:nvSpPr>
          <p:spPr>
            <a:xfrm>
              <a:off x="4965481" y="1510964"/>
              <a:ext cx="2497847" cy="549311"/>
            </a:xfrm>
            <a:prstGeom prst="rect">
              <a:avLst/>
            </a:prstGeom>
            <a:noFill/>
          </p:spPr>
          <p:txBody>
            <a:bodyPr wrap="square" rtlCol="0">
              <a:spAutoFit/>
            </a:bodyPr>
            <a:lstStyle/>
            <a:p>
              <a:r>
                <a:rPr lang="en-US" sz="1333" dirty="0"/>
                <a:t>Encrypted data key is stored with encrypted data.</a:t>
              </a:r>
            </a:p>
          </p:txBody>
        </p:sp>
        <p:sp>
          <p:nvSpPr>
            <p:cNvPr id="11" name="TextBox 10">
              <a:extLst>
                <a:ext uri="{FF2B5EF4-FFF2-40B4-BE49-F238E27FC236}">
                  <a16:creationId xmlns:a16="http://schemas.microsoft.com/office/drawing/2014/main" id="{64544951-0EBE-874D-8EB8-9604FC6B322C}"/>
                </a:ext>
              </a:extLst>
            </p:cNvPr>
            <p:cNvSpPr txBox="1"/>
            <p:nvPr/>
          </p:nvSpPr>
          <p:spPr>
            <a:xfrm>
              <a:off x="4855479" y="5272388"/>
              <a:ext cx="3259679" cy="549311"/>
            </a:xfrm>
            <a:prstGeom prst="rect">
              <a:avLst/>
            </a:prstGeom>
            <a:noFill/>
          </p:spPr>
          <p:txBody>
            <a:bodyPr wrap="square" rtlCol="0">
              <a:spAutoFit/>
            </a:bodyPr>
            <a:lstStyle/>
            <a:p>
              <a:pPr algn="ctr"/>
              <a:r>
                <a:rPr lang="en-US" sz="1333" dirty="0"/>
                <a:t>Request is made to AWS KMS and data key is decrypted and returned.</a:t>
              </a:r>
            </a:p>
          </p:txBody>
        </p:sp>
        <p:sp>
          <p:nvSpPr>
            <p:cNvPr id="12" name="TextBox 11">
              <a:extLst>
                <a:ext uri="{FF2B5EF4-FFF2-40B4-BE49-F238E27FC236}">
                  <a16:creationId xmlns:a16="http://schemas.microsoft.com/office/drawing/2014/main" id="{3B61184D-C986-A746-B985-297D686DADF8}"/>
                </a:ext>
              </a:extLst>
            </p:cNvPr>
            <p:cNvSpPr txBox="1"/>
            <p:nvPr/>
          </p:nvSpPr>
          <p:spPr>
            <a:xfrm>
              <a:off x="4159238" y="3363386"/>
              <a:ext cx="2071990" cy="773507"/>
            </a:xfrm>
            <a:prstGeom prst="rect">
              <a:avLst/>
            </a:prstGeom>
            <a:noFill/>
          </p:spPr>
          <p:txBody>
            <a:bodyPr wrap="square" rtlCol="0">
              <a:spAutoFit/>
            </a:bodyPr>
            <a:lstStyle/>
            <a:p>
              <a:r>
                <a:rPr lang="en-US" sz="1333" dirty="0"/>
                <a:t>Decrypted data key in memory is used to encrypt/decrypt data.</a:t>
              </a:r>
            </a:p>
          </p:txBody>
        </p:sp>
        <p:sp>
          <p:nvSpPr>
            <p:cNvPr id="13" name="Oval 12">
              <a:extLst>
                <a:ext uri="{FF2B5EF4-FFF2-40B4-BE49-F238E27FC236}">
                  <a16:creationId xmlns:a16="http://schemas.microsoft.com/office/drawing/2014/main" id="{86C6D554-7AA1-0942-B524-3ACBBDB95714}"/>
                </a:ext>
              </a:extLst>
            </p:cNvPr>
            <p:cNvSpPr>
              <a:spLocks noChangeAspect="1"/>
            </p:cNvSpPr>
            <p:nvPr/>
          </p:nvSpPr>
          <p:spPr>
            <a:xfrm>
              <a:off x="2138622" y="3513422"/>
              <a:ext cx="385401" cy="385401"/>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500" dirty="0">
                  <a:solidFill>
                    <a:schemeClr val="bg1">
                      <a:lumMod val="95000"/>
                    </a:schemeClr>
                  </a:solidFill>
                  <a:ea typeface="Amazon Ember" panose="020B0603020204020204" pitchFamily="34" charset="0"/>
                  <a:cs typeface="Amazon Ember" panose="020B0603020204020204" pitchFamily="34" charset="0"/>
                </a:rPr>
                <a:t>2</a:t>
              </a:r>
            </a:p>
          </p:txBody>
        </p:sp>
        <p:sp>
          <p:nvSpPr>
            <p:cNvPr id="14" name="Oval 13">
              <a:extLst>
                <a:ext uri="{FF2B5EF4-FFF2-40B4-BE49-F238E27FC236}">
                  <a16:creationId xmlns:a16="http://schemas.microsoft.com/office/drawing/2014/main" id="{957A9D3A-5A5B-C148-B1AA-5386CA59AFFE}"/>
                </a:ext>
              </a:extLst>
            </p:cNvPr>
            <p:cNvSpPr>
              <a:spLocks noChangeAspect="1"/>
            </p:cNvSpPr>
            <p:nvPr/>
          </p:nvSpPr>
          <p:spPr>
            <a:xfrm>
              <a:off x="4541584" y="1559917"/>
              <a:ext cx="385401" cy="385401"/>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500" dirty="0">
                  <a:solidFill>
                    <a:schemeClr val="bg1">
                      <a:lumMod val="95000"/>
                    </a:schemeClr>
                  </a:solidFill>
                  <a:ea typeface="Amazon Ember" panose="020B0603020204020204" pitchFamily="34" charset="0"/>
                  <a:cs typeface="Amazon Ember" panose="020B0603020204020204" pitchFamily="34" charset="0"/>
                </a:rPr>
                <a:t>1</a:t>
              </a:r>
            </a:p>
          </p:txBody>
        </p:sp>
        <p:sp>
          <p:nvSpPr>
            <p:cNvPr id="15" name="Oval 14">
              <a:extLst>
                <a:ext uri="{FF2B5EF4-FFF2-40B4-BE49-F238E27FC236}">
                  <a16:creationId xmlns:a16="http://schemas.microsoft.com/office/drawing/2014/main" id="{33FB867D-0245-D34E-960B-E2C8C4FFAE2F}"/>
                </a:ext>
              </a:extLst>
            </p:cNvPr>
            <p:cNvSpPr>
              <a:spLocks noChangeAspect="1"/>
            </p:cNvSpPr>
            <p:nvPr/>
          </p:nvSpPr>
          <p:spPr>
            <a:xfrm>
              <a:off x="4531953" y="5284229"/>
              <a:ext cx="385401" cy="385401"/>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500" dirty="0">
                  <a:solidFill>
                    <a:schemeClr val="bg1">
                      <a:lumMod val="95000"/>
                    </a:schemeClr>
                  </a:solidFill>
                  <a:ea typeface="Amazon Ember" panose="020B0603020204020204" pitchFamily="34" charset="0"/>
                  <a:cs typeface="Amazon Ember" panose="020B0603020204020204" pitchFamily="34" charset="0"/>
                </a:rPr>
                <a:t>3</a:t>
              </a:r>
            </a:p>
          </p:txBody>
        </p:sp>
        <p:sp>
          <p:nvSpPr>
            <p:cNvPr id="16" name="Oval 15">
              <a:extLst>
                <a:ext uri="{FF2B5EF4-FFF2-40B4-BE49-F238E27FC236}">
                  <a16:creationId xmlns:a16="http://schemas.microsoft.com/office/drawing/2014/main" id="{46AEB85D-4421-A240-8491-8CF2EEFBAE0B}"/>
                </a:ext>
              </a:extLst>
            </p:cNvPr>
            <p:cNvSpPr>
              <a:spLocks noChangeAspect="1"/>
            </p:cNvSpPr>
            <p:nvPr/>
          </p:nvSpPr>
          <p:spPr>
            <a:xfrm>
              <a:off x="3678706" y="3540970"/>
              <a:ext cx="385401" cy="385401"/>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500" dirty="0">
                  <a:solidFill>
                    <a:schemeClr val="bg1">
                      <a:lumMod val="95000"/>
                    </a:schemeClr>
                  </a:solidFill>
                  <a:ea typeface="Amazon Ember" panose="020B0603020204020204" pitchFamily="34" charset="0"/>
                  <a:cs typeface="Amazon Ember" panose="020B0603020204020204" pitchFamily="34" charset="0"/>
                </a:rPr>
                <a:t>4</a:t>
              </a:r>
            </a:p>
          </p:txBody>
        </p:sp>
        <p:sp>
          <p:nvSpPr>
            <p:cNvPr id="17" name="Rounded Rectangle 16">
              <a:extLst>
                <a:ext uri="{FF2B5EF4-FFF2-40B4-BE49-F238E27FC236}">
                  <a16:creationId xmlns:a16="http://schemas.microsoft.com/office/drawing/2014/main" id="{C4031217-4676-F847-9B0F-EFB02D0E1241}"/>
                </a:ext>
              </a:extLst>
            </p:cNvPr>
            <p:cNvSpPr/>
            <p:nvPr/>
          </p:nvSpPr>
          <p:spPr>
            <a:xfrm>
              <a:off x="8534216" y="1859928"/>
              <a:ext cx="2349184" cy="3930764"/>
            </a:xfrm>
            <a:prstGeom prst="roundRect">
              <a:avLst>
                <a:gd name="adj" fmla="val 6589"/>
              </a:avLst>
            </a:prstGeom>
            <a:noFill/>
            <a:ln>
              <a:solidFill>
                <a:srgbClr val="759C3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18" name="Picture 17">
              <a:extLst>
                <a:ext uri="{FF2B5EF4-FFF2-40B4-BE49-F238E27FC236}">
                  <a16:creationId xmlns:a16="http://schemas.microsoft.com/office/drawing/2014/main" id="{E32AC3FD-345A-1943-A6A0-71E678F729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010" y="2105384"/>
              <a:ext cx="591405" cy="709686"/>
            </a:xfrm>
            <a:prstGeom prst="rect">
              <a:avLst/>
            </a:prstGeom>
          </p:spPr>
        </p:pic>
        <p:sp>
          <p:nvSpPr>
            <p:cNvPr id="19" name="TextBox 18">
              <a:extLst>
                <a:ext uri="{FF2B5EF4-FFF2-40B4-BE49-F238E27FC236}">
                  <a16:creationId xmlns:a16="http://schemas.microsoft.com/office/drawing/2014/main" id="{FCFDC9AA-BA01-2D4F-8F9A-8A156A2533FC}"/>
                </a:ext>
              </a:extLst>
            </p:cNvPr>
            <p:cNvSpPr txBox="1"/>
            <p:nvPr/>
          </p:nvSpPr>
          <p:spPr>
            <a:xfrm>
              <a:off x="10571439" y="2923692"/>
              <a:ext cx="604976" cy="504598"/>
            </a:xfrm>
            <a:prstGeom prst="rect">
              <a:avLst/>
            </a:prstGeom>
            <a:solidFill>
              <a:schemeClr val="bg1"/>
            </a:solidFill>
          </p:spPr>
          <p:txBody>
            <a:bodyPr wrap="square" lIns="0" tIns="0" rIns="0" bIns="0" rtlCol="0">
              <a:spAutoFit/>
            </a:bodyPr>
            <a:lstStyle/>
            <a:p>
              <a:pPr algn="ctr"/>
              <a:r>
                <a:rPr lang="en-US" sz="1500" dirty="0">
                  <a:cs typeface="Amazon Ember" charset="0"/>
                </a:rPr>
                <a:t>AWS </a:t>
              </a:r>
            </a:p>
            <a:p>
              <a:pPr algn="ctr"/>
              <a:r>
                <a:rPr lang="en-US" sz="1500" dirty="0">
                  <a:cs typeface="Amazon Ember" charset="0"/>
                </a:rPr>
                <a:t>KMS</a:t>
              </a:r>
            </a:p>
          </p:txBody>
        </p:sp>
        <p:grpSp>
          <p:nvGrpSpPr>
            <p:cNvPr id="20" name="Group 19">
              <a:extLst>
                <a:ext uri="{FF2B5EF4-FFF2-40B4-BE49-F238E27FC236}">
                  <a16:creationId xmlns:a16="http://schemas.microsoft.com/office/drawing/2014/main" id="{21772C06-5DA1-6A4E-BC73-7823F3234D63}"/>
                </a:ext>
              </a:extLst>
            </p:cNvPr>
            <p:cNvGrpSpPr/>
            <p:nvPr/>
          </p:nvGrpSpPr>
          <p:grpSpPr>
            <a:xfrm>
              <a:off x="9060336" y="4753752"/>
              <a:ext cx="1296944" cy="737920"/>
              <a:chOff x="1858779" y="2253113"/>
              <a:chExt cx="1000320" cy="522575"/>
            </a:xfrm>
          </p:grpSpPr>
          <p:sp>
            <p:nvSpPr>
              <p:cNvPr id="21" name="TextBox 20">
                <a:extLst>
                  <a:ext uri="{FF2B5EF4-FFF2-40B4-BE49-F238E27FC236}">
                    <a16:creationId xmlns:a16="http://schemas.microsoft.com/office/drawing/2014/main" id="{E815D73E-CB25-084E-8B0B-59E949C4C5E3}"/>
                  </a:ext>
                </a:extLst>
              </p:cNvPr>
              <p:cNvSpPr txBox="1"/>
              <p:nvPr/>
            </p:nvSpPr>
            <p:spPr>
              <a:xfrm>
                <a:off x="1858779" y="2597017"/>
                <a:ext cx="1000320" cy="178671"/>
              </a:xfrm>
              <a:prstGeom prst="rect">
                <a:avLst/>
              </a:prstGeom>
              <a:noFill/>
            </p:spPr>
            <p:txBody>
              <a:bodyPr wrap="square" lIns="0" tIns="0" rIns="0" bIns="0" rtlCol="0">
                <a:spAutoFit/>
              </a:bodyPr>
              <a:lstStyle/>
              <a:p>
                <a:pPr algn="ctr"/>
                <a:r>
                  <a:rPr lang="en-US" sz="1500" dirty="0">
                    <a:cs typeface="Amazon Ember" charset="0"/>
                  </a:rPr>
                  <a:t>Data key </a:t>
                </a:r>
              </a:p>
            </p:txBody>
          </p:sp>
          <p:pic>
            <p:nvPicPr>
              <p:cNvPr id="22" name="Picture 21">
                <a:extLst>
                  <a:ext uri="{FF2B5EF4-FFF2-40B4-BE49-F238E27FC236}">
                    <a16:creationId xmlns:a16="http://schemas.microsoft.com/office/drawing/2014/main" id="{2B69AC8B-4164-D041-8251-D1A23A8DD123}"/>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85038" y="2253113"/>
                <a:ext cx="547802" cy="277910"/>
              </a:xfrm>
              <a:prstGeom prst="rect">
                <a:avLst/>
              </a:prstGeom>
            </p:spPr>
          </p:pic>
        </p:grpSp>
        <p:grpSp>
          <p:nvGrpSpPr>
            <p:cNvPr id="23" name="Group 22">
              <a:extLst>
                <a:ext uri="{FF2B5EF4-FFF2-40B4-BE49-F238E27FC236}">
                  <a16:creationId xmlns:a16="http://schemas.microsoft.com/office/drawing/2014/main" id="{2EE0543A-1CD0-EF46-BE78-D40A9D796EC8}"/>
                </a:ext>
              </a:extLst>
            </p:cNvPr>
            <p:cNvGrpSpPr/>
            <p:nvPr/>
          </p:nvGrpSpPr>
          <p:grpSpPr>
            <a:xfrm>
              <a:off x="8939711" y="2214359"/>
              <a:ext cx="1417569" cy="1172236"/>
              <a:chOff x="684844" y="4987857"/>
              <a:chExt cx="1417569" cy="1172236"/>
            </a:xfrm>
          </p:grpSpPr>
          <p:pic>
            <p:nvPicPr>
              <p:cNvPr id="24" name="Picture 23">
                <a:extLst>
                  <a:ext uri="{FF2B5EF4-FFF2-40B4-BE49-F238E27FC236}">
                    <a16:creationId xmlns:a16="http://schemas.microsoft.com/office/drawing/2014/main" id="{21B6851D-9FC8-2840-B8F7-C12EFD6035FA}"/>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92005" y="4987857"/>
                <a:ext cx="710241" cy="392432"/>
              </a:xfrm>
              <a:prstGeom prst="rect">
                <a:avLst/>
              </a:prstGeom>
            </p:spPr>
          </p:pic>
          <p:grpSp>
            <p:nvGrpSpPr>
              <p:cNvPr id="25" name="Group 24">
                <a:extLst>
                  <a:ext uri="{FF2B5EF4-FFF2-40B4-BE49-F238E27FC236}">
                    <a16:creationId xmlns:a16="http://schemas.microsoft.com/office/drawing/2014/main" id="{2A34E849-C75B-024D-94D7-5B385C2D89E9}"/>
                  </a:ext>
                </a:extLst>
              </p:cNvPr>
              <p:cNvGrpSpPr/>
              <p:nvPr/>
            </p:nvGrpSpPr>
            <p:grpSpPr>
              <a:xfrm>
                <a:off x="684844" y="5136592"/>
                <a:ext cx="1417569" cy="1023501"/>
                <a:chOff x="5508053" y="5035303"/>
                <a:chExt cx="1417569" cy="1023501"/>
              </a:xfrm>
            </p:grpSpPr>
            <p:sp>
              <p:nvSpPr>
                <p:cNvPr id="26" name="TextBox 25">
                  <a:extLst>
                    <a:ext uri="{FF2B5EF4-FFF2-40B4-BE49-F238E27FC236}">
                      <a16:creationId xmlns:a16="http://schemas.microsoft.com/office/drawing/2014/main" id="{917AA246-AA6C-1843-BBCE-8468BB993809}"/>
                    </a:ext>
                  </a:extLst>
                </p:cNvPr>
                <p:cNvSpPr txBox="1"/>
                <p:nvPr/>
              </p:nvSpPr>
              <p:spPr>
                <a:xfrm>
                  <a:off x="5508053" y="5470107"/>
                  <a:ext cx="1417569" cy="588697"/>
                </a:xfrm>
                <a:prstGeom prst="rect">
                  <a:avLst/>
                </a:prstGeom>
                <a:noFill/>
              </p:spPr>
              <p:txBody>
                <a:bodyPr wrap="square" lIns="0" tIns="0" rIns="0" bIns="0" rtlCol="0">
                  <a:spAutoFit/>
                </a:bodyPr>
                <a:lstStyle/>
                <a:p>
                  <a:pPr algn="ctr"/>
                  <a:r>
                    <a:rPr lang="en-US" sz="1500" dirty="0">
                      <a:cs typeface="Amazon Ember" charset="0"/>
                    </a:rPr>
                    <a:t>Encrypted</a:t>
                  </a:r>
                  <a:r>
                    <a:rPr lang="en-US" sz="2000" dirty="0">
                      <a:cs typeface="Amazon Ember" charset="0"/>
                    </a:rPr>
                    <a:t> </a:t>
                  </a:r>
                  <a:r>
                    <a:rPr lang="en-US" sz="1500" dirty="0">
                      <a:cs typeface="Amazon Ember" charset="0"/>
                    </a:rPr>
                    <a:t>data key</a:t>
                  </a:r>
                  <a:endParaRPr lang="en-US" sz="2000" dirty="0">
                    <a:cs typeface="Amazon Ember" charset="0"/>
                  </a:endParaRPr>
                </a:p>
              </p:txBody>
            </p:sp>
            <p:pic>
              <p:nvPicPr>
                <p:cNvPr id="27" name="Picture 26">
                  <a:extLst>
                    <a:ext uri="{FF2B5EF4-FFF2-40B4-BE49-F238E27FC236}">
                      <a16:creationId xmlns:a16="http://schemas.microsoft.com/office/drawing/2014/main" id="{AFA6B768-3EEA-8945-ABF7-5EF26E337C3C}"/>
                    </a:ext>
                  </a:extLst>
                </p:cNvPr>
                <p:cNvPicPr>
                  <a:picLocks noChangeAspect="1"/>
                </p:cNvPicPr>
                <p:nvPr/>
              </p:nvPicPr>
              <p:blipFill rotWithShape="1">
                <a:blip r:embed="rId7">
                  <a:duotone>
                    <a:schemeClr val="accent4">
                      <a:shade val="45000"/>
                      <a:satMod val="135000"/>
                    </a:schemeClr>
                    <a:prstClr val="white"/>
                  </a:duotone>
                  <a:extLst>
                    <a:ext uri="{BEBA8EAE-BF5A-486C-A8C5-ECC9F3942E4B}">
                      <a14:imgProps xmlns:a14="http://schemas.microsoft.com/office/drawing/2010/main">
                        <a14:imgLayer>
                          <a14:imgEffect>
                            <a14:artisticGlowEdges/>
                          </a14:imgEffect>
                          <a14:imgEffect>
                            <a14:colorTemperature colorTemp="4700"/>
                          </a14:imgEffect>
                          <a14:imgEffect>
                            <a14:saturation sat="0"/>
                          </a14:imgEffect>
                          <a14:imgEffect>
                            <a14:brightnessContrast bright="-40000" contrast="-40000"/>
                          </a14:imgEffect>
                        </a14:imgLayer>
                      </a14:imgProps>
                    </a:ext>
                  </a:extLst>
                </a:blip>
                <a:srcRect l="35399" t="34033" r="36258" b="31514"/>
                <a:stretch/>
              </p:blipFill>
              <p:spPr>
                <a:xfrm>
                  <a:off x="5792126" y="5035303"/>
                  <a:ext cx="316369" cy="374138"/>
                </a:xfrm>
                <a:prstGeom prst="rect">
                  <a:avLst/>
                </a:prstGeom>
              </p:spPr>
            </p:pic>
          </p:grpSp>
        </p:grpSp>
        <p:cxnSp>
          <p:nvCxnSpPr>
            <p:cNvPr id="28" name="Straight Arrow Connector 27">
              <a:extLst>
                <a:ext uri="{FF2B5EF4-FFF2-40B4-BE49-F238E27FC236}">
                  <a16:creationId xmlns:a16="http://schemas.microsoft.com/office/drawing/2014/main" id="{ADA64D89-C26E-BE4F-A32E-0158A5161AB6}"/>
                </a:ext>
              </a:extLst>
            </p:cNvPr>
            <p:cNvCxnSpPr>
              <a:cxnSpLocks/>
            </p:cNvCxnSpPr>
            <p:nvPr/>
          </p:nvCxnSpPr>
          <p:spPr>
            <a:xfrm flipH="1">
              <a:off x="3678708" y="2382974"/>
              <a:ext cx="5381628" cy="0"/>
            </a:xfrm>
            <a:prstGeom prst="straightConnector1">
              <a:avLst/>
            </a:prstGeom>
            <a:ln>
              <a:solidFill>
                <a:schemeClr val="bg2">
                  <a:lumMod val="25000"/>
                </a:schemeClr>
              </a:solidFill>
              <a:headEnd type="none"/>
              <a:tailEnd type="arrow" w="lg"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049324F-2C98-3040-8BA3-0A19F228907E}"/>
                </a:ext>
              </a:extLst>
            </p:cNvPr>
            <p:cNvCxnSpPr>
              <a:cxnSpLocks/>
            </p:cNvCxnSpPr>
            <p:nvPr/>
          </p:nvCxnSpPr>
          <p:spPr>
            <a:xfrm flipH="1">
              <a:off x="3775691" y="4982773"/>
              <a:ext cx="5381628" cy="0"/>
            </a:xfrm>
            <a:prstGeom prst="straightConnector1">
              <a:avLst/>
            </a:prstGeom>
            <a:ln>
              <a:solidFill>
                <a:schemeClr val="bg2">
                  <a:lumMod val="25000"/>
                </a:schemeClr>
              </a:solidFill>
              <a:headEnd type="arrow" w="lg" len="med"/>
              <a:tailEnd type="arrow" w="lg" len="med"/>
            </a:ln>
          </p:spPr>
          <p:style>
            <a:lnRef idx="2">
              <a:schemeClr val="accent1"/>
            </a:lnRef>
            <a:fillRef idx="0">
              <a:schemeClr val="accent1"/>
            </a:fillRef>
            <a:effectRef idx="1">
              <a:schemeClr val="accent1"/>
            </a:effectRef>
            <a:fontRef idx="minor">
              <a:schemeClr val="tx1"/>
            </a:fontRef>
          </p:style>
        </p:cxnSp>
      </p:grpSp>
      <p:sp>
        <p:nvSpPr>
          <p:cNvPr id="31" name="Footer Placeholder 30"/>
          <p:cNvSpPr>
            <a:spLocks noGrp="1"/>
          </p:cNvSpPr>
          <p:nvPr>
            <p:ph type="ftr" sz="quarter" idx="3"/>
          </p:nvPr>
        </p:nvSpPr>
        <p:spPr/>
        <p:txBody>
          <a:bodyPr/>
          <a:lstStyle/>
          <a:p>
            <a:r>
              <a:rPr lang="en-US"/>
              <a:t>© 2020 Amazon Web Services, Inc. or its Affiliates. All rights reserved.</a:t>
            </a:r>
            <a:endParaRPr lang="en-US" dirty="0"/>
          </a:p>
        </p:txBody>
      </p:sp>
      <p:sp>
        <p:nvSpPr>
          <p:cNvPr id="32" name="Slide Number Placeholder 31"/>
          <p:cNvSpPr>
            <a:spLocks noGrp="1"/>
          </p:cNvSpPr>
          <p:nvPr>
            <p:ph type="sldNum" sz="quarter" idx="12"/>
          </p:nvPr>
        </p:nvSpPr>
        <p:spPr/>
        <p:txBody>
          <a:bodyPr/>
          <a:lstStyle/>
          <a:p>
            <a:fld id="{B6A95138-A96E-2F42-A959-2EFD44FE4AB7}" type="slidenum">
              <a:rPr lang="en-US" smtClean="0"/>
              <a:t>23</a:t>
            </a:fld>
            <a:endParaRPr lang="en-US"/>
          </a:p>
        </p:txBody>
      </p:sp>
    </p:spTree>
    <p:extLst>
      <p:ext uri="{BB962C8B-B14F-4D97-AF65-F5344CB8AC3E}">
        <p14:creationId xmlns:p14="http://schemas.microsoft.com/office/powerpoint/2010/main" val="40006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AWS CloudHSM</a:t>
            </a:r>
          </a:p>
        </p:txBody>
      </p:sp>
      <p:sp>
        <p:nvSpPr>
          <p:cNvPr id="28" name="Text Placeholder 3">
            <a:extLst>
              <a:ext uri="{FF2B5EF4-FFF2-40B4-BE49-F238E27FC236}">
                <a16:creationId xmlns:a16="http://schemas.microsoft.com/office/drawing/2014/main" id="{4150D122-744C-D64B-8811-4A1BE9A33E28}"/>
              </a:ext>
            </a:extLst>
          </p:cNvPr>
          <p:cNvSpPr>
            <a:spLocks noGrp="1"/>
          </p:cNvSpPr>
          <p:nvPr>
            <p:ph idx="4294967295"/>
          </p:nvPr>
        </p:nvSpPr>
        <p:spPr>
          <a:xfrm>
            <a:off x="4326705" y="2198546"/>
            <a:ext cx="7602537" cy="4114800"/>
          </a:xfrm>
        </p:spPr>
        <p:txBody>
          <a:bodyPr>
            <a:normAutofit/>
          </a:bodyPr>
          <a:lstStyle/>
          <a:p>
            <a:pPr>
              <a:lnSpc>
                <a:spcPct val="150000"/>
              </a:lnSpc>
            </a:pPr>
            <a:r>
              <a:rPr lang="en-US" dirty="0"/>
              <a:t>Hardware-based key management</a:t>
            </a:r>
          </a:p>
          <a:p>
            <a:pPr>
              <a:lnSpc>
                <a:spcPct val="150000"/>
              </a:lnSpc>
            </a:pPr>
            <a:r>
              <a:rPr lang="en-US" dirty="0"/>
              <a:t>Securely generate and store keys</a:t>
            </a:r>
          </a:p>
          <a:p>
            <a:pPr>
              <a:lnSpc>
                <a:spcPct val="150000"/>
              </a:lnSpc>
            </a:pPr>
            <a:r>
              <a:rPr lang="en-US" dirty="0"/>
              <a:t>Use directly from application</a:t>
            </a:r>
          </a:p>
          <a:p>
            <a:pPr>
              <a:lnSpc>
                <a:spcPct val="150000"/>
              </a:lnSpc>
            </a:pPr>
            <a:r>
              <a:rPr lang="en-US" dirty="0"/>
              <a:t>Keys are managed only by the customer</a:t>
            </a:r>
          </a:p>
          <a:p>
            <a:pPr>
              <a:lnSpc>
                <a:spcPct val="150000"/>
              </a:lnSpc>
            </a:pPr>
            <a:endParaRPr lang="en-US" dirty="0"/>
          </a:p>
          <a:p>
            <a:pPr>
              <a:lnSpc>
                <a:spcPct val="150000"/>
              </a:lnSpc>
            </a:pPr>
            <a:endParaRPr lang="en-US" dirty="0"/>
          </a:p>
        </p:txBody>
      </p:sp>
      <p:sp>
        <p:nvSpPr>
          <p:cNvPr id="6" name="TextBox 5">
            <a:extLst>
              <a:ext uri="{FF2B5EF4-FFF2-40B4-BE49-F238E27FC236}">
                <a16:creationId xmlns:a16="http://schemas.microsoft.com/office/drawing/2014/main" id="{8BEE06E2-8CBD-3F48-8B4F-C05F3077B353}"/>
              </a:ext>
            </a:extLst>
          </p:cNvPr>
          <p:cNvSpPr txBox="1"/>
          <p:nvPr/>
        </p:nvSpPr>
        <p:spPr>
          <a:xfrm>
            <a:off x="1337305" y="4276966"/>
            <a:ext cx="1649375" cy="372762"/>
          </a:xfrm>
          <a:prstGeom prst="rect">
            <a:avLst/>
          </a:prstGeom>
          <a:noFill/>
        </p:spPr>
        <p:txBody>
          <a:bodyPr wrap="square" lIns="0" tIns="0" rIns="0" bIns="0" rtlCol="0" anchor="t">
            <a:noAutofit/>
          </a:bodyPr>
          <a:lstStyle/>
          <a:p>
            <a:pPr algn="ctr"/>
            <a:r>
              <a:rPr lang="en-US" sz="2000" b="1" dirty="0"/>
              <a:t>AWS CloudHSM</a:t>
            </a:r>
          </a:p>
        </p:txBody>
      </p:sp>
      <p:pic>
        <p:nvPicPr>
          <p:cNvPr id="7" name="Picture 6">
            <a:extLst>
              <a:ext uri="{FF2B5EF4-FFF2-40B4-BE49-F238E27FC236}">
                <a16:creationId xmlns:a16="http://schemas.microsoft.com/office/drawing/2014/main" id="{5018DB8E-03AF-464E-8792-A09811A92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351" y="2383055"/>
            <a:ext cx="1395995" cy="1683408"/>
          </a:xfrm>
          <a:prstGeom prst="rect">
            <a:avLst/>
          </a:prstGeom>
        </p:spPr>
      </p:pic>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24</a:t>
            </a:fld>
            <a:endParaRPr lang="en-US"/>
          </a:p>
        </p:txBody>
      </p:sp>
    </p:spTree>
    <p:custDataLst>
      <p:tags r:id="rId1"/>
    </p:custDataLst>
    <p:extLst>
      <p:ext uri="{BB962C8B-B14F-4D97-AF65-F5344CB8AC3E}">
        <p14:creationId xmlns:p14="http://schemas.microsoft.com/office/powerpoint/2010/main" val="129738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2069-70A6-D44E-AD09-BDC4B7C0537B}"/>
              </a:ext>
            </a:extLst>
          </p:cNvPr>
          <p:cNvSpPr>
            <a:spLocks noGrp="1"/>
          </p:cNvSpPr>
          <p:nvPr>
            <p:ph type="title"/>
          </p:nvPr>
        </p:nvSpPr>
        <p:spPr/>
        <p:txBody>
          <a:bodyPr/>
          <a:lstStyle/>
          <a:p>
            <a:r>
              <a:rPr lang="en-US" dirty="0"/>
              <a:t>AWS CloudHSM vs. AWS KMS</a:t>
            </a:r>
          </a:p>
        </p:txBody>
      </p:sp>
      <p:graphicFrame>
        <p:nvGraphicFramePr>
          <p:cNvPr id="4" name="Table Placeholder 5">
            <a:extLst>
              <a:ext uri="{FF2B5EF4-FFF2-40B4-BE49-F238E27FC236}">
                <a16:creationId xmlns:a16="http://schemas.microsoft.com/office/drawing/2014/main" id="{D8DC5801-24E6-E644-B7A1-B4FCFCACEC05}"/>
              </a:ext>
            </a:extLst>
          </p:cNvPr>
          <p:cNvGraphicFramePr>
            <a:graphicFrameLocks/>
          </p:cNvGraphicFramePr>
          <p:nvPr>
            <p:extLst>
              <p:ext uri="{D42A27DB-BD31-4B8C-83A1-F6EECF244321}">
                <p14:modId xmlns:p14="http://schemas.microsoft.com/office/powerpoint/2010/main" val="3538506344"/>
              </p:ext>
            </p:extLst>
          </p:nvPr>
        </p:nvGraphicFramePr>
        <p:xfrm>
          <a:off x="977460" y="1882909"/>
          <a:ext cx="10226565" cy="4243548"/>
        </p:xfrm>
        <a:graphic>
          <a:graphicData uri="http://schemas.openxmlformats.org/drawingml/2006/table">
            <a:tbl>
              <a:tblPr firstRow="1" bandRow="1"/>
              <a:tblGrid>
                <a:gridCol w="3408855">
                  <a:extLst>
                    <a:ext uri="{9D8B030D-6E8A-4147-A177-3AD203B41FA5}">
                      <a16:colId xmlns:a16="http://schemas.microsoft.com/office/drawing/2014/main" val="1830675206"/>
                    </a:ext>
                  </a:extLst>
                </a:gridCol>
                <a:gridCol w="3408855">
                  <a:extLst>
                    <a:ext uri="{9D8B030D-6E8A-4147-A177-3AD203B41FA5}">
                      <a16:colId xmlns:a16="http://schemas.microsoft.com/office/drawing/2014/main" val="3935519930"/>
                    </a:ext>
                  </a:extLst>
                </a:gridCol>
                <a:gridCol w="3408855">
                  <a:extLst>
                    <a:ext uri="{9D8B030D-6E8A-4147-A177-3AD203B41FA5}">
                      <a16:colId xmlns:a16="http://schemas.microsoft.com/office/drawing/2014/main" val="222183496"/>
                    </a:ext>
                  </a:extLst>
                </a:gridCol>
              </a:tblGrid>
              <a:tr h="723802">
                <a:tc>
                  <a:txBody>
                    <a:bodyPr/>
                    <a:lstStyle/>
                    <a:p>
                      <a:pPr algn="ctr"/>
                      <a:r>
                        <a:rPr lang="en-US" sz="2000" b="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Security Controls/Features </a:t>
                      </a:r>
                    </a:p>
                  </a:txBody>
                  <a:tcPr marL="76200" marR="76200" marT="38100" marB="38100" anchor="ctr">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lumMod val="90000"/>
                        <a:lumOff val="10000"/>
                      </a:schemeClr>
                    </a:solidFill>
                  </a:tcPr>
                </a:tc>
                <a:tc>
                  <a:txBody>
                    <a:bodyPr/>
                    <a:lstStyle/>
                    <a:p>
                      <a:pPr algn="ctr"/>
                      <a:r>
                        <a:rPr lang="en-US" sz="2000" b="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AWS CloudHSM</a:t>
                      </a:r>
                    </a:p>
                  </a:txBody>
                  <a:tcPr marL="76200" marR="76200" marT="38100" marB="3810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2000" b="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AWS KMS</a:t>
                      </a:r>
                    </a:p>
                  </a:txBody>
                  <a:tcPr marL="76200" marR="76200" marT="38100" marB="38100" anchor="ctr">
                    <a:lnL w="19050" cap="flat" cmpd="sng" algn="ctr">
                      <a:solidFill>
                        <a:srgbClr val="FFFFFF"/>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824746260"/>
                  </a:ext>
                </a:extLst>
              </a:tr>
              <a:tr h="483331">
                <a:tc>
                  <a:txBody>
                    <a:bodyPr/>
                    <a:lstStyle/>
                    <a:p>
                      <a:pPr algn="ctr"/>
                      <a:r>
                        <a:rPr lang="en-US" sz="1700" b="0" i="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Tenancy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fontAlgn="t"/>
                      <a:r>
                        <a:rPr lang="en-US" sz="1700" b="0" dirty="0">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rPr>
                        <a:t>Single-tenant</a:t>
                      </a:r>
                    </a:p>
                  </a:txBody>
                  <a:tcPr marL="39688" marR="39688" marT="39688" marB="39688"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700" b="0" dirty="0">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rPr>
                        <a:t>Multi-tenant</a:t>
                      </a:r>
                    </a:p>
                  </a:txBody>
                  <a:tcPr marL="39688" marR="39688" marT="39688" marB="39688"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54059110"/>
                  </a:ext>
                </a:extLst>
              </a:tr>
              <a:tr h="483331">
                <a:tc>
                  <a:txBody>
                    <a:bodyPr/>
                    <a:lstStyle/>
                    <a:p>
                      <a:pPr algn="ctr"/>
                      <a:r>
                        <a:rPr lang="en-US" sz="1700" b="0" i="0" dirty="0">
                          <a:latin typeface="Amazon Ember" panose="02000000000000000000" pitchFamily="2" charset="0"/>
                          <a:ea typeface="Amazon Ember" panose="02000000000000000000" pitchFamily="2" charset="0"/>
                          <a:cs typeface="Amazon Ember" panose="020B0603020204020204" pitchFamily="34" charset="0"/>
                        </a:rPr>
                        <a:t>Compliance</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FIPS 140-2 Level 3</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FIPS 140-2 Level 2</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2742118"/>
                  </a:ext>
                </a:extLst>
              </a:tr>
              <a:tr h="483331">
                <a:tc>
                  <a:txBody>
                    <a:bodyPr/>
                    <a:lstStyle/>
                    <a:p>
                      <a:pPr algn="ctr"/>
                      <a:r>
                        <a:rPr lang="en-US" sz="1700" b="0" i="0" dirty="0">
                          <a:latin typeface="Amazon Ember" panose="02000000000000000000" pitchFamily="2" charset="0"/>
                          <a:ea typeface="Amazon Ember" panose="02000000000000000000" pitchFamily="2" charset="0"/>
                          <a:cs typeface="Amazon Ember" panose="020B0603020204020204" pitchFamily="34" charset="0"/>
                        </a:rPr>
                        <a:t>Master Key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Managed by customer only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Managed by AWS KMS</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3770148992"/>
                  </a:ext>
                </a:extLst>
              </a:tr>
              <a:tr h="483331">
                <a:tc>
                  <a:txBody>
                    <a:bodyPr/>
                    <a:lstStyle/>
                    <a:p>
                      <a:pPr algn="ctr"/>
                      <a:r>
                        <a:rPr lang="en-US" sz="1700" b="0" i="0" dirty="0">
                          <a:latin typeface="Amazon Ember" panose="02000000000000000000" pitchFamily="2" charset="0"/>
                          <a:ea typeface="Amazon Ember" panose="02000000000000000000" pitchFamily="2" charset="0"/>
                          <a:cs typeface="Amazon Ember" panose="020B0603020204020204" pitchFamily="34" charset="0"/>
                        </a:rPr>
                        <a:t>Ciphers</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Symmetric or asymmetric encryption</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Symmetric encryption only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9471772"/>
                  </a:ext>
                </a:extLst>
              </a:tr>
              <a:tr h="483331">
                <a:tc>
                  <a:txBody>
                    <a:bodyPr/>
                    <a:lstStyle/>
                    <a:p>
                      <a:pPr algn="ctr"/>
                      <a:r>
                        <a:rPr lang="en-US" sz="1700" b="0" i="0" dirty="0">
                          <a:latin typeface="Amazon Ember" panose="02000000000000000000" pitchFamily="2" charset="0"/>
                          <a:ea typeface="Amazon Ember" panose="02000000000000000000" pitchFamily="2" charset="0"/>
                          <a:cs typeface="Amazon Ember" panose="020B0603020204020204" pitchFamily="34" charset="0"/>
                        </a:rPr>
                        <a:t>High Availability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Managed by customer</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Managed by AWS</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1492708152"/>
                  </a:ext>
                </a:extLst>
              </a:tr>
              <a:tr h="483331">
                <a:tc>
                  <a:txBody>
                    <a:bodyPr/>
                    <a:lstStyle/>
                    <a:p>
                      <a:pPr algn="ctr"/>
                      <a:r>
                        <a:rPr lang="en-US" sz="1700" b="0" i="0" dirty="0">
                          <a:latin typeface="Amazon Ember" panose="02000000000000000000" pitchFamily="2" charset="0"/>
                          <a:ea typeface="Amazon Ember" panose="02000000000000000000" pitchFamily="2" charset="0"/>
                          <a:cs typeface="Amazon Ember" panose="020B0603020204020204" pitchFamily="34" charset="0"/>
                        </a:rPr>
                        <a:t>Regional Availability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Select regions</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All regions</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0205486"/>
                  </a:ext>
                </a:extLst>
              </a:tr>
              <a:tr h="483331">
                <a:tc>
                  <a:txBody>
                    <a:bodyPr/>
                    <a:lstStyle/>
                    <a:p>
                      <a:pPr algn="ctr"/>
                      <a:r>
                        <a:rPr lang="en-US" sz="1700" b="0" i="0" dirty="0">
                          <a:latin typeface="Amazon Ember" panose="02000000000000000000" pitchFamily="2" charset="0"/>
                          <a:ea typeface="Amazon Ember" panose="02000000000000000000" pitchFamily="2" charset="0"/>
                          <a:cs typeface="Amazon Ember" panose="020B0603020204020204" pitchFamily="34" charset="0"/>
                        </a:rPr>
                        <a:t>Pricing</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Hourly</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a:r>
                        <a:rPr lang="en-US" sz="1700" b="0" i="0" dirty="0">
                          <a:latin typeface="Amazon Ember Light" panose="020B0403020204020204" pitchFamily="34" charset="0"/>
                          <a:ea typeface="Amazon Ember Light" panose="020B0403020204020204" pitchFamily="34" charset="0"/>
                          <a:cs typeface="Amazon Ember Light" panose="020B0403020204020204" pitchFamily="34" charset="0"/>
                        </a:rPr>
                        <a:t>By API calls and keys</a:t>
                      </a:r>
                    </a:p>
                  </a:txBody>
                  <a:tcPr marL="93693" marR="93693" marT="50800" marB="508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3793215608"/>
                  </a:ext>
                </a:extLst>
              </a:tr>
            </a:tbl>
          </a:graphicData>
        </a:graphic>
      </p:graphicFrame>
      <p:sp>
        <p:nvSpPr>
          <p:cNvPr id="5" name="Rectangle 4">
            <a:extLst>
              <a:ext uri="{FF2B5EF4-FFF2-40B4-BE49-F238E27FC236}">
                <a16:creationId xmlns:a16="http://schemas.microsoft.com/office/drawing/2014/main" id="{DE0E8E45-CF00-1142-A7C5-3E5A4D786521}"/>
              </a:ext>
            </a:extLst>
          </p:cNvPr>
          <p:cNvSpPr/>
          <p:nvPr/>
        </p:nvSpPr>
        <p:spPr>
          <a:xfrm>
            <a:off x="977460" y="1882909"/>
            <a:ext cx="3405354" cy="4243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7FF627-CDD6-EF4E-8721-62BFE91A730F}"/>
              </a:ext>
            </a:extLst>
          </p:cNvPr>
          <p:cNvSpPr/>
          <p:nvPr/>
        </p:nvSpPr>
        <p:spPr>
          <a:xfrm>
            <a:off x="4388065" y="1882909"/>
            <a:ext cx="3405354" cy="4243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CB9417-F2C2-2C46-A9E4-6C7D0A8A4C0A}"/>
              </a:ext>
            </a:extLst>
          </p:cNvPr>
          <p:cNvSpPr/>
          <p:nvPr/>
        </p:nvSpPr>
        <p:spPr>
          <a:xfrm>
            <a:off x="7793419" y="1882909"/>
            <a:ext cx="3405354" cy="4243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7D46D-48BB-8E43-B257-7E4794561742}"/>
              </a:ext>
            </a:extLst>
          </p:cNvPr>
          <p:cNvCxnSpPr/>
          <p:nvPr/>
        </p:nvCxnSpPr>
        <p:spPr>
          <a:xfrm>
            <a:off x="4382814" y="1882909"/>
            <a:ext cx="0" cy="42435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3AEF62-5FE3-4D41-84E4-5003209F7EC2}"/>
              </a:ext>
            </a:extLst>
          </p:cNvPr>
          <p:cNvCxnSpPr/>
          <p:nvPr/>
        </p:nvCxnSpPr>
        <p:spPr>
          <a:xfrm>
            <a:off x="993226" y="1882909"/>
            <a:ext cx="0" cy="42435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B6303E-7484-3844-866F-4EDF8C9DCDE8}"/>
              </a:ext>
            </a:extLst>
          </p:cNvPr>
          <p:cNvCxnSpPr>
            <a:cxnSpLocks/>
          </p:cNvCxnSpPr>
          <p:nvPr/>
        </p:nvCxnSpPr>
        <p:spPr>
          <a:xfrm flipH="1">
            <a:off x="993226" y="6126457"/>
            <a:ext cx="102055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90B9DD-90AA-AD40-93C3-BA62B336465F}"/>
              </a:ext>
            </a:extLst>
          </p:cNvPr>
          <p:cNvCxnSpPr>
            <a:cxnSpLocks/>
          </p:cNvCxnSpPr>
          <p:nvPr/>
        </p:nvCxnSpPr>
        <p:spPr>
          <a:xfrm flipH="1">
            <a:off x="993226" y="1908111"/>
            <a:ext cx="102055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8E3FAE-8ACA-DE46-A83E-D85CE461DE3A}"/>
              </a:ext>
            </a:extLst>
          </p:cNvPr>
          <p:cNvCxnSpPr/>
          <p:nvPr/>
        </p:nvCxnSpPr>
        <p:spPr>
          <a:xfrm>
            <a:off x="11198773" y="1882909"/>
            <a:ext cx="0" cy="42435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D2C53F-78B1-BE4F-B91D-89415B9D460A}"/>
              </a:ext>
            </a:extLst>
          </p:cNvPr>
          <p:cNvCxnSpPr>
            <a:cxnSpLocks/>
          </p:cNvCxnSpPr>
          <p:nvPr/>
        </p:nvCxnSpPr>
        <p:spPr>
          <a:xfrm flipH="1">
            <a:off x="993226" y="2607049"/>
            <a:ext cx="1020554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p:txBody>
          <a:bodyPr/>
          <a:lstStyle/>
          <a:p>
            <a:r>
              <a:rPr lang="en-US"/>
              <a:t>© 2020 Amazon Web Services, Inc. or its Affiliates. All rights reserved.</a:t>
            </a:r>
            <a:endParaRPr lang="en-US" dirty="0"/>
          </a:p>
        </p:txBody>
      </p:sp>
      <p:sp>
        <p:nvSpPr>
          <p:cNvPr id="8" name="Slide Number Placeholder 7"/>
          <p:cNvSpPr>
            <a:spLocks noGrp="1"/>
          </p:cNvSpPr>
          <p:nvPr>
            <p:ph type="sldNum" sz="quarter" idx="12"/>
          </p:nvPr>
        </p:nvSpPr>
        <p:spPr/>
        <p:txBody>
          <a:bodyPr/>
          <a:lstStyle/>
          <a:p>
            <a:fld id="{B6A95138-A96E-2F42-A959-2EFD44FE4AB7}" type="slidenum">
              <a:rPr lang="en-US" smtClean="0"/>
              <a:t>25</a:t>
            </a:fld>
            <a:endParaRPr lang="en-US"/>
          </a:p>
        </p:txBody>
      </p:sp>
    </p:spTree>
    <p:extLst>
      <p:ext uri="{BB962C8B-B14F-4D97-AF65-F5344CB8AC3E}">
        <p14:creationId xmlns:p14="http://schemas.microsoft.com/office/powerpoint/2010/main" val="294444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Where to Fill Your Gaps</a:t>
            </a:r>
          </a:p>
        </p:txBody>
      </p:sp>
      <p:sp>
        <p:nvSpPr>
          <p:cNvPr id="12" name="Rectangle 11">
            <a:extLst>
              <a:ext uri="{FF2B5EF4-FFF2-40B4-BE49-F238E27FC236}">
                <a16:creationId xmlns:a16="http://schemas.microsoft.com/office/drawing/2014/main" id="{39DFF8DC-B33E-0B4A-9B31-D7DE180FA457}"/>
              </a:ext>
            </a:extLst>
          </p:cNvPr>
          <p:cNvSpPr/>
          <p:nvPr/>
        </p:nvSpPr>
        <p:spPr>
          <a:xfrm>
            <a:off x="3494922" y="1252671"/>
            <a:ext cx="8431267" cy="3590085"/>
          </a:xfrm>
          <a:prstGeom prst="rect">
            <a:avLst/>
          </a:prstGeom>
        </p:spPr>
        <p:txBody>
          <a:bodyPr wrap="square" lIns="0" tIns="0" rIns="0" bIns="0" anchor="ctr">
            <a:spAutoFit/>
          </a:bodyPr>
          <a:lstStyle/>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3">
                  <a:extLst>
                    <a:ext uri="{A12FA001-AC4F-418D-AE19-62706E023703}">
                      <ahyp:hlinkClr xmlns:ahyp="http://schemas.microsoft.com/office/drawing/2018/hyperlinkcolor" xmlns="" val="tx"/>
                    </a:ext>
                  </a:extLst>
                </a:hlinkClick>
              </a:rPr>
              <a:t>Protecting Your Data in AWS (video)</a:t>
            </a: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4">
                  <a:extLst>
                    <a:ext uri="{A12FA001-AC4F-418D-AE19-62706E023703}">
                      <ahyp:hlinkClr xmlns:ahyp="http://schemas.microsoft.com/office/drawing/2018/hyperlinkcolor" xmlns="" val="tx"/>
                    </a:ext>
                  </a:extLst>
                </a:hlinkClick>
              </a:rPr>
              <a:t>Encrypting Data at Rest Whitepaper</a:t>
            </a:r>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xmlns="" val="tx"/>
                  </a:ext>
                </a:extLst>
              </a:hlinkClick>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6">
                  <a:extLst>
                    <a:ext uri="{A12FA001-AC4F-418D-AE19-62706E023703}">
                      <ahyp:hlinkClr xmlns:ahyp="http://schemas.microsoft.com/office/drawing/2018/hyperlinkcolor" xmlns="" val="tx"/>
                    </a:ext>
                  </a:extLst>
                </a:hlinkClick>
              </a:rPr>
              <a:t>Protecting Data Using Encryption in Amazon S3</a:t>
            </a:r>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7">
                <a:extLst>
                  <a:ext uri="{A12FA001-AC4F-418D-AE19-62706E023703}">
                    <ahyp:hlinkClr xmlns:ahyp="http://schemas.microsoft.com/office/drawing/2018/hyperlinkcolor" xmlns="" val="tx"/>
                  </a:ext>
                </a:extLst>
              </a:hlinkClick>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8"/>
              </a:rPr>
              <a:t>AWS: Overview of Security Processes Whitepaper</a:t>
            </a:r>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9"/>
              </a:rPr>
              <a:t>IAM Policies and Bucket Policies and ACLs Blog</a:t>
            </a:r>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rgbClr val="D232AA"/>
              </a:solidFill>
              <a:latin typeface="Amazon Ember Light" panose="020B0403020204020204" pitchFamily="34" charset="0"/>
              <a:ea typeface="Amazon Ember Light" panose="020B0403020204020204" pitchFamily="34" charset="0"/>
              <a:cs typeface="Amazon Ember Light" panose="020B0403020204020204" pitchFamily="34" charset="0"/>
              <a:hlinkClick r:id="rId7">
                <a:extLst>
                  <a:ext uri="{A12FA001-AC4F-418D-AE19-62706E023703}">
                    <ahyp:hlinkClr xmlns:ahyp="http://schemas.microsoft.com/office/drawing/2018/hyperlinkcolor" xmlns="" val="tx"/>
                  </a:ext>
                </a:extLst>
              </a:hlinkClick>
            </a:endParaRPr>
          </a:p>
        </p:txBody>
      </p:sp>
      <p:cxnSp>
        <p:nvCxnSpPr>
          <p:cNvPr id="13" name="Straight Connector 12">
            <a:extLst>
              <a:ext uri="{FF2B5EF4-FFF2-40B4-BE49-F238E27FC236}">
                <a16:creationId xmlns:a16="http://schemas.microsoft.com/office/drawing/2014/main" id="{1753DABC-09E7-DF4F-8E22-E2E18022EA71}"/>
              </a:ext>
            </a:extLst>
          </p:cNvPr>
          <p:cNvCxnSpPr>
            <a:cxnSpLocks/>
          </p:cNvCxnSpPr>
          <p:nvPr/>
        </p:nvCxnSpPr>
        <p:spPr>
          <a:xfrm>
            <a:off x="3494922" y="1825748"/>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1DAADB-04F2-2045-8F9D-C59C0C33EC3F}"/>
              </a:ext>
            </a:extLst>
          </p:cNvPr>
          <p:cNvCxnSpPr>
            <a:cxnSpLocks/>
          </p:cNvCxnSpPr>
          <p:nvPr/>
        </p:nvCxnSpPr>
        <p:spPr>
          <a:xfrm>
            <a:off x="3494922" y="2540304"/>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5FA3884-AFE6-E349-B380-B5963B332D21}"/>
              </a:ext>
            </a:extLst>
          </p:cNvPr>
          <p:cNvPicPr>
            <a:picLocks noChangeAspect="1"/>
          </p:cNvPicPr>
          <p:nvPr/>
        </p:nvPicPr>
        <p:blipFill rotWithShape="1">
          <a:blip r:embed="rId10"/>
          <a:srcRect l="7006" t="10170" r="7400" b="6296"/>
          <a:stretch/>
        </p:blipFill>
        <p:spPr>
          <a:xfrm>
            <a:off x="21619" y="3713438"/>
            <a:ext cx="4975684" cy="2231090"/>
          </a:xfrm>
          <a:prstGeom prst="rect">
            <a:avLst/>
          </a:prstGeom>
        </p:spPr>
      </p:pic>
      <p:cxnSp>
        <p:nvCxnSpPr>
          <p:cNvPr id="7" name="Straight Connector 6">
            <a:extLst>
              <a:ext uri="{FF2B5EF4-FFF2-40B4-BE49-F238E27FC236}">
                <a16:creationId xmlns:a16="http://schemas.microsoft.com/office/drawing/2014/main" id="{ED154F14-7A6E-7B47-A986-D7A95C1C00F6}"/>
              </a:ext>
            </a:extLst>
          </p:cNvPr>
          <p:cNvCxnSpPr>
            <a:cxnSpLocks/>
          </p:cNvCxnSpPr>
          <p:nvPr/>
        </p:nvCxnSpPr>
        <p:spPr>
          <a:xfrm>
            <a:off x="3494922" y="3231418"/>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E3C1474-E521-114A-BD66-235856FCAD5E}"/>
              </a:ext>
            </a:extLst>
          </p:cNvPr>
          <p:cNvCxnSpPr>
            <a:cxnSpLocks/>
          </p:cNvCxnSpPr>
          <p:nvPr/>
        </p:nvCxnSpPr>
        <p:spPr>
          <a:xfrm>
            <a:off x="3494922" y="3975695"/>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26</a:t>
            </a:fld>
            <a:endParaRPr lang="en-US"/>
          </a:p>
        </p:txBody>
      </p:sp>
    </p:spTree>
    <p:extLst>
      <p:ext uri="{BB962C8B-B14F-4D97-AF65-F5344CB8AC3E}">
        <p14:creationId xmlns:p14="http://schemas.microsoft.com/office/powerpoint/2010/main" val="4044884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A company uses EBS volumes to store critical and confidential data hosted on their EC2 instances.  A new mandate has been released requiring the company to encrypt all EBS volumes. </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can be used to meet this requirement? </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AWS KMS</a:t>
            </a:r>
          </a:p>
          <a:p>
            <a:pPr marL="428598" indent="-428598">
              <a:lnSpc>
                <a:spcPct val="100000"/>
              </a:lnSpc>
              <a:buFont typeface="+mj-lt"/>
              <a:buAutoNum type="alphaUcPeriod"/>
            </a:pPr>
            <a:r>
              <a:rPr lang="en-US" sz="2000" dirty="0">
                <a:latin typeface="Amazon Ember Light" panose="020B0403020204020204"/>
              </a:rPr>
              <a:t>AWS Certificate Manager</a:t>
            </a:r>
          </a:p>
          <a:p>
            <a:pPr marL="428598" indent="-428598">
              <a:lnSpc>
                <a:spcPct val="100000"/>
              </a:lnSpc>
              <a:buFont typeface="+mj-lt"/>
              <a:buAutoNum type="alphaUcPeriod"/>
            </a:pPr>
            <a:r>
              <a:rPr lang="en-US" sz="2000" dirty="0">
                <a:latin typeface="Amazon Ember Light" panose="020B0403020204020204"/>
              </a:rPr>
              <a:t>IAM Access Keys</a:t>
            </a:r>
          </a:p>
          <a:p>
            <a:pPr marL="428598" indent="-428598">
              <a:lnSpc>
                <a:spcPct val="100000"/>
              </a:lnSpc>
              <a:buFont typeface="+mj-lt"/>
              <a:buAutoNum type="alphaUcPeriod"/>
            </a:pPr>
            <a:r>
              <a:rPr lang="en-US" sz="2000" dirty="0">
                <a:latin typeface="Amazon Ember Light" panose="020B0403020204020204"/>
              </a:rPr>
              <a:t>API Gateway with AssumeRole</a:t>
            </a:r>
            <a:endParaRPr lang="en-US" dirty="0">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27</a:t>
            </a:fld>
            <a:endParaRPr lang="en-US"/>
          </a:p>
        </p:txBody>
      </p:sp>
    </p:spTree>
    <p:extLst>
      <p:ext uri="{BB962C8B-B14F-4D97-AF65-F5344CB8AC3E}">
        <p14:creationId xmlns:p14="http://schemas.microsoft.com/office/powerpoint/2010/main" val="2087358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A company uses </a:t>
            </a:r>
            <a:r>
              <a:rPr lang="en-US" sz="2400" b="1" dirty="0">
                <a:solidFill>
                  <a:srgbClr val="D232AA"/>
                </a:solidFill>
                <a:latin typeface="Amazon Ember Light" panose="020B0403020204020204"/>
              </a:rPr>
              <a:t>EBS volumes </a:t>
            </a:r>
            <a:r>
              <a:rPr lang="en-US" sz="2400" dirty="0">
                <a:latin typeface="Amazon Ember Light" panose="020B0403020204020204"/>
              </a:rPr>
              <a:t>to store </a:t>
            </a:r>
            <a:r>
              <a:rPr lang="en-US" sz="2400" b="1" dirty="0">
                <a:solidFill>
                  <a:srgbClr val="D232AA"/>
                </a:solidFill>
                <a:latin typeface="Amazon Ember Light" panose="020B0403020204020204"/>
              </a:rPr>
              <a:t>critical and confidential data </a:t>
            </a:r>
            <a:r>
              <a:rPr lang="en-US" sz="2400" dirty="0">
                <a:latin typeface="Amazon Ember Light" panose="020B0403020204020204"/>
              </a:rPr>
              <a:t>hosted on their EC2 instances.  A new mandate has been released requiring the company to </a:t>
            </a:r>
            <a:r>
              <a:rPr lang="en-US" sz="2400" b="1" dirty="0">
                <a:solidFill>
                  <a:srgbClr val="D232AA"/>
                </a:solidFill>
                <a:latin typeface="Amazon Ember Light" panose="020B0403020204020204"/>
              </a:rPr>
              <a:t>encrypt</a:t>
            </a:r>
            <a:r>
              <a:rPr lang="en-US" sz="2400" dirty="0">
                <a:latin typeface="Amazon Ember Light" panose="020B0403020204020204"/>
              </a:rPr>
              <a:t> all EBS volumes. </a:t>
            </a:r>
          </a:p>
          <a:p>
            <a:pPr marL="0" indent="0">
              <a:lnSpc>
                <a:spcPct val="100000"/>
              </a:lnSpc>
              <a:buNone/>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can be used to meet this requirement? </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AWS KMS</a:t>
            </a:r>
          </a:p>
          <a:p>
            <a:pPr marL="428598" indent="-428598">
              <a:lnSpc>
                <a:spcPct val="100000"/>
              </a:lnSpc>
              <a:buFont typeface="+mj-lt"/>
              <a:buAutoNum type="alphaUcPeriod"/>
            </a:pPr>
            <a:r>
              <a:rPr lang="en-US" sz="2000" dirty="0">
                <a:latin typeface="Amazon Ember Light" panose="020B0403020204020204"/>
              </a:rPr>
              <a:t>AWS Certificate Manager</a:t>
            </a:r>
          </a:p>
          <a:p>
            <a:pPr marL="428598" indent="-428598">
              <a:lnSpc>
                <a:spcPct val="100000"/>
              </a:lnSpc>
              <a:buFont typeface="+mj-lt"/>
              <a:buAutoNum type="alphaUcPeriod"/>
            </a:pPr>
            <a:r>
              <a:rPr lang="en-US" sz="2000" dirty="0">
                <a:latin typeface="Amazon Ember Light" panose="020B0403020204020204"/>
              </a:rPr>
              <a:t>IAM Access Keys</a:t>
            </a:r>
          </a:p>
          <a:p>
            <a:pPr marL="428598" indent="-428598">
              <a:lnSpc>
                <a:spcPct val="100000"/>
              </a:lnSpc>
              <a:buFont typeface="+mj-lt"/>
              <a:buAutoNum type="alphaUcPeriod"/>
            </a:pPr>
            <a:r>
              <a:rPr lang="en-US" sz="2000" dirty="0">
                <a:latin typeface="Amazon Ember Light" panose="020B0403020204020204"/>
              </a:rPr>
              <a:t>API Gateway with AssumeRole</a:t>
            </a:r>
            <a:endParaRPr lang="en-US" sz="2400" dirty="0">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28</a:t>
            </a:fld>
            <a:endParaRPr lang="en-US"/>
          </a:p>
        </p:txBody>
      </p:sp>
    </p:spTree>
    <p:extLst>
      <p:ext uri="{BB962C8B-B14F-4D97-AF65-F5344CB8AC3E}">
        <p14:creationId xmlns:p14="http://schemas.microsoft.com/office/powerpoint/2010/main" val="2957740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A company uses </a:t>
            </a:r>
            <a:r>
              <a:rPr lang="en-US" sz="2400" b="1" dirty="0">
                <a:solidFill>
                  <a:srgbClr val="D232AA"/>
                </a:solidFill>
                <a:latin typeface="Amazon Ember Light" panose="020B0403020204020204"/>
              </a:rPr>
              <a:t>EBS volumes </a:t>
            </a:r>
            <a:r>
              <a:rPr lang="en-US" sz="2400" dirty="0">
                <a:latin typeface="Amazon Ember Light" panose="020B0403020204020204"/>
              </a:rPr>
              <a:t>to store </a:t>
            </a:r>
            <a:r>
              <a:rPr lang="en-US" sz="2400" b="1" dirty="0">
                <a:solidFill>
                  <a:srgbClr val="D232AA"/>
                </a:solidFill>
                <a:latin typeface="Amazon Ember Light" panose="020B0403020204020204"/>
              </a:rPr>
              <a:t>critical and confidential data </a:t>
            </a:r>
            <a:r>
              <a:rPr lang="en-US" sz="2400" dirty="0">
                <a:latin typeface="Amazon Ember Light" panose="020B0403020204020204"/>
              </a:rPr>
              <a:t>hosted on their EC2 instances.  A new mandate has been released requiring the company to </a:t>
            </a:r>
            <a:r>
              <a:rPr lang="en-US" sz="2400" b="1" dirty="0">
                <a:solidFill>
                  <a:srgbClr val="D232AA"/>
                </a:solidFill>
                <a:latin typeface="Amazon Ember Light" panose="020B0403020204020204"/>
              </a:rPr>
              <a:t>encrypt</a:t>
            </a:r>
            <a:r>
              <a:rPr lang="en-US" sz="2400" dirty="0">
                <a:latin typeface="Amazon Ember Light" panose="020B0403020204020204"/>
              </a:rPr>
              <a:t> all EBS volumes. </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can be used to meet this requirement? </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AWS KMS</a:t>
            </a:r>
          </a:p>
          <a:p>
            <a:pPr marL="428598" indent="-428598">
              <a:lnSpc>
                <a:spcPct val="100000"/>
              </a:lnSpc>
              <a:buFont typeface="+mj-lt"/>
              <a:buAutoNum type="alphaUcPeriod"/>
            </a:pPr>
            <a:r>
              <a:rPr lang="en-US" sz="2000" strike="sngStrike" dirty="0">
                <a:latin typeface="Amazon Ember Light" panose="020B0403020204020204"/>
              </a:rPr>
              <a:t>AWS Certificate Manager </a:t>
            </a:r>
            <a:r>
              <a:rPr lang="en-US" sz="2000" dirty="0">
                <a:latin typeface="Amazon Ember Light" panose="020B0403020204020204"/>
              </a:rPr>
              <a:t>(Used to encrypt data in transit, not at rest)</a:t>
            </a:r>
          </a:p>
          <a:p>
            <a:pPr marL="428598" indent="-428598">
              <a:lnSpc>
                <a:spcPct val="100000"/>
              </a:lnSpc>
              <a:buFont typeface="+mj-lt"/>
              <a:buAutoNum type="alphaUcPeriod"/>
            </a:pPr>
            <a:r>
              <a:rPr lang="en-US" sz="2000" dirty="0">
                <a:latin typeface="Amazon Ember Light" panose="020B0403020204020204"/>
              </a:rPr>
              <a:t>IAM Access Keys</a:t>
            </a:r>
          </a:p>
          <a:p>
            <a:pPr marL="428598" indent="-428598">
              <a:lnSpc>
                <a:spcPct val="100000"/>
              </a:lnSpc>
              <a:buFont typeface="+mj-lt"/>
              <a:buAutoNum type="alphaUcPeriod"/>
            </a:pPr>
            <a:r>
              <a:rPr lang="en-US" sz="2000" dirty="0">
                <a:latin typeface="Amazon Ember Light" panose="020B0403020204020204"/>
              </a:rPr>
              <a:t>API Gateway with AssumeRole</a:t>
            </a:r>
            <a:endParaRPr lang="en-US" dirty="0">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29</a:t>
            </a:fld>
            <a:endParaRPr lang="en-US"/>
          </a:p>
        </p:txBody>
      </p:sp>
    </p:spTree>
    <p:extLst>
      <p:ext uri="{BB962C8B-B14F-4D97-AF65-F5344CB8AC3E}">
        <p14:creationId xmlns:p14="http://schemas.microsoft.com/office/powerpoint/2010/main" val="110927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000" dirty="0"/>
              <a:t>Determine How to</a:t>
            </a:r>
            <a:br>
              <a:rPr lang="en-US" sz="5000" dirty="0"/>
            </a:br>
            <a:r>
              <a:rPr lang="en-US" sz="5000" dirty="0"/>
              <a:t>Secure Application Tiers</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9215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A company uses </a:t>
            </a:r>
            <a:r>
              <a:rPr lang="en-US" sz="2400" b="1" dirty="0">
                <a:solidFill>
                  <a:srgbClr val="D232AA"/>
                </a:solidFill>
                <a:latin typeface="Amazon Ember Light" panose="020B0403020204020204"/>
              </a:rPr>
              <a:t>EBS volumes </a:t>
            </a:r>
            <a:r>
              <a:rPr lang="en-US" sz="2400" dirty="0">
                <a:latin typeface="Amazon Ember Light" panose="020B0403020204020204"/>
              </a:rPr>
              <a:t>to store </a:t>
            </a:r>
            <a:r>
              <a:rPr lang="en-US" sz="2400" b="1" dirty="0">
                <a:solidFill>
                  <a:srgbClr val="D232AA"/>
                </a:solidFill>
                <a:latin typeface="Amazon Ember Light" panose="020B0403020204020204"/>
              </a:rPr>
              <a:t>critical and confidential data </a:t>
            </a:r>
            <a:r>
              <a:rPr lang="en-US" sz="2400" dirty="0">
                <a:latin typeface="Amazon Ember Light" panose="020B0403020204020204"/>
              </a:rPr>
              <a:t>hosted on their EC2 instances.  A new mandate has been released requiring the company to </a:t>
            </a:r>
            <a:r>
              <a:rPr lang="en-US" sz="2400" b="1" dirty="0">
                <a:solidFill>
                  <a:srgbClr val="D232AA"/>
                </a:solidFill>
                <a:latin typeface="Amazon Ember Light" panose="020B0403020204020204"/>
              </a:rPr>
              <a:t>encrypt</a:t>
            </a:r>
            <a:r>
              <a:rPr lang="en-US" sz="2400" dirty="0">
                <a:latin typeface="Amazon Ember Light" panose="020B0403020204020204"/>
              </a:rPr>
              <a:t> all EBS volumes. </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can be used to meet this requirement? </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AWS KMS</a:t>
            </a:r>
          </a:p>
          <a:p>
            <a:pPr marL="428598" indent="-428598">
              <a:lnSpc>
                <a:spcPct val="100000"/>
              </a:lnSpc>
              <a:buFont typeface="+mj-lt"/>
              <a:buAutoNum type="alphaUcPeriod"/>
            </a:pPr>
            <a:r>
              <a:rPr lang="en-US" sz="2000" strike="sngStrike" dirty="0">
                <a:solidFill>
                  <a:schemeClr val="bg1">
                    <a:lumMod val="75000"/>
                  </a:schemeClr>
                </a:solidFill>
                <a:latin typeface="Amazon Ember Light" panose="020B0403020204020204"/>
              </a:rPr>
              <a:t>AWS Certificate Manager </a:t>
            </a:r>
            <a:r>
              <a:rPr lang="en-US" sz="2000" dirty="0">
                <a:solidFill>
                  <a:schemeClr val="bg1">
                    <a:lumMod val="75000"/>
                  </a:schemeClr>
                </a:solidFill>
                <a:latin typeface="Amazon Ember Light" panose="020B0403020204020204"/>
              </a:rPr>
              <a:t>(Used to encrypt data in transit, not at rest)</a:t>
            </a:r>
          </a:p>
          <a:p>
            <a:pPr marL="428598" indent="-428598">
              <a:lnSpc>
                <a:spcPct val="100000"/>
              </a:lnSpc>
              <a:buFont typeface="+mj-lt"/>
              <a:buAutoNum type="alphaUcPeriod"/>
            </a:pPr>
            <a:r>
              <a:rPr lang="en-US" sz="2000" strike="sngStrike" dirty="0">
                <a:latin typeface="Amazon Ember Light" panose="020B0403020204020204"/>
              </a:rPr>
              <a:t>IAM Access Keys </a:t>
            </a:r>
            <a:r>
              <a:rPr lang="en-US" sz="2000" dirty="0">
                <a:latin typeface="Amazon Ember Light" panose="020B0403020204020204"/>
              </a:rPr>
              <a:t>(Used to secure access to EC2 instances)</a:t>
            </a:r>
          </a:p>
          <a:p>
            <a:pPr marL="428598" indent="-428598">
              <a:lnSpc>
                <a:spcPct val="100000"/>
              </a:lnSpc>
              <a:buFont typeface="+mj-lt"/>
              <a:buAutoNum type="alphaUcPeriod"/>
            </a:pPr>
            <a:r>
              <a:rPr lang="en-US" sz="2000" dirty="0">
                <a:latin typeface="Amazon Ember Light" panose="020B0403020204020204"/>
              </a:rPr>
              <a:t>API Gateway with AssumeRole</a:t>
            </a:r>
            <a:endParaRPr lang="en-US" dirty="0">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30</a:t>
            </a:fld>
            <a:endParaRPr lang="en-US"/>
          </a:p>
        </p:txBody>
      </p:sp>
    </p:spTree>
    <p:extLst>
      <p:ext uri="{BB962C8B-B14F-4D97-AF65-F5344CB8AC3E}">
        <p14:creationId xmlns:p14="http://schemas.microsoft.com/office/powerpoint/2010/main" val="1438232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A company uses </a:t>
            </a:r>
            <a:r>
              <a:rPr lang="en-US" sz="2400" b="1" dirty="0">
                <a:solidFill>
                  <a:srgbClr val="D232AA"/>
                </a:solidFill>
                <a:latin typeface="Amazon Ember Light" panose="020B0403020204020204"/>
              </a:rPr>
              <a:t>EBS volumes </a:t>
            </a:r>
            <a:r>
              <a:rPr lang="en-US" sz="2400" dirty="0">
                <a:latin typeface="Amazon Ember Light" panose="020B0403020204020204"/>
              </a:rPr>
              <a:t>to store </a:t>
            </a:r>
            <a:r>
              <a:rPr lang="en-US" sz="2400" b="1" dirty="0">
                <a:solidFill>
                  <a:srgbClr val="D232AA"/>
                </a:solidFill>
                <a:latin typeface="Amazon Ember Light" panose="020B0403020204020204"/>
              </a:rPr>
              <a:t>critical and confidential data </a:t>
            </a:r>
            <a:r>
              <a:rPr lang="en-US" sz="2400" dirty="0">
                <a:latin typeface="Amazon Ember Light" panose="020B0403020204020204"/>
              </a:rPr>
              <a:t>hosted on their EC2 instances.  A new mandate has been released requiring the company to </a:t>
            </a:r>
            <a:r>
              <a:rPr lang="en-US" sz="2400" b="1" dirty="0">
                <a:solidFill>
                  <a:srgbClr val="D232AA"/>
                </a:solidFill>
                <a:latin typeface="Amazon Ember Light" panose="020B0403020204020204"/>
              </a:rPr>
              <a:t>encrypt</a:t>
            </a:r>
            <a:r>
              <a:rPr lang="en-US" sz="2400" dirty="0">
                <a:latin typeface="Amazon Ember Light" panose="020B0403020204020204"/>
              </a:rPr>
              <a:t> all EBS volumes. </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can be used to meet this requirement? </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dirty="0">
                <a:latin typeface="Amazon Ember Light" panose="020B0403020204020204"/>
              </a:rPr>
              <a:t>AWS KMS</a:t>
            </a:r>
          </a:p>
          <a:p>
            <a:pPr marL="428598" indent="-428598">
              <a:lnSpc>
                <a:spcPct val="100000"/>
              </a:lnSpc>
              <a:buFont typeface="+mj-lt"/>
              <a:buAutoNum type="alphaUcPeriod"/>
            </a:pPr>
            <a:r>
              <a:rPr lang="en-US" sz="2000" strike="sngStrike" dirty="0">
                <a:solidFill>
                  <a:schemeClr val="bg1">
                    <a:lumMod val="75000"/>
                  </a:schemeClr>
                </a:solidFill>
                <a:latin typeface="Amazon Ember Light" panose="020B0403020204020204"/>
              </a:rPr>
              <a:t>AWS Certificate Manager </a:t>
            </a:r>
            <a:r>
              <a:rPr lang="en-US" sz="2000" dirty="0">
                <a:solidFill>
                  <a:schemeClr val="bg1">
                    <a:lumMod val="75000"/>
                  </a:schemeClr>
                </a:solidFill>
                <a:latin typeface="Amazon Ember Light" panose="020B0403020204020204"/>
              </a:rPr>
              <a:t>(Used to encrypt data in transit, not at rest)</a:t>
            </a:r>
          </a:p>
          <a:p>
            <a:pPr marL="428598" indent="-428598">
              <a:lnSpc>
                <a:spcPct val="100000"/>
              </a:lnSpc>
              <a:buFont typeface="+mj-lt"/>
              <a:buAutoNum type="alphaUcPeriod"/>
            </a:pPr>
            <a:r>
              <a:rPr lang="en-US" sz="2000" strike="sngStrike" dirty="0">
                <a:solidFill>
                  <a:schemeClr val="bg1">
                    <a:lumMod val="75000"/>
                  </a:schemeClr>
                </a:solidFill>
                <a:latin typeface="Amazon Ember Light" panose="020B0403020204020204"/>
              </a:rPr>
              <a:t>IAM Access Keys </a:t>
            </a:r>
            <a:r>
              <a:rPr lang="en-US" sz="2000" dirty="0">
                <a:solidFill>
                  <a:schemeClr val="bg1">
                    <a:lumMod val="75000"/>
                  </a:schemeClr>
                </a:solidFill>
                <a:latin typeface="Amazon Ember Light" panose="020B0403020204020204"/>
              </a:rPr>
              <a:t>(Used to secure access to EC2 instances)</a:t>
            </a:r>
          </a:p>
          <a:p>
            <a:pPr marL="428598" indent="-428598">
              <a:lnSpc>
                <a:spcPct val="100000"/>
              </a:lnSpc>
              <a:buFont typeface="+mj-lt"/>
              <a:buAutoNum type="alphaUcPeriod"/>
            </a:pPr>
            <a:r>
              <a:rPr lang="en-US" sz="2000" strike="sngStrike" dirty="0">
                <a:latin typeface="Amazon Ember Light" panose="020B0403020204020204"/>
              </a:rPr>
              <a:t>API Gateway with AssumeRole </a:t>
            </a:r>
            <a:r>
              <a:rPr lang="en-US" sz="2000" dirty="0">
                <a:latin typeface="Amazon Ember Light" panose="020B0403020204020204"/>
              </a:rPr>
              <a:t>(Used for issuing tokens while using the API Gateway)</a:t>
            </a:r>
            <a:endParaRPr lang="en-US" dirty="0">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31</a:t>
            </a:fld>
            <a:endParaRPr lang="en-US"/>
          </a:p>
        </p:txBody>
      </p:sp>
    </p:spTree>
    <p:extLst>
      <p:ext uri="{BB962C8B-B14F-4D97-AF65-F5344CB8AC3E}">
        <p14:creationId xmlns:p14="http://schemas.microsoft.com/office/powerpoint/2010/main" val="399846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Amazon Ember Light" panose="020B0403020204020204"/>
              </a:rPr>
              <a:t>A company uses </a:t>
            </a:r>
            <a:r>
              <a:rPr lang="en-US" sz="2400" b="1" dirty="0">
                <a:solidFill>
                  <a:srgbClr val="D232AA"/>
                </a:solidFill>
                <a:latin typeface="Amazon Ember Light" panose="020B0403020204020204"/>
              </a:rPr>
              <a:t>EBS volumes </a:t>
            </a:r>
            <a:r>
              <a:rPr lang="en-US" sz="2400" dirty="0">
                <a:latin typeface="Amazon Ember Light" panose="020B0403020204020204"/>
              </a:rPr>
              <a:t>to store </a:t>
            </a:r>
            <a:r>
              <a:rPr lang="en-US" sz="2400" b="1" dirty="0">
                <a:solidFill>
                  <a:srgbClr val="D232AA"/>
                </a:solidFill>
                <a:latin typeface="Amazon Ember Light" panose="020B0403020204020204"/>
              </a:rPr>
              <a:t>critical and confidential data </a:t>
            </a:r>
            <a:r>
              <a:rPr lang="en-US" sz="2400" dirty="0">
                <a:latin typeface="Amazon Ember Light" panose="020B0403020204020204"/>
              </a:rPr>
              <a:t>hosted on their EC2 instances.  A new mandate has been released requiring the company to </a:t>
            </a:r>
            <a:r>
              <a:rPr lang="en-US" sz="2400" b="1" dirty="0">
                <a:solidFill>
                  <a:srgbClr val="D232AA"/>
                </a:solidFill>
                <a:latin typeface="Amazon Ember Light" panose="020B0403020204020204"/>
              </a:rPr>
              <a:t>encrypt</a:t>
            </a:r>
            <a:r>
              <a:rPr lang="en-US" sz="2400" dirty="0">
                <a:latin typeface="Amazon Ember Light" panose="020B0403020204020204"/>
              </a:rPr>
              <a:t> all EBS volumes. </a:t>
            </a:r>
          </a:p>
          <a:p>
            <a:pPr>
              <a:lnSpc>
                <a:spcPct val="100000"/>
              </a:lnSpc>
            </a:pPr>
            <a:endParaRPr lang="en-US" sz="2000" dirty="0">
              <a:latin typeface="Amazon Ember Light" panose="020B0403020204020204"/>
            </a:endParaRPr>
          </a:p>
          <a:p>
            <a:pPr marL="0" indent="0">
              <a:lnSpc>
                <a:spcPct val="100000"/>
              </a:lnSpc>
              <a:buNone/>
            </a:pPr>
            <a:r>
              <a:rPr lang="en-US" sz="2400" dirty="0">
                <a:latin typeface="Amazon Ember Light" panose="020B0403020204020204"/>
              </a:rPr>
              <a:t>Which of the following can be used to meet this requirement? </a:t>
            </a:r>
          </a:p>
          <a:p>
            <a:pPr>
              <a:lnSpc>
                <a:spcPct val="100000"/>
              </a:lnSpc>
            </a:pPr>
            <a:endParaRPr lang="en-US" sz="2000" dirty="0">
              <a:latin typeface="Amazon Ember Light" panose="020B0403020204020204"/>
            </a:endParaRPr>
          </a:p>
          <a:p>
            <a:pPr marL="428598" indent="-428598">
              <a:lnSpc>
                <a:spcPct val="100000"/>
              </a:lnSpc>
              <a:buFont typeface="+mj-lt"/>
              <a:buAutoNum type="alphaUcPeriod"/>
            </a:pPr>
            <a:r>
              <a:rPr lang="en-US" sz="2000" b="1" dirty="0">
                <a:solidFill>
                  <a:schemeClr val="accent3"/>
                </a:solidFill>
                <a:latin typeface="Amazon Ember Light" panose="020B0403020204020204"/>
              </a:rPr>
              <a:t>AWS KMS</a:t>
            </a:r>
          </a:p>
          <a:p>
            <a:pPr marL="428598" indent="-428598">
              <a:lnSpc>
                <a:spcPct val="100000"/>
              </a:lnSpc>
              <a:buFont typeface="+mj-lt"/>
              <a:buAutoNum type="alphaUcPeriod"/>
            </a:pPr>
            <a:r>
              <a:rPr lang="en-US" sz="2000" strike="sngStrike" dirty="0">
                <a:solidFill>
                  <a:schemeClr val="bg1">
                    <a:lumMod val="75000"/>
                  </a:schemeClr>
                </a:solidFill>
                <a:latin typeface="Amazon Ember Light" panose="020B0403020204020204"/>
              </a:rPr>
              <a:t>AWS Certificate Manager </a:t>
            </a:r>
            <a:r>
              <a:rPr lang="en-US" sz="2000" dirty="0">
                <a:solidFill>
                  <a:schemeClr val="bg1">
                    <a:lumMod val="75000"/>
                  </a:schemeClr>
                </a:solidFill>
                <a:latin typeface="Amazon Ember Light" panose="020B0403020204020204"/>
              </a:rPr>
              <a:t>(Used to encrypt data in transit, not at rest)</a:t>
            </a:r>
          </a:p>
          <a:p>
            <a:pPr marL="428598" indent="-428598">
              <a:lnSpc>
                <a:spcPct val="100000"/>
              </a:lnSpc>
              <a:buFont typeface="+mj-lt"/>
              <a:buAutoNum type="alphaUcPeriod"/>
            </a:pPr>
            <a:r>
              <a:rPr lang="en-US" sz="2000" strike="sngStrike" dirty="0">
                <a:solidFill>
                  <a:schemeClr val="bg1">
                    <a:lumMod val="75000"/>
                  </a:schemeClr>
                </a:solidFill>
                <a:latin typeface="Amazon Ember Light" panose="020B0403020204020204"/>
              </a:rPr>
              <a:t>IAM Access Keys </a:t>
            </a:r>
            <a:r>
              <a:rPr lang="en-US" sz="2000" dirty="0">
                <a:solidFill>
                  <a:schemeClr val="bg1">
                    <a:lumMod val="75000"/>
                  </a:schemeClr>
                </a:solidFill>
                <a:latin typeface="Amazon Ember Light" panose="020B0403020204020204"/>
              </a:rPr>
              <a:t>(Used to secure access to EC2 instances)</a:t>
            </a:r>
          </a:p>
          <a:p>
            <a:pPr marL="428598" indent="-428598">
              <a:lnSpc>
                <a:spcPct val="100000"/>
              </a:lnSpc>
              <a:buFont typeface="+mj-lt"/>
              <a:buAutoNum type="alphaUcPeriod"/>
            </a:pPr>
            <a:r>
              <a:rPr lang="en-US" sz="2000" strike="sngStrike" dirty="0">
                <a:solidFill>
                  <a:schemeClr val="bg1">
                    <a:lumMod val="75000"/>
                  </a:schemeClr>
                </a:solidFill>
                <a:latin typeface="Amazon Ember Light" panose="020B0403020204020204"/>
              </a:rPr>
              <a:t>API Gateway with AssumeRole </a:t>
            </a:r>
            <a:r>
              <a:rPr lang="en-US" sz="2000" dirty="0">
                <a:solidFill>
                  <a:schemeClr val="bg1">
                    <a:lumMod val="75000"/>
                  </a:schemeClr>
                </a:solidFill>
                <a:latin typeface="Amazon Ember Light" panose="020B0403020204020204"/>
              </a:rPr>
              <a:t>(Used for issuing tokens while using the API Gateway)</a:t>
            </a:r>
            <a:endParaRPr lang="en-US" dirty="0">
              <a:solidFill>
                <a:schemeClr val="bg1">
                  <a:lumMod val="75000"/>
                </a:schemeClr>
              </a:solidFill>
              <a:latin typeface="Amazon Ember Light" panose="020B0403020204020204"/>
            </a:endParaRP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32</a:t>
            </a:fld>
            <a:endParaRPr lang="en-US"/>
          </a:p>
        </p:txBody>
      </p:sp>
    </p:spTree>
    <p:extLst>
      <p:ext uri="{BB962C8B-B14F-4D97-AF65-F5344CB8AC3E}">
        <p14:creationId xmlns:p14="http://schemas.microsoft.com/office/powerpoint/2010/main" val="4162885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000" dirty="0"/>
              <a:t>Define the Networking Infrastructure For a Single VPC Application</a:t>
            </a:r>
          </a:p>
        </p:txBody>
      </p:sp>
      <p:sp>
        <p:nvSpPr>
          <p:cNvPr id="3" name="Footer Placeholder 2"/>
          <p:cNvSpPr>
            <a:spLocks noGrp="1"/>
          </p:cNvSpPr>
          <p:nvPr>
            <p:ph type="ftr" sz="quarter" idx="3"/>
          </p:nvPr>
        </p:nvSpPr>
        <p:spPr/>
        <p:txBody>
          <a:bodyPr/>
          <a:lstStyle/>
          <a:p>
            <a:r>
              <a:rPr lang="en-US"/>
              <a:t>© 2020 Amazon Web Services, Inc. or its Affiliates. All rights reserved.</a:t>
            </a:r>
            <a:endParaRPr lang="en-US" dirty="0"/>
          </a:p>
        </p:txBody>
      </p:sp>
    </p:spTree>
    <p:extLst>
      <p:ext uri="{BB962C8B-B14F-4D97-AF65-F5344CB8AC3E}">
        <p14:creationId xmlns:p14="http://schemas.microsoft.com/office/powerpoint/2010/main" val="4166016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Amazon Virtual Private Cloud (Amazon VPC)</a:t>
            </a:r>
          </a:p>
        </p:txBody>
      </p:sp>
      <p:sp>
        <p:nvSpPr>
          <p:cNvPr id="28" name="Text Placeholder 3">
            <a:extLst>
              <a:ext uri="{FF2B5EF4-FFF2-40B4-BE49-F238E27FC236}">
                <a16:creationId xmlns:a16="http://schemas.microsoft.com/office/drawing/2014/main" id="{4150D122-744C-D64B-8811-4A1BE9A33E28}"/>
              </a:ext>
            </a:extLst>
          </p:cNvPr>
          <p:cNvSpPr>
            <a:spLocks noGrp="1"/>
          </p:cNvSpPr>
          <p:nvPr>
            <p:ph idx="4294967295"/>
          </p:nvPr>
        </p:nvSpPr>
        <p:spPr>
          <a:xfrm>
            <a:off x="4589463" y="1539875"/>
            <a:ext cx="7602537" cy="4652963"/>
          </a:xfrm>
        </p:spPr>
        <p:txBody>
          <a:bodyPr/>
          <a:lstStyle/>
          <a:p>
            <a:pPr marL="0" indent="0">
              <a:lnSpc>
                <a:spcPct val="150000"/>
              </a:lnSpc>
              <a:buNone/>
            </a:pPr>
            <a:r>
              <a:rPr lang="en-US" sz="2333" b="1" dirty="0"/>
              <a:t>Design your network architecture in the cloud:</a:t>
            </a:r>
          </a:p>
          <a:p>
            <a:pPr>
              <a:lnSpc>
                <a:spcPct val="150000"/>
              </a:lnSpc>
            </a:pPr>
            <a:r>
              <a:rPr lang="en-US" sz="2333" dirty="0"/>
              <a:t> Security – Access Control Lists, Security Groups</a:t>
            </a:r>
          </a:p>
          <a:p>
            <a:pPr>
              <a:lnSpc>
                <a:spcPct val="150000"/>
              </a:lnSpc>
            </a:pPr>
            <a:r>
              <a:rPr lang="en-US" sz="2333" dirty="0"/>
              <a:t>Network Isolation – Internet Gateways, Virtual Private Gateways, NAT Gateways</a:t>
            </a:r>
          </a:p>
          <a:p>
            <a:pPr>
              <a:lnSpc>
                <a:spcPct val="150000"/>
              </a:lnSpc>
            </a:pPr>
            <a:r>
              <a:rPr lang="en-US" sz="2333" dirty="0"/>
              <a:t>Management of IP addresses</a:t>
            </a:r>
          </a:p>
          <a:p>
            <a:pPr>
              <a:lnSpc>
                <a:spcPct val="150000"/>
              </a:lnSpc>
            </a:pPr>
            <a:r>
              <a:rPr lang="en-US" sz="2333" dirty="0"/>
              <a:t>Internet Accessibility – Subnets </a:t>
            </a:r>
          </a:p>
          <a:p>
            <a:pPr>
              <a:lnSpc>
                <a:spcPct val="150000"/>
              </a:lnSpc>
            </a:pPr>
            <a:r>
              <a:rPr lang="en-US" sz="2333" dirty="0"/>
              <a:t>Routing</a:t>
            </a:r>
          </a:p>
        </p:txBody>
      </p:sp>
      <p:sp>
        <p:nvSpPr>
          <p:cNvPr id="6" name="TextBox 5">
            <a:extLst>
              <a:ext uri="{FF2B5EF4-FFF2-40B4-BE49-F238E27FC236}">
                <a16:creationId xmlns:a16="http://schemas.microsoft.com/office/drawing/2014/main" id="{8BEE06E2-8CBD-3F48-8B4F-C05F3077B353}"/>
              </a:ext>
            </a:extLst>
          </p:cNvPr>
          <p:cNvSpPr txBox="1"/>
          <p:nvPr/>
        </p:nvSpPr>
        <p:spPr>
          <a:xfrm>
            <a:off x="1705168" y="3951146"/>
            <a:ext cx="1649375" cy="372762"/>
          </a:xfrm>
          <a:prstGeom prst="rect">
            <a:avLst/>
          </a:prstGeom>
          <a:noFill/>
        </p:spPr>
        <p:txBody>
          <a:bodyPr wrap="square" lIns="0" tIns="0" rIns="0" bIns="0" rtlCol="0" anchor="t">
            <a:noAutofit/>
          </a:bodyPr>
          <a:lstStyle/>
          <a:p>
            <a:pPr algn="ctr"/>
            <a:r>
              <a:rPr lang="en-US" sz="1667" b="1" dirty="0"/>
              <a:t>Amazon VPC</a:t>
            </a:r>
          </a:p>
        </p:txBody>
      </p:sp>
      <p:pic>
        <p:nvPicPr>
          <p:cNvPr id="7" name="Picture 6">
            <a:extLst>
              <a:ext uri="{FF2B5EF4-FFF2-40B4-BE49-F238E27FC236}">
                <a16:creationId xmlns:a16="http://schemas.microsoft.com/office/drawing/2014/main" id="{2BB9E83C-7245-6D4A-841A-5E3A8BF5E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729" y="2054941"/>
            <a:ext cx="1250252" cy="1521141"/>
          </a:xfrm>
          <a:prstGeom prst="rect">
            <a:avLst/>
          </a:prstGeom>
        </p:spPr>
      </p:pic>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34</a:t>
            </a:fld>
            <a:endParaRPr lang="en-US"/>
          </a:p>
        </p:txBody>
      </p:sp>
    </p:spTree>
    <p:extLst>
      <p:ext uri="{BB962C8B-B14F-4D97-AF65-F5344CB8AC3E}">
        <p14:creationId xmlns:p14="http://schemas.microsoft.com/office/powerpoint/2010/main" val="661153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Using Subnets</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50000"/>
              </a:lnSpc>
              <a:spcAft>
                <a:spcPts val="2400"/>
              </a:spcAft>
              <a:buNone/>
            </a:pPr>
            <a:r>
              <a:rPr lang="en-US" sz="2400" b="1" dirty="0">
                <a:solidFill>
                  <a:schemeClr val="accent3"/>
                </a:solidFill>
              </a:rPr>
              <a:t>Public Subnets</a:t>
            </a:r>
          </a:p>
          <a:p>
            <a:pPr marL="621882" lvl="1" indent="-285739">
              <a:lnSpc>
                <a:spcPct val="100000"/>
              </a:lnSpc>
              <a:spcAft>
                <a:spcPts val="2400"/>
              </a:spcAft>
            </a:pPr>
            <a:r>
              <a:rPr lang="en-US" sz="2333" dirty="0"/>
              <a:t>Support direct access to the public internet </a:t>
            </a:r>
          </a:p>
          <a:p>
            <a:pPr marL="621882" lvl="1" indent="-285739">
              <a:lnSpc>
                <a:spcPct val="100000"/>
              </a:lnSpc>
              <a:spcAft>
                <a:spcPts val="2400"/>
              </a:spcAft>
            </a:pPr>
            <a:r>
              <a:rPr lang="en-US" sz="2333" dirty="0"/>
              <a:t>Specified by a routing table entry to an Internet Gateway</a:t>
            </a:r>
          </a:p>
        </p:txBody>
      </p:sp>
      <p:sp>
        <p:nvSpPr>
          <p:cNvPr id="2" name="Content Placeholder 1">
            <a:extLst>
              <a:ext uri="{FF2B5EF4-FFF2-40B4-BE49-F238E27FC236}">
                <a16:creationId xmlns:a16="http://schemas.microsoft.com/office/drawing/2014/main" id="{9A72DEE2-542B-B84D-A687-A4B2458AA0CB}"/>
              </a:ext>
            </a:extLst>
          </p:cNvPr>
          <p:cNvSpPr>
            <a:spLocks noGrp="1"/>
          </p:cNvSpPr>
          <p:nvPr>
            <p:ph idx="13"/>
          </p:nvPr>
        </p:nvSpPr>
        <p:spPr/>
        <p:txBody>
          <a:bodyPr/>
          <a:lstStyle/>
          <a:p>
            <a:pPr marL="0" indent="0">
              <a:lnSpc>
                <a:spcPct val="150000"/>
              </a:lnSpc>
              <a:spcAft>
                <a:spcPts val="2400"/>
              </a:spcAft>
              <a:buNone/>
            </a:pPr>
            <a:r>
              <a:rPr lang="en-US" sz="2400" b="1" dirty="0">
                <a:solidFill>
                  <a:schemeClr val="accent6">
                    <a:lumMod val="75000"/>
                  </a:schemeClr>
                </a:solidFill>
              </a:rPr>
              <a:t>Private Subnets</a:t>
            </a:r>
          </a:p>
          <a:p>
            <a:pPr marL="621882" lvl="1" indent="-285739">
              <a:lnSpc>
                <a:spcPct val="100000"/>
              </a:lnSpc>
              <a:spcAft>
                <a:spcPts val="2400"/>
              </a:spcAft>
            </a:pPr>
            <a:r>
              <a:rPr lang="en-US" sz="2333" dirty="0"/>
              <a:t>No routing table entry to an Internet Gateway</a:t>
            </a:r>
          </a:p>
          <a:p>
            <a:pPr marL="621882" lvl="1" indent="-285739">
              <a:lnSpc>
                <a:spcPct val="100000"/>
              </a:lnSpc>
              <a:spcAft>
                <a:spcPts val="2400"/>
              </a:spcAft>
            </a:pPr>
            <a:r>
              <a:rPr lang="en-US" sz="2333" dirty="0"/>
              <a:t>Indirect access to the public internet via NAT</a:t>
            </a:r>
          </a:p>
          <a:p>
            <a:endParaRPr lang="en-US" dirty="0"/>
          </a:p>
        </p:txBody>
      </p:sp>
      <p:sp>
        <p:nvSpPr>
          <p:cNvPr id="7" name="TextBox 6">
            <a:extLst>
              <a:ext uri="{FF2B5EF4-FFF2-40B4-BE49-F238E27FC236}">
                <a16:creationId xmlns:a16="http://schemas.microsoft.com/office/drawing/2014/main" id="{7BC7BDAF-4E41-A14A-8469-8BD445070396}"/>
              </a:ext>
            </a:extLst>
          </p:cNvPr>
          <p:cNvSpPr txBox="1"/>
          <p:nvPr/>
        </p:nvSpPr>
        <p:spPr>
          <a:xfrm>
            <a:off x="5311798" y="6256928"/>
            <a:ext cx="1546503" cy="273473"/>
          </a:xfrm>
          <a:prstGeom prst="rect">
            <a:avLst/>
          </a:prstGeom>
          <a:noFill/>
        </p:spPr>
        <p:txBody>
          <a:bodyPr wrap="square" lIns="0" tIns="0" rIns="0" bIns="0" rtlCol="0" anchor="ctr">
            <a:spAutoFit/>
          </a:bodyPr>
          <a:lstStyle/>
          <a:p>
            <a:pPr algn="ctr"/>
            <a:r>
              <a:rPr lang="en-US" sz="1777" b="1" dirty="0">
                <a:solidFill>
                  <a:srgbClr val="000000"/>
                </a:solidFill>
                <a:ea typeface="Amazon Ember" panose="020B0603020204020204" pitchFamily="34" charset="0"/>
                <a:cs typeface="Amazon Ember" panose="020B0603020204020204" pitchFamily="34" charset="0"/>
              </a:rPr>
              <a:t>Amazon VPC</a:t>
            </a:r>
            <a:endParaRPr lang="en-US" sz="4000" b="1" dirty="0">
              <a:ea typeface="Amazon Ember" panose="020B0603020204020204" pitchFamily="34" charset="0"/>
              <a:cs typeface="Amazon Ember" panose="020B0603020204020204" pitchFamily="34" charset="0"/>
            </a:endParaRPr>
          </a:p>
        </p:txBody>
      </p:sp>
      <p:pic>
        <p:nvPicPr>
          <p:cNvPr id="8" name="Picture 7">
            <a:extLst>
              <a:ext uri="{FF2B5EF4-FFF2-40B4-BE49-F238E27FC236}">
                <a16:creationId xmlns:a16="http://schemas.microsoft.com/office/drawing/2014/main" id="{2D85FB22-2BE4-8647-AF38-F7DB00EAE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379" y="5272939"/>
            <a:ext cx="725342" cy="882500"/>
          </a:xfrm>
          <a:prstGeom prst="rect">
            <a:avLst/>
          </a:prstGeom>
        </p:spPr>
      </p:pic>
      <p:sp>
        <p:nvSpPr>
          <p:cNvPr id="5" name="Footer Placeholder 4"/>
          <p:cNvSpPr>
            <a:spLocks noGrp="1"/>
          </p:cNvSpPr>
          <p:nvPr>
            <p:ph type="ftr" sz="quarter" idx="3"/>
          </p:nvPr>
        </p:nvSpPr>
        <p:spPr/>
        <p:txBody>
          <a:bodyPr/>
          <a:lstStyle/>
          <a:p>
            <a:r>
              <a:rPr lang="en-US"/>
              <a:t>© 2020 Amazon Web Services, Inc. or its Affiliates. All rights reserved.</a:t>
            </a:r>
            <a:endParaRPr lang="en-US" dirty="0"/>
          </a:p>
        </p:txBody>
      </p:sp>
      <p:sp>
        <p:nvSpPr>
          <p:cNvPr id="6" name="Slide Number Placeholder 5"/>
          <p:cNvSpPr>
            <a:spLocks noGrp="1"/>
          </p:cNvSpPr>
          <p:nvPr>
            <p:ph type="sldNum" sz="quarter" idx="12"/>
          </p:nvPr>
        </p:nvSpPr>
        <p:spPr/>
        <p:txBody>
          <a:bodyPr/>
          <a:lstStyle/>
          <a:p>
            <a:fld id="{B6A95138-A96E-2F42-A959-2EFD44FE4AB7}" type="slidenum">
              <a:rPr lang="en-US" smtClean="0"/>
              <a:t>35</a:t>
            </a:fld>
            <a:endParaRPr lang="en-US"/>
          </a:p>
        </p:txBody>
      </p:sp>
    </p:spTree>
    <p:extLst>
      <p:ext uri="{BB962C8B-B14F-4D97-AF65-F5344CB8AC3E}">
        <p14:creationId xmlns:p14="http://schemas.microsoft.com/office/powerpoint/2010/main" val="3482896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7A9F2-DF1E-42B3-83EA-6C87ADA985E3}"/>
              </a:ext>
            </a:extLst>
          </p:cNvPr>
          <p:cNvSpPr>
            <a:spLocks noGrp="1"/>
          </p:cNvSpPr>
          <p:nvPr>
            <p:ph type="title"/>
          </p:nvPr>
        </p:nvSpPr>
        <p:spPr/>
        <p:txBody>
          <a:bodyPr/>
          <a:lstStyle/>
          <a:p>
            <a:r>
              <a:rPr lang="en-US" dirty="0"/>
              <a:t>Security Groups vs. Network Access Control Lists</a:t>
            </a:r>
          </a:p>
        </p:txBody>
      </p:sp>
      <p:graphicFrame>
        <p:nvGraphicFramePr>
          <p:cNvPr id="7" name="Table Placeholder 5">
            <a:extLst>
              <a:ext uri="{FF2B5EF4-FFF2-40B4-BE49-F238E27FC236}">
                <a16:creationId xmlns:a16="http://schemas.microsoft.com/office/drawing/2014/main" id="{901860B4-716C-CB45-8D97-A96C9838B260}"/>
              </a:ext>
            </a:extLst>
          </p:cNvPr>
          <p:cNvGraphicFramePr>
            <a:graphicFrameLocks/>
          </p:cNvGraphicFramePr>
          <p:nvPr>
            <p:extLst>
              <p:ext uri="{D42A27DB-BD31-4B8C-83A1-F6EECF244321}">
                <p14:modId xmlns:p14="http://schemas.microsoft.com/office/powerpoint/2010/main" val="479087892"/>
              </p:ext>
            </p:extLst>
          </p:nvPr>
        </p:nvGraphicFramePr>
        <p:xfrm>
          <a:off x="679904" y="1773292"/>
          <a:ext cx="10807903" cy="4337328"/>
        </p:xfrm>
        <a:graphic>
          <a:graphicData uri="http://schemas.openxmlformats.org/drawingml/2006/table">
            <a:tbl>
              <a:tblPr firstRow="1" bandRow="1"/>
              <a:tblGrid>
                <a:gridCol w="2546774">
                  <a:extLst>
                    <a:ext uri="{9D8B030D-6E8A-4147-A177-3AD203B41FA5}">
                      <a16:colId xmlns:a16="http://schemas.microsoft.com/office/drawing/2014/main" val="2913997869"/>
                    </a:ext>
                  </a:extLst>
                </a:gridCol>
                <a:gridCol w="4130563">
                  <a:extLst>
                    <a:ext uri="{9D8B030D-6E8A-4147-A177-3AD203B41FA5}">
                      <a16:colId xmlns:a16="http://schemas.microsoft.com/office/drawing/2014/main" val="2654282156"/>
                    </a:ext>
                  </a:extLst>
                </a:gridCol>
                <a:gridCol w="4130566">
                  <a:extLst>
                    <a:ext uri="{9D8B030D-6E8A-4147-A177-3AD203B41FA5}">
                      <a16:colId xmlns:a16="http://schemas.microsoft.com/office/drawing/2014/main" val="3199824965"/>
                    </a:ext>
                  </a:extLst>
                </a:gridCol>
              </a:tblGrid>
              <a:tr h="430430">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endPar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8288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fontAlgn="t"/>
                      <a:r>
                        <a:rPr lang="en-US" sz="2000" b="1"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Security Group</a:t>
                      </a:r>
                    </a:p>
                  </a:txBody>
                  <a:tcPr marL="101600" marR="11087" marT="11087" marB="11087" anchor="ctr">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fontAlgn="t"/>
                      <a:r>
                        <a:rPr lang="en-US" sz="2000" b="1"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Network ACLs</a:t>
                      </a:r>
                    </a:p>
                  </a:txBody>
                  <a:tcPr marL="101600" marR="11087" marT="11087" marB="11087" anchor="ctr">
                    <a:lnL w="19050" cap="flat" cmpd="sng" algn="ctr">
                      <a:solidFill>
                        <a:srgbClr val="FFFFFF"/>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15883812"/>
                  </a:ext>
                </a:extLst>
              </a:tr>
              <a:tr h="636528">
                <a:tc>
                  <a:txBody>
                    <a:bodyPr/>
                    <a:lstStyle/>
                    <a:p>
                      <a:pPr algn="ctr" fontAlgn="t"/>
                      <a:r>
                        <a:rPr lang="en-US" sz="2000" b="1" dirty="0">
                          <a:solidFill>
                            <a:schemeClr val="bg1"/>
                          </a:solidFill>
                          <a:effectLst/>
                          <a:latin typeface="Amazon Ember" charset="0"/>
                          <a:ea typeface="Amazon Ember" charset="0"/>
                          <a:cs typeface="Amazon Ember" charset="0"/>
                        </a:rPr>
                        <a:t>Application</a:t>
                      </a:r>
                      <a:endParaRPr lang="en-US" sz="2000" dirty="0">
                        <a:solidFill>
                          <a:schemeClr val="bg1"/>
                        </a:solidFill>
                        <a:effectLst/>
                        <a:latin typeface="Amazon Ember" charset="0"/>
                        <a:ea typeface="Amazon Ember" charset="0"/>
                        <a:cs typeface="Amazon Ember" charset="0"/>
                      </a:endParaRPr>
                    </a:p>
                  </a:txBody>
                  <a:tcPr marL="101600" marR="11087" marT="11087" marB="11087" anchor="ctr">
                    <a:lnL w="12700" cmpd="sng">
                      <a:noFill/>
                    </a:lnL>
                    <a:lnR w="12700" cmpd="sng">
                      <a:noFill/>
                    </a:lnR>
                    <a:lnT w="38100" cmpd="sng">
                      <a:no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Associated to an elastic network interface</a:t>
                      </a:r>
                    </a:p>
                  </a:txBody>
                  <a:tcPr marL="39688" marR="39688" marT="39688" marB="39688"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Associated to a subnet</a:t>
                      </a:r>
                    </a:p>
                  </a:txBody>
                  <a:tcPr marL="39688" marR="39688" marT="39688" marB="39688"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173547760"/>
                  </a:ext>
                </a:extLst>
              </a:tr>
              <a:tr h="636528">
                <a:tc>
                  <a:txBody>
                    <a:bodyPr/>
                    <a:lstStyle/>
                    <a:p>
                      <a:pPr algn="ctr" fontAlgn="t"/>
                      <a:r>
                        <a:rPr lang="en-US" sz="2000" b="1" dirty="0">
                          <a:solidFill>
                            <a:schemeClr val="bg1"/>
                          </a:solidFill>
                          <a:effectLst/>
                          <a:latin typeface="Amazon Ember" charset="0"/>
                          <a:ea typeface="Amazon Ember" charset="0"/>
                          <a:cs typeface="Amazon Ember" charset="0"/>
                        </a:rPr>
                        <a:t>Rules</a:t>
                      </a:r>
                      <a:endParaRPr lang="en-US" sz="2000" dirty="0">
                        <a:solidFill>
                          <a:schemeClr val="bg1"/>
                        </a:solidFill>
                        <a:effectLst/>
                        <a:latin typeface="Amazon Ember" charset="0"/>
                        <a:ea typeface="Amazon Ember" charset="0"/>
                        <a:cs typeface="Amazon Ember" charset="0"/>
                      </a:endParaRPr>
                    </a:p>
                  </a:txBody>
                  <a:tcPr marL="101600" marR="11087" marT="11087" marB="11087"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Supports Allow rules only</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Supports Allow rules and Deny rules</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57799387"/>
                  </a:ext>
                </a:extLst>
              </a:tr>
              <a:tr h="636528">
                <a:tc>
                  <a:txBody>
                    <a:bodyPr/>
                    <a:lstStyle/>
                    <a:p>
                      <a:pPr algn="ctr" fontAlgn="t"/>
                      <a:r>
                        <a:rPr lang="en-US" sz="2000" b="1" dirty="0">
                          <a:solidFill>
                            <a:schemeClr val="bg1"/>
                          </a:solidFill>
                          <a:effectLst/>
                          <a:latin typeface="Amazon Ember" charset="0"/>
                          <a:ea typeface="Amazon Ember" charset="0"/>
                          <a:cs typeface="Amazon Ember" charset="0"/>
                        </a:rPr>
                        <a:t>State</a:t>
                      </a:r>
                      <a:endParaRPr lang="en-US" sz="2000" dirty="0">
                        <a:solidFill>
                          <a:schemeClr val="bg1"/>
                        </a:solidFill>
                        <a:effectLst/>
                        <a:latin typeface="Amazon Ember" charset="0"/>
                        <a:ea typeface="Amazon Ember" charset="0"/>
                        <a:cs typeface="Amazon Ember" charset="0"/>
                      </a:endParaRPr>
                    </a:p>
                  </a:txBody>
                  <a:tcPr marL="101600" marR="11087" marT="11087" marB="11087"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Stateful</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Stateless</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1992057798"/>
                  </a:ext>
                </a:extLst>
              </a:tr>
              <a:tr h="636528">
                <a:tc>
                  <a:txBody>
                    <a:bodyPr/>
                    <a:lstStyle/>
                    <a:p>
                      <a:pPr marL="0" marR="0" lvl="0" indent="0" algn="ctr" defTabSz="1097278" rtl="0" eaLnBrk="1" fontAlgn="auto" latinLnBrk="0" hangingPunct="1">
                        <a:lnSpc>
                          <a:spcPct val="100000"/>
                        </a:lnSpc>
                        <a:spcBef>
                          <a:spcPts val="0"/>
                        </a:spcBef>
                        <a:spcAft>
                          <a:spcPts val="0"/>
                        </a:spcAft>
                        <a:buClrTx/>
                        <a:buSzTx/>
                        <a:buFontTx/>
                        <a:buNone/>
                        <a:tabLst/>
                        <a:defRPr/>
                      </a:pPr>
                      <a:r>
                        <a:rPr lang="en-US" sz="2000" b="1" dirty="0">
                          <a:solidFill>
                            <a:schemeClr val="bg1"/>
                          </a:solidFill>
                          <a:effectLst/>
                          <a:latin typeface="Amazon Ember" charset="0"/>
                          <a:ea typeface="Amazon Ember" charset="0"/>
                          <a:cs typeface="Amazon Ember" charset="0"/>
                        </a:rPr>
                        <a:t>Rules Logic</a:t>
                      </a:r>
                    </a:p>
                  </a:txBody>
                  <a:tcPr marL="152400" marR="76200" marT="38100" marB="38100"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All rules are evaluated before deciding whether to allow traffic</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All rules are processed in order when deciding whether to allow traffic</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1420097"/>
                  </a:ext>
                </a:extLst>
              </a:tr>
              <a:tr h="636528">
                <a:tc>
                  <a:txBody>
                    <a:bodyPr/>
                    <a:lstStyle/>
                    <a:p>
                      <a:pPr marL="0" marR="0" lvl="0" indent="0" algn="ctr" defTabSz="1097278" rtl="0" eaLnBrk="1" fontAlgn="auto" latinLnBrk="0" hangingPunct="1">
                        <a:lnSpc>
                          <a:spcPct val="100000"/>
                        </a:lnSpc>
                        <a:spcBef>
                          <a:spcPts val="0"/>
                        </a:spcBef>
                        <a:spcAft>
                          <a:spcPts val="0"/>
                        </a:spcAft>
                        <a:buClrTx/>
                        <a:buSzTx/>
                        <a:buFontTx/>
                        <a:buNone/>
                        <a:tabLst/>
                        <a:defRPr/>
                      </a:pPr>
                      <a:r>
                        <a:rPr lang="en-US" sz="2000" b="1" dirty="0">
                          <a:solidFill>
                            <a:schemeClr val="bg1"/>
                          </a:solidFill>
                          <a:effectLst/>
                          <a:latin typeface="Amazon Ember" charset="0"/>
                          <a:ea typeface="Amazon Ember" charset="0"/>
                          <a:cs typeface="Amazon Ember" charset="0"/>
                        </a:rPr>
                        <a:t>Configuration</a:t>
                      </a:r>
                    </a:p>
                  </a:txBody>
                  <a:tcPr marL="152400" marR="76200" marT="38100" marB="38100"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Needs to be manually configured </a:t>
                      </a:r>
                    </a:p>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on the ENI to allow traffic</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Configured at the subnet level and automatically applied to all instances</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3854212745"/>
                  </a:ext>
                </a:extLst>
              </a:tr>
              <a:tr h="636528">
                <a:tc>
                  <a:txBody>
                    <a:bodyPr/>
                    <a:lstStyle/>
                    <a:p>
                      <a:pPr marL="0" marR="0" lvl="0" indent="0" algn="ctr" defTabSz="1097278" rtl="0" eaLnBrk="1" fontAlgn="auto" latinLnBrk="0" hangingPunct="1">
                        <a:lnSpc>
                          <a:spcPct val="100000"/>
                        </a:lnSpc>
                        <a:spcBef>
                          <a:spcPts val="0"/>
                        </a:spcBef>
                        <a:spcAft>
                          <a:spcPts val="0"/>
                        </a:spcAft>
                        <a:buClrTx/>
                        <a:buSzTx/>
                        <a:buFontTx/>
                        <a:buNone/>
                        <a:tabLst/>
                        <a:defRPr/>
                      </a:pPr>
                      <a:r>
                        <a:rPr lang="en-US" sz="2000" b="1" dirty="0">
                          <a:solidFill>
                            <a:schemeClr val="bg1"/>
                          </a:solidFill>
                          <a:effectLst/>
                          <a:latin typeface="Amazon Ember" charset="0"/>
                          <a:ea typeface="Amazon Ember" charset="0"/>
                          <a:cs typeface="Amazon Ember" charset="0"/>
                        </a:rPr>
                        <a:t>Default Access</a:t>
                      </a:r>
                    </a:p>
                  </a:txBody>
                  <a:tcPr marL="152400" marR="76200" marT="38100" marB="38100" anchor="ctr">
                    <a:lnL w="12700" cmpd="sng">
                      <a:noFill/>
                    </a:lnL>
                    <a:lnR w="12700" cmpd="sng">
                      <a:noFill/>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Deny all ingress traffic/</a:t>
                      </a:r>
                    </a:p>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Allow all egress traffic</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n-US" sz="1700" b="0" i="0" dirty="0">
                          <a:solidFill>
                            <a:srgbClr val="444444"/>
                          </a:solidFill>
                          <a:effectLst/>
                          <a:latin typeface="+mn-lt"/>
                          <a:ea typeface="Amazon Ember" panose="020B0603020204020204" pitchFamily="34" charset="0"/>
                          <a:cs typeface="Amazon Ember" panose="020B0603020204020204" pitchFamily="34" charset="0"/>
                        </a:rPr>
                        <a:t>Allow all ingress/egress traffic</a:t>
                      </a:r>
                    </a:p>
                  </a:txBody>
                  <a:tcPr marL="39688" marR="39688" marT="39688" marB="3968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927542"/>
                  </a:ext>
                </a:extLst>
              </a:tr>
            </a:tbl>
          </a:graphicData>
        </a:graphic>
      </p:graphicFrame>
      <p:sp>
        <p:nvSpPr>
          <p:cNvPr id="8" name="Rectangle 7">
            <a:extLst>
              <a:ext uri="{FF2B5EF4-FFF2-40B4-BE49-F238E27FC236}">
                <a16:creationId xmlns:a16="http://schemas.microsoft.com/office/drawing/2014/main" id="{C2BBE07B-718F-504D-85B4-EB9804441D98}"/>
              </a:ext>
            </a:extLst>
          </p:cNvPr>
          <p:cNvSpPr/>
          <p:nvPr/>
        </p:nvSpPr>
        <p:spPr>
          <a:xfrm>
            <a:off x="3226676" y="1773292"/>
            <a:ext cx="4130569" cy="433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7098F7-3F8B-CB4C-9E63-86AD829EE38C}"/>
              </a:ext>
            </a:extLst>
          </p:cNvPr>
          <p:cNvSpPr/>
          <p:nvPr/>
        </p:nvSpPr>
        <p:spPr>
          <a:xfrm>
            <a:off x="7357245" y="1773292"/>
            <a:ext cx="4120059" cy="433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36</a:t>
            </a:fld>
            <a:endParaRPr lang="en-US"/>
          </a:p>
        </p:txBody>
      </p:sp>
    </p:spTree>
    <p:custDataLst>
      <p:tags r:id="rId1"/>
    </p:custDataLst>
    <p:extLst>
      <p:ext uri="{BB962C8B-B14F-4D97-AF65-F5344CB8AC3E}">
        <p14:creationId xmlns:p14="http://schemas.microsoft.com/office/powerpoint/2010/main" val="584449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1E20-19DC-0C4B-BAA6-5D2B105A5639}"/>
              </a:ext>
            </a:extLst>
          </p:cNvPr>
          <p:cNvSpPr>
            <a:spLocks noGrp="1"/>
          </p:cNvSpPr>
          <p:nvPr>
            <p:ph type="title"/>
          </p:nvPr>
        </p:nvSpPr>
        <p:spPr/>
        <p:txBody>
          <a:bodyPr/>
          <a:lstStyle/>
          <a:p>
            <a:r>
              <a:rPr lang="en-US" dirty="0"/>
              <a:t>Using Security Groups</a:t>
            </a:r>
          </a:p>
        </p:txBody>
      </p:sp>
      <p:sp>
        <p:nvSpPr>
          <p:cNvPr id="3" name="Content Placeholder 2">
            <a:extLst>
              <a:ext uri="{FF2B5EF4-FFF2-40B4-BE49-F238E27FC236}">
                <a16:creationId xmlns:a16="http://schemas.microsoft.com/office/drawing/2014/main" id="{54551815-E2A7-904F-ACEF-0AE18A32B3D8}"/>
              </a:ext>
            </a:extLst>
          </p:cNvPr>
          <p:cNvSpPr txBox="1">
            <a:spLocks/>
          </p:cNvSpPr>
          <p:nvPr/>
        </p:nvSpPr>
        <p:spPr>
          <a:xfrm>
            <a:off x="2540511" y="1404209"/>
            <a:ext cx="7113352" cy="925457"/>
          </a:xfrm>
          <a:prstGeom prst="rect">
            <a:avLst/>
          </a:prstGeom>
        </p:spPr>
        <p:txBody>
          <a:bodyPr vert="horz" wrap="square" lIns="121920" tIns="76200" rIns="121920" bIns="76200" rtlCol="0">
            <a:norm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algn="ctr">
              <a:spcBef>
                <a:spcPts val="1333"/>
              </a:spcBef>
            </a:pPr>
            <a:r>
              <a:rPr lang="en-US" sz="2333" dirty="0">
                <a:latin typeface="Amazon Ember Light" panose="020B0403020204020204"/>
              </a:rPr>
              <a:t>Use security groups to control traffic </a:t>
            </a:r>
            <a:br>
              <a:rPr lang="en-US" sz="2333" dirty="0">
                <a:latin typeface="Amazon Ember Light" panose="020B0403020204020204"/>
              </a:rPr>
            </a:br>
            <a:r>
              <a:rPr lang="en-US" sz="2000" b="1" dirty="0">
                <a:solidFill>
                  <a:schemeClr val="accent3"/>
                </a:solidFill>
                <a:latin typeface="Amazon Ember Light" panose="020B0403020204020204"/>
              </a:rPr>
              <a:t>into, out of, and between resources.</a:t>
            </a:r>
          </a:p>
        </p:txBody>
      </p:sp>
      <p:grpSp>
        <p:nvGrpSpPr>
          <p:cNvPr id="46" name="Group 45">
            <a:extLst>
              <a:ext uri="{FF2B5EF4-FFF2-40B4-BE49-F238E27FC236}">
                <a16:creationId xmlns:a16="http://schemas.microsoft.com/office/drawing/2014/main" id="{FE875D73-54C7-4F4B-9BE4-D2CA6BE9FFEC}"/>
              </a:ext>
            </a:extLst>
          </p:cNvPr>
          <p:cNvGrpSpPr/>
          <p:nvPr/>
        </p:nvGrpSpPr>
        <p:grpSpPr>
          <a:xfrm>
            <a:off x="1263760" y="2609597"/>
            <a:ext cx="9758658" cy="3191133"/>
            <a:chOff x="1079500" y="2697919"/>
            <a:chExt cx="9956800" cy="3251200"/>
          </a:xfrm>
        </p:grpSpPr>
        <p:grpSp>
          <p:nvGrpSpPr>
            <p:cNvPr id="4" name="Group 3">
              <a:extLst>
                <a:ext uri="{FF2B5EF4-FFF2-40B4-BE49-F238E27FC236}">
                  <a16:creationId xmlns:a16="http://schemas.microsoft.com/office/drawing/2014/main" id="{45E1F22D-F9FE-1746-A51D-C73F0326BF79}"/>
                </a:ext>
              </a:extLst>
            </p:cNvPr>
            <p:cNvGrpSpPr/>
            <p:nvPr/>
          </p:nvGrpSpPr>
          <p:grpSpPr>
            <a:xfrm>
              <a:off x="1079500" y="2697919"/>
              <a:ext cx="4064000" cy="3251200"/>
              <a:chOff x="2549525" y="760413"/>
              <a:chExt cx="1689100" cy="1733550"/>
            </a:xfrm>
          </p:grpSpPr>
          <p:sp>
            <p:nvSpPr>
              <p:cNvPr id="5" name="Rounded Rectangle 4">
                <a:extLst>
                  <a:ext uri="{FF2B5EF4-FFF2-40B4-BE49-F238E27FC236}">
                    <a16:creationId xmlns:a16="http://schemas.microsoft.com/office/drawing/2014/main" id="{10444F5F-6A6B-3647-8819-A501218DF605}"/>
                  </a:ext>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sp>
            <p:nvSpPr>
              <p:cNvPr id="6" name="TextBox 32">
                <a:extLst>
                  <a:ext uri="{FF2B5EF4-FFF2-40B4-BE49-F238E27FC236}">
                    <a16:creationId xmlns:a16="http://schemas.microsoft.com/office/drawing/2014/main" id="{6F1715A6-424F-2F4B-9C07-F6266EC3AA13}"/>
                  </a:ext>
                </a:extLst>
              </p:cNvPr>
              <p:cNvSpPr txBox="1">
                <a:spLocks noChangeArrowheads="1"/>
              </p:cNvSpPr>
              <p:nvPr/>
            </p:nvSpPr>
            <p:spPr bwMode="auto">
              <a:xfrm>
                <a:off x="2619375" y="2275682"/>
                <a:ext cx="1557338" cy="14772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b="1" dirty="0">
                    <a:solidFill>
                      <a:srgbClr val="F7981F"/>
                    </a:solidFill>
                    <a:ea typeface="Amazon Ember" panose="020B0603020204020204" pitchFamily="34" charset="0"/>
                    <a:cs typeface="Amazon Ember" panose="020B0603020204020204" pitchFamily="34" charset="0"/>
                  </a:rPr>
                  <a:t>Availability Zone A</a:t>
                </a:r>
              </a:p>
            </p:txBody>
          </p:sp>
        </p:grpSp>
        <p:grpSp>
          <p:nvGrpSpPr>
            <p:cNvPr id="7" name="Group 6">
              <a:extLst>
                <a:ext uri="{FF2B5EF4-FFF2-40B4-BE49-F238E27FC236}">
                  <a16:creationId xmlns:a16="http://schemas.microsoft.com/office/drawing/2014/main" id="{B10E9895-23EF-564B-B6D5-ABF0508F62B6}"/>
                </a:ext>
              </a:extLst>
            </p:cNvPr>
            <p:cNvGrpSpPr/>
            <p:nvPr/>
          </p:nvGrpSpPr>
          <p:grpSpPr>
            <a:xfrm>
              <a:off x="6769100" y="2697919"/>
              <a:ext cx="4267200" cy="3251200"/>
              <a:chOff x="2549525" y="760413"/>
              <a:chExt cx="1689100" cy="1733550"/>
            </a:xfrm>
          </p:grpSpPr>
          <p:sp>
            <p:nvSpPr>
              <p:cNvPr id="8" name="Rounded Rectangle 7">
                <a:extLst>
                  <a:ext uri="{FF2B5EF4-FFF2-40B4-BE49-F238E27FC236}">
                    <a16:creationId xmlns:a16="http://schemas.microsoft.com/office/drawing/2014/main" id="{B5047C01-5EBD-DF4C-A96E-FB7ECFE5C487}"/>
                  </a:ext>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sp>
            <p:nvSpPr>
              <p:cNvPr id="9" name="TextBox 32">
                <a:extLst>
                  <a:ext uri="{FF2B5EF4-FFF2-40B4-BE49-F238E27FC236}">
                    <a16:creationId xmlns:a16="http://schemas.microsoft.com/office/drawing/2014/main" id="{805D6EAF-5ACF-B64D-A8E7-24B602FB121F}"/>
                  </a:ext>
                </a:extLst>
              </p:cNvPr>
              <p:cNvSpPr txBox="1">
                <a:spLocks noChangeArrowheads="1"/>
              </p:cNvSpPr>
              <p:nvPr/>
            </p:nvSpPr>
            <p:spPr bwMode="auto">
              <a:xfrm>
                <a:off x="2619375" y="2275682"/>
                <a:ext cx="1557338" cy="14772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b="1" dirty="0">
                    <a:solidFill>
                      <a:srgbClr val="F7981F"/>
                    </a:solidFill>
                    <a:ea typeface="Amazon Ember" panose="020B0603020204020204" pitchFamily="34" charset="0"/>
                    <a:cs typeface="Amazon Ember" panose="020B0603020204020204" pitchFamily="34" charset="0"/>
                  </a:rPr>
                  <a:t>Availability Zone B</a:t>
                </a:r>
              </a:p>
            </p:txBody>
          </p:sp>
        </p:grpSp>
        <p:grpSp>
          <p:nvGrpSpPr>
            <p:cNvPr id="10" name="Group 3">
              <a:extLst>
                <a:ext uri="{FF2B5EF4-FFF2-40B4-BE49-F238E27FC236}">
                  <a16:creationId xmlns:a16="http://schemas.microsoft.com/office/drawing/2014/main" id="{1E9485EA-ED41-D94E-8C29-D0C2254FD6FC}"/>
                </a:ext>
              </a:extLst>
            </p:cNvPr>
            <p:cNvGrpSpPr/>
            <p:nvPr/>
          </p:nvGrpSpPr>
          <p:grpSpPr>
            <a:xfrm>
              <a:off x="1384300" y="3002720"/>
              <a:ext cx="3454400" cy="2522132"/>
              <a:chOff x="4629150" y="2824163"/>
              <a:chExt cx="1752600" cy="1733550"/>
            </a:xfrm>
          </p:grpSpPr>
          <p:sp>
            <p:nvSpPr>
              <p:cNvPr id="11" name="Rounded Rectangle 4">
                <a:extLst>
                  <a:ext uri="{FF2B5EF4-FFF2-40B4-BE49-F238E27FC236}">
                    <a16:creationId xmlns:a16="http://schemas.microsoft.com/office/drawing/2014/main" id="{32B51AB3-C114-3B45-82E5-41DE4B956D1D}"/>
                  </a:ext>
                </a:extLst>
              </p:cNvPr>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sp>
            <p:nvSpPr>
              <p:cNvPr id="12" name="TextBox 37">
                <a:extLst>
                  <a:ext uri="{FF2B5EF4-FFF2-40B4-BE49-F238E27FC236}">
                    <a16:creationId xmlns:a16="http://schemas.microsoft.com/office/drawing/2014/main" id="{9DE84915-4BC3-4B47-9414-EAB66CF9F6FC}"/>
                  </a:ext>
                </a:extLst>
              </p:cNvPr>
              <p:cNvSpPr txBox="1">
                <a:spLocks noChangeArrowheads="1"/>
              </p:cNvSpPr>
              <p:nvPr/>
            </p:nvSpPr>
            <p:spPr bwMode="auto">
              <a:xfrm>
                <a:off x="4721225" y="4311614"/>
                <a:ext cx="1555750" cy="19042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dirty="0">
                    <a:ea typeface="Amazon Ember" panose="020B0603020204020204" pitchFamily="34" charset="0"/>
                    <a:cs typeface="Amazon Ember" panose="020B0603020204020204" pitchFamily="34" charset="0"/>
                  </a:rPr>
                  <a:t>Private subnet</a:t>
                </a:r>
              </a:p>
            </p:txBody>
          </p:sp>
        </p:grpSp>
        <p:pic>
          <p:nvPicPr>
            <p:cNvPr id="13" name="Picture 12">
              <a:extLst>
                <a:ext uri="{FF2B5EF4-FFF2-40B4-BE49-F238E27FC236}">
                  <a16:creationId xmlns:a16="http://schemas.microsoft.com/office/drawing/2014/main" id="{10B8F3E3-9AC1-3B46-8497-437CB0DCB44F}"/>
                </a:ext>
              </a:extLst>
            </p:cNvPr>
            <p:cNvPicPr>
              <a:picLocks noChangeAspect="1"/>
            </p:cNvPicPr>
            <p:nvPr/>
          </p:nvPicPr>
          <p:blipFill>
            <a:blip r:embed="rId3"/>
            <a:stretch>
              <a:fillRect/>
            </a:stretch>
          </p:blipFill>
          <p:spPr>
            <a:xfrm>
              <a:off x="1604433" y="2799519"/>
              <a:ext cx="287867" cy="321733"/>
            </a:xfrm>
            <a:prstGeom prst="rect">
              <a:avLst/>
            </a:prstGeom>
          </p:spPr>
        </p:pic>
        <p:grpSp>
          <p:nvGrpSpPr>
            <p:cNvPr id="14" name="Group 9">
              <a:extLst>
                <a:ext uri="{FF2B5EF4-FFF2-40B4-BE49-F238E27FC236}">
                  <a16:creationId xmlns:a16="http://schemas.microsoft.com/office/drawing/2014/main" id="{A0C3F076-D555-6C47-851C-CEC2E882AAD2}"/>
                </a:ext>
              </a:extLst>
            </p:cNvPr>
            <p:cNvGrpSpPr/>
            <p:nvPr/>
          </p:nvGrpSpPr>
          <p:grpSpPr>
            <a:xfrm>
              <a:off x="7073900" y="3002721"/>
              <a:ext cx="3657600" cy="2507749"/>
              <a:chOff x="4629150" y="2824163"/>
              <a:chExt cx="1752600" cy="1733550"/>
            </a:xfrm>
          </p:grpSpPr>
          <p:sp>
            <p:nvSpPr>
              <p:cNvPr id="15" name="Rounded Rectangle 10">
                <a:extLst>
                  <a:ext uri="{FF2B5EF4-FFF2-40B4-BE49-F238E27FC236}">
                    <a16:creationId xmlns:a16="http://schemas.microsoft.com/office/drawing/2014/main" id="{CFF5AC32-D794-3F4F-B911-5376D6E85519}"/>
                  </a:ext>
                </a:extLst>
              </p:cNvPr>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sp>
            <p:nvSpPr>
              <p:cNvPr id="16" name="TextBox 37">
                <a:extLst>
                  <a:ext uri="{FF2B5EF4-FFF2-40B4-BE49-F238E27FC236}">
                    <a16:creationId xmlns:a16="http://schemas.microsoft.com/office/drawing/2014/main" id="{88B99DA5-B064-0149-9B4E-4E36C5221A59}"/>
                  </a:ext>
                </a:extLst>
              </p:cNvPr>
              <p:cNvSpPr txBox="1">
                <a:spLocks noChangeArrowheads="1"/>
              </p:cNvSpPr>
              <p:nvPr/>
            </p:nvSpPr>
            <p:spPr bwMode="auto">
              <a:xfrm>
                <a:off x="4721225" y="4320143"/>
                <a:ext cx="1555750" cy="191520"/>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dirty="0">
                    <a:ea typeface="Amazon Ember" panose="020B0603020204020204" pitchFamily="34" charset="0"/>
                    <a:cs typeface="Amazon Ember" panose="020B0603020204020204" pitchFamily="34" charset="0"/>
                  </a:rPr>
                  <a:t>Private subnet</a:t>
                </a:r>
              </a:p>
            </p:txBody>
          </p:sp>
        </p:grpSp>
        <p:grpSp>
          <p:nvGrpSpPr>
            <p:cNvPr id="17" name="Group 16">
              <a:extLst>
                <a:ext uri="{FF2B5EF4-FFF2-40B4-BE49-F238E27FC236}">
                  <a16:creationId xmlns:a16="http://schemas.microsoft.com/office/drawing/2014/main" id="{E0F1F731-51C3-8E4B-AA8E-71D84A96E380}"/>
                </a:ext>
              </a:extLst>
            </p:cNvPr>
            <p:cNvGrpSpPr/>
            <p:nvPr/>
          </p:nvGrpSpPr>
          <p:grpSpPr>
            <a:xfrm>
              <a:off x="1892300" y="4221919"/>
              <a:ext cx="8331200" cy="914400"/>
              <a:chOff x="6743700" y="760413"/>
              <a:chExt cx="1752600" cy="1733550"/>
            </a:xfrm>
          </p:grpSpPr>
          <p:grpSp>
            <p:nvGrpSpPr>
              <p:cNvPr id="18" name="Group 17">
                <a:extLst>
                  <a:ext uri="{FF2B5EF4-FFF2-40B4-BE49-F238E27FC236}">
                    <a16:creationId xmlns:a16="http://schemas.microsoft.com/office/drawing/2014/main" id="{4A49E7C0-8FF8-8045-B9C3-C941A645AF0C}"/>
                  </a:ext>
                </a:extLst>
              </p:cNvPr>
              <p:cNvGrpSpPr>
                <a:grpSpLocks/>
              </p:cNvGrpSpPr>
              <p:nvPr/>
            </p:nvGrpSpPr>
            <p:grpSpPr bwMode="auto">
              <a:xfrm>
                <a:off x="6743700" y="760413"/>
                <a:ext cx="1752600" cy="1733550"/>
                <a:chOff x="545458" y="4783771"/>
                <a:chExt cx="2293787" cy="1733798"/>
              </a:xfrm>
            </p:grpSpPr>
            <p:sp>
              <p:nvSpPr>
                <p:cNvPr id="20" name="Rounded Rectangle 19">
                  <a:extLst>
                    <a:ext uri="{FF2B5EF4-FFF2-40B4-BE49-F238E27FC236}">
                      <a16:creationId xmlns:a16="http://schemas.microsoft.com/office/drawing/2014/main" id="{B1217AA4-80F7-6B48-84AA-FECB4B35C6A4}"/>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sp>
              <p:nvSpPr>
                <p:cNvPr id="21" name="Rounded Rectangle 20">
                  <a:extLst>
                    <a:ext uri="{FF2B5EF4-FFF2-40B4-BE49-F238E27FC236}">
                      <a16:creationId xmlns:a16="http://schemas.microsoft.com/office/drawing/2014/main" id="{E28B8BB6-11DC-1A49-9E8C-99D157B25630}"/>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grpSp>
          <p:sp>
            <p:nvSpPr>
              <p:cNvPr id="19" name="TextBox 34">
                <a:extLst>
                  <a:ext uri="{FF2B5EF4-FFF2-40B4-BE49-F238E27FC236}">
                    <a16:creationId xmlns:a16="http://schemas.microsoft.com/office/drawing/2014/main" id="{C866CDF1-E67E-C845-92F4-9C3299CAB138}"/>
                  </a:ext>
                </a:extLst>
              </p:cNvPr>
              <p:cNvSpPr txBox="1">
                <a:spLocks noChangeArrowheads="1"/>
              </p:cNvSpPr>
              <p:nvPr/>
            </p:nvSpPr>
            <p:spPr bwMode="auto">
              <a:xfrm>
                <a:off x="7427641" y="1145647"/>
                <a:ext cx="341970" cy="970729"/>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333" b="1" dirty="0">
                    <a:solidFill>
                      <a:srgbClr val="6F2927"/>
                    </a:solidFill>
                    <a:ea typeface="Amazon Ember" panose="020B0603020204020204" pitchFamily="34" charset="0"/>
                    <a:cs typeface="Amazon Ember" panose="020B0603020204020204" pitchFamily="34" charset="0"/>
                  </a:rPr>
                  <a:t>Data tier</a:t>
                </a:r>
              </a:p>
              <a:p>
                <a:pPr algn="ctr"/>
                <a:r>
                  <a:rPr lang="en-US" sz="1333" b="1" dirty="0">
                    <a:solidFill>
                      <a:srgbClr val="6F2927"/>
                    </a:solidFill>
                    <a:ea typeface="Amazon Ember" panose="020B0603020204020204" pitchFamily="34" charset="0"/>
                    <a:cs typeface="Amazon Ember" panose="020B0603020204020204" pitchFamily="34" charset="0"/>
                  </a:rPr>
                  <a:t>security group</a:t>
                </a:r>
              </a:p>
            </p:txBody>
          </p:sp>
        </p:grpSp>
        <p:pic>
          <p:nvPicPr>
            <p:cNvPr id="22" name="Picture 21">
              <a:extLst>
                <a:ext uri="{FF2B5EF4-FFF2-40B4-BE49-F238E27FC236}">
                  <a16:creationId xmlns:a16="http://schemas.microsoft.com/office/drawing/2014/main" id="{951F5F6A-85BD-F140-8B1B-234C7A17D7FF}"/>
                </a:ext>
              </a:extLst>
            </p:cNvPr>
            <p:cNvPicPr>
              <a:picLocks noChangeAspect="1"/>
            </p:cNvPicPr>
            <p:nvPr/>
          </p:nvPicPr>
          <p:blipFill>
            <a:blip r:embed="rId3"/>
            <a:stretch>
              <a:fillRect/>
            </a:stretch>
          </p:blipFill>
          <p:spPr>
            <a:xfrm>
              <a:off x="7294033" y="2799519"/>
              <a:ext cx="287867" cy="321733"/>
            </a:xfrm>
            <a:prstGeom prst="rect">
              <a:avLst/>
            </a:prstGeom>
          </p:spPr>
        </p:pic>
        <p:grpSp>
          <p:nvGrpSpPr>
            <p:cNvPr id="23" name="Group 22">
              <a:extLst>
                <a:ext uri="{FF2B5EF4-FFF2-40B4-BE49-F238E27FC236}">
                  <a16:creationId xmlns:a16="http://schemas.microsoft.com/office/drawing/2014/main" id="{9388C72F-9C48-DD4E-9FC2-5AD60D3A503B}"/>
                </a:ext>
              </a:extLst>
            </p:cNvPr>
            <p:cNvGrpSpPr/>
            <p:nvPr/>
          </p:nvGrpSpPr>
          <p:grpSpPr>
            <a:xfrm>
              <a:off x="3189015" y="3294819"/>
              <a:ext cx="1219200" cy="711200"/>
              <a:chOff x="1066800" y="2338685"/>
              <a:chExt cx="914400" cy="533400"/>
            </a:xfrm>
          </p:grpSpPr>
          <p:pic>
            <p:nvPicPr>
              <p:cNvPr id="24" name="Picture 23" descr="EC2-Instance.png">
                <a:extLst>
                  <a:ext uri="{FF2B5EF4-FFF2-40B4-BE49-F238E27FC236}">
                    <a16:creationId xmlns:a16="http://schemas.microsoft.com/office/drawing/2014/main" id="{9C4D46DD-0452-DC4E-8BEE-358D9F9EE4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25" name="TextBox 72">
                <a:extLst>
                  <a:ext uri="{FF2B5EF4-FFF2-40B4-BE49-F238E27FC236}">
                    <a16:creationId xmlns:a16="http://schemas.microsoft.com/office/drawing/2014/main" id="{3FE03807-3AF3-CF46-9971-85A27A6A445B}"/>
                  </a:ext>
                </a:extLst>
              </p:cNvPr>
              <p:cNvSpPr txBox="1"/>
              <p:nvPr/>
            </p:nvSpPr>
            <p:spPr>
              <a:xfrm>
                <a:off x="1066800" y="2516716"/>
                <a:ext cx="914400" cy="137236"/>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dirty="0">
                    <a:solidFill>
                      <a:srgbClr val="000000"/>
                    </a:solidFill>
                    <a:ea typeface="Amazon Ember" panose="020B0603020204020204" pitchFamily="34" charset="0"/>
                    <a:cs typeface="Amazon Ember" panose="020B0603020204020204" pitchFamily="34" charset="0"/>
                  </a:rPr>
                  <a:t>App</a:t>
                </a:r>
              </a:p>
            </p:txBody>
          </p:sp>
        </p:grpSp>
        <p:grpSp>
          <p:nvGrpSpPr>
            <p:cNvPr id="26" name="Group 25">
              <a:extLst>
                <a:ext uri="{FF2B5EF4-FFF2-40B4-BE49-F238E27FC236}">
                  <a16:creationId xmlns:a16="http://schemas.microsoft.com/office/drawing/2014/main" id="{D73EB6A5-20CD-C244-AE44-CD6B1CD7FF61}"/>
                </a:ext>
              </a:extLst>
            </p:cNvPr>
            <p:cNvGrpSpPr/>
            <p:nvPr/>
          </p:nvGrpSpPr>
          <p:grpSpPr>
            <a:xfrm>
              <a:off x="1892300" y="3205919"/>
              <a:ext cx="8331200" cy="914400"/>
              <a:chOff x="6743700" y="760413"/>
              <a:chExt cx="1752600" cy="1733550"/>
            </a:xfrm>
          </p:grpSpPr>
          <p:grpSp>
            <p:nvGrpSpPr>
              <p:cNvPr id="27" name="Group 26">
                <a:extLst>
                  <a:ext uri="{FF2B5EF4-FFF2-40B4-BE49-F238E27FC236}">
                    <a16:creationId xmlns:a16="http://schemas.microsoft.com/office/drawing/2014/main" id="{7D3DB246-57A8-6444-B124-0D847982B27E}"/>
                  </a:ext>
                </a:extLst>
              </p:cNvPr>
              <p:cNvGrpSpPr>
                <a:grpSpLocks/>
              </p:cNvGrpSpPr>
              <p:nvPr/>
            </p:nvGrpSpPr>
            <p:grpSpPr bwMode="auto">
              <a:xfrm>
                <a:off x="6743700" y="760413"/>
                <a:ext cx="1752600" cy="1733550"/>
                <a:chOff x="545458" y="4783771"/>
                <a:chExt cx="2293787" cy="1733798"/>
              </a:xfrm>
            </p:grpSpPr>
            <p:sp>
              <p:nvSpPr>
                <p:cNvPr id="29" name="Rounded Rectangle 28">
                  <a:extLst>
                    <a:ext uri="{FF2B5EF4-FFF2-40B4-BE49-F238E27FC236}">
                      <a16:creationId xmlns:a16="http://schemas.microsoft.com/office/drawing/2014/main" id="{0A8AE01C-B96C-AB42-BA0C-79A0C3DF4D7F}"/>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sp>
              <p:nvSpPr>
                <p:cNvPr id="30" name="Rounded Rectangle 29">
                  <a:extLst>
                    <a:ext uri="{FF2B5EF4-FFF2-40B4-BE49-F238E27FC236}">
                      <a16:creationId xmlns:a16="http://schemas.microsoft.com/office/drawing/2014/main" id="{2F09F12E-8BA3-1F4E-BD8C-8C0203D1DB4C}"/>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333" dirty="0">
                    <a:solidFill>
                      <a:schemeClr val="tx1"/>
                    </a:solidFill>
                    <a:ea typeface="Amazon Ember" panose="020B0603020204020204" pitchFamily="34" charset="0"/>
                    <a:cs typeface="Amazon Ember" panose="020B0603020204020204" pitchFamily="34" charset="0"/>
                  </a:endParaRPr>
                </a:p>
              </p:txBody>
            </p:sp>
          </p:grpSp>
          <p:sp>
            <p:nvSpPr>
              <p:cNvPr id="28" name="TextBox 34">
                <a:extLst>
                  <a:ext uri="{FF2B5EF4-FFF2-40B4-BE49-F238E27FC236}">
                    <a16:creationId xmlns:a16="http://schemas.microsoft.com/office/drawing/2014/main" id="{E221E4BE-668C-0F46-83AB-36EA0580D5F0}"/>
                  </a:ext>
                </a:extLst>
              </p:cNvPr>
              <p:cNvSpPr txBox="1">
                <a:spLocks noChangeArrowheads="1"/>
              </p:cNvSpPr>
              <p:nvPr/>
            </p:nvSpPr>
            <p:spPr bwMode="auto">
              <a:xfrm>
                <a:off x="7431204" y="1145647"/>
                <a:ext cx="338408" cy="970729"/>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333" b="1" dirty="0">
                    <a:solidFill>
                      <a:srgbClr val="6F2927"/>
                    </a:solidFill>
                    <a:ea typeface="Amazon Ember" panose="020B0603020204020204" pitchFamily="34" charset="0"/>
                    <a:cs typeface="Amazon Ember" panose="020B0603020204020204" pitchFamily="34" charset="0"/>
                  </a:rPr>
                  <a:t>Application tier</a:t>
                </a:r>
              </a:p>
              <a:p>
                <a:pPr algn="ctr"/>
                <a:r>
                  <a:rPr lang="en-US" sz="1333" b="1" dirty="0">
                    <a:solidFill>
                      <a:srgbClr val="6F2927"/>
                    </a:solidFill>
                    <a:ea typeface="Amazon Ember" panose="020B0603020204020204" pitchFamily="34" charset="0"/>
                    <a:cs typeface="Amazon Ember" panose="020B0603020204020204" pitchFamily="34" charset="0"/>
                  </a:rPr>
                  <a:t>security group</a:t>
                </a:r>
              </a:p>
            </p:txBody>
          </p:sp>
        </p:grpSp>
        <p:grpSp>
          <p:nvGrpSpPr>
            <p:cNvPr id="31" name="Group 30">
              <a:extLst>
                <a:ext uri="{FF2B5EF4-FFF2-40B4-BE49-F238E27FC236}">
                  <a16:creationId xmlns:a16="http://schemas.microsoft.com/office/drawing/2014/main" id="{8868FAA5-B772-DC45-8026-D8D6F258456C}"/>
                </a:ext>
              </a:extLst>
            </p:cNvPr>
            <p:cNvGrpSpPr/>
            <p:nvPr/>
          </p:nvGrpSpPr>
          <p:grpSpPr>
            <a:xfrm>
              <a:off x="7785100" y="3307519"/>
              <a:ext cx="1219200" cy="711200"/>
              <a:chOff x="1066800" y="2338685"/>
              <a:chExt cx="914400" cy="533400"/>
            </a:xfrm>
          </p:grpSpPr>
          <p:pic>
            <p:nvPicPr>
              <p:cNvPr id="32" name="Picture 31" descr="EC2-Instance.png">
                <a:extLst>
                  <a:ext uri="{FF2B5EF4-FFF2-40B4-BE49-F238E27FC236}">
                    <a16:creationId xmlns:a16="http://schemas.microsoft.com/office/drawing/2014/main" id="{268D944B-861F-F84D-A2CC-021C2E86F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33" name="TextBox 80">
                <a:extLst>
                  <a:ext uri="{FF2B5EF4-FFF2-40B4-BE49-F238E27FC236}">
                    <a16:creationId xmlns:a16="http://schemas.microsoft.com/office/drawing/2014/main" id="{9E91E710-7621-3F4C-A815-B2871B6FF1B8}"/>
                  </a:ext>
                </a:extLst>
              </p:cNvPr>
              <p:cNvSpPr txBox="1"/>
              <p:nvPr/>
            </p:nvSpPr>
            <p:spPr>
              <a:xfrm>
                <a:off x="1066800" y="2516716"/>
                <a:ext cx="914400" cy="137236"/>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dirty="0">
                    <a:solidFill>
                      <a:srgbClr val="000000"/>
                    </a:solidFill>
                    <a:ea typeface="Amazon Ember" panose="020B0603020204020204" pitchFamily="34" charset="0"/>
                    <a:cs typeface="Amazon Ember" panose="020B0603020204020204" pitchFamily="34" charset="0"/>
                  </a:rPr>
                  <a:t>App</a:t>
                </a:r>
              </a:p>
            </p:txBody>
          </p:sp>
        </p:grpSp>
        <p:grpSp>
          <p:nvGrpSpPr>
            <p:cNvPr id="40" name="Group 39">
              <a:extLst>
                <a:ext uri="{FF2B5EF4-FFF2-40B4-BE49-F238E27FC236}">
                  <a16:creationId xmlns:a16="http://schemas.microsoft.com/office/drawing/2014/main" id="{44E5F4B6-C51D-834B-8C7D-170FAC053C49}"/>
                </a:ext>
              </a:extLst>
            </p:cNvPr>
            <p:cNvGrpSpPr/>
            <p:nvPr/>
          </p:nvGrpSpPr>
          <p:grpSpPr>
            <a:xfrm>
              <a:off x="2148929" y="3307519"/>
              <a:ext cx="1219200" cy="711200"/>
              <a:chOff x="1066800" y="2338685"/>
              <a:chExt cx="914400" cy="533400"/>
            </a:xfrm>
          </p:grpSpPr>
          <p:pic>
            <p:nvPicPr>
              <p:cNvPr id="41" name="Picture 40" descr="EC2-Instance.png">
                <a:extLst>
                  <a:ext uri="{FF2B5EF4-FFF2-40B4-BE49-F238E27FC236}">
                    <a16:creationId xmlns:a16="http://schemas.microsoft.com/office/drawing/2014/main" id="{C730DFF6-2B77-F24B-8ADD-5063D9307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42" name="TextBox 72">
                <a:extLst>
                  <a:ext uri="{FF2B5EF4-FFF2-40B4-BE49-F238E27FC236}">
                    <a16:creationId xmlns:a16="http://schemas.microsoft.com/office/drawing/2014/main" id="{80F2F6C8-ED49-F944-98AF-7FE83F3B0D1B}"/>
                  </a:ext>
                </a:extLst>
              </p:cNvPr>
              <p:cNvSpPr txBox="1"/>
              <p:nvPr/>
            </p:nvSpPr>
            <p:spPr>
              <a:xfrm>
                <a:off x="1066800" y="2516716"/>
                <a:ext cx="914400" cy="137236"/>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dirty="0">
                    <a:solidFill>
                      <a:srgbClr val="000000"/>
                    </a:solidFill>
                    <a:ea typeface="Amazon Ember" panose="020B0603020204020204" pitchFamily="34" charset="0"/>
                    <a:cs typeface="Amazon Ember" panose="020B0603020204020204" pitchFamily="34" charset="0"/>
                  </a:rPr>
                  <a:t>App</a:t>
                </a:r>
              </a:p>
            </p:txBody>
          </p:sp>
        </p:grpSp>
        <p:grpSp>
          <p:nvGrpSpPr>
            <p:cNvPr id="43" name="Group 42">
              <a:extLst>
                <a:ext uri="{FF2B5EF4-FFF2-40B4-BE49-F238E27FC236}">
                  <a16:creationId xmlns:a16="http://schemas.microsoft.com/office/drawing/2014/main" id="{C552A78B-8EB5-CC4A-AC74-6819F466E5AA}"/>
                </a:ext>
              </a:extLst>
            </p:cNvPr>
            <p:cNvGrpSpPr/>
            <p:nvPr/>
          </p:nvGrpSpPr>
          <p:grpSpPr>
            <a:xfrm>
              <a:off x="8935909" y="3294819"/>
              <a:ext cx="1219200" cy="711200"/>
              <a:chOff x="1777507" y="2176760"/>
              <a:chExt cx="914400" cy="533400"/>
            </a:xfrm>
          </p:grpSpPr>
          <p:pic>
            <p:nvPicPr>
              <p:cNvPr id="44" name="Picture 43" descr="EC2-Instance.png">
                <a:extLst>
                  <a:ext uri="{FF2B5EF4-FFF2-40B4-BE49-F238E27FC236}">
                    <a16:creationId xmlns:a16="http://schemas.microsoft.com/office/drawing/2014/main" id="{E4CDAB75-13BB-094F-B589-3274F90098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8007" y="2176760"/>
                <a:ext cx="533400" cy="533400"/>
              </a:xfrm>
              <a:prstGeom prst="rect">
                <a:avLst/>
              </a:prstGeom>
            </p:spPr>
          </p:pic>
          <p:sp>
            <p:nvSpPr>
              <p:cNvPr id="45" name="TextBox 80">
                <a:extLst>
                  <a:ext uri="{FF2B5EF4-FFF2-40B4-BE49-F238E27FC236}">
                    <a16:creationId xmlns:a16="http://schemas.microsoft.com/office/drawing/2014/main" id="{41111AAA-7D43-2944-87FB-8EA55DDDF108}"/>
                  </a:ext>
                </a:extLst>
              </p:cNvPr>
              <p:cNvSpPr txBox="1"/>
              <p:nvPr/>
            </p:nvSpPr>
            <p:spPr>
              <a:xfrm>
                <a:off x="1777507" y="2364316"/>
                <a:ext cx="914400" cy="137236"/>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67" dirty="0">
                    <a:solidFill>
                      <a:srgbClr val="000000"/>
                    </a:solidFill>
                    <a:ea typeface="Amazon Ember" panose="020B0603020204020204" pitchFamily="34" charset="0"/>
                    <a:cs typeface="Amazon Ember" panose="020B0603020204020204" pitchFamily="34" charset="0"/>
                  </a:rPr>
                  <a:t>App</a:t>
                </a:r>
              </a:p>
            </p:txBody>
          </p:sp>
        </p:grpSp>
      </p:grpSp>
      <p:sp>
        <p:nvSpPr>
          <p:cNvPr id="47" name="Footer Placeholder 46"/>
          <p:cNvSpPr>
            <a:spLocks noGrp="1"/>
          </p:cNvSpPr>
          <p:nvPr>
            <p:ph type="ftr" sz="quarter" idx="3"/>
          </p:nvPr>
        </p:nvSpPr>
        <p:spPr/>
        <p:txBody>
          <a:bodyPr/>
          <a:lstStyle/>
          <a:p>
            <a:r>
              <a:rPr lang="en-US"/>
              <a:t>© 2020 Amazon Web Services, Inc. or its Affiliates. All rights reserved.</a:t>
            </a:r>
            <a:endParaRPr lang="en-US" dirty="0"/>
          </a:p>
        </p:txBody>
      </p:sp>
      <p:sp>
        <p:nvSpPr>
          <p:cNvPr id="48" name="Slide Number Placeholder 47"/>
          <p:cNvSpPr>
            <a:spLocks noGrp="1"/>
          </p:cNvSpPr>
          <p:nvPr>
            <p:ph type="sldNum" sz="quarter" idx="12"/>
          </p:nvPr>
        </p:nvSpPr>
        <p:spPr/>
        <p:txBody>
          <a:bodyPr/>
          <a:lstStyle/>
          <a:p>
            <a:fld id="{B6A95138-A96E-2F42-A959-2EFD44FE4AB7}" type="slidenum">
              <a:rPr lang="en-US" smtClean="0"/>
              <a:t>37</a:t>
            </a:fld>
            <a:endParaRPr lang="en-US"/>
          </a:p>
        </p:txBody>
      </p:sp>
      <p:grpSp>
        <p:nvGrpSpPr>
          <p:cNvPr id="51" name="Group 50"/>
          <p:cNvGrpSpPr/>
          <p:nvPr/>
        </p:nvGrpSpPr>
        <p:grpSpPr>
          <a:xfrm>
            <a:off x="2807630" y="4276257"/>
            <a:ext cx="1219200" cy="602672"/>
            <a:chOff x="-78201" y="3673585"/>
            <a:chExt cx="1219200" cy="602672"/>
          </a:xfrm>
        </p:grpSpPr>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99" y="3673585"/>
              <a:ext cx="457200" cy="602672"/>
            </a:xfrm>
            <a:prstGeom prst="rect">
              <a:avLst/>
            </a:prstGeom>
          </p:spPr>
        </p:pic>
        <p:sp>
          <p:nvSpPr>
            <p:cNvPr id="50" name="TextBox 83">
              <a:extLst>
                <a:ext uri="{FF2B5EF4-FFF2-40B4-BE49-F238E27FC236}">
                  <a16:creationId xmlns:a16="http://schemas.microsoft.com/office/drawing/2014/main" id="{67BC844B-A6A4-F648-AEED-F9F2E30BE922}"/>
                </a:ext>
              </a:extLst>
            </p:cNvPr>
            <p:cNvSpPr txBox="1"/>
            <p:nvPr/>
          </p:nvSpPr>
          <p:spPr>
            <a:xfrm>
              <a:off x="-78201" y="3872361"/>
              <a:ext cx="1219200" cy="20512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333" dirty="0">
                  <a:solidFill>
                    <a:schemeClr val="bg1"/>
                  </a:solidFill>
                  <a:ea typeface="Amazon Ember" panose="020B0603020204020204" pitchFamily="34" charset="0"/>
                  <a:cs typeface="Amazon Ember" panose="020B0603020204020204" pitchFamily="34" charset="0"/>
                </a:rPr>
                <a:t>Data</a:t>
              </a:r>
            </a:p>
          </p:txBody>
        </p:sp>
      </p:grpSp>
      <p:grpSp>
        <p:nvGrpSpPr>
          <p:cNvPr id="52" name="Group 51"/>
          <p:cNvGrpSpPr/>
          <p:nvPr/>
        </p:nvGrpSpPr>
        <p:grpSpPr>
          <a:xfrm>
            <a:off x="8396996" y="4251172"/>
            <a:ext cx="1219200" cy="602672"/>
            <a:chOff x="-78201" y="3673585"/>
            <a:chExt cx="1219200" cy="602672"/>
          </a:xfrm>
        </p:grpSpPr>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99" y="3673585"/>
              <a:ext cx="457200" cy="602672"/>
            </a:xfrm>
            <a:prstGeom prst="rect">
              <a:avLst/>
            </a:prstGeom>
          </p:spPr>
        </p:pic>
        <p:sp>
          <p:nvSpPr>
            <p:cNvPr id="54" name="TextBox 83">
              <a:extLst>
                <a:ext uri="{FF2B5EF4-FFF2-40B4-BE49-F238E27FC236}">
                  <a16:creationId xmlns:a16="http://schemas.microsoft.com/office/drawing/2014/main" id="{67BC844B-A6A4-F648-AEED-F9F2E30BE922}"/>
                </a:ext>
              </a:extLst>
            </p:cNvPr>
            <p:cNvSpPr txBox="1"/>
            <p:nvPr/>
          </p:nvSpPr>
          <p:spPr>
            <a:xfrm>
              <a:off x="-78201" y="3872361"/>
              <a:ext cx="1219200" cy="20512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333" dirty="0">
                  <a:solidFill>
                    <a:schemeClr val="bg1"/>
                  </a:solidFill>
                  <a:ea typeface="Amazon Ember" panose="020B0603020204020204" pitchFamily="34" charset="0"/>
                  <a:cs typeface="Amazon Ember" panose="020B0603020204020204" pitchFamily="34" charset="0"/>
                </a:rPr>
                <a:t>Data</a:t>
              </a:r>
            </a:p>
          </p:txBody>
        </p:sp>
      </p:grpSp>
    </p:spTree>
    <p:extLst>
      <p:ext uri="{BB962C8B-B14F-4D97-AF65-F5344CB8AC3E}">
        <p14:creationId xmlns:p14="http://schemas.microsoft.com/office/powerpoint/2010/main" val="1664132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latin typeface="Amazon Ember Light" panose="020B0403020204020204"/>
              </a:rPr>
              <a:t>Amazon VPC Connections</a:t>
            </a:r>
            <a:endParaRPr lang="en-US" dirty="0"/>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50000"/>
              </a:lnSpc>
              <a:spcAft>
                <a:spcPts val="1800"/>
              </a:spcAft>
              <a:buNone/>
            </a:pPr>
            <a:r>
              <a:rPr lang="en-US" dirty="0"/>
              <a:t>Know the services to get traffic in or out of your Amazon VPC</a:t>
            </a:r>
          </a:p>
          <a:p>
            <a:pPr marL="621882" lvl="1" indent="-285739">
              <a:lnSpc>
                <a:spcPct val="100000"/>
              </a:lnSpc>
              <a:spcAft>
                <a:spcPts val="1800"/>
              </a:spcAft>
            </a:pPr>
            <a:r>
              <a:rPr lang="en-US" dirty="0"/>
              <a:t>Internet gateway: Connect to the internet.</a:t>
            </a:r>
          </a:p>
          <a:p>
            <a:pPr marL="621882" lvl="1" indent="-285739">
              <a:lnSpc>
                <a:spcPct val="100000"/>
              </a:lnSpc>
              <a:spcAft>
                <a:spcPts val="1800"/>
              </a:spcAft>
            </a:pPr>
            <a:r>
              <a:rPr lang="en-US" dirty="0"/>
              <a:t>Virtual private gateway: Connect to VPN/Direct Connect termination point.</a:t>
            </a:r>
          </a:p>
          <a:p>
            <a:pPr marL="621882" lvl="1" indent="-285739">
              <a:lnSpc>
                <a:spcPct val="100000"/>
              </a:lnSpc>
              <a:spcAft>
                <a:spcPts val="1800"/>
              </a:spcAft>
            </a:pPr>
            <a:r>
              <a:rPr lang="en-US" dirty="0"/>
              <a:t>AWS Direct Connect: Dedicated networking connection to On-premises network.</a:t>
            </a:r>
          </a:p>
          <a:p>
            <a:pPr marL="621882" lvl="1" indent="-285739">
              <a:lnSpc>
                <a:spcPct val="100000"/>
              </a:lnSpc>
              <a:spcAft>
                <a:spcPts val="1800"/>
              </a:spcAft>
            </a:pPr>
            <a:r>
              <a:rPr lang="en-US" dirty="0"/>
              <a:t>VPC peering: Connect to other VPCs.</a:t>
            </a:r>
          </a:p>
          <a:p>
            <a:pPr marL="621882" lvl="1" indent="-285739">
              <a:lnSpc>
                <a:spcPct val="100000"/>
              </a:lnSpc>
              <a:spcAft>
                <a:spcPts val="1800"/>
              </a:spcAft>
            </a:pPr>
            <a:r>
              <a:rPr lang="en-US" dirty="0"/>
              <a:t>NAT gateways: Allows private subnets to indirect access to the internet.</a:t>
            </a:r>
            <a:endParaRPr lang="en-US" sz="2333" dirty="0"/>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38</a:t>
            </a:fld>
            <a:endParaRPr lang="en-US"/>
          </a:p>
        </p:txBody>
      </p:sp>
    </p:spTree>
    <p:extLst>
      <p:ext uri="{BB962C8B-B14F-4D97-AF65-F5344CB8AC3E}">
        <p14:creationId xmlns:p14="http://schemas.microsoft.com/office/powerpoint/2010/main" val="366240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03D8-16F4-EB41-A2A1-F90ACBCC5353}"/>
              </a:ext>
            </a:extLst>
          </p:cNvPr>
          <p:cNvSpPr>
            <a:spLocks noGrp="1"/>
          </p:cNvSpPr>
          <p:nvPr>
            <p:ph type="title"/>
          </p:nvPr>
        </p:nvSpPr>
        <p:spPr/>
        <p:txBody>
          <a:bodyPr/>
          <a:lstStyle/>
          <a:p>
            <a:r>
              <a:rPr lang="en-US" dirty="0">
                <a:latin typeface="Amazon Ember Light" panose="020B0403020204020204"/>
              </a:rPr>
              <a:t>Outbound Traffic From Private Instances</a:t>
            </a:r>
            <a:endParaRPr lang="en-US" dirty="0"/>
          </a:p>
        </p:txBody>
      </p:sp>
      <p:grpSp>
        <p:nvGrpSpPr>
          <p:cNvPr id="58" name="Group 57">
            <a:extLst>
              <a:ext uri="{FF2B5EF4-FFF2-40B4-BE49-F238E27FC236}">
                <a16:creationId xmlns:a16="http://schemas.microsoft.com/office/drawing/2014/main" id="{7D0D9C68-A792-2548-9C70-68849B999A09}"/>
              </a:ext>
            </a:extLst>
          </p:cNvPr>
          <p:cNvGrpSpPr/>
          <p:nvPr/>
        </p:nvGrpSpPr>
        <p:grpSpPr>
          <a:xfrm>
            <a:off x="7982870" y="1377197"/>
            <a:ext cx="3765483" cy="4928289"/>
            <a:chOff x="9003606" y="1698965"/>
            <a:chExt cx="3927382" cy="4955381"/>
          </a:xfrm>
        </p:grpSpPr>
        <p:sp>
          <p:nvSpPr>
            <p:cNvPr id="3" name="Rounded Rectangle 2">
              <a:extLst>
                <a:ext uri="{FF2B5EF4-FFF2-40B4-BE49-F238E27FC236}">
                  <a16:creationId xmlns:a16="http://schemas.microsoft.com/office/drawing/2014/main" id="{DA2D7275-C398-FA48-AD0E-328C1A6B822F}"/>
                </a:ext>
              </a:extLst>
            </p:cNvPr>
            <p:cNvSpPr/>
            <p:nvPr/>
          </p:nvSpPr>
          <p:spPr>
            <a:xfrm>
              <a:off x="9003606" y="3322427"/>
              <a:ext cx="3537045" cy="3331919"/>
            </a:xfrm>
            <a:prstGeom prst="roundRect">
              <a:avLst>
                <a:gd name="adj" fmla="val 3935"/>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F039D044-91C0-7949-8AFB-11B0594485E6}"/>
                </a:ext>
              </a:extLst>
            </p:cNvPr>
            <p:cNvSpPr/>
            <p:nvPr/>
          </p:nvSpPr>
          <p:spPr>
            <a:xfrm>
              <a:off x="11913488" y="2646398"/>
              <a:ext cx="1017500" cy="412496"/>
            </a:xfrm>
            <a:prstGeom prst="rect">
              <a:avLst/>
            </a:prstGeom>
            <a:noFill/>
          </p:spPr>
          <p:txBody>
            <a:bodyPr wrap="square" lIns="0" tIns="0" rIns="0" bIns="0">
              <a:sp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5" name="Picture 4" descr="Users.png">
              <a:extLst>
                <a:ext uri="{FF2B5EF4-FFF2-40B4-BE49-F238E27FC236}">
                  <a16:creationId xmlns:a16="http://schemas.microsoft.com/office/drawing/2014/main" id="{197172B7-6E06-F148-8128-0DD6EF6EEF2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24014" y="1698965"/>
              <a:ext cx="854803" cy="854803"/>
            </a:xfrm>
            <a:prstGeom prst="rect">
              <a:avLst/>
            </a:prstGeom>
          </p:spPr>
        </p:pic>
        <p:sp>
          <p:nvSpPr>
            <p:cNvPr id="6" name="TextBox 5">
              <a:extLst>
                <a:ext uri="{FF2B5EF4-FFF2-40B4-BE49-F238E27FC236}">
                  <a16:creationId xmlns:a16="http://schemas.microsoft.com/office/drawing/2014/main" id="{373B2F10-0DD1-B141-B02E-AD56945F8571}"/>
                </a:ext>
              </a:extLst>
            </p:cNvPr>
            <p:cNvSpPr txBox="1"/>
            <p:nvPr/>
          </p:nvSpPr>
          <p:spPr>
            <a:xfrm>
              <a:off x="10260338" y="2137269"/>
              <a:ext cx="1438656" cy="207264"/>
            </a:xfrm>
            <a:prstGeom prst="rect">
              <a:avLst/>
            </a:prstGeom>
            <a:noFill/>
          </p:spPr>
          <p:txBody>
            <a:bodyPr wrap="square" lIns="0" tIns="0" rIns="0" bIns="0" rtlCol="0">
              <a:noAutofit/>
            </a:bodyPr>
            <a:lstStyle/>
            <a:p>
              <a:pPr algn="ctr"/>
              <a:r>
                <a:rPr lang="en-US" sz="1500" dirty="0">
                  <a:latin typeface="Amazon Ember" panose="020B0603020204020204" pitchFamily="34" charset="0"/>
                  <a:ea typeface="Amazon Ember" panose="020B0603020204020204" pitchFamily="34" charset="0"/>
                  <a:cs typeface="Amazon Ember" panose="020B0603020204020204" pitchFamily="34" charset="0"/>
                </a:rPr>
                <a:t>Users</a:t>
              </a:r>
              <a:endParaRPr lang="en-US" sz="1333"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7" name="Straight Connector 6">
              <a:extLst>
                <a:ext uri="{FF2B5EF4-FFF2-40B4-BE49-F238E27FC236}">
                  <a16:creationId xmlns:a16="http://schemas.microsoft.com/office/drawing/2014/main" id="{2016A830-B74B-EA47-A69D-FA8F180A322B}"/>
                </a:ext>
              </a:extLst>
            </p:cNvPr>
            <p:cNvCxnSpPr>
              <a:endCxn id="5" idx="2"/>
            </p:cNvCxnSpPr>
            <p:nvPr/>
          </p:nvCxnSpPr>
          <p:spPr>
            <a:xfrm flipH="1" flipV="1">
              <a:off x="11651416" y="2553768"/>
              <a:ext cx="54806" cy="432430"/>
            </a:xfrm>
            <a:prstGeom prst="line">
              <a:avLst/>
            </a:prstGeom>
            <a:ln w="28575">
              <a:solidFill>
                <a:srgbClr val="4F81BD"/>
              </a:solidFill>
            </a:ln>
          </p:spPr>
          <p:style>
            <a:lnRef idx="2">
              <a:schemeClr val="accent1"/>
            </a:lnRef>
            <a:fillRef idx="0">
              <a:schemeClr val="accent1"/>
            </a:fillRef>
            <a:effectRef idx="1">
              <a:schemeClr val="accent1"/>
            </a:effectRef>
            <a:fontRef idx="minor">
              <a:schemeClr val="tx1"/>
            </a:fontRef>
          </p:style>
        </p:cxnSp>
        <p:sp>
          <p:nvSpPr>
            <p:cNvPr id="8" name="Rounded Rectangle 7">
              <a:extLst>
                <a:ext uri="{FF2B5EF4-FFF2-40B4-BE49-F238E27FC236}">
                  <a16:creationId xmlns:a16="http://schemas.microsoft.com/office/drawing/2014/main" id="{87477244-EA03-E44B-8120-4DC82E0D063B}"/>
                </a:ext>
              </a:extLst>
            </p:cNvPr>
            <p:cNvSpPr/>
            <p:nvPr/>
          </p:nvSpPr>
          <p:spPr>
            <a:xfrm>
              <a:off x="9349784" y="5154395"/>
              <a:ext cx="2849589" cy="124193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37">
              <a:extLst>
                <a:ext uri="{FF2B5EF4-FFF2-40B4-BE49-F238E27FC236}">
                  <a16:creationId xmlns:a16="http://schemas.microsoft.com/office/drawing/2014/main" id="{EE41369B-E56B-9B4F-8D70-D03E726592A1}"/>
                </a:ext>
              </a:extLst>
            </p:cNvPr>
            <p:cNvSpPr txBox="1">
              <a:spLocks noChangeArrowheads="1"/>
            </p:cNvSpPr>
            <p:nvPr/>
          </p:nvSpPr>
          <p:spPr bwMode="auto">
            <a:xfrm>
              <a:off x="10128962" y="5902386"/>
              <a:ext cx="2145801" cy="505336"/>
            </a:xfrm>
            <a:prstGeom prst="rect">
              <a:avLst/>
            </a:prstGeom>
            <a:noFill/>
            <a:ln w="9525">
              <a:noFill/>
              <a:miter lim="800000"/>
              <a:headEnd/>
              <a:tailEnd/>
            </a:ln>
          </p:spPr>
          <p:txBody>
            <a:bodyPr wrap="square">
              <a:spAutoFit/>
            </a:bodyPr>
            <a:lstStyle/>
            <a:p>
              <a:pPr algn="r"/>
              <a:r>
                <a:rPr lang="en-US" sz="1333"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10.0.20.0/24</a:t>
              </a:r>
            </a:p>
            <a:p>
              <a:pPr algn="r"/>
              <a:r>
                <a:rPr lang="en-US" sz="1333" dirty="0">
                  <a:latin typeface="Amazon Ember" panose="020B0603020204020204" pitchFamily="34" charset="0"/>
                  <a:ea typeface="Amazon Ember" panose="020B0603020204020204" pitchFamily="34" charset="0"/>
                  <a:cs typeface="Amazon Ember" panose="020B0603020204020204" pitchFamily="34" charset="0"/>
                </a:rPr>
                <a:t>Private subnet</a:t>
              </a:r>
            </a:p>
          </p:txBody>
        </p:sp>
        <p:pic>
          <p:nvPicPr>
            <p:cNvPr id="10" name="Picture 9" descr="EC2-Instance.png">
              <a:extLst>
                <a:ext uri="{FF2B5EF4-FFF2-40B4-BE49-F238E27FC236}">
                  <a16:creationId xmlns:a16="http://schemas.microsoft.com/office/drawing/2014/main" id="{7336370C-198B-2F4E-B00E-81B4A55FE3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9" r="7706"/>
            <a:stretch/>
          </p:blipFill>
          <p:spPr>
            <a:xfrm>
              <a:off x="9855553" y="5252698"/>
              <a:ext cx="698311" cy="816884"/>
            </a:xfrm>
            <a:prstGeom prst="rect">
              <a:avLst/>
            </a:prstGeom>
          </p:spPr>
        </p:pic>
        <p:pic>
          <p:nvPicPr>
            <p:cNvPr id="11" name="Picture 10">
              <a:extLst>
                <a:ext uri="{FF2B5EF4-FFF2-40B4-BE49-F238E27FC236}">
                  <a16:creationId xmlns:a16="http://schemas.microsoft.com/office/drawing/2014/main" id="{8592E260-15FD-F54B-8D8A-E5F09BBBF981}"/>
                </a:ext>
              </a:extLst>
            </p:cNvPr>
            <p:cNvPicPr>
              <a:picLocks noChangeAspect="1"/>
            </p:cNvPicPr>
            <p:nvPr/>
          </p:nvPicPr>
          <p:blipFill>
            <a:blip r:embed="rId5"/>
            <a:stretch>
              <a:fillRect/>
            </a:stretch>
          </p:blipFill>
          <p:spPr>
            <a:xfrm>
              <a:off x="9448547" y="5038491"/>
              <a:ext cx="232399" cy="259740"/>
            </a:xfrm>
            <a:prstGeom prst="rect">
              <a:avLst/>
            </a:prstGeom>
          </p:spPr>
        </p:pic>
        <p:sp>
          <p:nvSpPr>
            <p:cNvPr id="12" name="TextBox 37">
              <a:extLst>
                <a:ext uri="{FF2B5EF4-FFF2-40B4-BE49-F238E27FC236}">
                  <a16:creationId xmlns:a16="http://schemas.microsoft.com/office/drawing/2014/main" id="{7C45A0CC-29CB-3F4E-95A6-026A8CE8B96B}"/>
                </a:ext>
              </a:extLst>
            </p:cNvPr>
            <p:cNvSpPr txBox="1">
              <a:spLocks noChangeArrowheads="1"/>
            </p:cNvSpPr>
            <p:nvPr/>
          </p:nvSpPr>
          <p:spPr bwMode="auto">
            <a:xfrm>
              <a:off x="10456426" y="5266061"/>
              <a:ext cx="1893725" cy="299089"/>
            </a:xfrm>
            <a:prstGeom prst="rect">
              <a:avLst/>
            </a:prstGeom>
            <a:noFill/>
            <a:ln w="9525">
              <a:noFill/>
              <a:miter lim="800000"/>
              <a:headEnd/>
              <a:tailEnd/>
            </a:ln>
          </p:spPr>
          <p:txBody>
            <a:bodyPr wrap="square">
              <a:spAutoFit/>
            </a:bodyPr>
            <a:lstStyle/>
            <a:p>
              <a:r>
                <a:rPr lang="en-US" sz="1333" b="1" dirty="0">
                  <a:latin typeface="Amazon Ember" panose="020B0603020204020204" pitchFamily="34" charset="0"/>
                  <a:ea typeface="Amazon Ember" panose="020B0603020204020204" pitchFamily="34" charset="0"/>
                  <a:cs typeface="Amazon Ember" panose="020B0603020204020204" pitchFamily="34" charset="0"/>
                </a:rPr>
                <a:t>Private instance</a:t>
              </a:r>
            </a:p>
          </p:txBody>
        </p:sp>
        <p:sp>
          <p:nvSpPr>
            <p:cNvPr id="13" name="TextBox 37">
              <a:extLst>
                <a:ext uri="{FF2B5EF4-FFF2-40B4-BE49-F238E27FC236}">
                  <a16:creationId xmlns:a16="http://schemas.microsoft.com/office/drawing/2014/main" id="{93E51A27-8B4F-8145-8456-E89E2137B2FE}"/>
                </a:ext>
              </a:extLst>
            </p:cNvPr>
            <p:cNvSpPr txBox="1">
              <a:spLocks noChangeArrowheads="1"/>
            </p:cNvSpPr>
            <p:nvPr/>
          </p:nvSpPr>
          <p:spPr bwMode="auto">
            <a:xfrm>
              <a:off x="10464561" y="5442383"/>
              <a:ext cx="2250696" cy="299089"/>
            </a:xfrm>
            <a:prstGeom prst="rect">
              <a:avLst/>
            </a:prstGeom>
            <a:noFill/>
            <a:ln w="9525">
              <a:noFill/>
              <a:miter lim="800000"/>
              <a:headEnd/>
              <a:tailEnd/>
            </a:ln>
          </p:spPr>
          <p:txBody>
            <a:bodyPr wrap="square">
              <a:spAutoFit/>
            </a:bodyPr>
            <a:lstStyle/>
            <a:p>
              <a:r>
                <a:rPr lang="en-US" sz="1333"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with</a:t>
              </a:r>
              <a:r>
                <a:rPr lang="en-US" sz="1333" b="1" dirty="0">
                  <a:latin typeface="Amazon Ember" panose="020B0603020204020204" pitchFamily="34" charset="0"/>
                  <a:ea typeface="Amazon Ember" panose="020B0603020204020204" pitchFamily="34" charset="0"/>
                  <a:cs typeface="Amazon Ember" panose="020B0603020204020204" pitchFamily="34" charset="0"/>
                </a:rPr>
                <a:t> private IP</a:t>
              </a:r>
            </a:p>
          </p:txBody>
        </p:sp>
        <p:cxnSp>
          <p:nvCxnSpPr>
            <p:cNvPr id="14" name="Straight Connector 13">
              <a:extLst>
                <a:ext uri="{FF2B5EF4-FFF2-40B4-BE49-F238E27FC236}">
                  <a16:creationId xmlns:a16="http://schemas.microsoft.com/office/drawing/2014/main" id="{B213CAA0-67B5-0A4B-8AB9-A483C858675B}"/>
                </a:ext>
              </a:extLst>
            </p:cNvPr>
            <p:cNvCxnSpPr>
              <a:stCxn id="10" idx="0"/>
              <a:endCxn id="16" idx="2"/>
            </p:cNvCxnSpPr>
            <p:nvPr/>
          </p:nvCxnSpPr>
          <p:spPr>
            <a:xfrm flipH="1" flipV="1">
              <a:off x="10202404" y="4751377"/>
              <a:ext cx="2305" cy="501320"/>
            </a:xfrm>
            <a:prstGeom prst="line">
              <a:avLst/>
            </a:prstGeom>
            <a:ln w="28575">
              <a:solidFill>
                <a:srgbClr val="4F81BD"/>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25DF0B2-C96D-5243-B3F4-BD8AE55BB5BB}"/>
                </a:ext>
              </a:extLst>
            </p:cNvPr>
            <p:cNvSpPr txBox="1"/>
            <p:nvPr/>
          </p:nvSpPr>
          <p:spPr>
            <a:xfrm>
              <a:off x="10541408" y="3935428"/>
              <a:ext cx="853440" cy="365760"/>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NAT Gateway</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Picture 15">
              <a:extLst>
                <a:ext uri="{FF2B5EF4-FFF2-40B4-BE49-F238E27FC236}">
                  <a16:creationId xmlns:a16="http://schemas.microsoft.com/office/drawing/2014/main" id="{FCFD793D-868C-5444-9FBD-66A70C8F50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3606" y="4010635"/>
              <a:ext cx="717595" cy="740743"/>
            </a:xfrm>
            <a:prstGeom prst="rect">
              <a:avLst/>
            </a:prstGeom>
          </p:spPr>
        </p:pic>
        <p:cxnSp>
          <p:nvCxnSpPr>
            <p:cNvPr id="17" name="Elbow Connector 16">
              <a:extLst>
                <a:ext uri="{FF2B5EF4-FFF2-40B4-BE49-F238E27FC236}">
                  <a16:creationId xmlns:a16="http://schemas.microsoft.com/office/drawing/2014/main" id="{6F1C8AD3-A911-0249-8AA1-2FF37A8713ED}"/>
                </a:ext>
              </a:extLst>
            </p:cNvPr>
            <p:cNvCxnSpPr>
              <a:stCxn id="16" idx="3"/>
            </p:cNvCxnSpPr>
            <p:nvPr/>
          </p:nvCxnSpPr>
          <p:spPr>
            <a:xfrm flipV="1">
              <a:off x="10561201" y="3602956"/>
              <a:ext cx="1145021" cy="778051"/>
            </a:xfrm>
            <a:prstGeom prst="bentConnector2">
              <a:avLst/>
            </a:prstGeom>
            <a:ln w="28575">
              <a:solidFill>
                <a:srgbClr val="4F81BD"/>
              </a:solidFill>
            </a:ln>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909115D8-00BA-EA49-BD3E-D8BACA5FC774}"/>
                </a:ext>
              </a:extLst>
            </p:cNvPr>
            <p:cNvSpPr/>
            <p:nvPr/>
          </p:nvSpPr>
          <p:spPr>
            <a:xfrm>
              <a:off x="9351265" y="3805856"/>
              <a:ext cx="2848108" cy="124193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7">
              <a:extLst>
                <a:ext uri="{FF2B5EF4-FFF2-40B4-BE49-F238E27FC236}">
                  <a16:creationId xmlns:a16="http://schemas.microsoft.com/office/drawing/2014/main" id="{0BD5ECA3-00E3-4A4A-A63D-0772C77BF01E}"/>
                </a:ext>
              </a:extLst>
            </p:cNvPr>
            <p:cNvSpPr txBox="1">
              <a:spLocks noChangeArrowheads="1"/>
            </p:cNvSpPr>
            <p:nvPr/>
          </p:nvSpPr>
          <p:spPr bwMode="auto">
            <a:xfrm>
              <a:off x="10839791" y="4554119"/>
              <a:ext cx="1434972" cy="505336"/>
            </a:xfrm>
            <a:prstGeom prst="rect">
              <a:avLst/>
            </a:prstGeom>
            <a:noFill/>
            <a:ln w="9525">
              <a:noFill/>
              <a:miter lim="800000"/>
              <a:headEnd/>
              <a:tailEnd/>
            </a:ln>
          </p:spPr>
          <p:txBody>
            <a:bodyPr wrap="square">
              <a:spAutoFit/>
            </a:bodyPr>
            <a:lstStyle/>
            <a:p>
              <a:pPr algn="r"/>
              <a:r>
                <a:rPr lang="en-US" sz="1333"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10.0.10.0/24</a:t>
              </a:r>
            </a:p>
            <a:p>
              <a:pPr algn="r"/>
              <a:r>
                <a:rPr lang="en-US" sz="1333" dirty="0">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20" name="TextBox 37">
              <a:extLst>
                <a:ext uri="{FF2B5EF4-FFF2-40B4-BE49-F238E27FC236}">
                  <a16:creationId xmlns:a16="http://schemas.microsoft.com/office/drawing/2014/main" id="{992140E0-927F-D747-84E6-DCA4005E58A5}"/>
                </a:ext>
              </a:extLst>
            </p:cNvPr>
            <p:cNvSpPr txBox="1">
              <a:spLocks noChangeArrowheads="1"/>
            </p:cNvSpPr>
            <p:nvPr/>
          </p:nvSpPr>
          <p:spPr bwMode="auto">
            <a:xfrm>
              <a:off x="9655515" y="3043763"/>
              <a:ext cx="2145801" cy="299089"/>
            </a:xfrm>
            <a:prstGeom prst="rect">
              <a:avLst/>
            </a:prstGeom>
            <a:noFill/>
            <a:ln w="9525">
              <a:noFill/>
              <a:miter lim="800000"/>
              <a:headEnd/>
              <a:tailEnd/>
            </a:ln>
          </p:spPr>
          <p:txBody>
            <a:bodyPr wrap="square">
              <a:spAutoFit/>
            </a:bodyPr>
            <a:lstStyle/>
            <a:p>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10.0.0.0/16</a:t>
              </a:r>
            </a:p>
          </p:txBody>
        </p:sp>
        <p:pic>
          <p:nvPicPr>
            <p:cNvPr id="21" name="Picture 20">
              <a:extLst>
                <a:ext uri="{FF2B5EF4-FFF2-40B4-BE49-F238E27FC236}">
                  <a16:creationId xmlns:a16="http://schemas.microsoft.com/office/drawing/2014/main" id="{5DB8A482-84B5-724D-9EB2-CDCBAC1481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860" y="3069123"/>
              <a:ext cx="587187" cy="383303"/>
            </a:xfrm>
            <a:prstGeom prst="rect">
              <a:avLst/>
            </a:prstGeom>
          </p:spPr>
        </p:pic>
        <p:pic>
          <p:nvPicPr>
            <p:cNvPr id="22" name="Picture 21">
              <a:extLst>
                <a:ext uri="{FF2B5EF4-FFF2-40B4-BE49-F238E27FC236}">
                  <a16:creationId xmlns:a16="http://schemas.microsoft.com/office/drawing/2014/main" id="{6AB35BC4-A602-EF44-8791-7A7E0C0A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5442" y="2994763"/>
              <a:ext cx="579395" cy="607431"/>
            </a:xfrm>
            <a:prstGeom prst="rect">
              <a:avLst/>
            </a:prstGeom>
          </p:spPr>
        </p:pic>
      </p:grpSp>
      <p:graphicFrame>
        <p:nvGraphicFramePr>
          <p:cNvPr id="45" name="Table 44">
            <a:extLst>
              <a:ext uri="{FF2B5EF4-FFF2-40B4-BE49-F238E27FC236}">
                <a16:creationId xmlns:a16="http://schemas.microsoft.com/office/drawing/2014/main" id="{9D0CC146-7719-4F4A-857A-34055B484004}"/>
              </a:ext>
            </a:extLst>
          </p:cNvPr>
          <p:cNvGraphicFramePr>
            <a:graphicFrameLocks noGrp="1"/>
          </p:cNvGraphicFramePr>
          <p:nvPr>
            <p:extLst>
              <p:ext uri="{D42A27DB-BD31-4B8C-83A1-F6EECF244321}">
                <p14:modId xmlns:p14="http://schemas.microsoft.com/office/powerpoint/2010/main" val="2614679806"/>
              </p:ext>
            </p:extLst>
          </p:nvPr>
        </p:nvGraphicFramePr>
        <p:xfrm>
          <a:off x="4226215" y="3049632"/>
          <a:ext cx="2001695" cy="883133"/>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245343">
                  <a:extLst>
                    <a:ext uri="{9D8B030D-6E8A-4147-A177-3AD203B41FA5}">
                      <a16:colId xmlns:a16="http://schemas.microsoft.com/office/drawing/2014/main" val="20000"/>
                    </a:ext>
                  </a:extLst>
                </a:gridCol>
                <a:gridCol w="756352">
                  <a:extLst>
                    <a:ext uri="{9D8B030D-6E8A-4147-A177-3AD203B41FA5}">
                      <a16:colId xmlns:a16="http://schemas.microsoft.com/office/drawing/2014/main" val="20001"/>
                    </a:ext>
                  </a:extLst>
                </a:gridCol>
              </a:tblGrid>
              <a:tr h="279400">
                <a:tc>
                  <a:txBody>
                    <a:bodyPr/>
                    <a:lstStyle/>
                    <a:p>
                      <a:r>
                        <a:rPr lang="en-US" sz="1300" b="1" dirty="0">
                          <a:solidFill>
                            <a:schemeClr val="bg1"/>
                          </a:solidFill>
                        </a:rPr>
                        <a:t>Destination</a:t>
                      </a:r>
                    </a:p>
                  </a:txBody>
                  <a:tcPr marL="76200" marR="76200" marT="38100" marB="38100" anchor="ctr">
                    <a:solidFill>
                      <a:schemeClr val="accent3"/>
                    </a:solidFill>
                  </a:tcPr>
                </a:tc>
                <a:tc>
                  <a:txBody>
                    <a:bodyPr/>
                    <a:lstStyle/>
                    <a:p>
                      <a:r>
                        <a:rPr lang="en-US" sz="1300" b="1" dirty="0">
                          <a:solidFill>
                            <a:schemeClr val="bg1"/>
                          </a:solidFill>
                        </a:rPr>
                        <a:t>Target</a:t>
                      </a:r>
                    </a:p>
                  </a:txBody>
                  <a:tcPr marL="76200" marR="76200" marT="38100" marB="38100" anchor="ctr">
                    <a:solidFill>
                      <a:schemeClr val="accent3"/>
                    </a:solidFill>
                  </a:tcPr>
                </a:tc>
                <a:extLst>
                  <a:ext uri="{0D108BD9-81ED-4DB2-BD59-A6C34878D82A}">
                    <a16:rowId xmlns:a16="http://schemas.microsoft.com/office/drawing/2014/main" val="10000"/>
                  </a:ext>
                </a:extLst>
              </a:tr>
              <a:tr h="324333">
                <a:tc>
                  <a:txBody>
                    <a:bodyPr/>
                    <a:lstStyle/>
                    <a:p>
                      <a:r>
                        <a:rPr lang="en-US" sz="1300" dirty="0"/>
                        <a:t>10.0.0.0/16</a:t>
                      </a:r>
                    </a:p>
                  </a:txBody>
                  <a:tcPr marL="76200" marR="76200" marT="38100" marB="38100" anchor="ctr">
                    <a:solidFill>
                      <a:schemeClr val="bg1"/>
                    </a:solidFill>
                  </a:tcPr>
                </a:tc>
                <a:tc>
                  <a:txBody>
                    <a:bodyPr/>
                    <a:lstStyle/>
                    <a:p>
                      <a:r>
                        <a:rPr lang="en-US" sz="1300" dirty="0"/>
                        <a:t>local</a:t>
                      </a:r>
                    </a:p>
                  </a:txBody>
                  <a:tcPr marL="76200" marR="76200" marT="38100" marB="38100" anchor="ctr">
                    <a:solidFill>
                      <a:schemeClr val="bg1"/>
                    </a:solidFill>
                  </a:tcPr>
                </a:tc>
                <a:extLst>
                  <a:ext uri="{0D108BD9-81ED-4DB2-BD59-A6C34878D82A}">
                    <a16:rowId xmlns:a16="http://schemas.microsoft.com/office/drawing/2014/main" val="10001"/>
                  </a:ext>
                </a:extLst>
              </a:tr>
              <a:tr h="279400">
                <a:tc>
                  <a:txBody>
                    <a:bodyPr/>
                    <a:lstStyle/>
                    <a:p>
                      <a:r>
                        <a:rPr lang="en-US" sz="1300" dirty="0"/>
                        <a:t>0.0.0.0/0</a:t>
                      </a:r>
                    </a:p>
                  </a:txBody>
                  <a:tcPr marL="76200" marR="76200" marT="38100" marB="38100" anchor="ctr">
                    <a:solidFill>
                      <a:schemeClr val="bg1"/>
                    </a:solidFill>
                  </a:tcPr>
                </a:tc>
                <a:tc>
                  <a:txBody>
                    <a:bodyPr/>
                    <a:lstStyle/>
                    <a:p>
                      <a:r>
                        <a:rPr lang="en-US" sz="1300" b="0" dirty="0">
                          <a:solidFill>
                            <a:schemeClr val="tx1"/>
                          </a:solidFill>
                        </a:rPr>
                        <a:t>NAT</a:t>
                      </a:r>
                    </a:p>
                  </a:txBody>
                  <a:tcPr marL="76200" marR="76200" marT="38100" marB="38100" anchor="ctr">
                    <a:solidFill>
                      <a:schemeClr val="bg1"/>
                    </a:solidFill>
                  </a:tcPr>
                </a:tc>
                <a:extLst>
                  <a:ext uri="{0D108BD9-81ED-4DB2-BD59-A6C34878D82A}">
                    <a16:rowId xmlns:a16="http://schemas.microsoft.com/office/drawing/2014/main" val="10002"/>
                  </a:ext>
                </a:extLst>
              </a:tr>
            </a:tbl>
          </a:graphicData>
        </a:graphic>
      </p:graphicFrame>
      <p:grpSp>
        <p:nvGrpSpPr>
          <p:cNvPr id="59" name="Group 58">
            <a:extLst>
              <a:ext uri="{FF2B5EF4-FFF2-40B4-BE49-F238E27FC236}">
                <a16:creationId xmlns:a16="http://schemas.microsoft.com/office/drawing/2014/main" id="{92E7DCB2-2265-704C-BDE8-7229E4B613D1}"/>
              </a:ext>
            </a:extLst>
          </p:cNvPr>
          <p:cNvGrpSpPr/>
          <p:nvPr/>
        </p:nvGrpSpPr>
        <p:grpSpPr>
          <a:xfrm>
            <a:off x="758239" y="1359476"/>
            <a:ext cx="3489138" cy="4973168"/>
            <a:chOff x="1559875" y="1708905"/>
            <a:chExt cx="3738130" cy="4955381"/>
          </a:xfrm>
        </p:grpSpPr>
        <p:sp>
          <p:nvSpPr>
            <p:cNvPr id="23" name="Rounded Rectangle 22">
              <a:extLst>
                <a:ext uri="{FF2B5EF4-FFF2-40B4-BE49-F238E27FC236}">
                  <a16:creationId xmlns:a16="http://schemas.microsoft.com/office/drawing/2014/main" id="{DA78EB30-8733-A342-BAA2-413DCC59F07A}"/>
                </a:ext>
              </a:extLst>
            </p:cNvPr>
            <p:cNvSpPr/>
            <p:nvPr/>
          </p:nvSpPr>
          <p:spPr>
            <a:xfrm>
              <a:off x="1907534" y="3815796"/>
              <a:ext cx="2848108" cy="124193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TextBox 37">
              <a:extLst>
                <a:ext uri="{FF2B5EF4-FFF2-40B4-BE49-F238E27FC236}">
                  <a16:creationId xmlns:a16="http://schemas.microsoft.com/office/drawing/2014/main" id="{ADF6A777-2690-FF42-9C78-091DC463746F}"/>
                </a:ext>
              </a:extLst>
            </p:cNvPr>
            <p:cNvSpPr txBox="1">
              <a:spLocks noChangeArrowheads="1"/>
            </p:cNvSpPr>
            <p:nvPr/>
          </p:nvSpPr>
          <p:spPr bwMode="auto">
            <a:xfrm>
              <a:off x="3396059" y="4564059"/>
              <a:ext cx="1434972" cy="500776"/>
            </a:xfrm>
            <a:prstGeom prst="rect">
              <a:avLst/>
            </a:prstGeom>
            <a:noFill/>
            <a:ln w="9525">
              <a:noFill/>
              <a:miter lim="800000"/>
              <a:headEnd/>
              <a:tailEnd/>
            </a:ln>
          </p:spPr>
          <p:txBody>
            <a:bodyPr wrap="square">
              <a:spAutoFit/>
            </a:bodyPr>
            <a:lstStyle/>
            <a:p>
              <a:pPr algn="r"/>
              <a:r>
                <a:rPr lang="en-US" sz="1333"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10.0.10.0/24</a:t>
              </a:r>
            </a:p>
            <a:p>
              <a:pPr algn="r"/>
              <a:r>
                <a:rPr lang="en-US" sz="1333" dirty="0">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25" name="Picture 24" descr="EC2-Instance.png">
              <a:extLst>
                <a:ext uri="{FF2B5EF4-FFF2-40B4-BE49-F238E27FC236}">
                  <a16:creationId xmlns:a16="http://schemas.microsoft.com/office/drawing/2014/main" id="{1E775ECC-4AB6-124F-81B9-7B70EA20C35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9" r="7706"/>
            <a:stretch/>
          </p:blipFill>
          <p:spPr>
            <a:xfrm>
              <a:off x="2488514" y="3914100"/>
              <a:ext cx="541816" cy="633816"/>
            </a:xfrm>
            <a:prstGeom prst="rect">
              <a:avLst/>
            </a:prstGeom>
          </p:spPr>
        </p:pic>
        <p:pic>
          <p:nvPicPr>
            <p:cNvPr id="26" name="Picture 25">
              <a:extLst>
                <a:ext uri="{FF2B5EF4-FFF2-40B4-BE49-F238E27FC236}">
                  <a16:creationId xmlns:a16="http://schemas.microsoft.com/office/drawing/2014/main" id="{0776C471-DDAA-7640-BFD0-33F5107D6507}"/>
                </a:ext>
              </a:extLst>
            </p:cNvPr>
            <p:cNvPicPr>
              <a:picLocks noChangeAspect="1"/>
            </p:cNvPicPr>
            <p:nvPr/>
          </p:nvPicPr>
          <p:blipFill>
            <a:blip r:embed="rId5"/>
            <a:stretch>
              <a:fillRect/>
            </a:stretch>
          </p:blipFill>
          <p:spPr>
            <a:xfrm>
              <a:off x="2006298" y="3632161"/>
              <a:ext cx="232399" cy="259740"/>
            </a:xfrm>
            <a:prstGeom prst="rect">
              <a:avLst/>
            </a:prstGeom>
          </p:spPr>
        </p:pic>
        <p:sp>
          <p:nvSpPr>
            <p:cNvPr id="27" name="TextBox 37">
              <a:extLst>
                <a:ext uri="{FF2B5EF4-FFF2-40B4-BE49-F238E27FC236}">
                  <a16:creationId xmlns:a16="http://schemas.microsoft.com/office/drawing/2014/main" id="{CD213105-D14A-D84C-8843-0810FDDB7D7A}"/>
                </a:ext>
              </a:extLst>
            </p:cNvPr>
            <p:cNvSpPr txBox="1">
              <a:spLocks noChangeArrowheads="1"/>
            </p:cNvSpPr>
            <p:nvPr/>
          </p:nvSpPr>
          <p:spPr bwMode="auto">
            <a:xfrm>
              <a:off x="3014177" y="3927462"/>
              <a:ext cx="1545871" cy="296390"/>
            </a:xfrm>
            <a:prstGeom prst="rect">
              <a:avLst/>
            </a:prstGeom>
            <a:noFill/>
            <a:ln w="9525">
              <a:noFill/>
              <a:miter lim="800000"/>
              <a:headEnd/>
              <a:tailEnd/>
            </a:ln>
          </p:spPr>
          <p:txBody>
            <a:bodyPr wrap="square">
              <a:spAutoFit/>
            </a:bodyPr>
            <a:lstStyle/>
            <a:p>
              <a:r>
                <a:rPr lang="en-US" sz="1333" b="1" dirty="0">
                  <a:latin typeface="Amazon Ember" panose="020B0603020204020204" pitchFamily="34" charset="0"/>
                  <a:ea typeface="Amazon Ember" panose="020B0603020204020204" pitchFamily="34" charset="0"/>
                  <a:cs typeface="Amazon Ember" panose="020B0603020204020204" pitchFamily="34" charset="0"/>
                </a:rPr>
                <a:t>NAT instance</a:t>
              </a:r>
            </a:p>
          </p:txBody>
        </p:sp>
        <p:cxnSp>
          <p:nvCxnSpPr>
            <p:cNvPr id="28" name="Elbow Connector 27">
              <a:extLst>
                <a:ext uri="{FF2B5EF4-FFF2-40B4-BE49-F238E27FC236}">
                  <a16:creationId xmlns:a16="http://schemas.microsoft.com/office/drawing/2014/main" id="{6A18D6E2-18F9-5F4B-AE6F-DA638CCB18F4}"/>
                </a:ext>
              </a:extLst>
            </p:cNvPr>
            <p:cNvCxnSpPr>
              <a:stCxn id="25" idx="0"/>
            </p:cNvCxnSpPr>
            <p:nvPr/>
          </p:nvCxnSpPr>
          <p:spPr>
            <a:xfrm rot="5400000" flipH="1" flipV="1">
              <a:off x="3360355" y="3011966"/>
              <a:ext cx="301204" cy="1503068"/>
            </a:xfrm>
            <a:prstGeom prst="bentConnector3">
              <a:avLst>
                <a:gd name="adj1" fmla="val 66866"/>
              </a:avLst>
            </a:prstGeom>
            <a:ln w="28575">
              <a:solidFill>
                <a:srgbClr val="4F81BD"/>
              </a:solidFill>
            </a:ln>
          </p:spPr>
          <p:style>
            <a:lnRef idx="2">
              <a:schemeClr val="accent1"/>
            </a:lnRef>
            <a:fillRef idx="0">
              <a:schemeClr val="accent1"/>
            </a:fillRef>
            <a:effectRef idx="1">
              <a:schemeClr val="accent1"/>
            </a:effectRef>
            <a:fontRef idx="minor">
              <a:schemeClr val="tx1"/>
            </a:fontRef>
          </p:style>
        </p:cxnSp>
        <p:sp>
          <p:nvSpPr>
            <p:cNvPr id="29" name="TextBox 37">
              <a:extLst>
                <a:ext uri="{FF2B5EF4-FFF2-40B4-BE49-F238E27FC236}">
                  <a16:creationId xmlns:a16="http://schemas.microsoft.com/office/drawing/2014/main" id="{3ED80123-308C-5A49-A3F5-594CE8FA05E2}"/>
                </a:ext>
              </a:extLst>
            </p:cNvPr>
            <p:cNvSpPr txBox="1">
              <a:spLocks noChangeArrowheads="1"/>
            </p:cNvSpPr>
            <p:nvPr/>
          </p:nvSpPr>
          <p:spPr bwMode="auto">
            <a:xfrm>
              <a:off x="2999877" y="4126479"/>
              <a:ext cx="2250696" cy="296390"/>
            </a:xfrm>
            <a:prstGeom prst="rect">
              <a:avLst/>
            </a:prstGeom>
            <a:noFill/>
            <a:ln w="9525">
              <a:noFill/>
              <a:miter lim="800000"/>
              <a:headEnd/>
              <a:tailEnd/>
            </a:ln>
          </p:spPr>
          <p:txBody>
            <a:bodyPr wrap="square">
              <a:spAutoFit/>
            </a:bodyPr>
            <a:lstStyle/>
            <a:p>
              <a:r>
                <a:rPr lang="en-US" sz="1333"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with</a:t>
              </a:r>
              <a:r>
                <a:rPr lang="en-US" sz="1333" b="1" dirty="0">
                  <a:latin typeface="Amazon Ember" panose="020B0603020204020204" pitchFamily="34" charset="0"/>
                  <a:ea typeface="Amazon Ember" panose="020B0603020204020204" pitchFamily="34" charset="0"/>
                  <a:cs typeface="Amazon Ember" panose="020B0603020204020204" pitchFamily="34" charset="0"/>
                </a:rPr>
                <a:t> public IP</a:t>
              </a:r>
            </a:p>
          </p:txBody>
        </p:sp>
        <p:sp>
          <p:nvSpPr>
            <p:cNvPr id="30" name="Rounded Rectangle 29">
              <a:extLst>
                <a:ext uri="{FF2B5EF4-FFF2-40B4-BE49-F238E27FC236}">
                  <a16:creationId xmlns:a16="http://schemas.microsoft.com/office/drawing/2014/main" id="{BD1D89DB-2E4F-5F4E-9B97-663CEE568C2C}"/>
                </a:ext>
              </a:extLst>
            </p:cNvPr>
            <p:cNvSpPr/>
            <p:nvPr/>
          </p:nvSpPr>
          <p:spPr>
            <a:xfrm>
              <a:off x="1559875" y="3332367"/>
              <a:ext cx="3537045" cy="3331919"/>
            </a:xfrm>
            <a:prstGeom prst="roundRect">
              <a:avLst>
                <a:gd name="adj" fmla="val 3914"/>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Box 37">
              <a:extLst>
                <a:ext uri="{FF2B5EF4-FFF2-40B4-BE49-F238E27FC236}">
                  <a16:creationId xmlns:a16="http://schemas.microsoft.com/office/drawing/2014/main" id="{753B72CB-1912-0C45-875B-ED725827D0AE}"/>
                </a:ext>
              </a:extLst>
            </p:cNvPr>
            <p:cNvSpPr txBox="1">
              <a:spLocks noChangeArrowheads="1"/>
            </p:cNvSpPr>
            <p:nvPr/>
          </p:nvSpPr>
          <p:spPr bwMode="auto">
            <a:xfrm>
              <a:off x="2211783" y="3053703"/>
              <a:ext cx="2145801" cy="296390"/>
            </a:xfrm>
            <a:prstGeom prst="rect">
              <a:avLst/>
            </a:prstGeom>
            <a:noFill/>
            <a:ln w="9525">
              <a:noFill/>
              <a:miter lim="800000"/>
              <a:headEnd/>
              <a:tailEnd/>
            </a:ln>
          </p:spPr>
          <p:txBody>
            <a:bodyPr wrap="square">
              <a:spAutoFit/>
            </a:bodyPr>
            <a:lstStyle/>
            <a:p>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10.0.0.0/16</a:t>
              </a:r>
            </a:p>
          </p:txBody>
        </p:sp>
        <p:sp>
          <p:nvSpPr>
            <p:cNvPr id="32" name="Rectangle 31">
              <a:extLst>
                <a:ext uri="{FF2B5EF4-FFF2-40B4-BE49-F238E27FC236}">
                  <a16:creationId xmlns:a16="http://schemas.microsoft.com/office/drawing/2014/main" id="{2CFDD418-B631-8147-B602-A401BF7A6E0F}"/>
                </a:ext>
              </a:extLst>
            </p:cNvPr>
            <p:cNvSpPr/>
            <p:nvPr/>
          </p:nvSpPr>
          <p:spPr>
            <a:xfrm>
              <a:off x="4280506" y="2632168"/>
              <a:ext cx="1017499" cy="408774"/>
            </a:xfrm>
            <a:prstGeom prst="rect">
              <a:avLst/>
            </a:prstGeom>
            <a:noFill/>
          </p:spPr>
          <p:txBody>
            <a:bodyPr wrap="square" lIns="0" tIns="0" rIns="0" bIns="0">
              <a:sp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33" name="Picture 32" descr="Users.png">
              <a:extLst>
                <a:ext uri="{FF2B5EF4-FFF2-40B4-BE49-F238E27FC236}">
                  <a16:creationId xmlns:a16="http://schemas.microsoft.com/office/drawing/2014/main" id="{A5BE05F0-EFAD-1F45-A444-BF802F3CC8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80282" y="1708905"/>
              <a:ext cx="854803" cy="854803"/>
            </a:xfrm>
            <a:prstGeom prst="rect">
              <a:avLst/>
            </a:prstGeom>
          </p:spPr>
        </p:pic>
        <p:sp>
          <p:nvSpPr>
            <p:cNvPr id="34" name="TextBox 33">
              <a:extLst>
                <a:ext uri="{FF2B5EF4-FFF2-40B4-BE49-F238E27FC236}">
                  <a16:creationId xmlns:a16="http://schemas.microsoft.com/office/drawing/2014/main" id="{40472545-E798-A44E-B7D7-1FA6353390C2}"/>
                </a:ext>
              </a:extLst>
            </p:cNvPr>
            <p:cNvSpPr txBox="1"/>
            <p:nvPr/>
          </p:nvSpPr>
          <p:spPr>
            <a:xfrm>
              <a:off x="2816606" y="2147209"/>
              <a:ext cx="1438656" cy="207264"/>
            </a:xfrm>
            <a:prstGeom prst="rect">
              <a:avLst/>
            </a:prstGeom>
            <a:noFill/>
          </p:spPr>
          <p:txBody>
            <a:bodyPr wrap="square" lIns="0" tIns="0" rIns="0" bIns="0" rtlCol="0">
              <a:noAutofit/>
            </a:bodyPr>
            <a:lstStyle/>
            <a:p>
              <a:pPr algn="ctr"/>
              <a:r>
                <a:rPr lang="en-US" sz="1500" dirty="0">
                  <a:latin typeface="Amazon Ember" panose="020B0603020204020204" pitchFamily="34" charset="0"/>
                  <a:ea typeface="Amazon Ember" panose="020B0603020204020204" pitchFamily="34" charset="0"/>
                  <a:cs typeface="Amazon Ember" panose="020B0603020204020204" pitchFamily="34" charset="0"/>
                </a:rPr>
                <a:t>Users</a:t>
              </a:r>
              <a:endParaRPr lang="en-US" sz="1333"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5" name="Straight Connector 34">
              <a:extLst>
                <a:ext uri="{FF2B5EF4-FFF2-40B4-BE49-F238E27FC236}">
                  <a16:creationId xmlns:a16="http://schemas.microsoft.com/office/drawing/2014/main" id="{D510D335-CAFB-B94F-81F2-6E5DB5546B49}"/>
                </a:ext>
              </a:extLst>
            </p:cNvPr>
            <p:cNvCxnSpPr>
              <a:endCxn id="33" idx="2"/>
            </p:cNvCxnSpPr>
            <p:nvPr/>
          </p:nvCxnSpPr>
          <p:spPr>
            <a:xfrm flipH="1" flipV="1">
              <a:off x="4207684" y="2563708"/>
              <a:ext cx="54806" cy="432430"/>
            </a:xfrm>
            <a:prstGeom prst="line">
              <a:avLst/>
            </a:prstGeom>
            <a:ln w="28575">
              <a:solidFill>
                <a:srgbClr val="4F81BD"/>
              </a:solidFill>
            </a:ln>
          </p:spPr>
          <p:style>
            <a:lnRef idx="2">
              <a:schemeClr val="accent1"/>
            </a:lnRef>
            <a:fillRef idx="0">
              <a:schemeClr val="accent1"/>
            </a:fillRef>
            <a:effectRef idx="1">
              <a:schemeClr val="accent1"/>
            </a:effectRef>
            <a:fontRef idx="minor">
              <a:schemeClr val="tx1"/>
            </a:fontRef>
          </p:style>
        </p:cxnSp>
        <p:sp>
          <p:nvSpPr>
            <p:cNvPr id="36" name="Rounded Rectangle 35">
              <a:extLst>
                <a:ext uri="{FF2B5EF4-FFF2-40B4-BE49-F238E27FC236}">
                  <a16:creationId xmlns:a16="http://schemas.microsoft.com/office/drawing/2014/main" id="{15B13347-0366-FC4B-BCE9-2B0EB520EA98}"/>
                </a:ext>
              </a:extLst>
            </p:cNvPr>
            <p:cNvSpPr/>
            <p:nvPr/>
          </p:nvSpPr>
          <p:spPr>
            <a:xfrm>
              <a:off x="1906052" y="5164335"/>
              <a:ext cx="2849589" cy="124193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333"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TextBox 37">
              <a:extLst>
                <a:ext uri="{FF2B5EF4-FFF2-40B4-BE49-F238E27FC236}">
                  <a16:creationId xmlns:a16="http://schemas.microsoft.com/office/drawing/2014/main" id="{C4EE4F66-9794-094C-AA9C-85338DE0AB38}"/>
                </a:ext>
              </a:extLst>
            </p:cNvPr>
            <p:cNvSpPr txBox="1">
              <a:spLocks noChangeArrowheads="1"/>
            </p:cNvSpPr>
            <p:nvPr/>
          </p:nvSpPr>
          <p:spPr bwMode="auto">
            <a:xfrm>
              <a:off x="2685230" y="5912326"/>
              <a:ext cx="2145801" cy="500776"/>
            </a:xfrm>
            <a:prstGeom prst="rect">
              <a:avLst/>
            </a:prstGeom>
            <a:noFill/>
            <a:ln w="9525">
              <a:noFill/>
              <a:miter lim="800000"/>
              <a:headEnd/>
              <a:tailEnd/>
            </a:ln>
          </p:spPr>
          <p:txBody>
            <a:bodyPr wrap="square">
              <a:spAutoFit/>
            </a:bodyPr>
            <a:lstStyle/>
            <a:p>
              <a:pPr algn="r"/>
              <a:r>
                <a:rPr lang="en-US" sz="1333" b="1"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10.0.20.0/24</a:t>
              </a:r>
            </a:p>
            <a:p>
              <a:pPr algn="r"/>
              <a:r>
                <a:rPr lang="en-US" sz="1333" dirty="0">
                  <a:latin typeface="Amazon Ember" panose="020B0603020204020204" pitchFamily="34" charset="0"/>
                  <a:ea typeface="Amazon Ember" panose="020B0603020204020204" pitchFamily="34" charset="0"/>
                  <a:cs typeface="Amazon Ember" panose="020B0603020204020204" pitchFamily="34" charset="0"/>
                </a:rPr>
                <a:t>Private subnet</a:t>
              </a:r>
            </a:p>
          </p:txBody>
        </p:sp>
        <p:pic>
          <p:nvPicPr>
            <p:cNvPr id="38" name="Picture 37" descr="EC2-Instance.png">
              <a:extLst>
                <a:ext uri="{FF2B5EF4-FFF2-40B4-BE49-F238E27FC236}">
                  <a16:creationId xmlns:a16="http://schemas.microsoft.com/office/drawing/2014/main" id="{0CE7DFE6-E217-004A-98D6-A08470CC6A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9" r="7706"/>
            <a:stretch/>
          </p:blipFill>
          <p:spPr>
            <a:xfrm>
              <a:off x="2487032" y="5262639"/>
              <a:ext cx="541816" cy="633816"/>
            </a:xfrm>
            <a:prstGeom prst="rect">
              <a:avLst/>
            </a:prstGeom>
          </p:spPr>
        </p:pic>
        <p:pic>
          <p:nvPicPr>
            <p:cNvPr id="39" name="Picture 38">
              <a:extLst>
                <a:ext uri="{FF2B5EF4-FFF2-40B4-BE49-F238E27FC236}">
                  <a16:creationId xmlns:a16="http://schemas.microsoft.com/office/drawing/2014/main" id="{285C31FF-8CDA-D447-AEE1-FCBDD638B33E}"/>
                </a:ext>
              </a:extLst>
            </p:cNvPr>
            <p:cNvPicPr>
              <a:picLocks noChangeAspect="1"/>
            </p:cNvPicPr>
            <p:nvPr/>
          </p:nvPicPr>
          <p:blipFill>
            <a:blip r:embed="rId5"/>
            <a:stretch>
              <a:fillRect/>
            </a:stretch>
          </p:blipFill>
          <p:spPr>
            <a:xfrm>
              <a:off x="2033843" y="5048431"/>
              <a:ext cx="232399" cy="259740"/>
            </a:xfrm>
            <a:prstGeom prst="rect">
              <a:avLst/>
            </a:prstGeom>
          </p:spPr>
        </p:pic>
        <p:sp>
          <p:nvSpPr>
            <p:cNvPr id="40" name="TextBox 37">
              <a:extLst>
                <a:ext uri="{FF2B5EF4-FFF2-40B4-BE49-F238E27FC236}">
                  <a16:creationId xmlns:a16="http://schemas.microsoft.com/office/drawing/2014/main" id="{1D780005-1192-1E4E-867F-9636192C983B}"/>
                </a:ext>
              </a:extLst>
            </p:cNvPr>
            <p:cNvSpPr txBox="1">
              <a:spLocks noChangeArrowheads="1"/>
            </p:cNvSpPr>
            <p:nvPr/>
          </p:nvSpPr>
          <p:spPr bwMode="auto">
            <a:xfrm>
              <a:off x="3012695" y="5276001"/>
              <a:ext cx="1893725" cy="296390"/>
            </a:xfrm>
            <a:prstGeom prst="rect">
              <a:avLst/>
            </a:prstGeom>
            <a:noFill/>
            <a:ln w="9525">
              <a:noFill/>
              <a:miter lim="800000"/>
              <a:headEnd/>
              <a:tailEnd/>
            </a:ln>
          </p:spPr>
          <p:txBody>
            <a:bodyPr wrap="square">
              <a:spAutoFit/>
            </a:bodyPr>
            <a:lstStyle/>
            <a:p>
              <a:r>
                <a:rPr lang="en-US" sz="1333" b="1" dirty="0">
                  <a:latin typeface="Amazon Ember" panose="020B0603020204020204" pitchFamily="34" charset="0"/>
                  <a:ea typeface="Amazon Ember" panose="020B0603020204020204" pitchFamily="34" charset="0"/>
                  <a:cs typeface="Amazon Ember" panose="020B0603020204020204" pitchFamily="34" charset="0"/>
                </a:rPr>
                <a:t>Private instance</a:t>
              </a:r>
            </a:p>
          </p:txBody>
        </p:sp>
        <p:sp>
          <p:nvSpPr>
            <p:cNvPr id="41" name="TextBox 37">
              <a:extLst>
                <a:ext uri="{FF2B5EF4-FFF2-40B4-BE49-F238E27FC236}">
                  <a16:creationId xmlns:a16="http://schemas.microsoft.com/office/drawing/2014/main" id="{07CB6FB1-6EB2-434B-AF9F-2E18AF47FF6C}"/>
                </a:ext>
              </a:extLst>
            </p:cNvPr>
            <p:cNvSpPr txBox="1">
              <a:spLocks noChangeArrowheads="1"/>
            </p:cNvSpPr>
            <p:nvPr/>
          </p:nvSpPr>
          <p:spPr bwMode="auto">
            <a:xfrm>
              <a:off x="2998394" y="5475017"/>
              <a:ext cx="2250696" cy="296390"/>
            </a:xfrm>
            <a:prstGeom prst="rect">
              <a:avLst/>
            </a:prstGeom>
            <a:noFill/>
            <a:ln w="9525">
              <a:noFill/>
              <a:miter lim="800000"/>
              <a:headEnd/>
              <a:tailEnd/>
            </a:ln>
          </p:spPr>
          <p:txBody>
            <a:bodyPr wrap="square">
              <a:spAutoFit/>
            </a:bodyPr>
            <a:lstStyle/>
            <a:p>
              <a:r>
                <a:rPr lang="en-US" sz="1333"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rPr>
                <a:t>with</a:t>
              </a:r>
              <a:r>
                <a:rPr lang="en-US" sz="1333" b="1" dirty="0">
                  <a:latin typeface="Amazon Ember" panose="020B0603020204020204" pitchFamily="34" charset="0"/>
                  <a:ea typeface="Amazon Ember" panose="020B0603020204020204" pitchFamily="34" charset="0"/>
                  <a:cs typeface="Amazon Ember" panose="020B0603020204020204" pitchFamily="34" charset="0"/>
                </a:rPr>
                <a:t> private IP</a:t>
              </a:r>
            </a:p>
          </p:txBody>
        </p:sp>
        <p:cxnSp>
          <p:nvCxnSpPr>
            <p:cNvPr id="42" name="Straight Connector 41">
              <a:extLst>
                <a:ext uri="{FF2B5EF4-FFF2-40B4-BE49-F238E27FC236}">
                  <a16:creationId xmlns:a16="http://schemas.microsoft.com/office/drawing/2014/main" id="{8CA78760-E457-8746-A4A3-E0582FDC35BB}"/>
                </a:ext>
              </a:extLst>
            </p:cNvPr>
            <p:cNvCxnSpPr>
              <a:stCxn id="38" idx="0"/>
              <a:endCxn id="25" idx="2"/>
            </p:cNvCxnSpPr>
            <p:nvPr/>
          </p:nvCxnSpPr>
          <p:spPr>
            <a:xfrm flipV="1">
              <a:off x="2757940" y="4547916"/>
              <a:ext cx="1483" cy="714723"/>
            </a:xfrm>
            <a:prstGeom prst="line">
              <a:avLst/>
            </a:prstGeom>
            <a:ln w="28575">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F91BBA62-879D-B44A-A219-E73D32CB7D77}"/>
                </a:ext>
              </a:extLst>
            </p:cNvPr>
            <p:cNvCxnSpPr>
              <a:cxnSpLocks/>
            </p:cNvCxnSpPr>
            <p:nvPr/>
          </p:nvCxnSpPr>
          <p:spPr>
            <a:xfrm flipV="1">
              <a:off x="2956463" y="4102129"/>
              <a:ext cx="2290877" cy="762256"/>
            </a:xfrm>
            <a:prstGeom prst="line">
              <a:avLst/>
            </a:prstGeom>
            <a:ln>
              <a:prstDash val="sysDot"/>
            </a:ln>
          </p:spPr>
          <p:style>
            <a:lnRef idx="2">
              <a:schemeClr val="dk1"/>
            </a:lnRef>
            <a:fillRef idx="0">
              <a:schemeClr val="dk1"/>
            </a:fillRef>
            <a:effectRef idx="1">
              <a:schemeClr val="dk1"/>
            </a:effectRef>
            <a:fontRef idx="minor">
              <a:schemeClr val="tx1"/>
            </a:fontRef>
          </p:style>
        </p:cxnSp>
        <p:pic>
          <p:nvPicPr>
            <p:cNvPr id="46" name="Picture 45">
              <a:extLst>
                <a:ext uri="{FF2B5EF4-FFF2-40B4-BE49-F238E27FC236}">
                  <a16:creationId xmlns:a16="http://schemas.microsoft.com/office/drawing/2014/main" id="{F963BF4F-9824-9E41-9E55-2C5D635B0F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8862" y="3004703"/>
              <a:ext cx="579395" cy="607431"/>
            </a:xfrm>
            <a:prstGeom prst="rect">
              <a:avLst/>
            </a:prstGeom>
          </p:spPr>
        </p:pic>
        <p:pic>
          <p:nvPicPr>
            <p:cNvPr id="47" name="Picture 46">
              <a:extLst>
                <a:ext uri="{FF2B5EF4-FFF2-40B4-BE49-F238E27FC236}">
                  <a16:creationId xmlns:a16="http://schemas.microsoft.com/office/drawing/2014/main" id="{B6E80ED4-9719-D54A-ACBB-D90D609673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2093" y="3079063"/>
              <a:ext cx="587187" cy="383303"/>
            </a:xfrm>
            <a:prstGeom prst="rect">
              <a:avLst/>
            </a:prstGeom>
          </p:spPr>
        </p:pic>
      </p:grpSp>
      <p:pic>
        <p:nvPicPr>
          <p:cNvPr id="60" name="Picture 59">
            <a:extLst>
              <a:ext uri="{FF2B5EF4-FFF2-40B4-BE49-F238E27FC236}">
                <a16:creationId xmlns:a16="http://schemas.microsoft.com/office/drawing/2014/main" id="{C8F90D3D-A601-0E45-8357-DA17B66B84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4062" y="4295111"/>
            <a:ext cx="540323" cy="566468"/>
          </a:xfrm>
          <a:prstGeom prst="rect">
            <a:avLst/>
          </a:prstGeom>
        </p:spPr>
      </p:pic>
      <p:sp>
        <p:nvSpPr>
          <p:cNvPr id="62" name="Rectangle 61">
            <a:extLst>
              <a:ext uri="{FF2B5EF4-FFF2-40B4-BE49-F238E27FC236}">
                <a16:creationId xmlns:a16="http://schemas.microsoft.com/office/drawing/2014/main" id="{756FE7C0-F21D-0D44-8FBB-0FD79A526639}"/>
              </a:ext>
            </a:extLst>
          </p:cNvPr>
          <p:cNvSpPr/>
          <p:nvPr/>
        </p:nvSpPr>
        <p:spPr bwMode="auto">
          <a:xfrm>
            <a:off x="4221822" y="4014893"/>
            <a:ext cx="2006088" cy="1033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a:r>
              <a:rPr lang="en-US" sz="1667" dirty="0">
                <a:latin typeface="Amazon Ember" panose="020B0603020204020204" pitchFamily="34" charset="0"/>
                <a:ea typeface="Amazon Ember" panose="020B0603020204020204" pitchFamily="34" charset="0"/>
                <a:cs typeface="Amazon Ember" panose="020B0603020204020204" pitchFamily="34" charset="0"/>
              </a:rPr>
              <a:t>Amazon EC2 instance as a NAT in a public subnet</a:t>
            </a:r>
          </a:p>
        </p:txBody>
      </p:sp>
      <p:sp>
        <p:nvSpPr>
          <p:cNvPr id="63" name="Rectangle 62">
            <a:extLst>
              <a:ext uri="{FF2B5EF4-FFF2-40B4-BE49-F238E27FC236}">
                <a16:creationId xmlns:a16="http://schemas.microsoft.com/office/drawing/2014/main" id="{CC8F39CB-E33F-7F42-A64E-CBA2607619E9}"/>
              </a:ext>
            </a:extLst>
          </p:cNvPr>
          <p:cNvSpPr/>
          <p:nvPr/>
        </p:nvSpPr>
        <p:spPr bwMode="auto">
          <a:xfrm>
            <a:off x="6510655" y="5453595"/>
            <a:ext cx="1325494" cy="8464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a:r>
              <a:rPr lang="en-US" sz="1667" dirty="0">
                <a:latin typeface="Amazon Ember" panose="020B0603020204020204" pitchFamily="34" charset="0"/>
                <a:ea typeface="Amazon Ember" panose="020B0603020204020204" pitchFamily="34" charset="0"/>
                <a:cs typeface="Amazon Ember" panose="020B0603020204020204" pitchFamily="34" charset="0"/>
              </a:rPr>
              <a:t>NAT Gateway</a:t>
            </a:r>
          </a:p>
        </p:txBody>
      </p:sp>
      <p:sp>
        <p:nvSpPr>
          <p:cNvPr id="43" name="Footer Placeholder 42"/>
          <p:cNvSpPr>
            <a:spLocks noGrp="1"/>
          </p:cNvSpPr>
          <p:nvPr>
            <p:ph type="ftr" sz="quarter" idx="3"/>
          </p:nvPr>
        </p:nvSpPr>
        <p:spPr/>
        <p:txBody>
          <a:bodyPr/>
          <a:lstStyle/>
          <a:p>
            <a:r>
              <a:rPr lang="en-US"/>
              <a:t>© 2020 Amazon Web Services, Inc. or its Affiliates. All rights reserved.</a:t>
            </a:r>
            <a:endParaRPr lang="en-US" dirty="0"/>
          </a:p>
        </p:txBody>
      </p:sp>
      <p:sp>
        <p:nvSpPr>
          <p:cNvPr id="48" name="Slide Number Placeholder 47"/>
          <p:cNvSpPr>
            <a:spLocks noGrp="1"/>
          </p:cNvSpPr>
          <p:nvPr>
            <p:ph type="sldNum" sz="quarter" idx="12"/>
          </p:nvPr>
        </p:nvSpPr>
        <p:spPr/>
        <p:txBody>
          <a:bodyPr/>
          <a:lstStyle/>
          <a:p>
            <a:fld id="{B6A95138-A96E-2F42-A959-2EFD44FE4AB7}" type="slidenum">
              <a:rPr lang="en-US" smtClean="0"/>
              <a:t>39</a:t>
            </a:fld>
            <a:endParaRPr lang="en-US"/>
          </a:p>
        </p:txBody>
      </p:sp>
    </p:spTree>
    <p:extLst>
      <p:ext uri="{BB962C8B-B14F-4D97-AF65-F5344CB8AC3E}">
        <p14:creationId xmlns:p14="http://schemas.microsoft.com/office/powerpoint/2010/main" val="262123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2CD3-BD73-6545-BAB9-A99C5D2875F4}"/>
              </a:ext>
            </a:extLst>
          </p:cNvPr>
          <p:cNvSpPr>
            <a:spLocks noGrp="1"/>
          </p:cNvSpPr>
          <p:nvPr>
            <p:ph type="title"/>
          </p:nvPr>
        </p:nvSpPr>
        <p:spPr/>
        <p:txBody>
          <a:bodyPr/>
          <a:lstStyle/>
          <a:p>
            <a:r>
              <a:rPr lang="en-US" dirty="0"/>
              <a:t>Shared Responsibility Model</a:t>
            </a:r>
          </a:p>
        </p:txBody>
      </p:sp>
      <p:grpSp>
        <p:nvGrpSpPr>
          <p:cNvPr id="26" name="Group 25">
            <a:extLst>
              <a:ext uri="{FF2B5EF4-FFF2-40B4-BE49-F238E27FC236}">
                <a16:creationId xmlns:a16="http://schemas.microsoft.com/office/drawing/2014/main" id="{83FD6B08-D424-A348-B539-7D2216144085}"/>
              </a:ext>
            </a:extLst>
          </p:cNvPr>
          <p:cNvGrpSpPr/>
          <p:nvPr/>
        </p:nvGrpSpPr>
        <p:grpSpPr>
          <a:xfrm>
            <a:off x="1281108" y="1524000"/>
            <a:ext cx="8926148" cy="4261503"/>
            <a:chOff x="2409200" y="2115128"/>
            <a:chExt cx="9237144" cy="4274582"/>
          </a:xfrm>
        </p:grpSpPr>
        <p:sp>
          <p:nvSpPr>
            <p:cNvPr id="3" name="Rectangle 5">
              <a:extLst>
                <a:ext uri="{FF2B5EF4-FFF2-40B4-BE49-F238E27FC236}">
                  <a16:creationId xmlns:a16="http://schemas.microsoft.com/office/drawing/2014/main" id="{90BC10CA-4762-DC42-B2FA-56F6D73B6060}"/>
                </a:ext>
              </a:extLst>
            </p:cNvPr>
            <p:cNvSpPr/>
            <p:nvPr/>
          </p:nvSpPr>
          <p:spPr bwMode="auto">
            <a:xfrm>
              <a:off x="3972624" y="4460908"/>
              <a:ext cx="5441311" cy="933699"/>
            </a:xfrm>
            <a:prstGeom prst="roundRect">
              <a:avLst/>
            </a:prstGeom>
            <a:solidFill>
              <a:srgbClr val="FF990A"/>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56453" tIns="28246" rIns="56453" bIns="28246" anchor="ctr"/>
            <a:lstStyle/>
            <a:p>
              <a:pPr algn="ctr" defTabSz="282450" fontAlgn="base">
                <a:spcBef>
                  <a:spcPct val="0"/>
                </a:spcBef>
                <a:spcAft>
                  <a:spcPct val="0"/>
                </a:spcAft>
                <a:defRPr/>
              </a:pPr>
              <a:endParaRPr lang="en-US" altLang="ja-JP"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endParaRPr>
            </a:p>
          </p:txBody>
        </p:sp>
        <p:sp>
          <p:nvSpPr>
            <p:cNvPr id="4" name="TextBox 3">
              <a:extLst>
                <a:ext uri="{FF2B5EF4-FFF2-40B4-BE49-F238E27FC236}">
                  <a16:creationId xmlns:a16="http://schemas.microsoft.com/office/drawing/2014/main" id="{D1AAFE51-83CE-CE49-B964-F44C06CEA228}"/>
                </a:ext>
              </a:extLst>
            </p:cNvPr>
            <p:cNvSpPr txBox="1"/>
            <p:nvPr/>
          </p:nvSpPr>
          <p:spPr>
            <a:xfrm>
              <a:off x="3992522" y="4454540"/>
              <a:ext cx="3209262" cy="290944"/>
            </a:xfrm>
            <a:prstGeom prst="roundRect">
              <a:avLst/>
            </a:prstGeom>
            <a:noFill/>
            <a:ln>
              <a:noFill/>
            </a:ln>
            <a:effectLst/>
          </p:spPr>
          <p:txBody>
            <a:bodyPr wrap="square" lIns="56453" tIns="28246" rIns="56453" bIns="28246" rtlCol="0">
              <a:spAutoFit/>
            </a:bodyPr>
            <a:lstStyle>
              <a:defPPr>
                <a:defRPr lang="en-US"/>
              </a:defPPr>
              <a:lvl1pPr>
                <a:defRPr b="1">
                  <a:solidFill>
                    <a:schemeClr val="tx1">
                      <a:lumMod val="75000"/>
                      <a:lumOff val="25000"/>
                    </a:schemeClr>
                  </a:solidFill>
                </a:defRPr>
              </a:lvl1pPr>
            </a:lstStyle>
            <a:p>
              <a:pPr defTabSz="282450" fontAlgn="base">
                <a:spcBef>
                  <a:spcPct val="0"/>
                </a:spcBef>
                <a:spcAft>
                  <a:spcPct val="0"/>
                </a:spcAft>
              </a:pPr>
              <a:r>
                <a:rPr lang="en-US" sz="1333"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AWS Foundation Services</a:t>
              </a:r>
            </a:p>
          </p:txBody>
        </p:sp>
        <p:sp>
          <p:nvSpPr>
            <p:cNvPr id="5" name="Rectangle 7">
              <a:extLst>
                <a:ext uri="{FF2B5EF4-FFF2-40B4-BE49-F238E27FC236}">
                  <a16:creationId xmlns:a16="http://schemas.microsoft.com/office/drawing/2014/main" id="{F7E0641F-EAB3-B145-8910-B349826722BD}"/>
                </a:ext>
              </a:extLst>
            </p:cNvPr>
            <p:cNvSpPr/>
            <p:nvPr/>
          </p:nvSpPr>
          <p:spPr bwMode="auto">
            <a:xfrm>
              <a:off x="4071397" y="4837314"/>
              <a:ext cx="1243876" cy="486382"/>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500"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Compute</a:t>
              </a:r>
            </a:p>
          </p:txBody>
        </p:sp>
        <p:sp>
          <p:nvSpPr>
            <p:cNvPr id="6" name="Rounded Rectangle 5">
              <a:extLst>
                <a:ext uri="{FF2B5EF4-FFF2-40B4-BE49-F238E27FC236}">
                  <a16:creationId xmlns:a16="http://schemas.microsoft.com/office/drawing/2014/main" id="{87101BAC-C370-4540-94C0-3FAE56ECEDBE}"/>
                </a:ext>
              </a:extLst>
            </p:cNvPr>
            <p:cNvSpPr/>
            <p:nvPr/>
          </p:nvSpPr>
          <p:spPr bwMode="auto">
            <a:xfrm>
              <a:off x="5413860" y="4831704"/>
              <a:ext cx="1296442" cy="486382"/>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500"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Storage</a:t>
              </a:r>
            </a:p>
          </p:txBody>
        </p:sp>
        <p:sp>
          <p:nvSpPr>
            <p:cNvPr id="7" name="Rectangle 7">
              <a:extLst>
                <a:ext uri="{FF2B5EF4-FFF2-40B4-BE49-F238E27FC236}">
                  <a16:creationId xmlns:a16="http://schemas.microsoft.com/office/drawing/2014/main" id="{7BE1E01E-DA32-3D4F-83FC-839999B4278D}"/>
                </a:ext>
              </a:extLst>
            </p:cNvPr>
            <p:cNvSpPr/>
            <p:nvPr/>
          </p:nvSpPr>
          <p:spPr bwMode="auto">
            <a:xfrm>
              <a:off x="6797157" y="4837314"/>
              <a:ext cx="1266895" cy="486382"/>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500"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Database</a:t>
              </a:r>
            </a:p>
          </p:txBody>
        </p:sp>
        <p:sp>
          <p:nvSpPr>
            <p:cNvPr id="8" name="Rectangle 7">
              <a:extLst>
                <a:ext uri="{FF2B5EF4-FFF2-40B4-BE49-F238E27FC236}">
                  <a16:creationId xmlns:a16="http://schemas.microsoft.com/office/drawing/2014/main" id="{58C114CE-5ACB-D042-BBE3-02661ACDF261}"/>
                </a:ext>
              </a:extLst>
            </p:cNvPr>
            <p:cNvSpPr/>
            <p:nvPr/>
          </p:nvSpPr>
          <p:spPr bwMode="auto">
            <a:xfrm>
              <a:off x="8142925" y="4837453"/>
              <a:ext cx="1187784" cy="480773"/>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333"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Networking</a:t>
              </a:r>
            </a:p>
          </p:txBody>
        </p:sp>
        <p:sp>
          <p:nvSpPr>
            <p:cNvPr id="9" name="Rectangle 5">
              <a:extLst>
                <a:ext uri="{FF2B5EF4-FFF2-40B4-BE49-F238E27FC236}">
                  <a16:creationId xmlns:a16="http://schemas.microsoft.com/office/drawing/2014/main" id="{57CD6147-80CA-4E41-AC0E-47DA5C4E90EA}"/>
                </a:ext>
              </a:extLst>
            </p:cNvPr>
            <p:cNvSpPr/>
            <p:nvPr/>
          </p:nvSpPr>
          <p:spPr bwMode="auto">
            <a:xfrm>
              <a:off x="3972728" y="5468987"/>
              <a:ext cx="5444187" cy="920723"/>
            </a:xfrm>
            <a:prstGeom prst="roundRect">
              <a:avLst/>
            </a:prstGeom>
            <a:solidFill>
              <a:srgbClr val="FF990A"/>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56453" tIns="28246" rIns="56453" bIns="28246" anchor="ctr"/>
            <a:lstStyle/>
            <a:p>
              <a:pPr algn="ctr" defTabSz="282450" fontAlgn="base">
                <a:spcBef>
                  <a:spcPct val="0"/>
                </a:spcBef>
                <a:spcAft>
                  <a:spcPct val="0"/>
                </a:spcAft>
                <a:defRPr/>
              </a:pPr>
              <a:endParaRPr lang="en-US" altLang="ja-JP"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endParaRPr>
            </a:p>
          </p:txBody>
        </p:sp>
        <p:sp>
          <p:nvSpPr>
            <p:cNvPr id="10" name="TextBox 9">
              <a:extLst>
                <a:ext uri="{FF2B5EF4-FFF2-40B4-BE49-F238E27FC236}">
                  <a16:creationId xmlns:a16="http://schemas.microsoft.com/office/drawing/2014/main" id="{3E4A2120-C753-E74C-8141-5FF469B1BDEA}"/>
                </a:ext>
              </a:extLst>
            </p:cNvPr>
            <p:cNvSpPr txBox="1"/>
            <p:nvPr/>
          </p:nvSpPr>
          <p:spPr>
            <a:xfrm>
              <a:off x="3992528" y="5585014"/>
              <a:ext cx="2001814" cy="746434"/>
            </a:xfrm>
            <a:prstGeom prst="roundRect">
              <a:avLst/>
            </a:prstGeom>
            <a:noFill/>
            <a:ln>
              <a:noFill/>
            </a:ln>
            <a:effectLst/>
          </p:spPr>
          <p:txBody>
            <a:bodyPr wrap="square" lIns="56453" tIns="28246" rIns="56453" bIns="28246" rtlCol="0">
              <a:spAutoFit/>
            </a:bodyPr>
            <a:lstStyle>
              <a:defPPr>
                <a:defRPr lang="en-US"/>
              </a:defPPr>
              <a:lvl1pPr>
                <a:defRPr b="1">
                  <a:solidFill>
                    <a:schemeClr val="tx1">
                      <a:lumMod val="75000"/>
                      <a:lumOff val="25000"/>
                    </a:schemeClr>
                  </a:solidFill>
                </a:defRPr>
              </a:lvl1pPr>
            </a:lstStyle>
            <a:p>
              <a:pPr defTabSz="282450" fontAlgn="base">
                <a:spcBef>
                  <a:spcPct val="0"/>
                </a:spcBef>
                <a:spcAft>
                  <a:spcPct val="0"/>
                </a:spcAft>
              </a:pPr>
              <a:r>
                <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rPr>
                <a:t>AWS Global Infrastructure</a:t>
              </a:r>
            </a:p>
          </p:txBody>
        </p:sp>
        <p:sp>
          <p:nvSpPr>
            <p:cNvPr id="11" name="Rectangle 7">
              <a:extLst>
                <a:ext uri="{FF2B5EF4-FFF2-40B4-BE49-F238E27FC236}">
                  <a16:creationId xmlns:a16="http://schemas.microsoft.com/office/drawing/2014/main" id="{6871A5A3-7422-8A45-8133-90036E76F45F}"/>
                </a:ext>
              </a:extLst>
            </p:cNvPr>
            <p:cNvSpPr/>
            <p:nvPr/>
          </p:nvSpPr>
          <p:spPr bwMode="auto">
            <a:xfrm>
              <a:off x="5994378" y="5969772"/>
              <a:ext cx="1600482" cy="351359"/>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500"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Regions</a:t>
              </a:r>
              <a:endParaRPr lang="en-US" altLang="ja-JP" sz="1167"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endParaRPr>
            </a:p>
          </p:txBody>
        </p:sp>
        <p:sp>
          <p:nvSpPr>
            <p:cNvPr id="12" name="Rectangle 7">
              <a:extLst>
                <a:ext uri="{FF2B5EF4-FFF2-40B4-BE49-F238E27FC236}">
                  <a16:creationId xmlns:a16="http://schemas.microsoft.com/office/drawing/2014/main" id="{1C6D0522-046A-084F-959F-6BF66048D728}"/>
                </a:ext>
              </a:extLst>
            </p:cNvPr>
            <p:cNvSpPr/>
            <p:nvPr/>
          </p:nvSpPr>
          <p:spPr bwMode="auto">
            <a:xfrm>
              <a:off x="5941054" y="5516618"/>
              <a:ext cx="1682382" cy="368310"/>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333"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Availability Zones</a:t>
              </a:r>
            </a:p>
          </p:txBody>
        </p:sp>
        <p:sp>
          <p:nvSpPr>
            <p:cNvPr id="13" name="Rectangle 7">
              <a:extLst>
                <a:ext uri="{FF2B5EF4-FFF2-40B4-BE49-F238E27FC236}">
                  <a16:creationId xmlns:a16="http://schemas.microsoft.com/office/drawing/2014/main" id="{93C30022-9524-1046-9541-BA56B846AF40}"/>
                </a:ext>
              </a:extLst>
            </p:cNvPr>
            <p:cNvSpPr/>
            <p:nvPr/>
          </p:nvSpPr>
          <p:spPr bwMode="auto">
            <a:xfrm>
              <a:off x="7818053" y="5547072"/>
              <a:ext cx="1506879" cy="776819"/>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500" b="1" dirty="0">
                  <a:solidFill>
                    <a:srgbClr val="1F497D"/>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Edge Locations</a:t>
              </a:r>
            </a:p>
          </p:txBody>
        </p:sp>
        <p:sp>
          <p:nvSpPr>
            <p:cNvPr id="14" name="Rectangle 7">
              <a:extLst>
                <a:ext uri="{FF2B5EF4-FFF2-40B4-BE49-F238E27FC236}">
                  <a16:creationId xmlns:a16="http://schemas.microsoft.com/office/drawing/2014/main" id="{55616856-5ED5-A943-AB46-CDB803A87449}"/>
                </a:ext>
              </a:extLst>
            </p:cNvPr>
            <p:cNvSpPr/>
            <p:nvPr/>
          </p:nvSpPr>
          <p:spPr bwMode="auto">
            <a:xfrm>
              <a:off x="3963492" y="3843423"/>
              <a:ext cx="1813188" cy="483812"/>
            </a:xfrm>
            <a:prstGeom prst="roundRect">
              <a:avLst/>
            </a:prstGeom>
            <a:noFill/>
            <a:ln w="19050">
              <a:solidFill>
                <a:schemeClr val="accent3"/>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333"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Client-Side Data Encryption</a:t>
              </a:r>
            </a:p>
          </p:txBody>
        </p:sp>
        <p:sp>
          <p:nvSpPr>
            <p:cNvPr id="15" name="Rectangle 7">
              <a:extLst>
                <a:ext uri="{FF2B5EF4-FFF2-40B4-BE49-F238E27FC236}">
                  <a16:creationId xmlns:a16="http://schemas.microsoft.com/office/drawing/2014/main" id="{4C36F49D-EED5-7941-8BBB-62A81A008CB1}"/>
                </a:ext>
              </a:extLst>
            </p:cNvPr>
            <p:cNvSpPr/>
            <p:nvPr/>
          </p:nvSpPr>
          <p:spPr bwMode="auto">
            <a:xfrm>
              <a:off x="5912478" y="3843319"/>
              <a:ext cx="1564479" cy="483157"/>
            </a:xfrm>
            <a:prstGeom prst="roundRect">
              <a:avLst/>
            </a:prstGeom>
            <a:noFill/>
            <a:ln w="19050">
              <a:solidFill>
                <a:schemeClr val="accent3"/>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56453" tIns="28246" rIns="56453" bIns="28246" anchor="ctr"/>
            <a:lstStyle/>
            <a:p>
              <a:pPr algn="ctr" defTabSz="282450" fontAlgn="base">
                <a:spcBef>
                  <a:spcPct val="0"/>
                </a:spcBef>
                <a:spcAft>
                  <a:spcPct val="0"/>
                </a:spcAft>
              </a:pPr>
              <a:r>
                <a:rPr lang="en-US" altLang="ja-JP" sz="1333"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Server-Side Data Encryption</a:t>
              </a:r>
            </a:p>
          </p:txBody>
        </p:sp>
        <p:sp>
          <p:nvSpPr>
            <p:cNvPr id="16" name="Rectangle 7">
              <a:extLst>
                <a:ext uri="{FF2B5EF4-FFF2-40B4-BE49-F238E27FC236}">
                  <a16:creationId xmlns:a16="http://schemas.microsoft.com/office/drawing/2014/main" id="{ADF6061A-2889-534B-B4CB-987AAFCDC6CA}"/>
                </a:ext>
              </a:extLst>
            </p:cNvPr>
            <p:cNvSpPr/>
            <p:nvPr/>
          </p:nvSpPr>
          <p:spPr bwMode="auto">
            <a:xfrm>
              <a:off x="7594931" y="3849521"/>
              <a:ext cx="1793803" cy="483324"/>
            </a:xfrm>
            <a:prstGeom prst="roundRect">
              <a:avLst/>
            </a:prstGeom>
            <a:noFill/>
            <a:ln w="19050">
              <a:solidFill>
                <a:schemeClr val="accent3"/>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53340" tIns="28246" rIns="56453" bIns="28246" anchor="ctr"/>
            <a:lstStyle/>
            <a:p>
              <a:pPr algn="ctr" defTabSz="282450" fontAlgn="base">
                <a:spcBef>
                  <a:spcPct val="0"/>
                </a:spcBef>
                <a:spcAft>
                  <a:spcPct val="0"/>
                </a:spcAft>
              </a:pPr>
              <a:r>
                <a:rPr lang="en-US" altLang="ja-JP" sz="1333"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Network Traffic Protection</a:t>
              </a:r>
            </a:p>
          </p:txBody>
        </p:sp>
        <p:sp>
          <p:nvSpPr>
            <p:cNvPr id="17" name="Rectangle 5">
              <a:extLst>
                <a:ext uri="{FF2B5EF4-FFF2-40B4-BE49-F238E27FC236}">
                  <a16:creationId xmlns:a16="http://schemas.microsoft.com/office/drawing/2014/main" id="{4B3976E5-F0A9-D64C-971B-80F7B3201296}"/>
                </a:ext>
              </a:extLst>
            </p:cNvPr>
            <p:cNvSpPr/>
            <p:nvPr/>
          </p:nvSpPr>
          <p:spPr bwMode="auto">
            <a:xfrm>
              <a:off x="3945931" y="2709194"/>
              <a:ext cx="5439873" cy="508722"/>
            </a:xfrm>
            <a:prstGeom prst="roundRect">
              <a:avLst/>
            </a:prstGeom>
            <a:noFill/>
            <a:ln w="19050">
              <a:solidFill>
                <a:schemeClr val="accent3"/>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56453" tIns="28246" rIns="56453" bIns="28246" anchor="ctr"/>
            <a:lstStyle/>
            <a:p>
              <a:pPr algn="ctr" defTabSz="282450" fontAlgn="base">
                <a:spcBef>
                  <a:spcPct val="0"/>
                </a:spcBef>
                <a:spcAft>
                  <a:spcPct val="0"/>
                </a:spcAft>
                <a:defRPr/>
              </a:pPr>
              <a:r>
                <a:rPr lang="en-US" altLang="ja-JP" sz="1333"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Platform, Applications, Identity &amp; Access Management</a:t>
              </a:r>
            </a:p>
          </p:txBody>
        </p:sp>
        <p:sp>
          <p:nvSpPr>
            <p:cNvPr id="18" name="Rectangle 5">
              <a:extLst>
                <a:ext uri="{FF2B5EF4-FFF2-40B4-BE49-F238E27FC236}">
                  <a16:creationId xmlns:a16="http://schemas.microsoft.com/office/drawing/2014/main" id="{FCFBA77E-0998-4A44-8CEF-395C3FD03F2C}"/>
                </a:ext>
              </a:extLst>
            </p:cNvPr>
            <p:cNvSpPr/>
            <p:nvPr/>
          </p:nvSpPr>
          <p:spPr bwMode="auto">
            <a:xfrm>
              <a:off x="3960683" y="3292959"/>
              <a:ext cx="5439873" cy="467877"/>
            </a:xfrm>
            <a:prstGeom prst="roundRect">
              <a:avLst/>
            </a:prstGeom>
            <a:noFill/>
            <a:ln w="19050">
              <a:solidFill>
                <a:schemeClr val="accent3"/>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56453" tIns="28246" rIns="56453" bIns="28246" anchor="ctr"/>
            <a:lstStyle/>
            <a:p>
              <a:pPr algn="ctr" defTabSz="282450" fontAlgn="base">
                <a:spcBef>
                  <a:spcPct val="0"/>
                </a:spcBef>
                <a:spcAft>
                  <a:spcPct val="0"/>
                </a:spcAft>
                <a:defRPr/>
              </a:pPr>
              <a:r>
                <a:rPr lang="en-US" altLang="ja-JP" sz="1333"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Operating System, Network &amp; Firewall Configuration</a:t>
              </a:r>
            </a:p>
          </p:txBody>
        </p:sp>
        <p:sp>
          <p:nvSpPr>
            <p:cNvPr id="19" name="Rectangle 5">
              <a:extLst>
                <a:ext uri="{FF2B5EF4-FFF2-40B4-BE49-F238E27FC236}">
                  <a16:creationId xmlns:a16="http://schemas.microsoft.com/office/drawing/2014/main" id="{097C6BDF-7AEA-9F4C-9AF7-6A7CEBC7272B}"/>
                </a:ext>
              </a:extLst>
            </p:cNvPr>
            <p:cNvSpPr/>
            <p:nvPr/>
          </p:nvSpPr>
          <p:spPr bwMode="auto">
            <a:xfrm>
              <a:off x="3945931" y="2115128"/>
              <a:ext cx="5439873" cy="508722"/>
            </a:xfrm>
            <a:prstGeom prst="roundRect">
              <a:avLst/>
            </a:prstGeom>
            <a:solidFill>
              <a:schemeClr val="accent3">
                <a:lumMod val="40000"/>
                <a:lumOff val="60000"/>
              </a:schemeClr>
            </a:solidFill>
            <a:ln w="19050">
              <a:solidFill>
                <a:schemeClr val="accent3">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6453" tIns="28246" rIns="56453" bIns="28246" anchor="ctr"/>
            <a:lstStyle/>
            <a:p>
              <a:pPr algn="ctr" defTabSz="282450" fontAlgn="base">
                <a:spcBef>
                  <a:spcPct val="0"/>
                </a:spcBef>
                <a:spcAft>
                  <a:spcPct val="0"/>
                </a:spcAft>
                <a:defRPr/>
              </a:pPr>
              <a:r>
                <a:rPr lang="en-US" altLang="ja-JP"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Times New Roman" pitchFamily="18" charset="0"/>
                </a:rPr>
                <a:t>Customer Data</a:t>
              </a:r>
            </a:p>
          </p:txBody>
        </p:sp>
        <p:cxnSp>
          <p:nvCxnSpPr>
            <p:cNvPr id="20" name="Straight Connector 19">
              <a:extLst>
                <a:ext uri="{FF2B5EF4-FFF2-40B4-BE49-F238E27FC236}">
                  <a16:creationId xmlns:a16="http://schemas.microsoft.com/office/drawing/2014/main" id="{3DF70308-8143-424F-8872-C4065399B145}"/>
                </a:ext>
              </a:extLst>
            </p:cNvPr>
            <p:cNvCxnSpPr/>
            <p:nvPr/>
          </p:nvCxnSpPr>
          <p:spPr>
            <a:xfrm>
              <a:off x="3103806" y="4392203"/>
              <a:ext cx="8542538" cy="0"/>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9FA4F6AB-6FEF-3D46-BF15-59D3246CE605}"/>
                </a:ext>
              </a:extLst>
            </p:cNvPr>
            <p:cNvSpPr txBox="1"/>
            <p:nvPr/>
          </p:nvSpPr>
          <p:spPr>
            <a:xfrm rot="16200000">
              <a:off x="2882270" y="3038243"/>
              <a:ext cx="1556666" cy="430549"/>
            </a:xfrm>
            <a:prstGeom prst="rect">
              <a:avLst/>
            </a:prstGeom>
            <a:noFill/>
          </p:spPr>
          <p:txBody>
            <a:bodyPr wrap="none" lIns="56453" tIns="28246" rIns="56453" bIns="28246" rtlCol="0">
              <a:spAutoFit/>
            </a:bodyPr>
            <a:lstStyle/>
            <a:p>
              <a:r>
                <a:rPr lang="en-US" sz="2333" dirty="0">
                  <a:latin typeface="Amazon Ember" panose="020B0603020204020204" pitchFamily="34" charset="0"/>
                  <a:ea typeface="Amazon Ember" panose="020B0603020204020204" pitchFamily="34" charset="0"/>
                  <a:cs typeface="Amazon Ember" panose="020B0603020204020204" pitchFamily="34" charset="0"/>
                </a:rPr>
                <a:t>Customers</a:t>
              </a:r>
            </a:p>
          </p:txBody>
        </p:sp>
        <p:pic>
          <p:nvPicPr>
            <p:cNvPr id="22" name="Picture 21" descr="cloud.png">
              <a:extLst>
                <a:ext uri="{FF2B5EF4-FFF2-40B4-BE49-F238E27FC236}">
                  <a16:creationId xmlns:a16="http://schemas.microsoft.com/office/drawing/2014/main" id="{7FFCD58C-02C8-D844-BD55-ED4F58A0D14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09200" y="5139602"/>
              <a:ext cx="1145006" cy="715145"/>
            </a:xfrm>
            <a:prstGeom prst="rect">
              <a:avLst/>
            </a:prstGeom>
            <a:noFill/>
          </p:spPr>
        </p:pic>
        <p:pic>
          <p:nvPicPr>
            <p:cNvPr id="23" name="Picture 22">
              <a:extLst>
                <a:ext uri="{FF2B5EF4-FFF2-40B4-BE49-F238E27FC236}">
                  <a16:creationId xmlns:a16="http://schemas.microsoft.com/office/drawing/2014/main" id="{94545AC0-AE0A-9B41-833E-06883C90D938}"/>
                </a:ext>
              </a:extLst>
            </p:cNvPr>
            <p:cNvPicPr>
              <a:picLocks noChangeAspect="1"/>
            </p:cNvPicPr>
            <p:nvPr/>
          </p:nvPicPr>
          <p:blipFill>
            <a:blip r:embed="rId5"/>
            <a:stretch>
              <a:fillRect/>
            </a:stretch>
          </p:blipFill>
          <p:spPr>
            <a:xfrm>
              <a:off x="2637361" y="5429701"/>
              <a:ext cx="571253" cy="342752"/>
            </a:xfrm>
            <a:prstGeom prst="rect">
              <a:avLst/>
            </a:prstGeom>
          </p:spPr>
        </p:pic>
        <p:sp>
          <p:nvSpPr>
            <p:cNvPr id="24" name="TextBox 23">
              <a:extLst>
                <a:ext uri="{FF2B5EF4-FFF2-40B4-BE49-F238E27FC236}">
                  <a16:creationId xmlns:a16="http://schemas.microsoft.com/office/drawing/2014/main" id="{B8942EEB-DD67-EB4A-8F86-BF1620A26D42}"/>
                </a:ext>
              </a:extLst>
            </p:cNvPr>
            <p:cNvSpPr txBox="1"/>
            <p:nvPr/>
          </p:nvSpPr>
          <p:spPr>
            <a:xfrm>
              <a:off x="9524477" y="2724694"/>
              <a:ext cx="2121867" cy="1327501"/>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Customers are responsible for their security </a:t>
              </a:r>
              <a:r>
                <a:rPr lang="en-US" sz="2000" b="1" dirty="0">
                  <a:solidFill>
                    <a:schemeClr val="accent3">
                      <a:lumMod val="75000"/>
                    </a:schemeClr>
                  </a:solidFill>
                  <a:latin typeface="Amazon Ember" panose="020B0603020204020204" pitchFamily="34" charset="0"/>
                  <a:ea typeface="Amazon Ember" panose="020B0603020204020204" pitchFamily="34" charset="0"/>
                  <a:cs typeface="Amazon Ember" panose="020B0603020204020204" pitchFamily="34" charset="0"/>
                </a:rPr>
                <a:t>IN</a:t>
              </a:r>
              <a:r>
                <a:rPr lang="en-US" sz="2000" dirty="0">
                  <a:latin typeface="Amazon Ember" panose="020B0603020204020204" pitchFamily="34" charset="0"/>
                  <a:ea typeface="Amazon Ember" panose="020B0603020204020204" pitchFamily="34" charset="0"/>
                  <a:cs typeface="Amazon Ember" panose="020B0603020204020204" pitchFamily="34" charset="0"/>
                </a:rPr>
                <a:t> the cloud</a:t>
              </a:r>
            </a:p>
          </p:txBody>
        </p:sp>
        <p:sp>
          <p:nvSpPr>
            <p:cNvPr id="25" name="TextBox 24">
              <a:extLst>
                <a:ext uri="{FF2B5EF4-FFF2-40B4-BE49-F238E27FC236}">
                  <a16:creationId xmlns:a16="http://schemas.microsoft.com/office/drawing/2014/main" id="{149F3611-747C-4B40-9273-5909B4EC30F9}"/>
                </a:ext>
              </a:extLst>
            </p:cNvPr>
            <p:cNvSpPr txBox="1"/>
            <p:nvPr/>
          </p:nvSpPr>
          <p:spPr>
            <a:xfrm>
              <a:off x="9524477" y="4693502"/>
              <a:ext cx="2121867" cy="1327501"/>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AWS is responsible for the security </a:t>
              </a:r>
              <a:r>
                <a:rPr lang="en-US" sz="2000" b="1" dirty="0">
                  <a:solidFill>
                    <a:srgbClr val="FF9B29"/>
                  </a:solidFill>
                  <a:latin typeface="Amazon Ember" panose="020B0603020204020204" pitchFamily="34" charset="0"/>
                  <a:ea typeface="Amazon Ember" panose="020B0603020204020204" pitchFamily="34" charset="0"/>
                  <a:cs typeface="Amazon Ember" panose="020B0603020204020204" pitchFamily="34" charset="0"/>
                </a:rPr>
                <a:t>OF</a:t>
              </a:r>
              <a:endParaRPr lang="en-US" sz="2000" dirty="0">
                <a:solidFill>
                  <a:srgbClr val="FF9B29"/>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the cloud</a:t>
              </a:r>
            </a:p>
          </p:txBody>
        </p:sp>
      </p:grpSp>
      <p:sp>
        <p:nvSpPr>
          <p:cNvPr id="27" name="Footer Placeholder 26"/>
          <p:cNvSpPr>
            <a:spLocks noGrp="1"/>
          </p:cNvSpPr>
          <p:nvPr>
            <p:ph type="ftr" sz="quarter" idx="3"/>
          </p:nvPr>
        </p:nvSpPr>
        <p:spPr/>
        <p:txBody>
          <a:bodyPr/>
          <a:lstStyle/>
          <a:p>
            <a:r>
              <a:rPr lang="en-US"/>
              <a:t>© 2020 Amazon Web Services, Inc. or its Affiliates. All rights reserved.</a:t>
            </a:r>
            <a:endParaRPr lang="en-US" dirty="0"/>
          </a:p>
        </p:txBody>
      </p:sp>
      <p:sp>
        <p:nvSpPr>
          <p:cNvPr id="28" name="Slide Number Placeholder 27"/>
          <p:cNvSpPr>
            <a:spLocks noGrp="1"/>
          </p:cNvSpPr>
          <p:nvPr>
            <p:ph type="sldNum" sz="quarter" idx="12"/>
          </p:nvPr>
        </p:nvSpPr>
        <p:spPr/>
        <p:txBody>
          <a:bodyPr/>
          <a:lstStyle/>
          <a:p>
            <a:fld id="{B6A95138-A96E-2F42-A959-2EFD44FE4AB7}" type="slidenum">
              <a:rPr lang="en-US" smtClean="0"/>
              <a:t>4</a:t>
            </a:fld>
            <a:endParaRPr lang="en-US"/>
          </a:p>
        </p:txBody>
      </p:sp>
    </p:spTree>
    <p:custDataLst>
      <p:tags r:id="rId1"/>
    </p:custDataLst>
    <p:extLst>
      <p:ext uri="{BB962C8B-B14F-4D97-AF65-F5344CB8AC3E}">
        <p14:creationId xmlns:p14="http://schemas.microsoft.com/office/powerpoint/2010/main" val="1927926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Where to Fill Your Gaps</a:t>
            </a:r>
          </a:p>
        </p:txBody>
      </p:sp>
      <p:sp>
        <p:nvSpPr>
          <p:cNvPr id="12" name="Rectangle 11">
            <a:extLst>
              <a:ext uri="{FF2B5EF4-FFF2-40B4-BE49-F238E27FC236}">
                <a16:creationId xmlns:a16="http://schemas.microsoft.com/office/drawing/2014/main" id="{39DFF8DC-B33E-0B4A-9B31-D7DE180FA457}"/>
              </a:ext>
            </a:extLst>
          </p:cNvPr>
          <p:cNvSpPr/>
          <p:nvPr/>
        </p:nvSpPr>
        <p:spPr>
          <a:xfrm>
            <a:off x="3583526" y="1559195"/>
            <a:ext cx="8320019" cy="2154051"/>
          </a:xfrm>
          <a:prstGeom prst="rect">
            <a:avLst/>
          </a:prstGeom>
        </p:spPr>
        <p:txBody>
          <a:bodyPr wrap="square" lIns="0" tIns="0" rIns="0" bIns="0" anchor="ctr">
            <a:spAutoFit/>
          </a:bodyPr>
          <a:lstStyle/>
          <a:p>
            <a:r>
              <a:rPr lang="en-US" sz="2333" u="sng"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VPC Fundamentals and Connectivity Options</a:t>
            </a: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Linux </a:t>
            </a:r>
            <a:r>
              <a:rPr lang="en-US" sz="2333" u="sng"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3"/>
              </a:rPr>
              <a:t>Bastion Hosts on the AWS Cloud</a:t>
            </a:r>
            <a:endParaRPr lang="en-US" sz="2333" u="sng"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4">
                <a:extLst>
                  <a:ext uri="{A12FA001-AC4F-418D-AE19-62706E023703}">
                    <ahyp:hlinkClr xmlns:ahyp="http://schemas.microsoft.com/office/drawing/2018/hyperlinkcolor" xmlns="" val="tx"/>
                  </a:ext>
                </a:extLst>
              </a:hlinkClick>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5"/>
              </a:rPr>
              <a:t>VPC </a:t>
            </a:r>
            <a:r>
              <a:rPr lang="en-US" sz="2333" u="sng"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5"/>
              </a:rPr>
              <a:t>User Guide: What is Amazon VPC?</a:t>
            </a:r>
            <a:endParaRPr lang="en-US" sz="2333" u="sng"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rgbClr val="D232AA"/>
              </a:solidFill>
              <a:latin typeface="Amazon Ember Light" panose="020B0403020204020204" pitchFamily="34" charset="0"/>
              <a:ea typeface="Amazon Ember Light" panose="020B0403020204020204" pitchFamily="34" charset="0"/>
              <a:cs typeface="Amazon Ember Light" panose="020B0403020204020204" pitchFamily="34" charset="0"/>
              <a:hlinkClick r:id="rId6">
                <a:extLst>
                  <a:ext uri="{A12FA001-AC4F-418D-AE19-62706E023703}">
                    <ahyp:hlinkClr xmlns:ahyp="http://schemas.microsoft.com/office/drawing/2018/hyperlinkcolor" xmlns="" val="tx"/>
                  </a:ext>
                </a:extLst>
              </a:hlinkClick>
            </a:endParaRPr>
          </a:p>
        </p:txBody>
      </p:sp>
      <p:cxnSp>
        <p:nvCxnSpPr>
          <p:cNvPr id="13" name="Straight Connector 12">
            <a:extLst>
              <a:ext uri="{FF2B5EF4-FFF2-40B4-BE49-F238E27FC236}">
                <a16:creationId xmlns:a16="http://schemas.microsoft.com/office/drawing/2014/main" id="{1753DABC-09E7-DF4F-8E22-E2E18022EA71}"/>
              </a:ext>
            </a:extLst>
          </p:cNvPr>
          <p:cNvCxnSpPr>
            <a:cxnSpLocks/>
          </p:cNvCxnSpPr>
          <p:nvPr/>
        </p:nvCxnSpPr>
        <p:spPr>
          <a:xfrm>
            <a:off x="3583526" y="2073840"/>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1DAADB-04F2-2045-8F9D-C59C0C33EC3F}"/>
              </a:ext>
            </a:extLst>
          </p:cNvPr>
          <p:cNvCxnSpPr>
            <a:cxnSpLocks/>
          </p:cNvCxnSpPr>
          <p:nvPr/>
        </p:nvCxnSpPr>
        <p:spPr>
          <a:xfrm>
            <a:off x="3583526" y="2788396"/>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5FA3884-AFE6-E349-B380-B5963B332D21}"/>
              </a:ext>
            </a:extLst>
          </p:cNvPr>
          <p:cNvPicPr>
            <a:picLocks noChangeAspect="1"/>
          </p:cNvPicPr>
          <p:nvPr/>
        </p:nvPicPr>
        <p:blipFill rotWithShape="1">
          <a:blip r:embed="rId7"/>
          <a:srcRect l="7006" t="10170" r="7400" b="6296"/>
          <a:stretch/>
        </p:blipFill>
        <p:spPr>
          <a:xfrm>
            <a:off x="21619" y="3713438"/>
            <a:ext cx="4975684" cy="2231090"/>
          </a:xfrm>
          <a:prstGeom prst="rect">
            <a:avLst/>
          </a:prstGeom>
        </p:spPr>
      </p:pic>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40</a:t>
            </a:fld>
            <a:endParaRPr lang="en-US"/>
          </a:p>
        </p:txBody>
      </p:sp>
    </p:spTree>
    <p:extLst>
      <p:ext uri="{BB962C8B-B14F-4D97-AF65-F5344CB8AC3E}">
        <p14:creationId xmlns:p14="http://schemas.microsoft.com/office/powerpoint/2010/main" val="396880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mj-lt"/>
              </a:rPr>
              <a:t>You are required to design an online application running in a VPC on EC2 instances behind an ELB. The application tier must read and write data to a customer-managed database cluster. There should be no access to the database from the Internet, but the cluster must be able to obtain software patches from the Internet. </a:t>
            </a:r>
          </a:p>
          <a:p>
            <a:endParaRPr lang="en-US" sz="1800" dirty="0">
              <a:latin typeface="+mj-lt"/>
            </a:endParaRPr>
          </a:p>
          <a:p>
            <a:pPr marL="0" indent="0">
              <a:buNone/>
            </a:pPr>
            <a:r>
              <a:rPr lang="en-US" sz="2000" dirty="0">
                <a:latin typeface="+mj-lt"/>
              </a:rPr>
              <a:t>Which solution meets these requirements?</a:t>
            </a:r>
          </a:p>
          <a:p>
            <a:endParaRPr lang="en-US" sz="1400" dirty="0">
              <a:latin typeface="+mj-lt"/>
            </a:endParaRPr>
          </a:p>
          <a:p>
            <a:pPr marL="428608" indent="-428608">
              <a:lnSpc>
                <a:spcPct val="100000"/>
              </a:lnSpc>
              <a:buAutoNum type="alphaUcPeriod"/>
            </a:pPr>
            <a:r>
              <a:rPr lang="en-US" sz="2000" dirty="0">
                <a:latin typeface="+mj-lt"/>
              </a:rPr>
              <a:t>Public subnets for both the application tier and the database cluster </a:t>
            </a:r>
          </a:p>
          <a:p>
            <a:pPr marL="428608" indent="-428608">
              <a:lnSpc>
                <a:spcPct val="100000"/>
              </a:lnSpc>
              <a:buAutoNum type="alphaUcPeriod"/>
            </a:pPr>
            <a:r>
              <a:rPr lang="en-US" sz="2000" dirty="0">
                <a:latin typeface="+mj-lt"/>
              </a:rPr>
              <a:t>Public subnets for the application tier, and private subnets for the database cluster </a:t>
            </a:r>
          </a:p>
          <a:p>
            <a:pPr marL="428608" indent="-428608">
              <a:lnSpc>
                <a:spcPct val="100000"/>
              </a:lnSpc>
              <a:buAutoNum type="alphaUcPeriod"/>
            </a:pPr>
            <a:r>
              <a:rPr lang="en-US" sz="2000" dirty="0">
                <a:latin typeface="+mj-lt"/>
              </a:rPr>
              <a:t>Public subnets for the application tier and NAT Gateway, and private subnets for the database cluster </a:t>
            </a:r>
          </a:p>
          <a:p>
            <a:pPr marL="428608" indent="-428608">
              <a:lnSpc>
                <a:spcPct val="100000"/>
              </a:lnSpc>
              <a:buAutoNum type="alphaUcPeriod"/>
            </a:pPr>
            <a:r>
              <a:rPr lang="en-US" sz="2000" dirty="0">
                <a:latin typeface="+mj-lt"/>
              </a:rPr>
              <a:t>Public subnets for the application tier, and private subnets for the database cluster and NAT Gateway</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41</a:t>
            </a:fld>
            <a:endParaRPr lang="en-US"/>
          </a:p>
        </p:txBody>
      </p:sp>
    </p:spTree>
    <p:extLst>
      <p:ext uri="{BB962C8B-B14F-4D97-AF65-F5344CB8AC3E}">
        <p14:creationId xmlns:p14="http://schemas.microsoft.com/office/powerpoint/2010/main" val="2331095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mj-lt"/>
              </a:rPr>
              <a:t>You are required to design an </a:t>
            </a:r>
            <a:r>
              <a:rPr lang="en-US" sz="2000" b="1" dirty="0">
                <a:solidFill>
                  <a:srgbClr val="D232AA"/>
                </a:solidFill>
                <a:latin typeface="+mj-lt"/>
              </a:rPr>
              <a:t>online application </a:t>
            </a:r>
            <a:r>
              <a:rPr lang="en-US" sz="2000" dirty="0">
                <a:latin typeface="+mj-lt"/>
              </a:rPr>
              <a:t>running in a VPC on EC2 instances behind an ELB. The application tier must read and write data to a customer-managed database cluster. There should be </a:t>
            </a:r>
            <a:r>
              <a:rPr lang="en-US" sz="2000" b="1" dirty="0">
                <a:solidFill>
                  <a:srgbClr val="D232AA"/>
                </a:solidFill>
                <a:latin typeface="+mj-lt"/>
              </a:rPr>
              <a:t>no access to the database from the Internet</a:t>
            </a:r>
            <a:r>
              <a:rPr lang="en-US" sz="2000" dirty="0">
                <a:latin typeface="+mj-lt"/>
              </a:rPr>
              <a:t>, but the cluster must be able to </a:t>
            </a:r>
            <a:r>
              <a:rPr lang="en-US" sz="2000" b="1" dirty="0">
                <a:solidFill>
                  <a:srgbClr val="D232AA"/>
                </a:solidFill>
                <a:latin typeface="+mj-lt"/>
              </a:rPr>
              <a:t>obtain software patches from the Internet</a:t>
            </a:r>
            <a:r>
              <a:rPr lang="en-US" sz="2000" dirty="0">
                <a:latin typeface="+mj-lt"/>
              </a:rPr>
              <a:t>. </a:t>
            </a:r>
          </a:p>
          <a:p>
            <a:endParaRPr lang="en-US" sz="1800" dirty="0">
              <a:latin typeface="+mj-lt"/>
            </a:endParaRPr>
          </a:p>
          <a:p>
            <a:pPr marL="0" indent="0">
              <a:buNone/>
            </a:pPr>
            <a:r>
              <a:rPr lang="en-US" sz="2000" dirty="0">
                <a:latin typeface="+mj-lt"/>
              </a:rPr>
              <a:t>Which solution meets these requirements?</a:t>
            </a:r>
          </a:p>
          <a:p>
            <a:endParaRPr lang="en-US" sz="1400" dirty="0">
              <a:latin typeface="+mj-lt"/>
            </a:endParaRPr>
          </a:p>
          <a:p>
            <a:pPr marL="428608" indent="-428608">
              <a:lnSpc>
                <a:spcPct val="100000"/>
              </a:lnSpc>
              <a:buAutoNum type="alphaUcPeriod"/>
            </a:pPr>
            <a:r>
              <a:rPr lang="en-US" sz="2000" dirty="0">
                <a:latin typeface="+mj-lt"/>
              </a:rPr>
              <a:t>Public subnets for both the application tier and the database cluster </a:t>
            </a:r>
          </a:p>
          <a:p>
            <a:pPr marL="428608" indent="-428608">
              <a:lnSpc>
                <a:spcPct val="100000"/>
              </a:lnSpc>
              <a:buAutoNum type="alphaUcPeriod"/>
            </a:pPr>
            <a:r>
              <a:rPr lang="en-US" sz="2000" dirty="0">
                <a:latin typeface="+mj-lt"/>
              </a:rPr>
              <a:t>Public subnets for the application tier, and private subnets for the database cluster </a:t>
            </a:r>
          </a:p>
          <a:p>
            <a:pPr marL="428608" indent="-428608">
              <a:lnSpc>
                <a:spcPct val="100000"/>
              </a:lnSpc>
              <a:buAutoNum type="alphaUcPeriod"/>
            </a:pPr>
            <a:r>
              <a:rPr lang="en-US" sz="2000" dirty="0">
                <a:latin typeface="+mj-lt"/>
              </a:rPr>
              <a:t>Public subnets for the application tier and NAT Gateway, and private subnets for the database cluster </a:t>
            </a:r>
          </a:p>
          <a:p>
            <a:pPr marL="428608" indent="-428608">
              <a:lnSpc>
                <a:spcPct val="100000"/>
              </a:lnSpc>
              <a:buAutoNum type="alphaUcPeriod"/>
            </a:pPr>
            <a:r>
              <a:rPr lang="en-US" sz="2000" dirty="0">
                <a:latin typeface="+mj-lt"/>
              </a:rPr>
              <a:t>Public subnets for the application tier, and private subnets for the database cluster and NAT Gateway</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42</a:t>
            </a:fld>
            <a:endParaRPr lang="en-US"/>
          </a:p>
        </p:txBody>
      </p:sp>
    </p:spTree>
    <p:extLst>
      <p:ext uri="{BB962C8B-B14F-4D97-AF65-F5344CB8AC3E}">
        <p14:creationId xmlns:p14="http://schemas.microsoft.com/office/powerpoint/2010/main" val="3480893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mj-lt"/>
              </a:rPr>
              <a:t>You are required to design an </a:t>
            </a:r>
            <a:r>
              <a:rPr lang="en-US" sz="2000" b="1" dirty="0">
                <a:solidFill>
                  <a:srgbClr val="D232AA"/>
                </a:solidFill>
                <a:latin typeface="+mj-lt"/>
              </a:rPr>
              <a:t>online application </a:t>
            </a:r>
            <a:r>
              <a:rPr lang="en-US" sz="2000" dirty="0">
                <a:latin typeface="+mj-lt"/>
              </a:rPr>
              <a:t>running in a VPC on EC2 instances behind an ELB. The application tier must read and write data to a customer-managed database cluster. There should be </a:t>
            </a:r>
            <a:r>
              <a:rPr lang="en-US" sz="2000" b="1" dirty="0">
                <a:solidFill>
                  <a:srgbClr val="D232AA"/>
                </a:solidFill>
                <a:latin typeface="+mj-lt"/>
              </a:rPr>
              <a:t>no access to the database from the Internet</a:t>
            </a:r>
            <a:r>
              <a:rPr lang="en-US" sz="2000" dirty="0">
                <a:latin typeface="+mj-lt"/>
              </a:rPr>
              <a:t>, but the cluster must be able to </a:t>
            </a:r>
            <a:r>
              <a:rPr lang="en-US" sz="2000" b="1" dirty="0">
                <a:solidFill>
                  <a:srgbClr val="D232AA"/>
                </a:solidFill>
                <a:latin typeface="+mj-lt"/>
              </a:rPr>
              <a:t>obtain software patches from the Internet</a:t>
            </a:r>
            <a:r>
              <a:rPr lang="en-US" sz="2000" dirty="0">
                <a:latin typeface="+mj-lt"/>
              </a:rPr>
              <a:t>. </a:t>
            </a:r>
          </a:p>
          <a:p>
            <a:endParaRPr lang="en-US" sz="1800" dirty="0">
              <a:latin typeface="+mj-lt"/>
            </a:endParaRPr>
          </a:p>
          <a:p>
            <a:pPr marL="0" indent="0">
              <a:buNone/>
            </a:pPr>
            <a:r>
              <a:rPr lang="en-US" sz="2000" dirty="0">
                <a:latin typeface="+mj-lt"/>
              </a:rPr>
              <a:t>Which solution meets these requirements?</a:t>
            </a:r>
          </a:p>
          <a:p>
            <a:endParaRPr lang="en-US" sz="1400" dirty="0">
              <a:latin typeface="+mj-lt"/>
            </a:endParaRPr>
          </a:p>
          <a:p>
            <a:pPr marL="428608" indent="-428608">
              <a:lnSpc>
                <a:spcPct val="100000"/>
              </a:lnSpc>
              <a:buAutoNum type="alphaUcPeriod"/>
            </a:pPr>
            <a:r>
              <a:rPr lang="en-US" sz="2000" strike="sngStrike" dirty="0">
                <a:latin typeface="+mj-lt"/>
              </a:rPr>
              <a:t>Public subnets for both the application tier and the database cluster </a:t>
            </a:r>
          </a:p>
          <a:p>
            <a:pPr marL="428608" indent="-428608">
              <a:lnSpc>
                <a:spcPct val="100000"/>
              </a:lnSpc>
              <a:buAutoNum type="alphaUcPeriod"/>
            </a:pPr>
            <a:r>
              <a:rPr lang="en-US" sz="2000" strike="sngStrike" dirty="0">
                <a:latin typeface="+mj-lt"/>
              </a:rPr>
              <a:t>Public subnets for the application tier, and private subnets for the database cluster </a:t>
            </a:r>
          </a:p>
          <a:p>
            <a:pPr marL="428608" indent="-428608">
              <a:lnSpc>
                <a:spcPct val="100000"/>
              </a:lnSpc>
              <a:buAutoNum type="alphaUcPeriod"/>
            </a:pPr>
            <a:r>
              <a:rPr lang="en-US" sz="2000" dirty="0">
                <a:latin typeface="+mj-lt"/>
              </a:rPr>
              <a:t>Public subnets for the application tier and NAT Gateway, and private subnets for the database cluster </a:t>
            </a:r>
          </a:p>
          <a:p>
            <a:pPr marL="428608" indent="-428608">
              <a:lnSpc>
                <a:spcPct val="100000"/>
              </a:lnSpc>
              <a:buAutoNum type="alphaUcPeriod"/>
            </a:pPr>
            <a:r>
              <a:rPr lang="en-US" sz="2000" strike="sngStrike" dirty="0">
                <a:latin typeface="+mj-lt"/>
              </a:rPr>
              <a:t>Public subnets for the application tier, and private subnets for the database cluster and NAT Gateway</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43</a:t>
            </a:fld>
            <a:endParaRPr lang="en-US"/>
          </a:p>
        </p:txBody>
      </p:sp>
    </p:spTree>
    <p:extLst>
      <p:ext uri="{BB962C8B-B14F-4D97-AF65-F5344CB8AC3E}">
        <p14:creationId xmlns:p14="http://schemas.microsoft.com/office/powerpoint/2010/main" val="2528264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sz="2000" dirty="0">
                <a:latin typeface="+mj-lt"/>
              </a:rPr>
              <a:t>You have deployed an instance running a web server. When you try to connect to it using HTTP over the internet, the connection times out. </a:t>
            </a:r>
          </a:p>
          <a:p>
            <a:endParaRPr lang="en-US" sz="2000" dirty="0">
              <a:latin typeface="+mj-lt"/>
            </a:endParaRPr>
          </a:p>
          <a:p>
            <a:pPr marL="0" indent="0">
              <a:buNone/>
            </a:pPr>
            <a:r>
              <a:rPr lang="en-US" sz="2000" dirty="0">
                <a:latin typeface="+mj-lt"/>
              </a:rPr>
              <a:t>Which of these steps could fix the problem? (Select THREE.)</a:t>
            </a:r>
          </a:p>
          <a:p>
            <a:endParaRPr lang="en-US" sz="2000" dirty="0">
              <a:latin typeface="+mj-lt"/>
            </a:endParaRPr>
          </a:p>
          <a:p>
            <a:pPr marL="428608" indent="-428608">
              <a:lnSpc>
                <a:spcPct val="100000"/>
              </a:lnSpc>
              <a:buAutoNum type="alphaUcPeriod"/>
            </a:pPr>
            <a:r>
              <a:rPr lang="en-US" sz="2000" dirty="0">
                <a:latin typeface="+mj-lt"/>
              </a:rPr>
              <a:t>Check if the subnet’s route table is routing 0.0.0.0/0 to the Internet Gateway.</a:t>
            </a:r>
          </a:p>
          <a:p>
            <a:pPr marL="428608" indent="-428608">
              <a:lnSpc>
                <a:spcPct val="100000"/>
              </a:lnSpc>
              <a:buAutoNum type="alphaUcPeriod"/>
            </a:pPr>
            <a:r>
              <a:rPr lang="en-US" sz="2000" dirty="0">
                <a:latin typeface="+mj-lt"/>
              </a:rPr>
              <a:t>Check if the subnet’s route table is routing 0.0.0.0/0 to the Virtual Private Gateway. </a:t>
            </a:r>
          </a:p>
          <a:p>
            <a:pPr marL="428608" indent="-428608">
              <a:lnSpc>
                <a:spcPct val="100000"/>
              </a:lnSpc>
              <a:buAutoNum type="alphaUcPeriod"/>
            </a:pPr>
            <a:r>
              <a:rPr lang="en-US" sz="2000" dirty="0">
                <a:latin typeface="+mj-lt"/>
              </a:rPr>
              <a:t>Check that the security group allows inbound access on port 80.</a:t>
            </a:r>
          </a:p>
          <a:p>
            <a:pPr marL="428608" indent="-428608">
              <a:lnSpc>
                <a:spcPct val="100000"/>
              </a:lnSpc>
              <a:buAutoNum type="alphaUcPeriod"/>
            </a:pPr>
            <a:r>
              <a:rPr lang="en-US" sz="2000" dirty="0">
                <a:latin typeface="+mj-lt"/>
              </a:rPr>
              <a:t>Check that the security group allows outbound access on port 80.</a:t>
            </a:r>
          </a:p>
          <a:p>
            <a:pPr marL="428608" indent="-428608">
              <a:lnSpc>
                <a:spcPct val="100000"/>
              </a:lnSpc>
              <a:buAutoNum type="alphaUcPeriod"/>
            </a:pPr>
            <a:r>
              <a:rPr lang="en-US" sz="2000" dirty="0">
                <a:latin typeface="+mj-lt"/>
              </a:rPr>
              <a:t>Check that the custom network ACL allows inbound access on port 80. </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44</a:t>
            </a:fld>
            <a:endParaRPr lang="en-US"/>
          </a:p>
        </p:txBody>
      </p:sp>
    </p:spTree>
    <p:extLst>
      <p:ext uri="{BB962C8B-B14F-4D97-AF65-F5344CB8AC3E}">
        <p14:creationId xmlns:p14="http://schemas.microsoft.com/office/powerpoint/2010/main" val="1536298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sz="2000" dirty="0">
                <a:latin typeface="+mj-lt"/>
              </a:rPr>
              <a:t>You have deployed an </a:t>
            </a:r>
            <a:r>
              <a:rPr lang="en-US" sz="2000" b="1" dirty="0">
                <a:solidFill>
                  <a:srgbClr val="D232AA"/>
                </a:solidFill>
                <a:latin typeface="+mj-lt"/>
              </a:rPr>
              <a:t>instance running a web server</a:t>
            </a:r>
            <a:r>
              <a:rPr lang="en-US" sz="2000" dirty="0">
                <a:latin typeface="+mj-lt"/>
              </a:rPr>
              <a:t>. When you try to connect to it using </a:t>
            </a:r>
            <a:r>
              <a:rPr lang="en-US" sz="2000" b="1" dirty="0">
                <a:solidFill>
                  <a:srgbClr val="D232AA"/>
                </a:solidFill>
                <a:latin typeface="+mj-lt"/>
              </a:rPr>
              <a:t>HTTP over the internet</a:t>
            </a:r>
            <a:r>
              <a:rPr lang="en-US" sz="2000" dirty="0">
                <a:latin typeface="+mj-lt"/>
              </a:rPr>
              <a:t>, the connection times out. </a:t>
            </a:r>
          </a:p>
          <a:p>
            <a:endParaRPr lang="en-US" sz="2000" dirty="0">
              <a:latin typeface="+mj-lt"/>
            </a:endParaRPr>
          </a:p>
          <a:p>
            <a:pPr marL="0" indent="0">
              <a:buNone/>
            </a:pPr>
            <a:r>
              <a:rPr lang="en-US" sz="2000" dirty="0">
                <a:latin typeface="+mj-lt"/>
              </a:rPr>
              <a:t>Which of these steps could fix the problem? (Select THREE.)</a:t>
            </a:r>
          </a:p>
          <a:p>
            <a:endParaRPr lang="en-US" sz="2000" dirty="0">
              <a:latin typeface="+mj-lt"/>
            </a:endParaRPr>
          </a:p>
          <a:p>
            <a:pPr marL="428608" indent="-428608">
              <a:lnSpc>
                <a:spcPct val="100000"/>
              </a:lnSpc>
              <a:buAutoNum type="alphaUcPeriod"/>
            </a:pPr>
            <a:r>
              <a:rPr lang="en-US" sz="2000" dirty="0">
                <a:latin typeface="+mj-lt"/>
              </a:rPr>
              <a:t>Check if the subnet’s route table is routing 0.0.0.0/0 to the Internet Gateway.</a:t>
            </a:r>
          </a:p>
          <a:p>
            <a:pPr marL="428608" indent="-428608">
              <a:lnSpc>
                <a:spcPct val="100000"/>
              </a:lnSpc>
              <a:buAutoNum type="alphaUcPeriod"/>
            </a:pPr>
            <a:r>
              <a:rPr lang="en-US" sz="2000" dirty="0">
                <a:latin typeface="+mj-lt"/>
              </a:rPr>
              <a:t>Check if the subnet’s route table is routing 0.0.0.0/0 to the Virtual Private Gateway. </a:t>
            </a:r>
          </a:p>
          <a:p>
            <a:pPr marL="428608" indent="-428608">
              <a:lnSpc>
                <a:spcPct val="100000"/>
              </a:lnSpc>
              <a:buAutoNum type="alphaUcPeriod"/>
            </a:pPr>
            <a:r>
              <a:rPr lang="en-US" sz="2000" dirty="0">
                <a:latin typeface="+mj-lt"/>
              </a:rPr>
              <a:t>Check that the security group allows inbound access on port 80.</a:t>
            </a:r>
          </a:p>
          <a:p>
            <a:pPr marL="428608" indent="-428608">
              <a:lnSpc>
                <a:spcPct val="100000"/>
              </a:lnSpc>
              <a:buAutoNum type="alphaUcPeriod"/>
            </a:pPr>
            <a:r>
              <a:rPr lang="en-US" sz="2000" dirty="0">
                <a:latin typeface="+mj-lt"/>
              </a:rPr>
              <a:t>Check that the security group allows outbound access on port 80.</a:t>
            </a:r>
          </a:p>
          <a:p>
            <a:pPr marL="428608" indent="-428608">
              <a:lnSpc>
                <a:spcPct val="100000"/>
              </a:lnSpc>
              <a:buAutoNum type="alphaUcPeriod"/>
            </a:pPr>
            <a:r>
              <a:rPr lang="en-US" sz="2000" dirty="0">
                <a:latin typeface="+mj-lt"/>
              </a:rPr>
              <a:t>Check that the custom network ACL allows inbound access on port 80. </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45</a:t>
            </a:fld>
            <a:endParaRPr lang="en-US"/>
          </a:p>
        </p:txBody>
      </p:sp>
    </p:spTree>
    <p:extLst>
      <p:ext uri="{BB962C8B-B14F-4D97-AF65-F5344CB8AC3E}">
        <p14:creationId xmlns:p14="http://schemas.microsoft.com/office/powerpoint/2010/main" val="1827886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latin typeface="+mj-lt"/>
              </a:rPr>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sz="2000" dirty="0">
                <a:latin typeface="+mj-lt"/>
              </a:rPr>
              <a:t>You have deployed an </a:t>
            </a:r>
            <a:r>
              <a:rPr lang="en-US" sz="2000" b="1" dirty="0">
                <a:solidFill>
                  <a:srgbClr val="D232AA"/>
                </a:solidFill>
                <a:latin typeface="+mj-lt"/>
              </a:rPr>
              <a:t>instance running a web server</a:t>
            </a:r>
            <a:r>
              <a:rPr lang="en-US" sz="2000" dirty="0">
                <a:latin typeface="+mj-lt"/>
              </a:rPr>
              <a:t>. When you try to connect to it using </a:t>
            </a:r>
            <a:r>
              <a:rPr lang="en-US" sz="2000" b="1" dirty="0">
                <a:solidFill>
                  <a:srgbClr val="D232AA"/>
                </a:solidFill>
                <a:latin typeface="+mj-lt"/>
              </a:rPr>
              <a:t>HTTP over the internet</a:t>
            </a:r>
            <a:r>
              <a:rPr lang="en-US" sz="2000" dirty="0">
                <a:latin typeface="+mj-lt"/>
              </a:rPr>
              <a:t>, the connection times out. </a:t>
            </a:r>
          </a:p>
          <a:p>
            <a:endParaRPr lang="en-US" sz="2000" dirty="0">
              <a:latin typeface="+mj-lt"/>
            </a:endParaRPr>
          </a:p>
          <a:p>
            <a:pPr marL="0" indent="0">
              <a:buNone/>
            </a:pPr>
            <a:r>
              <a:rPr lang="en-US" sz="2000" dirty="0">
                <a:latin typeface="+mj-lt"/>
              </a:rPr>
              <a:t>Which of these steps could fix the problem? (Select THREE.)</a:t>
            </a:r>
          </a:p>
          <a:p>
            <a:endParaRPr lang="en-US" sz="2000" dirty="0">
              <a:latin typeface="+mj-lt"/>
            </a:endParaRPr>
          </a:p>
          <a:p>
            <a:pPr marL="428608" indent="-428608">
              <a:lnSpc>
                <a:spcPct val="100000"/>
              </a:lnSpc>
              <a:buAutoNum type="alphaUcPeriod"/>
            </a:pPr>
            <a:r>
              <a:rPr lang="en-US" sz="2000" dirty="0">
                <a:latin typeface="+mj-lt"/>
              </a:rPr>
              <a:t>Check if the subnet’s route table is routing 0.0.0.0/0 to the Internet Gateway.</a:t>
            </a:r>
          </a:p>
          <a:p>
            <a:pPr marL="428608" indent="-428608">
              <a:lnSpc>
                <a:spcPct val="100000"/>
              </a:lnSpc>
              <a:buFont typeface="Arial" pitchFamily="34" charset="0"/>
              <a:buAutoNum type="alphaUcPeriod"/>
            </a:pPr>
            <a:r>
              <a:rPr lang="en-US" sz="2000" strike="sngStrike" dirty="0">
                <a:latin typeface="+mj-lt"/>
              </a:rPr>
              <a:t>Check if the subnet’s route table is routing 0.0.0.0/0 to the Virtual Private Gateway. </a:t>
            </a:r>
            <a:r>
              <a:rPr lang="en-US" sz="2000" dirty="0">
                <a:latin typeface="+mj-lt"/>
              </a:rPr>
              <a:t>(VGW request originating from internet, not on-prem network) </a:t>
            </a:r>
          </a:p>
          <a:p>
            <a:pPr marL="428608" indent="-428608">
              <a:lnSpc>
                <a:spcPct val="100000"/>
              </a:lnSpc>
              <a:buAutoNum type="alphaUcPeriod"/>
            </a:pPr>
            <a:r>
              <a:rPr lang="en-US" sz="2000" dirty="0">
                <a:latin typeface="+mj-lt"/>
              </a:rPr>
              <a:t>Check that the security group allows inbound access on port 80.</a:t>
            </a:r>
          </a:p>
          <a:p>
            <a:pPr marL="428608" indent="-428608">
              <a:lnSpc>
                <a:spcPct val="100000"/>
              </a:lnSpc>
              <a:buAutoNum type="alphaUcPeriod"/>
            </a:pPr>
            <a:r>
              <a:rPr lang="en-US" sz="2000" dirty="0">
                <a:latin typeface="+mj-lt"/>
              </a:rPr>
              <a:t>Check that the security group allows outbound access on port 80.</a:t>
            </a:r>
          </a:p>
          <a:p>
            <a:pPr marL="428608" indent="-428608">
              <a:lnSpc>
                <a:spcPct val="100000"/>
              </a:lnSpc>
              <a:buAutoNum type="alphaUcPeriod"/>
            </a:pPr>
            <a:r>
              <a:rPr lang="en-US" sz="2000" dirty="0">
                <a:latin typeface="+mj-lt"/>
              </a:rPr>
              <a:t>Check that the custom network ACL allows inbound access on port 80. </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46</a:t>
            </a:fld>
            <a:endParaRPr lang="en-US"/>
          </a:p>
        </p:txBody>
      </p:sp>
    </p:spTree>
    <p:extLst>
      <p:ext uri="{BB962C8B-B14F-4D97-AF65-F5344CB8AC3E}">
        <p14:creationId xmlns:p14="http://schemas.microsoft.com/office/powerpoint/2010/main" val="1881541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sz="2000" dirty="0">
                <a:latin typeface="+mj-lt"/>
              </a:rPr>
              <a:t>You have deployed an </a:t>
            </a:r>
            <a:r>
              <a:rPr lang="en-US" sz="2000" b="1" dirty="0">
                <a:solidFill>
                  <a:srgbClr val="D232AA"/>
                </a:solidFill>
                <a:latin typeface="+mj-lt"/>
              </a:rPr>
              <a:t>instance running a web server</a:t>
            </a:r>
            <a:r>
              <a:rPr lang="en-US" sz="2000" dirty="0">
                <a:latin typeface="+mj-lt"/>
              </a:rPr>
              <a:t>. When you try to connect to it using </a:t>
            </a:r>
            <a:r>
              <a:rPr lang="en-US" sz="2000" b="1" dirty="0">
                <a:solidFill>
                  <a:srgbClr val="D232AA"/>
                </a:solidFill>
                <a:latin typeface="+mj-lt"/>
              </a:rPr>
              <a:t>HTTP over the internet</a:t>
            </a:r>
            <a:r>
              <a:rPr lang="en-US" sz="2000" dirty="0">
                <a:latin typeface="+mj-lt"/>
              </a:rPr>
              <a:t>, the connection times out. </a:t>
            </a:r>
          </a:p>
          <a:p>
            <a:endParaRPr lang="en-US" sz="2000" dirty="0">
              <a:latin typeface="+mj-lt"/>
            </a:endParaRPr>
          </a:p>
          <a:p>
            <a:pPr marL="0" indent="0">
              <a:buNone/>
            </a:pPr>
            <a:r>
              <a:rPr lang="en-US" sz="2000" dirty="0">
                <a:latin typeface="+mj-lt"/>
              </a:rPr>
              <a:t>Which of these steps could fix the problem? (Select THREE.)</a:t>
            </a:r>
          </a:p>
          <a:p>
            <a:endParaRPr lang="en-US" sz="2000" dirty="0">
              <a:latin typeface="+mj-lt"/>
            </a:endParaRPr>
          </a:p>
          <a:p>
            <a:pPr marL="428608" indent="-428608">
              <a:lnSpc>
                <a:spcPct val="100000"/>
              </a:lnSpc>
              <a:buAutoNum type="alphaUcPeriod"/>
            </a:pPr>
            <a:r>
              <a:rPr lang="en-US" sz="1800" dirty="0">
                <a:latin typeface="+mj-lt"/>
              </a:rPr>
              <a:t>Check if the subnet’s route table is routing 0.0.0.0/0 to the Internet Gateway.</a:t>
            </a:r>
          </a:p>
          <a:p>
            <a:pPr marL="428608" indent="-428608">
              <a:lnSpc>
                <a:spcPct val="100000"/>
              </a:lnSpc>
              <a:buFont typeface="Arial" pitchFamily="34" charset="0"/>
              <a:buAutoNum type="alphaUcPeriod"/>
            </a:pPr>
            <a:r>
              <a:rPr lang="en-US" sz="1800" strike="sngStrike" dirty="0">
                <a:solidFill>
                  <a:schemeClr val="bg1">
                    <a:lumMod val="65000"/>
                  </a:schemeClr>
                </a:solidFill>
                <a:latin typeface="+mj-lt"/>
              </a:rPr>
              <a:t>Check if the subnet’s route table is routing 0.0.0.0/0 to the Virtual Private Gateway. </a:t>
            </a:r>
            <a:r>
              <a:rPr lang="en-US" sz="1800" dirty="0">
                <a:solidFill>
                  <a:schemeClr val="bg1">
                    <a:lumMod val="65000"/>
                  </a:schemeClr>
                </a:solidFill>
                <a:latin typeface="+mj-lt"/>
              </a:rPr>
              <a:t>(VGW request originating from internet, not on-prem network) </a:t>
            </a:r>
          </a:p>
          <a:p>
            <a:pPr marL="428608" indent="-428608">
              <a:lnSpc>
                <a:spcPct val="100000"/>
              </a:lnSpc>
              <a:buAutoNum type="alphaUcPeriod"/>
            </a:pPr>
            <a:r>
              <a:rPr lang="en-US" sz="1800" dirty="0">
                <a:latin typeface="+mj-lt"/>
              </a:rPr>
              <a:t>Check that the security group allows inbound access on port 80.</a:t>
            </a:r>
          </a:p>
          <a:p>
            <a:pPr marL="428608" indent="-428608">
              <a:lnSpc>
                <a:spcPct val="100000"/>
              </a:lnSpc>
              <a:buFont typeface="Arial" pitchFamily="34" charset="0"/>
              <a:buAutoNum type="alphaUcPeriod"/>
            </a:pPr>
            <a:r>
              <a:rPr lang="en-US" sz="1800" strike="sngStrike" dirty="0">
                <a:latin typeface="+mj-lt"/>
              </a:rPr>
              <a:t>Check that the security group allows outbound access on port 80. </a:t>
            </a:r>
            <a:r>
              <a:rPr lang="en-US" sz="1800" dirty="0">
                <a:latin typeface="+mj-lt"/>
              </a:rPr>
              <a:t>(Not required since security groups are stateful)</a:t>
            </a:r>
          </a:p>
          <a:p>
            <a:pPr marL="428608" indent="-428608">
              <a:lnSpc>
                <a:spcPct val="100000"/>
              </a:lnSpc>
              <a:buAutoNum type="alphaUcPeriod"/>
            </a:pPr>
            <a:r>
              <a:rPr lang="en-US" sz="1800" dirty="0">
                <a:latin typeface="+mj-lt"/>
              </a:rPr>
              <a:t>Check that the custom network ACL allows inbound access on port 80. </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47</a:t>
            </a:fld>
            <a:endParaRPr lang="en-US"/>
          </a:p>
        </p:txBody>
      </p:sp>
    </p:spTree>
    <p:extLst>
      <p:ext uri="{BB962C8B-B14F-4D97-AF65-F5344CB8AC3E}">
        <p14:creationId xmlns:p14="http://schemas.microsoft.com/office/powerpoint/2010/main" val="3538946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buNone/>
            </a:pPr>
            <a:r>
              <a:rPr lang="en-US" sz="2000" dirty="0">
                <a:latin typeface="+mj-lt"/>
              </a:rPr>
              <a:t>You have deployed an </a:t>
            </a:r>
            <a:r>
              <a:rPr lang="en-US" sz="2000" b="1" dirty="0">
                <a:solidFill>
                  <a:srgbClr val="D232AA"/>
                </a:solidFill>
                <a:latin typeface="+mj-lt"/>
              </a:rPr>
              <a:t>instance running a web server</a:t>
            </a:r>
            <a:r>
              <a:rPr lang="en-US" sz="2000" dirty="0">
                <a:latin typeface="+mj-lt"/>
              </a:rPr>
              <a:t>. When you try to connect to it using </a:t>
            </a:r>
            <a:r>
              <a:rPr lang="en-US" sz="2000" b="1" dirty="0">
                <a:solidFill>
                  <a:srgbClr val="D232AA"/>
                </a:solidFill>
                <a:latin typeface="+mj-lt"/>
              </a:rPr>
              <a:t>HTTP over the internet</a:t>
            </a:r>
            <a:r>
              <a:rPr lang="en-US" sz="2000" dirty="0">
                <a:latin typeface="+mj-lt"/>
              </a:rPr>
              <a:t>, the connection times out. </a:t>
            </a:r>
          </a:p>
          <a:p>
            <a:endParaRPr lang="en-US" sz="2000" dirty="0">
              <a:latin typeface="+mj-lt"/>
            </a:endParaRPr>
          </a:p>
          <a:p>
            <a:pPr marL="0" indent="0">
              <a:buNone/>
            </a:pPr>
            <a:r>
              <a:rPr lang="en-US" sz="2000" dirty="0">
                <a:latin typeface="+mj-lt"/>
              </a:rPr>
              <a:t>Which of these steps could fix the problem? (Select THREE.)</a:t>
            </a:r>
          </a:p>
          <a:p>
            <a:endParaRPr lang="en-US" sz="2000" dirty="0">
              <a:latin typeface="+mj-lt"/>
            </a:endParaRPr>
          </a:p>
          <a:p>
            <a:pPr marL="428608" indent="-428608">
              <a:lnSpc>
                <a:spcPct val="100000"/>
              </a:lnSpc>
              <a:buAutoNum type="alphaUcPeriod"/>
            </a:pPr>
            <a:r>
              <a:rPr lang="en-US" sz="2000" b="1" dirty="0">
                <a:solidFill>
                  <a:schemeClr val="accent3"/>
                </a:solidFill>
                <a:latin typeface="+mj-lt"/>
              </a:rPr>
              <a:t>Check if the subnet’s route table is routing 0.0.0.0/0 to the Internet Gateway.</a:t>
            </a:r>
          </a:p>
          <a:p>
            <a:pPr marL="428608" indent="-428608">
              <a:lnSpc>
                <a:spcPct val="100000"/>
              </a:lnSpc>
              <a:buFont typeface="Arial" pitchFamily="34" charset="0"/>
              <a:buAutoNum type="alphaUcPeriod"/>
            </a:pPr>
            <a:r>
              <a:rPr lang="en-US" sz="2000" strike="sngStrike" dirty="0">
                <a:solidFill>
                  <a:schemeClr val="bg1">
                    <a:lumMod val="65000"/>
                  </a:schemeClr>
                </a:solidFill>
                <a:latin typeface="+mj-lt"/>
              </a:rPr>
              <a:t>Check if the subnet’s route table is routing 0.0.0.0/0 to the Virtual Private Gateway. </a:t>
            </a:r>
            <a:r>
              <a:rPr lang="en-US" sz="2000" dirty="0">
                <a:solidFill>
                  <a:schemeClr val="bg1">
                    <a:lumMod val="65000"/>
                  </a:schemeClr>
                </a:solidFill>
                <a:latin typeface="+mj-lt"/>
              </a:rPr>
              <a:t>(VGW request originating from internet, not on-prem network) </a:t>
            </a:r>
          </a:p>
          <a:p>
            <a:pPr marL="428608" indent="-428608">
              <a:lnSpc>
                <a:spcPct val="100000"/>
              </a:lnSpc>
              <a:buAutoNum type="alphaUcPeriod"/>
            </a:pPr>
            <a:r>
              <a:rPr lang="en-US" sz="2000" b="1" dirty="0">
                <a:solidFill>
                  <a:schemeClr val="accent3"/>
                </a:solidFill>
                <a:latin typeface="+mj-lt"/>
              </a:rPr>
              <a:t>Check that the security group allows inbound access on port 80.</a:t>
            </a:r>
          </a:p>
          <a:p>
            <a:pPr marL="428608" indent="-428608">
              <a:lnSpc>
                <a:spcPct val="100000"/>
              </a:lnSpc>
              <a:buFont typeface="Arial" pitchFamily="34" charset="0"/>
              <a:buAutoNum type="alphaUcPeriod"/>
            </a:pPr>
            <a:r>
              <a:rPr lang="en-US" sz="2000" strike="sngStrike" dirty="0">
                <a:solidFill>
                  <a:schemeClr val="bg1">
                    <a:lumMod val="65000"/>
                  </a:schemeClr>
                </a:solidFill>
                <a:latin typeface="+mj-lt"/>
              </a:rPr>
              <a:t>Check that the security group allows outbound access on port 80. </a:t>
            </a:r>
            <a:r>
              <a:rPr lang="en-US" sz="2000" dirty="0">
                <a:solidFill>
                  <a:schemeClr val="bg1">
                    <a:lumMod val="65000"/>
                  </a:schemeClr>
                </a:solidFill>
                <a:latin typeface="+mj-lt"/>
              </a:rPr>
              <a:t>(Not required since security groups are stateful)</a:t>
            </a:r>
          </a:p>
          <a:p>
            <a:pPr marL="428608" indent="-428608">
              <a:lnSpc>
                <a:spcPct val="100000"/>
              </a:lnSpc>
              <a:buAutoNum type="alphaUcPeriod"/>
            </a:pPr>
            <a:r>
              <a:rPr lang="en-US" sz="2000" b="1" dirty="0">
                <a:solidFill>
                  <a:schemeClr val="accent3"/>
                </a:solidFill>
                <a:latin typeface="+mj-lt"/>
              </a:rPr>
              <a:t>Check that the custom network ACL allows inbound access on port 80. </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48</a:t>
            </a:fld>
            <a:endParaRPr lang="en-US"/>
          </a:p>
        </p:txBody>
      </p:sp>
    </p:spTree>
    <p:extLst>
      <p:ext uri="{BB962C8B-B14F-4D97-AF65-F5344CB8AC3E}">
        <p14:creationId xmlns:p14="http://schemas.microsoft.com/office/powerpoint/2010/main" val="1612350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Exam Considerations</a:t>
            </a:r>
          </a:p>
        </p:txBody>
      </p:sp>
      <p:sp>
        <p:nvSpPr>
          <p:cNvPr id="25" name="Oval 24">
            <a:extLst>
              <a:ext uri="{FF2B5EF4-FFF2-40B4-BE49-F238E27FC236}">
                <a16:creationId xmlns:a16="http://schemas.microsoft.com/office/drawing/2014/main" id="{3784BD78-49FC-454C-9D1A-45FA4BA55365}"/>
              </a:ext>
            </a:extLst>
          </p:cNvPr>
          <p:cNvSpPr/>
          <p:nvPr/>
        </p:nvSpPr>
        <p:spPr>
          <a:xfrm>
            <a:off x="644561" y="2398216"/>
            <a:ext cx="412233" cy="373135"/>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01</a:t>
            </a:r>
          </a:p>
        </p:txBody>
      </p:sp>
      <p:sp>
        <p:nvSpPr>
          <p:cNvPr id="26" name="TextBox 25">
            <a:extLst>
              <a:ext uri="{FF2B5EF4-FFF2-40B4-BE49-F238E27FC236}">
                <a16:creationId xmlns:a16="http://schemas.microsoft.com/office/drawing/2014/main" id="{4690BACA-F54F-1C46-A006-7C524767D98F}"/>
              </a:ext>
            </a:extLst>
          </p:cNvPr>
          <p:cNvSpPr txBox="1"/>
          <p:nvPr/>
        </p:nvSpPr>
        <p:spPr>
          <a:xfrm>
            <a:off x="1278866" y="2441010"/>
            <a:ext cx="6172200" cy="307777"/>
          </a:xfrm>
          <a:prstGeom prst="rect">
            <a:avLst/>
          </a:prstGeom>
          <a:noFill/>
        </p:spPr>
        <p:txBody>
          <a:bodyPr wrap="square" lIns="0" tIns="0" rIns="0" bIns="0" rtlCol="0" anchor="t">
            <a:spAutoFit/>
          </a:bodyPr>
          <a:lstStyle/>
          <a:p>
            <a:r>
              <a:rPr lang="en-US" sz="2000" dirty="0"/>
              <a:t>Lock down the AWS account root user.</a:t>
            </a:r>
          </a:p>
        </p:txBody>
      </p:sp>
      <p:sp>
        <p:nvSpPr>
          <p:cNvPr id="23" name="Oval 22">
            <a:extLst>
              <a:ext uri="{FF2B5EF4-FFF2-40B4-BE49-F238E27FC236}">
                <a16:creationId xmlns:a16="http://schemas.microsoft.com/office/drawing/2014/main" id="{2F6EBE0A-A596-E246-B4A8-0F43EB18C1BC}"/>
              </a:ext>
            </a:extLst>
          </p:cNvPr>
          <p:cNvSpPr/>
          <p:nvPr/>
        </p:nvSpPr>
        <p:spPr>
          <a:xfrm>
            <a:off x="644560" y="3279415"/>
            <a:ext cx="463520" cy="373135"/>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02</a:t>
            </a:r>
          </a:p>
        </p:txBody>
      </p:sp>
      <p:sp>
        <p:nvSpPr>
          <p:cNvPr id="24" name="TextBox 23">
            <a:extLst>
              <a:ext uri="{FF2B5EF4-FFF2-40B4-BE49-F238E27FC236}">
                <a16:creationId xmlns:a16="http://schemas.microsoft.com/office/drawing/2014/main" id="{7AE7081A-C358-C74B-8E81-C4C800D3A918}"/>
              </a:ext>
            </a:extLst>
          </p:cNvPr>
          <p:cNvSpPr txBox="1"/>
          <p:nvPr/>
        </p:nvSpPr>
        <p:spPr>
          <a:xfrm>
            <a:off x="1278866" y="3181286"/>
            <a:ext cx="6172200" cy="615553"/>
          </a:xfrm>
          <a:prstGeom prst="rect">
            <a:avLst/>
          </a:prstGeom>
          <a:noFill/>
        </p:spPr>
        <p:txBody>
          <a:bodyPr wrap="square" lIns="0" tIns="0" rIns="0" bIns="0" rtlCol="0" anchor="t">
            <a:spAutoFit/>
          </a:bodyPr>
          <a:lstStyle/>
          <a:p>
            <a:r>
              <a:rPr lang="en-US" sz="2000" dirty="0"/>
              <a:t>Security groups only ALLOW. Network ACLs allow explicit DENY.</a:t>
            </a:r>
          </a:p>
        </p:txBody>
      </p:sp>
      <p:sp>
        <p:nvSpPr>
          <p:cNvPr id="21" name="Oval 20">
            <a:extLst>
              <a:ext uri="{FF2B5EF4-FFF2-40B4-BE49-F238E27FC236}">
                <a16:creationId xmlns:a16="http://schemas.microsoft.com/office/drawing/2014/main" id="{B95ED7C6-0280-4043-B799-3F31E21450BB}"/>
              </a:ext>
            </a:extLst>
          </p:cNvPr>
          <p:cNvSpPr/>
          <p:nvPr/>
        </p:nvSpPr>
        <p:spPr>
          <a:xfrm>
            <a:off x="644561" y="4324740"/>
            <a:ext cx="412233" cy="373135"/>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03</a:t>
            </a:r>
          </a:p>
        </p:txBody>
      </p:sp>
      <p:sp>
        <p:nvSpPr>
          <p:cNvPr id="22" name="TextBox 21">
            <a:extLst>
              <a:ext uri="{FF2B5EF4-FFF2-40B4-BE49-F238E27FC236}">
                <a16:creationId xmlns:a16="http://schemas.microsoft.com/office/drawing/2014/main" id="{7F2D0C27-8C0C-8041-9BC8-A8026DBA705B}"/>
              </a:ext>
            </a:extLst>
          </p:cNvPr>
          <p:cNvSpPr txBox="1"/>
          <p:nvPr/>
        </p:nvSpPr>
        <p:spPr>
          <a:xfrm>
            <a:off x="1278866" y="4363737"/>
            <a:ext cx="6172200" cy="307777"/>
          </a:xfrm>
          <a:prstGeom prst="rect">
            <a:avLst/>
          </a:prstGeom>
          <a:noFill/>
        </p:spPr>
        <p:txBody>
          <a:bodyPr wrap="square" lIns="0" tIns="0" rIns="0" bIns="0" rtlCol="0" anchor="t">
            <a:spAutoFit/>
          </a:bodyPr>
          <a:lstStyle/>
          <a:p>
            <a:r>
              <a:rPr lang="en-US" sz="2000" dirty="0"/>
              <a:t>Prefer IAM Roles to access keys.</a:t>
            </a:r>
          </a:p>
        </p:txBody>
      </p:sp>
      <p:cxnSp>
        <p:nvCxnSpPr>
          <p:cNvPr id="13" name="Straight Connector 12">
            <a:extLst>
              <a:ext uri="{FF2B5EF4-FFF2-40B4-BE49-F238E27FC236}">
                <a16:creationId xmlns:a16="http://schemas.microsoft.com/office/drawing/2014/main" id="{DF6AB11C-1C1D-CE4D-9C9A-7688004245B8}"/>
              </a:ext>
            </a:extLst>
          </p:cNvPr>
          <p:cNvCxnSpPr>
            <a:cxnSpLocks/>
          </p:cNvCxnSpPr>
          <p:nvPr/>
        </p:nvCxnSpPr>
        <p:spPr>
          <a:xfrm>
            <a:off x="1278866" y="2945639"/>
            <a:ext cx="59984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6E2894-986B-E84C-AB4C-5FD8F5A00C57}"/>
              </a:ext>
            </a:extLst>
          </p:cNvPr>
          <p:cNvCxnSpPr>
            <a:cxnSpLocks/>
          </p:cNvCxnSpPr>
          <p:nvPr/>
        </p:nvCxnSpPr>
        <p:spPr>
          <a:xfrm>
            <a:off x="1278866" y="4067242"/>
            <a:ext cx="59984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90378F8-05A5-174F-BD7D-507EA3FC88F8}"/>
              </a:ext>
            </a:extLst>
          </p:cNvPr>
          <p:cNvPicPr>
            <a:picLocks noChangeAspect="1"/>
          </p:cNvPicPr>
          <p:nvPr/>
        </p:nvPicPr>
        <p:blipFill rotWithShape="1">
          <a:blip r:embed="rId3"/>
          <a:srcRect r="67091"/>
          <a:stretch/>
        </p:blipFill>
        <p:spPr>
          <a:xfrm>
            <a:off x="8414120" y="1848044"/>
            <a:ext cx="2500884" cy="3072053"/>
          </a:xfrm>
          <a:prstGeom prst="rect">
            <a:avLst/>
          </a:prstGeom>
        </p:spPr>
      </p:pic>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49</a:t>
            </a:fld>
            <a:endParaRPr lang="en-US"/>
          </a:p>
        </p:txBody>
      </p:sp>
    </p:spTree>
    <p:extLst>
      <p:ext uri="{BB962C8B-B14F-4D97-AF65-F5344CB8AC3E}">
        <p14:creationId xmlns:p14="http://schemas.microsoft.com/office/powerpoint/2010/main" val="156645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AWS Identity and Access Management (IAM)</a:t>
            </a:r>
          </a:p>
        </p:txBody>
      </p:sp>
      <p:sp>
        <p:nvSpPr>
          <p:cNvPr id="28" name="Text Placeholder 3">
            <a:extLst>
              <a:ext uri="{FF2B5EF4-FFF2-40B4-BE49-F238E27FC236}">
                <a16:creationId xmlns:a16="http://schemas.microsoft.com/office/drawing/2014/main" id="{4150D122-744C-D64B-8811-4A1BE9A33E28}"/>
              </a:ext>
            </a:extLst>
          </p:cNvPr>
          <p:cNvSpPr>
            <a:spLocks noGrp="1"/>
          </p:cNvSpPr>
          <p:nvPr>
            <p:ph idx="1"/>
          </p:nvPr>
        </p:nvSpPr>
        <p:spPr>
          <a:xfrm>
            <a:off x="4836988" y="1900520"/>
            <a:ext cx="6628971" cy="4412794"/>
          </a:xfrm>
        </p:spPr>
        <p:txBody>
          <a:bodyPr/>
          <a:lstStyle/>
          <a:p>
            <a:pPr>
              <a:lnSpc>
                <a:spcPct val="100000"/>
              </a:lnSpc>
              <a:spcBef>
                <a:spcPts val="400"/>
              </a:spcBef>
              <a:spcAft>
                <a:spcPts val="2400"/>
              </a:spcAft>
            </a:pPr>
            <a:r>
              <a:rPr lang="en-US" sz="2333" dirty="0"/>
              <a:t>Centrally manage users and user permissions </a:t>
            </a:r>
          </a:p>
          <a:p>
            <a:pPr>
              <a:lnSpc>
                <a:spcPct val="100000"/>
              </a:lnSpc>
              <a:spcBef>
                <a:spcPts val="400"/>
              </a:spcBef>
              <a:spcAft>
                <a:spcPts val="2400"/>
              </a:spcAft>
            </a:pPr>
            <a:r>
              <a:rPr lang="en-US" sz="2333" dirty="0"/>
              <a:t>Control which AWS resources users/applications can access</a:t>
            </a:r>
          </a:p>
          <a:p>
            <a:pPr>
              <a:lnSpc>
                <a:spcPct val="100000"/>
              </a:lnSpc>
              <a:spcBef>
                <a:spcPts val="400"/>
              </a:spcBef>
              <a:spcAft>
                <a:spcPts val="2400"/>
              </a:spcAft>
            </a:pPr>
            <a:r>
              <a:rPr lang="en-US" sz="2333" dirty="0"/>
              <a:t>Create users, groups, roles and policies</a:t>
            </a:r>
          </a:p>
          <a:p>
            <a:pPr>
              <a:lnSpc>
                <a:spcPct val="100000"/>
              </a:lnSpc>
              <a:spcBef>
                <a:spcPts val="400"/>
              </a:spcBef>
              <a:spcAft>
                <a:spcPts val="2400"/>
              </a:spcAft>
            </a:pPr>
            <a:r>
              <a:rPr lang="en-US" sz="2333" dirty="0"/>
              <a:t>Integrates with Microsoft Active Directory and AWS Directory Service </a:t>
            </a:r>
          </a:p>
          <a:p>
            <a:pPr>
              <a:lnSpc>
                <a:spcPct val="100000"/>
              </a:lnSpc>
              <a:spcBef>
                <a:spcPts val="400"/>
              </a:spcBef>
              <a:spcAft>
                <a:spcPts val="2400"/>
              </a:spcAft>
            </a:pPr>
            <a:r>
              <a:rPr lang="en-US" sz="2333" dirty="0"/>
              <a:t>Principle of Least Privilege</a:t>
            </a:r>
          </a:p>
        </p:txBody>
      </p:sp>
      <p:sp>
        <p:nvSpPr>
          <p:cNvPr id="6" name="TextBox 5">
            <a:extLst>
              <a:ext uri="{FF2B5EF4-FFF2-40B4-BE49-F238E27FC236}">
                <a16:creationId xmlns:a16="http://schemas.microsoft.com/office/drawing/2014/main" id="{8BEE06E2-8CBD-3F48-8B4F-C05F3077B353}"/>
              </a:ext>
            </a:extLst>
          </p:cNvPr>
          <p:cNvSpPr txBox="1"/>
          <p:nvPr/>
        </p:nvSpPr>
        <p:spPr>
          <a:xfrm>
            <a:off x="1797634" y="4403209"/>
            <a:ext cx="1649375" cy="372762"/>
          </a:xfrm>
          <a:prstGeom prst="rect">
            <a:avLst/>
          </a:prstGeom>
          <a:noFill/>
        </p:spPr>
        <p:txBody>
          <a:bodyPr wrap="square" lIns="0" tIns="0" rIns="0" bIns="0" rtlCol="0" anchor="t">
            <a:noAutofit/>
          </a:bodyPr>
          <a:lstStyle/>
          <a:p>
            <a:pPr algn="ctr"/>
            <a:r>
              <a:rPr lang="en-US" sz="2000" b="1" dirty="0"/>
              <a:t>AWS IAM</a:t>
            </a:r>
          </a:p>
        </p:txBody>
      </p:sp>
      <p:pic>
        <p:nvPicPr>
          <p:cNvPr id="8" name="Picture 7">
            <a:extLst>
              <a:ext uri="{FF2B5EF4-FFF2-40B4-BE49-F238E27FC236}">
                <a16:creationId xmlns:a16="http://schemas.microsoft.com/office/drawing/2014/main" id="{368FF555-BE73-4447-AE78-13303354F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717" y="2387995"/>
            <a:ext cx="907208" cy="1718922"/>
          </a:xfrm>
          <a:prstGeom prst="rect">
            <a:avLst/>
          </a:prstGeom>
        </p:spPr>
      </p:pic>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5</a:t>
            </a:fld>
            <a:endParaRPr lang="en-US"/>
          </a:p>
        </p:txBody>
      </p:sp>
    </p:spTree>
    <p:extLst>
      <p:ext uri="{BB962C8B-B14F-4D97-AF65-F5344CB8AC3E}">
        <p14:creationId xmlns:p14="http://schemas.microsoft.com/office/powerpoint/2010/main" val="2952037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787E3C5-F017-5342-A18A-0774633BEB95}"/>
              </a:ext>
            </a:extLst>
          </p:cNvPr>
          <p:cNvSpPr>
            <a:spLocks noGrp="1"/>
          </p:cNvSpPr>
          <p:nvPr>
            <p:ph type="title"/>
          </p:nvPr>
        </p:nvSpPr>
        <p:spPr/>
        <p:txBody>
          <a:bodyPr>
            <a:noAutofit/>
          </a:bodyPr>
          <a:lstStyle/>
          <a:p>
            <a:r>
              <a:rPr lang="en-US" dirty="0"/>
              <a:t>Thank You</a:t>
            </a:r>
          </a:p>
        </p:txBody>
      </p:sp>
    </p:spTree>
    <p:custDataLst>
      <p:tags r:id="rId1"/>
    </p:custDataLst>
    <p:extLst>
      <p:ext uri="{BB962C8B-B14F-4D97-AF65-F5344CB8AC3E}">
        <p14:creationId xmlns:p14="http://schemas.microsoft.com/office/powerpoint/2010/main" val="169743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65846969-FFEA-A344-9096-852806E00B8A}"/>
              </a:ext>
            </a:extLst>
          </p:cNvPr>
          <p:cNvSpPr/>
          <p:nvPr/>
        </p:nvSpPr>
        <p:spPr>
          <a:xfrm>
            <a:off x="344013" y="1855709"/>
            <a:ext cx="2623048" cy="4270789"/>
          </a:xfrm>
          <a:prstGeom prst="roundRect">
            <a:avLst>
              <a:gd name="adj" fmla="val 8981"/>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ounded Rectangle 30">
            <a:extLst>
              <a:ext uri="{FF2B5EF4-FFF2-40B4-BE49-F238E27FC236}">
                <a16:creationId xmlns:a16="http://schemas.microsoft.com/office/drawing/2014/main" id="{230D5B4E-A484-8948-A651-19C211703BF0}"/>
              </a:ext>
            </a:extLst>
          </p:cNvPr>
          <p:cNvSpPr/>
          <p:nvPr/>
        </p:nvSpPr>
        <p:spPr>
          <a:xfrm>
            <a:off x="3321276" y="1855708"/>
            <a:ext cx="2623048" cy="4270789"/>
          </a:xfrm>
          <a:prstGeom prst="roundRect">
            <a:avLst>
              <a:gd name="adj" fmla="val 8981"/>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ounded Rectangle 31">
            <a:extLst>
              <a:ext uri="{FF2B5EF4-FFF2-40B4-BE49-F238E27FC236}">
                <a16:creationId xmlns:a16="http://schemas.microsoft.com/office/drawing/2014/main" id="{C6F425FD-D7E0-2444-8FFA-79B6F97644D8}"/>
              </a:ext>
            </a:extLst>
          </p:cNvPr>
          <p:cNvSpPr/>
          <p:nvPr/>
        </p:nvSpPr>
        <p:spPr>
          <a:xfrm>
            <a:off x="6312098" y="1855708"/>
            <a:ext cx="2623048" cy="4270789"/>
          </a:xfrm>
          <a:prstGeom prst="roundRect">
            <a:avLst>
              <a:gd name="adj" fmla="val 8981"/>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ounded Rectangle 32">
            <a:extLst>
              <a:ext uri="{FF2B5EF4-FFF2-40B4-BE49-F238E27FC236}">
                <a16:creationId xmlns:a16="http://schemas.microsoft.com/office/drawing/2014/main" id="{4FB684CB-F2E2-DA45-8077-B32E38F191C4}"/>
              </a:ext>
            </a:extLst>
          </p:cNvPr>
          <p:cNvSpPr/>
          <p:nvPr/>
        </p:nvSpPr>
        <p:spPr>
          <a:xfrm>
            <a:off x="9289361" y="1855707"/>
            <a:ext cx="2623048" cy="4270789"/>
          </a:xfrm>
          <a:prstGeom prst="roundRect">
            <a:avLst>
              <a:gd name="adj" fmla="val 8981"/>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5B508B5-DE23-054E-82E7-B504EBBDAF97}"/>
              </a:ext>
            </a:extLst>
          </p:cNvPr>
          <p:cNvSpPr>
            <a:spLocks noGrp="1"/>
          </p:cNvSpPr>
          <p:nvPr>
            <p:ph type="title"/>
          </p:nvPr>
        </p:nvSpPr>
        <p:spPr/>
        <p:txBody>
          <a:bodyPr/>
          <a:lstStyle/>
          <a:p>
            <a:r>
              <a:rPr lang="en-US" dirty="0"/>
              <a:t>Identities</a:t>
            </a:r>
          </a:p>
        </p:txBody>
      </p:sp>
      <p:cxnSp>
        <p:nvCxnSpPr>
          <p:cNvPr id="8" name="Straight Connector 7">
            <a:extLst>
              <a:ext uri="{FF2B5EF4-FFF2-40B4-BE49-F238E27FC236}">
                <a16:creationId xmlns:a16="http://schemas.microsoft.com/office/drawing/2014/main" id="{E0A5D769-C77C-E246-8ED6-74C6D65EF5E0}"/>
              </a:ext>
            </a:extLst>
          </p:cNvPr>
          <p:cNvCxnSpPr>
            <a:cxnSpLocks/>
          </p:cNvCxnSpPr>
          <p:nvPr/>
        </p:nvCxnSpPr>
        <p:spPr>
          <a:xfrm>
            <a:off x="854346" y="3918357"/>
            <a:ext cx="1602379" cy="0"/>
          </a:xfrm>
          <a:prstGeom prst="line">
            <a:avLst/>
          </a:prstGeom>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46D56379-C9D5-594E-8A9D-DB92AD2C82C9}"/>
              </a:ext>
            </a:extLst>
          </p:cNvPr>
          <p:cNvSpPr txBox="1">
            <a:spLocks/>
          </p:cNvSpPr>
          <p:nvPr/>
        </p:nvSpPr>
        <p:spPr>
          <a:xfrm>
            <a:off x="689766" y="4114032"/>
            <a:ext cx="1931541" cy="1155592"/>
          </a:xfrm>
          <a:prstGeom prst="rect">
            <a:avLst/>
          </a:prstGeom>
        </p:spPr>
        <p:txBody>
          <a:bodyPr anchor="ctr">
            <a:norm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algn="ctr">
              <a:lnSpc>
                <a:spcPct val="100000"/>
              </a:lnSpc>
            </a:pPr>
            <a:r>
              <a:rPr lang="en-US" sz="2400" b="1" dirty="0">
                <a:latin typeface="+mn-lt"/>
              </a:rPr>
              <a:t>IAM Users and Groups</a:t>
            </a:r>
          </a:p>
        </p:txBody>
      </p:sp>
      <p:cxnSp>
        <p:nvCxnSpPr>
          <p:cNvPr id="12" name="Straight Connector 11">
            <a:extLst>
              <a:ext uri="{FF2B5EF4-FFF2-40B4-BE49-F238E27FC236}">
                <a16:creationId xmlns:a16="http://schemas.microsoft.com/office/drawing/2014/main" id="{E48CECE9-230E-DB41-AA1A-ED2AFF7EF742}"/>
              </a:ext>
            </a:extLst>
          </p:cNvPr>
          <p:cNvCxnSpPr>
            <a:cxnSpLocks/>
          </p:cNvCxnSpPr>
          <p:nvPr/>
        </p:nvCxnSpPr>
        <p:spPr>
          <a:xfrm>
            <a:off x="3831610" y="3924649"/>
            <a:ext cx="1602379" cy="0"/>
          </a:xfrm>
          <a:prstGeom prst="line">
            <a:avLst/>
          </a:prstGeom>
          <a:ln/>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64CFA343-3593-8547-BA7D-E6A7F5417116}"/>
              </a:ext>
            </a:extLst>
          </p:cNvPr>
          <p:cNvSpPr txBox="1">
            <a:spLocks/>
          </p:cNvSpPr>
          <p:nvPr/>
        </p:nvSpPr>
        <p:spPr>
          <a:xfrm>
            <a:off x="3781065" y="4114032"/>
            <a:ext cx="1703470" cy="1155592"/>
          </a:xfrm>
          <a:prstGeom prst="rect">
            <a:avLst/>
          </a:prstGeom>
        </p:spPr>
        <p:txBody>
          <a:bodyPr vert="horz" lIns="76200" tIns="38100" rIns="76200" bIns="38100" rtlCol="0" anchor="ctr">
            <a:normAutofit/>
          </a:bodyPr>
          <a:lstStyle>
            <a:lvl1pPr marL="685800" indent="-457200" algn="l" defTabSz="914400" rtl="0" eaLnBrk="1" latinLnBrk="0" hangingPunct="1">
              <a:lnSpc>
                <a:spcPct val="90000"/>
              </a:lnSpc>
              <a:spcBef>
                <a:spcPts val="1000"/>
              </a:spcBef>
              <a:buSzPct val="90000"/>
              <a:buFontTx/>
              <a:buBlip>
                <a:blip r:embed="rId4"/>
              </a:buBlip>
              <a:defRPr sz="2800" b="0" i="0" kern="1200">
                <a:solidFill>
                  <a:schemeClr val="tx1"/>
                </a:solidFill>
                <a:latin typeface="Amazon Ember Light" charset="0"/>
                <a:ea typeface="Amazon Ember Light" charset="0"/>
                <a:cs typeface="Amazon Ember Light" charset="0"/>
              </a:defRPr>
            </a:lvl1pPr>
            <a:lvl2pPr marL="1143000" indent="-457200" algn="l" defTabSz="914400" rtl="0" eaLnBrk="1" latinLnBrk="0" hangingPunct="1">
              <a:lnSpc>
                <a:spcPct val="90000"/>
              </a:lnSpc>
              <a:spcBef>
                <a:spcPts val="500"/>
              </a:spcBef>
              <a:buSzPct val="90000"/>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320040" algn="l" defTabSz="914400" rtl="0" eaLnBrk="1" latinLnBrk="0" hangingPunct="1">
              <a:lnSpc>
                <a:spcPct val="90000"/>
              </a:lnSpc>
              <a:spcBef>
                <a:spcPts val="500"/>
              </a:spcBef>
              <a:buSzPct val="90000"/>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00000"/>
              </a:lnSpc>
              <a:buNone/>
            </a:pPr>
            <a:r>
              <a:rPr lang="en-US" sz="2400" b="1" dirty="0">
                <a:latin typeface="+mn-lt"/>
              </a:rPr>
              <a:t>IAM Roles</a:t>
            </a:r>
          </a:p>
        </p:txBody>
      </p:sp>
      <p:sp>
        <p:nvSpPr>
          <p:cNvPr id="17" name="Content Placeholder 2">
            <a:extLst>
              <a:ext uri="{FF2B5EF4-FFF2-40B4-BE49-F238E27FC236}">
                <a16:creationId xmlns:a16="http://schemas.microsoft.com/office/drawing/2014/main" id="{1A742336-6E5D-9D41-BC61-6ACC89A4ACAF}"/>
              </a:ext>
            </a:extLst>
          </p:cNvPr>
          <p:cNvSpPr txBox="1">
            <a:spLocks/>
          </p:cNvSpPr>
          <p:nvPr/>
        </p:nvSpPr>
        <p:spPr>
          <a:xfrm>
            <a:off x="6717177" y="4112847"/>
            <a:ext cx="1703470" cy="1155592"/>
          </a:xfrm>
          <a:prstGeom prst="rect">
            <a:avLst/>
          </a:prstGeom>
        </p:spPr>
        <p:txBody>
          <a:bodyPr vert="horz" lIns="76200" tIns="38100" rIns="76200" bIns="38100" rtlCol="0" anchor="ctr">
            <a:normAutofit/>
          </a:bodyPr>
          <a:lstStyle>
            <a:defPPr>
              <a:defRPr lang="en-US"/>
            </a:defPPr>
            <a:lvl1pPr indent="0" algn="ctr">
              <a:lnSpc>
                <a:spcPct val="100000"/>
              </a:lnSpc>
              <a:spcBef>
                <a:spcPts val="1000"/>
              </a:spcBef>
              <a:buSzPct val="90000"/>
              <a:buFontTx/>
              <a:buNone/>
              <a:defRPr sz="2400" b="1" i="0">
                <a:ea typeface="Amazon Ember Light" charset="0"/>
                <a:cs typeface="Amazon Ember Light" charset="0"/>
              </a:defRPr>
            </a:lvl1pPr>
            <a:lvl2pPr marL="1143000" indent="-457200">
              <a:lnSpc>
                <a:spcPct val="90000"/>
              </a:lnSpc>
              <a:spcBef>
                <a:spcPts val="500"/>
              </a:spcBef>
              <a:buSzPct val="90000"/>
              <a:buFontTx/>
              <a:buBlip>
                <a:blip r:embed="rId4"/>
              </a:buBlip>
              <a:defRPr sz="2400" b="0" i="0">
                <a:latin typeface="Amazon Ember Light" charset="0"/>
                <a:ea typeface="Amazon Ember Light" charset="0"/>
                <a:cs typeface="Amazon Ember Light" charset="0"/>
              </a:defRPr>
            </a:lvl2pPr>
            <a:lvl3pPr marL="1143000" indent="-320040">
              <a:lnSpc>
                <a:spcPct val="90000"/>
              </a:lnSpc>
              <a:spcBef>
                <a:spcPts val="500"/>
              </a:spcBef>
              <a:buSzPct val="90000"/>
              <a:buFontTx/>
              <a:buBlip>
                <a:blip r:embed="rId4"/>
              </a:buBlip>
              <a:defRPr sz="2000" b="0" i="0">
                <a:latin typeface="Amazon Ember Light" charset="0"/>
                <a:ea typeface="Amazon Ember Light" charset="0"/>
                <a:cs typeface="Amazon Ember Light" charset="0"/>
              </a:defRPr>
            </a:lvl3pPr>
            <a:lvl4pPr marL="1600200" indent="-228600">
              <a:lnSpc>
                <a:spcPct val="90000"/>
              </a:lnSpc>
              <a:spcBef>
                <a:spcPts val="500"/>
              </a:spcBef>
              <a:buFontTx/>
              <a:buBlip>
                <a:blip r:embed="rId5"/>
              </a:buBlip>
              <a:defRPr b="0" i="0">
                <a:latin typeface="Amazon Ember Light" charset="0"/>
                <a:ea typeface="Amazon Ember Light" charset="0"/>
                <a:cs typeface="Amazon Ember Light" charset="0"/>
              </a:defRPr>
            </a:lvl4pPr>
            <a:lvl5pPr marL="2057400" indent="-228600">
              <a:lnSpc>
                <a:spcPct val="90000"/>
              </a:lnSpc>
              <a:spcBef>
                <a:spcPts val="500"/>
              </a:spcBef>
              <a:buFontTx/>
              <a:buBlip>
                <a:blip r:embed="rId5"/>
              </a:buBlip>
              <a:defRPr b="0" i="0">
                <a:latin typeface="Amazon Ember Light" charset="0"/>
                <a:ea typeface="Amazon Ember Light" charset="0"/>
                <a:cs typeface="Amazon Ember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dirty="0"/>
              <a:t>Federated Users</a:t>
            </a:r>
          </a:p>
        </p:txBody>
      </p:sp>
      <p:cxnSp>
        <p:nvCxnSpPr>
          <p:cNvPr id="24" name="Straight Connector 23">
            <a:extLst>
              <a:ext uri="{FF2B5EF4-FFF2-40B4-BE49-F238E27FC236}">
                <a16:creationId xmlns:a16="http://schemas.microsoft.com/office/drawing/2014/main" id="{A0C23FC8-831D-CA41-ADC6-89016680B00F}"/>
              </a:ext>
            </a:extLst>
          </p:cNvPr>
          <p:cNvCxnSpPr>
            <a:cxnSpLocks/>
          </p:cNvCxnSpPr>
          <p:nvPr/>
        </p:nvCxnSpPr>
        <p:spPr>
          <a:xfrm>
            <a:off x="9850241" y="3913757"/>
            <a:ext cx="1602379" cy="0"/>
          </a:xfrm>
          <a:prstGeom prst="line">
            <a:avLst/>
          </a:prstGeom>
          <a:ln/>
        </p:spPr>
        <p:style>
          <a:lnRef idx="1">
            <a:schemeClr val="dk1"/>
          </a:lnRef>
          <a:fillRef idx="0">
            <a:schemeClr val="dk1"/>
          </a:fillRef>
          <a:effectRef idx="0">
            <a:schemeClr val="dk1"/>
          </a:effectRef>
          <a:fontRef idx="minor">
            <a:schemeClr val="tx1"/>
          </a:fontRef>
        </p:style>
      </p:cxnSp>
      <p:sp>
        <p:nvSpPr>
          <p:cNvPr id="25" name="Content Placeholder 2">
            <a:extLst>
              <a:ext uri="{FF2B5EF4-FFF2-40B4-BE49-F238E27FC236}">
                <a16:creationId xmlns:a16="http://schemas.microsoft.com/office/drawing/2014/main" id="{171A23D5-FEF4-E14F-8432-2735E3A98EA7}"/>
              </a:ext>
            </a:extLst>
          </p:cNvPr>
          <p:cNvSpPr txBox="1">
            <a:spLocks/>
          </p:cNvSpPr>
          <p:nvPr/>
        </p:nvSpPr>
        <p:spPr>
          <a:xfrm>
            <a:off x="9749150" y="4112847"/>
            <a:ext cx="1703470" cy="1155592"/>
          </a:xfrm>
          <a:prstGeom prst="rect">
            <a:avLst/>
          </a:prstGeom>
        </p:spPr>
        <p:txBody>
          <a:bodyPr vert="horz" lIns="76200" tIns="38100" rIns="76200" bIns="38100" rtlCol="0" anchor="ctr">
            <a:normAutofit lnSpcReduction="10000"/>
          </a:bodyPr>
          <a:lstStyle>
            <a:defPPr>
              <a:defRPr lang="en-US"/>
            </a:defPPr>
            <a:lvl1pPr indent="0" algn="ctr">
              <a:lnSpc>
                <a:spcPct val="100000"/>
              </a:lnSpc>
              <a:spcBef>
                <a:spcPts val="1000"/>
              </a:spcBef>
              <a:buSzPct val="90000"/>
              <a:buFontTx/>
              <a:buNone/>
              <a:defRPr sz="2400" b="1" i="0">
                <a:ea typeface="Amazon Ember Light" charset="0"/>
                <a:cs typeface="Amazon Ember Light" charset="0"/>
              </a:defRPr>
            </a:lvl1pPr>
            <a:lvl2pPr marL="1143000" indent="-457200">
              <a:lnSpc>
                <a:spcPct val="90000"/>
              </a:lnSpc>
              <a:spcBef>
                <a:spcPts val="500"/>
              </a:spcBef>
              <a:buSzPct val="90000"/>
              <a:buFontTx/>
              <a:buBlip>
                <a:blip r:embed="rId4"/>
              </a:buBlip>
              <a:defRPr sz="2400" b="0" i="0">
                <a:latin typeface="Amazon Ember Light" charset="0"/>
                <a:ea typeface="Amazon Ember Light" charset="0"/>
                <a:cs typeface="Amazon Ember Light" charset="0"/>
              </a:defRPr>
            </a:lvl2pPr>
            <a:lvl3pPr marL="1143000" indent="-320040">
              <a:lnSpc>
                <a:spcPct val="90000"/>
              </a:lnSpc>
              <a:spcBef>
                <a:spcPts val="500"/>
              </a:spcBef>
              <a:buSzPct val="90000"/>
              <a:buFontTx/>
              <a:buBlip>
                <a:blip r:embed="rId4"/>
              </a:buBlip>
              <a:defRPr sz="2000" b="0" i="0">
                <a:latin typeface="Amazon Ember Light" charset="0"/>
                <a:ea typeface="Amazon Ember Light" charset="0"/>
                <a:cs typeface="Amazon Ember Light" charset="0"/>
              </a:defRPr>
            </a:lvl3pPr>
            <a:lvl4pPr marL="1600200" indent="-228600">
              <a:lnSpc>
                <a:spcPct val="90000"/>
              </a:lnSpc>
              <a:spcBef>
                <a:spcPts val="500"/>
              </a:spcBef>
              <a:buFontTx/>
              <a:buBlip>
                <a:blip r:embed="rId5"/>
              </a:buBlip>
              <a:defRPr b="0" i="0">
                <a:latin typeface="Amazon Ember Light" charset="0"/>
                <a:ea typeface="Amazon Ember Light" charset="0"/>
                <a:cs typeface="Amazon Ember Light" charset="0"/>
              </a:defRPr>
            </a:lvl4pPr>
            <a:lvl5pPr marL="2057400" indent="-228600">
              <a:lnSpc>
                <a:spcPct val="90000"/>
              </a:lnSpc>
              <a:spcBef>
                <a:spcPts val="500"/>
              </a:spcBef>
              <a:buFontTx/>
              <a:buBlip>
                <a:blip r:embed="rId5"/>
              </a:buBlip>
              <a:defRPr b="0" i="0">
                <a:latin typeface="Amazon Ember Light" charset="0"/>
                <a:ea typeface="Amazon Ember Light" charset="0"/>
                <a:cs typeface="Amazon Ember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dirty="0"/>
              <a:t>Web Identity Federation</a:t>
            </a:r>
          </a:p>
        </p:txBody>
      </p:sp>
      <p:pic>
        <p:nvPicPr>
          <p:cNvPr id="26" name="Picture 25">
            <a:extLst>
              <a:ext uri="{FF2B5EF4-FFF2-40B4-BE49-F238E27FC236}">
                <a16:creationId xmlns:a16="http://schemas.microsoft.com/office/drawing/2014/main" id="{801F35DF-DD8E-6245-816A-5648EF3BE7C9}"/>
              </a:ext>
            </a:extLst>
          </p:cNvPr>
          <p:cNvPicPr>
            <a:picLocks noChangeAspect="1"/>
          </p:cNvPicPr>
          <p:nvPr/>
        </p:nvPicPr>
        <p:blipFill>
          <a:blip r:embed="rId6"/>
          <a:stretch>
            <a:fillRect/>
          </a:stretch>
        </p:blipFill>
        <p:spPr>
          <a:xfrm>
            <a:off x="651716" y="2541390"/>
            <a:ext cx="2007638" cy="922428"/>
          </a:xfrm>
          <a:prstGeom prst="rect">
            <a:avLst/>
          </a:prstGeom>
        </p:spPr>
      </p:pic>
      <p:pic>
        <p:nvPicPr>
          <p:cNvPr id="27" name="Picture 26">
            <a:extLst>
              <a:ext uri="{FF2B5EF4-FFF2-40B4-BE49-F238E27FC236}">
                <a16:creationId xmlns:a16="http://schemas.microsoft.com/office/drawing/2014/main" id="{B1EB2829-D72E-AD4F-9377-83BF755A0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1760" y="2633142"/>
            <a:ext cx="862077" cy="738923"/>
          </a:xfrm>
          <a:prstGeom prst="rect">
            <a:avLst/>
          </a:prstGeom>
        </p:spPr>
      </p:pic>
      <p:pic>
        <p:nvPicPr>
          <p:cNvPr id="28" name="Picture 27">
            <a:extLst>
              <a:ext uri="{FF2B5EF4-FFF2-40B4-BE49-F238E27FC236}">
                <a16:creationId xmlns:a16="http://schemas.microsoft.com/office/drawing/2014/main" id="{2A1BC4BB-B850-3A40-99F1-A7D1D20D00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4896" y="2541390"/>
            <a:ext cx="677451" cy="812942"/>
          </a:xfrm>
          <a:prstGeom prst="rect">
            <a:avLst/>
          </a:prstGeom>
        </p:spPr>
      </p:pic>
      <p:sp>
        <p:nvSpPr>
          <p:cNvPr id="29" name="TextBox 28">
            <a:extLst>
              <a:ext uri="{FF2B5EF4-FFF2-40B4-BE49-F238E27FC236}">
                <a16:creationId xmlns:a16="http://schemas.microsoft.com/office/drawing/2014/main" id="{765E818B-7DE4-0B48-BDC8-60A234BAFE2E}"/>
              </a:ext>
            </a:extLst>
          </p:cNvPr>
          <p:cNvSpPr txBox="1"/>
          <p:nvPr/>
        </p:nvSpPr>
        <p:spPr>
          <a:xfrm>
            <a:off x="6836806" y="3471128"/>
            <a:ext cx="1464210" cy="430887"/>
          </a:xfrm>
          <a:prstGeom prst="rect">
            <a:avLst/>
          </a:prstGeom>
          <a:noFill/>
        </p:spPr>
        <p:txBody>
          <a:bodyPr wrap="square" rtlCol="0">
            <a:spAutoFit/>
          </a:bodyPr>
          <a:lstStyle/>
          <a:p>
            <a:pPr algn="ctr"/>
            <a:r>
              <a:rPr lang="en-US" sz="1100" dirty="0">
                <a:latin typeface="Amazon Ember" panose="020B0603020204020204" pitchFamily="34" charset="0"/>
                <a:ea typeface="Amazon Ember" panose="020B0603020204020204" pitchFamily="34" charset="0"/>
                <a:cs typeface="Amazon Ember" panose="020B0603020204020204" pitchFamily="34" charset="0"/>
              </a:rPr>
              <a:t>AWS Managed Microsoft AD</a:t>
            </a:r>
          </a:p>
        </p:txBody>
      </p:sp>
      <p:cxnSp>
        <p:nvCxnSpPr>
          <p:cNvPr id="34" name="Straight Connector 33">
            <a:extLst>
              <a:ext uri="{FF2B5EF4-FFF2-40B4-BE49-F238E27FC236}">
                <a16:creationId xmlns:a16="http://schemas.microsoft.com/office/drawing/2014/main" id="{CDE0A921-FD9D-D34F-AFA4-70ADE2FB3070}"/>
              </a:ext>
            </a:extLst>
          </p:cNvPr>
          <p:cNvCxnSpPr>
            <a:cxnSpLocks/>
          </p:cNvCxnSpPr>
          <p:nvPr/>
        </p:nvCxnSpPr>
        <p:spPr>
          <a:xfrm>
            <a:off x="6823290" y="3918357"/>
            <a:ext cx="1602379" cy="0"/>
          </a:xfrm>
          <a:prstGeom prst="line">
            <a:avLst/>
          </a:prstGeom>
          <a:ln/>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77A56C1F-4188-DD46-BD58-E7BEDBF5A3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55572" y="2586762"/>
            <a:ext cx="889147" cy="889147"/>
          </a:xfrm>
          <a:prstGeom prst="rect">
            <a:avLst/>
          </a:prstGeom>
        </p:spPr>
      </p:pic>
      <p:sp>
        <p:nvSpPr>
          <p:cNvPr id="4" name="Footer Placeholder 3"/>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6</a:t>
            </a:fld>
            <a:endParaRPr lang="en-US"/>
          </a:p>
        </p:txBody>
      </p:sp>
    </p:spTree>
    <p:custDataLst>
      <p:tags r:id="rId1"/>
    </p:custDataLst>
    <p:extLst>
      <p:ext uri="{BB962C8B-B14F-4D97-AF65-F5344CB8AC3E}">
        <p14:creationId xmlns:p14="http://schemas.microsoft.com/office/powerpoint/2010/main" val="309955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Where to Fill Your Gaps</a:t>
            </a:r>
          </a:p>
        </p:txBody>
      </p:sp>
      <p:sp>
        <p:nvSpPr>
          <p:cNvPr id="12" name="Rectangle 11">
            <a:extLst>
              <a:ext uri="{FF2B5EF4-FFF2-40B4-BE49-F238E27FC236}">
                <a16:creationId xmlns:a16="http://schemas.microsoft.com/office/drawing/2014/main" id="{39DFF8DC-B33E-0B4A-9B31-D7DE180FA457}"/>
              </a:ext>
            </a:extLst>
          </p:cNvPr>
          <p:cNvSpPr/>
          <p:nvPr/>
        </p:nvSpPr>
        <p:spPr>
          <a:xfrm>
            <a:off x="3583526" y="1487632"/>
            <a:ext cx="8431267" cy="2872068"/>
          </a:xfrm>
          <a:prstGeom prst="rect">
            <a:avLst/>
          </a:prstGeom>
        </p:spPr>
        <p:txBody>
          <a:bodyPr wrap="square" lIns="0" tIns="0" rIns="0" bIns="0" anchor="ctr">
            <a:spAutoFit/>
          </a:bodyPr>
          <a:lstStyle/>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3">
                  <a:extLst>
                    <a:ext uri="{A12FA001-AC4F-418D-AE19-62706E023703}">
                      <ahyp:hlinkClr xmlns:ahyp="http://schemas.microsoft.com/office/drawing/2018/hyperlinkcolor" xmlns="" val="tx"/>
                    </a:ext>
                  </a:extLst>
                </a:hlinkClick>
              </a:rPr>
              <a:t>Overview of Security Processes whitepaper</a:t>
            </a:r>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4">
                  <a:extLst>
                    <a:ext uri="{A12FA001-AC4F-418D-AE19-62706E023703}">
                      <ahyp:hlinkClr xmlns:ahyp="http://schemas.microsoft.com/office/drawing/2018/hyperlinkcolor" xmlns="" val="tx"/>
                    </a:ext>
                  </a:extLst>
                </a:hlinkClick>
              </a:rPr>
              <a:t>AWS Security Best Practices whitepaper</a:t>
            </a:r>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xmlns="" val="tx"/>
                  </a:ext>
                </a:extLst>
              </a:hlinkClick>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6">
                  <a:extLst>
                    <a:ext uri="{A12FA001-AC4F-418D-AE19-62706E023703}">
                      <ahyp:hlinkClr xmlns:ahyp="http://schemas.microsoft.com/office/drawing/2018/hyperlinkcolor" xmlns="" val="tx"/>
                    </a:ext>
                  </a:extLst>
                </a:hlinkClick>
              </a:rPr>
              <a:t>IAM Best Practices</a:t>
            </a:r>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7">
                <a:extLst>
                  <a:ext uri="{A12FA001-AC4F-418D-AE19-62706E023703}">
                    <ahyp:hlinkClr xmlns:ahyp="http://schemas.microsoft.com/office/drawing/2018/hyperlinkcolor" xmlns="" val="tx"/>
                  </a:ext>
                </a:extLst>
              </a:hlinkClick>
            </a:endParaRPr>
          </a:p>
          <a:p>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hlinkClick r:id="rId8">
                  <a:extLst>
                    <a:ext uri="{A12FA001-AC4F-418D-AE19-62706E023703}">
                      <ahyp:hlinkClr xmlns:ahyp="http://schemas.microsoft.com/office/drawing/2018/hyperlinkcolor" xmlns="" val="tx"/>
                    </a:ext>
                  </a:extLst>
                </a:hlinkClick>
              </a:rPr>
              <a:t>When to Use ​AWS STS</a:t>
            </a:r>
            <a:r>
              <a:rPr lang="en-US" sz="2333" dirty="0">
                <a:solidFill>
                  <a:schemeClr val="accent4">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r>
          </a:p>
          <a:p>
            <a:endParaRPr lang="en-US" sz="2333" dirty="0">
              <a:solidFill>
                <a:srgbClr val="D232AA"/>
              </a:solidFill>
              <a:latin typeface="Amazon Ember Light" panose="020B0403020204020204" pitchFamily="34" charset="0"/>
              <a:ea typeface="Amazon Ember Light" panose="020B0403020204020204" pitchFamily="34" charset="0"/>
              <a:cs typeface="Amazon Ember Light" panose="020B0403020204020204" pitchFamily="34" charset="0"/>
              <a:hlinkClick r:id="rId7">
                <a:extLst>
                  <a:ext uri="{A12FA001-AC4F-418D-AE19-62706E023703}">
                    <ahyp:hlinkClr xmlns:ahyp="http://schemas.microsoft.com/office/drawing/2018/hyperlinkcolor" xmlns="" val="tx"/>
                  </a:ext>
                </a:extLst>
              </a:hlinkClick>
            </a:endParaRPr>
          </a:p>
        </p:txBody>
      </p:sp>
      <p:cxnSp>
        <p:nvCxnSpPr>
          <p:cNvPr id="13" name="Straight Connector 12">
            <a:extLst>
              <a:ext uri="{FF2B5EF4-FFF2-40B4-BE49-F238E27FC236}">
                <a16:creationId xmlns:a16="http://schemas.microsoft.com/office/drawing/2014/main" id="{1753DABC-09E7-DF4F-8E22-E2E18022EA71}"/>
              </a:ext>
            </a:extLst>
          </p:cNvPr>
          <p:cNvCxnSpPr>
            <a:cxnSpLocks/>
          </p:cNvCxnSpPr>
          <p:nvPr/>
        </p:nvCxnSpPr>
        <p:spPr>
          <a:xfrm>
            <a:off x="3583526" y="2073840"/>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1DAADB-04F2-2045-8F9D-C59C0C33EC3F}"/>
              </a:ext>
            </a:extLst>
          </p:cNvPr>
          <p:cNvCxnSpPr>
            <a:cxnSpLocks/>
          </p:cNvCxnSpPr>
          <p:nvPr/>
        </p:nvCxnSpPr>
        <p:spPr>
          <a:xfrm>
            <a:off x="3583526" y="2788396"/>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5FA3884-AFE6-E349-B380-B5963B332D21}"/>
              </a:ext>
            </a:extLst>
          </p:cNvPr>
          <p:cNvPicPr>
            <a:picLocks noChangeAspect="1"/>
          </p:cNvPicPr>
          <p:nvPr/>
        </p:nvPicPr>
        <p:blipFill rotWithShape="1">
          <a:blip r:embed="rId9"/>
          <a:srcRect l="7006" t="10170" r="7400" b="6296"/>
          <a:stretch/>
        </p:blipFill>
        <p:spPr>
          <a:xfrm>
            <a:off x="21619" y="3713438"/>
            <a:ext cx="4975684" cy="2231090"/>
          </a:xfrm>
          <a:prstGeom prst="rect">
            <a:avLst/>
          </a:prstGeom>
        </p:spPr>
      </p:pic>
      <p:cxnSp>
        <p:nvCxnSpPr>
          <p:cNvPr id="7" name="Straight Connector 6">
            <a:extLst>
              <a:ext uri="{FF2B5EF4-FFF2-40B4-BE49-F238E27FC236}">
                <a16:creationId xmlns:a16="http://schemas.microsoft.com/office/drawing/2014/main" id="{ED154F14-7A6E-7B47-A986-D7A95C1C00F6}"/>
              </a:ext>
            </a:extLst>
          </p:cNvPr>
          <p:cNvCxnSpPr>
            <a:cxnSpLocks/>
          </p:cNvCxnSpPr>
          <p:nvPr/>
        </p:nvCxnSpPr>
        <p:spPr>
          <a:xfrm>
            <a:off x="3583526" y="3479510"/>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a:p>
        </p:txBody>
      </p:sp>
    </p:spTree>
    <p:extLst>
      <p:ext uri="{BB962C8B-B14F-4D97-AF65-F5344CB8AC3E}">
        <p14:creationId xmlns:p14="http://schemas.microsoft.com/office/powerpoint/2010/main" val="386383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Amazon Ember Light" panose="020B0403020204020204"/>
              </a:rPr>
              <a:t>Your AWS Account Administrator left your company today. The Administrator had access to the root user and a personal IAM administrator account. </a:t>
            </a:r>
            <a:r>
              <a:rPr lang="en-US" sz="2000" dirty="0">
                <a:solidFill>
                  <a:srgbClr val="000000"/>
                </a:solidFill>
                <a:latin typeface="Amazon Ember Light" panose="020B0403020204020204"/>
              </a:rPr>
              <a:t>With these accounts,</a:t>
            </a:r>
            <a:r>
              <a:rPr lang="en-US" sz="2000" dirty="0">
                <a:latin typeface="Amazon Ember Light" panose="020B0403020204020204"/>
              </a:rPr>
              <a:t> he generated other IAM users and keys. </a:t>
            </a:r>
          </a:p>
          <a:p>
            <a:pPr>
              <a:lnSpc>
                <a:spcPct val="100000"/>
              </a:lnSpc>
            </a:pPr>
            <a:endParaRPr lang="en-US" sz="1100" dirty="0">
              <a:latin typeface="Amazon Ember Light" panose="020B0403020204020204"/>
            </a:endParaRPr>
          </a:p>
          <a:p>
            <a:pPr marL="0" indent="0">
              <a:lnSpc>
                <a:spcPct val="100000"/>
              </a:lnSpc>
              <a:buNone/>
            </a:pPr>
            <a:r>
              <a:rPr lang="en-US" sz="2000" dirty="0">
                <a:latin typeface="Amazon Ember Light" panose="020B0403020204020204"/>
              </a:rPr>
              <a:t>Which of the following should you do today to protect your AWS infrastructure? (Select THREE.)</a:t>
            </a:r>
          </a:p>
          <a:p>
            <a:pPr>
              <a:lnSpc>
                <a:spcPct val="100000"/>
              </a:lnSpc>
            </a:pPr>
            <a:endParaRPr lang="en-US" sz="1800" dirty="0">
              <a:latin typeface="Amazon Ember Light" panose="020B0403020204020204"/>
            </a:endParaRPr>
          </a:p>
          <a:p>
            <a:pPr marL="428598" indent="-428598">
              <a:lnSpc>
                <a:spcPct val="100000"/>
              </a:lnSpc>
              <a:buFont typeface="+mj-lt"/>
              <a:buAutoNum type="alphaUcPeriod"/>
            </a:pPr>
            <a:r>
              <a:rPr lang="en-US" sz="1800" dirty="0">
                <a:latin typeface="Amazon Ember Light" panose="020B0403020204020204"/>
              </a:rPr>
              <a:t>Change the password and add MFA to the root user.</a:t>
            </a:r>
          </a:p>
          <a:p>
            <a:pPr marL="428598" indent="-428598">
              <a:lnSpc>
                <a:spcPct val="100000"/>
              </a:lnSpc>
              <a:buFont typeface="+mj-lt"/>
              <a:buAutoNum type="alphaUcPeriod"/>
            </a:pPr>
            <a:r>
              <a:rPr lang="en-US" sz="1800" dirty="0">
                <a:latin typeface="Amazon Ember Light" panose="020B0403020204020204"/>
              </a:rPr>
              <a:t>Put an IP restriction on root user logins.</a:t>
            </a:r>
          </a:p>
          <a:p>
            <a:pPr marL="428598" indent="-428598">
              <a:lnSpc>
                <a:spcPct val="100000"/>
              </a:lnSpc>
              <a:buFont typeface="+mj-lt"/>
              <a:buAutoNum type="alphaUcPeriod"/>
            </a:pPr>
            <a:r>
              <a:rPr lang="en-US" sz="1800" dirty="0">
                <a:latin typeface="Amazon Ember Light" panose="020B0403020204020204"/>
              </a:rPr>
              <a:t>Rotate keys and change passwords for IAM users.</a:t>
            </a:r>
          </a:p>
          <a:p>
            <a:pPr marL="428598" indent="-428598">
              <a:lnSpc>
                <a:spcPct val="100000"/>
              </a:lnSpc>
              <a:buFont typeface="+mj-lt"/>
              <a:buAutoNum type="alphaUcPeriod"/>
            </a:pPr>
            <a:r>
              <a:rPr lang="en-US" sz="1800" dirty="0">
                <a:latin typeface="Amazon Ember Light" panose="020B0403020204020204"/>
              </a:rPr>
              <a:t>Delete all IAM users.</a:t>
            </a:r>
          </a:p>
          <a:p>
            <a:pPr marL="428598" indent="-428598">
              <a:lnSpc>
                <a:spcPct val="100000"/>
              </a:lnSpc>
              <a:buFont typeface="+mj-lt"/>
              <a:buAutoNum type="alphaUcPeriod"/>
            </a:pPr>
            <a:r>
              <a:rPr lang="en-US" sz="1800" dirty="0">
                <a:latin typeface="Amazon Ember Light" panose="020B0403020204020204"/>
              </a:rPr>
              <a:t>Delete the Administrator’s IAM user.</a:t>
            </a:r>
          </a:p>
          <a:p>
            <a:pPr marL="428598" indent="-428598">
              <a:lnSpc>
                <a:spcPct val="100000"/>
              </a:lnSpc>
              <a:buFont typeface="+mj-lt"/>
              <a:buAutoNum type="alphaUcPeriod"/>
            </a:pPr>
            <a:r>
              <a:rPr lang="en-US" sz="1800" dirty="0">
                <a:latin typeface="Amazon Ember Light" panose="020B0403020204020204"/>
              </a:rPr>
              <a:t>Relaunch all EC2 instances with new roles.</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8</a:t>
            </a:fld>
            <a:endParaRPr lang="en-US"/>
          </a:p>
        </p:txBody>
      </p:sp>
    </p:spTree>
    <p:extLst>
      <p:ext uri="{BB962C8B-B14F-4D97-AF65-F5344CB8AC3E}">
        <p14:creationId xmlns:p14="http://schemas.microsoft.com/office/powerpoint/2010/main" val="185398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000" dirty="0">
                <a:latin typeface="Amazon Ember Light" panose="020B0403020204020204"/>
              </a:rPr>
              <a:t>Your AWS Account Administrator left your company today. The Administrator had access to the </a:t>
            </a:r>
            <a:r>
              <a:rPr lang="en-US" sz="2000" b="1" dirty="0">
                <a:solidFill>
                  <a:srgbClr val="D232AA"/>
                </a:solidFill>
                <a:latin typeface="Amazon Ember Light" panose="020B0403020204020204"/>
              </a:rPr>
              <a:t>root user</a:t>
            </a:r>
            <a:r>
              <a:rPr lang="en-US" sz="2000" dirty="0">
                <a:latin typeface="Amazon Ember Light" panose="020B0403020204020204"/>
              </a:rPr>
              <a:t> and a personal </a:t>
            </a:r>
            <a:r>
              <a:rPr lang="en-US" sz="2000" b="1" dirty="0">
                <a:solidFill>
                  <a:srgbClr val="D232AA"/>
                </a:solidFill>
                <a:latin typeface="Amazon Ember Light" panose="020B0403020204020204"/>
              </a:rPr>
              <a:t>IAM administrator account</a:t>
            </a:r>
            <a:r>
              <a:rPr lang="en-US" sz="2000" dirty="0">
                <a:latin typeface="Amazon Ember Light" panose="020B0403020204020204"/>
              </a:rPr>
              <a:t>. </a:t>
            </a:r>
            <a:r>
              <a:rPr lang="en-US" sz="2000" dirty="0">
                <a:solidFill>
                  <a:srgbClr val="000000"/>
                </a:solidFill>
                <a:latin typeface="Amazon Ember Light" panose="020B0403020204020204"/>
              </a:rPr>
              <a:t>With these accounts,</a:t>
            </a:r>
            <a:r>
              <a:rPr lang="en-US" sz="2000" dirty="0">
                <a:latin typeface="Amazon Ember Light" panose="020B0403020204020204"/>
              </a:rPr>
              <a:t> he generated other </a:t>
            </a:r>
            <a:r>
              <a:rPr lang="en-US" sz="2000" b="1" dirty="0">
                <a:solidFill>
                  <a:srgbClr val="D232AA"/>
                </a:solidFill>
                <a:latin typeface="Amazon Ember Light" panose="020B0403020204020204"/>
              </a:rPr>
              <a:t>IAM users and keys</a:t>
            </a:r>
            <a:r>
              <a:rPr lang="en-US" sz="2000" dirty="0">
                <a:latin typeface="Amazon Ember Light" panose="020B0403020204020204"/>
              </a:rPr>
              <a:t>. </a:t>
            </a:r>
          </a:p>
          <a:p>
            <a:pPr>
              <a:lnSpc>
                <a:spcPct val="100000"/>
              </a:lnSpc>
            </a:pPr>
            <a:endParaRPr lang="en-US" sz="1100" dirty="0">
              <a:latin typeface="Amazon Ember Light" panose="020B0403020204020204"/>
            </a:endParaRPr>
          </a:p>
          <a:p>
            <a:pPr marL="0" indent="0">
              <a:lnSpc>
                <a:spcPct val="100000"/>
              </a:lnSpc>
              <a:buNone/>
            </a:pPr>
            <a:r>
              <a:rPr lang="en-US" sz="2000" dirty="0">
                <a:latin typeface="Amazon Ember Light" panose="020B0403020204020204"/>
              </a:rPr>
              <a:t>Which of the following should you do today to protect your AWS infrastructure? (Select THREE.)</a:t>
            </a:r>
          </a:p>
          <a:p>
            <a:pPr>
              <a:lnSpc>
                <a:spcPct val="100000"/>
              </a:lnSpc>
            </a:pPr>
            <a:endParaRPr lang="en-US" sz="1800" dirty="0">
              <a:latin typeface="Amazon Ember Light" panose="020B0403020204020204"/>
            </a:endParaRPr>
          </a:p>
          <a:p>
            <a:pPr marL="428598" indent="-428598">
              <a:lnSpc>
                <a:spcPct val="100000"/>
              </a:lnSpc>
              <a:buFont typeface="+mj-lt"/>
              <a:buAutoNum type="alphaUcPeriod"/>
            </a:pPr>
            <a:r>
              <a:rPr lang="en-US" sz="1800" dirty="0">
                <a:latin typeface="Amazon Ember Light" panose="020B0403020204020204"/>
              </a:rPr>
              <a:t>Change the password and add MFA to the root user.</a:t>
            </a:r>
          </a:p>
          <a:p>
            <a:pPr marL="428598" indent="-428598">
              <a:lnSpc>
                <a:spcPct val="100000"/>
              </a:lnSpc>
              <a:buFont typeface="+mj-lt"/>
              <a:buAutoNum type="alphaUcPeriod"/>
            </a:pPr>
            <a:r>
              <a:rPr lang="en-US" sz="1800" dirty="0">
                <a:latin typeface="Amazon Ember Light" panose="020B0403020204020204"/>
              </a:rPr>
              <a:t>Put an IP restriction on root user logins.</a:t>
            </a:r>
          </a:p>
          <a:p>
            <a:pPr marL="428598" indent="-428598">
              <a:lnSpc>
                <a:spcPct val="100000"/>
              </a:lnSpc>
              <a:buFont typeface="+mj-lt"/>
              <a:buAutoNum type="alphaUcPeriod"/>
            </a:pPr>
            <a:r>
              <a:rPr lang="en-US" sz="1800" dirty="0">
                <a:latin typeface="Amazon Ember Light" panose="020B0403020204020204"/>
              </a:rPr>
              <a:t>Rotate keys and change passwords for IAM users.</a:t>
            </a:r>
          </a:p>
          <a:p>
            <a:pPr marL="428598" indent="-428598">
              <a:lnSpc>
                <a:spcPct val="100000"/>
              </a:lnSpc>
              <a:buFont typeface="+mj-lt"/>
              <a:buAutoNum type="alphaUcPeriod"/>
            </a:pPr>
            <a:r>
              <a:rPr lang="en-US" sz="1800" dirty="0">
                <a:latin typeface="Amazon Ember Light" panose="020B0403020204020204"/>
              </a:rPr>
              <a:t>Delete all IAM users.</a:t>
            </a:r>
          </a:p>
          <a:p>
            <a:pPr marL="428598" indent="-428598">
              <a:lnSpc>
                <a:spcPct val="100000"/>
              </a:lnSpc>
              <a:buFont typeface="+mj-lt"/>
              <a:buAutoNum type="alphaUcPeriod"/>
            </a:pPr>
            <a:r>
              <a:rPr lang="en-US" sz="1800" dirty="0">
                <a:latin typeface="Amazon Ember Light" panose="020B0403020204020204"/>
              </a:rPr>
              <a:t>Delete the Administrator’s IAM user.</a:t>
            </a:r>
          </a:p>
          <a:p>
            <a:pPr marL="428598" indent="-428598">
              <a:lnSpc>
                <a:spcPct val="100000"/>
              </a:lnSpc>
              <a:buFont typeface="+mj-lt"/>
              <a:buAutoNum type="alphaUcPeriod"/>
            </a:pPr>
            <a:r>
              <a:rPr lang="en-US" sz="1800" dirty="0">
                <a:latin typeface="Amazon Ember Light" panose="020B0403020204020204"/>
              </a:rPr>
              <a:t>Relaunch all EC2 instances with new roles.</a:t>
            </a:r>
          </a:p>
        </p:txBody>
      </p:sp>
      <p:sp>
        <p:nvSpPr>
          <p:cNvPr id="2" name="Footer Placeholder 1"/>
          <p:cNvSpPr>
            <a:spLocks noGrp="1"/>
          </p:cNvSpPr>
          <p:nvPr>
            <p:ph type="ftr" sz="quarter" idx="3"/>
          </p:nvPr>
        </p:nvSpPr>
        <p:spPr/>
        <p:txBody>
          <a:bodyPr/>
          <a:lstStyle/>
          <a:p>
            <a:r>
              <a:rPr lang="en-US"/>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9</a:t>
            </a:fld>
            <a:endParaRPr lang="en-US"/>
          </a:p>
        </p:txBody>
      </p:sp>
    </p:spTree>
    <p:extLst>
      <p:ext uri="{BB962C8B-B14F-4D97-AF65-F5344CB8AC3E}">
        <p14:creationId xmlns:p14="http://schemas.microsoft.com/office/powerpoint/2010/main" val="12714230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5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5" ma:contentTypeDescription="Create a new document." ma:contentTypeScope="" ma:versionID="05fc193233ad29e821c6eefa9a2816e5">
  <xsd:schema xmlns:xsd="http://www.w3.org/2001/XMLSchema" xmlns:xs="http://www.w3.org/2001/XMLSchema" xmlns:p="http://schemas.microsoft.com/office/2006/metadata/properties" xmlns:ns2="61d7a295-102b-4ba7-8142-2982d133915a" targetNamespace="http://schemas.microsoft.com/office/2006/metadata/properties" ma:root="true" ma:fieldsID="1c20e19e109788141401e95e177d8727"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7D29D5-4383-4E9D-8F33-ACC14BCF7E3C}">
  <ds:schemaRefs>
    <ds:schemaRef ds:uri="http://schemas.microsoft.com/sharepoint/v3/contenttype/forms"/>
  </ds:schemaRefs>
</ds:datastoreItem>
</file>

<file path=customXml/itemProps2.xml><?xml version="1.0" encoding="utf-8"?>
<ds:datastoreItem xmlns:ds="http://schemas.openxmlformats.org/officeDocument/2006/customXml" ds:itemID="{EDABDF00-57C8-4A76-BFF2-A3FC09D229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53A6BC-A0AD-47BE-9D5B-6BF0A0272DF2}">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61d7a295-102b-4ba7-8142-2982d133915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2940</TotalTime>
  <Words>7419</Words>
  <Application>Microsoft Office PowerPoint</Application>
  <PresentationFormat>Widescreen</PresentationFormat>
  <Paragraphs>691</Paragraphs>
  <Slides>50</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Amazon Ember</vt:lpstr>
      <vt:lpstr>Amazon Ember Light</vt:lpstr>
      <vt:lpstr>Arial</vt:lpstr>
      <vt:lpstr>Calibri</vt:lpstr>
      <vt:lpstr>Calibri Light</vt:lpstr>
      <vt:lpstr>Lucida Console</vt:lpstr>
      <vt:lpstr>Segoe UI</vt:lpstr>
      <vt:lpstr>Times New Roman</vt:lpstr>
      <vt:lpstr>Wingdings</vt:lpstr>
      <vt:lpstr>Office Theme</vt:lpstr>
      <vt:lpstr>Design Secure Applications and Architectures Domain 3</vt:lpstr>
      <vt:lpstr>Domain 3 Exam Outline</vt:lpstr>
      <vt:lpstr>Determine How to Secure Application Tiers</vt:lpstr>
      <vt:lpstr>Shared Responsibility Model</vt:lpstr>
      <vt:lpstr>AWS Identity and Access Management (IAM)</vt:lpstr>
      <vt:lpstr>Identities</vt:lpstr>
      <vt:lpstr>Where to Fill Your Gaps</vt:lpstr>
      <vt:lpstr>Sample Exam Question</vt:lpstr>
      <vt:lpstr>Sample Exam Question</vt:lpstr>
      <vt:lpstr>Sample Exam Question</vt:lpstr>
      <vt:lpstr>Sample Exam Question</vt:lpstr>
      <vt:lpstr>Sample Exam Question</vt:lpstr>
      <vt:lpstr>Sample Exam Question</vt:lpstr>
      <vt:lpstr>Sample Exam Question</vt:lpstr>
      <vt:lpstr>Sample Exam Question</vt:lpstr>
      <vt:lpstr>Sample Exam Question</vt:lpstr>
      <vt:lpstr>Determine How to Secure Data</vt:lpstr>
      <vt:lpstr>Data In-Transit</vt:lpstr>
      <vt:lpstr>Data at Rest</vt:lpstr>
      <vt:lpstr>Data Encryption</vt:lpstr>
      <vt:lpstr>AWS Key Management Service (AWS KMS)</vt:lpstr>
      <vt:lpstr>AWS KMS Integration</vt:lpstr>
      <vt:lpstr>Amazon EBS Integration Example</vt:lpstr>
      <vt:lpstr>AWS CloudHSM</vt:lpstr>
      <vt:lpstr>AWS CloudHSM vs. AWS KMS</vt:lpstr>
      <vt:lpstr>Where to Fill Your Gaps</vt:lpstr>
      <vt:lpstr>Sample Exam Question</vt:lpstr>
      <vt:lpstr>Sample Exam Question</vt:lpstr>
      <vt:lpstr>Sample Exam Question</vt:lpstr>
      <vt:lpstr>Sample Exam Question</vt:lpstr>
      <vt:lpstr>Sample Exam Question</vt:lpstr>
      <vt:lpstr>Sample Exam Question</vt:lpstr>
      <vt:lpstr>Define the Networking Infrastructure For a Single VPC Application</vt:lpstr>
      <vt:lpstr>Amazon Virtual Private Cloud (Amazon VPC)</vt:lpstr>
      <vt:lpstr>Using Subnets</vt:lpstr>
      <vt:lpstr>Security Groups vs. Network Access Control Lists</vt:lpstr>
      <vt:lpstr>Using Security Groups</vt:lpstr>
      <vt:lpstr>Amazon VPC Connections</vt:lpstr>
      <vt:lpstr>Outbound Traffic From Private Instances</vt:lpstr>
      <vt:lpstr>Where to Fill Your Gaps</vt:lpstr>
      <vt:lpstr>Sample Exam Question</vt:lpstr>
      <vt:lpstr>Sample Exam Question</vt:lpstr>
      <vt:lpstr>Sample Exam Question</vt:lpstr>
      <vt:lpstr>Sample Exam Question</vt:lpstr>
      <vt:lpstr>Sample Exam Question</vt:lpstr>
      <vt:lpstr>Sample Exam Question</vt:lpstr>
      <vt:lpstr>Sample Exam Question</vt:lpstr>
      <vt:lpstr>Sample Exam Question</vt:lpstr>
      <vt:lpstr>Exam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Guerrero, John</cp:lastModifiedBy>
  <cp:revision>178</cp:revision>
  <cp:lastPrinted>2018-12-10T23:37:28Z</cp:lastPrinted>
  <dcterms:created xsi:type="dcterms:W3CDTF">2018-05-21T16:28:30Z</dcterms:created>
  <dcterms:modified xsi:type="dcterms:W3CDTF">2020-12-14T19:11:05Z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