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24.xml" ContentType="application/vnd.openxmlformats-officedocument.presentationml.tags+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4"/>
  </p:notesMasterIdLst>
  <p:handoutMasterIdLst>
    <p:handoutMasterId r:id="rId35"/>
  </p:handoutMasterIdLst>
  <p:sldIdLst>
    <p:sldId id="1398" r:id="rId5"/>
    <p:sldId id="1379" r:id="rId6"/>
    <p:sldId id="1614" r:id="rId7"/>
    <p:sldId id="1509" r:id="rId8"/>
    <p:sldId id="1643" r:id="rId9"/>
    <p:sldId id="1644" r:id="rId10"/>
    <p:sldId id="1645" r:id="rId11"/>
    <p:sldId id="1646" r:id="rId12"/>
    <p:sldId id="1653" r:id="rId13"/>
    <p:sldId id="1558" r:id="rId14"/>
    <p:sldId id="1647" r:id="rId15"/>
    <p:sldId id="1648" r:id="rId16"/>
    <p:sldId id="1649" r:id="rId17"/>
    <p:sldId id="1650" r:id="rId18"/>
    <p:sldId id="1651" r:id="rId19"/>
    <p:sldId id="1652" r:id="rId20"/>
    <p:sldId id="1547" r:id="rId21"/>
    <p:sldId id="1369" r:id="rId22"/>
    <p:sldId id="1636" r:id="rId23"/>
    <p:sldId id="1556" r:id="rId24"/>
    <p:sldId id="1495" r:id="rId25"/>
    <p:sldId id="1637" r:id="rId26"/>
    <p:sldId id="1638" r:id="rId27"/>
    <p:sldId id="1639" r:id="rId28"/>
    <p:sldId id="1640" r:id="rId29"/>
    <p:sldId id="1641" r:id="rId30"/>
    <p:sldId id="1642" r:id="rId31"/>
    <p:sldId id="1546" r:id="rId32"/>
    <p:sldId id="268" r:id="rId33"/>
  </p:sldIdLst>
  <p:sldSz cx="12192000" cy="6858000"/>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75E7"/>
    <a:srgbClr val="16966D"/>
    <a:srgbClr val="4E24A7"/>
    <a:srgbClr val="E817E4"/>
    <a:srgbClr val="FE5496"/>
    <a:srgbClr val="B3EB5B"/>
    <a:srgbClr val="FF9B29"/>
    <a:srgbClr val="535B63"/>
    <a:srgbClr val="31C1B3"/>
    <a:srgbClr val="222E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autoAdjust="0"/>
    <p:restoredTop sz="95679" autoAdjust="0"/>
  </p:normalViewPr>
  <p:slideViewPr>
    <p:cSldViewPr snapToGrid="0" snapToObjects="1" showGuides="1">
      <p:cViewPr varScale="1">
        <p:scale>
          <a:sx n="84" d="100"/>
          <a:sy n="84" d="100"/>
        </p:scale>
        <p:origin x="1003" y="8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showGuides="1">
      <p:cViewPr varScale="1">
        <p:scale>
          <a:sx n="97" d="100"/>
          <a:sy n="97" d="100"/>
        </p:scale>
        <p:origin x="3688" y="2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A624B0-90F9-634D-B088-BAF914AB7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5550255-9A44-5141-A14B-0AFB2414AD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7D4CC6-1AC1-6547-8987-01DDD7392771}" type="datetimeFigureOut">
              <a:rPr lang="en-US" smtClean="0"/>
              <a:t>9/29/2020</a:t>
            </a:fld>
            <a:endParaRPr lang="en-US"/>
          </a:p>
        </p:txBody>
      </p:sp>
      <p:sp>
        <p:nvSpPr>
          <p:cNvPr id="4" name="Footer Placeholder 3">
            <a:extLst>
              <a:ext uri="{FF2B5EF4-FFF2-40B4-BE49-F238E27FC236}">
                <a16:creationId xmlns:a16="http://schemas.microsoft.com/office/drawing/2014/main" id="{D3CB1F18-ED24-9E49-9F0B-B6FD6B22F8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245908075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01FDFC-8250-AD46-B773-8125051BCCF6}" type="datetimeFigureOut">
              <a:rPr lang="en-US" smtClean="0"/>
              <a:t>9/29/2020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22471050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aws.amazon.com/s3/faq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aws.amazon.com/AmazonVPC/latest/UserGuide/VPC_INetworking.htmlntroduction.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ws.amazon.com/s3/reduced-redundancy/"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ws.amazon.com/s3/reduced-redundancy/"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ws.amazon.com/ebs/pricin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59" kern="1200" dirty="0">
              <a:solidFill>
                <a:schemeClr val="tx1"/>
              </a:solidFill>
              <a:effectLst/>
              <a:latin typeface="+mj-lt"/>
              <a:ea typeface="+mn-ea"/>
              <a:cs typeface="+mn-cs"/>
            </a:endParaRPr>
          </a:p>
        </p:txBody>
      </p:sp>
    </p:spTree>
    <p:extLst>
      <p:ext uri="{BB962C8B-B14F-4D97-AF65-F5344CB8AC3E}">
        <p14:creationId xmlns:p14="http://schemas.microsoft.com/office/powerpoint/2010/main" val="978177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92097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5386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1850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55564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88998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9986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074710"/>
          </a:xfrm>
        </p:spPr>
        <p:txBody>
          <a:bodyPr/>
          <a:lstStyle/>
          <a:p>
            <a:pPr marL="0" marR="0" lvl="0" indent="0" algn="l" defTabSz="1097212" rtl="0" eaLnBrk="1" fontAlgn="auto" latinLnBrk="0" hangingPunct="1">
              <a:lnSpc>
                <a:spcPct val="90000"/>
              </a:lnSpc>
              <a:spcBef>
                <a:spcPts val="0"/>
              </a:spcBef>
              <a:spcAft>
                <a:spcPts val="400"/>
              </a:spcAft>
              <a:buClrTx/>
              <a:buSzTx/>
              <a:buFontTx/>
              <a:buNone/>
              <a:tabLst/>
              <a:defRPr/>
            </a:pPr>
            <a:r>
              <a:rPr lang="en-US" sz="1200" dirty="0">
                <a:latin typeface="Calibri" panose="020F0502020204030204" pitchFamily="34" charset="0"/>
                <a:cs typeface="Calibri" panose="020F0502020204030204" pitchFamily="34" charset="0"/>
              </a:rPr>
              <a:t>AWS Lambda lets you run code without provisioning or managing servers. You pay only for the compute time you consume—there is no charge when your code is not running. With Lambda, you can run code for virtually any type of application or backend service, all with no administration. Just upload your code and Lambda takes care of everything required to run and scale your code with high availability. You can set up your code to be automatically triggered from other AWS services or call it directly from any web or mobile app. </a:t>
            </a:r>
            <a:r>
              <a:rPr lang="en-US" sz="1200" dirty="0">
                <a:latin typeface="Calibri" panose="020F0502020204030204" pitchFamily="34" charset="0"/>
                <a:ea typeface="Amazon Ember Light" panose="020B0403020204020204" pitchFamily="34" charset="0"/>
                <a:cs typeface="Calibri" panose="020F0502020204030204" pitchFamily="34" charset="0"/>
              </a:rPr>
              <a:t>Lambda improves </a:t>
            </a:r>
            <a:r>
              <a:rPr lang="en-US" sz="1200" dirty="0">
                <a:solidFill>
                  <a:srgbClr val="000000"/>
                </a:solidFill>
                <a:latin typeface="Calibri" panose="020F0502020204030204" pitchFamily="34" charset="0"/>
                <a:ea typeface="Amazon Ember Light" panose="020B0403020204020204" pitchFamily="34" charset="0"/>
                <a:cs typeface="Calibri" panose="020F0502020204030204" pitchFamily="34" charset="0"/>
              </a:rPr>
              <a:t>cost</a:t>
            </a:r>
            <a:r>
              <a:rPr lang="en-US" sz="1200" baseline="0" dirty="0">
                <a:solidFill>
                  <a:srgbClr val="000000"/>
                </a:solidFill>
                <a:latin typeface="Calibri" panose="020F0502020204030204" pitchFamily="34" charset="0"/>
                <a:ea typeface="Amazon Ember Light" panose="020B0403020204020204" pitchFamily="34" charset="0"/>
                <a:cs typeface="Calibri" panose="020F0502020204030204" pitchFamily="34" charset="0"/>
              </a:rPr>
              <a:t> optimization</a:t>
            </a:r>
            <a:r>
              <a:rPr lang="en-US" sz="1200" baseline="0" dirty="0">
                <a:latin typeface="Calibri" panose="020F0502020204030204" pitchFamily="34" charset="0"/>
                <a:ea typeface="Amazon Ember Light" panose="020B0403020204020204" pitchFamily="34" charset="0"/>
                <a:cs typeface="Calibri" panose="020F0502020204030204" pitchFamily="34" charset="0"/>
              </a:rPr>
              <a:t> because you pay </a:t>
            </a:r>
            <a:r>
              <a:rPr lang="en-US" sz="1200" dirty="0">
                <a:latin typeface="Calibri" panose="020F0502020204030204" pitchFamily="34" charset="0"/>
                <a:ea typeface="Amazon Ember Light" panose="020B0403020204020204" pitchFamily="34" charset="0"/>
                <a:cs typeface="Calibri" panose="020F0502020204030204" pitchFamily="34" charset="0"/>
              </a:rPr>
              <a:t>only while </a:t>
            </a:r>
            <a:r>
              <a:rPr lang="en-US" sz="1200" baseline="0" dirty="0">
                <a:latin typeface="Calibri" panose="020F0502020204030204" pitchFamily="34" charset="0"/>
                <a:ea typeface="Amazon Ember Light" panose="020B0403020204020204" pitchFamily="34" charset="0"/>
                <a:cs typeface="Calibri" panose="020F0502020204030204" pitchFamily="34" charset="0"/>
              </a:rPr>
              <a:t>the function is running, unlike Amazon EC2 whereby you pay for idle time. </a:t>
            </a:r>
          </a:p>
          <a:p>
            <a:pPr marL="0" marR="0" lvl="0" indent="0" algn="l" defTabSz="1097212" rtl="0" eaLnBrk="1" fontAlgn="auto" latinLnBrk="0" hangingPunct="1">
              <a:lnSpc>
                <a:spcPct val="90000"/>
              </a:lnSpc>
              <a:spcBef>
                <a:spcPts val="0"/>
              </a:spcBef>
              <a:spcAft>
                <a:spcPts val="400"/>
              </a:spcAft>
              <a:buClrTx/>
              <a:buSzTx/>
              <a:buFontTx/>
              <a:buNone/>
              <a:tabLst/>
              <a:defRPr/>
            </a:pPr>
            <a:endParaRPr lang="en-US" sz="1200" baseline="0" dirty="0">
              <a:latin typeface="Calibri" panose="020F0502020204030204" pitchFamily="34" charset="0"/>
              <a:ea typeface="Amazon Ember Light" panose="020B0403020204020204" pitchFamily="34" charset="0"/>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Amazon API Gateway is a fully managed service that allows developers to create, publish, maintain, monitor, and secure APIs at any scale. You can create APIs that act as a front door for applications to access data, business logic, or functionality from your back-end services, such as workloads running on Amazon EC2, code running on AWS Lambda, or any web application. Throttling limits can also be set for standard rates and bursts. For example, API owners can set a rate limit of 1,000 requests per second for a specific method in their REST APIs, and also configure Amazon API Gateway to handle a burst of 2,000 requests per second for a few seconds. Amazon API Gateway tracks the number of requests per second. Any requests over the limit will receive a 429 HTTP response.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panose="020F0502020204030204" pitchFamily="34" charset="0"/>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cs typeface="Calibri" panose="020F0502020204030204" pitchFamily="34" charset="0"/>
            </a:endParaRPr>
          </a:p>
          <a:p>
            <a:endParaRPr lang="en-US" sz="1200" dirty="0">
              <a:latin typeface="Calibri" panose="020F0502020204030204" pitchFamily="34" charset="0"/>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Calibri" panose="020F0502020204030204" pitchFamily="34" charset="0"/>
                <a:ea typeface="+mn-ea"/>
                <a:cs typeface="Calibri" panose="020F0502020204030204" pitchFamily="34" charset="0"/>
              </a:rPr>
              <a:t>You can add caching to API calls by provisioning an Amazon API Gateway cache and specifying its size in gigabytes. The cache is provisioned for a specific stage of your APIs. This improves performance and reduces the traffic sent to your back end. Cache settings allow you to control the way the cache key is built and the time-to-live (TTL) of the data stored for each method. Amazon API Gateway also exposes management APIs that help you invalidate the cache for each stage. </a:t>
            </a:r>
            <a:r>
              <a:rPr lang="en-US" sz="1200" dirty="0">
                <a:latin typeface="Calibri" panose="020F0502020204030204" pitchFamily="34" charset="0"/>
                <a:cs typeface="Calibri" panose="020F0502020204030204" pitchFamily="34" charset="0"/>
              </a:rPr>
              <a:t>If caching is not enabled and throttling limits have not been applied, then all requests will pass through to your backend service until the account level throttling limits are reached. </a:t>
            </a:r>
          </a:p>
          <a:p>
            <a:pPr marL="0" marR="0" lvl="0" indent="0" algn="l" defTabSz="1097212" rtl="0" eaLnBrk="1" fontAlgn="auto" latinLnBrk="0" hangingPunct="1">
              <a:lnSpc>
                <a:spcPct val="90000"/>
              </a:lnSpc>
              <a:spcBef>
                <a:spcPts val="0"/>
              </a:spcBef>
              <a:spcAft>
                <a:spcPts val="400"/>
              </a:spcAft>
              <a:buClrTx/>
              <a:buSzTx/>
              <a:buFontTx/>
              <a:buNone/>
              <a:tabLst/>
              <a:defRPr/>
            </a:pPr>
            <a:endParaRPr lang="en-US" sz="1200" dirty="0">
              <a:latin typeface="Calibri" panose="020F0502020204030204" pitchFamily="34" charset="0"/>
              <a:ea typeface="Amazon Ember Light" panose="020B0403020204020204" pitchFamily="34" charset="0"/>
              <a:cs typeface="Calibri" panose="020F0502020204030204" pitchFamily="34" charset="0"/>
            </a:endParaRPr>
          </a:p>
          <a:p>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74021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Amazon Ember Light" panose="020B0403020204020204" pitchFamily="34" charset="0"/>
                <a:cs typeface="Amazon Ember Light" panose="020B0403020204020204" pitchFamily="34" charset="0"/>
              </a:rPr>
              <a:t>Amazon CloudFront can improve </a:t>
            </a:r>
            <a:r>
              <a:rPr lang="en-US" dirty="0">
                <a:solidFill>
                  <a:srgbClr val="000000"/>
                </a:solidFill>
                <a:ea typeface="Amazon Ember Light" panose="020B0403020204020204" pitchFamily="34" charset="0"/>
                <a:cs typeface="Amazon Ember Light" panose="020B0403020204020204" pitchFamily="34" charset="0"/>
              </a:rPr>
              <a:t>cost optimization</a:t>
            </a:r>
            <a:r>
              <a:rPr lang="en-US" baseline="0" dirty="0">
                <a:ea typeface="Amazon Ember Light" panose="020B0403020204020204" pitchFamily="34" charset="0"/>
                <a:cs typeface="Amazon Ember Light" panose="020B0403020204020204" pitchFamily="34" charset="0"/>
              </a:rPr>
              <a:t> </a:t>
            </a:r>
            <a:r>
              <a:rPr lang="en-US" dirty="0">
                <a:ea typeface="Amazon Ember Light" panose="020B0403020204020204" pitchFamily="34" charset="0"/>
                <a:cs typeface="Amazon Ember Light" panose="020B0403020204020204" pitchFamily="34" charset="0"/>
              </a:rPr>
              <a:t>and</a:t>
            </a:r>
            <a:r>
              <a:rPr lang="en-US" baseline="0" dirty="0">
                <a:ea typeface="Amazon Ember Light" panose="020B0403020204020204" pitchFamily="34" charset="0"/>
                <a:cs typeface="Amazon Ember Light" panose="020B0403020204020204" pitchFamily="34" charset="0"/>
              </a:rPr>
              <a:t> reduce the overall expense of your workloads because </a:t>
            </a:r>
            <a:r>
              <a:rPr lang="en-US" baseline="0" dirty="0">
                <a:solidFill>
                  <a:srgbClr val="000000"/>
                </a:solidFill>
                <a:ea typeface="Amazon Ember Light" panose="020B0403020204020204" pitchFamily="34" charset="0"/>
                <a:cs typeface="Amazon Ember Light" panose="020B0403020204020204" pitchFamily="34" charset="0"/>
              </a:rPr>
              <a:t>content</a:t>
            </a:r>
            <a:r>
              <a:rPr lang="en-US" baseline="0" dirty="0">
                <a:ea typeface="Amazon Ember Light" panose="020B0403020204020204" pitchFamily="34" charset="0"/>
                <a:cs typeface="Amazon Ember Light" panose="020B0403020204020204" pitchFamily="34" charset="0"/>
              </a:rPr>
              <a:t> is cached closer to the </a:t>
            </a:r>
            <a:r>
              <a:rPr lang="en-US" baseline="0" dirty="0">
                <a:solidFill>
                  <a:srgbClr val="000000"/>
                </a:solidFill>
                <a:ea typeface="Amazon Ember Light" panose="020B0403020204020204" pitchFamily="34" charset="0"/>
                <a:cs typeface="Amazon Ember Light" panose="020B0403020204020204" pitchFamily="34" charset="0"/>
              </a:rPr>
              <a:t>user</a:t>
            </a:r>
            <a:r>
              <a:rPr lang="en-US" baseline="0" dirty="0">
                <a:ea typeface="Amazon Ember Light" panose="020B0403020204020204" pitchFamily="34" charset="0"/>
                <a:cs typeface="Amazon Ember Light" panose="020B0403020204020204" pitchFamily="34" charset="0"/>
              </a:rPr>
              <a:t>, and there is no charge for data transfer between </a:t>
            </a:r>
            <a:r>
              <a:rPr lang="en-US" dirty="0">
                <a:solidFill>
                  <a:srgbClr val="000000"/>
                </a:solidFill>
                <a:ea typeface="Amazon Ember Light" panose="020B0403020204020204" pitchFamily="34" charset="0"/>
                <a:cs typeface="Amazon Ember Light" panose="020B0403020204020204" pitchFamily="34" charset="0"/>
              </a:rPr>
              <a:t>Amazon S3</a:t>
            </a:r>
            <a:r>
              <a:rPr lang="en-US" baseline="0" dirty="0">
                <a:ea typeface="Amazon Ember Light" panose="020B0403020204020204" pitchFamily="34" charset="0"/>
                <a:cs typeface="Amazon Ember Light" panose="020B0403020204020204" pitchFamily="34" charset="0"/>
              </a:rPr>
              <a:t> and CloudFront. </a:t>
            </a:r>
            <a:endParaRPr lang="en-US" dirty="0">
              <a:ea typeface="Amazon Ember Light" panose="020B0403020204020204" pitchFamily="34" charset="0"/>
              <a:cs typeface="Amazon Ember Light" panose="020B0403020204020204" pitchFamily="34" charset="0"/>
            </a:endParaRPr>
          </a:p>
          <a:p>
            <a:endParaRPr lang="en-US" dirty="0">
              <a:ea typeface="Amazon Ember Light" panose="020B0403020204020204" pitchFamily="34" charset="0"/>
              <a:cs typeface="Amazon Ember Light" panose="020B0403020204020204" pitchFamily="34" charset="0"/>
            </a:endParaRPr>
          </a:p>
          <a:p>
            <a:r>
              <a:rPr lang="en-US" dirty="0">
                <a:ea typeface="Amazon Ember Light" panose="020B0403020204020204" pitchFamily="34" charset="0"/>
                <a:cs typeface="Amazon Ember Light" panose="020B0403020204020204" pitchFamily="34" charset="0"/>
              </a:rPr>
              <a:t>For information about CloudFront pricing, see “Amazon CloudFront Pricing”</a:t>
            </a:r>
          </a:p>
          <a:p>
            <a:r>
              <a:rPr lang="pt-BR" u="sng" dirty="0">
                <a:hlinkClick r:id="rId3"/>
              </a:rPr>
              <a:t>https://aws.amazon.com/cloudfront/pricing/</a:t>
            </a:r>
          </a:p>
          <a:p>
            <a:endParaRPr lang="en-US" dirty="0">
              <a:ea typeface="Amazon Ember Light" panose="020B0403020204020204" pitchFamily="34" charset="0"/>
              <a:cs typeface="Amazon Ember Light" panose="020B0403020204020204" pitchFamily="34" charset="0"/>
            </a:endParaRPr>
          </a:p>
          <a:p>
            <a:endParaRPr lang="en-US" dirty="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3233021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baseline="0" dirty="0"/>
          </a:p>
        </p:txBody>
      </p:sp>
    </p:spTree>
    <p:extLst>
      <p:ext uri="{BB962C8B-B14F-4D97-AF65-F5344CB8AC3E}">
        <p14:creationId xmlns:p14="http://schemas.microsoft.com/office/powerpoint/2010/main" val="9724003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334018"/>
          </a:xfrm>
        </p:spPr>
        <p:txBody>
          <a:bodyPr/>
          <a:lstStyle/>
          <a:p>
            <a:r>
              <a:rPr lang="en-US" baseline="0" dirty="0">
                <a:ea typeface="Amazon Ember Light" panose="020B0403020204020204" pitchFamily="34" charset="0"/>
                <a:cs typeface="Amazon Ember Light" panose="020B0403020204020204" pitchFamily="34" charset="0"/>
              </a:rPr>
              <a:t>When considering the size, type, and family of an Amazon EC2 instance, it is important to consider the workload and how long it will take to complete. A large instance that finishes a batch job early can be cheaper than a smaller instance that runs for a longer period of time. Linux instances are billed by the second. Stopping an Amazon EC2 instance stops the billing for that instance. </a:t>
            </a:r>
          </a:p>
          <a:p>
            <a:endParaRPr lang="en-US" baseline="0" dirty="0">
              <a:ea typeface="Amazon Ember Light" panose="020B0403020204020204" pitchFamily="34" charset="0"/>
              <a:cs typeface="Amazon Ember Light" panose="020B0403020204020204" pitchFamily="34" charset="0"/>
            </a:endParaRPr>
          </a:p>
          <a:p>
            <a:r>
              <a:rPr lang="en-US" baseline="0" dirty="0">
                <a:ea typeface="Amazon Ember Light" panose="020B0403020204020204" pitchFamily="34" charset="0"/>
                <a:cs typeface="Amazon Ember Light" panose="020B0403020204020204" pitchFamily="34" charset="0"/>
              </a:rPr>
              <a:t>It is important that you understand how each of the architectural decisions made impact the overall cost of using Amazon EC2: </a:t>
            </a:r>
            <a:endParaRPr lang="en-US" dirty="0">
              <a:ea typeface="Amazon Ember Light" panose="020B0403020204020204" pitchFamily="34" charset="0"/>
              <a:cs typeface="Amazon Ember Light" panose="020B0403020204020204" pitchFamily="34" charset="0"/>
            </a:endParaRPr>
          </a:p>
          <a:p>
            <a:pPr marL="171450" indent="-171450">
              <a:buFont typeface="Arial" panose="020B0604020202020204" pitchFamily="34" charset="0"/>
              <a:buChar char="•"/>
            </a:pPr>
            <a:r>
              <a:rPr lang="en-US" baseline="0" dirty="0">
                <a:ea typeface="Amazon Ember Light" panose="020B0403020204020204" pitchFamily="34" charset="0"/>
                <a:cs typeface="Amazon Ember Light" panose="020B0403020204020204" pitchFamily="34" charset="0"/>
              </a:rPr>
              <a:t>Amazon </a:t>
            </a:r>
            <a:r>
              <a:rPr lang="en-US" dirty="0">
                <a:ea typeface="Amazon Ember Light" panose="020B0403020204020204" pitchFamily="34" charset="0"/>
                <a:cs typeface="Amazon Ember Light" panose="020B0403020204020204" pitchFamily="34" charset="0"/>
              </a:rPr>
              <a:t>EC2 instance families</a:t>
            </a:r>
          </a:p>
          <a:p>
            <a:pPr marL="628650" lvl="1" indent="-171450">
              <a:buFont typeface="Arial" panose="020B0604020202020204" pitchFamily="34" charset="0"/>
              <a:buChar char="•"/>
            </a:pPr>
            <a:r>
              <a:rPr lang="en-US" dirty="0">
                <a:ea typeface="Amazon Ember Light" panose="020B0403020204020204" pitchFamily="34" charset="0"/>
                <a:cs typeface="Amazon Ember Light" panose="020B0403020204020204" pitchFamily="34" charset="0"/>
              </a:rPr>
              <a:t>Characteristics of families</a:t>
            </a:r>
          </a:p>
          <a:p>
            <a:pPr marL="628650" lvl="1" indent="-171450">
              <a:buFont typeface="Arial" panose="020B0604020202020204" pitchFamily="34" charset="0"/>
              <a:buChar char="•"/>
            </a:pPr>
            <a:r>
              <a:rPr lang="en-US" dirty="0">
                <a:ea typeface="Amazon Ember Light" panose="020B0403020204020204" pitchFamily="34" charset="0"/>
                <a:cs typeface="Amazon Ember Light" panose="020B0403020204020204" pitchFamily="34" charset="0"/>
              </a:rPr>
              <a:t>Burstable v. </a:t>
            </a:r>
            <a:r>
              <a:rPr lang="en-US" dirty="0">
                <a:solidFill>
                  <a:srgbClr val="000000"/>
                </a:solidFill>
                <a:ea typeface="Amazon Ember Light" panose="020B0403020204020204" pitchFamily="34" charset="0"/>
                <a:cs typeface="Amazon Ember Light" panose="020B0403020204020204" pitchFamily="34" charset="0"/>
              </a:rPr>
              <a:t>fixed</a:t>
            </a:r>
            <a:r>
              <a:rPr lang="en-US" dirty="0">
                <a:ea typeface="Amazon Ember Light" panose="020B0403020204020204" pitchFamily="34" charset="0"/>
                <a:cs typeface="Amazon Ember Light" panose="020B0403020204020204" pitchFamily="34" charset="0"/>
              </a:rPr>
              <a:t> compute</a:t>
            </a:r>
          </a:p>
          <a:p>
            <a:pPr marL="171450" indent="-171450">
              <a:buFont typeface="Arial" panose="020B0604020202020204" pitchFamily="34" charset="0"/>
              <a:buChar char="•"/>
            </a:pPr>
            <a:r>
              <a:rPr lang="en-US" dirty="0">
                <a:ea typeface="Amazon Ember Light" panose="020B0403020204020204" pitchFamily="34" charset="0"/>
                <a:cs typeface="Amazon Ember Light" panose="020B0403020204020204" pitchFamily="34" charset="0"/>
              </a:rPr>
              <a:t>Tenancy – Default, Dedicated Instance, Dedicated Host</a:t>
            </a:r>
          </a:p>
          <a:p>
            <a:pPr marL="171450" indent="-171450">
              <a:buFont typeface="Arial" panose="020B0604020202020204" pitchFamily="34" charset="0"/>
              <a:buChar char="•"/>
            </a:pPr>
            <a:r>
              <a:rPr lang="en-US" dirty="0">
                <a:ea typeface="Amazon Ember Light" panose="020B0403020204020204" pitchFamily="34" charset="0"/>
                <a:cs typeface="Amazon Ember Light" panose="020B0403020204020204" pitchFamily="34" charset="0"/>
              </a:rPr>
              <a:t> Pricing options – On-Demand, Reserved Instance, Spot Instance</a:t>
            </a:r>
          </a:p>
          <a:p>
            <a:pPr marL="171450" indent="-171450">
              <a:buFont typeface="Arial" panose="020B0604020202020204" pitchFamily="34" charset="0"/>
              <a:buChar char="•"/>
            </a:pPr>
            <a:r>
              <a:rPr lang="en-US" dirty="0">
                <a:ea typeface="Amazon Ember Light" panose="020B0403020204020204" pitchFamily="34" charset="0"/>
                <a:cs typeface="Amazon Ember Light" panose="020B0403020204020204" pitchFamily="34" charset="0"/>
              </a:rPr>
              <a:t> Bootstrap actions – EC2 user data</a:t>
            </a:r>
          </a:p>
          <a:p>
            <a:endParaRPr lang="en-US" baseline="0" dirty="0">
              <a:ea typeface="Amazon Ember Light" panose="020B0403020204020204" pitchFamily="34" charset="0"/>
              <a:cs typeface="Amazon Ember Light" panose="020B0403020204020204" pitchFamily="34" charset="0"/>
            </a:endParaRPr>
          </a:p>
          <a:p>
            <a:r>
              <a:rPr lang="en-US" baseline="0" dirty="0">
                <a:ea typeface="Amazon Ember Light" panose="020B0403020204020204" pitchFamily="34" charset="0"/>
                <a:cs typeface="Amazon Ember Light" panose="020B0403020204020204" pitchFamily="34" charset="0"/>
              </a:rPr>
              <a:t>Instance storage is ephemeral: </a:t>
            </a:r>
            <a:r>
              <a:rPr lang="en-US" b="0" i="0" kern="1200" dirty="0">
                <a:solidFill>
                  <a:schemeClr val="tx1"/>
                </a:solidFill>
                <a:effectLst/>
                <a:ea typeface="Amazon Ember Light" panose="020B0403020204020204" pitchFamily="34" charset="0"/>
                <a:cs typeface="Amazon Ember Light" panose="020B0403020204020204" pitchFamily="34" charset="0"/>
              </a:rPr>
              <a:t>An </a:t>
            </a:r>
            <a:r>
              <a:rPr lang="en-US" b="0" i="1" kern="1200" dirty="0">
                <a:solidFill>
                  <a:schemeClr val="tx1"/>
                </a:solidFill>
                <a:effectLst/>
                <a:ea typeface="Amazon Ember Light" panose="020B0403020204020204" pitchFamily="34" charset="0"/>
                <a:cs typeface="Amazon Ember Light" panose="020B0403020204020204" pitchFamily="34" charset="0"/>
              </a:rPr>
              <a:t>instance store</a:t>
            </a:r>
            <a:r>
              <a:rPr lang="en-US" b="0" i="0" kern="1200" dirty="0">
                <a:solidFill>
                  <a:schemeClr val="tx1"/>
                </a:solidFill>
                <a:effectLst/>
                <a:ea typeface="Amazon Ember Light" panose="020B0403020204020204" pitchFamily="34" charset="0"/>
                <a:cs typeface="Amazon Ember Light" panose="020B0403020204020204" pitchFamily="34" charset="0"/>
              </a:rPr>
              <a:t> provides temporary block-level storage for your instance. This storage is located on disks that are physically attached to the host computer. Instance store is ideal for temporary storage of information that changes frequently, such as buffers, caches, scratch data, and other temporary content, or for data that is replicated across a fleet of instances, such as a load-balanced pool of web servers.</a:t>
            </a:r>
          </a:p>
          <a:p>
            <a:endParaRPr lang="en-US" baseline="0" dirty="0">
              <a:ea typeface="Amazon Ember Light" panose="020B0403020204020204" pitchFamily="34" charset="0"/>
              <a:cs typeface="Amazon Ember Light" panose="020B0403020204020204" pitchFamily="34" charset="0"/>
            </a:endParaRPr>
          </a:p>
          <a:p>
            <a:endParaRPr lang="en-US" baseline="0" dirty="0">
              <a:ea typeface="Amazon Ember Light" panose="020B0403020204020204" pitchFamily="34" charset="0"/>
              <a:cs typeface="Amazon Ember Light" panose="020B0403020204020204" pitchFamily="34" charset="0"/>
            </a:endParaRPr>
          </a:p>
          <a:p>
            <a:endParaRPr lang="en-US" baseline="0" dirty="0">
              <a:ea typeface="Amazon Ember Light" panose="020B0403020204020204" pitchFamily="34" charset="0"/>
              <a:cs typeface="Amazon Ember Light" panose="020B0403020204020204" pitchFamily="34" charset="0"/>
            </a:endParaRPr>
          </a:p>
          <a:p>
            <a:pPr marL="0" marR="0" lvl="0" indent="0" algn="l" defTabSz="1097212" rtl="0" eaLnBrk="1" fontAlgn="auto" latinLnBrk="0" hangingPunct="1">
              <a:lnSpc>
                <a:spcPct val="90000"/>
              </a:lnSpc>
              <a:spcBef>
                <a:spcPts val="0"/>
              </a:spcBef>
              <a:spcAft>
                <a:spcPts val="400"/>
              </a:spcAft>
              <a:buClrTx/>
              <a:buSzTx/>
              <a:buFontTx/>
              <a:buNone/>
              <a:tabLst/>
              <a:defRPr/>
            </a:pPr>
            <a:r>
              <a:rPr lang="en-US" dirty="0">
                <a:ea typeface="Amazon Ember Light" panose="020B0403020204020204" pitchFamily="34" charset="0"/>
                <a:cs typeface="Amazon Ember Light" panose="020B0403020204020204" pitchFamily="34" charset="0"/>
              </a:rPr>
              <a:t>For more information about Amazon EC2 pricing, see “Amazon EC2 Pricing” (</a:t>
            </a:r>
            <a:r>
              <a:rPr lang="en-US" dirty="0">
                <a:ea typeface="Amazon Ember Light" panose="020B0403020204020204" pitchFamily="34" charset="0"/>
                <a:cs typeface="Calibri" panose="020F0502020204030204" pitchFamily="34" charset="0"/>
                <a:hlinkClick r:id="rId3"/>
              </a:rPr>
              <a:t>https://aws.amazon.com/ec2/pricing/</a:t>
            </a:r>
            <a:r>
              <a:rPr lang="en-US" dirty="0">
                <a:ea typeface="Amazon Ember Light" panose="020B0403020204020204" pitchFamily="34" charset="0"/>
                <a:cs typeface="Calibri" panose="020F0502020204030204" pitchFamily="34" charset="0"/>
              </a:rPr>
              <a:t>).</a:t>
            </a:r>
          </a:p>
        </p:txBody>
      </p:sp>
    </p:spTree>
    <p:extLst>
      <p:ext uri="{BB962C8B-B14F-4D97-AF65-F5344CB8AC3E}">
        <p14:creationId xmlns:p14="http://schemas.microsoft.com/office/powerpoint/2010/main" val="3514088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94487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842698"/>
          </a:xfrm>
        </p:spPr>
        <p:txBody>
          <a:bodyPr/>
          <a:lstStyle/>
          <a:p>
            <a:pPr marL="0" marR="0" indent="0" algn="l" defTabSz="1097212" rtl="0" eaLnBrk="1" fontAlgn="auto" latinLnBrk="0" hangingPunct="1">
              <a:lnSpc>
                <a:spcPct val="90000"/>
              </a:lnSpc>
              <a:spcBef>
                <a:spcPts val="0"/>
              </a:spcBef>
              <a:spcAft>
                <a:spcPts val="400"/>
              </a:spcAft>
              <a:buClrTx/>
              <a:buSzTx/>
              <a:buFontTx/>
              <a:buNone/>
              <a:tabLst/>
              <a:defRPr/>
            </a:pPr>
            <a:r>
              <a:rPr lang="en-US" sz="1200" dirty="0">
                <a:latin typeface="Calibri" panose="020F0502020204030204" pitchFamily="34" charset="0"/>
                <a:ea typeface="Amazon Ember Light" panose="020B0403020204020204" pitchFamily="34" charset="0"/>
                <a:cs typeface="Calibri" panose="020F0502020204030204" pitchFamily="34" charset="0"/>
              </a:rPr>
              <a:t>Amazon EC2 Reserved Instances (RI) provide a significant discount (up to 75%) compared to On-Demand pricing and provide a capacity reservation when used in a specific Availability Zone. You can choose the type of RI that best fits your applications needs. </a:t>
            </a:r>
          </a:p>
          <a:p>
            <a:pPr marL="171450" marR="0" indent="-171450" algn="l" defTabSz="1097212" rtl="0" eaLnBrk="1" fontAlgn="auto" latinLnBrk="0" hangingPunct="1">
              <a:lnSpc>
                <a:spcPct val="90000"/>
              </a:lnSpc>
              <a:spcBef>
                <a:spcPts val="0"/>
              </a:spcBef>
              <a:spcAft>
                <a:spcPts val="400"/>
              </a:spcAft>
              <a:buClrTx/>
              <a:buSzTx/>
              <a:buFont typeface="Arial" panose="020B0604020202020204" pitchFamily="34" charset="0"/>
              <a:buChar char="•"/>
              <a:tabLst/>
              <a:defRPr/>
            </a:pPr>
            <a:r>
              <a:rPr lang="en-US" sz="1200" dirty="0">
                <a:latin typeface="Calibri" panose="020F0502020204030204" pitchFamily="34" charset="0"/>
                <a:ea typeface="Amazon Ember Light" panose="020B0403020204020204" pitchFamily="34" charset="0"/>
                <a:cs typeface="Calibri" panose="020F0502020204030204" pitchFamily="34" charset="0"/>
              </a:rPr>
              <a:t>Standard RIs provide the most significant discount (up to 75% off On-Demand) and are best suited for steady-state usage. </a:t>
            </a:r>
          </a:p>
          <a:p>
            <a:pPr marL="171450" marR="0" indent="-171450" algn="l" defTabSz="1097212" rtl="0" eaLnBrk="1" fontAlgn="auto" latinLnBrk="0" hangingPunct="1">
              <a:lnSpc>
                <a:spcPct val="90000"/>
              </a:lnSpc>
              <a:spcBef>
                <a:spcPts val="0"/>
              </a:spcBef>
              <a:spcAft>
                <a:spcPts val="400"/>
              </a:spcAft>
              <a:buClrTx/>
              <a:buSzTx/>
              <a:buFont typeface="Arial" panose="020B0604020202020204" pitchFamily="34" charset="0"/>
              <a:buChar char="•"/>
              <a:tabLst/>
              <a:defRPr/>
            </a:pPr>
            <a:r>
              <a:rPr lang="en-US" sz="1200" dirty="0">
                <a:latin typeface="Calibri" panose="020F0502020204030204" pitchFamily="34" charset="0"/>
                <a:ea typeface="Amazon Ember Light" panose="020B0403020204020204" pitchFamily="34" charset="0"/>
                <a:cs typeface="Calibri" panose="020F0502020204030204" pitchFamily="34" charset="0"/>
              </a:rPr>
              <a:t>Convertible RIs  provide a discount (up to 54% off On-Demand) and the capability to change the attributes of the RI as long as the exchange results in the creation of Reserved Instances of equal or greater value. Like Standard RIs, Convertible RIs are best suited for steady-state usage. </a:t>
            </a:r>
          </a:p>
          <a:p>
            <a:pPr marL="171450" marR="0" indent="-171450" algn="l" defTabSz="1097212" rtl="0" eaLnBrk="1" fontAlgn="auto" latinLnBrk="0" hangingPunct="1">
              <a:lnSpc>
                <a:spcPct val="90000"/>
              </a:lnSpc>
              <a:spcBef>
                <a:spcPts val="0"/>
              </a:spcBef>
              <a:spcAft>
                <a:spcPts val="400"/>
              </a:spcAft>
              <a:buClrTx/>
              <a:buSzTx/>
              <a:buFont typeface="Arial" panose="020B0604020202020204" pitchFamily="34" charset="0"/>
              <a:buChar char="•"/>
              <a:tabLst/>
              <a:defRPr/>
            </a:pPr>
            <a:r>
              <a:rPr lang="en-US" sz="1200" dirty="0">
                <a:latin typeface="Calibri" panose="020F0502020204030204" pitchFamily="34" charset="0"/>
                <a:ea typeface="Amazon Ember Light" panose="020B0403020204020204" pitchFamily="34" charset="0"/>
                <a:cs typeface="Calibri" panose="020F0502020204030204" pitchFamily="34" charset="0"/>
              </a:rPr>
              <a:t>Scheduled RIs are available to launch within the time windows you reserve. This option allows you to match your capacity reservation to a predictable recurring schedule that only requires a fraction of a day, a week, or a month.</a:t>
            </a:r>
          </a:p>
          <a:p>
            <a:pPr marL="0" marR="0" indent="0" algn="l" defTabSz="1097212" rtl="0" eaLnBrk="1" fontAlgn="auto" latinLnBrk="0" hangingPunct="1">
              <a:lnSpc>
                <a:spcPct val="90000"/>
              </a:lnSpc>
              <a:spcBef>
                <a:spcPts val="0"/>
              </a:spcBef>
              <a:spcAft>
                <a:spcPts val="400"/>
              </a:spcAft>
              <a:buClrTx/>
              <a:buSzTx/>
              <a:buFontTx/>
              <a:buNone/>
              <a:tabLst/>
              <a:defRPr/>
            </a:pPr>
            <a:endParaRPr lang="en-US" sz="1200" dirty="0">
              <a:latin typeface="Calibri" panose="020F0502020204030204" pitchFamily="34" charset="0"/>
              <a:ea typeface="Amazon Ember Light" panose="020B0403020204020204" pitchFamily="34" charset="0"/>
              <a:cs typeface="Calibri" panose="020F0502020204030204" pitchFamily="34" charset="0"/>
            </a:endParaRPr>
          </a:p>
          <a:p>
            <a:pPr marL="0" marR="0" indent="0" algn="l" defTabSz="1097212" rtl="0" eaLnBrk="1" fontAlgn="auto" latinLnBrk="0" hangingPunct="1">
              <a:lnSpc>
                <a:spcPct val="90000"/>
              </a:lnSpc>
              <a:spcBef>
                <a:spcPts val="0"/>
              </a:spcBef>
              <a:spcAft>
                <a:spcPts val="400"/>
              </a:spcAft>
              <a:buClrTx/>
              <a:buSzTx/>
              <a:buFontTx/>
              <a:buNone/>
              <a:tabLst/>
              <a:defRPr/>
            </a:pPr>
            <a:r>
              <a:rPr lang="en-US" sz="1200" dirty="0">
                <a:latin typeface="Calibri" panose="020F0502020204030204" pitchFamily="34" charset="0"/>
                <a:ea typeface="Amazon Ember Light" panose="020B0403020204020204" pitchFamily="34" charset="0"/>
                <a:cs typeface="Calibri" panose="020F0502020204030204" pitchFamily="34" charset="0"/>
              </a:rPr>
              <a:t>Amazon EC2 Spot Instances offer spare compute capacity available in the AWS cloud at steep discounts compared to On-Demand instances. Spot Instances enable you to optimize your costs and scale your application's throughput up to 10X for the same budget. Spot Instances can be interrupted by Amazon EC2 with two minutes of notification when EC2 needs the capacity back. </a:t>
            </a:r>
          </a:p>
          <a:p>
            <a:pPr marL="0" marR="0" indent="0" algn="l" defTabSz="1097212" rtl="0" eaLnBrk="1" fontAlgn="auto" latinLnBrk="0" hangingPunct="1">
              <a:lnSpc>
                <a:spcPct val="90000"/>
              </a:lnSpc>
              <a:spcBef>
                <a:spcPts val="0"/>
              </a:spcBef>
              <a:spcAft>
                <a:spcPts val="400"/>
              </a:spcAft>
              <a:buClrTx/>
              <a:buSzTx/>
              <a:buFontTx/>
              <a:buNone/>
              <a:tabLst/>
              <a:defRPr/>
            </a:pPr>
            <a:endParaRPr lang="en-US" dirty="0">
              <a:latin typeface="Calibri" panose="020F0502020204030204" pitchFamily="34" charset="0"/>
              <a:ea typeface="Amazon Ember Light" panose="020B0403020204020204" pitchFamily="34" charset="0"/>
              <a:cs typeface="Calibri" panose="020F0502020204030204" pitchFamily="34" charset="0"/>
            </a:endParaRPr>
          </a:p>
          <a:p>
            <a:pPr marL="0" marR="0" indent="0" algn="l" defTabSz="1097212" rtl="0" eaLnBrk="1" fontAlgn="auto" latinLnBrk="0" hangingPunct="1">
              <a:lnSpc>
                <a:spcPct val="90000"/>
              </a:lnSpc>
              <a:spcBef>
                <a:spcPts val="0"/>
              </a:spcBef>
              <a:spcAft>
                <a:spcPts val="400"/>
              </a:spcAft>
              <a:buClrTx/>
              <a:buSzTx/>
              <a:buFontTx/>
              <a:buNone/>
              <a:tabLst/>
              <a:defRPr/>
            </a:pPr>
            <a:endParaRPr lang="en-US" sz="1200" dirty="0">
              <a:latin typeface="Calibri" panose="020F0502020204030204" pitchFamily="34" charset="0"/>
              <a:ea typeface="Amazon Ember Light" panose="020B0403020204020204" pitchFamily="34" charset="0"/>
              <a:cs typeface="Calibri" panose="020F0502020204030204" pitchFamily="34" charset="0"/>
            </a:endParaRPr>
          </a:p>
          <a:p>
            <a:pPr marL="0" marR="0" indent="0" algn="l" defTabSz="1097212" rtl="0" eaLnBrk="1" fontAlgn="auto" latinLnBrk="0" hangingPunct="1">
              <a:lnSpc>
                <a:spcPct val="90000"/>
              </a:lnSpc>
              <a:spcBef>
                <a:spcPts val="0"/>
              </a:spcBef>
              <a:spcAft>
                <a:spcPts val="400"/>
              </a:spcAft>
              <a:buClrTx/>
              <a:buSzTx/>
              <a:buFontTx/>
              <a:buNone/>
              <a:tabLst/>
              <a:defRPr/>
            </a:pPr>
            <a:r>
              <a:rPr lang="en-US" sz="1200" dirty="0">
                <a:latin typeface="Calibri" panose="020F0502020204030204" pitchFamily="34" charset="0"/>
                <a:ea typeface="Amazon Ember Light" panose="020B0403020204020204" pitchFamily="34" charset="0"/>
                <a:cs typeface="Calibri" panose="020F0502020204030204" pitchFamily="34" charset="0"/>
              </a:rPr>
              <a:t>You can use Spot Instances for various fault-tolerant and flexible applications, such as big data, containerized workloads, high-performance computing (HPC), stateless web servers, rendering, CI/CD and other test &amp; development workloads. </a:t>
            </a:r>
            <a:r>
              <a:rPr lang="en-US" sz="1200" baseline="0" dirty="0">
                <a:latin typeface="Calibri" panose="020F0502020204030204" pitchFamily="34" charset="0"/>
                <a:ea typeface="Amazon Ember Light" panose="020B0403020204020204" pitchFamily="34" charset="0"/>
                <a:cs typeface="Calibri" panose="020F0502020204030204" pitchFamily="34" charset="0"/>
              </a:rPr>
              <a:t>Spot Instances can help you </a:t>
            </a:r>
            <a:r>
              <a:rPr lang="en-US" sz="1200" dirty="0">
                <a:latin typeface="Calibri" panose="020F0502020204030204" pitchFamily="34" charset="0"/>
                <a:ea typeface="Amazon Ember Light" panose="020B0403020204020204" pitchFamily="34" charset="0"/>
                <a:cs typeface="Calibri" panose="020F0502020204030204" pitchFamily="34" charset="0"/>
              </a:rPr>
              <a:t>avoid interruptions</a:t>
            </a:r>
            <a:r>
              <a:rPr lang="en-US" sz="1200" baseline="0" dirty="0">
                <a:latin typeface="Calibri" panose="020F0502020204030204" pitchFamily="34" charset="0"/>
                <a:ea typeface="Amazon Ember Light" panose="020B0403020204020204" pitchFamily="34" charset="0"/>
                <a:cs typeface="Calibri" panose="020F0502020204030204" pitchFamily="34" charset="0"/>
              </a:rPr>
              <a:t>. Hibernate enables pause-and-resume for Spot Instances. Spot blocks enable running spot instances for 1-6 hours without interruption.</a:t>
            </a:r>
            <a:endParaRPr lang="en-US" sz="1200" dirty="0">
              <a:latin typeface="Calibri" panose="020F0502020204030204" pitchFamily="34" charset="0"/>
              <a:ea typeface="Amazon Ember Light" panose="020B0403020204020204" pitchFamily="34" charset="0"/>
              <a:cs typeface="Calibri" panose="020F0502020204030204" pitchFamily="34" charset="0"/>
            </a:endParaRPr>
          </a:p>
          <a:p>
            <a:endParaRPr lang="en-US" sz="1200" dirty="0">
              <a:latin typeface="Calibri" panose="020F0502020204030204" pitchFamily="34" charset="0"/>
              <a:ea typeface="Amazon Ember Light" panose="020B0403020204020204" pitchFamily="34" charset="0"/>
              <a:cs typeface="Calibri" panose="020F0502020204030204" pitchFamily="34" charset="0"/>
            </a:endParaRPr>
          </a:p>
          <a:p>
            <a:r>
              <a:rPr lang="en-US" sz="1200" dirty="0">
                <a:latin typeface="Calibri" panose="020F0502020204030204" pitchFamily="34" charset="0"/>
                <a:ea typeface="Amazon Ember Light" panose="020B0403020204020204" pitchFamily="34" charset="0"/>
                <a:cs typeface="Calibri" panose="020F0502020204030204" pitchFamily="34" charset="0"/>
              </a:rPr>
              <a:t>For more information, see</a:t>
            </a:r>
          </a:p>
          <a:p>
            <a:endParaRPr lang="en-US" sz="1200" dirty="0">
              <a:latin typeface="Calibri" panose="020F0502020204030204" pitchFamily="34" charset="0"/>
              <a:ea typeface="Amazon Ember Light" panose="020B0403020204020204" pitchFamily="34" charset="0"/>
              <a:cs typeface="Calibri" panose="020F0502020204030204" pitchFamily="34" charset="0"/>
            </a:endParaRPr>
          </a:p>
          <a:p>
            <a:pPr marL="171450" indent="-171450">
              <a:buFont typeface="Arial" panose="020B0604020202020204" pitchFamily="34" charset="0"/>
              <a:buChar char="•"/>
            </a:pPr>
            <a:r>
              <a:rPr lang="en-US" sz="1200" dirty="0">
                <a:latin typeface="Calibri" panose="020F0502020204030204" pitchFamily="34" charset="0"/>
                <a:ea typeface="Amazon Ember Light" panose="020B0403020204020204" pitchFamily="34" charset="0"/>
                <a:cs typeface="Calibri" panose="020F0502020204030204" pitchFamily="34" charset="0"/>
              </a:rPr>
              <a:t>Amazon EC2 Reserved Instances: https://aws.amazon.com/ec2/pricing/reserved-instances/</a:t>
            </a:r>
          </a:p>
          <a:p>
            <a:pPr marL="171450" indent="-171450">
              <a:buFont typeface="Arial" panose="020B0604020202020204" pitchFamily="34" charset="0"/>
              <a:buChar char="•"/>
            </a:pPr>
            <a:r>
              <a:rPr lang="en-US" sz="1200" dirty="0">
                <a:latin typeface="Calibri" panose="020F0502020204030204" pitchFamily="34" charset="0"/>
                <a:ea typeface="Amazon Ember Light" panose="020B0403020204020204" pitchFamily="34" charset="0"/>
                <a:cs typeface="Calibri" panose="020F0502020204030204" pitchFamily="34" charset="0"/>
              </a:rPr>
              <a:t>Amazon EC2 Spot Instances: https://aws.amazon.com/ec2/spot/</a:t>
            </a:r>
          </a:p>
        </p:txBody>
      </p:sp>
    </p:spTree>
    <p:extLst>
      <p:ext uri="{BB962C8B-B14F-4D97-AF65-F5344CB8AC3E}">
        <p14:creationId xmlns:p14="http://schemas.microsoft.com/office/powerpoint/2010/main" val="20407711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23374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439374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09956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24414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638457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931596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670076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025271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49847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ea typeface="Amazon Ember Light" panose="020B0403020204020204" pitchFamily="34" charset="0"/>
                <a:cs typeface="Amazon Ember Light" panose="020B0403020204020204" pitchFamily="34" charset="0"/>
              </a:rPr>
              <a:t>Pay as you go</a:t>
            </a:r>
            <a:r>
              <a:rPr lang="en-US" dirty="0">
                <a:ea typeface="Amazon Ember Light" panose="020B0403020204020204" pitchFamily="34" charset="0"/>
                <a:cs typeface="Amazon Ember Light" panose="020B0403020204020204" pitchFamily="34" charset="0"/>
              </a:rPr>
              <a:t>:</a:t>
            </a:r>
            <a:r>
              <a:rPr lang="en-US" baseline="0" dirty="0">
                <a:ea typeface="Amazon Ember Light" panose="020B0403020204020204" pitchFamily="34" charset="0"/>
                <a:cs typeface="Amazon Ember Light" panose="020B0403020204020204" pitchFamily="34" charset="0"/>
              </a:rPr>
              <a:t> No minimum commitments or long-term contracts required. You replace your upfront capital expense with </a:t>
            </a:r>
            <a:r>
              <a:rPr lang="en-US" baseline="0" dirty="0">
                <a:solidFill>
                  <a:srgbClr val="000000"/>
                </a:solidFill>
                <a:ea typeface="Amazon Ember Light" panose="020B0403020204020204" pitchFamily="34" charset="0"/>
                <a:cs typeface="Amazon Ember Light" panose="020B0403020204020204" pitchFamily="34" charset="0"/>
              </a:rPr>
              <a:t>low variable cost</a:t>
            </a:r>
            <a:r>
              <a:rPr lang="en-US" baseline="0" dirty="0">
                <a:ea typeface="Amazon Ember Light" panose="020B0403020204020204" pitchFamily="34" charset="0"/>
                <a:cs typeface="Amazon Ember Light" panose="020B0403020204020204" pitchFamily="34" charset="0"/>
              </a:rPr>
              <a:t>, and pay only for what you use. </a:t>
            </a:r>
          </a:p>
          <a:p>
            <a:endParaRPr lang="en-US" baseline="0" dirty="0">
              <a:ea typeface="Amazon Ember Light" panose="020B0403020204020204" pitchFamily="34" charset="0"/>
              <a:cs typeface="Amazon Ember Light" panose="020B0403020204020204" pitchFamily="34" charset="0"/>
            </a:endParaRPr>
          </a:p>
          <a:p>
            <a:r>
              <a:rPr lang="en-US" baseline="0" dirty="0">
                <a:ea typeface="Amazon Ember Light" panose="020B0403020204020204" pitchFamily="34" charset="0"/>
                <a:cs typeface="Amazon Ember Light" panose="020B0403020204020204" pitchFamily="34" charset="0"/>
              </a:rPr>
              <a:t>Pay less when you reserve: </a:t>
            </a:r>
            <a:r>
              <a:rPr lang="en-US" baseline="0" dirty="0">
                <a:solidFill>
                  <a:srgbClr val="000000"/>
                </a:solidFill>
                <a:ea typeface="Amazon Ember Light" panose="020B0403020204020204" pitchFamily="34" charset="0"/>
                <a:cs typeface="Amazon Ember Light" panose="020B0403020204020204" pitchFamily="34" charset="0"/>
              </a:rPr>
              <a:t>For</a:t>
            </a:r>
            <a:r>
              <a:rPr lang="en-US" baseline="0" dirty="0">
                <a:ea typeface="Amazon Ember Light" panose="020B0403020204020204" pitchFamily="34" charset="0"/>
                <a:cs typeface="Amazon Ember Light" panose="020B0403020204020204" pitchFamily="34" charset="0"/>
              </a:rPr>
              <a:t> certain products, you can invest in reserved capacity and get a </a:t>
            </a:r>
            <a:r>
              <a:rPr lang="en-US" baseline="0" dirty="0">
                <a:solidFill>
                  <a:srgbClr val="000000"/>
                </a:solidFill>
                <a:ea typeface="Amazon Ember Light" panose="020B0403020204020204" pitchFamily="34" charset="0"/>
                <a:cs typeface="Amazon Ember Light" panose="020B0403020204020204" pitchFamily="34" charset="0"/>
              </a:rPr>
              <a:t>discounted</a:t>
            </a:r>
            <a:r>
              <a:rPr lang="en-US" baseline="0" dirty="0">
                <a:ea typeface="Amazon Ember Light" panose="020B0403020204020204" pitchFamily="34" charset="0"/>
                <a:cs typeface="Amazon Ember Light" panose="020B0403020204020204" pitchFamily="34" charset="0"/>
              </a:rPr>
              <a:t> hourly, which results in overall savings up to 60% (depending on the type of instance you reserve) over equivalent on-demand </a:t>
            </a:r>
            <a:r>
              <a:rPr lang="en-US" baseline="0" dirty="0">
                <a:solidFill>
                  <a:srgbClr val="000000"/>
                </a:solidFill>
                <a:ea typeface="Amazon Ember Light" panose="020B0403020204020204" pitchFamily="34" charset="0"/>
                <a:cs typeface="Amazon Ember Light" panose="020B0403020204020204" pitchFamily="34" charset="0"/>
              </a:rPr>
              <a:t>capacity</a:t>
            </a:r>
            <a:r>
              <a:rPr lang="en-US" baseline="0" dirty="0">
                <a:ea typeface="Amazon Ember Light" panose="020B0403020204020204" pitchFamily="34" charset="0"/>
                <a:cs typeface="Amazon Ember Light" panose="020B0403020204020204" pitchFamily="34" charset="0"/>
              </a:rPr>
              <a:t>. </a:t>
            </a:r>
          </a:p>
          <a:p>
            <a:endParaRPr lang="en-US" baseline="0" dirty="0">
              <a:ea typeface="Amazon Ember Light" panose="020B0403020204020204" pitchFamily="34" charset="0"/>
              <a:cs typeface="Amazon Ember Light" panose="020B0403020204020204" pitchFamily="34" charset="0"/>
            </a:endParaRPr>
          </a:p>
          <a:p>
            <a:r>
              <a:rPr lang="en-US" baseline="0" dirty="0">
                <a:ea typeface="Amazon Ember Light" panose="020B0403020204020204" pitchFamily="34" charset="0"/>
                <a:cs typeface="Amazon Ember Light" panose="020B0403020204020204" pitchFamily="34" charset="0"/>
              </a:rPr>
              <a:t>Pay even less per unit by using more: You save more as you grow bigger. For storage and data transfer, pricing is tiered. The more you use, the less you pay per gigabyte. For compute, you get volume discounts up to 10% when you reserve more. </a:t>
            </a:r>
            <a:endParaRPr lang="en-US" dirty="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800659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panose="020F0502020204030204" pitchFamily="34" charset="0"/>
                <a:ea typeface="Amazon Ember Light" panose="020B0403020204020204" pitchFamily="34" charset="0"/>
                <a:cs typeface="Calibri" panose="020F0502020204030204" pitchFamily="34" charset="0"/>
              </a:rPr>
              <a:t>You pay for three fundamental characteristics with AWS: compute, storage, and data transfer out. These characteristics vary slightly depending on the </a:t>
            </a:r>
            <a:r>
              <a:rPr lang="en-US" sz="1200" dirty="0">
                <a:solidFill>
                  <a:srgbClr val="000000"/>
                </a:solidFill>
                <a:latin typeface="Calibri" panose="020F0502020204030204" pitchFamily="34" charset="0"/>
                <a:ea typeface="Amazon Ember Light" panose="020B0403020204020204" pitchFamily="34" charset="0"/>
                <a:cs typeface="Calibri" panose="020F0502020204030204" pitchFamily="34" charset="0"/>
              </a:rPr>
              <a:t>AWS offering that</a:t>
            </a:r>
            <a:r>
              <a:rPr lang="en-US" sz="1200" dirty="0">
                <a:latin typeface="Calibri" panose="020F0502020204030204" pitchFamily="34" charset="0"/>
                <a:ea typeface="Amazon Ember Light" panose="020B0403020204020204" pitchFamily="34" charset="0"/>
                <a:cs typeface="Calibri" panose="020F0502020204030204" pitchFamily="34" charset="0"/>
              </a:rPr>
              <a:t> you are using. However, these are the core characteristics that have the greatest impact on cost. </a:t>
            </a:r>
          </a:p>
          <a:p>
            <a:endParaRPr lang="en-US" sz="1200" dirty="0">
              <a:latin typeface="Calibri" panose="020F0502020204030204" pitchFamily="34" charset="0"/>
              <a:ea typeface="Amazon Ember Light" panose="020B0403020204020204" pitchFamily="34" charset="0"/>
              <a:cs typeface="Calibri" panose="020F0502020204030204" pitchFamily="34" charset="0"/>
            </a:endParaRPr>
          </a:p>
          <a:p>
            <a:r>
              <a:rPr lang="en-US" sz="1200" dirty="0">
                <a:latin typeface="Calibri" panose="020F0502020204030204" pitchFamily="34" charset="0"/>
                <a:ea typeface="Amazon Ember Light" panose="020B0403020204020204" pitchFamily="34" charset="0"/>
                <a:cs typeface="Calibri" panose="020F0502020204030204" pitchFamily="34" charset="0"/>
              </a:rPr>
              <a:t>Although you are charged for data transfer out, there is no charge </a:t>
            </a:r>
            <a:r>
              <a:rPr lang="en-US" sz="1200" dirty="0">
                <a:solidFill>
                  <a:srgbClr val="000000"/>
                </a:solidFill>
                <a:latin typeface="Calibri" panose="020F0502020204030204" pitchFamily="34" charset="0"/>
                <a:ea typeface="Amazon Ember Light" panose="020B0403020204020204" pitchFamily="34" charset="0"/>
                <a:cs typeface="Calibri" panose="020F0502020204030204" pitchFamily="34" charset="0"/>
              </a:rPr>
              <a:t>for inbound data transfer or for data transfer between other Amazon services within the same region</a:t>
            </a:r>
            <a:r>
              <a:rPr lang="en-US" sz="1200" dirty="0">
                <a:latin typeface="Calibri" panose="020F0502020204030204" pitchFamily="34" charset="0"/>
                <a:ea typeface="Amazon Ember Light" panose="020B0403020204020204" pitchFamily="34" charset="0"/>
                <a:cs typeface="Calibri" panose="020F0502020204030204" pitchFamily="34" charset="0"/>
              </a:rPr>
              <a:t>. </a:t>
            </a:r>
            <a:r>
              <a:rPr lang="en-US" sz="1200" dirty="0">
                <a:solidFill>
                  <a:srgbClr val="000000"/>
                </a:solidFill>
                <a:latin typeface="Calibri" panose="020F0502020204030204" pitchFamily="34" charset="0"/>
                <a:ea typeface="Amazon Ember Light" panose="020B0403020204020204" pitchFamily="34" charset="0"/>
                <a:cs typeface="Calibri" panose="020F0502020204030204" pitchFamily="34" charset="0"/>
              </a:rPr>
              <a:t>The</a:t>
            </a:r>
            <a:r>
              <a:rPr lang="en-US" sz="1200" dirty="0">
                <a:latin typeface="Calibri" panose="020F0502020204030204" pitchFamily="34" charset="0"/>
                <a:ea typeface="Amazon Ember Light" panose="020B0403020204020204" pitchFamily="34" charset="0"/>
                <a:cs typeface="Calibri" panose="020F0502020204030204" pitchFamily="34" charset="0"/>
              </a:rPr>
              <a:t> outbound data transfer is </a:t>
            </a:r>
            <a:r>
              <a:rPr lang="en-US" sz="1200" dirty="0">
                <a:solidFill>
                  <a:srgbClr val="000000"/>
                </a:solidFill>
                <a:latin typeface="Calibri" panose="020F0502020204030204" pitchFamily="34" charset="0"/>
                <a:ea typeface="Amazon Ember Light" panose="020B0403020204020204" pitchFamily="34" charset="0"/>
                <a:cs typeface="Calibri" panose="020F0502020204030204" pitchFamily="34" charset="0"/>
              </a:rPr>
              <a:t>aggregated across </a:t>
            </a:r>
            <a:r>
              <a:rPr lang="en-US" sz="1200" kern="1200" dirty="0">
                <a:solidFill>
                  <a:schemeClr val="tx1"/>
                </a:solidFill>
                <a:effectLst/>
                <a:latin typeface="Calibri" panose="020F0502020204030204" pitchFamily="34" charset="0"/>
                <a:ea typeface="+mn-ea"/>
                <a:cs typeface="Calibri" panose="020F0502020204030204" pitchFamily="34" charset="0"/>
              </a:rPr>
              <a:t>Amazon Elastic Compute Cloud (Amazon EC2)</a:t>
            </a:r>
            <a:r>
              <a:rPr lang="en-US" sz="1200" dirty="0">
                <a:solidFill>
                  <a:srgbClr val="000000"/>
                </a:solidFill>
                <a:latin typeface="Calibri" panose="020F0502020204030204" pitchFamily="34" charset="0"/>
                <a:ea typeface="Amazon Ember Light" panose="020B0403020204020204" pitchFamily="34" charset="0"/>
                <a:cs typeface="Calibri" panose="020F0502020204030204" pitchFamily="34" charset="0"/>
              </a:rPr>
              <a:t>, </a:t>
            </a:r>
            <a:r>
              <a:rPr lang="en-US" sz="1200" kern="1200" dirty="0">
                <a:solidFill>
                  <a:schemeClr val="tx1"/>
                </a:solidFill>
                <a:effectLst/>
                <a:latin typeface="Calibri" panose="020F0502020204030204" pitchFamily="34" charset="0"/>
                <a:ea typeface="+mn-ea"/>
                <a:cs typeface="Calibri" panose="020F0502020204030204" pitchFamily="34" charset="0"/>
              </a:rPr>
              <a:t>Amazon Simple Storage Service (Amazon S3)</a:t>
            </a:r>
            <a:r>
              <a:rPr lang="en-US" sz="1200" dirty="0">
                <a:solidFill>
                  <a:srgbClr val="000000"/>
                </a:solidFill>
                <a:latin typeface="Calibri" panose="020F0502020204030204" pitchFamily="34" charset="0"/>
                <a:ea typeface="Amazon Ember Light" panose="020B0403020204020204" pitchFamily="34" charset="0"/>
                <a:cs typeface="Calibri" panose="020F0502020204030204" pitchFamily="34" charset="0"/>
              </a:rPr>
              <a:t>, </a:t>
            </a:r>
            <a:r>
              <a:rPr lang="en-US" sz="1200" kern="1200" dirty="0">
                <a:solidFill>
                  <a:schemeClr val="tx1"/>
                </a:solidFill>
                <a:effectLst/>
                <a:latin typeface="Calibri" panose="020F0502020204030204" pitchFamily="34" charset="0"/>
                <a:ea typeface="+mn-ea"/>
                <a:cs typeface="Calibri" panose="020F0502020204030204" pitchFamily="34" charset="0"/>
              </a:rPr>
              <a:t>Amazon Relational Database Service (Amazon RDS)</a:t>
            </a:r>
            <a:r>
              <a:rPr lang="en-US" sz="1200" dirty="0">
                <a:solidFill>
                  <a:srgbClr val="000000"/>
                </a:solidFill>
                <a:latin typeface="Calibri" panose="020F0502020204030204" pitchFamily="34" charset="0"/>
                <a:ea typeface="Amazon Ember Light" panose="020B0403020204020204" pitchFamily="34" charset="0"/>
                <a:cs typeface="Calibri" panose="020F0502020204030204" pitchFamily="34" charset="0"/>
              </a:rPr>
              <a:t>, Amazon SimpleDB, </a:t>
            </a:r>
            <a:r>
              <a:rPr lang="en-US" sz="1200" kern="1200" dirty="0">
                <a:solidFill>
                  <a:schemeClr val="tx1"/>
                </a:solidFill>
                <a:effectLst/>
                <a:latin typeface="Calibri" panose="020F0502020204030204" pitchFamily="34" charset="0"/>
                <a:ea typeface="+mn-ea"/>
                <a:cs typeface="Calibri" panose="020F0502020204030204" pitchFamily="34" charset="0"/>
              </a:rPr>
              <a:t>Amazon Simple Queue Service (Amazon SQS)</a:t>
            </a:r>
            <a:r>
              <a:rPr lang="en-US" sz="1200" dirty="0">
                <a:solidFill>
                  <a:srgbClr val="000000"/>
                </a:solidFill>
                <a:latin typeface="Calibri" panose="020F0502020204030204" pitchFamily="34" charset="0"/>
                <a:ea typeface="Amazon Ember Light" panose="020B0403020204020204" pitchFamily="34" charset="0"/>
                <a:cs typeface="Calibri" panose="020F0502020204030204" pitchFamily="34" charset="0"/>
              </a:rPr>
              <a:t>, </a:t>
            </a:r>
            <a:r>
              <a:rPr lang="en-US" sz="1200" kern="1200" dirty="0">
                <a:solidFill>
                  <a:schemeClr val="tx1"/>
                </a:solidFill>
                <a:effectLst/>
                <a:latin typeface="Calibri" panose="020F0502020204030204" pitchFamily="34" charset="0"/>
                <a:ea typeface="+mn-ea"/>
                <a:cs typeface="Calibri" panose="020F0502020204030204" pitchFamily="34" charset="0"/>
              </a:rPr>
              <a:t>Amazon Simple Notification Service (Amazon SNS)</a:t>
            </a:r>
            <a:r>
              <a:rPr lang="en-US" sz="1200" dirty="0">
                <a:solidFill>
                  <a:srgbClr val="000000"/>
                </a:solidFill>
                <a:latin typeface="Calibri" panose="020F0502020204030204" pitchFamily="34" charset="0"/>
                <a:ea typeface="Amazon Ember Light" panose="020B0403020204020204" pitchFamily="34" charset="0"/>
                <a:cs typeface="Calibri" panose="020F0502020204030204" pitchFamily="34" charset="0"/>
              </a:rPr>
              <a:t>, and </a:t>
            </a:r>
            <a:r>
              <a:rPr lang="en-US" sz="1200" kern="1200" dirty="0">
                <a:solidFill>
                  <a:schemeClr val="tx1"/>
                </a:solidFill>
                <a:effectLst/>
                <a:latin typeface="Calibri" panose="020F0502020204030204" pitchFamily="34" charset="0"/>
                <a:ea typeface="+mn-ea"/>
                <a:cs typeface="Calibri" panose="020F0502020204030204" pitchFamily="34" charset="0"/>
              </a:rPr>
              <a:t>Amazon Virtual Private Cloud (Amazon VPC)</a:t>
            </a:r>
            <a:r>
              <a:rPr lang="en-US" sz="1200" dirty="0">
                <a:solidFill>
                  <a:srgbClr val="000000"/>
                </a:solidFill>
                <a:latin typeface="Calibri" panose="020F0502020204030204" pitchFamily="34" charset="0"/>
                <a:ea typeface="Amazon Ember Light" panose="020B0403020204020204" pitchFamily="34" charset="0"/>
                <a:cs typeface="Calibri" panose="020F0502020204030204" pitchFamily="34" charset="0"/>
              </a:rPr>
              <a:t>, and then charged at the rate for outbound data transfer</a:t>
            </a:r>
            <a:r>
              <a:rPr lang="en-US" sz="1200" dirty="0">
                <a:latin typeface="Calibri" panose="020F0502020204030204" pitchFamily="34" charset="0"/>
                <a:ea typeface="Amazon Ember Light" panose="020B0403020204020204" pitchFamily="34" charset="0"/>
                <a:cs typeface="Calibri" panose="020F0502020204030204" pitchFamily="34" charset="0"/>
              </a:rPr>
              <a:t>. This charge appears on the monthly statement as AWS Data Transfer Out.</a:t>
            </a:r>
          </a:p>
        </p:txBody>
      </p:sp>
    </p:spTree>
    <p:extLst>
      <p:ext uri="{BB962C8B-B14F-4D97-AF65-F5344CB8AC3E}">
        <p14:creationId xmlns:p14="http://schemas.microsoft.com/office/powerpoint/2010/main" val="602254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baseline="0" dirty="0"/>
          </a:p>
        </p:txBody>
      </p:sp>
    </p:spTree>
    <p:extLst>
      <p:ext uri="{BB962C8B-B14F-4D97-AF65-F5344CB8AC3E}">
        <p14:creationId xmlns:p14="http://schemas.microsoft.com/office/powerpoint/2010/main" val="2553755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panose="020F0502020204030204" pitchFamily="34" charset="0"/>
                <a:ea typeface="Amazon Ember Light" panose="020B0403020204020204" pitchFamily="34" charset="0"/>
                <a:cs typeface="Calibri" panose="020F0502020204030204" pitchFamily="34" charset="0"/>
              </a:rPr>
              <a:t>For information on Amazon </a:t>
            </a:r>
            <a:r>
              <a:rPr lang="en-US" sz="1200" dirty="0">
                <a:solidFill>
                  <a:srgbClr val="000000"/>
                </a:solidFill>
                <a:latin typeface="Calibri" panose="020F0502020204030204" pitchFamily="34" charset="0"/>
                <a:ea typeface="Amazon Ember Light" panose="020B0403020204020204" pitchFamily="34" charset="0"/>
                <a:cs typeface="Calibri" panose="020F0502020204030204" pitchFamily="34" charset="0"/>
              </a:rPr>
              <a:t>S3</a:t>
            </a:r>
            <a:r>
              <a:rPr lang="en-US" sz="1200" dirty="0">
                <a:latin typeface="Calibri" panose="020F0502020204030204" pitchFamily="34" charset="0"/>
                <a:ea typeface="Amazon Ember Light" panose="020B0403020204020204" pitchFamily="34" charset="0"/>
                <a:cs typeface="Calibri" panose="020F0502020204030204" pitchFamily="34" charset="0"/>
              </a:rPr>
              <a:t> pricing, see Amazon S3 Pricing: </a:t>
            </a:r>
            <a:r>
              <a:rPr lang="en-US" dirty="0">
                <a:latin typeface="Calibri" panose="020F0502020204030204" pitchFamily="34" charset="0"/>
                <a:ea typeface="Amazon Ember Light" panose="020B0403020204020204" pitchFamily="34" charset="0"/>
                <a:cs typeface="Calibri" panose="020F0502020204030204" pitchFamily="34" charset="0"/>
                <a:hlinkClick r:id="rId3"/>
              </a:rPr>
              <a:t>https://aws.amazon.com/s3/pricing/ </a:t>
            </a:r>
            <a:endParaRPr lang="en-US" dirty="0">
              <a:latin typeface="Calibri" panose="020F0502020204030204" pitchFamily="34" charset="0"/>
              <a:ea typeface="Amazon Ember Light" panose="020B0403020204020204" pitchFamily="34" charset="0"/>
              <a:cs typeface="Calibri" panose="020F0502020204030204" pitchFamily="34" charset="0"/>
            </a:endParaRPr>
          </a:p>
        </p:txBody>
      </p:sp>
    </p:spTree>
    <p:extLst>
      <p:ext uri="{BB962C8B-B14F-4D97-AF65-F5344CB8AC3E}">
        <p14:creationId xmlns:p14="http://schemas.microsoft.com/office/powerpoint/2010/main" val="2537625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panose="020F0502020204030204" pitchFamily="34" charset="0"/>
                <a:ea typeface="Amazon Ember Light" panose="020B0403020204020204" pitchFamily="34" charset="0"/>
                <a:cs typeface="Calibri" panose="020F0502020204030204" pitchFamily="34" charset="0"/>
              </a:rPr>
              <a:t>For pricing information on </a:t>
            </a:r>
            <a:r>
              <a:rPr lang="en-US" sz="1200" dirty="0">
                <a:solidFill>
                  <a:srgbClr val="000000"/>
                </a:solidFill>
                <a:latin typeface="Calibri" panose="020F0502020204030204" pitchFamily="34" charset="0"/>
                <a:ea typeface="Amazon Ember Light" panose="020B0403020204020204" pitchFamily="34" charset="0"/>
                <a:cs typeface="Calibri" panose="020F0502020204030204" pitchFamily="34" charset="0"/>
              </a:rPr>
              <a:t>reduced</a:t>
            </a:r>
            <a:r>
              <a:rPr lang="en-US" sz="1200" baseline="0" dirty="0">
                <a:solidFill>
                  <a:srgbClr val="000000"/>
                </a:solidFill>
                <a:latin typeface="Calibri" panose="020F0502020204030204" pitchFamily="34" charset="0"/>
                <a:ea typeface="Amazon Ember Light" panose="020B0403020204020204" pitchFamily="34" charset="0"/>
                <a:cs typeface="Calibri" panose="020F0502020204030204" pitchFamily="34" charset="0"/>
              </a:rPr>
              <a:t> redundancy storage, </a:t>
            </a:r>
            <a:r>
              <a:rPr lang="en-US" sz="1200" dirty="0">
                <a:solidFill>
                  <a:srgbClr val="000000"/>
                </a:solidFill>
                <a:latin typeface="Calibri" panose="020F0502020204030204" pitchFamily="34" charset="0"/>
                <a:ea typeface="Amazon Ember Light" panose="020B0403020204020204" pitchFamily="34" charset="0"/>
                <a:cs typeface="Calibri" panose="020F0502020204030204" pitchFamily="34" charset="0"/>
              </a:rPr>
              <a:t>see “Amazon S3 Reduced Redundancy Storage” (</a:t>
            </a:r>
            <a:r>
              <a:rPr lang="en-US" dirty="0">
                <a:latin typeface="Calibri" panose="020F0502020204030204" pitchFamily="34" charset="0"/>
                <a:ea typeface="Amazon Ember Light" panose="020B0403020204020204" pitchFamily="34" charset="0"/>
                <a:cs typeface="Calibri" panose="020F0502020204030204" pitchFamily="34" charset="0"/>
                <a:hlinkClick r:id="rId3"/>
              </a:rPr>
              <a:t>https://aws.amazon.com/s3/reduced-redundancy/</a:t>
            </a:r>
            <a:r>
              <a:rPr lang="en-US" dirty="0">
                <a:latin typeface="Calibri" panose="020F0502020204030204" pitchFamily="34" charset="0"/>
                <a:ea typeface="Amazon Ember Light" panose="020B0403020204020204" pitchFamily="34" charset="0"/>
                <a:cs typeface="Calibri" panose="020F0502020204030204" pitchFamily="34" charset="0"/>
              </a:rPr>
              <a:t>). </a:t>
            </a:r>
          </a:p>
          <a:p>
            <a:endParaRPr lang="en-US" sz="1200" baseline="0" dirty="0">
              <a:latin typeface="Calibri" panose="020F0502020204030204" pitchFamily="34" charset="0"/>
              <a:ea typeface="Amazon Ember Light" panose="020B0403020204020204" pitchFamily="34" charset="0"/>
              <a:cs typeface="Calibri" panose="020F0502020204030204" pitchFamily="34" charset="0"/>
            </a:endParaRPr>
          </a:p>
          <a:p>
            <a:r>
              <a:rPr lang="en-US" sz="1200" b="1" dirty="0">
                <a:latin typeface="Calibri" panose="020F0502020204030204" pitchFamily="34" charset="0"/>
                <a:ea typeface="Amazon Ember Light" panose="020B0403020204020204" pitchFamily="34" charset="0"/>
                <a:cs typeface="Calibri" panose="020F0502020204030204" pitchFamily="34" charset="0"/>
              </a:rPr>
              <a:t>Note: </a:t>
            </a:r>
            <a:r>
              <a:rPr lang="en-US" sz="1200" dirty="0">
                <a:latin typeface="Calibri" panose="020F0502020204030204" pitchFamily="34" charset="0"/>
                <a:ea typeface="Amazon Ember Light" panose="020B0403020204020204" pitchFamily="34" charset="0"/>
                <a:cs typeface="Calibri" panose="020F0502020204030204" pitchFamily="34" charset="0"/>
              </a:rPr>
              <a:t>The prices</a:t>
            </a:r>
            <a:r>
              <a:rPr lang="en-US" sz="1200" baseline="0" dirty="0">
                <a:latin typeface="Calibri" panose="020F0502020204030204" pitchFamily="34" charset="0"/>
                <a:ea typeface="Amazon Ember Light" panose="020B0403020204020204" pitchFamily="34" charset="0"/>
                <a:cs typeface="Calibri" panose="020F0502020204030204" pitchFamily="34" charset="0"/>
              </a:rPr>
              <a:t> listed here are an example and may not reflect the actual cost of services at this particular time. </a:t>
            </a:r>
            <a:endParaRPr lang="en-US" sz="1200" dirty="0">
              <a:latin typeface="Calibri" panose="020F0502020204030204" pitchFamily="34" charset="0"/>
              <a:ea typeface="Amazon Ember Light" panose="020B0403020204020204" pitchFamily="34" charset="0"/>
              <a:cs typeface="Calibri" panose="020F0502020204030204" pitchFamily="34" charset="0"/>
            </a:endParaRPr>
          </a:p>
        </p:txBody>
      </p:sp>
    </p:spTree>
    <p:extLst>
      <p:ext uri="{BB962C8B-B14F-4D97-AF65-F5344CB8AC3E}">
        <p14:creationId xmlns:p14="http://schemas.microsoft.com/office/powerpoint/2010/main" val="238163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97212" rtl="0" eaLnBrk="1" fontAlgn="auto" latinLnBrk="0" hangingPunct="1">
              <a:lnSpc>
                <a:spcPct val="90000"/>
              </a:lnSpc>
              <a:spcBef>
                <a:spcPts val="0"/>
              </a:spcBef>
              <a:spcAft>
                <a:spcPts val="400"/>
              </a:spcAft>
              <a:buClrTx/>
              <a:buSzTx/>
              <a:buFontTx/>
              <a:buNone/>
              <a:tabLst/>
              <a:defRPr/>
            </a:pPr>
            <a:r>
              <a:rPr lang="en-US" b="0" i="0" kern="1200" dirty="0">
                <a:solidFill>
                  <a:schemeClr val="tx1"/>
                </a:solidFill>
                <a:effectLst/>
                <a:ea typeface="+mn-ea"/>
                <a:cs typeface="+mn-cs"/>
              </a:rPr>
              <a:t>Volume storage for EBS volumes is charged by the amount you provision in GB per month until you release the storage. EBS volumes will be billed in per-second increments, with a 60 second minimum. The price will very much depend on the type of volume. Snapshot storage is based on the amount of space your data consumes in Amazon S3. Because Amazon EBS does not save empty blocks, it is likely that the snapshot size will be considerably less than your volume size. For the first snapshot of a volume, Amazon EBS saves a full copy of your data to Amazon S3. For each incremental snapshot, only the changed part of your Amazon EBS volume is saved.</a:t>
            </a:r>
            <a:endParaRPr lang="en-US" dirty="0">
              <a:ea typeface="Amazon Ember Light" panose="020B0403020204020204" pitchFamily="34" charset="0"/>
              <a:cs typeface="Calibri" panose="020F0502020204030204" pitchFamily="34" charset="0"/>
            </a:endParaRPr>
          </a:p>
          <a:p>
            <a:endParaRPr lang="en-US" dirty="0">
              <a:ea typeface="Amazon Ember Light" panose="020B0403020204020204" pitchFamily="34" charset="0"/>
              <a:cs typeface="Calibri" panose="020F0502020204030204" pitchFamily="34" charset="0"/>
            </a:endParaRPr>
          </a:p>
          <a:p>
            <a:r>
              <a:rPr lang="en-US" dirty="0">
                <a:ea typeface="Amazon Ember Light" panose="020B0403020204020204" pitchFamily="34" charset="0"/>
                <a:cs typeface="Calibri" panose="020F0502020204030204" pitchFamily="34" charset="0"/>
              </a:rPr>
              <a:t>For information on Amazon EBS </a:t>
            </a:r>
            <a:r>
              <a:rPr lang="en-US" dirty="0">
                <a:solidFill>
                  <a:srgbClr val="000000"/>
                </a:solidFill>
                <a:ea typeface="Amazon Ember Light" panose="020B0403020204020204" pitchFamily="34" charset="0"/>
                <a:cs typeface="Calibri" panose="020F0502020204030204" pitchFamily="34" charset="0"/>
              </a:rPr>
              <a:t>pricing, see “Amazon EBS Pricing” (</a:t>
            </a:r>
            <a:r>
              <a:rPr lang="en-US" dirty="0">
                <a:ea typeface="Amazon Ember Light" panose="020B0403020204020204" pitchFamily="34" charset="0"/>
                <a:cs typeface="Calibri" panose="020F0502020204030204" pitchFamily="34" charset="0"/>
                <a:hlinkClick r:id="rId3"/>
              </a:rPr>
              <a:t>https://aws.amazon.com/ebs/pricing/</a:t>
            </a:r>
            <a:r>
              <a:rPr lang="en-US" dirty="0">
                <a:ea typeface="Amazon Ember Light" panose="020B0403020204020204" pitchFamily="34" charset="0"/>
                <a:cs typeface="Calibri" panose="020F0502020204030204" pitchFamily="34" charset="0"/>
              </a:rPr>
              <a:t>). </a:t>
            </a:r>
          </a:p>
        </p:txBody>
      </p:sp>
    </p:spTree>
    <p:extLst>
      <p:ext uri="{BB962C8B-B14F-4D97-AF65-F5344CB8AC3E}">
        <p14:creationId xmlns:p14="http://schemas.microsoft.com/office/powerpoint/2010/main" val="1594170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kern="1200" dirty="0">
                <a:solidFill>
                  <a:schemeClr val="tx1"/>
                </a:solidFill>
                <a:effectLst/>
                <a:ea typeface="+mn-ea"/>
                <a:cs typeface="+mn-cs"/>
              </a:rPr>
              <a:t>With Amazon EBS, it’s important to keep in mind that we are paying for provisioned capacity and performance—even if the volume is unattached or has very low write activity. </a:t>
            </a:r>
          </a:p>
          <a:p>
            <a:endParaRPr lang="en-US" b="0" i="0" kern="1200" dirty="0">
              <a:solidFill>
                <a:schemeClr val="tx1"/>
              </a:solidFill>
              <a:effectLst/>
              <a:ea typeface="+mn-ea"/>
              <a:cs typeface="+mn-cs"/>
            </a:endParaRPr>
          </a:p>
          <a:p>
            <a:r>
              <a:rPr lang="en-US" b="0" i="0" kern="1200" dirty="0">
                <a:solidFill>
                  <a:schemeClr val="tx1"/>
                </a:solidFill>
                <a:effectLst/>
                <a:ea typeface="+mn-ea"/>
                <a:cs typeface="+mn-cs"/>
              </a:rPr>
              <a:t>To optimize storage performance and costs for Amazon EBS, we should monitor volumes periodically to identify ones that are unattached or appear to be underutilized or over utilized, and adjust provisioning to match actual usage. </a:t>
            </a:r>
            <a:endParaRPr lang="en-US" dirty="0">
              <a:ea typeface="Amazon Ember Light" panose="020B0403020204020204" pitchFamily="34" charset="0"/>
              <a:cs typeface="Calibri" panose="020F0502020204030204" pitchFamily="34" charset="0"/>
            </a:endParaRPr>
          </a:p>
        </p:txBody>
      </p:sp>
    </p:spTree>
    <p:extLst>
      <p:ext uri="{BB962C8B-B14F-4D97-AF65-F5344CB8AC3E}">
        <p14:creationId xmlns:p14="http://schemas.microsoft.com/office/powerpoint/2010/main" val="11622402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5.jp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9.sv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9.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7" name="Picture 6">
            <a:extLst>
              <a:ext uri="{FF2B5EF4-FFF2-40B4-BE49-F238E27FC236}">
                <a16:creationId xmlns:a16="http://schemas.microsoft.com/office/drawing/2014/main" id="{63FC9937-4309-1345-9FFE-12A8DD2FC6B5}"/>
              </a:ext>
            </a:extLst>
          </p:cNvPr>
          <p:cNvPicPr>
            <a:picLocks noChangeAspect="1"/>
          </p:cNvPicPr>
          <p:nvPr userDrawn="1"/>
        </p:nvPicPr>
        <p:blipFill>
          <a:blip r:embed="rId4"/>
          <a:stretch>
            <a:fillRect/>
          </a:stretch>
        </p:blipFill>
        <p:spPr>
          <a:xfrm>
            <a:off x="9861952" y="6089839"/>
            <a:ext cx="1910948" cy="449073"/>
          </a:xfrm>
          <a:prstGeom prst="rect">
            <a:avLst/>
          </a:prstGeom>
        </p:spPr>
      </p:pic>
      <p:sp>
        <p:nvSpPr>
          <p:cNvPr id="6" name="Footer Placeholder 4">
            <a:extLst>
              <a:ext uri="{FF2B5EF4-FFF2-40B4-BE49-F238E27FC236}">
                <a16:creationId xmlns:a16="http://schemas.microsoft.com/office/drawing/2014/main" id="{6636900F-FBBE-9846-A194-AC5CF173B39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3333185800"/>
      </p:ext>
    </p:extLst>
  </p:cSld>
  <p:clrMapOvr>
    <a:masterClrMapping/>
  </p:clrMapOvr>
  <p:extLst mod="1">
    <p:ext uri="{DCECCB84-F9BA-43D5-87BE-67443E8EF086}">
      <p15:sldGuideLst xmlns:p15="http://schemas.microsoft.com/office/powerpoint/2012/main">
        <p15:guide id="1" orient="horz" pos="2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EC45EB5-28C4-4544-A323-D73218CA9315}"/>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hasCustomPrompt="1"/>
          </p:nvPr>
        </p:nvSpPr>
        <p:spPr>
          <a:xfrm>
            <a:off x="419100" y="1528175"/>
            <a:ext cx="11353800" cy="4648788"/>
          </a:xfrm>
        </p:spPr>
        <p:txBody>
          <a:bodyPr>
            <a:noAutofit/>
          </a:bodyPr>
          <a:lstStyle>
            <a:lvl1pPr marL="0" indent="0">
              <a:buNone/>
              <a:defRPr sz="1400">
                <a:solidFill>
                  <a:schemeClr val="tx1"/>
                </a:solidFill>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6" name="Slide Number Placeholder 5">
            <a:extLst>
              <a:ext uri="{FF2B5EF4-FFF2-40B4-BE49-F238E27FC236}">
                <a16:creationId xmlns:a16="http://schemas.microsoft.com/office/drawing/2014/main" id="{F93D8A33-23FE-0C4F-9E8F-25B4C5AE7E2D}"/>
              </a:ext>
            </a:extLst>
          </p:cNvPr>
          <p:cNvSpPr>
            <a:spLocks noGrp="1"/>
          </p:cNvSpPr>
          <p:nvPr>
            <p:ph type="sldNum" sz="quarter" idx="12"/>
          </p:nvPr>
        </p:nvSpPr>
        <p:spPr/>
        <p:txBody>
          <a:bodyPr/>
          <a:lstStyle/>
          <a:p>
            <a:fld id="{B6A95138-A96E-2F42-A959-2EFD44FE4AB7}" type="slidenum">
              <a:rPr lang="en-US" smtClean="0"/>
              <a:t>‹#›</a:t>
            </a:fld>
            <a:endParaRPr lang="en-US"/>
          </a:p>
        </p:txBody>
      </p:sp>
      <p:pic>
        <p:nvPicPr>
          <p:cNvPr id="9" name="Picture 8">
            <a:extLst>
              <a:ext uri="{FF2B5EF4-FFF2-40B4-BE49-F238E27FC236}">
                <a16:creationId xmlns:a16="http://schemas.microsoft.com/office/drawing/2014/main" id="{65773DE8-A996-034F-B75D-51D5ACFED07E}"/>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7" name="Footer Placeholder 4">
            <a:extLst>
              <a:ext uri="{FF2B5EF4-FFF2-40B4-BE49-F238E27FC236}">
                <a16:creationId xmlns:a16="http://schemas.microsoft.com/office/drawing/2014/main" id="{BE8EE179-7D32-EC44-9957-395A214B62C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2145953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hasCustomPrompt="1"/>
          </p:nvPr>
        </p:nvSpPr>
        <p:spPr>
          <a:xfrm>
            <a:off x="419100" y="1528175"/>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a:p>
            <a:pPr lvl="0"/>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hasCustomPrompt="1"/>
          </p:nvPr>
        </p:nvSpPr>
        <p:spPr>
          <a:xfrm>
            <a:off x="6246312" y="1524228"/>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1855186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71635C-7AC2-B54A-9C0A-2EECB1A91D6A}"/>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793944"/>
            <a:ext cx="2686416" cy="303043"/>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2679192" cy="2103120"/>
          </a:xfrm>
        </p:spPr>
        <p:txBody>
          <a:bodyPr>
            <a:noAutofit/>
          </a:bodyPr>
          <a:lstStyle>
            <a:lvl1pPr marL="0" indent="0">
              <a:buNone/>
              <a:defRPr/>
            </a:lvl1pPr>
          </a:lstStyle>
          <a:p>
            <a:endParaRPr lang="en-US"/>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3793944"/>
            <a:ext cx="2686416" cy="303043"/>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22" name="Picture Placeholder 3">
            <a:extLst>
              <a:ext uri="{FF2B5EF4-FFF2-40B4-BE49-F238E27FC236}">
                <a16:creationId xmlns:a16="http://schemas.microsoft.com/office/drawing/2014/main" id="{2FA06701-76A6-3548-BF51-E4429F8C741A}"/>
              </a:ext>
            </a:extLst>
          </p:cNvPr>
          <p:cNvSpPr>
            <a:spLocks noGrp="1"/>
          </p:cNvSpPr>
          <p:nvPr>
            <p:ph type="pic" sz="quarter" idx="20"/>
          </p:nvPr>
        </p:nvSpPr>
        <p:spPr>
          <a:xfrm>
            <a:off x="9093708" y="1524000"/>
            <a:ext cx="2679192" cy="2103120"/>
          </a:xfrm>
        </p:spPr>
        <p:txBody>
          <a:bodyPr>
            <a:noAutofit/>
          </a:bodyPr>
          <a:lstStyle>
            <a:lvl1pPr marL="0" indent="0">
              <a:buNone/>
              <a:defRPr/>
            </a:lvl1pPr>
          </a:lstStyle>
          <a:p>
            <a:endParaRPr lang="en-US" dirty="0"/>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200777" y="3793944"/>
            <a:ext cx="2686416" cy="303043"/>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24" name="Picture Placeholder 3">
            <a:extLst>
              <a:ext uri="{FF2B5EF4-FFF2-40B4-BE49-F238E27FC236}">
                <a16:creationId xmlns:a16="http://schemas.microsoft.com/office/drawing/2014/main" id="{47F48B9A-256D-954A-AA08-55B5777556AD}"/>
              </a:ext>
            </a:extLst>
          </p:cNvPr>
          <p:cNvSpPr>
            <a:spLocks noGrp="1"/>
          </p:cNvSpPr>
          <p:nvPr>
            <p:ph type="pic" sz="quarter" idx="22"/>
          </p:nvPr>
        </p:nvSpPr>
        <p:spPr>
          <a:xfrm>
            <a:off x="6210469" y="1524000"/>
            <a:ext cx="2679192" cy="2103120"/>
          </a:xfrm>
        </p:spPr>
        <p:txBody>
          <a:bodyPr>
            <a:noAutofit/>
          </a:bodyPr>
          <a:lstStyle>
            <a:lvl1pPr marL="0" indent="0">
              <a:buNone/>
              <a:defRPr/>
            </a:lvl1pPr>
          </a:lstStyle>
          <a:p>
            <a:endParaRPr lang="en-US" dirty="0"/>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3793944"/>
            <a:ext cx="2686416" cy="303043"/>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26" name="Picture Placeholder 3">
            <a:extLst>
              <a:ext uri="{FF2B5EF4-FFF2-40B4-BE49-F238E27FC236}">
                <a16:creationId xmlns:a16="http://schemas.microsoft.com/office/drawing/2014/main" id="{C1BCDD9F-46DB-5745-913B-E11E7BEBDA8C}"/>
              </a:ext>
            </a:extLst>
          </p:cNvPr>
          <p:cNvSpPr>
            <a:spLocks noGrp="1"/>
          </p:cNvSpPr>
          <p:nvPr>
            <p:ph type="pic" sz="quarter" idx="24"/>
          </p:nvPr>
        </p:nvSpPr>
        <p:spPr>
          <a:xfrm>
            <a:off x="3322302" y="1524000"/>
            <a:ext cx="2679192" cy="2103120"/>
          </a:xfrm>
        </p:spPr>
        <p:txBody>
          <a:bodyPr>
            <a:noAutofit/>
          </a:bodyPr>
          <a:lstStyle>
            <a:lvl1pPr marL="0" indent="0">
              <a:buNone/>
              <a:defRPr/>
            </a:lvl1pPr>
          </a:lstStyle>
          <a:p>
            <a:endParaRPr lang="en-US"/>
          </a:p>
        </p:txBody>
      </p:sp>
      <p:pic>
        <p:nvPicPr>
          <p:cNvPr id="15" name="Picture 14">
            <a:extLst>
              <a:ext uri="{FF2B5EF4-FFF2-40B4-BE49-F238E27FC236}">
                <a16:creationId xmlns:a16="http://schemas.microsoft.com/office/drawing/2014/main" id="{D2B6CB73-644C-3C44-9950-49A93F6F36C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4" name="Footer Placeholder 4">
            <a:extLst>
              <a:ext uri="{FF2B5EF4-FFF2-40B4-BE49-F238E27FC236}">
                <a16:creationId xmlns:a16="http://schemas.microsoft.com/office/drawing/2014/main" id="{075ED423-869B-CA42-83F6-A40BF01C3EB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174960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E9E421-0C28-B445-BB5D-267DD5F8BA23}"/>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446471"/>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3611880" cy="1755648"/>
          </a:xfrm>
        </p:spPr>
        <p:txBody>
          <a:bodyPr>
            <a:noAutofit/>
          </a:bodyPr>
          <a:lstStyle>
            <a:lvl1pPr marL="0" indent="0">
              <a:buNone/>
              <a:defRPr>
                <a:solidFill>
                  <a:schemeClr val="tx1"/>
                </a:solidFill>
              </a:defRPr>
            </a:lvl1pPr>
          </a:lstStyle>
          <a:p>
            <a:endParaRPr lang="en-US" dirty="0"/>
          </a:p>
        </p:txBody>
      </p:sp>
      <p:sp>
        <p:nvSpPr>
          <p:cNvPr id="18" name="Text Placeholder 2">
            <a:extLst>
              <a:ext uri="{FF2B5EF4-FFF2-40B4-BE49-F238E27FC236}">
                <a16:creationId xmlns:a16="http://schemas.microsoft.com/office/drawing/2014/main" id="{CEC6ED8A-9A35-254F-9CF6-1EFE9B38709A}"/>
              </a:ext>
            </a:extLst>
          </p:cNvPr>
          <p:cNvSpPr>
            <a:spLocks noGrp="1"/>
          </p:cNvSpPr>
          <p:nvPr>
            <p:ph type="body" sz="quarter" idx="19"/>
          </p:nvPr>
        </p:nvSpPr>
        <p:spPr>
          <a:xfrm>
            <a:off x="8153796" y="3446471"/>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19" name="Picture Placeholder 3">
            <a:extLst>
              <a:ext uri="{FF2B5EF4-FFF2-40B4-BE49-F238E27FC236}">
                <a16:creationId xmlns:a16="http://schemas.microsoft.com/office/drawing/2014/main" id="{1F03C714-8C12-1648-A7BE-ED7D107E4A53}"/>
              </a:ext>
            </a:extLst>
          </p:cNvPr>
          <p:cNvSpPr>
            <a:spLocks noGrp="1"/>
          </p:cNvSpPr>
          <p:nvPr>
            <p:ph type="pic" sz="quarter" idx="20"/>
          </p:nvPr>
        </p:nvSpPr>
        <p:spPr>
          <a:xfrm>
            <a:off x="8161020" y="1524000"/>
            <a:ext cx="3611880" cy="1755648"/>
          </a:xfrm>
        </p:spPr>
        <p:txBody>
          <a:bodyPr>
            <a:noAutofit/>
          </a:bodyPr>
          <a:lstStyle>
            <a:lvl1pPr marL="0" indent="0">
              <a:buNone/>
              <a:defRPr/>
            </a:lvl1pPr>
          </a:lstStyle>
          <a:p>
            <a:endParaRPr lang="en-US"/>
          </a:p>
        </p:txBody>
      </p:sp>
      <p:sp>
        <p:nvSpPr>
          <p:cNvPr id="20" name="Text Placeholder 2">
            <a:extLst>
              <a:ext uri="{FF2B5EF4-FFF2-40B4-BE49-F238E27FC236}">
                <a16:creationId xmlns:a16="http://schemas.microsoft.com/office/drawing/2014/main" id="{22929504-2B50-874B-A16E-F37A03279EC7}"/>
              </a:ext>
            </a:extLst>
          </p:cNvPr>
          <p:cNvSpPr>
            <a:spLocks noGrp="1"/>
          </p:cNvSpPr>
          <p:nvPr>
            <p:ph type="body" sz="quarter" idx="21"/>
          </p:nvPr>
        </p:nvSpPr>
        <p:spPr>
          <a:xfrm>
            <a:off x="4294312" y="3446471"/>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27" name="Picture Placeholder 3">
            <a:extLst>
              <a:ext uri="{FF2B5EF4-FFF2-40B4-BE49-F238E27FC236}">
                <a16:creationId xmlns:a16="http://schemas.microsoft.com/office/drawing/2014/main" id="{B331369C-8691-264D-B80A-CEAC8AD3CDE6}"/>
              </a:ext>
            </a:extLst>
          </p:cNvPr>
          <p:cNvSpPr>
            <a:spLocks noGrp="1"/>
          </p:cNvSpPr>
          <p:nvPr>
            <p:ph type="pic" sz="quarter" idx="22"/>
          </p:nvPr>
        </p:nvSpPr>
        <p:spPr>
          <a:xfrm>
            <a:off x="4301536" y="1524000"/>
            <a:ext cx="3611880" cy="1755648"/>
          </a:xfrm>
        </p:spPr>
        <p:txBody>
          <a:bodyPr>
            <a:noAutofit/>
          </a:bodyPr>
          <a:lstStyle>
            <a:lvl1pPr marL="0" indent="0">
              <a:buNone/>
              <a:defRPr/>
            </a:lvl1pPr>
          </a:lstStyle>
          <a:p>
            <a:endParaRPr lang="en-US"/>
          </a:p>
        </p:txBody>
      </p:sp>
      <p:sp>
        <p:nvSpPr>
          <p:cNvPr id="34" name="Text Placeholder 2">
            <a:extLst>
              <a:ext uri="{FF2B5EF4-FFF2-40B4-BE49-F238E27FC236}">
                <a16:creationId xmlns:a16="http://schemas.microsoft.com/office/drawing/2014/main" id="{B9AA5E4E-EA30-7144-B43C-3BC38200353D}"/>
              </a:ext>
            </a:extLst>
          </p:cNvPr>
          <p:cNvSpPr>
            <a:spLocks noGrp="1"/>
          </p:cNvSpPr>
          <p:nvPr>
            <p:ph type="body" sz="quarter" idx="23"/>
          </p:nvPr>
        </p:nvSpPr>
        <p:spPr>
          <a:xfrm>
            <a:off x="411876" y="5857160"/>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35" name="Picture Placeholder 3">
            <a:extLst>
              <a:ext uri="{FF2B5EF4-FFF2-40B4-BE49-F238E27FC236}">
                <a16:creationId xmlns:a16="http://schemas.microsoft.com/office/drawing/2014/main" id="{57601697-5763-1649-956A-0E3F39DE563B}"/>
              </a:ext>
            </a:extLst>
          </p:cNvPr>
          <p:cNvSpPr>
            <a:spLocks noGrp="1"/>
          </p:cNvSpPr>
          <p:nvPr>
            <p:ph type="pic" sz="quarter" idx="24"/>
          </p:nvPr>
        </p:nvSpPr>
        <p:spPr>
          <a:xfrm>
            <a:off x="419100" y="3934689"/>
            <a:ext cx="3611880" cy="1755648"/>
          </a:xfrm>
        </p:spPr>
        <p:txBody>
          <a:bodyPr>
            <a:noAutofit/>
          </a:bodyPr>
          <a:lstStyle>
            <a:lvl1pPr marL="0" indent="0">
              <a:buNone/>
              <a:defRPr>
                <a:solidFill>
                  <a:schemeClr val="tx1"/>
                </a:solidFill>
              </a:defRPr>
            </a:lvl1pPr>
          </a:lstStyle>
          <a:p>
            <a:endParaRPr lang="en-US"/>
          </a:p>
        </p:txBody>
      </p:sp>
      <p:sp>
        <p:nvSpPr>
          <p:cNvPr id="36" name="Text Placeholder 2">
            <a:extLst>
              <a:ext uri="{FF2B5EF4-FFF2-40B4-BE49-F238E27FC236}">
                <a16:creationId xmlns:a16="http://schemas.microsoft.com/office/drawing/2014/main" id="{09672F95-1B0D-D44F-96FA-DEB0E07403A7}"/>
              </a:ext>
            </a:extLst>
          </p:cNvPr>
          <p:cNvSpPr>
            <a:spLocks noGrp="1"/>
          </p:cNvSpPr>
          <p:nvPr>
            <p:ph type="body" sz="quarter" idx="25"/>
          </p:nvPr>
        </p:nvSpPr>
        <p:spPr>
          <a:xfrm>
            <a:off x="8153796" y="5857160"/>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37" name="Picture Placeholder 3">
            <a:extLst>
              <a:ext uri="{FF2B5EF4-FFF2-40B4-BE49-F238E27FC236}">
                <a16:creationId xmlns:a16="http://schemas.microsoft.com/office/drawing/2014/main" id="{D8042A93-9BD7-0147-8441-5442B29A69DE}"/>
              </a:ext>
            </a:extLst>
          </p:cNvPr>
          <p:cNvSpPr>
            <a:spLocks noGrp="1"/>
          </p:cNvSpPr>
          <p:nvPr>
            <p:ph type="pic" sz="quarter" idx="26"/>
          </p:nvPr>
        </p:nvSpPr>
        <p:spPr>
          <a:xfrm>
            <a:off x="8161020" y="3934689"/>
            <a:ext cx="3611880" cy="1755648"/>
          </a:xfrm>
        </p:spPr>
        <p:txBody>
          <a:bodyPr>
            <a:noAutofit/>
          </a:bodyPr>
          <a:lstStyle>
            <a:lvl1pPr marL="0" indent="0">
              <a:buNone/>
              <a:defRPr>
                <a:solidFill>
                  <a:schemeClr val="tx1"/>
                </a:solidFill>
              </a:defRPr>
            </a:lvl1pPr>
          </a:lstStyle>
          <a:p>
            <a:endParaRPr lang="en-US"/>
          </a:p>
        </p:txBody>
      </p:sp>
      <p:sp>
        <p:nvSpPr>
          <p:cNvPr id="38" name="Text Placeholder 2">
            <a:extLst>
              <a:ext uri="{FF2B5EF4-FFF2-40B4-BE49-F238E27FC236}">
                <a16:creationId xmlns:a16="http://schemas.microsoft.com/office/drawing/2014/main" id="{2B0D6062-BB69-D146-8060-14598F894BC4}"/>
              </a:ext>
            </a:extLst>
          </p:cNvPr>
          <p:cNvSpPr>
            <a:spLocks noGrp="1"/>
          </p:cNvSpPr>
          <p:nvPr>
            <p:ph type="body" sz="quarter" idx="27"/>
          </p:nvPr>
        </p:nvSpPr>
        <p:spPr>
          <a:xfrm>
            <a:off x="4294312" y="5857160"/>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39" name="Picture Placeholder 3">
            <a:extLst>
              <a:ext uri="{FF2B5EF4-FFF2-40B4-BE49-F238E27FC236}">
                <a16:creationId xmlns:a16="http://schemas.microsoft.com/office/drawing/2014/main" id="{750D7242-278D-B24F-A07C-549ACB16E63A}"/>
              </a:ext>
            </a:extLst>
          </p:cNvPr>
          <p:cNvSpPr>
            <a:spLocks noGrp="1"/>
          </p:cNvSpPr>
          <p:nvPr>
            <p:ph type="pic" sz="quarter" idx="28"/>
          </p:nvPr>
        </p:nvSpPr>
        <p:spPr>
          <a:xfrm>
            <a:off x="4301536" y="3934689"/>
            <a:ext cx="3611880" cy="1755648"/>
          </a:xfrm>
        </p:spPr>
        <p:txBody>
          <a:bodyPr>
            <a:noAutofit/>
          </a:bodyPr>
          <a:lstStyle>
            <a:lvl1pPr marL="0" indent="0">
              <a:buNone/>
              <a:defRPr>
                <a:solidFill>
                  <a:schemeClr val="tx1"/>
                </a:solidFill>
              </a:defRPr>
            </a:lvl1pPr>
          </a:lstStyle>
          <a:p>
            <a:endParaRPr lang="en-US"/>
          </a:p>
        </p:txBody>
      </p:sp>
      <p:pic>
        <p:nvPicPr>
          <p:cNvPr id="22" name="Picture 21">
            <a:extLst>
              <a:ext uri="{FF2B5EF4-FFF2-40B4-BE49-F238E27FC236}">
                <a16:creationId xmlns:a16="http://schemas.microsoft.com/office/drawing/2014/main" id="{A5227888-88F5-4747-9B64-3DA540A538D1}"/>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21" name="Footer Placeholder 4">
            <a:extLst>
              <a:ext uri="{FF2B5EF4-FFF2-40B4-BE49-F238E27FC236}">
                <a16:creationId xmlns:a16="http://schemas.microsoft.com/office/drawing/2014/main" id="{FBF3F200-BB4F-664F-876E-B587463197E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587252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4011163"/>
            <a:ext cx="2686416" cy="303043"/>
          </a:xfrm>
        </p:spPr>
        <p:txBody>
          <a:bodyPr>
            <a:noAutofit/>
          </a:bodyPr>
          <a:lstStyle>
            <a:lvl1pPr marL="0" indent="0" algn="ctr">
              <a:buNone/>
              <a:defRPr sz="2000" b="0"/>
            </a:lvl1pPr>
          </a:lstStyle>
          <a:p>
            <a:pPr lvl="0"/>
            <a:r>
              <a:rPr lang="en-US" dirty="0"/>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hasCustomPrompt="1"/>
          </p:nvPr>
        </p:nvSpPr>
        <p:spPr>
          <a:xfrm>
            <a:off x="1069259" y="2626296"/>
            <a:ext cx="1188720" cy="1188720"/>
          </a:xfrm>
        </p:spPr>
        <p:txBody>
          <a:bodyPr>
            <a:noAutofit/>
          </a:bodyPr>
          <a:lstStyle>
            <a:lvl1pPr marL="0" indent="0">
              <a:buNone/>
              <a:defRPr/>
            </a:lvl1pPr>
          </a:lstStyle>
          <a:p>
            <a:r>
              <a:rPr lang="en-US" dirty="0"/>
              <a:t>Icon</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4011163"/>
            <a:ext cx="2686416" cy="303043"/>
          </a:xfrm>
        </p:spPr>
        <p:txBody>
          <a:bodyPr>
            <a:noAutofit/>
          </a:bodyPr>
          <a:lstStyle>
            <a:lvl1pPr marL="0" indent="0" algn="ctr">
              <a:buNone/>
              <a:defRPr sz="2000" b="0"/>
            </a:lvl1pPr>
          </a:lstStyle>
          <a:p>
            <a:pPr lvl="0"/>
            <a:r>
              <a:rPr lang="en-US" dirty="0"/>
              <a:t>Edit Master text styles</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177027" y="4011163"/>
            <a:ext cx="2686416" cy="303043"/>
          </a:xfrm>
        </p:spPr>
        <p:txBody>
          <a:bodyPr>
            <a:noAutofit/>
          </a:bodyPr>
          <a:lstStyle>
            <a:lvl1pPr marL="0" indent="0" algn="ctr">
              <a:buNone/>
              <a:defRPr sz="2000" b="0"/>
            </a:lvl1pPr>
          </a:lstStyle>
          <a:p>
            <a:pPr lvl="0"/>
            <a:r>
              <a:rPr lang="en-US" dirty="0"/>
              <a:t>Edit Master text styles</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4011163"/>
            <a:ext cx="2686416" cy="303043"/>
          </a:xfrm>
        </p:spPr>
        <p:txBody>
          <a:bodyPr>
            <a:noAutofit/>
          </a:bodyPr>
          <a:lstStyle>
            <a:lvl1pPr marL="0" indent="0" algn="ctr">
              <a:buNone/>
              <a:defRPr sz="2000" b="0"/>
            </a:lvl1pPr>
          </a:lstStyle>
          <a:p>
            <a:pPr lvl="0"/>
            <a:r>
              <a:rPr lang="en-US" dirty="0"/>
              <a:t>Edit Master text styles</a:t>
            </a:r>
          </a:p>
        </p:txBody>
      </p:sp>
      <p:sp>
        <p:nvSpPr>
          <p:cNvPr id="14" name="Picture Placeholder 3">
            <a:extLst>
              <a:ext uri="{FF2B5EF4-FFF2-40B4-BE49-F238E27FC236}">
                <a16:creationId xmlns:a16="http://schemas.microsoft.com/office/drawing/2014/main" id="{3E6CE5FE-ED8C-0D40-862B-9F5EC40C7E82}"/>
              </a:ext>
            </a:extLst>
          </p:cNvPr>
          <p:cNvSpPr>
            <a:spLocks noGrp="1"/>
          </p:cNvSpPr>
          <p:nvPr>
            <p:ph type="pic" sz="quarter" idx="24" hasCustomPrompt="1"/>
          </p:nvPr>
        </p:nvSpPr>
        <p:spPr>
          <a:xfrm>
            <a:off x="4049966" y="2626296"/>
            <a:ext cx="1188720" cy="1188720"/>
          </a:xfrm>
        </p:spPr>
        <p:txBody>
          <a:bodyPr>
            <a:noAutofit/>
          </a:bodyPr>
          <a:lstStyle>
            <a:lvl1pPr marL="0" indent="0">
              <a:buNone/>
              <a:defRPr/>
            </a:lvl1pPr>
          </a:lstStyle>
          <a:p>
            <a:r>
              <a:rPr lang="en-US" dirty="0"/>
              <a:t>Icon</a:t>
            </a:r>
          </a:p>
        </p:txBody>
      </p:sp>
      <p:sp>
        <p:nvSpPr>
          <p:cNvPr id="15" name="Picture Placeholder 3">
            <a:extLst>
              <a:ext uri="{FF2B5EF4-FFF2-40B4-BE49-F238E27FC236}">
                <a16:creationId xmlns:a16="http://schemas.microsoft.com/office/drawing/2014/main" id="{91DC684E-A5F4-864A-894C-5CD232FB9BEB}"/>
              </a:ext>
            </a:extLst>
          </p:cNvPr>
          <p:cNvSpPr>
            <a:spLocks noGrp="1"/>
          </p:cNvSpPr>
          <p:nvPr>
            <p:ph type="pic" sz="quarter" idx="25" hasCustomPrompt="1"/>
          </p:nvPr>
        </p:nvSpPr>
        <p:spPr>
          <a:xfrm>
            <a:off x="6911919" y="2626296"/>
            <a:ext cx="1188720" cy="1188720"/>
          </a:xfrm>
        </p:spPr>
        <p:txBody>
          <a:bodyPr>
            <a:noAutofit/>
          </a:bodyPr>
          <a:lstStyle>
            <a:lvl1pPr marL="0" indent="0">
              <a:buNone/>
              <a:defRPr/>
            </a:lvl1pPr>
          </a:lstStyle>
          <a:p>
            <a:r>
              <a:rPr lang="en-US" dirty="0"/>
              <a:t>Icon</a:t>
            </a:r>
          </a:p>
        </p:txBody>
      </p:sp>
      <p:sp>
        <p:nvSpPr>
          <p:cNvPr id="16" name="Picture Placeholder 3">
            <a:extLst>
              <a:ext uri="{FF2B5EF4-FFF2-40B4-BE49-F238E27FC236}">
                <a16:creationId xmlns:a16="http://schemas.microsoft.com/office/drawing/2014/main" id="{A6B5BB37-EE1B-6B45-A7CF-E416B4D0D678}"/>
              </a:ext>
            </a:extLst>
          </p:cNvPr>
          <p:cNvSpPr>
            <a:spLocks noGrp="1"/>
          </p:cNvSpPr>
          <p:nvPr>
            <p:ph type="pic" sz="quarter" idx="26" hasCustomPrompt="1"/>
          </p:nvPr>
        </p:nvSpPr>
        <p:spPr>
          <a:xfrm>
            <a:off x="9773872" y="2626296"/>
            <a:ext cx="1188720" cy="1188720"/>
          </a:xfrm>
        </p:spPr>
        <p:txBody>
          <a:bodyPr>
            <a:noAutofit/>
          </a:bodyPr>
          <a:lstStyle>
            <a:lvl1pPr marL="0" indent="0">
              <a:buNone/>
              <a:defRPr/>
            </a:lvl1pPr>
          </a:lstStyle>
          <a:p>
            <a:r>
              <a:rPr lang="en-US" dirty="0"/>
              <a:t>Icon</a:t>
            </a:r>
          </a:p>
        </p:txBody>
      </p:sp>
      <p:sp>
        <p:nvSpPr>
          <p:cNvPr id="31" name="Footer Placeholder 4">
            <a:extLst>
              <a:ext uri="{FF2B5EF4-FFF2-40B4-BE49-F238E27FC236}">
                <a16:creationId xmlns:a16="http://schemas.microsoft.com/office/drawing/2014/main" id="{A9C4F210-2650-3942-9632-6074E8F12704}"/>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pic>
        <p:nvPicPr>
          <p:cNvPr id="34" name="Picture 33">
            <a:extLst>
              <a:ext uri="{FF2B5EF4-FFF2-40B4-BE49-F238E27FC236}">
                <a16:creationId xmlns:a16="http://schemas.microsoft.com/office/drawing/2014/main" id="{F7CCF82A-4490-0644-8968-C198DF5F3F30}"/>
              </a:ext>
            </a:extLst>
          </p:cNvPr>
          <p:cNvPicPr>
            <a:picLocks noChangeAspect="1"/>
          </p:cNvPicPr>
          <p:nvPr userDrawn="1"/>
        </p:nvPicPr>
        <p:blipFill>
          <a:blip r:embed="rId3"/>
          <a:stretch>
            <a:fillRect/>
          </a:stretch>
        </p:blipFill>
        <p:spPr>
          <a:xfrm>
            <a:off x="9840052" y="365126"/>
            <a:ext cx="1910948" cy="449072"/>
          </a:xfrm>
          <a:prstGeom prst="rect">
            <a:avLst/>
          </a:prstGeom>
        </p:spPr>
      </p:pic>
      <p:pic>
        <p:nvPicPr>
          <p:cNvPr id="13" name="Picture 12">
            <a:extLst>
              <a:ext uri="{FF2B5EF4-FFF2-40B4-BE49-F238E27FC236}">
                <a16:creationId xmlns:a16="http://schemas.microsoft.com/office/drawing/2014/main" id="{76EEF212-16FA-C546-A6BD-253C80A1A8FF}"/>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
        <p:nvSpPr>
          <p:cNvPr id="17"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1710858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dirty="0"/>
              <a:t>Click to edit Master title style</a:t>
            </a:r>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6"/>
            <a:ext cx="1910948" cy="449073"/>
          </a:xfrm>
          <a:prstGeom prst="rect">
            <a:avLst/>
          </a:prstGeom>
        </p:spPr>
      </p:pic>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a:p>
        </p:txBody>
      </p:sp>
      <p:sp>
        <p:nvSpPr>
          <p:cNvPr id="6" name="Table Placeholder 5"/>
          <p:cNvSpPr>
            <a:spLocks noGrp="1"/>
          </p:cNvSpPr>
          <p:nvPr>
            <p:ph type="tbl" sz="quarter" idx="13" hasCustomPrompt="1"/>
          </p:nvPr>
        </p:nvSpPr>
        <p:spPr>
          <a:xfrm>
            <a:off x="425196" y="1783718"/>
            <a:ext cx="11347704" cy="393192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i="0" u="none" strike="noStrike" baseline="0" smtClean="0">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00" b="0" i="0" u="none" strike="noStrike" dirty="0">
                <a:effectLst/>
                <a:latin typeface="Amazon Ember Light" panose="020B0403020204020204" pitchFamily="34" charset="0"/>
              </a:rPr>
              <a:t>Edit Master table layout</a:t>
            </a:r>
            <a:endParaRPr lang="en-US" sz="1800" b="0" i="0" u="none" strike="noStrike" dirty="0">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539508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5119048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tx1"/>
                </a:solidFill>
              </a:defRPr>
            </a:lvl1pPr>
          </a:lstStyle>
          <a:p>
            <a:r>
              <a:rPr lang="en-US" dirty="0"/>
              <a:t>Click to edit Master title style</a:t>
            </a:r>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pic>
        <p:nvPicPr>
          <p:cNvPr id="7" name="Picture 6">
            <a:extLst>
              <a:ext uri="{FF2B5EF4-FFF2-40B4-BE49-F238E27FC236}">
                <a16:creationId xmlns:a16="http://schemas.microsoft.com/office/drawing/2014/main" id="{1FCA25A4-C80D-FC44-8153-D8376A9E41FE}"/>
              </a:ext>
            </a:extLst>
          </p:cNvPr>
          <p:cNvPicPr>
            <a:picLocks noChangeAspect="1"/>
          </p:cNvPicPr>
          <p:nvPr userDrawn="1"/>
        </p:nvPicPr>
        <p:blipFill>
          <a:blip r:embed="rId3"/>
          <a:stretch>
            <a:fillRect/>
          </a:stretch>
        </p:blipFill>
        <p:spPr>
          <a:xfrm>
            <a:off x="9840052" y="365125"/>
            <a:ext cx="1910948" cy="449072"/>
          </a:xfrm>
          <a:prstGeom prst="rect">
            <a:avLst/>
          </a:prstGeom>
        </p:spPr>
      </p:pic>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34500859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6ABE64-BC1B-D74A-AC1E-5232E3760A89}"/>
              </a:ext>
            </a:extLst>
          </p:cNvPr>
          <p:cNvPicPr>
            <a:picLocks noChangeAspect="1"/>
          </p:cNvPicPr>
          <p:nvPr userDrawn="1"/>
        </p:nvPicPr>
        <p:blipFill>
          <a:blip r:embed="rId3"/>
          <a:stretch>
            <a:fillRect/>
          </a:stretch>
        </p:blipFill>
        <p:spPr>
          <a:xfrm>
            <a:off x="9861952" y="6089840"/>
            <a:ext cx="1910948" cy="449072"/>
          </a:xfrm>
          <a:prstGeom prst="rect">
            <a:avLst/>
          </a:prstGeom>
        </p:spPr>
      </p:pic>
      <p:sp>
        <p:nvSpPr>
          <p:cNvPr id="10" name="Footer Placeholder 4">
            <a:extLst>
              <a:ext uri="{FF2B5EF4-FFF2-40B4-BE49-F238E27FC236}">
                <a16:creationId xmlns:a16="http://schemas.microsoft.com/office/drawing/2014/main" id="{F86437D1-E7F9-2F42-864E-95D935B7DAF8}"/>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40182823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8298180" cy="474119"/>
          </a:xfrm>
          <a:prstGeom prst="rect">
            <a:avLst/>
          </a:prstGeom>
        </p:spPr>
        <p:txBody>
          <a:bodyPr>
            <a:noAutofit/>
          </a:bodyPr>
          <a:lstStyle>
            <a:lvl1pPr>
              <a:defRPr sz="4000">
                <a:solidFill>
                  <a:schemeClr val="tx1"/>
                </a:solidFill>
              </a:defRPr>
            </a:lvl1pPr>
          </a:lstStyle>
          <a:p>
            <a:r>
              <a:rPr lang="en-US" dirty="0"/>
              <a:t>Click to edit Master title style</a:t>
            </a:r>
          </a:p>
        </p:txBody>
      </p:sp>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a:p>
        </p:txBody>
      </p:sp>
      <p:sp>
        <p:nvSpPr>
          <p:cNvPr id="17" name="Text Placeholder 3">
            <a:extLst>
              <a:ext uri="{FF2B5EF4-FFF2-40B4-BE49-F238E27FC236}">
                <a16:creationId xmlns:a16="http://schemas.microsoft.com/office/drawing/2014/main" id="{AA58D57C-542E-8B46-AF4A-1CE98190E16A}"/>
              </a:ext>
            </a:extLst>
          </p:cNvPr>
          <p:cNvSpPr>
            <a:spLocks noGrp="1"/>
          </p:cNvSpPr>
          <p:nvPr>
            <p:ph type="body" sz="quarter" idx="15"/>
          </p:nvPr>
        </p:nvSpPr>
        <p:spPr>
          <a:xfrm>
            <a:off x="6076191" y="1803345"/>
            <a:ext cx="2656066" cy="1993048"/>
          </a:xfrm>
          <a:prstGeom prst="rect">
            <a:avLst/>
          </a:prstGeom>
        </p:spPr>
        <p:txBody>
          <a:bodyPr>
            <a:normAutofit/>
          </a:bodyPr>
          <a:lstStyle>
            <a:lvl1pPr marL="0" indent="0">
              <a:lnSpc>
                <a:spcPct val="100000"/>
              </a:lnSpc>
              <a:buNone/>
              <a:defRPr sz="1867"/>
            </a:lvl1pPr>
          </a:lstStyle>
          <a:p>
            <a:pPr lvl="0"/>
            <a:endParaRPr lang="en-US" dirty="0"/>
          </a:p>
        </p:txBody>
      </p:sp>
      <p:sp>
        <p:nvSpPr>
          <p:cNvPr id="19" name="Text Placeholder 3">
            <a:extLst>
              <a:ext uri="{FF2B5EF4-FFF2-40B4-BE49-F238E27FC236}">
                <a16:creationId xmlns:a16="http://schemas.microsoft.com/office/drawing/2014/main" id="{C3946CAB-375A-5941-A392-14D805556B47}"/>
              </a:ext>
            </a:extLst>
          </p:cNvPr>
          <p:cNvSpPr>
            <a:spLocks noGrp="1"/>
          </p:cNvSpPr>
          <p:nvPr>
            <p:ph type="body" sz="quarter" idx="16"/>
          </p:nvPr>
        </p:nvSpPr>
        <p:spPr>
          <a:xfrm>
            <a:off x="3251457" y="1803345"/>
            <a:ext cx="2656066" cy="1993048"/>
          </a:xfrm>
          <a:prstGeom prst="rect">
            <a:avLst/>
          </a:prstGeom>
        </p:spPr>
        <p:txBody>
          <a:bodyPr>
            <a:normAutofit/>
          </a:bodyPr>
          <a:lstStyle>
            <a:lvl1pPr marL="0" indent="0">
              <a:lnSpc>
                <a:spcPct val="100000"/>
              </a:lnSpc>
              <a:buNone/>
              <a:defRPr sz="1867"/>
            </a:lvl1pPr>
          </a:lstStyle>
          <a:p>
            <a:pPr lvl="0"/>
            <a:endParaRPr lang="en-US" dirty="0"/>
          </a:p>
        </p:txBody>
      </p:sp>
      <p:sp>
        <p:nvSpPr>
          <p:cNvPr id="20" name="Text Placeholder 3">
            <a:extLst>
              <a:ext uri="{FF2B5EF4-FFF2-40B4-BE49-F238E27FC236}">
                <a16:creationId xmlns:a16="http://schemas.microsoft.com/office/drawing/2014/main" id="{35FC7C2C-C9CE-B747-AE44-A593EFEB0DEE}"/>
              </a:ext>
            </a:extLst>
          </p:cNvPr>
          <p:cNvSpPr>
            <a:spLocks noGrp="1"/>
          </p:cNvSpPr>
          <p:nvPr>
            <p:ph type="body" sz="quarter" idx="10" hasCustomPrompt="1"/>
          </p:nvPr>
        </p:nvSpPr>
        <p:spPr>
          <a:xfrm>
            <a:off x="41910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2" name="Text Placeholder 3">
            <a:extLst>
              <a:ext uri="{FF2B5EF4-FFF2-40B4-BE49-F238E27FC236}">
                <a16:creationId xmlns:a16="http://schemas.microsoft.com/office/drawing/2014/main" id="{24CE8731-450D-3746-AF62-88C7CF836093}"/>
              </a:ext>
            </a:extLst>
          </p:cNvPr>
          <p:cNvSpPr>
            <a:spLocks noGrp="1"/>
          </p:cNvSpPr>
          <p:nvPr>
            <p:ph type="body" sz="quarter" idx="17"/>
          </p:nvPr>
        </p:nvSpPr>
        <p:spPr>
          <a:xfrm>
            <a:off x="419102" y="1803345"/>
            <a:ext cx="2656066" cy="1993048"/>
          </a:xfrm>
          <a:prstGeom prst="rect">
            <a:avLst/>
          </a:prstGeom>
        </p:spPr>
        <p:txBody>
          <a:bodyPr>
            <a:normAutofit/>
          </a:bodyPr>
          <a:lstStyle>
            <a:lvl1pPr marL="0" indent="0">
              <a:lnSpc>
                <a:spcPct val="100000"/>
              </a:lnSpc>
              <a:buNone/>
              <a:defRPr sz="1867"/>
            </a:lvl1pPr>
          </a:lstStyle>
          <a:p>
            <a:pPr lvl="0"/>
            <a:endParaRPr lang="en-US" dirty="0"/>
          </a:p>
        </p:txBody>
      </p:sp>
      <p:sp>
        <p:nvSpPr>
          <p:cNvPr id="23" name="Rectangle 22">
            <a:extLst>
              <a:ext uri="{FF2B5EF4-FFF2-40B4-BE49-F238E27FC236}">
                <a16:creationId xmlns:a16="http://schemas.microsoft.com/office/drawing/2014/main" id="{95458110-5E55-0F46-BBF5-9C8F2C62151D}"/>
              </a:ext>
            </a:extLst>
          </p:cNvPr>
          <p:cNvSpPr/>
          <p:nvPr userDrawn="1"/>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5" name="Rectangle 24">
            <a:extLst>
              <a:ext uri="{FF2B5EF4-FFF2-40B4-BE49-F238E27FC236}">
                <a16:creationId xmlns:a16="http://schemas.microsoft.com/office/drawing/2014/main" id="{3A3837C0-EFCF-E345-9E05-AF315FB06800}"/>
              </a:ext>
            </a:extLst>
          </p:cNvPr>
          <p:cNvSpPr/>
          <p:nvPr userDrawn="1"/>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endParaRPr lang="en-US" dirty="0"/>
          </a:p>
        </p:txBody>
      </p:sp>
      <p:sp>
        <p:nvSpPr>
          <p:cNvPr id="27" name="Text Placeholder 3">
            <a:extLst>
              <a:ext uri="{FF2B5EF4-FFF2-40B4-BE49-F238E27FC236}">
                <a16:creationId xmlns:a16="http://schemas.microsoft.com/office/drawing/2014/main" id="{8A3999B7-8C20-854D-A555-F37D032192AE}"/>
              </a:ext>
            </a:extLst>
          </p:cNvPr>
          <p:cNvSpPr>
            <a:spLocks noGrp="1"/>
          </p:cNvSpPr>
          <p:nvPr>
            <p:ph type="body" sz="quarter" idx="19" hasCustomPrompt="1"/>
          </p:nvPr>
        </p:nvSpPr>
        <p:spPr>
          <a:xfrm>
            <a:off x="3259838"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8" name="Text Placeholder 3">
            <a:extLst>
              <a:ext uri="{FF2B5EF4-FFF2-40B4-BE49-F238E27FC236}">
                <a16:creationId xmlns:a16="http://schemas.microsoft.com/office/drawing/2014/main" id="{38F7DDC9-AAC1-834E-B4EE-D42A0B1327C5}"/>
              </a:ext>
            </a:extLst>
          </p:cNvPr>
          <p:cNvSpPr>
            <a:spLocks noGrp="1"/>
          </p:cNvSpPr>
          <p:nvPr>
            <p:ph type="body" sz="quarter" idx="20" hasCustomPrompt="1"/>
          </p:nvPr>
        </p:nvSpPr>
        <p:spPr>
          <a:xfrm>
            <a:off x="607619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31" name="Text Placeholder 3">
            <a:extLst>
              <a:ext uri="{FF2B5EF4-FFF2-40B4-BE49-F238E27FC236}">
                <a16:creationId xmlns:a16="http://schemas.microsoft.com/office/drawing/2014/main" id="{957FAEDA-E06F-0246-AE0E-09DEF5D51275}"/>
              </a:ext>
            </a:extLst>
          </p:cNvPr>
          <p:cNvSpPr>
            <a:spLocks noGrp="1"/>
          </p:cNvSpPr>
          <p:nvPr>
            <p:ph type="body" sz="quarter" idx="22"/>
          </p:nvPr>
        </p:nvSpPr>
        <p:spPr>
          <a:xfrm>
            <a:off x="790222" y="4444327"/>
            <a:ext cx="7455707" cy="1311187"/>
          </a:xfrm>
          <a:prstGeom prst="rect">
            <a:avLst/>
          </a:prstGeom>
        </p:spPr>
        <p:txBody>
          <a:bodyPr>
            <a:normAutofit/>
          </a:bodyPr>
          <a:lstStyle>
            <a:lvl1pPr marL="0" indent="0">
              <a:buNone/>
              <a:defRPr sz="2400"/>
            </a:lvl1pPr>
          </a:lstStyle>
          <a:p>
            <a:pPr lvl="0"/>
            <a:endParaRPr lang="en-US" dirty="0"/>
          </a:p>
        </p:txBody>
      </p:sp>
      <p:sp>
        <p:nvSpPr>
          <p:cNvPr id="32" name="Text Placeholder 3">
            <a:extLst>
              <a:ext uri="{FF2B5EF4-FFF2-40B4-BE49-F238E27FC236}">
                <a16:creationId xmlns:a16="http://schemas.microsoft.com/office/drawing/2014/main" id="{5DB1EEED-3A61-7145-8CB8-D64E8B31FE3F}"/>
              </a:ext>
            </a:extLst>
          </p:cNvPr>
          <p:cNvSpPr>
            <a:spLocks noGrp="1"/>
          </p:cNvSpPr>
          <p:nvPr>
            <p:ph type="body" sz="quarter" idx="23"/>
          </p:nvPr>
        </p:nvSpPr>
        <p:spPr>
          <a:xfrm>
            <a:off x="790222" y="5870446"/>
            <a:ext cx="7455707" cy="413702"/>
          </a:xfrm>
          <a:prstGeom prst="rect">
            <a:avLst/>
          </a:prstGeom>
        </p:spPr>
        <p:txBody>
          <a:bodyPr>
            <a:noAutofit/>
          </a:bodyPr>
          <a:lstStyle>
            <a:lvl1pPr marL="0" indent="0">
              <a:buNone/>
              <a:defRPr sz="2000" b="0">
                <a:solidFill>
                  <a:schemeClr val="tx1"/>
                </a:solidFill>
              </a:defRPr>
            </a:lvl1pPr>
          </a:lstStyle>
          <a:p>
            <a:pPr lvl="0"/>
            <a:endParaRPr lang="en-US" dirty="0"/>
          </a:p>
        </p:txBody>
      </p:sp>
      <p:pic>
        <p:nvPicPr>
          <p:cNvPr id="16" name="Picture 15">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327092" y="6089840"/>
            <a:ext cx="1910948" cy="449073"/>
          </a:xfrm>
          <a:prstGeom prst="rect">
            <a:avLst/>
          </a:prstGeom>
        </p:spPr>
      </p:pic>
      <p:sp>
        <p:nvSpPr>
          <p:cNvPr id="18" name="Footer Placeholder 4">
            <a:extLst>
              <a:ext uri="{FF2B5EF4-FFF2-40B4-BE49-F238E27FC236}">
                <a16:creationId xmlns:a16="http://schemas.microsoft.com/office/drawing/2014/main" id="{D654C84E-7AFF-4E43-BC29-5AF15F0EFE3A}"/>
              </a:ext>
            </a:extLst>
          </p:cNvPr>
          <p:cNvSpPr>
            <a:spLocks noGrp="1"/>
          </p:cNvSpPr>
          <p:nvPr>
            <p:ph type="ftr" sz="quarter" idx="3"/>
          </p:nvPr>
        </p:nvSpPr>
        <p:spPr>
          <a:xfrm>
            <a:off x="419100" y="6356351"/>
            <a:ext cx="3735457" cy="365125"/>
          </a:xfrm>
          <a:prstGeom prst="rect">
            <a:avLst/>
          </a:prstGeom>
        </p:spPr>
        <p:txBody>
          <a:bodyPr vert="horz" lIns="91440" tIns="45720" rIns="91440" bIns="45720" rtlCol="0" anchor="ctr"/>
          <a:lstStyle>
            <a:lvl1pPr algn="l">
              <a:defRPr sz="881"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
        <p:nvSpPr>
          <p:cNvPr id="7" name="Text Placeholder 6"/>
          <p:cNvSpPr>
            <a:spLocks noGrp="1"/>
          </p:cNvSpPr>
          <p:nvPr>
            <p:ph type="body" sz="quarter" idx="25"/>
          </p:nvPr>
        </p:nvSpPr>
        <p:spPr>
          <a:xfrm>
            <a:off x="9327093" y="1564153"/>
            <a:ext cx="2445808" cy="1212914"/>
          </a:xfrm>
        </p:spPr>
        <p:txBody>
          <a:bodyPr>
            <a:normAutofit/>
          </a:bodyPr>
          <a:lstStyle>
            <a:lvl1pPr marL="0" indent="0">
              <a:buNone/>
              <a:defRPr sz="1333">
                <a:solidFill>
                  <a:schemeClr val="bg1"/>
                </a:solidFill>
              </a:defRPr>
            </a:lvl1pPr>
          </a:lstStyle>
          <a:p>
            <a:pPr lvl="0"/>
            <a:endParaRPr lang="en-US" dirty="0"/>
          </a:p>
        </p:txBody>
      </p:sp>
      <p:sp>
        <p:nvSpPr>
          <p:cNvPr id="24" name="TextBox 23"/>
          <p:cNvSpPr txBox="1"/>
          <p:nvPr userDrawn="1"/>
        </p:nvSpPr>
        <p:spPr>
          <a:xfrm>
            <a:off x="290923" y="3889248"/>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9327145" y="3177326"/>
            <a:ext cx="2445808" cy="2758497"/>
          </a:xfrm>
        </p:spPr>
        <p:txBody>
          <a:bodyPr>
            <a:normAutofit/>
          </a:bodyPr>
          <a:lstStyle>
            <a:lvl1pPr marL="0" indent="0">
              <a:buNone/>
              <a:defRPr sz="1333">
                <a:solidFill>
                  <a:schemeClr val="bg1"/>
                </a:solidFill>
              </a:defRPr>
            </a:lvl1pPr>
          </a:lstStyle>
          <a:p>
            <a:pPr lvl="0"/>
            <a:endParaRPr lang="en-US" dirty="0"/>
          </a:p>
        </p:txBody>
      </p:sp>
      <p:sp>
        <p:nvSpPr>
          <p:cNvPr id="34" name="Text Placeholder 6"/>
          <p:cNvSpPr>
            <a:spLocks noGrp="1"/>
          </p:cNvSpPr>
          <p:nvPr>
            <p:ph type="body" sz="quarter" idx="27"/>
          </p:nvPr>
        </p:nvSpPr>
        <p:spPr>
          <a:xfrm>
            <a:off x="9327092" y="2880834"/>
            <a:ext cx="2445808" cy="296493"/>
          </a:xfrm>
        </p:spPr>
        <p:txBody>
          <a:bodyPr>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endParaRPr lang="en-US" dirty="0"/>
          </a:p>
        </p:txBody>
      </p:sp>
      <p:sp>
        <p:nvSpPr>
          <p:cNvPr id="21" name="TextBox 20"/>
          <p:cNvSpPr txBox="1"/>
          <p:nvPr userDrawn="1"/>
        </p:nvSpPr>
        <p:spPr>
          <a:xfrm>
            <a:off x="8171365" y="5105029"/>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Tree>
    <p:custDataLst>
      <p:tags r:id="rId1"/>
    </p:custDataLst>
    <p:extLst>
      <p:ext uri="{BB962C8B-B14F-4D97-AF65-F5344CB8AC3E}">
        <p14:creationId xmlns:p14="http://schemas.microsoft.com/office/powerpoint/2010/main" val="1573966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8223B2-799A-5246-A4C6-C8BB64215826}"/>
              </a:ext>
            </a:extLst>
          </p:cNvPr>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B407F2DB-F618-9B42-B761-D4AC79DC349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dirty="0"/>
              <a:t>Click to edit Master title style</a:t>
            </a:r>
          </a:p>
        </p:txBody>
      </p:sp>
      <p:sp>
        <p:nvSpPr>
          <p:cNvPr id="15" name="Text Placeholder 3">
            <a:extLst>
              <a:ext uri="{FF2B5EF4-FFF2-40B4-BE49-F238E27FC236}">
                <a16:creationId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sp>
        <p:nvSpPr>
          <p:cNvPr id="6" name="Footer Placeholder 4">
            <a:extLst>
              <a:ext uri="{FF2B5EF4-FFF2-40B4-BE49-F238E27FC236}">
                <a16:creationId xmlns:a16="http://schemas.microsoft.com/office/drawing/2014/main" id="{6636900F-FBBE-9846-A194-AC5CF173B39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pic>
        <p:nvPicPr>
          <p:cNvPr id="7" name="Picture 6">
            <a:extLst>
              <a:ext uri="{FF2B5EF4-FFF2-40B4-BE49-F238E27FC236}">
                <a16:creationId xmlns:a16="http://schemas.microsoft.com/office/drawing/2014/main" id="{C64AE505-226A-7C43-A554-8CB1590043A4}"/>
              </a:ext>
            </a:extLst>
          </p:cNvPr>
          <p:cNvPicPr>
            <a:picLocks noChangeAspect="1"/>
          </p:cNvPicPr>
          <p:nvPr userDrawn="1"/>
        </p:nvPicPr>
        <p:blipFill>
          <a:blip r:embed="rId3"/>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42316957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anchor="t">
            <a:normAutofit/>
          </a:bodyPr>
          <a:lstStyle>
            <a:lvl1pPr>
              <a:defRPr sz="6000">
                <a:solidFill>
                  <a:schemeClr val="bg1"/>
                </a:solidFill>
              </a:defRPr>
            </a:lvl1pPr>
          </a:lstStyle>
          <a:p>
            <a:r>
              <a:rPr lang="en-US" dirty="0"/>
              <a:t>Click to edit Master title style</a:t>
            </a:r>
          </a:p>
        </p:txBody>
      </p:sp>
      <p:sp>
        <p:nvSpPr>
          <p:cNvPr id="8" name="Rectangle 7">
            <a:extLst>
              <a:ext uri="{FF2B5EF4-FFF2-40B4-BE49-F238E27FC236}">
                <a16:creationId xmlns:a16="http://schemas.microsoft.com/office/drawing/2014/main" id="{A413BF5D-EF1D-5C42-8ED2-B1DC40150995}"/>
              </a:ext>
            </a:extLst>
          </p:cNvPr>
          <p:cNvSpPr/>
          <p:nvPr userDrawn="1"/>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9" name="Footer Placeholder 4">
            <a:extLst>
              <a:ext uri="{FF2B5EF4-FFF2-40B4-BE49-F238E27FC236}">
                <a16:creationId xmlns:a16="http://schemas.microsoft.com/office/drawing/2014/main" id="{D654C84E-7AFF-4E43-BC29-5AF15F0EFE3A}"/>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
        <p:nvSpPr>
          <p:cNvPr id="6" name="Text Placeholder 3">
            <a:extLst>
              <a:ext uri="{FF2B5EF4-FFF2-40B4-BE49-F238E27FC236}">
                <a16:creationId xmlns:a16="http://schemas.microsoft.com/office/drawing/2014/main" id="{DBBC8AF8-4964-B547-9569-D8BFE87BB8F4}"/>
              </a:ext>
            </a:extLst>
          </p:cNvPr>
          <p:cNvSpPr>
            <a:spLocks noGrp="1"/>
          </p:cNvSpPr>
          <p:nvPr>
            <p:ph type="body" sz="quarter" idx="10" hasCustomPrompt="1"/>
          </p:nvPr>
        </p:nvSpPr>
        <p:spPr>
          <a:xfrm>
            <a:off x="419100" y="5024594"/>
            <a:ext cx="8059738" cy="488498"/>
          </a:xfr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13" name="Picture 12">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23376812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AC7C4F-A7FB-D049-8056-D71FAE608841}"/>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5" name="TextBox 4">
            <a:extLst>
              <a:ext uri="{FF2B5EF4-FFF2-40B4-BE49-F238E27FC236}">
                <a16:creationId xmlns:a16="http://schemas.microsoft.com/office/drawing/2014/main" id="{7F32C9FB-A505-8F4E-99FC-1B161C930668}"/>
              </a:ext>
            </a:extLst>
          </p:cNvPr>
          <p:cNvSpPr txBox="1"/>
          <p:nvPr userDrawn="1"/>
        </p:nvSpPr>
        <p:spPr>
          <a:xfrm>
            <a:off x="423968" y="6089839"/>
            <a:ext cx="8921913" cy="646331"/>
          </a:xfrm>
          <a:prstGeom prst="rect">
            <a:avLst/>
          </a:prstGeom>
          <a:noFill/>
        </p:spPr>
        <p:txBody>
          <a:bodyPr wrap="square" rtlCol="0">
            <a:noAutofit/>
          </a:bodyPr>
          <a:lstStyle/>
          <a:p>
            <a:pPr algn="just"/>
            <a:r>
              <a:rPr lang="en-US" sz="900" dirty="0" smtClean="0">
                <a:solidFill>
                  <a:schemeClr val="bg1"/>
                </a:solidFill>
                <a:latin typeface="Amazon Ember Light" charset="0"/>
                <a:ea typeface="Amazon Ember Light" charset="0"/>
                <a:cs typeface="Amazon Ember Light" charset="0"/>
              </a:rPr>
              <a:t>© 2020 Amazon Web Services, Inc. or its affiliates. All rights reserved. This work may not be reproduced or redistributed, in whole or in part, without prior written permission from Amazon Web Services, Inc. Commercial copying, lending, or selling is prohibited. Corrections, feedback, or other questions? Contact us at </a:t>
            </a:r>
            <a:r>
              <a:rPr lang="en-US" sz="900" u="sng" dirty="0" smtClean="0">
                <a:solidFill>
                  <a:schemeClr val="bg1"/>
                </a:solidFill>
                <a:latin typeface="Amazon Ember Light" charset="0"/>
                <a:ea typeface="Amazon Ember Light" charset="0"/>
                <a:cs typeface="Amazon Ember Light" charset="0"/>
              </a:rPr>
              <a:t>https://support.aws.amazon.com/#/contacts/aws-training</a:t>
            </a:r>
            <a:r>
              <a:rPr lang="en-US" sz="900" dirty="0" smtClean="0">
                <a:solidFill>
                  <a:schemeClr val="bg1"/>
                </a:solidFill>
                <a:latin typeface="Amazon Ember Light" charset="0"/>
                <a:ea typeface="Amazon Ember Light" charset="0"/>
                <a:cs typeface="Amazon Ember Light" charset="0"/>
              </a:rPr>
              <a:t>. All trademarks are the property of their owners.</a:t>
            </a:r>
            <a:endParaRPr lang="en-US" sz="900" dirty="0"/>
          </a:p>
        </p:txBody>
      </p:sp>
      <p:sp>
        <p:nvSpPr>
          <p:cNvPr id="14" name="Title 1">
            <a:extLst>
              <a:ext uri="{FF2B5EF4-FFF2-40B4-BE49-F238E27FC236}">
                <a16:creationId xmlns:a16="http://schemas.microsoft.com/office/drawing/2014/main" id="{DCAE5FD9-C1AF-FA48-A653-7EA5E0B13826}"/>
              </a:ext>
            </a:extLst>
          </p:cNvPr>
          <p:cNvSpPr>
            <a:spLocks noGrp="1"/>
          </p:cNvSpPr>
          <p:nvPr>
            <p:ph type="title" hasCustomPrompt="1"/>
          </p:nvPr>
        </p:nvSpPr>
        <p:spPr>
          <a:xfrm>
            <a:off x="419100" y="3191940"/>
            <a:ext cx="11353800" cy="474119"/>
          </a:xfrm>
        </p:spPr>
        <p:txBody>
          <a:bodyPr>
            <a:noAutofit/>
          </a:bodyPr>
          <a:lstStyle>
            <a:lvl1pPr>
              <a:defRPr sz="6000">
                <a:solidFill>
                  <a:schemeClr val="bg1"/>
                </a:solidFill>
              </a:defRPr>
            </a:lvl1pPr>
          </a:lstStyle>
          <a:p>
            <a:r>
              <a:rPr lang="en-US" dirty="0"/>
              <a:t>Thank You</a:t>
            </a:r>
          </a:p>
        </p:txBody>
      </p:sp>
      <p:pic>
        <p:nvPicPr>
          <p:cNvPr id="6" name="Picture 5">
            <a:extLst>
              <a:ext uri="{FF2B5EF4-FFF2-40B4-BE49-F238E27FC236}">
                <a16:creationId xmlns:a16="http://schemas.microsoft.com/office/drawing/2014/main" id="{6A16C103-182D-5A4F-A1B6-033D37C57060}"/>
              </a:ext>
            </a:extLst>
          </p:cNvPr>
          <p:cNvPicPr>
            <a:picLocks noChangeAspect="1"/>
          </p:cNvPicPr>
          <p:nvPr userDrawn="1"/>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2581085189"/>
      </p:ext>
    </p:extLst>
  </p:cSld>
  <p:clrMapOvr>
    <a:masterClrMapping/>
  </p:clrMapOvr>
  <p:extLst mod="1">
    <p:ext uri="{DCECCB84-F9BA-43D5-87BE-67443E8EF086}">
      <p15:sldGuideLst xmlns:p15="http://schemas.microsoft.com/office/powerpoint/2012/main">
        <p15:guide id="1" orient="horz" pos="21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Section_1">
    <p:bg>
      <p:bgPr>
        <a:solidFill>
          <a:schemeClr val="bg1"/>
        </a:solidFill>
        <a:effectLst/>
      </p:bgPr>
    </p:bg>
    <p:spTree>
      <p:nvGrpSpPr>
        <p:cNvPr id="1" name=""/>
        <p:cNvGrpSpPr/>
        <p:nvPr/>
      </p:nvGrpSpPr>
      <p:grpSpPr>
        <a:xfrm>
          <a:off x="0" y="0"/>
          <a:ext cx="0" cy="0"/>
          <a:chOff x="0" y="0"/>
          <a:chExt cx="0" cy="0"/>
        </a:xfrm>
      </p:grpSpPr>
      <p:pic>
        <p:nvPicPr>
          <p:cNvPr id="12" name="Picture 11" descr="A picture containing object&#10;&#10;Description generated with high confidence">
            <a:extLst>
              <a:ext uri="{FF2B5EF4-FFF2-40B4-BE49-F238E27FC236}">
                <a16:creationId xmlns:a16="http://schemas.microsoft.com/office/drawing/2014/main" id="{35F48DB9-E331-4285-B61A-75E6B3CDC083}"/>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
          <a:stretch/>
        </p:blipFill>
        <p:spPr>
          <a:xfrm>
            <a:off x="0" y="0"/>
            <a:ext cx="12192000" cy="6858000"/>
          </a:xfrm>
          <a:prstGeom prst="rect">
            <a:avLst/>
          </a:prstGeom>
        </p:spPr>
      </p:pic>
      <p:sp>
        <p:nvSpPr>
          <p:cNvPr id="2" name="Title 1"/>
          <p:cNvSpPr>
            <a:spLocks noGrp="1"/>
          </p:cNvSpPr>
          <p:nvPr>
            <p:ph type="title" hasCustomPrompt="1"/>
          </p:nvPr>
        </p:nvSpPr>
        <p:spPr bwMode="white">
          <a:xfrm>
            <a:off x="269875" y="2870811"/>
            <a:ext cx="10757271" cy="987963"/>
          </a:xfrm>
          <a:noFill/>
        </p:spPr>
        <p:txBody>
          <a:bodyPr wrap="square" lIns="182880" tIns="146304" rIns="182880" bIns="146304" anchor="t" anchorCtr="0">
            <a:spAutoFit/>
          </a:bodyPr>
          <a:lstStyle>
            <a:lvl1pPr>
              <a:defRPr sz="5000" spc="-98" baseline="0">
                <a:gradFill>
                  <a:gsLst>
                    <a:gs pos="0">
                      <a:schemeClr val="tx1"/>
                    </a:gs>
                    <a:gs pos="100000">
                      <a:schemeClr val="tx1"/>
                    </a:gs>
                  </a:gsLst>
                  <a:lin ang="5400000" scaled="0"/>
                </a:gradFill>
              </a:defRPr>
            </a:lvl1pPr>
          </a:lstStyle>
          <a:p>
            <a:r>
              <a:rPr lang="en-US" dirty="0"/>
              <a:t>Section</a:t>
            </a:r>
          </a:p>
        </p:txBody>
      </p:sp>
      <p:pic>
        <p:nvPicPr>
          <p:cNvPr id="10" name="Graphic 9">
            <a:extLst>
              <a:ext uri="{FF2B5EF4-FFF2-40B4-BE49-F238E27FC236}">
                <a16:creationId xmlns:a16="http://schemas.microsoft.com/office/drawing/2014/main" id="{A6E69C37-0E9D-4E22-B18B-5FB52E08D9E4}"/>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bwMode="white">
          <a:xfrm>
            <a:off x="457141" y="6171769"/>
            <a:ext cx="896250" cy="204345"/>
          </a:xfrm>
          <a:prstGeom prst="rect">
            <a:avLst/>
          </a:prstGeom>
        </p:spPr>
      </p:pic>
      <p:sp>
        <p:nvSpPr>
          <p:cNvPr id="11" name="TextBox 3">
            <a:extLst>
              <a:ext uri="{FF2B5EF4-FFF2-40B4-BE49-F238E27FC236}">
                <a16:creationId xmlns:a16="http://schemas.microsoft.com/office/drawing/2014/main" id="{4F7393F9-7DE2-4793-AE05-B703B6A04CC0}"/>
              </a:ext>
            </a:extLst>
          </p:cNvPr>
          <p:cNvSpPr txBox="1">
            <a:spLocks noChangeArrowheads="1"/>
          </p:cNvSpPr>
          <p:nvPr userDrawn="1"/>
        </p:nvSpPr>
        <p:spPr bwMode="white">
          <a:xfrm>
            <a:off x="4445001" y="6273942"/>
            <a:ext cx="330200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gn="ctr" eaLnBrk="1" hangingPunct="1"/>
            <a:r>
              <a:rPr lang="en-US" altLang="x-none" sz="750" b="0" i="0" dirty="0">
                <a:solidFill>
                  <a:schemeClr val="tx1"/>
                </a:solidFill>
                <a:latin typeface="Amazon Ember" charset="0"/>
                <a:ea typeface="Amazon Ember" charset="0"/>
                <a:cs typeface="Amazon Ember" charset="0"/>
              </a:rPr>
              <a:t>© 2018, Amazon Web Services, Inc. or its affiliates. All rights reserved.</a:t>
            </a:r>
          </a:p>
        </p:txBody>
      </p:sp>
      <p:pic>
        <p:nvPicPr>
          <p:cNvPr id="8" name="Picture 7">
            <a:extLst>
              <a:ext uri="{FF2B5EF4-FFF2-40B4-BE49-F238E27FC236}">
                <a16:creationId xmlns:a16="http://schemas.microsoft.com/office/drawing/2014/main" id="{23D2A5F9-316C-48CC-91AF-19A9F7E2310E}"/>
              </a:ext>
            </a:extLst>
          </p:cNvPr>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113551" y="6196484"/>
            <a:ext cx="645228" cy="385748"/>
          </a:xfrm>
          <a:prstGeom prst="rect">
            <a:avLst/>
          </a:prstGeom>
        </p:spPr>
      </p:pic>
    </p:spTree>
    <p:extLst>
      <p:ext uri="{BB962C8B-B14F-4D97-AF65-F5344CB8AC3E}">
        <p14:creationId xmlns:p14="http://schemas.microsoft.com/office/powerpoint/2010/main" val="36185176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_Only">
    <p:spTree>
      <p:nvGrpSpPr>
        <p:cNvPr id="1" name=""/>
        <p:cNvGrpSpPr/>
        <p:nvPr/>
      </p:nvGrpSpPr>
      <p:grpSpPr>
        <a:xfrm>
          <a:off x="0" y="0"/>
          <a:ext cx="0" cy="0"/>
          <a:chOff x="0" y="0"/>
          <a:chExt cx="0" cy="0"/>
        </a:xfrm>
      </p:grpSpPr>
      <p:sp>
        <p:nvSpPr>
          <p:cNvPr id="2" name="Title 1"/>
          <p:cNvSpPr>
            <a:spLocks noGrp="1"/>
          </p:cNvSpPr>
          <p:nvPr>
            <p:ph type="title"/>
          </p:nvPr>
        </p:nvSpPr>
        <p:spPr/>
        <p:txBody>
          <a:bodyPr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82158799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_and_Bulleted_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CC7F-A1B5-49B5-821A-D9FB8D49F7B5}"/>
              </a:ext>
            </a:extLst>
          </p:cNvPr>
          <p:cNvSpPr>
            <a:spLocks noGrp="1"/>
          </p:cNvSpPr>
          <p:nvPr>
            <p:ph type="title"/>
          </p:nvPr>
        </p:nvSpPr>
        <p:spPr/>
        <p:txBody>
          <a:bodyPr vert="horz" wrap="square" lIns="182880" tIns="146304" rIns="182880" bIns="146304" rtlCol="0" anchor="t">
            <a:noAutofit/>
          </a:bodyPr>
          <a:lstStyle>
            <a:lvl1pPr>
              <a:defRPr lang="en-US"/>
            </a:lvl1pPr>
          </a:lstStyle>
          <a:p>
            <a:pPr lvl="0"/>
            <a:r>
              <a:rPr lang="en-US"/>
              <a:t>Click to edit Master title style</a:t>
            </a:r>
            <a:endParaRPr lang="en-US" dirty="0"/>
          </a:p>
        </p:txBody>
      </p:sp>
      <p:sp>
        <p:nvSpPr>
          <p:cNvPr id="3" name="Text Placeholder 3">
            <a:extLst>
              <a:ext uri="{FF2B5EF4-FFF2-40B4-BE49-F238E27FC236}">
                <a16:creationId xmlns:a16="http://schemas.microsoft.com/office/drawing/2014/main" id="{236A5EB2-5876-4EAF-8AE0-2E40E818628D}"/>
              </a:ext>
            </a:extLst>
          </p:cNvPr>
          <p:cNvSpPr>
            <a:spLocks noGrp="1"/>
          </p:cNvSpPr>
          <p:nvPr>
            <p:ph idx="1" hasCustomPrompt="1"/>
          </p:nvPr>
        </p:nvSpPr>
        <p:spPr>
          <a:xfrm>
            <a:off x="269241" y="1189179"/>
            <a:ext cx="11653521" cy="2047740"/>
          </a:xfrm>
          <a:prstGeom prst="rect">
            <a:avLst/>
          </a:prstGeom>
        </p:spPr>
        <p:txBody>
          <a:bodyPr vert="horz" wrap="square" lIns="182880" tIns="146304" rIns="182880" bIns="146304" rtlCol="0">
            <a:spAutoFit/>
          </a:bodyPr>
          <a:lstStyle>
            <a:lvl1pPr marL="380985" indent="-380985">
              <a:buFont typeface="Arial" panose="020B0604020202020204" pitchFamily="34" charset="0"/>
              <a:buChar char="•"/>
              <a:defRPr/>
            </a:lvl1pPr>
            <a:lvl2pPr marL="621882" indent="-285739">
              <a:buFont typeface="Arial" panose="020B0604020202020204" pitchFamily="34" charset="0"/>
              <a:buChar char="•"/>
              <a:defRPr/>
            </a:lvl2pPr>
            <a:lvl3pPr marL="845977" indent="-285739">
              <a:buFont typeface="Arial" panose="020B0604020202020204" pitchFamily="34" charset="0"/>
              <a:buChar char="•"/>
              <a:defRPr/>
            </a:lvl3pPr>
            <a:lvl4pPr marL="1070072" indent="-285739">
              <a:buFont typeface="Arial" panose="020B0604020202020204" pitchFamily="34" charset="0"/>
              <a:buChar char="•"/>
              <a:defRPr/>
            </a:lvl4pPr>
            <a:lvl5pPr marL="1294167" indent="-285739">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7023271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Title_OneSpeaker">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ADE7406F-C142-4253-8E50-E2353A9D4368}"/>
              </a:ext>
            </a:extLst>
          </p:cNvPr>
          <p:cNvGrpSpPr/>
          <p:nvPr userDrawn="1"/>
        </p:nvGrpSpPr>
        <p:grpSpPr>
          <a:xfrm>
            <a:off x="0" y="0"/>
            <a:ext cx="12192000" cy="6858000"/>
            <a:chOff x="0" y="0"/>
            <a:chExt cx="14630400" cy="8229600"/>
          </a:xfrm>
        </p:grpSpPr>
        <p:pic>
          <p:nvPicPr>
            <p:cNvPr id="21" name="Picture 20">
              <a:extLst>
                <a:ext uri="{FF2B5EF4-FFF2-40B4-BE49-F238E27FC236}">
                  <a16:creationId xmlns:a16="http://schemas.microsoft.com/office/drawing/2014/main" id="{1F94A427-1C24-42D8-AD2B-F4589D29F0FD}"/>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781368" y="0"/>
              <a:ext cx="8849032" cy="8229600"/>
            </a:xfrm>
            <a:prstGeom prst="rect">
              <a:avLst/>
            </a:prstGeom>
          </p:spPr>
        </p:pic>
        <p:sp>
          <p:nvSpPr>
            <p:cNvPr id="22" name="Rectangle 21">
              <a:extLst>
                <a:ext uri="{FF2B5EF4-FFF2-40B4-BE49-F238E27FC236}">
                  <a16:creationId xmlns:a16="http://schemas.microsoft.com/office/drawing/2014/main" id="{7834436B-15A7-4747-8E82-8F4E178B11DA}"/>
                </a:ext>
              </a:extLst>
            </p:cNvPr>
            <p:cNvSpPr/>
            <p:nvPr userDrawn="1"/>
          </p:nvSpPr>
          <p:spPr bwMode="auto">
            <a:xfrm>
              <a:off x="0" y="0"/>
              <a:ext cx="5781368" cy="8229600"/>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777029"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9" name="Title 1"/>
          <p:cNvSpPr>
            <a:spLocks noGrp="1"/>
          </p:cNvSpPr>
          <p:nvPr>
            <p:ph type="title" hasCustomPrompt="1"/>
          </p:nvPr>
        </p:nvSpPr>
        <p:spPr bwMode="white">
          <a:xfrm>
            <a:off x="269240" y="1941676"/>
            <a:ext cx="8718498" cy="1542143"/>
          </a:xfrm>
          <a:noFill/>
        </p:spPr>
        <p:txBody>
          <a:bodyPr lIns="182880" tIns="146304" rIns="182880" bIns="146304" anchor="t" anchorCtr="0"/>
          <a:lstStyle>
            <a:lvl1pPr>
              <a:defRPr sz="4500" spc="-98" baseline="0">
                <a:solidFill>
                  <a:schemeClr val="bg1"/>
                </a:solidFill>
              </a:defRPr>
            </a:lvl1pPr>
          </a:lstStyle>
          <a:p>
            <a:r>
              <a:rPr lang="en-US" dirty="0"/>
              <a:t>Presentation Title here</a:t>
            </a:r>
          </a:p>
        </p:txBody>
      </p:sp>
      <p:sp>
        <p:nvSpPr>
          <p:cNvPr id="3" name="Text Placeholder 2"/>
          <p:cNvSpPr>
            <a:spLocks noGrp="1"/>
          </p:cNvSpPr>
          <p:nvPr>
            <p:ph type="body" sz="quarter" idx="14" hasCustomPrompt="1"/>
          </p:nvPr>
        </p:nvSpPr>
        <p:spPr bwMode="white">
          <a:xfrm>
            <a:off x="269875" y="3877469"/>
            <a:ext cx="8715373" cy="1387928"/>
          </a:xfrm>
        </p:spPr>
        <p:txBody>
          <a:bodyPr lIns="182880" tIns="146304" rIns="182880" bIns="146304">
            <a:noAutofit/>
          </a:bodyPr>
          <a:lstStyle>
            <a:lvl1pPr marL="0" indent="0">
              <a:spcBef>
                <a:spcPts val="0"/>
              </a:spcBef>
              <a:buNone/>
              <a:defRPr lang="en-US" sz="2000" b="0" kern="1200" spc="0" baseline="0" dirty="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marL="0" marR="0" lvl="0" indent="0" algn="l" defTabSz="914362" rtl="0" eaLnBrk="1" fontAlgn="auto" latinLnBrk="0" hangingPunct="1">
              <a:lnSpc>
                <a:spcPct val="90000"/>
              </a:lnSpc>
              <a:spcBef>
                <a:spcPct val="20000"/>
              </a:spcBef>
              <a:spcAft>
                <a:spcPts val="0"/>
              </a:spcAft>
              <a:buClrTx/>
              <a:buSzPct val="90000"/>
              <a:buFont typeface="Arial" pitchFamily="34" charset="0"/>
              <a:buNone/>
              <a:tabLst/>
            </a:pPr>
            <a:r>
              <a:rPr lang="en-US" dirty="0"/>
              <a:t>Speaker Name</a:t>
            </a:r>
          </a:p>
          <a:p>
            <a:pPr marL="0" marR="0" lvl="0" indent="0" algn="l" defTabSz="914362" rtl="0" eaLnBrk="1" fontAlgn="auto" latinLnBrk="0" hangingPunct="1">
              <a:lnSpc>
                <a:spcPct val="90000"/>
              </a:lnSpc>
              <a:spcBef>
                <a:spcPct val="20000"/>
              </a:spcBef>
              <a:spcAft>
                <a:spcPts val="0"/>
              </a:spcAft>
              <a:buClrTx/>
              <a:buSzPct val="90000"/>
              <a:buFont typeface="Arial" pitchFamily="34" charset="0"/>
              <a:buNone/>
              <a:tabLst/>
            </a:pPr>
            <a:r>
              <a:rPr lang="en-US" dirty="0"/>
              <a:t>Job Title</a:t>
            </a:r>
          </a:p>
          <a:p>
            <a:pPr marL="0" marR="0" lvl="0" indent="0" algn="l" defTabSz="914362" rtl="0" eaLnBrk="1" fontAlgn="auto" latinLnBrk="0" hangingPunct="1">
              <a:lnSpc>
                <a:spcPct val="90000"/>
              </a:lnSpc>
              <a:spcBef>
                <a:spcPct val="20000"/>
              </a:spcBef>
              <a:spcAft>
                <a:spcPts val="0"/>
              </a:spcAft>
              <a:buClrTx/>
              <a:buSzPct val="90000"/>
              <a:buFont typeface="Arial" pitchFamily="34" charset="0"/>
              <a:buNone/>
              <a:tabLst/>
            </a:pPr>
            <a:r>
              <a:rPr lang="en-US" dirty="0"/>
              <a:t>Company/Org Name</a:t>
            </a:r>
          </a:p>
        </p:txBody>
      </p:sp>
      <p:sp>
        <p:nvSpPr>
          <p:cNvPr id="4" name="Text Placeholder 3"/>
          <p:cNvSpPr>
            <a:spLocks noGrp="1"/>
          </p:cNvSpPr>
          <p:nvPr>
            <p:ph type="body" sz="quarter" idx="15" hasCustomPrompt="1"/>
          </p:nvPr>
        </p:nvSpPr>
        <p:spPr bwMode="white">
          <a:xfrm>
            <a:off x="269239" y="1226096"/>
            <a:ext cx="8718498" cy="526363"/>
          </a:xfrm>
        </p:spPr>
        <p:txBody>
          <a:bodyPr vert="horz" wrap="square" lIns="182880" tIns="146304" rIns="182880" bIns="146304" rtlCol="0">
            <a:spAutoFit/>
          </a:bodyPr>
          <a:lstStyle>
            <a:lvl1pPr>
              <a:defRPr lang="en-US" sz="1667" spc="500" baseline="0" dirty="0">
                <a:solidFill>
                  <a:schemeClr val="bg1"/>
                </a:solidFill>
              </a:defRPr>
            </a:lvl1pPr>
          </a:lstStyle>
          <a:p>
            <a:pPr marL="0" lvl="0" indent="0">
              <a:buNone/>
            </a:pPr>
            <a:r>
              <a:rPr lang="en-US" dirty="0" err="1"/>
              <a:t>SessionID</a:t>
            </a:r>
            <a:endParaRPr lang="en-US" dirty="0"/>
          </a:p>
        </p:txBody>
      </p:sp>
      <p:pic>
        <p:nvPicPr>
          <p:cNvPr id="11" name="Graphic 10">
            <a:extLst>
              <a:ext uri="{FF2B5EF4-FFF2-40B4-BE49-F238E27FC236}">
                <a16:creationId xmlns:a16="http://schemas.microsoft.com/office/drawing/2014/main" id="{5F306402-1ADF-431A-8AE8-7631253E61A6}"/>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a:off x="457141" y="6171769"/>
            <a:ext cx="896250" cy="204345"/>
          </a:xfrm>
          <a:prstGeom prst="rect">
            <a:avLst/>
          </a:prstGeom>
        </p:spPr>
      </p:pic>
      <p:sp>
        <p:nvSpPr>
          <p:cNvPr id="12" name="TextBox 3">
            <a:extLst>
              <a:ext uri="{FF2B5EF4-FFF2-40B4-BE49-F238E27FC236}">
                <a16:creationId xmlns:a16="http://schemas.microsoft.com/office/drawing/2014/main" id="{6F758A9E-D98A-4B48-B7C9-FD59B2A7D711}"/>
              </a:ext>
            </a:extLst>
          </p:cNvPr>
          <p:cNvSpPr txBox="1">
            <a:spLocks noChangeArrowheads="1"/>
          </p:cNvSpPr>
          <p:nvPr userDrawn="1"/>
        </p:nvSpPr>
        <p:spPr bwMode="white">
          <a:xfrm>
            <a:off x="4445001" y="6273942"/>
            <a:ext cx="330200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gn="ctr" eaLnBrk="1" hangingPunct="1"/>
            <a:r>
              <a:rPr lang="en-US" altLang="x-none" sz="750" b="0" i="0" dirty="0">
                <a:solidFill>
                  <a:schemeClr val="bg1"/>
                </a:solidFill>
                <a:latin typeface="Amazon Ember" charset="0"/>
                <a:ea typeface="Amazon Ember" charset="0"/>
                <a:cs typeface="Amazon Ember" charset="0"/>
              </a:rPr>
              <a:t>© 2018, Amazon Web Services, Inc. or its affiliates. All rights reserved.</a:t>
            </a:r>
          </a:p>
        </p:txBody>
      </p:sp>
      <p:pic>
        <p:nvPicPr>
          <p:cNvPr id="13" name="Picture 12">
            <a:extLst>
              <a:ext uri="{FF2B5EF4-FFF2-40B4-BE49-F238E27FC236}">
                <a16:creationId xmlns:a16="http://schemas.microsoft.com/office/drawing/2014/main" id="{7D566F41-648E-4417-9E66-27248ED99606}"/>
              </a:ext>
            </a:extLst>
          </p:cNvPr>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113551" y="6196484"/>
            <a:ext cx="645228" cy="385748"/>
          </a:xfrm>
          <a:prstGeom prst="rect">
            <a:avLst/>
          </a:prstGeom>
        </p:spPr>
      </p:pic>
    </p:spTree>
    <p:extLst>
      <p:ext uri="{BB962C8B-B14F-4D97-AF65-F5344CB8AC3E}">
        <p14:creationId xmlns:p14="http://schemas.microsoft.com/office/powerpoint/2010/main" val="387329652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_and_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CC7F-A1B5-49B5-821A-D9FB8D49F7B5}"/>
              </a:ext>
            </a:extLst>
          </p:cNvPr>
          <p:cNvSpPr>
            <a:spLocks noGrp="1"/>
          </p:cNvSpPr>
          <p:nvPr>
            <p:ph type="title"/>
          </p:nvPr>
        </p:nvSpPr>
        <p:spPr/>
        <p:txBody>
          <a:bodyPr vert="horz" wrap="square" lIns="182880" tIns="146304" rIns="182880" bIns="146304" rtlCol="0" anchor="t">
            <a:noAutofit/>
          </a:bodyPr>
          <a:lstStyle>
            <a:lvl1pPr>
              <a:defRPr lang="en-US"/>
            </a:lvl1pPr>
          </a:lstStyle>
          <a:p>
            <a:pPr lvl="0"/>
            <a:r>
              <a:rPr lang="en-US"/>
              <a:t>Click to edit Master title style</a:t>
            </a:r>
          </a:p>
        </p:txBody>
      </p:sp>
      <p:sp>
        <p:nvSpPr>
          <p:cNvPr id="3" name="Text Placeholder 3">
            <a:extLst>
              <a:ext uri="{FF2B5EF4-FFF2-40B4-BE49-F238E27FC236}">
                <a16:creationId xmlns:a16="http://schemas.microsoft.com/office/drawing/2014/main" id="{236A5EB2-5876-4EAF-8AE0-2E40E818628D}"/>
              </a:ext>
            </a:extLst>
          </p:cNvPr>
          <p:cNvSpPr>
            <a:spLocks noGrp="1"/>
          </p:cNvSpPr>
          <p:nvPr>
            <p:ph idx="1" hasCustomPrompt="1"/>
          </p:nvPr>
        </p:nvSpPr>
        <p:spPr>
          <a:xfrm>
            <a:off x="269241" y="1189179"/>
            <a:ext cx="11653521" cy="2047740"/>
          </a:xfrm>
          <a:prstGeom prst="rect">
            <a:avLst/>
          </a:prstGeom>
        </p:spPr>
        <p:txBody>
          <a:bodyPr vert="horz" wrap="square" lIns="182880" tIns="146304" rIns="182880" bIns="146304"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464636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7AF45B-C20A-5F4E-906A-B043D9D7F28E}"/>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userDrawn="1"/>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id="{7D651C47-09F6-C947-968C-92FC59515123}"/>
              </a:ext>
            </a:extLst>
          </p:cNvPr>
          <p:cNvSpPr>
            <a:spLocks noGrp="1"/>
          </p:cNvSpPr>
          <p:nvPr>
            <p:ph type="ftr" sz="quarter" idx="11"/>
          </p:nvPr>
        </p:nvSpPr>
        <p:spPr>
          <a:xfrm>
            <a:off x="7997728" y="6356350"/>
            <a:ext cx="3775172" cy="365125"/>
          </a:xfrm>
          <a:prstGeom prst="rect">
            <a:avLst/>
          </a:prstGeom>
        </p:spPr>
        <p:txBody>
          <a:bodyPr/>
          <a:lstStyle>
            <a:lvl1pPr algn="r">
              <a:defRPr/>
            </a:lvl1pPr>
          </a:lstStyle>
          <a:p>
            <a:r>
              <a:rPr lang="en-US" dirty="0" smtClean="0"/>
              <a:t>© 2020 Amazon Web Services, Inc. or its Affiliates. All rights reserved.</a:t>
            </a:r>
            <a:endParaRPr lang="en-US" dirty="0"/>
          </a:p>
        </p:txBody>
      </p:sp>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a:lstStyle>
            <a:lvl1pPr>
              <a:defRPr>
                <a:solidFill>
                  <a:schemeClr val="bg1"/>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FFDB7B2F-8327-B54A-A6DB-5F4F68ECD970}"/>
              </a:ext>
            </a:extLst>
          </p:cNvPr>
          <p:cNvSpPr>
            <a:spLocks noGrp="1"/>
          </p:cNvSpPr>
          <p:nvPr>
            <p:ph type="sldNum" sz="quarter" idx="10"/>
          </p:nvPr>
        </p:nvSpPr>
        <p:spPr>
          <a:xfrm>
            <a:off x="423657" y="6356350"/>
            <a:ext cx="2743200" cy="365125"/>
          </a:xfrm>
          <a:prstGeom prst="rect">
            <a:avLst/>
          </a:prstGeom>
        </p:spPr>
        <p:txBody>
          <a:bodyPr/>
          <a:lstStyle>
            <a:lvl1pPr algn="l">
              <a:defRPr>
                <a:solidFill>
                  <a:schemeClr val="bg1"/>
                </a:solidFill>
              </a:defRPr>
            </a:lvl1pPr>
          </a:lstStyle>
          <a:p>
            <a:fld id="{B6A95138-A96E-2F42-A959-2EFD44FE4AB7}" type="slidenum">
              <a:rPr lang="en-US" smtClean="0"/>
              <a:pPr/>
              <a:t>‹#›</a:t>
            </a:fld>
            <a:endParaRPr lang="en-US" dirty="0"/>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280E0825-B265-3846-8BB3-B9ECFCCA9B2D}"/>
              </a:ext>
            </a:extLst>
          </p:cNvPr>
          <p:cNvPicPr>
            <a:picLocks noChangeAspect="1"/>
          </p:cNvPicPr>
          <p:nvPr userDrawn="1"/>
        </p:nvPicPr>
        <p:blipFill>
          <a:blip r:embed="rId4"/>
          <a:stretch>
            <a:fillRect/>
          </a:stretch>
        </p:blipFill>
        <p:spPr>
          <a:xfrm>
            <a:off x="9840052" y="365126"/>
            <a:ext cx="1910948" cy="449072"/>
          </a:xfrm>
          <a:prstGeom prst="rect">
            <a:avLst/>
          </a:prstGeom>
        </p:spPr>
      </p:pic>
    </p:spTree>
    <p:custDataLst>
      <p:tags r:id="rId1"/>
    </p:custDataLst>
    <p:extLst>
      <p:ext uri="{BB962C8B-B14F-4D97-AF65-F5344CB8AC3E}">
        <p14:creationId xmlns:p14="http://schemas.microsoft.com/office/powerpoint/2010/main" val="3816153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section Header">
    <p:spTree>
      <p:nvGrpSpPr>
        <p:cNvPr id="1" name=""/>
        <p:cNvGrpSpPr/>
        <p:nvPr/>
      </p:nvGrpSpPr>
      <p:grpSpPr>
        <a:xfrm>
          <a:off x="0" y="0"/>
          <a:ext cx="0" cy="0"/>
          <a:chOff x="0" y="0"/>
          <a:chExt cx="0" cy="0"/>
        </a:xfrm>
      </p:grpSpPr>
      <p:sp>
        <p:nvSpPr>
          <p:cNvPr id="31" name="Footer Placeholder 4">
            <a:extLst>
              <a:ext uri="{FF2B5EF4-FFF2-40B4-BE49-F238E27FC236}">
                <a16:creationId xmlns:a16="http://schemas.microsoft.com/office/drawing/2014/main" id="{A9C4F210-2650-3942-9632-6074E8F12704}"/>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pic>
        <p:nvPicPr>
          <p:cNvPr id="8" name="Picture 7">
            <a:extLst>
              <a:ext uri="{FF2B5EF4-FFF2-40B4-BE49-F238E27FC236}">
                <a16:creationId xmlns:a16="http://schemas.microsoft.com/office/drawing/2014/main" id="{040776E6-F3E1-DA4B-8CFE-F2F2516FB70A}"/>
              </a:ext>
            </a:extLst>
          </p:cNvPr>
          <p:cNvPicPr>
            <a:picLocks noChangeAspect="1"/>
          </p:cNvPicPr>
          <p:nvPr userDrawn="1"/>
        </p:nvPicPr>
        <p:blipFill>
          <a:blip r:embed="rId3"/>
          <a:stretch>
            <a:fillRect/>
          </a:stretch>
        </p:blipFill>
        <p:spPr>
          <a:xfrm>
            <a:off x="9840052" y="365126"/>
            <a:ext cx="1910948" cy="449072"/>
          </a:xfrm>
          <a:prstGeom prst="rect">
            <a:avLst/>
          </a:prstGeom>
        </p:spPr>
      </p:pic>
      <p:sp>
        <p:nvSpPr>
          <p:cNvPr id="10" name="Title 1">
            <a:extLst>
              <a:ext uri="{FF2B5EF4-FFF2-40B4-BE49-F238E27FC236}">
                <a16:creationId xmlns:a16="http://schemas.microsoft.com/office/drawing/2014/main" id="{D0B1C5D0-123C-C948-8FE9-A354E18700B1}"/>
              </a:ext>
            </a:extLst>
          </p:cNvPr>
          <p:cNvSpPr>
            <a:spLocks noGrp="1"/>
          </p:cNvSpPr>
          <p:nvPr>
            <p:ph type="title"/>
          </p:nvPr>
        </p:nvSpPr>
        <p:spPr>
          <a:xfrm>
            <a:off x="419100" y="3191940"/>
            <a:ext cx="11353800" cy="474119"/>
          </a:xfrm>
        </p:spPr>
        <p:txBody>
          <a:bodyPr>
            <a:noAutofit/>
          </a:bodyPr>
          <a:lstStyle>
            <a:lvl1pPr>
              <a:defRPr sz="6000">
                <a:solidFill>
                  <a:schemeClr val="tx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B9293C6B-D94F-304A-A8F4-8745DAD9DF47}"/>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pic>
        <p:nvPicPr>
          <p:cNvPr id="7" name="Picture 6">
            <a:extLst>
              <a:ext uri="{FF2B5EF4-FFF2-40B4-BE49-F238E27FC236}">
                <a16:creationId xmlns:a16="http://schemas.microsoft.com/office/drawing/2014/main" id="{3AA315D3-3937-1747-9C2E-0067F12A02F0}"/>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Tree>
    <p:custDataLst>
      <p:tags r:id="rId1"/>
    </p:custDataLst>
    <p:extLst>
      <p:ext uri="{BB962C8B-B14F-4D97-AF65-F5344CB8AC3E}">
        <p14:creationId xmlns:p14="http://schemas.microsoft.com/office/powerpoint/2010/main" val="507082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p:nvPr>
        </p:nvSpPr>
        <p:spPr>
          <a:xfrm>
            <a:off x="419100" y="1528175"/>
            <a:ext cx="11353800"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3394656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261194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dirty="0"/>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3593592" cy="464515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1528175"/>
            <a:ext cx="3593592" cy="464515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1528175"/>
            <a:ext cx="3593592" cy="464515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33688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529A25-CD85-DB42-9175-A545162F4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100"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Edit Master text styles</a:t>
            </a:r>
          </a:p>
        </p:txBody>
      </p:sp>
      <p:sp>
        <p:nvSpPr>
          <p:cNvPr id="14" name="Content Placeholder 2">
            <a:extLst>
              <a:ext uri="{FF2B5EF4-FFF2-40B4-BE49-F238E27FC236}">
                <a16:creationId xmlns:a16="http://schemas.microsoft.com/office/drawing/2014/main" id="{E73D202D-7B57-2643-80ED-BF68CDD1CDB3}"/>
              </a:ext>
            </a:extLst>
          </p:cNvPr>
          <p:cNvSpPr>
            <a:spLocks noGrp="1"/>
          </p:cNvSpPr>
          <p:nvPr>
            <p:ph idx="16"/>
          </p:nvPr>
        </p:nvSpPr>
        <p:spPr>
          <a:xfrm>
            <a:off x="6249885"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
            <a:extLst>
              <a:ext uri="{FF2B5EF4-FFF2-40B4-BE49-F238E27FC236}">
                <a16:creationId xmlns:a16="http://schemas.microsoft.com/office/drawing/2014/main" id="{DDC3C2DA-3EB0-FE4D-8393-500CDB18693C}"/>
              </a:ext>
            </a:extLst>
          </p:cNvPr>
          <p:cNvSpPr>
            <a:spLocks noGrp="1"/>
          </p:cNvSpPr>
          <p:nvPr>
            <p:ph type="body" sz="quarter" idx="17"/>
          </p:nvPr>
        </p:nvSpPr>
        <p:spPr>
          <a:xfrm>
            <a:off x="6249886"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Edit Master text styles</a:t>
            </a:r>
          </a:p>
        </p:txBody>
      </p:sp>
      <p:pic>
        <p:nvPicPr>
          <p:cNvPr id="12" name="Picture 11">
            <a:extLst>
              <a:ext uri="{FF2B5EF4-FFF2-40B4-BE49-F238E27FC236}">
                <a16:creationId xmlns:a16="http://schemas.microsoft.com/office/drawing/2014/main" id="{4C010055-05DB-D943-85E9-EC2AE16084DD}"/>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6552EEA6-13B7-F947-9C14-50FE8967965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177841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704F4F9-D03D-9741-91BE-D52E962C505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099" y="2041932"/>
            <a:ext cx="11335473"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0" y="1524000"/>
            <a:ext cx="11335473"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Edit Master text styles</a:t>
            </a:r>
          </a:p>
        </p:txBody>
      </p:sp>
      <p:pic>
        <p:nvPicPr>
          <p:cNvPr id="12" name="Picture 11">
            <a:extLst>
              <a:ext uri="{FF2B5EF4-FFF2-40B4-BE49-F238E27FC236}">
                <a16:creationId xmlns:a16="http://schemas.microsoft.com/office/drawing/2014/main" id="{F4A3FF58-786E-B24E-B376-6652EC26070D}"/>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99B9B80A-7CBE-8F4D-B2B0-66F7C285B4D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271508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F0B29-9AD8-3F4E-B00F-6715996AE88A}"/>
              </a:ext>
            </a:extLst>
          </p:cNvPr>
          <p:cNvSpPr>
            <a:spLocks noGrp="1"/>
          </p:cNvSpPr>
          <p:nvPr>
            <p:ph type="title"/>
          </p:nvPr>
        </p:nvSpPr>
        <p:spPr>
          <a:xfrm>
            <a:off x="419100" y="365125"/>
            <a:ext cx="113538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D4DF7ED-6BC6-EE49-BB58-F5E1626AD5BF}"/>
              </a:ext>
            </a:extLst>
          </p:cNvPr>
          <p:cNvSpPr>
            <a:spLocks noGrp="1"/>
          </p:cNvSpPr>
          <p:nvPr>
            <p:ph type="body" idx="1"/>
          </p:nvPr>
        </p:nvSpPr>
        <p:spPr>
          <a:xfrm>
            <a:off x="419100" y="1825625"/>
            <a:ext cx="113538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FCD72AE-1203-5947-A950-5866F5412B3B}"/>
              </a:ext>
            </a:extLst>
          </p:cNvPr>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fld id="{B6A95138-A96E-2F42-A959-2EFD44FE4AB7}" type="slidenum">
              <a:rPr lang="en-US" smtClean="0"/>
              <a:pPr/>
              <a:t>‹#›</a:t>
            </a:fld>
            <a:endParaRPr lang="en-US" dirty="0"/>
          </a:p>
        </p:txBody>
      </p:sp>
      <p:sp>
        <p:nvSpPr>
          <p:cNvPr id="5" name="Footer Placeholder 4">
            <a:extLst>
              <a:ext uri="{FF2B5EF4-FFF2-40B4-BE49-F238E27FC236}">
                <a16:creationId xmlns:a16="http://schemas.microsoft.com/office/drawing/2014/main" id="{8D064DA9-8E78-194C-AB7B-DC01F6E01F7F}"/>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Tree>
    <p:custDataLst>
      <p:tags r:id="rId28"/>
    </p:custDataLst>
    <p:extLst>
      <p:ext uri="{BB962C8B-B14F-4D97-AF65-F5344CB8AC3E}">
        <p14:creationId xmlns:p14="http://schemas.microsoft.com/office/powerpoint/2010/main" val="2772879459"/>
      </p:ext>
    </p:extLst>
  </p:cSld>
  <p:clrMap bg1="lt1" tx1="dk1" bg2="lt2" tx2="dk2" accent1="accent1" accent2="accent2" accent3="accent3" accent4="accent4" accent5="accent5" accent6="accent6" hlink="hlink" folHlink="folHlink"/>
  <p:sldLayoutIdLst>
    <p:sldLayoutId id="2147483664" r:id="rId1"/>
    <p:sldLayoutId id="2147483663" r:id="rId2"/>
    <p:sldLayoutId id="2147483670" r:id="rId3"/>
    <p:sldLayoutId id="2147483667" r:id="rId4"/>
    <p:sldLayoutId id="2147483650" r:id="rId5"/>
    <p:sldLayoutId id="2147483649" r:id="rId6"/>
    <p:sldLayoutId id="2147483651" r:id="rId7"/>
    <p:sldLayoutId id="2147483652" r:id="rId8"/>
    <p:sldLayoutId id="2147483661" r:id="rId9"/>
    <p:sldLayoutId id="2147483653" r:id="rId10"/>
    <p:sldLayoutId id="2147483671" r:id="rId11"/>
    <p:sldLayoutId id="2147483657" r:id="rId12"/>
    <p:sldLayoutId id="2147483658" r:id="rId13"/>
    <p:sldLayoutId id="2147483659" r:id="rId14"/>
    <p:sldLayoutId id="2147483678" r:id="rId15"/>
    <p:sldLayoutId id="2147483668" r:id="rId16"/>
    <p:sldLayoutId id="2147483672" r:id="rId17"/>
    <p:sldLayoutId id="2147483665" r:id="rId18"/>
    <p:sldLayoutId id="2147483677" r:id="rId19"/>
    <p:sldLayoutId id="2147483669" r:id="rId20"/>
    <p:sldLayoutId id="2147483660" r:id="rId21"/>
    <p:sldLayoutId id="2147483679" r:id="rId22"/>
    <p:sldLayoutId id="2147483680" r:id="rId23"/>
    <p:sldLayoutId id="2147483681" r:id="rId24"/>
    <p:sldLayoutId id="2147483682" r:id="rId25"/>
    <p:sldLayoutId id="2147483683" r:id="rId26"/>
  </p:sldLayoutIdLst>
  <p:hf hdr="0" dt="0"/>
  <p:txStyles>
    <p:titleStyle>
      <a:lvl1pPr algn="l" defTabSz="914400" rtl="0" eaLnBrk="1" latinLnBrk="0" hangingPunct="1">
        <a:lnSpc>
          <a:spcPct val="90000"/>
        </a:lnSpc>
        <a:spcBef>
          <a:spcPct val="0"/>
        </a:spcBef>
        <a:buNone/>
        <a:defRPr sz="4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64" userDrawn="1">
          <p15:clr>
            <a:srgbClr val="F26B43"/>
          </p15:clr>
        </p15:guide>
        <p15:guide id="4" pos="741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1.xml"/><Relationship Id="rId1" Type="http://schemas.openxmlformats.org/officeDocument/2006/relationships/tags" Target="../tags/tag24.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6.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dirty="0"/>
              <a:t>Design Cost-Optimized Architectures</a:t>
            </a:r>
            <a:br>
              <a:rPr lang="en-US" dirty="0"/>
            </a:br>
            <a:r>
              <a:rPr lang="en-US" sz="3667" dirty="0"/>
              <a:t>Domain 4</a:t>
            </a:r>
            <a:endParaRPr lang="en-US" dirty="0"/>
          </a:p>
        </p:txBody>
      </p:sp>
      <p:sp>
        <p:nvSpPr>
          <p:cNvPr id="3" name="Footer Placeholder 2"/>
          <p:cNvSpPr>
            <a:spLocks noGrp="1"/>
          </p:cNvSpPr>
          <p:nvPr>
            <p:ph type="ftr" sz="quarter" idx="3"/>
          </p:nvPr>
        </p:nvSpPr>
        <p:spPr/>
        <p:txBody>
          <a:bodyPr/>
          <a:lstStyle/>
          <a:p>
            <a:r>
              <a:rPr lang="en-US" smtClean="0"/>
              <a:t>© 2020 Amazon Web Services, Inc. or its Affiliates. All rights reserved.</a:t>
            </a:r>
            <a:endParaRPr lang="en-US" dirty="0"/>
          </a:p>
        </p:txBody>
      </p:sp>
    </p:spTree>
    <p:extLst>
      <p:ext uri="{BB962C8B-B14F-4D97-AF65-F5344CB8AC3E}">
        <p14:creationId xmlns:p14="http://schemas.microsoft.com/office/powerpoint/2010/main" val="2922778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Sample Exam Question</a:t>
            </a:r>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pPr marL="0" indent="0">
              <a:lnSpc>
                <a:spcPct val="100000"/>
              </a:lnSpc>
              <a:buNone/>
            </a:pPr>
            <a:r>
              <a:rPr lang="en-US" sz="2400" dirty="0">
                <a:latin typeface="+mj-lt"/>
              </a:rPr>
              <a:t>You are asked to make a PDF file publicly available on the web. This file will be downloaded by customers using their browsers millions of times. </a:t>
            </a:r>
          </a:p>
          <a:p>
            <a:pPr marL="0" indent="0">
              <a:lnSpc>
                <a:spcPct val="100000"/>
              </a:lnSpc>
              <a:buNone/>
            </a:pPr>
            <a:endParaRPr lang="en-US" sz="2000" dirty="0">
              <a:latin typeface="+mj-lt"/>
            </a:endParaRPr>
          </a:p>
          <a:p>
            <a:pPr marL="0" indent="0">
              <a:lnSpc>
                <a:spcPct val="100000"/>
              </a:lnSpc>
              <a:buNone/>
            </a:pPr>
            <a:r>
              <a:rPr lang="en-US" sz="2400" dirty="0">
                <a:latin typeface="+mj-lt"/>
              </a:rPr>
              <a:t>Which option will be the most cost effective?</a:t>
            </a:r>
          </a:p>
          <a:p>
            <a:pPr>
              <a:lnSpc>
                <a:spcPct val="100000"/>
              </a:lnSpc>
            </a:pPr>
            <a:endParaRPr lang="en-US" sz="2000" dirty="0">
              <a:latin typeface="+mj-lt"/>
            </a:endParaRPr>
          </a:p>
          <a:p>
            <a:pPr marL="428608" indent="-428608">
              <a:lnSpc>
                <a:spcPct val="100000"/>
              </a:lnSpc>
              <a:buAutoNum type="alphaUcPeriod"/>
            </a:pPr>
            <a:r>
              <a:rPr lang="en-US" sz="2000" dirty="0">
                <a:latin typeface="+mj-lt"/>
              </a:rPr>
              <a:t>Store the file in Amazon S3 Standard</a:t>
            </a:r>
          </a:p>
          <a:p>
            <a:pPr marL="428608" indent="-428608">
              <a:lnSpc>
                <a:spcPct val="100000"/>
              </a:lnSpc>
              <a:buAutoNum type="alphaUcPeriod"/>
            </a:pPr>
            <a:r>
              <a:rPr lang="en-US" sz="2000" dirty="0">
                <a:latin typeface="+mj-lt"/>
              </a:rPr>
              <a:t>Store the file in Amazon S3 Standard – Infrequent Access (S3 Standard – IA)</a:t>
            </a:r>
          </a:p>
          <a:p>
            <a:pPr marL="428608" indent="-428608">
              <a:lnSpc>
                <a:spcPct val="100000"/>
              </a:lnSpc>
              <a:buAutoNum type="alphaUcPeriod"/>
            </a:pPr>
            <a:r>
              <a:rPr lang="en-US" sz="2000" dirty="0">
                <a:latin typeface="+mj-lt"/>
              </a:rPr>
              <a:t>Store the file in Amazon Glacier</a:t>
            </a:r>
          </a:p>
          <a:p>
            <a:pPr marL="428608" indent="-428608">
              <a:lnSpc>
                <a:spcPct val="100000"/>
              </a:lnSpc>
              <a:buFont typeface="Arial" pitchFamily="34" charset="0"/>
              <a:buAutoNum type="alphaUcPeriod"/>
            </a:pPr>
            <a:r>
              <a:rPr lang="en-US" sz="2000" dirty="0">
                <a:latin typeface="+mj-lt"/>
              </a:rPr>
              <a:t>Store the file on Amazon Elastic File System (Amazon EFS) </a:t>
            </a:r>
          </a:p>
        </p:txBody>
      </p:sp>
      <p:sp>
        <p:nvSpPr>
          <p:cNvPr id="2" name="Footer Placeholder 1"/>
          <p:cNvSpPr>
            <a:spLocks noGrp="1"/>
          </p:cNvSpPr>
          <p:nvPr>
            <p:ph type="ftr" sz="quarter" idx="3"/>
          </p:nvPr>
        </p:nvSpPr>
        <p:spPr/>
        <p:txBody>
          <a:bodyPr/>
          <a:lstStyle/>
          <a:p>
            <a:r>
              <a:rPr lang="en-US" smtClean="0"/>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10</a:t>
            </a:fld>
            <a:endParaRPr lang="en-US"/>
          </a:p>
        </p:txBody>
      </p:sp>
    </p:spTree>
    <p:extLst>
      <p:ext uri="{BB962C8B-B14F-4D97-AF65-F5344CB8AC3E}">
        <p14:creationId xmlns:p14="http://schemas.microsoft.com/office/powerpoint/2010/main" val="233677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Sample Exam Question</a:t>
            </a:r>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pPr marL="0" indent="0">
              <a:lnSpc>
                <a:spcPct val="100000"/>
              </a:lnSpc>
              <a:buNone/>
            </a:pPr>
            <a:r>
              <a:rPr lang="en-US" sz="2400" dirty="0">
                <a:latin typeface="+mj-lt"/>
              </a:rPr>
              <a:t>You are asked to make a PDF file </a:t>
            </a:r>
            <a:r>
              <a:rPr lang="en-US" sz="2400" b="1" dirty="0">
                <a:solidFill>
                  <a:srgbClr val="D232AA"/>
                </a:solidFill>
                <a:latin typeface="+mj-lt"/>
              </a:rPr>
              <a:t>publicly available </a:t>
            </a:r>
            <a:r>
              <a:rPr lang="en-US" sz="2400" dirty="0">
                <a:latin typeface="+mj-lt"/>
              </a:rPr>
              <a:t>on the web. This file will be downloaded by customers using their browsers </a:t>
            </a:r>
            <a:r>
              <a:rPr lang="en-US" sz="2400" b="1" dirty="0">
                <a:solidFill>
                  <a:srgbClr val="D232AA"/>
                </a:solidFill>
                <a:latin typeface="+mj-lt"/>
              </a:rPr>
              <a:t>millions of times</a:t>
            </a:r>
            <a:r>
              <a:rPr lang="en-US" sz="2400" dirty="0">
                <a:latin typeface="+mj-lt"/>
              </a:rPr>
              <a:t>. </a:t>
            </a:r>
          </a:p>
          <a:p>
            <a:pPr marL="0" indent="0">
              <a:lnSpc>
                <a:spcPct val="100000"/>
              </a:lnSpc>
              <a:buNone/>
            </a:pPr>
            <a:endParaRPr lang="en-US" sz="2000" dirty="0">
              <a:latin typeface="+mj-lt"/>
            </a:endParaRPr>
          </a:p>
          <a:p>
            <a:pPr marL="0" indent="0">
              <a:lnSpc>
                <a:spcPct val="100000"/>
              </a:lnSpc>
              <a:buNone/>
            </a:pPr>
            <a:r>
              <a:rPr lang="en-US" sz="2400" dirty="0">
                <a:latin typeface="+mj-lt"/>
              </a:rPr>
              <a:t>Which option will be the </a:t>
            </a:r>
            <a:r>
              <a:rPr lang="en-US" sz="2400" b="1" dirty="0">
                <a:solidFill>
                  <a:srgbClr val="D232AA"/>
                </a:solidFill>
                <a:latin typeface="+mj-lt"/>
              </a:rPr>
              <a:t>most cost effective</a:t>
            </a:r>
            <a:r>
              <a:rPr lang="en-US" sz="2400" dirty="0">
                <a:latin typeface="+mj-lt"/>
              </a:rPr>
              <a:t>?</a:t>
            </a:r>
          </a:p>
          <a:p>
            <a:pPr>
              <a:lnSpc>
                <a:spcPct val="100000"/>
              </a:lnSpc>
            </a:pPr>
            <a:endParaRPr lang="en-US" sz="2000" dirty="0">
              <a:latin typeface="+mj-lt"/>
            </a:endParaRPr>
          </a:p>
          <a:p>
            <a:pPr marL="428608" indent="-428608">
              <a:lnSpc>
                <a:spcPct val="100000"/>
              </a:lnSpc>
              <a:buAutoNum type="alphaUcPeriod"/>
            </a:pPr>
            <a:r>
              <a:rPr lang="en-US" sz="2000" dirty="0">
                <a:latin typeface="+mj-lt"/>
              </a:rPr>
              <a:t>Store the file in Amazon S3 Standard</a:t>
            </a:r>
          </a:p>
          <a:p>
            <a:pPr marL="428608" indent="-428608">
              <a:lnSpc>
                <a:spcPct val="100000"/>
              </a:lnSpc>
              <a:buFont typeface="Arial" pitchFamily="34" charset="0"/>
              <a:buAutoNum type="alphaUcPeriod"/>
            </a:pPr>
            <a:r>
              <a:rPr lang="en-US" sz="2000" dirty="0">
                <a:latin typeface="+mj-lt"/>
              </a:rPr>
              <a:t>Store the file in Amazon S3 Standard – Infrequent Access (S3 Standard – IA)</a:t>
            </a:r>
          </a:p>
          <a:p>
            <a:pPr marL="428608" indent="-428608">
              <a:lnSpc>
                <a:spcPct val="100000"/>
              </a:lnSpc>
              <a:buAutoNum type="alphaUcPeriod"/>
            </a:pPr>
            <a:r>
              <a:rPr lang="en-US" sz="2000" dirty="0">
                <a:latin typeface="+mj-lt"/>
              </a:rPr>
              <a:t>Store the file in Amazon Glacier</a:t>
            </a:r>
          </a:p>
          <a:p>
            <a:pPr marL="428608" indent="-428608">
              <a:lnSpc>
                <a:spcPct val="100000"/>
              </a:lnSpc>
              <a:buFont typeface="Arial" pitchFamily="34" charset="0"/>
              <a:buAutoNum type="alphaUcPeriod"/>
            </a:pPr>
            <a:r>
              <a:rPr lang="en-US" sz="2000" dirty="0">
                <a:latin typeface="+mj-lt"/>
              </a:rPr>
              <a:t>Store the file on Amazon Elastic File System (Amazon EFS) </a:t>
            </a:r>
          </a:p>
        </p:txBody>
      </p:sp>
      <p:sp>
        <p:nvSpPr>
          <p:cNvPr id="2" name="Footer Placeholder 1"/>
          <p:cNvSpPr>
            <a:spLocks noGrp="1"/>
          </p:cNvSpPr>
          <p:nvPr>
            <p:ph type="ftr" sz="quarter" idx="3"/>
          </p:nvPr>
        </p:nvSpPr>
        <p:spPr/>
        <p:txBody>
          <a:bodyPr/>
          <a:lstStyle/>
          <a:p>
            <a:r>
              <a:rPr lang="en-US" smtClean="0"/>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11</a:t>
            </a:fld>
            <a:endParaRPr lang="en-US"/>
          </a:p>
        </p:txBody>
      </p:sp>
    </p:spTree>
    <p:extLst>
      <p:ext uri="{BB962C8B-B14F-4D97-AF65-F5344CB8AC3E}">
        <p14:creationId xmlns:p14="http://schemas.microsoft.com/office/powerpoint/2010/main" val="1864711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Sample Exam Question</a:t>
            </a:r>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pPr marL="0" indent="0">
              <a:lnSpc>
                <a:spcPct val="100000"/>
              </a:lnSpc>
              <a:buNone/>
            </a:pPr>
            <a:r>
              <a:rPr lang="en-US" sz="2400" dirty="0">
                <a:latin typeface="+mj-lt"/>
              </a:rPr>
              <a:t>You are asked to make a PDF file </a:t>
            </a:r>
            <a:r>
              <a:rPr lang="en-US" sz="2400" b="1" dirty="0">
                <a:solidFill>
                  <a:srgbClr val="D232AA"/>
                </a:solidFill>
                <a:latin typeface="+mj-lt"/>
              </a:rPr>
              <a:t>publicly available </a:t>
            </a:r>
            <a:r>
              <a:rPr lang="en-US" sz="2400" dirty="0">
                <a:latin typeface="+mj-lt"/>
              </a:rPr>
              <a:t>on the web. This file will be downloaded by customers using their browsers </a:t>
            </a:r>
            <a:r>
              <a:rPr lang="en-US" sz="2400" b="1" dirty="0">
                <a:solidFill>
                  <a:srgbClr val="D232AA"/>
                </a:solidFill>
                <a:latin typeface="+mj-lt"/>
              </a:rPr>
              <a:t>millions of times</a:t>
            </a:r>
            <a:r>
              <a:rPr lang="en-US" sz="2400" dirty="0">
                <a:latin typeface="+mj-lt"/>
              </a:rPr>
              <a:t>. </a:t>
            </a:r>
          </a:p>
          <a:p>
            <a:pPr marL="0" indent="0">
              <a:lnSpc>
                <a:spcPct val="100000"/>
              </a:lnSpc>
              <a:buNone/>
            </a:pPr>
            <a:endParaRPr lang="en-US" sz="2000" dirty="0">
              <a:latin typeface="+mj-lt"/>
            </a:endParaRPr>
          </a:p>
          <a:p>
            <a:pPr marL="0" indent="0">
              <a:lnSpc>
                <a:spcPct val="100000"/>
              </a:lnSpc>
              <a:buNone/>
            </a:pPr>
            <a:r>
              <a:rPr lang="en-US" sz="2400" dirty="0">
                <a:latin typeface="+mj-lt"/>
              </a:rPr>
              <a:t>Which option will be the </a:t>
            </a:r>
            <a:r>
              <a:rPr lang="en-US" sz="2400" b="1" dirty="0">
                <a:solidFill>
                  <a:srgbClr val="D232AA"/>
                </a:solidFill>
                <a:latin typeface="+mj-lt"/>
              </a:rPr>
              <a:t>most cost effective</a:t>
            </a:r>
            <a:r>
              <a:rPr lang="en-US" sz="2400" dirty="0">
                <a:latin typeface="+mj-lt"/>
              </a:rPr>
              <a:t>?</a:t>
            </a:r>
          </a:p>
          <a:p>
            <a:pPr>
              <a:lnSpc>
                <a:spcPct val="100000"/>
              </a:lnSpc>
            </a:pPr>
            <a:endParaRPr lang="en-US" sz="2000" dirty="0">
              <a:latin typeface="+mj-lt"/>
            </a:endParaRPr>
          </a:p>
          <a:p>
            <a:pPr marL="428608" indent="-428608">
              <a:lnSpc>
                <a:spcPct val="100000"/>
              </a:lnSpc>
              <a:buAutoNum type="alphaUcPeriod"/>
            </a:pPr>
            <a:r>
              <a:rPr lang="en-US" sz="2000" dirty="0">
                <a:latin typeface="+mj-lt"/>
              </a:rPr>
              <a:t>Store the file in Amazon S3 Standard</a:t>
            </a:r>
          </a:p>
          <a:p>
            <a:pPr marL="428608" indent="-428608">
              <a:lnSpc>
                <a:spcPct val="100000"/>
              </a:lnSpc>
              <a:buFont typeface="Arial" pitchFamily="34" charset="0"/>
              <a:buAutoNum type="alphaUcPeriod"/>
            </a:pPr>
            <a:r>
              <a:rPr lang="en-US" sz="2000" strike="sngStrike" dirty="0">
                <a:latin typeface="+mj-lt"/>
              </a:rPr>
              <a:t>Store the file in Amazon S3 Standard – Infrequent Access (S3 Standard – IA) (S3 Standard </a:t>
            </a:r>
            <a:r>
              <a:rPr lang="en-US" sz="2000" strike="sngStrike" dirty="0"/>
              <a:t>–</a:t>
            </a:r>
            <a:r>
              <a:rPr lang="en-US" sz="2000" strike="sngStrike" dirty="0">
                <a:latin typeface="+mj-lt"/>
              </a:rPr>
              <a:t> </a:t>
            </a:r>
            <a:r>
              <a:rPr lang="en-US" sz="2000" dirty="0">
                <a:latin typeface="+mj-lt"/>
              </a:rPr>
              <a:t>IA is cheaper for storage but more expensive for frequent retrieval)</a:t>
            </a:r>
          </a:p>
          <a:p>
            <a:pPr marL="428608" indent="-428608">
              <a:lnSpc>
                <a:spcPct val="100000"/>
              </a:lnSpc>
              <a:buAutoNum type="alphaUcPeriod"/>
            </a:pPr>
            <a:r>
              <a:rPr lang="en-US" sz="2000" dirty="0">
                <a:latin typeface="+mj-lt"/>
              </a:rPr>
              <a:t>Store the file in Amazon Glacier</a:t>
            </a:r>
          </a:p>
          <a:p>
            <a:pPr marL="428608" indent="-428608">
              <a:lnSpc>
                <a:spcPct val="100000"/>
              </a:lnSpc>
              <a:buFont typeface="Arial" pitchFamily="34" charset="0"/>
              <a:buAutoNum type="alphaUcPeriod"/>
            </a:pPr>
            <a:r>
              <a:rPr lang="en-US" sz="2000" dirty="0">
                <a:latin typeface="+mj-lt"/>
              </a:rPr>
              <a:t>Store the file on Amazon Elastic File System (Amazon EFS) </a:t>
            </a:r>
          </a:p>
        </p:txBody>
      </p:sp>
      <p:sp>
        <p:nvSpPr>
          <p:cNvPr id="2" name="Footer Placeholder 1"/>
          <p:cNvSpPr>
            <a:spLocks noGrp="1"/>
          </p:cNvSpPr>
          <p:nvPr>
            <p:ph type="ftr" sz="quarter" idx="3"/>
          </p:nvPr>
        </p:nvSpPr>
        <p:spPr/>
        <p:txBody>
          <a:bodyPr/>
          <a:lstStyle/>
          <a:p>
            <a:r>
              <a:rPr lang="en-US" smtClean="0"/>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12</a:t>
            </a:fld>
            <a:endParaRPr lang="en-US"/>
          </a:p>
        </p:txBody>
      </p:sp>
    </p:spTree>
    <p:extLst>
      <p:ext uri="{BB962C8B-B14F-4D97-AF65-F5344CB8AC3E}">
        <p14:creationId xmlns:p14="http://schemas.microsoft.com/office/powerpoint/2010/main" val="711566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Sample Exam Question</a:t>
            </a:r>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pPr marL="0" indent="0">
              <a:lnSpc>
                <a:spcPct val="100000"/>
              </a:lnSpc>
              <a:buNone/>
            </a:pPr>
            <a:r>
              <a:rPr lang="en-US" sz="2400" dirty="0">
                <a:latin typeface="+mj-lt"/>
              </a:rPr>
              <a:t>You are asked to make a PDF file </a:t>
            </a:r>
            <a:r>
              <a:rPr lang="en-US" sz="2400" b="1" dirty="0">
                <a:solidFill>
                  <a:srgbClr val="D232AA"/>
                </a:solidFill>
                <a:latin typeface="+mj-lt"/>
              </a:rPr>
              <a:t>publicly available </a:t>
            </a:r>
            <a:r>
              <a:rPr lang="en-US" sz="2400" dirty="0">
                <a:latin typeface="+mj-lt"/>
              </a:rPr>
              <a:t>on the web. This file will be downloaded by customers using their browsers </a:t>
            </a:r>
            <a:r>
              <a:rPr lang="en-US" sz="2400" b="1" dirty="0">
                <a:solidFill>
                  <a:srgbClr val="D232AA"/>
                </a:solidFill>
                <a:latin typeface="+mj-lt"/>
              </a:rPr>
              <a:t>millions of times</a:t>
            </a:r>
            <a:r>
              <a:rPr lang="en-US" sz="2400" dirty="0">
                <a:latin typeface="+mj-lt"/>
              </a:rPr>
              <a:t>.</a:t>
            </a:r>
          </a:p>
          <a:p>
            <a:pPr marL="0" indent="0">
              <a:lnSpc>
                <a:spcPct val="100000"/>
              </a:lnSpc>
              <a:buNone/>
            </a:pPr>
            <a:r>
              <a:rPr lang="en-US" sz="2000" dirty="0">
                <a:latin typeface="+mj-lt"/>
              </a:rPr>
              <a:t> </a:t>
            </a:r>
          </a:p>
          <a:p>
            <a:pPr marL="0" indent="0">
              <a:lnSpc>
                <a:spcPct val="100000"/>
              </a:lnSpc>
              <a:buNone/>
            </a:pPr>
            <a:r>
              <a:rPr lang="en-US" sz="2400" dirty="0">
                <a:latin typeface="+mj-lt"/>
              </a:rPr>
              <a:t>Which option will be the </a:t>
            </a:r>
            <a:r>
              <a:rPr lang="en-US" sz="2400" b="1" dirty="0">
                <a:solidFill>
                  <a:srgbClr val="D232AA"/>
                </a:solidFill>
                <a:latin typeface="+mj-lt"/>
              </a:rPr>
              <a:t>most cost effective</a:t>
            </a:r>
            <a:r>
              <a:rPr lang="en-US" sz="2400" dirty="0">
                <a:latin typeface="+mj-lt"/>
              </a:rPr>
              <a:t>?</a:t>
            </a:r>
          </a:p>
          <a:p>
            <a:pPr>
              <a:lnSpc>
                <a:spcPct val="100000"/>
              </a:lnSpc>
            </a:pPr>
            <a:endParaRPr lang="en-US" sz="2000" dirty="0">
              <a:latin typeface="+mj-lt"/>
            </a:endParaRPr>
          </a:p>
          <a:p>
            <a:pPr marL="428608" indent="-428608">
              <a:lnSpc>
                <a:spcPct val="100000"/>
              </a:lnSpc>
              <a:buAutoNum type="alphaUcPeriod"/>
            </a:pPr>
            <a:r>
              <a:rPr lang="en-US" sz="2000" dirty="0">
                <a:latin typeface="+mj-lt"/>
              </a:rPr>
              <a:t>Store the file in Amazon S3 Standard</a:t>
            </a:r>
          </a:p>
          <a:p>
            <a:pPr marL="428608" indent="-428608">
              <a:lnSpc>
                <a:spcPct val="100000"/>
              </a:lnSpc>
              <a:buFont typeface="Arial" pitchFamily="34" charset="0"/>
              <a:buAutoNum type="alphaUcPeriod"/>
            </a:pPr>
            <a:r>
              <a:rPr lang="en-US" sz="2000" strike="sngStrike" dirty="0">
                <a:solidFill>
                  <a:schemeClr val="bg1">
                    <a:lumMod val="65000"/>
                  </a:schemeClr>
                </a:solidFill>
                <a:latin typeface="+mj-lt"/>
              </a:rPr>
              <a:t>Store the file in Amazon S3 Standard – Infrequent Access (S3 Standard – IA) (S3 Standard – IA</a:t>
            </a:r>
            <a:r>
              <a:rPr lang="en-US" sz="2000" dirty="0">
                <a:solidFill>
                  <a:schemeClr val="bg1">
                    <a:lumMod val="65000"/>
                  </a:schemeClr>
                </a:solidFill>
                <a:latin typeface="+mj-lt"/>
              </a:rPr>
              <a:t> is cheaper for storage but more expensive for frequent retrieval)</a:t>
            </a:r>
          </a:p>
          <a:p>
            <a:pPr marL="428608" indent="-428608">
              <a:lnSpc>
                <a:spcPct val="100000"/>
              </a:lnSpc>
              <a:buFont typeface="Arial" pitchFamily="34" charset="0"/>
              <a:buAutoNum type="alphaUcPeriod"/>
            </a:pPr>
            <a:r>
              <a:rPr lang="en-US" sz="2000" strike="sngStrike" dirty="0">
                <a:latin typeface="+mj-lt"/>
              </a:rPr>
              <a:t>Store the file in Amazon Glacier </a:t>
            </a:r>
            <a:r>
              <a:rPr lang="en-US" sz="2000" dirty="0">
                <a:latin typeface="+mj-lt"/>
              </a:rPr>
              <a:t>(Amazon Glacier does not support public files)</a:t>
            </a:r>
          </a:p>
          <a:p>
            <a:pPr marL="428608" indent="-428608">
              <a:lnSpc>
                <a:spcPct val="100000"/>
              </a:lnSpc>
              <a:buAutoNum type="alphaUcPeriod"/>
            </a:pPr>
            <a:r>
              <a:rPr lang="en-US" sz="2000" dirty="0">
                <a:latin typeface="+mj-lt"/>
              </a:rPr>
              <a:t>Store the file on Amazon Elastic File System (Amazon EFS) </a:t>
            </a:r>
          </a:p>
        </p:txBody>
      </p:sp>
      <p:sp>
        <p:nvSpPr>
          <p:cNvPr id="2" name="Footer Placeholder 1"/>
          <p:cNvSpPr>
            <a:spLocks noGrp="1"/>
          </p:cNvSpPr>
          <p:nvPr>
            <p:ph type="ftr" sz="quarter" idx="3"/>
          </p:nvPr>
        </p:nvSpPr>
        <p:spPr/>
        <p:txBody>
          <a:bodyPr/>
          <a:lstStyle/>
          <a:p>
            <a:r>
              <a:rPr lang="en-US" smtClean="0"/>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13</a:t>
            </a:fld>
            <a:endParaRPr lang="en-US"/>
          </a:p>
        </p:txBody>
      </p:sp>
    </p:spTree>
    <p:extLst>
      <p:ext uri="{BB962C8B-B14F-4D97-AF65-F5344CB8AC3E}">
        <p14:creationId xmlns:p14="http://schemas.microsoft.com/office/powerpoint/2010/main" val="2185082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Sample Exam Question</a:t>
            </a:r>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pPr marL="0" indent="0">
              <a:lnSpc>
                <a:spcPct val="100000"/>
              </a:lnSpc>
              <a:buNone/>
            </a:pPr>
            <a:r>
              <a:rPr lang="en-US" sz="2400" dirty="0">
                <a:latin typeface="+mj-lt"/>
              </a:rPr>
              <a:t>You are asked to make a PDF file </a:t>
            </a:r>
            <a:r>
              <a:rPr lang="en-US" sz="2400" b="1" dirty="0">
                <a:solidFill>
                  <a:srgbClr val="D232AA"/>
                </a:solidFill>
                <a:latin typeface="+mj-lt"/>
              </a:rPr>
              <a:t>publicly available </a:t>
            </a:r>
            <a:r>
              <a:rPr lang="en-US" sz="2400" dirty="0">
                <a:latin typeface="+mj-lt"/>
              </a:rPr>
              <a:t>on the web. This file will be downloaded by customers using their browsers </a:t>
            </a:r>
            <a:r>
              <a:rPr lang="en-US" sz="2400" b="1" dirty="0">
                <a:solidFill>
                  <a:srgbClr val="D232AA"/>
                </a:solidFill>
                <a:latin typeface="+mj-lt"/>
              </a:rPr>
              <a:t>millions of times</a:t>
            </a:r>
            <a:r>
              <a:rPr lang="en-US" sz="2400" dirty="0">
                <a:latin typeface="+mj-lt"/>
              </a:rPr>
              <a:t>. </a:t>
            </a:r>
          </a:p>
          <a:p>
            <a:pPr marL="0" indent="0">
              <a:lnSpc>
                <a:spcPct val="100000"/>
              </a:lnSpc>
              <a:buNone/>
            </a:pPr>
            <a:endParaRPr lang="en-US" sz="2000" dirty="0">
              <a:latin typeface="+mj-lt"/>
            </a:endParaRPr>
          </a:p>
          <a:p>
            <a:pPr marL="0" indent="0">
              <a:lnSpc>
                <a:spcPct val="100000"/>
              </a:lnSpc>
              <a:buNone/>
            </a:pPr>
            <a:r>
              <a:rPr lang="en-US" sz="2400" dirty="0">
                <a:latin typeface="+mj-lt"/>
              </a:rPr>
              <a:t>Which option will be the </a:t>
            </a:r>
            <a:r>
              <a:rPr lang="en-US" sz="2400" b="1" dirty="0">
                <a:solidFill>
                  <a:srgbClr val="D232AA"/>
                </a:solidFill>
                <a:latin typeface="+mj-lt"/>
              </a:rPr>
              <a:t>most cost effective</a:t>
            </a:r>
            <a:r>
              <a:rPr lang="en-US" sz="2400" dirty="0">
                <a:latin typeface="+mj-lt"/>
              </a:rPr>
              <a:t>?</a:t>
            </a:r>
          </a:p>
          <a:p>
            <a:pPr>
              <a:lnSpc>
                <a:spcPct val="100000"/>
              </a:lnSpc>
            </a:pPr>
            <a:endParaRPr lang="en-US" sz="2000" dirty="0">
              <a:latin typeface="+mj-lt"/>
            </a:endParaRPr>
          </a:p>
          <a:p>
            <a:pPr marL="428608" indent="-428608">
              <a:lnSpc>
                <a:spcPct val="100000"/>
              </a:lnSpc>
              <a:buAutoNum type="alphaUcPeriod"/>
            </a:pPr>
            <a:r>
              <a:rPr lang="en-US" sz="2000" dirty="0">
                <a:latin typeface="+mj-lt"/>
              </a:rPr>
              <a:t>Store the file in Amazon S3 Standard</a:t>
            </a:r>
          </a:p>
          <a:p>
            <a:pPr marL="428608" indent="-428608">
              <a:lnSpc>
                <a:spcPct val="100000"/>
              </a:lnSpc>
              <a:buFont typeface="Arial" pitchFamily="34" charset="0"/>
              <a:buAutoNum type="alphaUcPeriod"/>
            </a:pPr>
            <a:r>
              <a:rPr lang="en-US" sz="2000" strike="sngStrike" dirty="0">
                <a:solidFill>
                  <a:schemeClr val="bg1">
                    <a:lumMod val="65000"/>
                  </a:schemeClr>
                </a:solidFill>
                <a:latin typeface="+mj-lt"/>
              </a:rPr>
              <a:t>Store the file in Amazon S3 Standard – Infrequent Access (S3 Standard – IA) (S3 Standard – IA </a:t>
            </a:r>
            <a:r>
              <a:rPr lang="en-US" sz="2000" dirty="0">
                <a:solidFill>
                  <a:schemeClr val="bg1">
                    <a:lumMod val="65000"/>
                  </a:schemeClr>
                </a:solidFill>
                <a:latin typeface="+mj-lt"/>
              </a:rPr>
              <a:t>is cheaper for storage but more expensive for frequent retrieval)</a:t>
            </a:r>
          </a:p>
          <a:p>
            <a:pPr marL="428608" indent="-428608">
              <a:lnSpc>
                <a:spcPct val="100000"/>
              </a:lnSpc>
              <a:buFont typeface="Arial" pitchFamily="34" charset="0"/>
              <a:buAutoNum type="alphaUcPeriod"/>
            </a:pPr>
            <a:r>
              <a:rPr lang="en-US" sz="2000" strike="sngStrike" dirty="0">
                <a:solidFill>
                  <a:schemeClr val="bg1">
                    <a:lumMod val="65000"/>
                  </a:schemeClr>
                </a:solidFill>
                <a:latin typeface="+mj-lt"/>
              </a:rPr>
              <a:t>Store the file in Amazon Glacier </a:t>
            </a:r>
            <a:r>
              <a:rPr lang="en-US" sz="2000" dirty="0">
                <a:solidFill>
                  <a:schemeClr val="bg1">
                    <a:lumMod val="65000"/>
                  </a:schemeClr>
                </a:solidFill>
                <a:latin typeface="+mj-lt"/>
              </a:rPr>
              <a:t>(Amazon Glacier does not support public files)</a:t>
            </a:r>
          </a:p>
          <a:p>
            <a:pPr marL="428608" indent="-428608">
              <a:lnSpc>
                <a:spcPct val="100000"/>
              </a:lnSpc>
              <a:buFont typeface="Arial" pitchFamily="34" charset="0"/>
              <a:buAutoNum type="alphaUcPeriod"/>
            </a:pPr>
            <a:r>
              <a:rPr lang="en-US" sz="2000" strike="sngStrike" dirty="0">
                <a:latin typeface="+mj-lt"/>
              </a:rPr>
              <a:t>Store the file on Amazon Elastic File System (Amazon EFS) </a:t>
            </a:r>
            <a:r>
              <a:rPr lang="en-US" sz="2000" dirty="0">
                <a:latin typeface="+mj-lt"/>
              </a:rPr>
              <a:t>(Amazon EFS does not support public files natively) </a:t>
            </a:r>
          </a:p>
        </p:txBody>
      </p:sp>
      <p:sp>
        <p:nvSpPr>
          <p:cNvPr id="2" name="Footer Placeholder 1"/>
          <p:cNvSpPr>
            <a:spLocks noGrp="1"/>
          </p:cNvSpPr>
          <p:nvPr>
            <p:ph type="ftr" sz="quarter" idx="3"/>
          </p:nvPr>
        </p:nvSpPr>
        <p:spPr/>
        <p:txBody>
          <a:bodyPr/>
          <a:lstStyle/>
          <a:p>
            <a:r>
              <a:rPr lang="en-US" smtClean="0"/>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14</a:t>
            </a:fld>
            <a:endParaRPr lang="en-US"/>
          </a:p>
        </p:txBody>
      </p:sp>
    </p:spTree>
    <p:extLst>
      <p:ext uri="{BB962C8B-B14F-4D97-AF65-F5344CB8AC3E}">
        <p14:creationId xmlns:p14="http://schemas.microsoft.com/office/powerpoint/2010/main" val="4232345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Sample Exam Question</a:t>
            </a:r>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pPr marL="0" indent="0">
              <a:lnSpc>
                <a:spcPct val="100000"/>
              </a:lnSpc>
              <a:buNone/>
            </a:pPr>
            <a:r>
              <a:rPr lang="en-US" sz="2400" dirty="0">
                <a:latin typeface="+mj-lt"/>
              </a:rPr>
              <a:t>You are asked to make a PDF file </a:t>
            </a:r>
            <a:r>
              <a:rPr lang="en-US" sz="2400" b="1" dirty="0">
                <a:solidFill>
                  <a:srgbClr val="D232AA"/>
                </a:solidFill>
                <a:latin typeface="+mj-lt"/>
              </a:rPr>
              <a:t>publicly available </a:t>
            </a:r>
            <a:r>
              <a:rPr lang="en-US" sz="2400" dirty="0">
                <a:latin typeface="+mj-lt"/>
              </a:rPr>
              <a:t>on the web. This file will be downloaded by customers using their browsers </a:t>
            </a:r>
            <a:r>
              <a:rPr lang="en-US" sz="2400" b="1" dirty="0">
                <a:solidFill>
                  <a:srgbClr val="D232AA"/>
                </a:solidFill>
                <a:latin typeface="+mj-lt"/>
              </a:rPr>
              <a:t>millions of times</a:t>
            </a:r>
            <a:r>
              <a:rPr lang="en-US" sz="2400" dirty="0">
                <a:latin typeface="+mj-lt"/>
              </a:rPr>
              <a:t>. </a:t>
            </a:r>
          </a:p>
          <a:p>
            <a:pPr marL="0" indent="0">
              <a:lnSpc>
                <a:spcPct val="100000"/>
              </a:lnSpc>
              <a:buNone/>
            </a:pPr>
            <a:endParaRPr lang="en-US" sz="2000" dirty="0">
              <a:latin typeface="+mj-lt"/>
            </a:endParaRPr>
          </a:p>
          <a:p>
            <a:pPr marL="0" indent="0">
              <a:lnSpc>
                <a:spcPct val="100000"/>
              </a:lnSpc>
              <a:buNone/>
            </a:pPr>
            <a:r>
              <a:rPr lang="en-US" sz="2400" dirty="0">
                <a:latin typeface="+mj-lt"/>
              </a:rPr>
              <a:t>Which option will be the </a:t>
            </a:r>
            <a:r>
              <a:rPr lang="en-US" sz="2400" b="1" dirty="0">
                <a:solidFill>
                  <a:srgbClr val="D232AA"/>
                </a:solidFill>
                <a:latin typeface="+mj-lt"/>
              </a:rPr>
              <a:t>most cost effective</a:t>
            </a:r>
            <a:r>
              <a:rPr lang="en-US" sz="2400" dirty="0">
                <a:latin typeface="+mj-lt"/>
              </a:rPr>
              <a:t>?</a:t>
            </a:r>
          </a:p>
          <a:p>
            <a:pPr>
              <a:lnSpc>
                <a:spcPct val="100000"/>
              </a:lnSpc>
            </a:pPr>
            <a:endParaRPr lang="en-US" sz="2000" dirty="0">
              <a:latin typeface="+mj-lt"/>
            </a:endParaRPr>
          </a:p>
          <a:p>
            <a:pPr marL="428608" indent="-428608">
              <a:lnSpc>
                <a:spcPct val="100000"/>
              </a:lnSpc>
              <a:buAutoNum type="alphaUcPeriod"/>
            </a:pPr>
            <a:r>
              <a:rPr lang="en-US" sz="2000" b="1" dirty="0">
                <a:solidFill>
                  <a:schemeClr val="accent3"/>
                </a:solidFill>
                <a:latin typeface="+mj-lt"/>
              </a:rPr>
              <a:t>Store the file in Amazon S3 Standard</a:t>
            </a:r>
          </a:p>
          <a:p>
            <a:pPr marL="428608" indent="-428608">
              <a:lnSpc>
                <a:spcPct val="100000"/>
              </a:lnSpc>
              <a:buFont typeface="Arial" pitchFamily="34" charset="0"/>
              <a:buAutoNum type="alphaUcPeriod"/>
            </a:pPr>
            <a:r>
              <a:rPr lang="en-US" sz="2000" strike="sngStrike" dirty="0">
                <a:solidFill>
                  <a:schemeClr val="bg1">
                    <a:lumMod val="65000"/>
                  </a:schemeClr>
                </a:solidFill>
              </a:rPr>
              <a:t>Store the file in Amazon S3 Standard – Infrequent Access (S3 Standard – IA) (S3 Standard – IA </a:t>
            </a:r>
            <a:r>
              <a:rPr lang="en-US" sz="2000" dirty="0">
                <a:solidFill>
                  <a:schemeClr val="bg1">
                    <a:lumMod val="65000"/>
                  </a:schemeClr>
                </a:solidFill>
              </a:rPr>
              <a:t>is cheaper for storage but more expensive for frequent retrieval)</a:t>
            </a:r>
          </a:p>
          <a:p>
            <a:pPr marL="428608" indent="-428608">
              <a:lnSpc>
                <a:spcPct val="100000"/>
              </a:lnSpc>
              <a:buFont typeface="Arial" pitchFamily="34" charset="0"/>
              <a:buAutoNum type="alphaUcPeriod"/>
            </a:pPr>
            <a:r>
              <a:rPr lang="en-US" sz="2000" strike="sngStrike" dirty="0">
                <a:solidFill>
                  <a:schemeClr val="bg1">
                    <a:lumMod val="65000"/>
                  </a:schemeClr>
                </a:solidFill>
              </a:rPr>
              <a:t>Store the file in Amazon Glacier </a:t>
            </a:r>
            <a:r>
              <a:rPr lang="en-US" sz="2000" dirty="0">
                <a:solidFill>
                  <a:schemeClr val="bg1">
                    <a:lumMod val="65000"/>
                  </a:schemeClr>
                </a:solidFill>
              </a:rPr>
              <a:t>(Amazon Glacier does not support public files)</a:t>
            </a:r>
          </a:p>
          <a:p>
            <a:pPr marL="428608" indent="-428608">
              <a:lnSpc>
                <a:spcPct val="100000"/>
              </a:lnSpc>
              <a:buFont typeface="Arial" pitchFamily="34" charset="0"/>
              <a:buAutoNum type="alphaUcPeriod"/>
            </a:pPr>
            <a:r>
              <a:rPr lang="en-US" sz="2000" strike="sngStrike" dirty="0">
                <a:solidFill>
                  <a:schemeClr val="bg1">
                    <a:lumMod val="65000"/>
                  </a:schemeClr>
                </a:solidFill>
                <a:latin typeface="+mj-lt"/>
              </a:rPr>
              <a:t>Store the file on Amazon Elastic File System (Amazon EFS) </a:t>
            </a:r>
            <a:r>
              <a:rPr lang="en-US" sz="2000" dirty="0">
                <a:solidFill>
                  <a:schemeClr val="bg1">
                    <a:lumMod val="65000"/>
                  </a:schemeClr>
                </a:solidFill>
                <a:latin typeface="+mj-lt"/>
              </a:rPr>
              <a:t>(Amazon EFS does not support public files natively) </a:t>
            </a:r>
          </a:p>
        </p:txBody>
      </p:sp>
      <p:sp>
        <p:nvSpPr>
          <p:cNvPr id="2" name="Footer Placeholder 1"/>
          <p:cNvSpPr>
            <a:spLocks noGrp="1"/>
          </p:cNvSpPr>
          <p:nvPr>
            <p:ph type="ftr" sz="quarter" idx="3"/>
          </p:nvPr>
        </p:nvSpPr>
        <p:spPr/>
        <p:txBody>
          <a:bodyPr/>
          <a:lstStyle/>
          <a:p>
            <a:r>
              <a:rPr lang="en-US" smtClean="0"/>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15</a:t>
            </a:fld>
            <a:endParaRPr lang="en-US"/>
          </a:p>
        </p:txBody>
      </p:sp>
    </p:spTree>
    <p:extLst>
      <p:ext uri="{BB962C8B-B14F-4D97-AF65-F5344CB8AC3E}">
        <p14:creationId xmlns:p14="http://schemas.microsoft.com/office/powerpoint/2010/main" val="1097357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8CAD-9F5E-D541-95AD-9D9A240A1C34}"/>
              </a:ext>
            </a:extLst>
          </p:cNvPr>
          <p:cNvSpPr>
            <a:spLocks noGrp="1"/>
          </p:cNvSpPr>
          <p:nvPr>
            <p:ph type="title"/>
          </p:nvPr>
        </p:nvSpPr>
        <p:spPr/>
        <p:txBody>
          <a:bodyPr/>
          <a:lstStyle/>
          <a:p>
            <a:r>
              <a:rPr lang="en-US" dirty="0"/>
              <a:t>Serverless Architecture</a:t>
            </a:r>
          </a:p>
        </p:txBody>
      </p:sp>
      <p:sp>
        <p:nvSpPr>
          <p:cNvPr id="3" name="Content Placeholder 2">
            <a:extLst>
              <a:ext uri="{FF2B5EF4-FFF2-40B4-BE49-F238E27FC236}">
                <a16:creationId xmlns:a16="http://schemas.microsoft.com/office/drawing/2014/main" id="{AFC27EC3-1C4F-CD4B-9AA5-DAB63507AF4D}"/>
              </a:ext>
            </a:extLst>
          </p:cNvPr>
          <p:cNvSpPr>
            <a:spLocks noGrp="1"/>
          </p:cNvSpPr>
          <p:nvPr>
            <p:ph idx="1"/>
          </p:nvPr>
        </p:nvSpPr>
        <p:spPr/>
        <p:txBody>
          <a:bodyPr/>
          <a:lstStyle/>
          <a:p>
            <a:pPr marL="0" indent="0">
              <a:buNone/>
            </a:pPr>
            <a:r>
              <a:rPr lang="en-US" sz="2333" dirty="0">
                <a:latin typeface="+mj-lt"/>
              </a:rPr>
              <a:t>Recognize the opportunity to reduce compute spend through serverless </a:t>
            </a:r>
            <a:r>
              <a:rPr lang="en-US" sz="2333" dirty="0">
                <a:solidFill>
                  <a:srgbClr val="000000"/>
                </a:solidFill>
                <a:latin typeface="+mj-lt"/>
              </a:rPr>
              <a:t>architectures</a:t>
            </a:r>
          </a:p>
          <a:p>
            <a:endParaRPr lang="en-US" dirty="0"/>
          </a:p>
        </p:txBody>
      </p:sp>
      <p:grpSp>
        <p:nvGrpSpPr>
          <p:cNvPr id="4" name="Group 3">
            <a:extLst>
              <a:ext uri="{FF2B5EF4-FFF2-40B4-BE49-F238E27FC236}">
                <a16:creationId xmlns:a16="http://schemas.microsoft.com/office/drawing/2014/main" id="{D15B7416-1F2E-C846-ABF9-9145C54FEAAD}"/>
              </a:ext>
            </a:extLst>
          </p:cNvPr>
          <p:cNvGrpSpPr/>
          <p:nvPr/>
        </p:nvGrpSpPr>
        <p:grpSpPr>
          <a:xfrm>
            <a:off x="1551275" y="3189768"/>
            <a:ext cx="8921795" cy="1427684"/>
            <a:chOff x="2013608" y="4113512"/>
            <a:chExt cx="8511471" cy="1397472"/>
          </a:xfrm>
        </p:grpSpPr>
        <p:pic>
          <p:nvPicPr>
            <p:cNvPr id="5" name="Picture 4">
              <a:extLst>
                <a:ext uri="{FF2B5EF4-FFF2-40B4-BE49-F238E27FC236}">
                  <a16:creationId xmlns:a16="http://schemas.microsoft.com/office/drawing/2014/main" id="{6C6CD7B8-90B8-964A-843B-EE22F679DB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3608" y="4113512"/>
              <a:ext cx="1143000" cy="1371600"/>
            </a:xfrm>
            <a:prstGeom prst="rect">
              <a:avLst/>
            </a:prstGeom>
          </p:spPr>
        </p:pic>
        <p:pic>
          <p:nvPicPr>
            <p:cNvPr id="6" name="Picture 5">
              <a:extLst>
                <a:ext uri="{FF2B5EF4-FFF2-40B4-BE49-F238E27FC236}">
                  <a16:creationId xmlns:a16="http://schemas.microsoft.com/office/drawing/2014/main" id="{A3D09EC1-0726-5C4D-9C5D-7FA769E98B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8016" y="4127561"/>
              <a:ext cx="1143001" cy="1371600"/>
            </a:xfrm>
            <a:prstGeom prst="rect">
              <a:avLst/>
            </a:prstGeom>
          </p:spPr>
        </p:pic>
        <p:pic>
          <p:nvPicPr>
            <p:cNvPr id="7" name="Picture 6">
              <a:extLst>
                <a:ext uri="{FF2B5EF4-FFF2-40B4-BE49-F238E27FC236}">
                  <a16:creationId xmlns:a16="http://schemas.microsoft.com/office/drawing/2014/main" id="{63303AF0-42EE-2344-89C9-4BF04DD8D3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2425" y="4139384"/>
              <a:ext cx="1238248" cy="1371600"/>
            </a:xfrm>
            <a:prstGeom prst="rect">
              <a:avLst/>
            </a:prstGeom>
          </p:spPr>
        </p:pic>
        <p:pic>
          <p:nvPicPr>
            <p:cNvPr id="8" name="Picture 7">
              <a:extLst>
                <a:ext uri="{FF2B5EF4-FFF2-40B4-BE49-F238E27FC236}">
                  <a16:creationId xmlns:a16="http://schemas.microsoft.com/office/drawing/2014/main" id="{E8D714A0-8FEC-D248-9C6C-CCD5F8BB8DE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82080" y="4127561"/>
              <a:ext cx="1142999" cy="1371600"/>
            </a:xfrm>
            <a:prstGeom prst="rect">
              <a:avLst/>
            </a:prstGeom>
          </p:spPr>
        </p:pic>
      </p:grpSp>
      <p:sp>
        <p:nvSpPr>
          <p:cNvPr id="9" name="TextBox 8">
            <a:extLst>
              <a:ext uri="{FF2B5EF4-FFF2-40B4-BE49-F238E27FC236}">
                <a16:creationId xmlns:a16="http://schemas.microsoft.com/office/drawing/2014/main" id="{7292E898-0449-F447-AB07-977AC75D5F08}"/>
              </a:ext>
            </a:extLst>
          </p:cNvPr>
          <p:cNvSpPr txBox="1"/>
          <p:nvPr/>
        </p:nvSpPr>
        <p:spPr>
          <a:xfrm>
            <a:off x="1346407" y="4770596"/>
            <a:ext cx="1815306" cy="400110"/>
          </a:xfrm>
          <a:prstGeom prst="rect">
            <a:avLst/>
          </a:prstGeom>
          <a:noFill/>
        </p:spPr>
        <p:txBody>
          <a:bodyPr wrap="square" rtlCol="0">
            <a:spAutoFit/>
          </a:bodyPr>
          <a:lstStyle/>
          <a:p>
            <a:r>
              <a:rPr lang="en-US" sz="2000" dirty="0"/>
              <a:t>AWS Lambda</a:t>
            </a:r>
          </a:p>
        </p:txBody>
      </p:sp>
      <p:sp>
        <p:nvSpPr>
          <p:cNvPr id="10" name="TextBox 9">
            <a:extLst>
              <a:ext uri="{FF2B5EF4-FFF2-40B4-BE49-F238E27FC236}">
                <a16:creationId xmlns:a16="http://schemas.microsoft.com/office/drawing/2014/main" id="{02382ECF-1869-9E4A-AAD0-46CF972231F1}"/>
              </a:ext>
            </a:extLst>
          </p:cNvPr>
          <p:cNvSpPr txBox="1"/>
          <p:nvPr/>
        </p:nvSpPr>
        <p:spPr>
          <a:xfrm>
            <a:off x="3862330" y="4770596"/>
            <a:ext cx="1658563" cy="400110"/>
          </a:xfrm>
          <a:prstGeom prst="rect">
            <a:avLst/>
          </a:prstGeom>
          <a:noFill/>
        </p:spPr>
        <p:txBody>
          <a:bodyPr wrap="square" rtlCol="0">
            <a:spAutoFit/>
          </a:bodyPr>
          <a:lstStyle/>
          <a:p>
            <a:pPr algn="ctr"/>
            <a:r>
              <a:rPr lang="en-US" sz="2000" dirty="0"/>
              <a:t>Amazon S3</a:t>
            </a:r>
          </a:p>
        </p:txBody>
      </p:sp>
      <p:sp>
        <p:nvSpPr>
          <p:cNvPr id="11" name="TextBox 10">
            <a:extLst>
              <a:ext uri="{FF2B5EF4-FFF2-40B4-BE49-F238E27FC236}">
                <a16:creationId xmlns:a16="http://schemas.microsoft.com/office/drawing/2014/main" id="{A85B0B7E-62BB-AA46-85F2-101FBA5180A9}"/>
              </a:ext>
            </a:extLst>
          </p:cNvPr>
          <p:cNvSpPr txBox="1"/>
          <p:nvPr/>
        </p:nvSpPr>
        <p:spPr>
          <a:xfrm>
            <a:off x="9059112" y="4770596"/>
            <a:ext cx="1629814" cy="707886"/>
          </a:xfrm>
          <a:prstGeom prst="rect">
            <a:avLst/>
          </a:prstGeom>
          <a:noFill/>
        </p:spPr>
        <p:txBody>
          <a:bodyPr wrap="square" rtlCol="0">
            <a:spAutoFit/>
          </a:bodyPr>
          <a:lstStyle/>
          <a:p>
            <a:pPr algn="ctr"/>
            <a:r>
              <a:rPr lang="en-US" sz="2000" dirty="0"/>
              <a:t>Amazon </a:t>
            </a:r>
          </a:p>
          <a:p>
            <a:pPr algn="ctr"/>
            <a:r>
              <a:rPr lang="en-US" sz="2000" dirty="0"/>
              <a:t>API Gateway</a:t>
            </a:r>
          </a:p>
        </p:txBody>
      </p:sp>
      <p:sp>
        <p:nvSpPr>
          <p:cNvPr id="12" name="TextBox 11">
            <a:extLst>
              <a:ext uri="{FF2B5EF4-FFF2-40B4-BE49-F238E27FC236}">
                <a16:creationId xmlns:a16="http://schemas.microsoft.com/office/drawing/2014/main" id="{2F664AAD-7E5B-A141-A5E0-D45CF10A6DE8}"/>
              </a:ext>
            </a:extLst>
          </p:cNvPr>
          <p:cNvSpPr txBox="1"/>
          <p:nvPr/>
        </p:nvSpPr>
        <p:spPr>
          <a:xfrm>
            <a:off x="6504556" y="4774721"/>
            <a:ext cx="1556521" cy="707886"/>
          </a:xfrm>
          <a:prstGeom prst="rect">
            <a:avLst/>
          </a:prstGeom>
          <a:noFill/>
        </p:spPr>
        <p:txBody>
          <a:bodyPr wrap="square" rtlCol="0">
            <a:spAutoFit/>
          </a:bodyPr>
          <a:lstStyle/>
          <a:p>
            <a:pPr algn="ctr"/>
            <a:r>
              <a:rPr lang="en-US" sz="2000" dirty="0">
                <a:solidFill>
                  <a:srgbClr val="000000"/>
                </a:solidFill>
              </a:rPr>
              <a:t>Amazon </a:t>
            </a:r>
          </a:p>
          <a:p>
            <a:pPr algn="ctr"/>
            <a:r>
              <a:rPr lang="en-US" sz="2000" dirty="0">
                <a:solidFill>
                  <a:srgbClr val="000000"/>
                </a:solidFill>
              </a:rPr>
              <a:t>DynamoDB</a:t>
            </a:r>
          </a:p>
        </p:txBody>
      </p:sp>
      <p:sp>
        <p:nvSpPr>
          <p:cNvPr id="13" name="Footer Placeholder 12"/>
          <p:cNvSpPr>
            <a:spLocks noGrp="1"/>
          </p:cNvSpPr>
          <p:nvPr>
            <p:ph type="ftr" sz="quarter" idx="3"/>
          </p:nvPr>
        </p:nvSpPr>
        <p:spPr/>
        <p:txBody>
          <a:bodyPr/>
          <a:lstStyle/>
          <a:p>
            <a:r>
              <a:rPr lang="en-US" smtClean="0"/>
              <a:t>© 2020 Amazon Web Services, Inc. or its Affiliates. All rights reserved.</a:t>
            </a:r>
            <a:endParaRPr lang="en-US" dirty="0"/>
          </a:p>
        </p:txBody>
      </p:sp>
      <p:sp>
        <p:nvSpPr>
          <p:cNvPr id="14" name="Slide Number Placeholder 13"/>
          <p:cNvSpPr>
            <a:spLocks noGrp="1"/>
          </p:cNvSpPr>
          <p:nvPr>
            <p:ph type="sldNum" sz="quarter" idx="12"/>
          </p:nvPr>
        </p:nvSpPr>
        <p:spPr/>
        <p:txBody>
          <a:bodyPr/>
          <a:lstStyle/>
          <a:p>
            <a:fld id="{B6A95138-A96E-2F42-A959-2EFD44FE4AB7}" type="slidenum">
              <a:rPr lang="en-US" smtClean="0"/>
              <a:t>16</a:t>
            </a:fld>
            <a:endParaRPr lang="en-US"/>
          </a:p>
        </p:txBody>
      </p:sp>
    </p:spTree>
    <p:extLst>
      <p:ext uri="{BB962C8B-B14F-4D97-AF65-F5344CB8AC3E}">
        <p14:creationId xmlns:p14="http://schemas.microsoft.com/office/powerpoint/2010/main" val="472721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Amazon CloudFront Costs</a:t>
            </a:r>
          </a:p>
        </p:txBody>
      </p:sp>
      <p:sp>
        <p:nvSpPr>
          <p:cNvPr id="5" name="Content Placeholder 4">
            <a:extLst>
              <a:ext uri="{FF2B5EF4-FFF2-40B4-BE49-F238E27FC236}">
                <a16:creationId xmlns:a16="http://schemas.microsoft.com/office/drawing/2014/main" id="{48627F38-62B4-E84A-B4A3-8B99F52583AE}"/>
              </a:ext>
            </a:extLst>
          </p:cNvPr>
          <p:cNvSpPr>
            <a:spLocks noGrp="1"/>
          </p:cNvSpPr>
          <p:nvPr>
            <p:ph idx="1"/>
          </p:nvPr>
        </p:nvSpPr>
        <p:spPr/>
        <p:txBody>
          <a:bodyPr/>
          <a:lstStyle/>
          <a:p>
            <a:pPr>
              <a:lnSpc>
                <a:spcPct val="100000"/>
              </a:lnSpc>
              <a:spcAft>
                <a:spcPts val="600"/>
              </a:spcAft>
            </a:pPr>
            <a:r>
              <a:rPr lang="en-US" dirty="0"/>
              <a:t>Cost Benefits</a:t>
            </a:r>
          </a:p>
          <a:p>
            <a:pPr lvl="1">
              <a:lnSpc>
                <a:spcPct val="100000"/>
              </a:lnSpc>
              <a:spcAft>
                <a:spcPts val="600"/>
              </a:spcAft>
            </a:pPr>
            <a:r>
              <a:rPr lang="en-US" dirty="0"/>
              <a:t>No cost for data transfer between S3 and CloudFront</a:t>
            </a:r>
          </a:p>
          <a:p>
            <a:pPr lvl="1">
              <a:lnSpc>
                <a:spcPct val="100000"/>
              </a:lnSpc>
              <a:spcAft>
                <a:spcPts val="600"/>
              </a:spcAft>
            </a:pPr>
            <a:r>
              <a:rPr lang="en-US" dirty="0"/>
              <a:t>Can be used to reduce the compute workload for EC2 instances</a:t>
            </a:r>
          </a:p>
          <a:p>
            <a:pPr>
              <a:lnSpc>
                <a:spcPct val="100000"/>
              </a:lnSpc>
              <a:spcAft>
                <a:spcPts val="600"/>
              </a:spcAft>
            </a:pPr>
            <a:r>
              <a:rPr lang="en-US" dirty="0"/>
              <a:t>Cost Considerations</a:t>
            </a:r>
          </a:p>
          <a:p>
            <a:pPr lvl="1">
              <a:lnSpc>
                <a:spcPct val="100000"/>
              </a:lnSpc>
              <a:spcAft>
                <a:spcPts val="600"/>
              </a:spcAft>
            </a:pPr>
            <a:r>
              <a:rPr lang="en-US" dirty="0"/>
              <a:t>Traffic distribution</a:t>
            </a:r>
          </a:p>
          <a:p>
            <a:pPr lvl="1">
              <a:lnSpc>
                <a:spcPct val="100000"/>
              </a:lnSpc>
              <a:spcAft>
                <a:spcPts val="600"/>
              </a:spcAft>
            </a:pPr>
            <a:r>
              <a:rPr lang="en-US" dirty="0"/>
              <a:t>Requests</a:t>
            </a:r>
          </a:p>
          <a:p>
            <a:pPr lvl="1">
              <a:lnSpc>
                <a:spcPct val="100000"/>
              </a:lnSpc>
              <a:spcAft>
                <a:spcPts val="600"/>
              </a:spcAft>
            </a:pPr>
            <a:r>
              <a:rPr lang="en-US" dirty="0"/>
              <a:t>Data transfer out</a:t>
            </a:r>
          </a:p>
          <a:p>
            <a:pPr>
              <a:lnSpc>
                <a:spcPct val="100000"/>
              </a:lnSpc>
              <a:spcAft>
                <a:spcPts val="600"/>
              </a:spcAft>
            </a:pPr>
            <a:r>
              <a:rPr lang="en-US" dirty="0"/>
              <a:t>Caching with CloudFront can improve both performance and cost optimization</a:t>
            </a:r>
          </a:p>
          <a:p>
            <a:endParaRPr lang="en-US" dirty="0"/>
          </a:p>
        </p:txBody>
      </p:sp>
      <p:sp>
        <p:nvSpPr>
          <p:cNvPr id="2" name="Footer Placeholder 1"/>
          <p:cNvSpPr>
            <a:spLocks noGrp="1"/>
          </p:cNvSpPr>
          <p:nvPr>
            <p:ph type="ftr" sz="quarter" idx="3"/>
          </p:nvPr>
        </p:nvSpPr>
        <p:spPr/>
        <p:txBody>
          <a:bodyPr/>
          <a:lstStyle/>
          <a:p>
            <a:r>
              <a:rPr lang="en-US" smtClean="0"/>
              <a:t>© 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17</a:t>
            </a:fld>
            <a:endParaRPr lang="en-US"/>
          </a:p>
        </p:txBody>
      </p:sp>
    </p:spTree>
    <p:extLst>
      <p:ext uri="{BB962C8B-B14F-4D97-AF65-F5344CB8AC3E}">
        <p14:creationId xmlns:p14="http://schemas.microsoft.com/office/powerpoint/2010/main" val="1033302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5000" dirty="0"/>
              <a:t>Determine How to Design </a:t>
            </a:r>
            <a:br>
              <a:rPr lang="en-US" sz="5000" dirty="0"/>
            </a:br>
            <a:r>
              <a:rPr lang="en-US" sz="5000" dirty="0"/>
              <a:t>Cost-Optimized Compute</a:t>
            </a:r>
          </a:p>
        </p:txBody>
      </p:sp>
      <p:sp>
        <p:nvSpPr>
          <p:cNvPr id="2" name="Footer Placeholder 1"/>
          <p:cNvSpPr>
            <a:spLocks noGrp="1"/>
          </p:cNvSpPr>
          <p:nvPr>
            <p:ph type="ftr" sz="quarter" idx="3"/>
          </p:nvPr>
        </p:nvSpPr>
        <p:spPr/>
        <p:txBody>
          <a:bodyPr/>
          <a:lstStyle/>
          <a:p>
            <a:r>
              <a:rPr lang="en-US" smtClean="0"/>
              <a:t>© 2020 Amazon Web Services, Inc. or its Affiliates. All rights reserved.</a:t>
            </a:r>
            <a:endParaRPr lang="en-US" dirty="0"/>
          </a:p>
        </p:txBody>
      </p:sp>
    </p:spTree>
    <p:extLst>
      <p:ext uri="{BB962C8B-B14F-4D97-AF65-F5344CB8AC3E}">
        <p14:creationId xmlns:p14="http://schemas.microsoft.com/office/powerpoint/2010/main" val="1705577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938BE-8DAF-CB40-AE57-934BD404F3AA}"/>
              </a:ext>
            </a:extLst>
          </p:cNvPr>
          <p:cNvSpPr>
            <a:spLocks noGrp="1"/>
          </p:cNvSpPr>
          <p:nvPr>
            <p:ph type="title"/>
          </p:nvPr>
        </p:nvSpPr>
        <p:spPr/>
        <p:txBody>
          <a:bodyPr/>
          <a:lstStyle/>
          <a:p>
            <a:r>
              <a:rPr lang="en-US" dirty="0"/>
              <a:t>Amazon EC2 Pricing Considerations</a:t>
            </a:r>
          </a:p>
        </p:txBody>
      </p:sp>
      <p:sp>
        <p:nvSpPr>
          <p:cNvPr id="3" name="TextBox 2">
            <a:extLst>
              <a:ext uri="{FF2B5EF4-FFF2-40B4-BE49-F238E27FC236}">
                <a16:creationId xmlns:a16="http://schemas.microsoft.com/office/drawing/2014/main" id="{6EB3447A-F309-9A45-B21B-9FB8B4C2CAF5}"/>
              </a:ext>
            </a:extLst>
          </p:cNvPr>
          <p:cNvSpPr txBox="1"/>
          <p:nvPr/>
        </p:nvSpPr>
        <p:spPr>
          <a:xfrm>
            <a:off x="435429" y="1687286"/>
            <a:ext cx="8193269" cy="451342"/>
          </a:xfrm>
          <a:prstGeom prst="rect">
            <a:avLst/>
          </a:prstGeom>
          <a:noFill/>
        </p:spPr>
        <p:txBody>
          <a:bodyPr wrap="none" rtlCol="0">
            <a:spAutoFit/>
          </a:bodyPr>
          <a:lstStyle/>
          <a:p>
            <a:r>
              <a:rPr lang="en-US" sz="2333" dirty="0">
                <a:latin typeface="+mj-lt"/>
              </a:rPr>
              <a:t>Considerations for estimating the cost of using Amazon EC2: </a:t>
            </a:r>
          </a:p>
        </p:txBody>
      </p:sp>
      <p:sp>
        <p:nvSpPr>
          <p:cNvPr id="21" name="Rectangle: Diagonal Corners Rounded 34">
            <a:extLst>
              <a:ext uri="{FF2B5EF4-FFF2-40B4-BE49-F238E27FC236}">
                <a16:creationId xmlns:a16="http://schemas.microsoft.com/office/drawing/2014/main" id="{54149745-E5A0-1642-B0FF-3CF71506290F}"/>
              </a:ext>
            </a:extLst>
          </p:cNvPr>
          <p:cNvSpPr/>
          <p:nvPr/>
        </p:nvSpPr>
        <p:spPr>
          <a:xfrm flipH="1">
            <a:off x="13534503" y="5150068"/>
            <a:ext cx="340315" cy="350101"/>
          </a:xfrm>
          <a:prstGeom prst="round2DiagRect">
            <a:avLst/>
          </a:prstGeom>
          <a:solidFill>
            <a:srgbClr val="D232AA"/>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ID" sz="2000" b="1" dirty="0">
                <a:solidFill>
                  <a:schemeClr val="bg1"/>
                </a:solidFill>
              </a:rPr>
              <a:t>06</a:t>
            </a:r>
          </a:p>
        </p:txBody>
      </p:sp>
      <p:cxnSp>
        <p:nvCxnSpPr>
          <p:cNvPr id="39" name="Straight Connector 38">
            <a:extLst>
              <a:ext uri="{FF2B5EF4-FFF2-40B4-BE49-F238E27FC236}">
                <a16:creationId xmlns:a16="http://schemas.microsoft.com/office/drawing/2014/main" id="{52305097-2B9E-E14A-9920-A895DB6DDAC4}"/>
              </a:ext>
            </a:extLst>
          </p:cNvPr>
          <p:cNvCxnSpPr>
            <a:cxnSpLocks/>
          </p:cNvCxnSpPr>
          <p:nvPr/>
        </p:nvCxnSpPr>
        <p:spPr>
          <a:xfrm flipH="1">
            <a:off x="1708386" y="3347510"/>
            <a:ext cx="329990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4C63D79-6926-494B-BDF8-7822FDD210DD}"/>
              </a:ext>
            </a:extLst>
          </p:cNvPr>
          <p:cNvSpPr txBox="1"/>
          <p:nvPr/>
        </p:nvSpPr>
        <p:spPr>
          <a:xfrm>
            <a:off x="1812630" y="2730822"/>
            <a:ext cx="3299901" cy="452111"/>
          </a:xfrm>
          <a:prstGeom prst="rect">
            <a:avLst/>
          </a:prstGeom>
          <a:noFill/>
        </p:spPr>
        <p:txBody>
          <a:bodyPr wrap="square" lIns="0" tIns="0" rIns="0" bIns="0" rtlCol="0" anchor="t" anchorCtr="0">
            <a:spAutoFit/>
          </a:bodyPr>
          <a:lstStyle/>
          <a:p>
            <a:pPr>
              <a:lnSpc>
                <a:spcPct val="110000"/>
              </a:lnSpc>
            </a:pPr>
            <a:r>
              <a:rPr lang="en-US" sz="2800" dirty="0">
                <a:solidFill>
                  <a:schemeClr val="tx1">
                    <a:lumMod val="50000"/>
                  </a:schemeClr>
                </a:solidFill>
                <a:ea typeface="Amazon Ember" panose="020B0603020204020204" pitchFamily="34" charset="0"/>
                <a:cs typeface="Amazon Ember" panose="020B0603020204020204" pitchFamily="34" charset="0"/>
              </a:rPr>
              <a:t>Clock time</a:t>
            </a:r>
          </a:p>
        </p:txBody>
      </p:sp>
      <p:sp>
        <p:nvSpPr>
          <p:cNvPr id="42" name="Rectangle: Diagonal Corners Rounded 34">
            <a:extLst>
              <a:ext uri="{FF2B5EF4-FFF2-40B4-BE49-F238E27FC236}">
                <a16:creationId xmlns:a16="http://schemas.microsoft.com/office/drawing/2014/main" id="{C3E48A14-6CFA-914E-933A-0569151E6E75}"/>
              </a:ext>
            </a:extLst>
          </p:cNvPr>
          <p:cNvSpPr/>
          <p:nvPr/>
        </p:nvSpPr>
        <p:spPr>
          <a:xfrm flipH="1">
            <a:off x="1193261" y="2781826"/>
            <a:ext cx="340315" cy="350101"/>
          </a:xfrm>
          <a:prstGeom prst="round2DiagRect">
            <a:avLst/>
          </a:prstGeom>
          <a:solidFill>
            <a:schemeClr val="accent6">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ID" sz="2000" b="1" dirty="0">
                <a:solidFill>
                  <a:schemeClr val="bg1"/>
                </a:solidFill>
              </a:rPr>
              <a:t>01.</a:t>
            </a:r>
          </a:p>
        </p:txBody>
      </p:sp>
      <p:sp>
        <p:nvSpPr>
          <p:cNvPr id="44" name="TextBox 43">
            <a:extLst>
              <a:ext uri="{FF2B5EF4-FFF2-40B4-BE49-F238E27FC236}">
                <a16:creationId xmlns:a16="http://schemas.microsoft.com/office/drawing/2014/main" id="{32DD8E60-7C74-9445-83EB-46005BA52A45}"/>
              </a:ext>
            </a:extLst>
          </p:cNvPr>
          <p:cNvSpPr txBox="1"/>
          <p:nvPr/>
        </p:nvSpPr>
        <p:spPr>
          <a:xfrm>
            <a:off x="1812628" y="3456298"/>
            <a:ext cx="3299901" cy="452111"/>
          </a:xfrm>
          <a:prstGeom prst="rect">
            <a:avLst/>
          </a:prstGeom>
          <a:noFill/>
        </p:spPr>
        <p:txBody>
          <a:bodyPr wrap="square" lIns="0" tIns="0" rIns="0" bIns="0" rtlCol="0" anchor="t" anchorCtr="0">
            <a:spAutoFit/>
          </a:bodyPr>
          <a:lstStyle/>
          <a:p>
            <a:pPr>
              <a:lnSpc>
                <a:spcPct val="110000"/>
              </a:lnSpc>
            </a:pPr>
            <a:r>
              <a:rPr lang="en-US" sz="2800" dirty="0">
                <a:solidFill>
                  <a:schemeClr val="tx1">
                    <a:lumMod val="50000"/>
                  </a:schemeClr>
                </a:solidFill>
                <a:ea typeface="Amazon Ember" panose="020B0603020204020204" pitchFamily="34" charset="0"/>
                <a:cs typeface="Amazon Ember" panose="020B0603020204020204" pitchFamily="34" charset="0"/>
              </a:rPr>
              <a:t>Instance family</a:t>
            </a:r>
          </a:p>
        </p:txBody>
      </p:sp>
      <p:sp>
        <p:nvSpPr>
          <p:cNvPr id="45" name="Rectangle: Diagonal Corners Rounded 34">
            <a:extLst>
              <a:ext uri="{FF2B5EF4-FFF2-40B4-BE49-F238E27FC236}">
                <a16:creationId xmlns:a16="http://schemas.microsoft.com/office/drawing/2014/main" id="{C05D6773-CDB5-B74B-9A9E-A89B1482CCFF}"/>
              </a:ext>
            </a:extLst>
          </p:cNvPr>
          <p:cNvSpPr/>
          <p:nvPr/>
        </p:nvSpPr>
        <p:spPr>
          <a:xfrm flipH="1">
            <a:off x="1193261" y="3545779"/>
            <a:ext cx="340315" cy="350101"/>
          </a:xfrm>
          <a:prstGeom prst="round2DiagRect">
            <a:avLst/>
          </a:prstGeom>
          <a:solidFill>
            <a:schemeClr val="accent6">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ID" sz="2000" b="1" dirty="0">
                <a:solidFill>
                  <a:schemeClr val="bg1"/>
                </a:solidFill>
              </a:rPr>
              <a:t>02</a:t>
            </a:r>
          </a:p>
        </p:txBody>
      </p:sp>
      <p:sp>
        <p:nvSpPr>
          <p:cNvPr id="46" name="TextBox 45">
            <a:extLst>
              <a:ext uri="{FF2B5EF4-FFF2-40B4-BE49-F238E27FC236}">
                <a16:creationId xmlns:a16="http://schemas.microsoft.com/office/drawing/2014/main" id="{C18F6406-C35D-4046-9B7B-CACDC44F106C}"/>
              </a:ext>
            </a:extLst>
          </p:cNvPr>
          <p:cNvSpPr txBox="1"/>
          <p:nvPr/>
        </p:nvSpPr>
        <p:spPr>
          <a:xfrm>
            <a:off x="1812629" y="4194747"/>
            <a:ext cx="4026527" cy="452111"/>
          </a:xfrm>
          <a:prstGeom prst="rect">
            <a:avLst/>
          </a:prstGeom>
          <a:noFill/>
        </p:spPr>
        <p:txBody>
          <a:bodyPr wrap="square" lIns="0" tIns="0" rIns="0" bIns="0" rtlCol="0" anchor="t" anchorCtr="0">
            <a:spAutoFit/>
          </a:bodyPr>
          <a:lstStyle/>
          <a:p>
            <a:pPr>
              <a:lnSpc>
                <a:spcPct val="110000"/>
              </a:lnSpc>
            </a:pPr>
            <a:r>
              <a:rPr lang="en-US" sz="2800" dirty="0">
                <a:solidFill>
                  <a:schemeClr val="tx1">
                    <a:lumMod val="50000"/>
                  </a:schemeClr>
                </a:solidFill>
                <a:ea typeface="Amazon Ember" panose="020B0603020204020204" pitchFamily="34" charset="0"/>
                <a:cs typeface="Amazon Ember" panose="020B0603020204020204" pitchFamily="34" charset="0"/>
              </a:rPr>
              <a:t>Instance purchase type</a:t>
            </a:r>
          </a:p>
        </p:txBody>
      </p:sp>
      <p:sp>
        <p:nvSpPr>
          <p:cNvPr id="48" name="Rectangle: Diagonal Corners Rounded 34">
            <a:extLst>
              <a:ext uri="{FF2B5EF4-FFF2-40B4-BE49-F238E27FC236}">
                <a16:creationId xmlns:a16="http://schemas.microsoft.com/office/drawing/2014/main" id="{0AD4B12F-8D4D-EF4B-9470-375F49D08D8F}"/>
              </a:ext>
            </a:extLst>
          </p:cNvPr>
          <p:cNvSpPr/>
          <p:nvPr/>
        </p:nvSpPr>
        <p:spPr>
          <a:xfrm flipH="1">
            <a:off x="1172073" y="4245751"/>
            <a:ext cx="340315" cy="350101"/>
          </a:xfrm>
          <a:prstGeom prst="round2DiagRect">
            <a:avLst/>
          </a:prstGeom>
          <a:solidFill>
            <a:schemeClr val="accent6">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ID" sz="2000" b="1" dirty="0">
                <a:solidFill>
                  <a:schemeClr val="bg1"/>
                </a:solidFill>
              </a:rPr>
              <a:t>03</a:t>
            </a:r>
          </a:p>
        </p:txBody>
      </p:sp>
      <p:sp>
        <p:nvSpPr>
          <p:cNvPr id="49" name="TextBox 48">
            <a:extLst>
              <a:ext uri="{FF2B5EF4-FFF2-40B4-BE49-F238E27FC236}">
                <a16:creationId xmlns:a16="http://schemas.microsoft.com/office/drawing/2014/main" id="{7B2F26CE-3261-3944-9EB1-4487F4A38759}"/>
              </a:ext>
            </a:extLst>
          </p:cNvPr>
          <p:cNvSpPr txBox="1"/>
          <p:nvPr/>
        </p:nvSpPr>
        <p:spPr>
          <a:xfrm>
            <a:off x="1812631" y="4907676"/>
            <a:ext cx="3299901" cy="452111"/>
          </a:xfrm>
          <a:prstGeom prst="rect">
            <a:avLst/>
          </a:prstGeom>
          <a:noFill/>
        </p:spPr>
        <p:txBody>
          <a:bodyPr wrap="square" lIns="0" tIns="0" rIns="0" bIns="0" rtlCol="0" anchor="t" anchorCtr="0">
            <a:spAutoFit/>
          </a:bodyPr>
          <a:lstStyle/>
          <a:p>
            <a:pPr>
              <a:lnSpc>
                <a:spcPct val="110000"/>
              </a:lnSpc>
            </a:pPr>
            <a:r>
              <a:rPr lang="en-US" sz="2800" dirty="0">
                <a:solidFill>
                  <a:schemeClr val="tx1">
                    <a:lumMod val="50000"/>
                  </a:schemeClr>
                </a:solidFill>
                <a:ea typeface="Amazon Ember" panose="020B0603020204020204" pitchFamily="34" charset="0"/>
                <a:cs typeface="Amazon Ember" panose="020B0603020204020204" pitchFamily="34" charset="0"/>
              </a:rPr>
              <a:t>Number of instances</a:t>
            </a:r>
          </a:p>
        </p:txBody>
      </p:sp>
      <p:sp>
        <p:nvSpPr>
          <p:cNvPr id="50" name="Rectangle: Diagonal Corners Rounded 34">
            <a:extLst>
              <a:ext uri="{FF2B5EF4-FFF2-40B4-BE49-F238E27FC236}">
                <a16:creationId xmlns:a16="http://schemas.microsoft.com/office/drawing/2014/main" id="{F08B8F17-E6EF-484D-A69B-300F51952ED8}"/>
              </a:ext>
            </a:extLst>
          </p:cNvPr>
          <p:cNvSpPr/>
          <p:nvPr/>
        </p:nvSpPr>
        <p:spPr>
          <a:xfrm flipH="1">
            <a:off x="1172072" y="4945723"/>
            <a:ext cx="340315" cy="350101"/>
          </a:xfrm>
          <a:prstGeom prst="round2DiagRect">
            <a:avLst/>
          </a:prstGeom>
          <a:solidFill>
            <a:schemeClr val="accent6">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ID" sz="2000" b="1" dirty="0">
                <a:solidFill>
                  <a:schemeClr val="bg1"/>
                </a:solidFill>
              </a:rPr>
              <a:t>04</a:t>
            </a:r>
          </a:p>
        </p:txBody>
      </p:sp>
      <p:cxnSp>
        <p:nvCxnSpPr>
          <p:cNvPr id="51" name="Straight Connector 50">
            <a:extLst>
              <a:ext uri="{FF2B5EF4-FFF2-40B4-BE49-F238E27FC236}">
                <a16:creationId xmlns:a16="http://schemas.microsoft.com/office/drawing/2014/main" id="{1569D238-2F00-F349-B1AD-5FF32DAB28CC}"/>
              </a:ext>
            </a:extLst>
          </p:cNvPr>
          <p:cNvCxnSpPr>
            <a:cxnSpLocks/>
          </p:cNvCxnSpPr>
          <p:nvPr/>
        </p:nvCxnSpPr>
        <p:spPr>
          <a:xfrm flipH="1">
            <a:off x="1708385" y="4077043"/>
            <a:ext cx="329990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29AEC86-8858-3048-806F-591799D23005}"/>
              </a:ext>
            </a:extLst>
          </p:cNvPr>
          <p:cNvCxnSpPr>
            <a:cxnSpLocks/>
          </p:cNvCxnSpPr>
          <p:nvPr/>
        </p:nvCxnSpPr>
        <p:spPr>
          <a:xfrm flipH="1">
            <a:off x="1708385" y="4786028"/>
            <a:ext cx="329990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F7B50C7-9A5F-724F-80BE-24A9C15AD85E}"/>
              </a:ext>
            </a:extLst>
          </p:cNvPr>
          <p:cNvSpPr txBox="1"/>
          <p:nvPr/>
        </p:nvSpPr>
        <p:spPr>
          <a:xfrm>
            <a:off x="1812628" y="5608239"/>
            <a:ext cx="3299901" cy="452111"/>
          </a:xfrm>
          <a:prstGeom prst="rect">
            <a:avLst/>
          </a:prstGeom>
          <a:noFill/>
        </p:spPr>
        <p:txBody>
          <a:bodyPr wrap="square" lIns="0" tIns="0" rIns="0" bIns="0" rtlCol="0" anchor="t" anchorCtr="0">
            <a:spAutoFit/>
          </a:bodyPr>
          <a:lstStyle/>
          <a:p>
            <a:pPr>
              <a:lnSpc>
                <a:spcPct val="110000"/>
              </a:lnSpc>
            </a:pPr>
            <a:r>
              <a:rPr lang="en-US" sz="2800" dirty="0">
                <a:solidFill>
                  <a:schemeClr val="tx1">
                    <a:lumMod val="50000"/>
                  </a:schemeClr>
                </a:solidFill>
                <a:ea typeface="Amazon Ember" panose="020B0603020204020204" pitchFamily="34" charset="0"/>
                <a:cs typeface="Amazon Ember" panose="020B0603020204020204" pitchFamily="34" charset="0"/>
              </a:rPr>
              <a:t>Tenancy</a:t>
            </a:r>
          </a:p>
        </p:txBody>
      </p:sp>
      <p:sp>
        <p:nvSpPr>
          <p:cNvPr id="55" name="Rectangle: Diagonal Corners Rounded 34">
            <a:extLst>
              <a:ext uri="{FF2B5EF4-FFF2-40B4-BE49-F238E27FC236}">
                <a16:creationId xmlns:a16="http://schemas.microsoft.com/office/drawing/2014/main" id="{6CDC7D6B-5DA2-E841-84A1-508588CE9231}"/>
              </a:ext>
            </a:extLst>
          </p:cNvPr>
          <p:cNvSpPr/>
          <p:nvPr/>
        </p:nvSpPr>
        <p:spPr>
          <a:xfrm flipH="1">
            <a:off x="1172069" y="5646286"/>
            <a:ext cx="340315" cy="350101"/>
          </a:xfrm>
          <a:prstGeom prst="round2DiagRect">
            <a:avLst/>
          </a:prstGeom>
          <a:solidFill>
            <a:schemeClr val="accent6">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ID" sz="2000" b="1" dirty="0">
                <a:solidFill>
                  <a:schemeClr val="bg1"/>
                </a:solidFill>
              </a:rPr>
              <a:t>05</a:t>
            </a:r>
          </a:p>
        </p:txBody>
      </p:sp>
      <p:cxnSp>
        <p:nvCxnSpPr>
          <p:cNvPr id="56" name="Straight Connector 55">
            <a:extLst>
              <a:ext uri="{FF2B5EF4-FFF2-40B4-BE49-F238E27FC236}">
                <a16:creationId xmlns:a16="http://schemas.microsoft.com/office/drawing/2014/main" id="{00A93997-A5AC-A94D-AD63-613C12D28B20}"/>
              </a:ext>
            </a:extLst>
          </p:cNvPr>
          <p:cNvCxnSpPr>
            <a:cxnSpLocks/>
          </p:cNvCxnSpPr>
          <p:nvPr/>
        </p:nvCxnSpPr>
        <p:spPr>
          <a:xfrm flipH="1">
            <a:off x="1708382" y="5486591"/>
            <a:ext cx="329990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61EF63B-1F92-DA4B-A131-9316C6FDDDB2}"/>
              </a:ext>
            </a:extLst>
          </p:cNvPr>
          <p:cNvCxnSpPr>
            <a:cxnSpLocks/>
          </p:cNvCxnSpPr>
          <p:nvPr/>
        </p:nvCxnSpPr>
        <p:spPr>
          <a:xfrm flipH="1">
            <a:off x="7072924" y="3357784"/>
            <a:ext cx="329990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9AA10B41-BA6D-4447-9CAF-AA30A747C1D3}"/>
              </a:ext>
            </a:extLst>
          </p:cNvPr>
          <p:cNvSpPr txBox="1"/>
          <p:nvPr/>
        </p:nvSpPr>
        <p:spPr>
          <a:xfrm>
            <a:off x="7177168" y="2741096"/>
            <a:ext cx="3299901" cy="452111"/>
          </a:xfrm>
          <a:prstGeom prst="rect">
            <a:avLst/>
          </a:prstGeom>
          <a:noFill/>
        </p:spPr>
        <p:txBody>
          <a:bodyPr wrap="square" lIns="0" tIns="0" rIns="0" bIns="0" rtlCol="0" anchor="t" anchorCtr="0">
            <a:spAutoFit/>
          </a:bodyPr>
          <a:lstStyle/>
          <a:p>
            <a:pPr>
              <a:lnSpc>
                <a:spcPct val="110000"/>
              </a:lnSpc>
            </a:pPr>
            <a:r>
              <a:rPr lang="en-US" sz="2800" dirty="0">
                <a:solidFill>
                  <a:schemeClr val="tx1">
                    <a:lumMod val="50000"/>
                  </a:schemeClr>
                </a:solidFill>
                <a:ea typeface="Amazon Ember" panose="020B0603020204020204" pitchFamily="34" charset="0"/>
                <a:cs typeface="Amazon Ember" panose="020B0603020204020204" pitchFamily="34" charset="0"/>
              </a:rPr>
              <a:t>Detailed monitoring</a:t>
            </a:r>
          </a:p>
        </p:txBody>
      </p:sp>
      <p:sp>
        <p:nvSpPr>
          <p:cNvPr id="59" name="Rectangle: Diagonal Corners Rounded 34">
            <a:extLst>
              <a:ext uri="{FF2B5EF4-FFF2-40B4-BE49-F238E27FC236}">
                <a16:creationId xmlns:a16="http://schemas.microsoft.com/office/drawing/2014/main" id="{6E5ECE74-2DFD-A04E-952A-4B6FE9AAA371}"/>
              </a:ext>
            </a:extLst>
          </p:cNvPr>
          <p:cNvSpPr/>
          <p:nvPr/>
        </p:nvSpPr>
        <p:spPr>
          <a:xfrm flipH="1">
            <a:off x="6557799" y="2792100"/>
            <a:ext cx="340315" cy="350101"/>
          </a:xfrm>
          <a:prstGeom prst="round2DiagRect">
            <a:avLst/>
          </a:prstGeom>
          <a:solidFill>
            <a:schemeClr val="accent6">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ID" sz="2000" b="1" dirty="0">
                <a:solidFill>
                  <a:schemeClr val="bg1"/>
                </a:solidFill>
              </a:rPr>
              <a:t>06.</a:t>
            </a:r>
          </a:p>
        </p:txBody>
      </p:sp>
      <p:sp>
        <p:nvSpPr>
          <p:cNvPr id="60" name="TextBox 59">
            <a:extLst>
              <a:ext uri="{FF2B5EF4-FFF2-40B4-BE49-F238E27FC236}">
                <a16:creationId xmlns:a16="http://schemas.microsoft.com/office/drawing/2014/main" id="{569B82B3-2B8C-6E48-B00D-323CA62353E5}"/>
              </a:ext>
            </a:extLst>
          </p:cNvPr>
          <p:cNvSpPr txBox="1"/>
          <p:nvPr/>
        </p:nvSpPr>
        <p:spPr>
          <a:xfrm>
            <a:off x="7177166" y="3466572"/>
            <a:ext cx="3299901" cy="452111"/>
          </a:xfrm>
          <a:prstGeom prst="rect">
            <a:avLst/>
          </a:prstGeom>
          <a:noFill/>
        </p:spPr>
        <p:txBody>
          <a:bodyPr wrap="square" lIns="0" tIns="0" rIns="0" bIns="0" rtlCol="0" anchor="t" anchorCtr="0">
            <a:spAutoFit/>
          </a:bodyPr>
          <a:lstStyle/>
          <a:p>
            <a:pPr>
              <a:lnSpc>
                <a:spcPct val="110000"/>
              </a:lnSpc>
            </a:pPr>
            <a:r>
              <a:rPr lang="en-US" sz="2800" dirty="0">
                <a:solidFill>
                  <a:schemeClr val="tx1">
                    <a:lumMod val="50000"/>
                  </a:schemeClr>
                </a:solidFill>
                <a:ea typeface="Amazon Ember" panose="020B0603020204020204" pitchFamily="34" charset="0"/>
                <a:cs typeface="Amazon Ember" panose="020B0603020204020204" pitchFamily="34" charset="0"/>
              </a:rPr>
              <a:t>Auto scaling</a:t>
            </a:r>
          </a:p>
        </p:txBody>
      </p:sp>
      <p:sp>
        <p:nvSpPr>
          <p:cNvPr id="61" name="Rectangle: Diagonal Corners Rounded 34">
            <a:extLst>
              <a:ext uri="{FF2B5EF4-FFF2-40B4-BE49-F238E27FC236}">
                <a16:creationId xmlns:a16="http://schemas.microsoft.com/office/drawing/2014/main" id="{AFCAE5BC-5E7F-254E-9E55-FE8B757388D1}"/>
              </a:ext>
            </a:extLst>
          </p:cNvPr>
          <p:cNvSpPr/>
          <p:nvPr/>
        </p:nvSpPr>
        <p:spPr>
          <a:xfrm flipH="1">
            <a:off x="6557799" y="3556053"/>
            <a:ext cx="340315" cy="350101"/>
          </a:xfrm>
          <a:prstGeom prst="round2DiagRect">
            <a:avLst/>
          </a:prstGeom>
          <a:solidFill>
            <a:schemeClr val="accent6">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ID" sz="2000" b="1" dirty="0">
                <a:solidFill>
                  <a:schemeClr val="bg1"/>
                </a:solidFill>
              </a:rPr>
              <a:t>07</a:t>
            </a:r>
          </a:p>
        </p:txBody>
      </p:sp>
      <p:sp>
        <p:nvSpPr>
          <p:cNvPr id="62" name="TextBox 61">
            <a:extLst>
              <a:ext uri="{FF2B5EF4-FFF2-40B4-BE49-F238E27FC236}">
                <a16:creationId xmlns:a16="http://schemas.microsoft.com/office/drawing/2014/main" id="{3967814F-BA21-5744-991A-B348670DB5DB}"/>
              </a:ext>
            </a:extLst>
          </p:cNvPr>
          <p:cNvSpPr txBox="1"/>
          <p:nvPr/>
        </p:nvSpPr>
        <p:spPr>
          <a:xfrm>
            <a:off x="7177167" y="4205021"/>
            <a:ext cx="4026527" cy="452111"/>
          </a:xfrm>
          <a:prstGeom prst="rect">
            <a:avLst/>
          </a:prstGeom>
          <a:noFill/>
        </p:spPr>
        <p:txBody>
          <a:bodyPr wrap="square" lIns="0" tIns="0" rIns="0" bIns="0" rtlCol="0" anchor="t" anchorCtr="0">
            <a:spAutoFit/>
          </a:bodyPr>
          <a:lstStyle/>
          <a:p>
            <a:pPr>
              <a:lnSpc>
                <a:spcPct val="110000"/>
              </a:lnSpc>
            </a:pPr>
            <a:r>
              <a:rPr lang="en-US" sz="2800" dirty="0">
                <a:solidFill>
                  <a:schemeClr val="tx1">
                    <a:lumMod val="50000"/>
                  </a:schemeClr>
                </a:solidFill>
                <a:ea typeface="Amazon Ember" panose="020B0603020204020204" pitchFamily="34" charset="0"/>
                <a:cs typeface="Amazon Ember" panose="020B0603020204020204" pitchFamily="34" charset="0"/>
              </a:rPr>
              <a:t>Elastic IP addresses</a:t>
            </a:r>
          </a:p>
        </p:txBody>
      </p:sp>
      <p:sp>
        <p:nvSpPr>
          <p:cNvPr id="63" name="Rectangle: Diagonal Corners Rounded 34">
            <a:extLst>
              <a:ext uri="{FF2B5EF4-FFF2-40B4-BE49-F238E27FC236}">
                <a16:creationId xmlns:a16="http://schemas.microsoft.com/office/drawing/2014/main" id="{A44777F0-77E7-E641-88FF-91F9EA8845F1}"/>
              </a:ext>
            </a:extLst>
          </p:cNvPr>
          <p:cNvSpPr/>
          <p:nvPr/>
        </p:nvSpPr>
        <p:spPr>
          <a:xfrm flipH="1">
            <a:off x="6536611" y="4256025"/>
            <a:ext cx="340315" cy="350101"/>
          </a:xfrm>
          <a:prstGeom prst="round2DiagRect">
            <a:avLst/>
          </a:prstGeom>
          <a:solidFill>
            <a:schemeClr val="accent6">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ID" sz="2000" b="1" dirty="0">
                <a:solidFill>
                  <a:schemeClr val="bg1"/>
                </a:solidFill>
              </a:rPr>
              <a:t>08</a:t>
            </a:r>
          </a:p>
        </p:txBody>
      </p:sp>
      <p:sp>
        <p:nvSpPr>
          <p:cNvPr id="64" name="TextBox 63">
            <a:extLst>
              <a:ext uri="{FF2B5EF4-FFF2-40B4-BE49-F238E27FC236}">
                <a16:creationId xmlns:a16="http://schemas.microsoft.com/office/drawing/2014/main" id="{60BDEB28-CD31-6A48-BD67-F0D8F62AC2CD}"/>
              </a:ext>
            </a:extLst>
          </p:cNvPr>
          <p:cNvSpPr txBox="1"/>
          <p:nvPr/>
        </p:nvSpPr>
        <p:spPr>
          <a:xfrm>
            <a:off x="7177169" y="4917950"/>
            <a:ext cx="4931982" cy="452111"/>
          </a:xfrm>
          <a:prstGeom prst="rect">
            <a:avLst/>
          </a:prstGeom>
          <a:noFill/>
        </p:spPr>
        <p:txBody>
          <a:bodyPr wrap="square" lIns="0" tIns="0" rIns="0" bIns="0" rtlCol="0" anchor="t" anchorCtr="0">
            <a:spAutoFit/>
          </a:bodyPr>
          <a:lstStyle/>
          <a:p>
            <a:pPr>
              <a:lnSpc>
                <a:spcPct val="110000"/>
              </a:lnSpc>
            </a:pPr>
            <a:r>
              <a:rPr lang="en-US" sz="2800" dirty="0">
                <a:solidFill>
                  <a:schemeClr val="tx1">
                    <a:lumMod val="50000"/>
                  </a:schemeClr>
                </a:solidFill>
                <a:ea typeface="Amazon Ember" panose="020B0603020204020204" pitchFamily="34" charset="0"/>
                <a:cs typeface="Amazon Ember" panose="020B0603020204020204" pitchFamily="34" charset="0"/>
              </a:rPr>
              <a:t>OS and software titles</a:t>
            </a:r>
          </a:p>
        </p:txBody>
      </p:sp>
      <p:sp>
        <p:nvSpPr>
          <p:cNvPr id="65" name="Rectangle: Diagonal Corners Rounded 34">
            <a:extLst>
              <a:ext uri="{FF2B5EF4-FFF2-40B4-BE49-F238E27FC236}">
                <a16:creationId xmlns:a16="http://schemas.microsoft.com/office/drawing/2014/main" id="{15843E2B-C87D-FE47-8CFA-5D945EFBC6B7}"/>
              </a:ext>
            </a:extLst>
          </p:cNvPr>
          <p:cNvSpPr/>
          <p:nvPr/>
        </p:nvSpPr>
        <p:spPr>
          <a:xfrm flipH="1">
            <a:off x="6536610" y="4955997"/>
            <a:ext cx="340315" cy="350101"/>
          </a:xfrm>
          <a:prstGeom prst="round2DiagRect">
            <a:avLst/>
          </a:prstGeom>
          <a:solidFill>
            <a:schemeClr val="accent6">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ID" sz="2000" b="1" dirty="0">
                <a:solidFill>
                  <a:schemeClr val="bg1"/>
                </a:solidFill>
              </a:rPr>
              <a:t>09</a:t>
            </a:r>
          </a:p>
        </p:txBody>
      </p:sp>
      <p:cxnSp>
        <p:nvCxnSpPr>
          <p:cNvPr id="66" name="Straight Connector 65">
            <a:extLst>
              <a:ext uri="{FF2B5EF4-FFF2-40B4-BE49-F238E27FC236}">
                <a16:creationId xmlns:a16="http://schemas.microsoft.com/office/drawing/2014/main" id="{6B2D6173-58EE-ED41-BCCA-C1BFF851CBF1}"/>
              </a:ext>
            </a:extLst>
          </p:cNvPr>
          <p:cNvCxnSpPr>
            <a:cxnSpLocks/>
          </p:cNvCxnSpPr>
          <p:nvPr/>
        </p:nvCxnSpPr>
        <p:spPr>
          <a:xfrm flipH="1">
            <a:off x="7072923" y="4087317"/>
            <a:ext cx="329990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201BF53-2754-3B49-9FFD-B89DF43F9CDD}"/>
              </a:ext>
            </a:extLst>
          </p:cNvPr>
          <p:cNvCxnSpPr>
            <a:cxnSpLocks/>
          </p:cNvCxnSpPr>
          <p:nvPr/>
        </p:nvCxnSpPr>
        <p:spPr>
          <a:xfrm flipH="1">
            <a:off x="7072923" y="4796302"/>
            <a:ext cx="329990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3"/>
          </p:nvPr>
        </p:nvSpPr>
        <p:spPr/>
        <p:txBody>
          <a:bodyPr/>
          <a:lstStyle/>
          <a:p>
            <a:r>
              <a:rPr lang="en-US" smtClean="0"/>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19</a:t>
            </a:fld>
            <a:endParaRPr lang="en-US"/>
          </a:p>
        </p:txBody>
      </p:sp>
    </p:spTree>
    <p:extLst>
      <p:ext uri="{BB962C8B-B14F-4D97-AF65-F5344CB8AC3E}">
        <p14:creationId xmlns:p14="http://schemas.microsoft.com/office/powerpoint/2010/main" val="3759381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Domain 4 Exam Outline</a:t>
            </a:r>
          </a:p>
        </p:txBody>
      </p:sp>
      <p:sp>
        <p:nvSpPr>
          <p:cNvPr id="5" name="Text Placeholder 4"/>
          <p:cNvSpPr>
            <a:spLocks noGrp="1"/>
          </p:cNvSpPr>
          <p:nvPr>
            <p:ph idx="1"/>
          </p:nvPr>
        </p:nvSpPr>
        <p:spPr>
          <a:xfrm>
            <a:off x="419100" y="1528175"/>
            <a:ext cx="11353800" cy="2605650"/>
          </a:xfrm>
        </p:spPr>
        <p:txBody>
          <a:bodyPr vert="horz" wrap="square" lIns="121920" tIns="76200" rIns="121920" bIns="76200" rtlCol="0">
            <a:spAutoFit/>
          </a:bodyPr>
          <a:lstStyle/>
          <a:p>
            <a:pPr>
              <a:lnSpc>
                <a:spcPct val="100000"/>
              </a:lnSpc>
              <a:spcBef>
                <a:spcPts val="3500"/>
              </a:spcBef>
            </a:pPr>
            <a:endParaRPr lang="en-US" sz="2333" b="1" dirty="0">
              <a:latin typeface="+mn-lt"/>
            </a:endParaRPr>
          </a:p>
          <a:p>
            <a:pPr marL="0" indent="0">
              <a:lnSpc>
                <a:spcPct val="100000"/>
              </a:lnSpc>
              <a:buNone/>
            </a:pPr>
            <a:r>
              <a:rPr lang="en-US" b="1" dirty="0">
                <a:latin typeface="+mn-lt"/>
              </a:rPr>
              <a:t>4.1 Determine how to design cost-optimized storage.</a:t>
            </a:r>
          </a:p>
          <a:p>
            <a:pPr marL="0" indent="0">
              <a:lnSpc>
                <a:spcPct val="100000"/>
              </a:lnSpc>
              <a:buNone/>
            </a:pPr>
            <a:endParaRPr lang="en-US" sz="2333" b="1" dirty="0">
              <a:latin typeface="+mn-lt"/>
            </a:endParaRPr>
          </a:p>
          <a:p>
            <a:pPr marL="0" indent="0">
              <a:lnSpc>
                <a:spcPct val="100000"/>
              </a:lnSpc>
              <a:buNone/>
            </a:pPr>
            <a:r>
              <a:rPr lang="en-US" b="1" dirty="0">
                <a:latin typeface="+mn-lt"/>
              </a:rPr>
              <a:t>4.2 Determine how to design cost-optimized compute.</a:t>
            </a:r>
          </a:p>
          <a:p>
            <a:pPr>
              <a:lnSpc>
                <a:spcPct val="100000"/>
              </a:lnSpc>
            </a:pPr>
            <a:endParaRPr lang="en-US" sz="2333" b="1" dirty="0"/>
          </a:p>
        </p:txBody>
      </p:sp>
      <p:sp>
        <p:nvSpPr>
          <p:cNvPr id="2" name="Footer Placeholder 1"/>
          <p:cNvSpPr>
            <a:spLocks noGrp="1"/>
          </p:cNvSpPr>
          <p:nvPr>
            <p:ph type="ftr" sz="quarter" idx="3"/>
          </p:nvPr>
        </p:nvSpPr>
        <p:spPr/>
        <p:txBody>
          <a:bodyPr/>
          <a:lstStyle/>
          <a:p>
            <a:r>
              <a:rPr lang="en-US" smtClean="0"/>
              <a:t>© 2020 Amazon Web Services, Inc. or its Affiliates. All rights reserved.</a:t>
            </a:r>
            <a:endParaRPr lang="en-US" dirty="0"/>
          </a:p>
        </p:txBody>
      </p:sp>
      <p:sp>
        <p:nvSpPr>
          <p:cNvPr id="3" name="Slide Number Placeholder 2"/>
          <p:cNvSpPr>
            <a:spLocks noGrp="1"/>
          </p:cNvSpPr>
          <p:nvPr>
            <p:ph type="sldNum" sz="quarter" idx="12"/>
          </p:nvPr>
        </p:nvSpPr>
        <p:spPr/>
        <p:txBody>
          <a:bodyPr/>
          <a:lstStyle/>
          <a:p>
            <a:fld id="{B6A95138-A96E-2F42-A959-2EFD44FE4AB7}" type="slidenum">
              <a:rPr lang="en-US" smtClean="0"/>
              <a:t>2</a:t>
            </a:fld>
            <a:endParaRPr lang="en-US"/>
          </a:p>
        </p:txBody>
      </p:sp>
    </p:spTree>
    <p:extLst>
      <p:ext uri="{BB962C8B-B14F-4D97-AF65-F5344CB8AC3E}">
        <p14:creationId xmlns:p14="http://schemas.microsoft.com/office/powerpoint/2010/main" val="1235818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Saving Money with Amazon EC2 Instances</a:t>
            </a:r>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pPr marL="0" indent="0">
              <a:lnSpc>
                <a:spcPct val="150000"/>
              </a:lnSpc>
              <a:buNone/>
            </a:pPr>
            <a:r>
              <a:rPr lang="en-US" b="1" dirty="0">
                <a:solidFill>
                  <a:schemeClr val="accent3"/>
                </a:solidFill>
                <a:latin typeface="+mj-lt"/>
              </a:rPr>
              <a:t>Reserved Instances (RI)</a:t>
            </a:r>
          </a:p>
          <a:p>
            <a:pPr marL="621882" lvl="1" indent="-285739">
              <a:lnSpc>
                <a:spcPct val="100000"/>
              </a:lnSpc>
              <a:spcAft>
                <a:spcPts val="1800"/>
              </a:spcAft>
            </a:pPr>
            <a:r>
              <a:rPr lang="en-US" dirty="0">
                <a:latin typeface="+mj-lt"/>
              </a:rPr>
              <a:t>Up to 75% discount compared to on-demand pricing</a:t>
            </a:r>
          </a:p>
          <a:p>
            <a:pPr marL="336143" lvl="1" indent="0">
              <a:lnSpc>
                <a:spcPct val="100000"/>
              </a:lnSpc>
              <a:spcAft>
                <a:spcPts val="1800"/>
              </a:spcAft>
              <a:buNone/>
            </a:pPr>
            <a:r>
              <a:rPr lang="en-US" b="1" dirty="0">
                <a:latin typeface="+mj-lt"/>
              </a:rPr>
              <a:t>RI Types</a:t>
            </a:r>
          </a:p>
          <a:p>
            <a:pPr marL="621882" lvl="1" indent="-285739">
              <a:lnSpc>
                <a:spcPct val="100000"/>
              </a:lnSpc>
              <a:spcAft>
                <a:spcPts val="1800"/>
              </a:spcAft>
            </a:pPr>
            <a:r>
              <a:rPr lang="en-US" dirty="0">
                <a:latin typeface="+mj-lt"/>
              </a:rPr>
              <a:t>Standard RIs</a:t>
            </a:r>
          </a:p>
          <a:p>
            <a:pPr marL="621882" lvl="1" indent="-285739">
              <a:lnSpc>
                <a:spcPct val="100000"/>
              </a:lnSpc>
              <a:spcAft>
                <a:spcPts val="1800"/>
              </a:spcAft>
            </a:pPr>
            <a:r>
              <a:rPr lang="en-US" dirty="0">
                <a:latin typeface="+mj-lt"/>
              </a:rPr>
              <a:t>Convertible RIs</a:t>
            </a:r>
          </a:p>
          <a:p>
            <a:pPr marL="621882" lvl="1" indent="-285739">
              <a:lnSpc>
                <a:spcPct val="100000"/>
              </a:lnSpc>
              <a:spcAft>
                <a:spcPts val="1800"/>
              </a:spcAft>
            </a:pPr>
            <a:r>
              <a:rPr lang="en-US" dirty="0">
                <a:latin typeface="+mj-lt"/>
              </a:rPr>
              <a:t>Scheduled RIs </a:t>
            </a:r>
          </a:p>
        </p:txBody>
      </p:sp>
      <p:sp>
        <p:nvSpPr>
          <p:cNvPr id="2" name="Content Placeholder 1">
            <a:extLst>
              <a:ext uri="{FF2B5EF4-FFF2-40B4-BE49-F238E27FC236}">
                <a16:creationId xmlns:a16="http://schemas.microsoft.com/office/drawing/2014/main" id="{7D978F0D-6D94-C94C-9E9C-BDCD5FB9ED8D}"/>
              </a:ext>
            </a:extLst>
          </p:cNvPr>
          <p:cNvSpPr>
            <a:spLocks noGrp="1"/>
          </p:cNvSpPr>
          <p:nvPr>
            <p:ph idx="13"/>
          </p:nvPr>
        </p:nvSpPr>
        <p:spPr/>
        <p:txBody>
          <a:bodyPr/>
          <a:lstStyle/>
          <a:p>
            <a:pPr marL="0" indent="0">
              <a:lnSpc>
                <a:spcPct val="150000"/>
              </a:lnSpc>
              <a:buNone/>
            </a:pPr>
            <a:r>
              <a:rPr lang="en-US" b="1" dirty="0">
                <a:solidFill>
                  <a:srgbClr val="D232AA"/>
                </a:solidFill>
              </a:rPr>
              <a:t>Spot Instances</a:t>
            </a:r>
          </a:p>
          <a:p>
            <a:pPr marL="621882" lvl="1" indent="-285739">
              <a:lnSpc>
                <a:spcPct val="100000"/>
              </a:lnSpc>
              <a:spcAft>
                <a:spcPts val="1800"/>
              </a:spcAft>
            </a:pPr>
            <a:r>
              <a:rPr lang="en-US" dirty="0">
                <a:latin typeface="+mj-lt"/>
              </a:rPr>
              <a:t>Spare compute capacity in the AWS </a:t>
            </a:r>
          </a:p>
          <a:p>
            <a:pPr marL="621882" lvl="1" indent="-285739">
              <a:lnSpc>
                <a:spcPct val="100000"/>
              </a:lnSpc>
              <a:spcAft>
                <a:spcPts val="1800"/>
              </a:spcAft>
            </a:pPr>
            <a:r>
              <a:rPr lang="en-US" dirty="0">
                <a:latin typeface="+mj-lt"/>
              </a:rPr>
              <a:t>30% to 45% discount compared to on-demand pricing </a:t>
            </a:r>
          </a:p>
          <a:p>
            <a:endParaRPr lang="en-US" dirty="0"/>
          </a:p>
        </p:txBody>
      </p:sp>
      <p:sp>
        <p:nvSpPr>
          <p:cNvPr id="5" name="Footer Placeholder 4"/>
          <p:cNvSpPr>
            <a:spLocks noGrp="1"/>
          </p:cNvSpPr>
          <p:nvPr>
            <p:ph type="ftr" sz="quarter" idx="3"/>
          </p:nvPr>
        </p:nvSpPr>
        <p:spPr/>
        <p:txBody>
          <a:bodyPr/>
          <a:lstStyle/>
          <a:p>
            <a:r>
              <a:rPr lang="en-US" smtClean="0"/>
              <a:t>© 2020 Amazon Web Services, Inc. or its Affiliates. All rights reserved.</a:t>
            </a:r>
            <a:endParaRPr lang="en-US" dirty="0"/>
          </a:p>
        </p:txBody>
      </p:sp>
      <p:sp>
        <p:nvSpPr>
          <p:cNvPr id="6" name="Slide Number Placeholder 5"/>
          <p:cNvSpPr>
            <a:spLocks noGrp="1"/>
          </p:cNvSpPr>
          <p:nvPr>
            <p:ph type="sldNum" sz="quarter" idx="12"/>
          </p:nvPr>
        </p:nvSpPr>
        <p:spPr/>
        <p:txBody>
          <a:bodyPr/>
          <a:lstStyle/>
          <a:p>
            <a:fld id="{B6A95138-A96E-2F42-A959-2EFD44FE4AB7}" type="slidenum">
              <a:rPr lang="en-US" smtClean="0"/>
              <a:t>20</a:t>
            </a:fld>
            <a:endParaRPr lang="en-US"/>
          </a:p>
        </p:txBody>
      </p:sp>
    </p:spTree>
    <p:extLst>
      <p:ext uri="{BB962C8B-B14F-4D97-AF65-F5344CB8AC3E}">
        <p14:creationId xmlns:p14="http://schemas.microsoft.com/office/powerpoint/2010/main" val="590541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Sample Exam Question</a:t>
            </a:r>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pPr marL="0" indent="0">
              <a:lnSpc>
                <a:spcPct val="100000"/>
              </a:lnSpc>
              <a:buNone/>
            </a:pPr>
            <a:r>
              <a:rPr lang="en-US" dirty="0"/>
              <a:t>You have to run a batch job every Sunday night. The job completes in less than 90 minutes and cannot be postponed. </a:t>
            </a:r>
          </a:p>
          <a:p>
            <a:pPr>
              <a:lnSpc>
                <a:spcPct val="100000"/>
              </a:lnSpc>
            </a:pPr>
            <a:endParaRPr lang="en-US" sz="2333" dirty="0"/>
          </a:p>
          <a:p>
            <a:pPr marL="0" indent="0">
              <a:lnSpc>
                <a:spcPct val="100000"/>
              </a:lnSpc>
              <a:buNone/>
            </a:pPr>
            <a:r>
              <a:rPr lang="en-US" dirty="0"/>
              <a:t>Which Amazon EC2 payment model should you use for the best price?</a:t>
            </a:r>
          </a:p>
          <a:p>
            <a:pPr>
              <a:lnSpc>
                <a:spcPct val="100000"/>
              </a:lnSpc>
            </a:pPr>
            <a:endParaRPr lang="en-US" sz="2333" dirty="0"/>
          </a:p>
          <a:p>
            <a:pPr marL="380985" indent="-380985">
              <a:lnSpc>
                <a:spcPct val="100000"/>
              </a:lnSpc>
              <a:buAutoNum type="alphaUcPeriod"/>
            </a:pPr>
            <a:r>
              <a:rPr lang="en-US" sz="2400" dirty="0"/>
              <a:t>On-demand</a:t>
            </a:r>
          </a:p>
          <a:p>
            <a:pPr marL="380985" indent="-380985">
              <a:lnSpc>
                <a:spcPct val="100000"/>
              </a:lnSpc>
              <a:buAutoNum type="alphaUcPeriod"/>
            </a:pPr>
            <a:r>
              <a:rPr lang="en-US" sz="2400" dirty="0"/>
              <a:t>Reserved</a:t>
            </a:r>
          </a:p>
          <a:p>
            <a:pPr marL="380985" indent="-380985">
              <a:lnSpc>
                <a:spcPct val="100000"/>
              </a:lnSpc>
              <a:buAutoNum type="alphaUcPeriod"/>
            </a:pPr>
            <a:r>
              <a:rPr lang="en-US" sz="2400" dirty="0"/>
              <a:t>Scheduled Reserved Instance</a:t>
            </a:r>
          </a:p>
          <a:p>
            <a:pPr marL="380985" indent="-380985">
              <a:lnSpc>
                <a:spcPct val="100000"/>
              </a:lnSpc>
              <a:buAutoNum type="alphaUcPeriod"/>
            </a:pPr>
            <a:r>
              <a:rPr lang="en-US" sz="2400" dirty="0"/>
              <a:t>Spot</a:t>
            </a:r>
          </a:p>
        </p:txBody>
      </p:sp>
      <p:sp>
        <p:nvSpPr>
          <p:cNvPr id="2" name="Footer Placeholder 1"/>
          <p:cNvSpPr>
            <a:spLocks noGrp="1"/>
          </p:cNvSpPr>
          <p:nvPr>
            <p:ph type="ftr" sz="quarter" idx="3"/>
          </p:nvPr>
        </p:nvSpPr>
        <p:spPr/>
        <p:txBody>
          <a:bodyPr/>
          <a:lstStyle/>
          <a:p>
            <a:r>
              <a:rPr lang="en-US" smtClean="0"/>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21</a:t>
            </a:fld>
            <a:endParaRPr lang="en-US"/>
          </a:p>
        </p:txBody>
      </p:sp>
    </p:spTree>
    <p:extLst>
      <p:ext uri="{BB962C8B-B14F-4D97-AF65-F5344CB8AC3E}">
        <p14:creationId xmlns:p14="http://schemas.microsoft.com/office/powerpoint/2010/main" val="2928913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Sample Exam Question</a:t>
            </a:r>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pPr marL="0" indent="0">
              <a:lnSpc>
                <a:spcPct val="100000"/>
              </a:lnSpc>
              <a:buNone/>
            </a:pPr>
            <a:r>
              <a:rPr lang="en-US" dirty="0"/>
              <a:t>You have to run a batch job </a:t>
            </a:r>
            <a:r>
              <a:rPr lang="en-US" b="1" dirty="0">
                <a:solidFill>
                  <a:srgbClr val="D232AA"/>
                </a:solidFill>
              </a:rPr>
              <a:t>every Sunday night</a:t>
            </a:r>
            <a:r>
              <a:rPr lang="en-US" dirty="0"/>
              <a:t>. The job completes in less than 90 minutes and </a:t>
            </a:r>
            <a:r>
              <a:rPr lang="en-US" b="1" dirty="0">
                <a:solidFill>
                  <a:srgbClr val="D232AA"/>
                </a:solidFill>
              </a:rPr>
              <a:t>cannot be postponed</a:t>
            </a:r>
            <a:r>
              <a:rPr lang="en-US" dirty="0"/>
              <a:t>. </a:t>
            </a:r>
          </a:p>
          <a:p>
            <a:pPr>
              <a:lnSpc>
                <a:spcPct val="100000"/>
              </a:lnSpc>
            </a:pPr>
            <a:endParaRPr lang="en-US" sz="2333" dirty="0"/>
          </a:p>
          <a:p>
            <a:pPr marL="0" indent="0">
              <a:lnSpc>
                <a:spcPct val="100000"/>
              </a:lnSpc>
              <a:buNone/>
            </a:pPr>
            <a:r>
              <a:rPr lang="en-US" dirty="0"/>
              <a:t>Which Amazon EC2 payment model should you use for the </a:t>
            </a:r>
            <a:r>
              <a:rPr lang="en-US" b="1" dirty="0">
                <a:solidFill>
                  <a:srgbClr val="D232AA"/>
                </a:solidFill>
              </a:rPr>
              <a:t>best price</a:t>
            </a:r>
            <a:r>
              <a:rPr lang="en-US" dirty="0"/>
              <a:t>?</a:t>
            </a:r>
          </a:p>
          <a:p>
            <a:pPr>
              <a:lnSpc>
                <a:spcPct val="100000"/>
              </a:lnSpc>
            </a:pPr>
            <a:endParaRPr lang="en-US" sz="2333" dirty="0"/>
          </a:p>
          <a:p>
            <a:pPr marL="380985" indent="-380985">
              <a:lnSpc>
                <a:spcPct val="100000"/>
              </a:lnSpc>
              <a:buAutoNum type="alphaUcPeriod"/>
            </a:pPr>
            <a:r>
              <a:rPr lang="en-US" sz="2400" dirty="0"/>
              <a:t>On-demand</a:t>
            </a:r>
          </a:p>
          <a:p>
            <a:pPr marL="380985" indent="-380985">
              <a:lnSpc>
                <a:spcPct val="100000"/>
              </a:lnSpc>
              <a:buAutoNum type="alphaUcPeriod"/>
            </a:pPr>
            <a:r>
              <a:rPr lang="en-US" sz="2400" dirty="0"/>
              <a:t>Reserved</a:t>
            </a:r>
          </a:p>
          <a:p>
            <a:pPr marL="380985" indent="-380985">
              <a:lnSpc>
                <a:spcPct val="100000"/>
              </a:lnSpc>
              <a:buAutoNum type="alphaUcPeriod"/>
            </a:pPr>
            <a:r>
              <a:rPr lang="en-US" sz="2400" dirty="0"/>
              <a:t>Scheduled Reserved Instance</a:t>
            </a:r>
          </a:p>
          <a:p>
            <a:pPr marL="380985" indent="-380985">
              <a:lnSpc>
                <a:spcPct val="100000"/>
              </a:lnSpc>
              <a:buAutoNum type="alphaUcPeriod"/>
            </a:pPr>
            <a:r>
              <a:rPr lang="en-US" sz="2400" dirty="0"/>
              <a:t>Spot</a:t>
            </a:r>
          </a:p>
        </p:txBody>
      </p:sp>
      <p:sp>
        <p:nvSpPr>
          <p:cNvPr id="2" name="Footer Placeholder 1"/>
          <p:cNvSpPr>
            <a:spLocks noGrp="1"/>
          </p:cNvSpPr>
          <p:nvPr>
            <p:ph type="ftr" sz="quarter" idx="3"/>
          </p:nvPr>
        </p:nvSpPr>
        <p:spPr/>
        <p:txBody>
          <a:bodyPr/>
          <a:lstStyle/>
          <a:p>
            <a:r>
              <a:rPr lang="en-US" smtClean="0"/>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22</a:t>
            </a:fld>
            <a:endParaRPr lang="en-US"/>
          </a:p>
        </p:txBody>
      </p:sp>
    </p:spTree>
    <p:extLst>
      <p:ext uri="{BB962C8B-B14F-4D97-AF65-F5344CB8AC3E}">
        <p14:creationId xmlns:p14="http://schemas.microsoft.com/office/powerpoint/2010/main" val="3599436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Sample Exam Question</a:t>
            </a:r>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pPr marL="0" indent="0">
              <a:lnSpc>
                <a:spcPct val="100000"/>
              </a:lnSpc>
              <a:buNone/>
            </a:pPr>
            <a:r>
              <a:rPr lang="en-US" dirty="0"/>
              <a:t>You have to run a batch job </a:t>
            </a:r>
            <a:r>
              <a:rPr lang="en-US" b="1" dirty="0">
                <a:solidFill>
                  <a:srgbClr val="D232AA"/>
                </a:solidFill>
              </a:rPr>
              <a:t>every Sunday night</a:t>
            </a:r>
            <a:r>
              <a:rPr lang="en-US" dirty="0"/>
              <a:t>. The job completes in less than 90 minutes and </a:t>
            </a:r>
            <a:r>
              <a:rPr lang="en-US" b="1" dirty="0">
                <a:solidFill>
                  <a:srgbClr val="D232AA"/>
                </a:solidFill>
              </a:rPr>
              <a:t>cannot be postponed</a:t>
            </a:r>
            <a:r>
              <a:rPr lang="en-US" dirty="0"/>
              <a:t>. </a:t>
            </a:r>
          </a:p>
          <a:p>
            <a:pPr>
              <a:lnSpc>
                <a:spcPct val="100000"/>
              </a:lnSpc>
            </a:pPr>
            <a:endParaRPr lang="en-US" sz="2333" dirty="0"/>
          </a:p>
          <a:p>
            <a:pPr marL="0" indent="0">
              <a:lnSpc>
                <a:spcPct val="100000"/>
              </a:lnSpc>
              <a:buNone/>
            </a:pPr>
            <a:r>
              <a:rPr lang="en-US" dirty="0"/>
              <a:t>Which Amazon EC2 payment model should you use for the </a:t>
            </a:r>
            <a:r>
              <a:rPr lang="en-US" b="1" dirty="0">
                <a:solidFill>
                  <a:srgbClr val="D232AA"/>
                </a:solidFill>
              </a:rPr>
              <a:t>best price</a:t>
            </a:r>
            <a:r>
              <a:rPr lang="en-US" dirty="0"/>
              <a:t>?</a:t>
            </a:r>
          </a:p>
          <a:p>
            <a:pPr>
              <a:lnSpc>
                <a:spcPct val="100000"/>
              </a:lnSpc>
            </a:pPr>
            <a:endParaRPr lang="en-US" sz="2333" dirty="0"/>
          </a:p>
          <a:p>
            <a:pPr marL="380985" indent="-380985">
              <a:lnSpc>
                <a:spcPct val="100000"/>
              </a:lnSpc>
              <a:buFont typeface="Arial" pitchFamily="34" charset="0"/>
              <a:buAutoNum type="alphaUcPeriod"/>
            </a:pPr>
            <a:r>
              <a:rPr lang="en-US" sz="2400" strike="sngStrike" dirty="0"/>
              <a:t>On-demand</a:t>
            </a:r>
            <a:r>
              <a:rPr lang="en-US" sz="2400" dirty="0"/>
              <a:t> (not as cheap as other options)</a:t>
            </a:r>
          </a:p>
          <a:p>
            <a:pPr marL="380985" indent="-380985">
              <a:lnSpc>
                <a:spcPct val="100000"/>
              </a:lnSpc>
              <a:buAutoNum type="alphaUcPeriod"/>
            </a:pPr>
            <a:r>
              <a:rPr lang="en-US" sz="2400" dirty="0"/>
              <a:t>Reserved</a:t>
            </a:r>
          </a:p>
          <a:p>
            <a:pPr marL="380985" indent="-380985">
              <a:lnSpc>
                <a:spcPct val="100000"/>
              </a:lnSpc>
              <a:buAutoNum type="alphaUcPeriod"/>
            </a:pPr>
            <a:r>
              <a:rPr lang="en-US" sz="2400" dirty="0"/>
              <a:t>Scheduled Reserved Instance</a:t>
            </a:r>
          </a:p>
          <a:p>
            <a:pPr marL="380985" indent="-380985">
              <a:lnSpc>
                <a:spcPct val="100000"/>
              </a:lnSpc>
              <a:buAutoNum type="alphaUcPeriod"/>
            </a:pPr>
            <a:r>
              <a:rPr lang="en-US" sz="2400" dirty="0"/>
              <a:t>Spot</a:t>
            </a:r>
          </a:p>
        </p:txBody>
      </p:sp>
      <p:sp>
        <p:nvSpPr>
          <p:cNvPr id="2" name="Footer Placeholder 1"/>
          <p:cNvSpPr>
            <a:spLocks noGrp="1"/>
          </p:cNvSpPr>
          <p:nvPr>
            <p:ph type="ftr" sz="quarter" idx="3"/>
          </p:nvPr>
        </p:nvSpPr>
        <p:spPr/>
        <p:txBody>
          <a:bodyPr/>
          <a:lstStyle/>
          <a:p>
            <a:r>
              <a:rPr lang="en-US" smtClean="0"/>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23</a:t>
            </a:fld>
            <a:endParaRPr lang="en-US"/>
          </a:p>
        </p:txBody>
      </p:sp>
    </p:spTree>
    <p:extLst>
      <p:ext uri="{BB962C8B-B14F-4D97-AF65-F5344CB8AC3E}">
        <p14:creationId xmlns:p14="http://schemas.microsoft.com/office/powerpoint/2010/main" val="3936266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Sample Exam Question</a:t>
            </a:r>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pPr marL="0" indent="0">
              <a:lnSpc>
                <a:spcPct val="100000"/>
              </a:lnSpc>
              <a:buNone/>
            </a:pPr>
            <a:r>
              <a:rPr lang="en-US" dirty="0"/>
              <a:t>You have to run a batch job </a:t>
            </a:r>
            <a:r>
              <a:rPr lang="en-US" b="1" dirty="0">
                <a:solidFill>
                  <a:srgbClr val="D232AA"/>
                </a:solidFill>
              </a:rPr>
              <a:t>every Sunday night</a:t>
            </a:r>
            <a:r>
              <a:rPr lang="en-US" dirty="0"/>
              <a:t>. The job completes in less than 90 minutes and </a:t>
            </a:r>
            <a:r>
              <a:rPr lang="en-US" b="1" dirty="0">
                <a:solidFill>
                  <a:srgbClr val="D232AA"/>
                </a:solidFill>
              </a:rPr>
              <a:t>cannot be postponed</a:t>
            </a:r>
            <a:r>
              <a:rPr lang="en-US" dirty="0"/>
              <a:t>. </a:t>
            </a:r>
          </a:p>
          <a:p>
            <a:pPr>
              <a:lnSpc>
                <a:spcPct val="100000"/>
              </a:lnSpc>
            </a:pPr>
            <a:endParaRPr lang="en-US" sz="2333" dirty="0"/>
          </a:p>
          <a:p>
            <a:pPr marL="0" indent="0">
              <a:lnSpc>
                <a:spcPct val="100000"/>
              </a:lnSpc>
              <a:buNone/>
            </a:pPr>
            <a:r>
              <a:rPr lang="en-US" dirty="0"/>
              <a:t>Which Amazon EC2 payment model should you use for the </a:t>
            </a:r>
            <a:r>
              <a:rPr lang="en-US" b="1" dirty="0">
                <a:solidFill>
                  <a:srgbClr val="D232AA"/>
                </a:solidFill>
              </a:rPr>
              <a:t>best price</a:t>
            </a:r>
            <a:r>
              <a:rPr lang="en-US" dirty="0"/>
              <a:t>?</a:t>
            </a:r>
          </a:p>
          <a:p>
            <a:pPr>
              <a:lnSpc>
                <a:spcPct val="100000"/>
              </a:lnSpc>
            </a:pPr>
            <a:endParaRPr lang="en-US" sz="2333" dirty="0"/>
          </a:p>
          <a:p>
            <a:pPr marL="380985" indent="-380985">
              <a:lnSpc>
                <a:spcPct val="100000"/>
              </a:lnSpc>
              <a:buFont typeface="Arial" pitchFamily="34" charset="0"/>
              <a:buAutoNum type="alphaUcPeriod"/>
            </a:pPr>
            <a:r>
              <a:rPr lang="en-US" sz="2400" strike="sngStrike" dirty="0">
                <a:solidFill>
                  <a:schemeClr val="bg1">
                    <a:lumMod val="65000"/>
                  </a:schemeClr>
                </a:solidFill>
              </a:rPr>
              <a:t>On-demand</a:t>
            </a:r>
            <a:r>
              <a:rPr lang="en-US" sz="2400" dirty="0">
                <a:solidFill>
                  <a:schemeClr val="bg1">
                    <a:lumMod val="65000"/>
                  </a:schemeClr>
                </a:solidFill>
              </a:rPr>
              <a:t> (not as cheap as other options)</a:t>
            </a:r>
          </a:p>
          <a:p>
            <a:pPr marL="380985" indent="-380985">
              <a:lnSpc>
                <a:spcPct val="100000"/>
              </a:lnSpc>
              <a:buFont typeface="Arial" pitchFamily="34" charset="0"/>
              <a:buAutoNum type="alphaUcPeriod"/>
            </a:pPr>
            <a:r>
              <a:rPr lang="en-US" sz="2400" strike="sngStrike" dirty="0"/>
              <a:t>Reserved</a:t>
            </a:r>
            <a:r>
              <a:rPr lang="en-US" sz="2400" dirty="0"/>
              <a:t> (reservation would be wasted when the job is not running)</a:t>
            </a:r>
          </a:p>
          <a:p>
            <a:pPr marL="380985" indent="-380985">
              <a:lnSpc>
                <a:spcPct val="100000"/>
              </a:lnSpc>
              <a:buAutoNum type="alphaUcPeriod"/>
            </a:pPr>
            <a:r>
              <a:rPr lang="en-US" sz="2400" dirty="0"/>
              <a:t>Scheduled Reserved Instance</a:t>
            </a:r>
          </a:p>
          <a:p>
            <a:pPr marL="380985" indent="-380985">
              <a:lnSpc>
                <a:spcPct val="100000"/>
              </a:lnSpc>
              <a:buAutoNum type="alphaUcPeriod"/>
            </a:pPr>
            <a:r>
              <a:rPr lang="en-US" sz="2400" dirty="0"/>
              <a:t>Spot</a:t>
            </a:r>
          </a:p>
        </p:txBody>
      </p:sp>
      <p:sp>
        <p:nvSpPr>
          <p:cNvPr id="2" name="Footer Placeholder 1"/>
          <p:cNvSpPr>
            <a:spLocks noGrp="1"/>
          </p:cNvSpPr>
          <p:nvPr>
            <p:ph type="ftr" sz="quarter" idx="3"/>
          </p:nvPr>
        </p:nvSpPr>
        <p:spPr/>
        <p:txBody>
          <a:bodyPr/>
          <a:lstStyle/>
          <a:p>
            <a:r>
              <a:rPr lang="en-US" smtClean="0"/>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24</a:t>
            </a:fld>
            <a:endParaRPr lang="en-US"/>
          </a:p>
        </p:txBody>
      </p:sp>
    </p:spTree>
    <p:extLst>
      <p:ext uri="{BB962C8B-B14F-4D97-AF65-F5344CB8AC3E}">
        <p14:creationId xmlns:p14="http://schemas.microsoft.com/office/powerpoint/2010/main" val="1537960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Sample Exam Question</a:t>
            </a:r>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pPr marL="0" indent="0">
              <a:lnSpc>
                <a:spcPct val="100000"/>
              </a:lnSpc>
              <a:buNone/>
            </a:pPr>
            <a:r>
              <a:rPr lang="en-US" dirty="0"/>
              <a:t>You have to run a batch job </a:t>
            </a:r>
            <a:r>
              <a:rPr lang="en-US" b="1" dirty="0">
                <a:solidFill>
                  <a:srgbClr val="D232AA"/>
                </a:solidFill>
              </a:rPr>
              <a:t>every Sunday night</a:t>
            </a:r>
            <a:r>
              <a:rPr lang="en-US" dirty="0"/>
              <a:t>. The job completes in less than 90 minutes and </a:t>
            </a:r>
            <a:r>
              <a:rPr lang="en-US" b="1" dirty="0">
                <a:solidFill>
                  <a:srgbClr val="D232AA"/>
                </a:solidFill>
              </a:rPr>
              <a:t>cannot be postponed</a:t>
            </a:r>
            <a:r>
              <a:rPr lang="en-US" dirty="0"/>
              <a:t>. </a:t>
            </a:r>
          </a:p>
          <a:p>
            <a:pPr>
              <a:lnSpc>
                <a:spcPct val="100000"/>
              </a:lnSpc>
            </a:pPr>
            <a:endParaRPr lang="en-US" sz="2333" dirty="0"/>
          </a:p>
          <a:p>
            <a:pPr marL="0" indent="0">
              <a:lnSpc>
                <a:spcPct val="100000"/>
              </a:lnSpc>
              <a:buNone/>
            </a:pPr>
            <a:r>
              <a:rPr lang="en-US" dirty="0"/>
              <a:t>Which Amazon EC2 payment model should you use for the </a:t>
            </a:r>
            <a:r>
              <a:rPr lang="en-US" b="1" dirty="0">
                <a:solidFill>
                  <a:srgbClr val="D232AA"/>
                </a:solidFill>
              </a:rPr>
              <a:t>best price</a:t>
            </a:r>
            <a:r>
              <a:rPr lang="en-US" dirty="0"/>
              <a:t>?</a:t>
            </a:r>
          </a:p>
          <a:p>
            <a:pPr>
              <a:lnSpc>
                <a:spcPct val="100000"/>
              </a:lnSpc>
            </a:pPr>
            <a:endParaRPr lang="en-US" sz="2333" dirty="0"/>
          </a:p>
          <a:p>
            <a:pPr marL="380985" indent="-380985">
              <a:lnSpc>
                <a:spcPct val="100000"/>
              </a:lnSpc>
              <a:buFont typeface="Arial" pitchFamily="34" charset="0"/>
              <a:buAutoNum type="alphaUcPeriod"/>
            </a:pPr>
            <a:r>
              <a:rPr lang="en-US" sz="2400" strike="sngStrike" dirty="0">
                <a:solidFill>
                  <a:schemeClr val="bg1">
                    <a:lumMod val="65000"/>
                  </a:schemeClr>
                </a:solidFill>
              </a:rPr>
              <a:t>On-demand</a:t>
            </a:r>
            <a:r>
              <a:rPr lang="en-US" sz="2400" dirty="0">
                <a:solidFill>
                  <a:schemeClr val="bg1">
                    <a:lumMod val="65000"/>
                  </a:schemeClr>
                </a:solidFill>
              </a:rPr>
              <a:t> (not as cheap as other options)</a:t>
            </a:r>
          </a:p>
          <a:p>
            <a:pPr marL="380985" indent="-380985">
              <a:lnSpc>
                <a:spcPct val="100000"/>
              </a:lnSpc>
              <a:buFont typeface="Arial" pitchFamily="34" charset="0"/>
              <a:buAutoNum type="alphaUcPeriod"/>
            </a:pPr>
            <a:r>
              <a:rPr lang="en-US" sz="2400" strike="sngStrike" dirty="0">
                <a:solidFill>
                  <a:schemeClr val="bg1">
                    <a:lumMod val="65000"/>
                  </a:schemeClr>
                </a:solidFill>
              </a:rPr>
              <a:t>Reserved</a:t>
            </a:r>
            <a:r>
              <a:rPr lang="en-US" sz="2400" dirty="0">
                <a:solidFill>
                  <a:schemeClr val="bg1">
                    <a:lumMod val="65000"/>
                  </a:schemeClr>
                </a:solidFill>
              </a:rPr>
              <a:t> (reservation would be wasted when the job is not running)</a:t>
            </a:r>
          </a:p>
          <a:p>
            <a:pPr marL="380985" indent="-380985">
              <a:lnSpc>
                <a:spcPct val="100000"/>
              </a:lnSpc>
              <a:buAutoNum type="alphaUcPeriod"/>
            </a:pPr>
            <a:r>
              <a:rPr lang="en-US" sz="2400" dirty="0"/>
              <a:t>Scheduled Reserved Instance</a:t>
            </a:r>
          </a:p>
          <a:p>
            <a:pPr marL="380985" indent="-380985">
              <a:lnSpc>
                <a:spcPct val="100000"/>
              </a:lnSpc>
              <a:buFont typeface="Arial" pitchFamily="34" charset="0"/>
              <a:buAutoNum type="alphaUcPeriod"/>
            </a:pPr>
            <a:r>
              <a:rPr lang="en-US" sz="2400" strike="sngStrike" dirty="0"/>
              <a:t>Spot</a:t>
            </a:r>
            <a:r>
              <a:rPr lang="en-US" sz="2400" dirty="0"/>
              <a:t> (job cannot be postponed)</a:t>
            </a:r>
            <a:endParaRPr lang="en-US" sz="2333" dirty="0"/>
          </a:p>
        </p:txBody>
      </p:sp>
      <p:sp>
        <p:nvSpPr>
          <p:cNvPr id="2" name="Footer Placeholder 1"/>
          <p:cNvSpPr>
            <a:spLocks noGrp="1"/>
          </p:cNvSpPr>
          <p:nvPr>
            <p:ph type="ftr" sz="quarter" idx="3"/>
          </p:nvPr>
        </p:nvSpPr>
        <p:spPr/>
        <p:txBody>
          <a:bodyPr/>
          <a:lstStyle/>
          <a:p>
            <a:r>
              <a:rPr lang="en-US" smtClean="0"/>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25</a:t>
            </a:fld>
            <a:endParaRPr lang="en-US"/>
          </a:p>
        </p:txBody>
      </p:sp>
    </p:spTree>
    <p:extLst>
      <p:ext uri="{BB962C8B-B14F-4D97-AF65-F5344CB8AC3E}">
        <p14:creationId xmlns:p14="http://schemas.microsoft.com/office/powerpoint/2010/main" val="2645243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Sample Exam Question</a:t>
            </a:r>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pPr marL="0" indent="0">
              <a:lnSpc>
                <a:spcPct val="100000"/>
              </a:lnSpc>
              <a:buNone/>
            </a:pPr>
            <a:r>
              <a:rPr lang="en-US" dirty="0"/>
              <a:t>You have to run a batch job </a:t>
            </a:r>
            <a:r>
              <a:rPr lang="en-US" b="1" dirty="0">
                <a:solidFill>
                  <a:srgbClr val="D232AA"/>
                </a:solidFill>
              </a:rPr>
              <a:t>every Sunday night</a:t>
            </a:r>
            <a:r>
              <a:rPr lang="en-US" dirty="0"/>
              <a:t>. The job completes in less than 90 minutes and </a:t>
            </a:r>
            <a:r>
              <a:rPr lang="en-US" b="1" dirty="0">
                <a:solidFill>
                  <a:srgbClr val="D232AA"/>
                </a:solidFill>
              </a:rPr>
              <a:t>cannot be postponed</a:t>
            </a:r>
            <a:r>
              <a:rPr lang="en-US" dirty="0"/>
              <a:t>. </a:t>
            </a:r>
          </a:p>
          <a:p>
            <a:pPr>
              <a:lnSpc>
                <a:spcPct val="100000"/>
              </a:lnSpc>
            </a:pPr>
            <a:endParaRPr lang="en-US" sz="2333" dirty="0"/>
          </a:p>
          <a:p>
            <a:pPr marL="0" indent="0">
              <a:lnSpc>
                <a:spcPct val="100000"/>
              </a:lnSpc>
              <a:buNone/>
            </a:pPr>
            <a:r>
              <a:rPr lang="en-US" dirty="0"/>
              <a:t>Which Amazon EC2 payment model should you use for the </a:t>
            </a:r>
            <a:r>
              <a:rPr lang="en-US" b="1" dirty="0">
                <a:solidFill>
                  <a:srgbClr val="D232AA"/>
                </a:solidFill>
              </a:rPr>
              <a:t>best price</a:t>
            </a:r>
            <a:r>
              <a:rPr lang="en-US" dirty="0"/>
              <a:t>?</a:t>
            </a:r>
          </a:p>
          <a:p>
            <a:pPr>
              <a:lnSpc>
                <a:spcPct val="100000"/>
              </a:lnSpc>
            </a:pPr>
            <a:endParaRPr lang="en-US" sz="2333" dirty="0"/>
          </a:p>
          <a:p>
            <a:pPr marL="380985" indent="-380985">
              <a:lnSpc>
                <a:spcPct val="100000"/>
              </a:lnSpc>
              <a:buFont typeface="Arial" pitchFamily="34" charset="0"/>
              <a:buAutoNum type="alphaUcPeriod"/>
            </a:pPr>
            <a:r>
              <a:rPr lang="en-US" sz="2400" strike="sngStrike" dirty="0">
                <a:solidFill>
                  <a:schemeClr val="bg1">
                    <a:lumMod val="65000"/>
                  </a:schemeClr>
                </a:solidFill>
              </a:rPr>
              <a:t>On-demand</a:t>
            </a:r>
            <a:r>
              <a:rPr lang="en-US" sz="2400" dirty="0">
                <a:solidFill>
                  <a:schemeClr val="bg1">
                    <a:lumMod val="65000"/>
                  </a:schemeClr>
                </a:solidFill>
              </a:rPr>
              <a:t> (not as cheap as other options)</a:t>
            </a:r>
          </a:p>
          <a:p>
            <a:pPr marL="380985" indent="-380985">
              <a:lnSpc>
                <a:spcPct val="100000"/>
              </a:lnSpc>
              <a:buFont typeface="Arial" pitchFamily="34" charset="0"/>
              <a:buAutoNum type="alphaUcPeriod"/>
            </a:pPr>
            <a:r>
              <a:rPr lang="en-US" sz="2400" strike="sngStrike" dirty="0">
                <a:solidFill>
                  <a:schemeClr val="bg1">
                    <a:lumMod val="65000"/>
                  </a:schemeClr>
                </a:solidFill>
              </a:rPr>
              <a:t>Reserved</a:t>
            </a:r>
            <a:r>
              <a:rPr lang="en-US" sz="2400" dirty="0">
                <a:solidFill>
                  <a:schemeClr val="bg1">
                    <a:lumMod val="65000"/>
                  </a:schemeClr>
                </a:solidFill>
              </a:rPr>
              <a:t> (reservation would be wasted when the job is not running)</a:t>
            </a:r>
          </a:p>
          <a:p>
            <a:pPr marL="380985" indent="-380985">
              <a:lnSpc>
                <a:spcPct val="100000"/>
              </a:lnSpc>
              <a:buAutoNum type="alphaUcPeriod"/>
            </a:pPr>
            <a:r>
              <a:rPr lang="en-US" sz="2400" dirty="0"/>
              <a:t>Scheduled Reserved Instance</a:t>
            </a:r>
          </a:p>
          <a:p>
            <a:pPr marL="380985" indent="-380985">
              <a:lnSpc>
                <a:spcPct val="100000"/>
              </a:lnSpc>
              <a:buFont typeface="Arial" pitchFamily="34" charset="0"/>
              <a:buAutoNum type="alphaUcPeriod"/>
            </a:pPr>
            <a:r>
              <a:rPr lang="en-US" sz="2400" strike="sngStrike" dirty="0">
                <a:solidFill>
                  <a:schemeClr val="bg1">
                    <a:lumMod val="65000"/>
                  </a:schemeClr>
                </a:solidFill>
              </a:rPr>
              <a:t>Spot</a:t>
            </a:r>
            <a:r>
              <a:rPr lang="en-US" sz="2400" dirty="0">
                <a:solidFill>
                  <a:schemeClr val="bg1">
                    <a:lumMod val="65000"/>
                  </a:schemeClr>
                </a:solidFill>
              </a:rPr>
              <a:t> (job cannot be postponed)</a:t>
            </a:r>
            <a:endParaRPr lang="en-US" sz="2333" dirty="0">
              <a:solidFill>
                <a:schemeClr val="bg1">
                  <a:lumMod val="65000"/>
                </a:schemeClr>
              </a:solidFill>
            </a:endParaRPr>
          </a:p>
        </p:txBody>
      </p:sp>
      <p:sp>
        <p:nvSpPr>
          <p:cNvPr id="2" name="Footer Placeholder 1"/>
          <p:cNvSpPr>
            <a:spLocks noGrp="1"/>
          </p:cNvSpPr>
          <p:nvPr>
            <p:ph type="ftr" sz="quarter" idx="3"/>
          </p:nvPr>
        </p:nvSpPr>
        <p:spPr/>
        <p:txBody>
          <a:bodyPr/>
          <a:lstStyle/>
          <a:p>
            <a:r>
              <a:rPr lang="en-US" smtClean="0"/>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26</a:t>
            </a:fld>
            <a:endParaRPr lang="en-US"/>
          </a:p>
        </p:txBody>
      </p:sp>
    </p:spTree>
    <p:extLst>
      <p:ext uri="{BB962C8B-B14F-4D97-AF65-F5344CB8AC3E}">
        <p14:creationId xmlns:p14="http://schemas.microsoft.com/office/powerpoint/2010/main" val="1221260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Sample Exam Question</a:t>
            </a:r>
          </a:p>
        </p:txBody>
      </p:sp>
      <p:sp>
        <p:nvSpPr>
          <p:cNvPr id="4" name="Text Placeholder 3">
            <a:extLst>
              <a:ext uri="{FF2B5EF4-FFF2-40B4-BE49-F238E27FC236}">
                <a16:creationId xmlns:a16="http://schemas.microsoft.com/office/drawing/2014/main" id="{B7DF0221-B6B1-483C-B45F-8ECF5C99D7BE}"/>
              </a:ext>
            </a:extLst>
          </p:cNvPr>
          <p:cNvSpPr>
            <a:spLocks noGrp="1"/>
          </p:cNvSpPr>
          <p:nvPr>
            <p:ph idx="1"/>
          </p:nvPr>
        </p:nvSpPr>
        <p:spPr/>
        <p:txBody>
          <a:bodyPr/>
          <a:lstStyle/>
          <a:p>
            <a:pPr marL="0" indent="0">
              <a:lnSpc>
                <a:spcPct val="100000"/>
              </a:lnSpc>
              <a:buNone/>
            </a:pPr>
            <a:r>
              <a:rPr lang="en-US" dirty="0"/>
              <a:t>You have to run a batch job </a:t>
            </a:r>
            <a:r>
              <a:rPr lang="en-US" b="1" dirty="0">
                <a:solidFill>
                  <a:srgbClr val="D232AA"/>
                </a:solidFill>
              </a:rPr>
              <a:t>every Sunday night</a:t>
            </a:r>
            <a:r>
              <a:rPr lang="en-US" dirty="0"/>
              <a:t>. The job completes in less than 90 minutes and </a:t>
            </a:r>
            <a:r>
              <a:rPr lang="en-US" b="1" dirty="0">
                <a:solidFill>
                  <a:srgbClr val="D232AA"/>
                </a:solidFill>
              </a:rPr>
              <a:t>cannot be postponed</a:t>
            </a:r>
            <a:r>
              <a:rPr lang="en-US" dirty="0"/>
              <a:t>. </a:t>
            </a:r>
          </a:p>
          <a:p>
            <a:pPr>
              <a:lnSpc>
                <a:spcPct val="100000"/>
              </a:lnSpc>
            </a:pPr>
            <a:endParaRPr lang="en-US" sz="2333" dirty="0"/>
          </a:p>
          <a:p>
            <a:pPr marL="0" indent="0">
              <a:lnSpc>
                <a:spcPct val="100000"/>
              </a:lnSpc>
              <a:buNone/>
            </a:pPr>
            <a:r>
              <a:rPr lang="en-US" dirty="0"/>
              <a:t>Which Amazon EC2 payment model should you use for the </a:t>
            </a:r>
            <a:r>
              <a:rPr lang="en-US" b="1" dirty="0">
                <a:solidFill>
                  <a:srgbClr val="D232AA"/>
                </a:solidFill>
              </a:rPr>
              <a:t>best price</a:t>
            </a:r>
            <a:r>
              <a:rPr lang="en-US" dirty="0"/>
              <a:t>?</a:t>
            </a:r>
          </a:p>
          <a:p>
            <a:pPr>
              <a:lnSpc>
                <a:spcPct val="100000"/>
              </a:lnSpc>
            </a:pPr>
            <a:endParaRPr lang="en-US" sz="2333" dirty="0"/>
          </a:p>
          <a:p>
            <a:pPr marL="380985" indent="-380985">
              <a:lnSpc>
                <a:spcPct val="100000"/>
              </a:lnSpc>
              <a:buFont typeface="Arial" pitchFamily="34" charset="0"/>
              <a:buAutoNum type="alphaUcPeriod"/>
            </a:pPr>
            <a:r>
              <a:rPr lang="en-US" sz="2400" strike="sngStrike" dirty="0">
                <a:solidFill>
                  <a:schemeClr val="bg1">
                    <a:lumMod val="65000"/>
                  </a:schemeClr>
                </a:solidFill>
              </a:rPr>
              <a:t>On-demand</a:t>
            </a:r>
            <a:r>
              <a:rPr lang="en-US" sz="2400" dirty="0">
                <a:solidFill>
                  <a:schemeClr val="bg1">
                    <a:lumMod val="65000"/>
                  </a:schemeClr>
                </a:solidFill>
              </a:rPr>
              <a:t> (not as cheap as other options)</a:t>
            </a:r>
          </a:p>
          <a:p>
            <a:pPr marL="380985" indent="-380985">
              <a:lnSpc>
                <a:spcPct val="100000"/>
              </a:lnSpc>
              <a:buFont typeface="Arial" pitchFamily="34" charset="0"/>
              <a:buAutoNum type="alphaUcPeriod"/>
            </a:pPr>
            <a:r>
              <a:rPr lang="en-US" sz="2400" strike="sngStrike" dirty="0">
                <a:solidFill>
                  <a:schemeClr val="bg1">
                    <a:lumMod val="65000"/>
                  </a:schemeClr>
                </a:solidFill>
              </a:rPr>
              <a:t>Reserved</a:t>
            </a:r>
            <a:r>
              <a:rPr lang="en-US" sz="2400" dirty="0">
                <a:solidFill>
                  <a:schemeClr val="bg1">
                    <a:lumMod val="65000"/>
                  </a:schemeClr>
                </a:solidFill>
              </a:rPr>
              <a:t> (reservation would be wasted when the job is not running)</a:t>
            </a:r>
          </a:p>
          <a:p>
            <a:pPr marL="380985" indent="-380985">
              <a:lnSpc>
                <a:spcPct val="100000"/>
              </a:lnSpc>
              <a:buFont typeface="Arial" pitchFamily="34" charset="0"/>
              <a:buAutoNum type="alphaUcPeriod"/>
            </a:pPr>
            <a:r>
              <a:rPr lang="en-US" sz="2400" b="1" dirty="0">
                <a:solidFill>
                  <a:schemeClr val="accent3"/>
                </a:solidFill>
              </a:rPr>
              <a:t>Scheduled Reserved Instance</a:t>
            </a:r>
          </a:p>
          <a:p>
            <a:pPr marL="380985" indent="-380985">
              <a:lnSpc>
                <a:spcPct val="100000"/>
              </a:lnSpc>
              <a:buFont typeface="Arial" pitchFamily="34" charset="0"/>
              <a:buAutoNum type="alphaUcPeriod"/>
            </a:pPr>
            <a:r>
              <a:rPr lang="en-US" sz="2400" strike="sngStrike" dirty="0">
                <a:solidFill>
                  <a:schemeClr val="bg1">
                    <a:lumMod val="65000"/>
                  </a:schemeClr>
                </a:solidFill>
              </a:rPr>
              <a:t>Spot</a:t>
            </a:r>
            <a:r>
              <a:rPr lang="en-US" sz="2400" dirty="0">
                <a:solidFill>
                  <a:schemeClr val="bg1">
                    <a:lumMod val="65000"/>
                  </a:schemeClr>
                </a:solidFill>
              </a:rPr>
              <a:t> (job cannot be postponed)</a:t>
            </a:r>
          </a:p>
        </p:txBody>
      </p:sp>
      <p:sp>
        <p:nvSpPr>
          <p:cNvPr id="2" name="Footer Placeholder 1"/>
          <p:cNvSpPr>
            <a:spLocks noGrp="1"/>
          </p:cNvSpPr>
          <p:nvPr>
            <p:ph type="ftr" sz="quarter" idx="3"/>
          </p:nvPr>
        </p:nvSpPr>
        <p:spPr/>
        <p:txBody>
          <a:bodyPr/>
          <a:lstStyle/>
          <a:p>
            <a:r>
              <a:rPr lang="en-US" smtClean="0"/>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27</a:t>
            </a:fld>
            <a:endParaRPr lang="en-US"/>
          </a:p>
        </p:txBody>
      </p:sp>
    </p:spTree>
    <p:extLst>
      <p:ext uri="{BB962C8B-B14F-4D97-AF65-F5344CB8AC3E}">
        <p14:creationId xmlns:p14="http://schemas.microsoft.com/office/powerpoint/2010/main" val="2151648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Exam Considerations</a:t>
            </a:r>
          </a:p>
        </p:txBody>
      </p:sp>
      <p:grpSp>
        <p:nvGrpSpPr>
          <p:cNvPr id="8" name="Group 7">
            <a:extLst>
              <a:ext uri="{FF2B5EF4-FFF2-40B4-BE49-F238E27FC236}">
                <a16:creationId xmlns:a16="http://schemas.microsoft.com/office/drawing/2014/main" id="{9ADF11C9-8BD8-654D-BA57-A77E9685F8F5}"/>
              </a:ext>
            </a:extLst>
          </p:cNvPr>
          <p:cNvGrpSpPr/>
          <p:nvPr/>
        </p:nvGrpSpPr>
        <p:grpSpPr>
          <a:xfrm>
            <a:off x="634052" y="1977803"/>
            <a:ext cx="6796011" cy="373135"/>
            <a:chOff x="5016500" y="1612113"/>
            <a:chExt cx="7381745" cy="447762"/>
          </a:xfrm>
        </p:grpSpPr>
        <p:sp>
          <p:nvSpPr>
            <p:cNvPr id="25" name="Oval 24">
              <a:extLst>
                <a:ext uri="{FF2B5EF4-FFF2-40B4-BE49-F238E27FC236}">
                  <a16:creationId xmlns:a16="http://schemas.microsoft.com/office/drawing/2014/main" id="{3784BD78-49FC-454C-9D1A-45FA4BA55365}"/>
                </a:ext>
              </a:extLst>
            </p:cNvPr>
            <p:cNvSpPr/>
            <p:nvPr/>
          </p:nvSpPr>
          <p:spPr>
            <a:xfrm>
              <a:off x="5016500" y="1612113"/>
              <a:ext cx="447762" cy="447762"/>
            </a:xfrm>
            <a:prstGeom prst="ellipse">
              <a:avLst/>
            </a:prstGeom>
            <a:solidFill>
              <a:schemeClr val="accent4">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761970">
                <a:defRPr/>
              </a:pPr>
              <a:r>
                <a:rPr lang="en-US" sz="1500" b="1" dirty="0">
                  <a:solidFill>
                    <a:prstClr val="white"/>
                  </a:solidFill>
                </a:rPr>
                <a:t>01</a:t>
              </a:r>
            </a:p>
          </p:txBody>
        </p:sp>
        <p:sp>
          <p:nvSpPr>
            <p:cNvPr id="26" name="TextBox 25">
              <a:extLst>
                <a:ext uri="{FF2B5EF4-FFF2-40B4-BE49-F238E27FC236}">
                  <a16:creationId xmlns:a16="http://schemas.microsoft.com/office/drawing/2014/main" id="{4690BACA-F54F-1C46-A006-7C524767D98F}"/>
                </a:ext>
              </a:extLst>
            </p:cNvPr>
            <p:cNvSpPr txBox="1"/>
            <p:nvPr/>
          </p:nvSpPr>
          <p:spPr>
            <a:xfrm>
              <a:off x="5705474" y="1663466"/>
              <a:ext cx="6692771" cy="369332"/>
            </a:xfrm>
            <a:prstGeom prst="rect">
              <a:avLst/>
            </a:prstGeom>
            <a:noFill/>
          </p:spPr>
          <p:txBody>
            <a:bodyPr wrap="square" lIns="0" tIns="0" rIns="0" bIns="0" rtlCol="0" anchor="t">
              <a:spAutoFit/>
            </a:bodyPr>
            <a:lstStyle/>
            <a:p>
              <a:r>
                <a:rPr lang="en-US" sz="2000" dirty="0" smtClean="0"/>
                <a:t>If </a:t>
              </a:r>
              <a:r>
                <a:rPr lang="en-US" sz="2000" dirty="0"/>
                <a:t>you know it’s going to be on, reserve it.</a:t>
              </a:r>
            </a:p>
          </p:txBody>
        </p:sp>
      </p:grpSp>
      <p:grpSp>
        <p:nvGrpSpPr>
          <p:cNvPr id="9" name="Group 8">
            <a:extLst>
              <a:ext uri="{FF2B5EF4-FFF2-40B4-BE49-F238E27FC236}">
                <a16:creationId xmlns:a16="http://schemas.microsoft.com/office/drawing/2014/main" id="{BDB4C64E-E5AE-CE4F-B24F-1746EA7F8333}"/>
              </a:ext>
            </a:extLst>
          </p:cNvPr>
          <p:cNvGrpSpPr/>
          <p:nvPr/>
        </p:nvGrpSpPr>
        <p:grpSpPr>
          <a:xfrm>
            <a:off x="634052" y="2760873"/>
            <a:ext cx="6325142" cy="615553"/>
            <a:chOff x="5016500" y="1685743"/>
            <a:chExt cx="6870292" cy="738663"/>
          </a:xfrm>
        </p:grpSpPr>
        <p:sp>
          <p:nvSpPr>
            <p:cNvPr id="23" name="Oval 22">
              <a:extLst>
                <a:ext uri="{FF2B5EF4-FFF2-40B4-BE49-F238E27FC236}">
                  <a16:creationId xmlns:a16="http://schemas.microsoft.com/office/drawing/2014/main" id="{2F6EBE0A-A596-E246-B4A8-0F43EB18C1BC}"/>
                </a:ext>
              </a:extLst>
            </p:cNvPr>
            <p:cNvSpPr/>
            <p:nvPr/>
          </p:nvSpPr>
          <p:spPr>
            <a:xfrm>
              <a:off x="5016500" y="1803498"/>
              <a:ext cx="447762" cy="447762"/>
            </a:xfrm>
            <a:prstGeom prst="ellipse">
              <a:avLst/>
            </a:prstGeom>
            <a:solidFill>
              <a:schemeClr val="accent4">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761970">
                <a:defRPr/>
              </a:pPr>
              <a:r>
                <a:rPr lang="en-US" sz="1500" b="1" dirty="0">
                  <a:solidFill>
                    <a:prstClr val="white"/>
                  </a:solidFill>
                </a:rPr>
                <a:t>02</a:t>
              </a:r>
            </a:p>
          </p:txBody>
        </p:sp>
        <p:sp>
          <p:nvSpPr>
            <p:cNvPr id="24" name="TextBox 23">
              <a:extLst>
                <a:ext uri="{FF2B5EF4-FFF2-40B4-BE49-F238E27FC236}">
                  <a16:creationId xmlns:a16="http://schemas.microsoft.com/office/drawing/2014/main" id="{7AE7081A-C358-C74B-8E81-C4C800D3A918}"/>
                </a:ext>
              </a:extLst>
            </p:cNvPr>
            <p:cNvSpPr txBox="1"/>
            <p:nvPr/>
          </p:nvSpPr>
          <p:spPr>
            <a:xfrm>
              <a:off x="5705474" y="1685743"/>
              <a:ext cx="6181318" cy="738663"/>
            </a:xfrm>
            <a:prstGeom prst="rect">
              <a:avLst/>
            </a:prstGeom>
            <a:noFill/>
          </p:spPr>
          <p:txBody>
            <a:bodyPr wrap="square" lIns="0" tIns="0" rIns="0" bIns="0" rtlCol="0" anchor="t">
              <a:spAutoFit/>
            </a:bodyPr>
            <a:lstStyle/>
            <a:p>
              <a:r>
                <a:rPr lang="en-US" sz="2000" dirty="0"/>
                <a:t>Determine the most cost-effective EC2 pricing model and instance type for each </a:t>
              </a:r>
              <a:r>
                <a:rPr lang="en-US" sz="2000" dirty="0">
                  <a:solidFill>
                    <a:srgbClr val="000000"/>
                  </a:solidFill>
                </a:rPr>
                <a:t>workload.</a:t>
              </a:r>
              <a:endParaRPr lang="en-US" sz="2000" dirty="0"/>
            </a:p>
          </p:txBody>
        </p:sp>
      </p:grpSp>
      <p:grpSp>
        <p:nvGrpSpPr>
          <p:cNvPr id="10" name="Group 9">
            <a:extLst>
              <a:ext uri="{FF2B5EF4-FFF2-40B4-BE49-F238E27FC236}">
                <a16:creationId xmlns:a16="http://schemas.microsoft.com/office/drawing/2014/main" id="{23D4C890-A725-5E44-9653-AFFEEDAD544D}"/>
              </a:ext>
            </a:extLst>
          </p:cNvPr>
          <p:cNvGrpSpPr/>
          <p:nvPr/>
        </p:nvGrpSpPr>
        <p:grpSpPr>
          <a:xfrm>
            <a:off x="634052" y="3904327"/>
            <a:ext cx="6632725" cy="373135"/>
            <a:chOff x="5016500" y="2191837"/>
            <a:chExt cx="7204386" cy="447762"/>
          </a:xfrm>
        </p:grpSpPr>
        <p:sp>
          <p:nvSpPr>
            <p:cNvPr id="21" name="Oval 20">
              <a:extLst>
                <a:ext uri="{FF2B5EF4-FFF2-40B4-BE49-F238E27FC236}">
                  <a16:creationId xmlns:a16="http://schemas.microsoft.com/office/drawing/2014/main" id="{B95ED7C6-0280-4043-B799-3F31E21450BB}"/>
                </a:ext>
              </a:extLst>
            </p:cNvPr>
            <p:cNvSpPr/>
            <p:nvPr/>
          </p:nvSpPr>
          <p:spPr>
            <a:xfrm>
              <a:off x="5016500" y="2191837"/>
              <a:ext cx="447762" cy="447762"/>
            </a:xfrm>
            <a:prstGeom prst="ellipse">
              <a:avLst/>
            </a:prstGeom>
            <a:solidFill>
              <a:schemeClr val="accent4">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761970">
                <a:defRPr/>
              </a:pPr>
              <a:r>
                <a:rPr lang="en-US" sz="1500" b="1" dirty="0">
                  <a:solidFill>
                    <a:prstClr val="white"/>
                  </a:solidFill>
                </a:rPr>
                <a:t>03</a:t>
              </a:r>
            </a:p>
          </p:txBody>
        </p:sp>
        <p:sp>
          <p:nvSpPr>
            <p:cNvPr id="22" name="TextBox 21">
              <a:extLst>
                <a:ext uri="{FF2B5EF4-FFF2-40B4-BE49-F238E27FC236}">
                  <a16:creationId xmlns:a16="http://schemas.microsoft.com/office/drawing/2014/main" id="{7F2D0C27-8C0C-8041-9BC8-A8026DBA705B}"/>
                </a:ext>
              </a:extLst>
            </p:cNvPr>
            <p:cNvSpPr txBox="1"/>
            <p:nvPr/>
          </p:nvSpPr>
          <p:spPr>
            <a:xfrm>
              <a:off x="5705474" y="2238633"/>
              <a:ext cx="6515412" cy="369332"/>
            </a:xfrm>
            <a:prstGeom prst="rect">
              <a:avLst/>
            </a:prstGeom>
            <a:noFill/>
          </p:spPr>
          <p:txBody>
            <a:bodyPr wrap="square" lIns="0" tIns="0" rIns="0" bIns="0" rtlCol="0" anchor="t">
              <a:spAutoFit/>
            </a:bodyPr>
            <a:lstStyle/>
            <a:p>
              <a:r>
                <a:rPr lang="en-US" sz="2000" dirty="0" smtClean="0"/>
                <a:t>Any </a:t>
              </a:r>
              <a:r>
                <a:rPr lang="en-US" sz="2000" dirty="0"/>
                <a:t>unused CPU time is a waste of </a:t>
              </a:r>
              <a:r>
                <a:rPr lang="en-US" sz="2000" dirty="0">
                  <a:solidFill>
                    <a:srgbClr val="000000"/>
                  </a:solidFill>
                </a:rPr>
                <a:t>money.</a:t>
              </a:r>
              <a:endParaRPr lang="en-US" sz="2000" dirty="0">
                <a:solidFill>
                  <a:srgbClr val="000000"/>
                </a:solidFill>
                <a:latin typeface="Amazon Ember Light"/>
              </a:endParaRPr>
            </a:p>
          </p:txBody>
        </p:sp>
      </p:grpSp>
      <p:cxnSp>
        <p:nvCxnSpPr>
          <p:cNvPr id="13" name="Straight Connector 12">
            <a:extLst>
              <a:ext uri="{FF2B5EF4-FFF2-40B4-BE49-F238E27FC236}">
                <a16:creationId xmlns:a16="http://schemas.microsoft.com/office/drawing/2014/main" id="{DF6AB11C-1C1D-CE4D-9C9A-7688004245B8}"/>
              </a:ext>
            </a:extLst>
          </p:cNvPr>
          <p:cNvCxnSpPr>
            <a:cxnSpLocks/>
          </p:cNvCxnSpPr>
          <p:nvPr/>
        </p:nvCxnSpPr>
        <p:spPr>
          <a:xfrm>
            <a:off x="1268357" y="2525226"/>
            <a:ext cx="599842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76E2894-986B-E84C-AB4C-5FD8F5A00C57}"/>
              </a:ext>
            </a:extLst>
          </p:cNvPr>
          <p:cNvCxnSpPr>
            <a:cxnSpLocks/>
          </p:cNvCxnSpPr>
          <p:nvPr/>
        </p:nvCxnSpPr>
        <p:spPr>
          <a:xfrm>
            <a:off x="1268357" y="3646829"/>
            <a:ext cx="599842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790378F8-05A5-174F-BD7D-507EA3FC88F8}"/>
              </a:ext>
            </a:extLst>
          </p:cNvPr>
          <p:cNvPicPr>
            <a:picLocks noChangeAspect="1"/>
          </p:cNvPicPr>
          <p:nvPr/>
        </p:nvPicPr>
        <p:blipFill rotWithShape="1">
          <a:blip r:embed="rId3"/>
          <a:srcRect r="67091"/>
          <a:stretch/>
        </p:blipFill>
        <p:spPr>
          <a:xfrm>
            <a:off x="8414120" y="1848044"/>
            <a:ext cx="2500884" cy="3072053"/>
          </a:xfrm>
          <a:prstGeom prst="rect">
            <a:avLst/>
          </a:prstGeom>
        </p:spPr>
      </p:pic>
      <p:grpSp>
        <p:nvGrpSpPr>
          <p:cNvPr id="15" name="Group 14">
            <a:extLst>
              <a:ext uri="{FF2B5EF4-FFF2-40B4-BE49-F238E27FC236}">
                <a16:creationId xmlns:a16="http://schemas.microsoft.com/office/drawing/2014/main" id="{B07ECADD-B5FF-B248-94C1-7D22F54BBF50}"/>
              </a:ext>
            </a:extLst>
          </p:cNvPr>
          <p:cNvGrpSpPr/>
          <p:nvPr/>
        </p:nvGrpSpPr>
        <p:grpSpPr>
          <a:xfrm>
            <a:off x="634052" y="4762630"/>
            <a:ext cx="6632725" cy="615553"/>
            <a:chOff x="5016500" y="2238633"/>
            <a:chExt cx="7204386" cy="738663"/>
          </a:xfrm>
        </p:grpSpPr>
        <p:sp>
          <p:nvSpPr>
            <p:cNvPr id="16" name="Oval 15">
              <a:extLst>
                <a:ext uri="{FF2B5EF4-FFF2-40B4-BE49-F238E27FC236}">
                  <a16:creationId xmlns:a16="http://schemas.microsoft.com/office/drawing/2014/main" id="{9C7E1AE8-D827-0042-8304-1945D3E36705}"/>
                </a:ext>
              </a:extLst>
            </p:cNvPr>
            <p:cNvSpPr/>
            <p:nvPr/>
          </p:nvSpPr>
          <p:spPr>
            <a:xfrm>
              <a:off x="5016500" y="2383222"/>
              <a:ext cx="447762" cy="447762"/>
            </a:xfrm>
            <a:prstGeom prst="ellipse">
              <a:avLst/>
            </a:prstGeom>
            <a:solidFill>
              <a:schemeClr val="accent4">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761970">
                <a:defRPr/>
              </a:pPr>
              <a:r>
                <a:rPr lang="en-US" sz="1500" b="1" dirty="0">
                  <a:solidFill>
                    <a:prstClr val="white"/>
                  </a:solidFill>
                </a:rPr>
                <a:t>04</a:t>
              </a:r>
            </a:p>
          </p:txBody>
        </p:sp>
        <p:sp>
          <p:nvSpPr>
            <p:cNvPr id="17" name="TextBox 16">
              <a:extLst>
                <a:ext uri="{FF2B5EF4-FFF2-40B4-BE49-F238E27FC236}">
                  <a16:creationId xmlns:a16="http://schemas.microsoft.com/office/drawing/2014/main" id="{D21D3C17-E2FB-1642-B86E-06CF13324667}"/>
                </a:ext>
              </a:extLst>
            </p:cNvPr>
            <p:cNvSpPr txBox="1"/>
            <p:nvPr/>
          </p:nvSpPr>
          <p:spPr>
            <a:xfrm>
              <a:off x="5705474" y="2238633"/>
              <a:ext cx="6515412" cy="738663"/>
            </a:xfrm>
            <a:prstGeom prst="rect">
              <a:avLst/>
            </a:prstGeom>
            <a:noFill/>
          </p:spPr>
          <p:txBody>
            <a:bodyPr wrap="square" lIns="0" tIns="0" rIns="0" bIns="0" rtlCol="0" anchor="t">
              <a:spAutoFit/>
            </a:bodyPr>
            <a:lstStyle/>
            <a:p>
              <a:r>
                <a:rPr lang="en-US" sz="2000" dirty="0"/>
                <a:t>Use the most cost-effective data storage service </a:t>
              </a:r>
              <a:r>
                <a:rPr lang="en-US" sz="2000" dirty="0">
                  <a:solidFill>
                    <a:srgbClr val="000000"/>
                  </a:solidFill>
                </a:rPr>
                <a:t>and</a:t>
              </a:r>
              <a:r>
                <a:rPr lang="en-US" sz="2000" dirty="0"/>
                <a:t> </a:t>
              </a:r>
              <a:r>
                <a:rPr lang="en-US" sz="2000" dirty="0">
                  <a:solidFill>
                    <a:srgbClr val="000000"/>
                  </a:solidFill>
                </a:rPr>
                <a:t>class.</a:t>
              </a:r>
              <a:endParaRPr lang="en-US" sz="2000" dirty="0">
                <a:solidFill>
                  <a:srgbClr val="000000"/>
                </a:solidFill>
                <a:latin typeface="Amazon Ember Light"/>
              </a:endParaRPr>
            </a:p>
          </p:txBody>
        </p:sp>
      </p:grpSp>
      <p:cxnSp>
        <p:nvCxnSpPr>
          <p:cNvPr id="18" name="Straight Connector 17">
            <a:extLst>
              <a:ext uri="{FF2B5EF4-FFF2-40B4-BE49-F238E27FC236}">
                <a16:creationId xmlns:a16="http://schemas.microsoft.com/office/drawing/2014/main" id="{DBEC9207-A3A0-6848-BFD7-F9E3FC101D5E}"/>
              </a:ext>
            </a:extLst>
          </p:cNvPr>
          <p:cNvCxnSpPr>
            <a:cxnSpLocks/>
          </p:cNvCxnSpPr>
          <p:nvPr/>
        </p:nvCxnSpPr>
        <p:spPr>
          <a:xfrm>
            <a:off x="1268357" y="4466134"/>
            <a:ext cx="599842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3"/>
          </p:nvPr>
        </p:nvSpPr>
        <p:spPr/>
        <p:txBody>
          <a:bodyPr/>
          <a:lstStyle/>
          <a:p>
            <a:r>
              <a:rPr lang="en-US" smtClean="0"/>
              <a:t>© 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28</a:t>
            </a:fld>
            <a:endParaRPr lang="en-US"/>
          </a:p>
        </p:txBody>
      </p:sp>
    </p:spTree>
    <p:extLst>
      <p:ext uri="{BB962C8B-B14F-4D97-AF65-F5344CB8AC3E}">
        <p14:creationId xmlns:p14="http://schemas.microsoft.com/office/powerpoint/2010/main" val="24404528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787E3C5-F017-5342-A18A-0774633BEB95}"/>
              </a:ext>
            </a:extLst>
          </p:cNvPr>
          <p:cNvSpPr>
            <a:spLocks noGrp="1"/>
          </p:cNvSpPr>
          <p:nvPr>
            <p:ph type="title"/>
          </p:nvPr>
        </p:nvSpPr>
        <p:spPr/>
        <p:txBody>
          <a:bodyPr>
            <a:noAutofit/>
          </a:bodyPr>
          <a:lstStyle/>
          <a:p>
            <a:r>
              <a:rPr lang="en-US" dirty="0"/>
              <a:t>Thank You</a:t>
            </a:r>
          </a:p>
        </p:txBody>
      </p:sp>
    </p:spTree>
    <p:custDataLst>
      <p:tags r:id="rId1"/>
    </p:custDataLst>
    <p:extLst>
      <p:ext uri="{BB962C8B-B14F-4D97-AF65-F5344CB8AC3E}">
        <p14:creationId xmlns:p14="http://schemas.microsoft.com/office/powerpoint/2010/main" val="16974393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72CD3-BD73-6545-BAB9-A99C5D2875F4}"/>
              </a:ext>
            </a:extLst>
          </p:cNvPr>
          <p:cNvSpPr>
            <a:spLocks noGrp="1"/>
          </p:cNvSpPr>
          <p:nvPr>
            <p:ph type="title"/>
          </p:nvPr>
        </p:nvSpPr>
        <p:spPr/>
        <p:txBody>
          <a:bodyPr/>
          <a:lstStyle/>
          <a:p>
            <a:r>
              <a:rPr lang="en-US" dirty="0"/>
              <a:t>AWS Pricing Model</a:t>
            </a:r>
          </a:p>
        </p:txBody>
      </p:sp>
      <p:pic>
        <p:nvPicPr>
          <p:cNvPr id="27" name="Picture 26">
            <a:extLst>
              <a:ext uri="{FF2B5EF4-FFF2-40B4-BE49-F238E27FC236}">
                <a16:creationId xmlns:a16="http://schemas.microsoft.com/office/drawing/2014/main" id="{68E3197B-5A44-E748-9B62-DE912126CB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428" y="1775768"/>
            <a:ext cx="2770254" cy="3022096"/>
          </a:xfrm>
          <a:prstGeom prst="rect">
            <a:avLst/>
          </a:prstGeom>
        </p:spPr>
      </p:pic>
      <p:pic>
        <p:nvPicPr>
          <p:cNvPr id="28" name="Picture 27">
            <a:extLst>
              <a:ext uri="{FF2B5EF4-FFF2-40B4-BE49-F238E27FC236}">
                <a16:creationId xmlns:a16="http://schemas.microsoft.com/office/drawing/2014/main" id="{29EFDF1F-5934-094A-8F56-519DD9B807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2825" y="1897601"/>
            <a:ext cx="2770254" cy="2417677"/>
          </a:xfrm>
          <a:prstGeom prst="rect">
            <a:avLst/>
          </a:prstGeom>
        </p:spPr>
      </p:pic>
      <p:pic>
        <p:nvPicPr>
          <p:cNvPr id="29" name="Picture 28">
            <a:extLst>
              <a:ext uri="{FF2B5EF4-FFF2-40B4-BE49-F238E27FC236}">
                <a16:creationId xmlns:a16="http://schemas.microsoft.com/office/drawing/2014/main" id="{DD08C8F2-9272-F847-AD7E-4BA6728775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38475" y="1904103"/>
            <a:ext cx="2770254" cy="3022096"/>
          </a:xfrm>
          <a:prstGeom prst="rect">
            <a:avLst/>
          </a:prstGeom>
        </p:spPr>
      </p:pic>
      <p:sp>
        <p:nvSpPr>
          <p:cNvPr id="30" name="TextBox 29">
            <a:extLst>
              <a:ext uri="{FF2B5EF4-FFF2-40B4-BE49-F238E27FC236}">
                <a16:creationId xmlns:a16="http://schemas.microsoft.com/office/drawing/2014/main" id="{27AB4B17-5643-8B44-AAF2-B07F8903275C}"/>
              </a:ext>
            </a:extLst>
          </p:cNvPr>
          <p:cNvSpPr txBox="1"/>
          <p:nvPr/>
        </p:nvSpPr>
        <p:spPr>
          <a:xfrm>
            <a:off x="1394907" y="4653905"/>
            <a:ext cx="2152883" cy="338554"/>
          </a:xfrm>
          <a:prstGeom prst="rect">
            <a:avLst/>
          </a:prstGeom>
          <a:noFill/>
        </p:spPr>
        <p:txBody>
          <a:bodyPr wrap="square" rtlCol="0">
            <a:spAutoFit/>
          </a:bodyPr>
          <a:lstStyle/>
          <a:p>
            <a:pPr algn="ctr"/>
            <a:r>
              <a:rPr lang="en-US" sz="1600" b="1" dirty="0">
                <a:solidFill>
                  <a:srgbClr val="000000"/>
                </a:solidFill>
              </a:rPr>
              <a:t>Pay as you go</a:t>
            </a:r>
          </a:p>
        </p:txBody>
      </p:sp>
      <p:sp>
        <p:nvSpPr>
          <p:cNvPr id="31" name="TextBox 30">
            <a:extLst>
              <a:ext uri="{FF2B5EF4-FFF2-40B4-BE49-F238E27FC236}">
                <a16:creationId xmlns:a16="http://schemas.microsoft.com/office/drawing/2014/main" id="{F259785E-29F2-0241-A62A-DE5380818ACA}"/>
              </a:ext>
            </a:extLst>
          </p:cNvPr>
          <p:cNvSpPr txBox="1"/>
          <p:nvPr/>
        </p:nvSpPr>
        <p:spPr>
          <a:xfrm>
            <a:off x="4472835" y="4656872"/>
            <a:ext cx="3137224" cy="338554"/>
          </a:xfrm>
          <a:prstGeom prst="rect">
            <a:avLst/>
          </a:prstGeom>
          <a:noFill/>
        </p:spPr>
        <p:txBody>
          <a:bodyPr wrap="square" rtlCol="0">
            <a:spAutoFit/>
          </a:bodyPr>
          <a:lstStyle/>
          <a:p>
            <a:pPr algn="ctr"/>
            <a:r>
              <a:rPr lang="en-US" sz="1600" b="1" dirty="0"/>
              <a:t>Pay less when you reserve</a:t>
            </a:r>
          </a:p>
        </p:txBody>
      </p:sp>
      <p:sp>
        <p:nvSpPr>
          <p:cNvPr id="32" name="TextBox 31">
            <a:extLst>
              <a:ext uri="{FF2B5EF4-FFF2-40B4-BE49-F238E27FC236}">
                <a16:creationId xmlns:a16="http://schemas.microsoft.com/office/drawing/2014/main" id="{99F7B9D5-E8B9-F74D-801C-1154EA627143}"/>
              </a:ext>
            </a:extLst>
          </p:cNvPr>
          <p:cNvSpPr txBox="1"/>
          <p:nvPr/>
        </p:nvSpPr>
        <p:spPr>
          <a:xfrm>
            <a:off x="7984472" y="4665747"/>
            <a:ext cx="3278257" cy="584775"/>
          </a:xfrm>
          <a:prstGeom prst="rect">
            <a:avLst/>
          </a:prstGeom>
          <a:noFill/>
        </p:spPr>
        <p:txBody>
          <a:bodyPr wrap="square" rtlCol="0">
            <a:spAutoFit/>
          </a:bodyPr>
          <a:lstStyle/>
          <a:p>
            <a:pPr algn="ctr"/>
            <a:r>
              <a:rPr lang="en-US" sz="1600" b="1" dirty="0"/>
              <a:t>Pay even less per unit </a:t>
            </a:r>
          </a:p>
          <a:p>
            <a:pPr algn="ctr"/>
            <a:r>
              <a:rPr lang="en-US" sz="1600" b="1" dirty="0"/>
              <a:t>by using </a:t>
            </a:r>
            <a:r>
              <a:rPr lang="en-US" sz="1600" b="1" dirty="0">
                <a:solidFill>
                  <a:srgbClr val="000000"/>
                </a:solidFill>
              </a:rPr>
              <a:t>more</a:t>
            </a:r>
          </a:p>
        </p:txBody>
      </p:sp>
      <p:sp>
        <p:nvSpPr>
          <p:cNvPr id="3" name="Footer Placeholder 2"/>
          <p:cNvSpPr>
            <a:spLocks noGrp="1"/>
          </p:cNvSpPr>
          <p:nvPr>
            <p:ph type="ftr" sz="quarter" idx="3"/>
          </p:nvPr>
        </p:nvSpPr>
        <p:spPr/>
        <p:txBody>
          <a:bodyPr/>
          <a:lstStyle/>
          <a:p>
            <a:r>
              <a:rPr lang="en-US" smtClean="0"/>
              <a:t>© 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3</a:t>
            </a:fld>
            <a:endParaRPr lang="en-US"/>
          </a:p>
        </p:txBody>
      </p:sp>
    </p:spTree>
    <p:extLst>
      <p:ext uri="{BB962C8B-B14F-4D97-AF65-F5344CB8AC3E}">
        <p14:creationId xmlns:p14="http://schemas.microsoft.com/office/powerpoint/2010/main" val="2766882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Fundamental Pricing Characteristics</a:t>
            </a:r>
          </a:p>
        </p:txBody>
      </p:sp>
      <p:sp>
        <p:nvSpPr>
          <p:cNvPr id="28" name="Text Placeholder 3">
            <a:extLst>
              <a:ext uri="{FF2B5EF4-FFF2-40B4-BE49-F238E27FC236}">
                <a16:creationId xmlns:a16="http://schemas.microsoft.com/office/drawing/2014/main" id="{4150D122-744C-D64B-8811-4A1BE9A33E28}"/>
              </a:ext>
            </a:extLst>
          </p:cNvPr>
          <p:cNvSpPr>
            <a:spLocks noGrp="1"/>
          </p:cNvSpPr>
          <p:nvPr>
            <p:ph idx="1"/>
          </p:nvPr>
        </p:nvSpPr>
        <p:spPr/>
        <p:txBody>
          <a:bodyPr/>
          <a:lstStyle/>
          <a:p>
            <a:pPr marL="0" indent="0">
              <a:buNone/>
            </a:pPr>
            <a:r>
              <a:rPr lang="en-US" dirty="0">
                <a:latin typeface="+mj-lt"/>
              </a:rPr>
              <a:t>Three fundamental AWS characteristics:</a:t>
            </a:r>
          </a:p>
          <a:p>
            <a:pPr marL="635000" indent="-257175">
              <a:lnSpc>
                <a:spcPct val="150000"/>
              </a:lnSpc>
            </a:pPr>
            <a:r>
              <a:rPr lang="en-US" sz="2400" dirty="0">
                <a:latin typeface="+mj-lt"/>
              </a:rPr>
              <a:t>Compute</a:t>
            </a:r>
          </a:p>
          <a:p>
            <a:pPr marL="635000" indent="-257175">
              <a:lnSpc>
                <a:spcPct val="150000"/>
              </a:lnSpc>
            </a:pPr>
            <a:r>
              <a:rPr lang="en-US" sz="2400" dirty="0">
                <a:latin typeface="+mj-lt"/>
              </a:rPr>
              <a:t>Storage</a:t>
            </a:r>
          </a:p>
          <a:p>
            <a:pPr marL="635000" indent="-257175">
              <a:lnSpc>
                <a:spcPct val="150000"/>
              </a:lnSpc>
            </a:pPr>
            <a:r>
              <a:rPr lang="en-US" sz="2400" dirty="0">
                <a:latin typeface="+mj-lt"/>
              </a:rPr>
              <a:t>Data transfer</a:t>
            </a:r>
          </a:p>
        </p:txBody>
      </p:sp>
      <p:pic>
        <p:nvPicPr>
          <p:cNvPr id="7" name="Content Placeholder 6">
            <a:extLst>
              <a:ext uri="{FF2B5EF4-FFF2-40B4-BE49-F238E27FC236}">
                <a16:creationId xmlns:a16="http://schemas.microsoft.com/office/drawing/2014/main" id="{7EEC5318-884B-3E4E-AD13-6192981AAAC3}"/>
              </a:ext>
            </a:extLst>
          </p:cNvPr>
          <p:cNvPicPr>
            <a:picLocks noChangeAspect="1"/>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a14:imgEffect>
                      <a14:sharpenSoften amount="50000"/>
                    </a14:imgEffect>
                  </a14:imgLayer>
                </a14:imgProps>
              </a:ext>
              <a:ext uri="{28A0092B-C50C-407E-A947-70E740481C1C}">
                <a14:useLocalDpi xmlns:a14="http://schemas.microsoft.com/office/drawing/2010/main" val="0"/>
              </a:ext>
            </a:extLst>
          </a:blip>
          <a:stretch>
            <a:fillRect/>
          </a:stretch>
        </p:blipFill>
        <p:spPr>
          <a:xfrm>
            <a:off x="8090117" y="2350565"/>
            <a:ext cx="2291377" cy="2480931"/>
          </a:xfrm>
          <a:prstGeom prst="rect">
            <a:avLst/>
          </a:prstGeom>
        </p:spPr>
      </p:pic>
      <p:sp>
        <p:nvSpPr>
          <p:cNvPr id="2" name="Footer Placeholder 1"/>
          <p:cNvSpPr>
            <a:spLocks noGrp="1"/>
          </p:cNvSpPr>
          <p:nvPr>
            <p:ph type="ftr" sz="quarter" idx="3"/>
          </p:nvPr>
        </p:nvSpPr>
        <p:spPr/>
        <p:txBody>
          <a:bodyPr/>
          <a:lstStyle/>
          <a:p>
            <a:r>
              <a:rPr lang="en-US" smtClean="0"/>
              <a:t>© 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4</a:t>
            </a:fld>
            <a:endParaRPr lang="en-US"/>
          </a:p>
        </p:txBody>
      </p:sp>
    </p:spTree>
    <p:extLst>
      <p:ext uri="{BB962C8B-B14F-4D97-AF65-F5344CB8AC3E}">
        <p14:creationId xmlns:p14="http://schemas.microsoft.com/office/powerpoint/2010/main" val="3154226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5000" dirty="0"/>
              <a:t>Determine How to Design </a:t>
            </a:r>
            <a:br>
              <a:rPr lang="en-US" sz="5000" dirty="0"/>
            </a:br>
            <a:r>
              <a:rPr lang="en-US" sz="5000" dirty="0"/>
              <a:t>Cost-Optimized Storage</a:t>
            </a:r>
          </a:p>
        </p:txBody>
      </p:sp>
      <p:sp>
        <p:nvSpPr>
          <p:cNvPr id="2" name="Footer Placeholder 1"/>
          <p:cNvSpPr>
            <a:spLocks noGrp="1"/>
          </p:cNvSpPr>
          <p:nvPr>
            <p:ph type="ftr" sz="quarter" idx="3"/>
          </p:nvPr>
        </p:nvSpPr>
        <p:spPr/>
        <p:txBody>
          <a:bodyPr/>
          <a:lstStyle/>
          <a:p>
            <a:r>
              <a:rPr lang="en-US" smtClean="0"/>
              <a:t>© 2020 Amazon Web Services, Inc. or its Affiliates. All rights reserved.</a:t>
            </a:r>
            <a:endParaRPr lang="en-US" dirty="0"/>
          </a:p>
        </p:txBody>
      </p:sp>
    </p:spTree>
    <p:extLst>
      <p:ext uri="{BB962C8B-B14F-4D97-AF65-F5344CB8AC3E}">
        <p14:creationId xmlns:p14="http://schemas.microsoft.com/office/powerpoint/2010/main" val="999111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938BE-8DAF-CB40-AE57-934BD404F3AA}"/>
              </a:ext>
            </a:extLst>
          </p:cNvPr>
          <p:cNvSpPr>
            <a:spLocks noGrp="1"/>
          </p:cNvSpPr>
          <p:nvPr>
            <p:ph type="title"/>
          </p:nvPr>
        </p:nvSpPr>
        <p:spPr/>
        <p:txBody>
          <a:bodyPr/>
          <a:lstStyle/>
          <a:p>
            <a:r>
              <a:rPr lang="en-US" dirty="0"/>
              <a:t>Amazon S3 Pricing Considerations</a:t>
            </a:r>
          </a:p>
        </p:txBody>
      </p:sp>
      <p:sp>
        <p:nvSpPr>
          <p:cNvPr id="3" name="TextBox 2">
            <a:extLst>
              <a:ext uri="{FF2B5EF4-FFF2-40B4-BE49-F238E27FC236}">
                <a16:creationId xmlns:a16="http://schemas.microsoft.com/office/drawing/2014/main" id="{6EB3447A-F309-9A45-B21B-9FB8B4C2CAF5}"/>
              </a:ext>
            </a:extLst>
          </p:cNvPr>
          <p:cNvSpPr txBox="1"/>
          <p:nvPr/>
        </p:nvSpPr>
        <p:spPr>
          <a:xfrm>
            <a:off x="435429" y="1687286"/>
            <a:ext cx="9581469" cy="523220"/>
          </a:xfrm>
          <a:prstGeom prst="rect">
            <a:avLst/>
          </a:prstGeom>
          <a:noFill/>
        </p:spPr>
        <p:txBody>
          <a:bodyPr wrap="none" rtlCol="0">
            <a:spAutoFit/>
          </a:bodyPr>
          <a:lstStyle/>
          <a:p>
            <a:r>
              <a:rPr lang="en-US" sz="2800" dirty="0">
                <a:latin typeface="+mj-lt"/>
              </a:rPr>
              <a:t>Considerations for estimating the cost of using Amazon S3: </a:t>
            </a:r>
          </a:p>
        </p:txBody>
      </p:sp>
      <p:cxnSp>
        <p:nvCxnSpPr>
          <p:cNvPr id="22" name="Straight Connector 21">
            <a:extLst>
              <a:ext uri="{FF2B5EF4-FFF2-40B4-BE49-F238E27FC236}">
                <a16:creationId xmlns:a16="http://schemas.microsoft.com/office/drawing/2014/main" id="{AC684EF5-A281-1040-8C79-79806AA7BE50}"/>
              </a:ext>
            </a:extLst>
          </p:cNvPr>
          <p:cNvCxnSpPr>
            <a:cxnSpLocks/>
          </p:cNvCxnSpPr>
          <p:nvPr/>
        </p:nvCxnSpPr>
        <p:spPr>
          <a:xfrm flipH="1">
            <a:off x="1369342" y="3347510"/>
            <a:ext cx="329990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A367373-E52B-E14A-83D9-2A6F6556698F}"/>
              </a:ext>
            </a:extLst>
          </p:cNvPr>
          <p:cNvSpPr txBox="1"/>
          <p:nvPr/>
        </p:nvSpPr>
        <p:spPr>
          <a:xfrm>
            <a:off x="1473586" y="2730822"/>
            <a:ext cx="3299901" cy="452111"/>
          </a:xfrm>
          <a:prstGeom prst="rect">
            <a:avLst/>
          </a:prstGeom>
          <a:noFill/>
        </p:spPr>
        <p:txBody>
          <a:bodyPr wrap="square" lIns="0" tIns="0" rIns="0" bIns="0" rtlCol="0" anchor="t" anchorCtr="0">
            <a:spAutoFit/>
          </a:bodyPr>
          <a:lstStyle/>
          <a:p>
            <a:pPr>
              <a:lnSpc>
                <a:spcPct val="110000"/>
              </a:lnSpc>
            </a:pPr>
            <a:r>
              <a:rPr lang="en-US" sz="2800" dirty="0">
                <a:solidFill>
                  <a:schemeClr val="tx1">
                    <a:lumMod val="50000"/>
                  </a:schemeClr>
                </a:solidFill>
                <a:ea typeface="Amazon Ember" panose="020B0603020204020204" pitchFamily="34" charset="0"/>
                <a:cs typeface="Amazon Ember" panose="020B0603020204020204" pitchFamily="34" charset="0"/>
              </a:rPr>
              <a:t>Storage class</a:t>
            </a:r>
          </a:p>
        </p:txBody>
      </p:sp>
      <p:sp>
        <p:nvSpPr>
          <p:cNvPr id="36" name="Rectangle: Diagonal Corners Rounded 34">
            <a:extLst>
              <a:ext uri="{FF2B5EF4-FFF2-40B4-BE49-F238E27FC236}">
                <a16:creationId xmlns:a16="http://schemas.microsoft.com/office/drawing/2014/main" id="{AA0E2A3F-9987-E344-9ABC-674B53B8A006}"/>
              </a:ext>
            </a:extLst>
          </p:cNvPr>
          <p:cNvSpPr/>
          <p:nvPr/>
        </p:nvSpPr>
        <p:spPr>
          <a:xfrm flipH="1">
            <a:off x="854217" y="2781826"/>
            <a:ext cx="340315" cy="350101"/>
          </a:xfrm>
          <a:prstGeom prst="round2DiagRect">
            <a:avLst/>
          </a:prstGeom>
          <a:solidFill>
            <a:schemeClr val="accent6">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ID" sz="2000" b="1" dirty="0">
                <a:solidFill>
                  <a:schemeClr val="bg1"/>
                </a:solidFill>
              </a:rPr>
              <a:t>01.</a:t>
            </a:r>
          </a:p>
        </p:txBody>
      </p:sp>
      <p:sp>
        <p:nvSpPr>
          <p:cNvPr id="33" name="TextBox 32">
            <a:extLst>
              <a:ext uri="{FF2B5EF4-FFF2-40B4-BE49-F238E27FC236}">
                <a16:creationId xmlns:a16="http://schemas.microsoft.com/office/drawing/2014/main" id="{F6409668-F9F2-1749-BB9A-6F36EFBD810A}"/>
              </a:ext>
            </a:extLst>
          </p:cNvPr>
          <p:cNvSpPr txBox="1"/>
          <p:nvPr/>
        </p:nvSpPr>
        <p:spPr>
          <a:xfrm>
            <a:off x="1473584" y="3456298"/>
            <a:ext cx="3299901" cy="452111"/>
          </a:xfrm>
          <a:prstGeom prst="rect">
            <a:avLst/>
          </a:prstGeom>
          <a:noFill/>
        </p:spPr>
        <p:txBody>
          <a:bodyPr wrap="square" lIns="0" tIns="0" rIns="0" bIns="0" rtlCol="0" anchor="t" anchorCtr="0">
            <a:spAutoFit/>
          </a:bodyPr>
          <a:lstStyle/>
          <a:p>
            <a:pPr>
              <a:lnSpc>
                <a:spcPct val="110000"/>
              </a:lnSpc>
            </a:pPr>
            <a:r>
              <a:rPr lang="en-US" sz="2800" dirty="0">
                <a:solidFill>
                  <a:schemeClr val="tx1">
                    <a:lumMod val="50000"/>
                  </a:schemeClr>
                </a:solidFill>
                <a:ea typeface="Amazon Ember" panose="020B0603020204020204" pitchFamily="34" charset="0"/>
                <a:cs typeface="Amazon Ember" panose="020B0603020204020204" pitchFamily="34" charset="0"/>
              </a:rPr>
              <a:t>Storage</a:t>
            </a:r>
          </a:p>
        </p:txBody>
      </p:sp>
      <p:sp>
        <p:nvSpPr>
          <p:cNvPr id="34" name="Rectangle: Diagonal Corners Rounded 34">
            <a:extLst>
              <a:ext uri="{FF2B5EF4-FFF2-40B4-BE49-F238E27FC236}">
                <a16:creationId xmlns:a16="http://schemas.microsoft.com/office/drawing/2014/main" id="{B4374D29-D9D2-3A42-9A18-401CFB3EE086}"/>
              </a:ext>
            </a:extLst>
          </p:cNvPr>
          <p:cNvSpPr/>
          <p:nvPr/>
        </p:nvSpPr>
        <p:spPr>
          <a:xfrm flipH="1">
            <a:off x="854217" y="3545779"/>
            <a:ext cx="340315" cy="350101"/>
          </a:xfrm>
          <a:prstGeom prst="round2DiagRect">
            <a:avLst/>
          </a:prstGeom>
          <a:solidFill>
            <a:schemeClr val="accent6">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ID" sz="2000" b="1" dirty="0">
                <a:solidFill>
                  <a:schemeClr val="bg1"/>
                </a:solidFill>
              </a:rPr>
              <a:t>02</a:t>
            </a:r>
          </a:p>
        </p:txBody>
      </p:sp>
      <p:sp>
        <p:nvSpPr>
          <p:cNvPr id="31" name="TextBox 30">
            <a:extLst>
              <a:ext uri="{FF2B5EF4-FFF2-40B4-BE49-F238E27FC236}">
                <a16:creationId xmlns:a16="http://schemas.microsoft.com/office/drawing/2014/main" id="{45810EBD-32FF-AF46-84E3-168D4F5F1A8F}"/>
              </a:ext>
            </a:extLst>
          </p:cNvPr>
          <p:cNvSpPr txBox="1"/>
          <p:nvPr/>
        </p:nvSpPr>
        <p:spPr>
          <a:xfrm>
            <a:off x="1473585" y="4194747"/>
            <a:ext cx="3299901" cy="452111"/>
          </a:xfrm>
          <a:prstGeom prst="rect">
            <a:avLst/>
          </a:prstGeom>
          <a:noFill/>
        </p:spPr>
        <p:txBody>
          <a:bodyPr wrap="square" lIns="0" tIns="0" rIns="0" bIns="0" rtlCol="0" anchor="t" anchorCtr="0">
            <a:spAutoFit/>
          </a:bodyPr>
          <a:lstStyle/>
          <a:p>
            <a:pPr>
              <a:lnSpc>
                <a:spcPct val="110000"/>
              </a:lnSpc>
            </a:pPr>
            <a:r>
              <a:rPr lang="en-US" sz="2800" dirty="0">
                <a:solidFill>
                  <a:schemeClr val="tx1">
                    <a:lumMod val="50000"/>
                  </a:schemeClr>
                </a:solidFill>
                <a:ea typeface="Amazon Ember" panose="020B0603020204020204" pitchFamily="34" charset="0"/>
                <a:cs typeface="Amazon Ember" panose="020B0603020204020204" pitchFamily="34" charset="0"/>
              </a:rPr>
              <a:t>Requests</a:t>
            </a:r>
          </a:p>
        </p:txBody>
      </p:sp>
      <p:sp>
        <p:nvSpPr>
          <p:cNvPr id="32" name="Rectangle: Diagonal Corners Rounded 34">
            <a:extLst>
              <a:ext uri="{FF2B5EF4-FFF2-40B4-BE49-F238E27FC236}">
                <a16:creationId xmlns:a16="http://schemas.microsoft.com/office/drawing/2014/main" id="{F15E03F1-0970-1A46-9354-B3830728F7D6}"/>
              </a:ext>
            </a:extLst>
          </p:cNvPr>
          <p:cNvSpPr/>
          <p:nvPr/>
        </p:nvSpPr>
        <p:spPr>
          <a:xfrm flipH="1">
            <a:off x="833029" y="4245751"/>
            <a:ext cx="340315" cy="350101"/>
          </a:xfrm>
          <a:prstGeom prst="round2DiagRect">
            <a:avLst/>
          </a:prstGeom>
          <a:solidFill>
            <a:schemeClr val="accent6">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ID" sz="2000" b="1" dirty="0">
                <a:solidFill>
                  <a:schemeClr val="bg1"/>
                </a:solidFill>
              </a:rPr>
              <a:t>03</a:t>
            </a:r>
          </a:p>
        </p:txBody>
      </p:sp>
      <p:sp>
        <p:nvSpPr>
          <p:cNvPr id="29" name="TextBox 28">
            <a:extLst>
              <a:ext uri="{FF2B5EF4-FFF2-40B4-BE49-F238E27FC236}">
                <a16:creationId xmlns:a16="http://schemas.microsoft.com/office/drawing/2014/main" id="{48C45559-9B00-064C-B3CD-F7B651A783BB}"/>
              </a:ext>
            </a:extLst>
          </p:cNvPr>
          <p:cNvSpPr txBox="1"/>
          <p:nvPr/>
        </p:nvSpPr>
        <p:spPr>
          <a:xfrm>
            <a:off x="1473587" y="4907676"/>
            <a:ext cx="3299901" cy="452111"/>
          </a:xfrm>
          <a:prstGeom prst="rect">
            <a:avLst/>
          </a:prstGeom>
          <a:noFill/>
        </p:spPr>
        <p:txBody>
          <a:bodyPr wrap="square" lIns="0" tIns="0" rIns="0" bIns="0" rtlCol="0" anchor="t" anchorCtr="0">
            <a:spAutoFit/>
          </a:bodyPr>
          <a:lstStyle/>
          <a:p>
            <a:pPr>
              <a:lnSpc>
                <a:spcPct val="110000"/>
              </a:lnSpc>
            </a:pPr>
            <a:r>
              <a:rPr lang="en-US" sz="2800" dirty="0">
                <a:solidFill>
                  <a:schemeClr val="tx1">
                    <a:lumMod val="50000"/>
                  </a:schemeClr>
                </a:solidFill>
                <a:ea typeface="Amazon Ember" panose="020B0603020204020204" pitchFamily="34" charset="0"/>
                <a:cs typeface="Amazon Ember" panose="020B0603020204020204" pitchFamily="34" charset="0"/>
              </a:rPr>
              <a:t>Data Transfer</a:t>
            </a:r>
          </a:p>
        </p:txBody>
      </p:sp>
      <p:sp>
        <p:nvSpPr>
          <p:cNvPr id="30" name="Rectangle: Diagonal Corners Rounded 34">
            <a:extLst>
              <a:ext uri="{FF2B5EF4-FFF2-40B4-BE49-F238E27FC236}">
                <a16:creationId xmlns:a16="http://schemas.microsoft.com/office/drawing/2014/main" id="{155F798C-9436-5145-B05D-672AC7C826EC}"/>
              </a:ext>
            </a:extLst>
          </p:cNvPr>
          <p:cNvSpPr/>
          <p:nvPr/>
        </p:nvSpPr>
        <p:spPr>
          <a:xfrm flipH="1">
            <a:off x="833028" y="4945723"/>
            <a:ext cx="340315" cy="350101"/>
          </a:xfrm>
          <a:prstGeom prst="round2DiagRect">
            <a:avLst/>
          </a:prstGeom>
          <a:solidFill>
            <a:schemeClr val="accent6">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ID" sz="2000" b="1" dirty="0">
                <a:solidFill>
                  <a:schemeClr val="bg1"/>
                </a:solidFill>
              </a:rPr>
              <a:t>04</a:t>
            </a:r>
          </a:p>
        </p:txBody>
      </p:sp>
      <p:cxnSp>
        <p:nvCxnSpPr>
          <p:cNvPr id="27" name="Straight Connector 26">
            <a:extLst>
              <a:ext uri="{FF2B5EF4-FFF2-40B4-BE49-F238E27FC236}">
                <a16:creationId xmlns:a16="http://schemas.microsoft.com/office/drawing/2014/main" id="{2C475C6F-A2B3-A342-8EB2-4C3D42372550}"/>
              </a:ext>
            </a:extLst>
          </p:cNvPr>
          <p:cNvCxnSpPr>
            <a:cxnSpLocks/>
          </p:cNvCxnSpPr>
          <p:nvPr/>
        </p:nvCxnSpPr>
        <p:spPr>
          <a:xfrm flipH="1">
            <a:off x="1369341" y="4077043"/>
            <a:ext cx="329990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E1D5EF-4629-F546-B01D-96A6A6658207}"/>
              </a:ext>
            </a:extLst>
          </p:cNvPr>
          <p:cNvCxnSpPr>
            <a:cxnSpLocks/>
          </p:cNvCxnSpPr>
          <p:nvPr/>
        </p:nvCxnSpPr>
        <p:spPr>
          <a:xfrm flipH="1">
            <a:off x="1369341" y="4786028"/>
            <a:ext cx="329990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3"/>
          </p:nvPr>
        </p:nvSpPr>
        <p:spPr/>
        <p:txBody>
          <a:bodyPr/>
          <a:lstStyle/>
          <a:p>
            <a:r>
              <a:rPr lang="en-US" smtClean="0"/>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6</a:t>
            </a:fld>
            <a:endParaRPr lang="en-US"/>
          </a:p>
        </p:txBody>
      </p:sp>
    </p:spTree>
    <p:extLst>
      <p:ext uri="{BB962C8B-B14F-4D97-AF65-F5344CB8AC3E}">
        <p14:creationId xmlns:p14="http://schemas.microsoft.com/office/powerpoint/2010/main" val="638326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5792-BC6F-A443-B707-E44CED3881F0}"/>
              </a:ext>
            </a:extLst>
          </p:cNvPr>
          <p:cNvSpPr>
            <a:spLocks noGrp="1"/>
          </p:cNvSpPr>
          <p:nvPr>
            <p:ph type="title"/>
          </p:nvPr>
        </p:nvSpPr>
        <p:spPr/>
        <p:txBody>
          <a:bodyPr/>
          <a:lstStyle/>
          <a:p>
            <a:r>
              <a:rPr lang="en-US" dirty="0"/>
              <a:t>Amazon S3 Storage Classes</a:t>
            </a:r>
          </a:p>
        </p:txBody>
      </p:sp>
      <p:grpSp>
        <p:nvGrpSpPr>
          <p:cNvPr id="3" name="Group 2">
            <a:extLst>
              <a:ext uri="{FF2B5EF4-FFF2-40B4-BE49-F238E27FC236}">
                <a16:creationId xmlns:a16="http://schemas.microsoft.com/office/drawing/2014/main" id="{318B27DB-4E71-F945-97D2-19273DC02AF8}"/>
              </a:ext>
            </a:extLst>
          </p:cNvPr>
          <p:cNvGrpSpPr/>
          <p:nvPr/>
        </p:nvGrpSpPr>
        <p:grpSpPr>
          <a:xfrm>
            <a:off x="1733725" y="1672574"/>
            <a:ext cx="9173481" cy="548640"/>
            <a:chOff x="865414" y="2306575"/>
            <a:chExt cx="11008177" cy="658368"/>
          </a:xfrm>
          <a:solidFill>
            <a:srgbClr val="FF2850"/>
          </a:solidFill>
        </p:grpSpPr>
        <p:sp>
          <p:nvSpPr>
            <p:cNvPr id="4" name="Rounded Rectangle 3">
              <a:extLst>
                <a:ext uri="{FF2B5EF4-FFF2-40B4-BE49-F238E27FC236}">
                  <a16:creationId xmlns:a16="http://schemas.microsoft.com/office/drawing/2014/main" id="{6D0C79F3-3A5E-BB4E-BA4E-82F9F29D7D03}"/>
                </a:ext>
              </a:extLst>
            </p:cNvPr>
            <p:cNvSpPr/>
            <p:nvPr/>
          </p:nvSpPr>
          <p:spPr>
            <a:xfrm>
              <a:off x="865414" y="2306575"/>
              <a:ext cx="3314699" cy="658368"/>
            </a:xfrm>
            <a:prstGeom prst="roundRect">
              <a:avLst/>
            </a:prstGeom>
            <a:solidFill>
              <a:schemeClr val="accent6">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67" b="1" dirty="0">
                  <a:solidFill>
                    <a:schemeClr val="tx1"/>
                  </a:solidFill>
                  <a:cs typeface="Arial" panose="020B0604020202020204" pitchFamily="34" charset="0"/>
                </a:rPr>
                <a:t>Standard Storage</a:t>
              </a:r>
            </a:p>
          </p:txBody>
        </p:sp>
        <p:sp>
          <p:nvSpPr>
            <p:cNvPr id="5" name="Rounded Rectangle 4">
              <a:extLst>
                <a:ext uri="{FF2B5EF4-FFF2-40B4-BE49-F238E27FC236}">
                  <a16:creationId xmlns:a16="http://schemas.microsoft.com/office/drawing/2014/main" id="{D296EA59-6982-4340-8600-03544B0BD335}"/>
                </a:ext>
              </a:extLst>
            </p:cNvPr>
            <p:cNvSpPr/>
            <p:nvPr/>
          </p:nvSpPr>
          <p:spPr>
            <a:xfrm>
              <a:off x="4712153" y="2306575"/>
              <a:ext cx="3314699" cy="658368"/>
            </a:xfrm>
            <a:prstGeom prst="roundRect">
              <a:avLst/>
            </a:prstGeom>
            <a:solidFill>
              <a:schemeClr val="accent6">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67" b="1" dirty="0">
                  <a:solidFill>
                    <a:schemeClr val="tx1"/>
                  </a:solidFill>
                  <a:cs typeface="Arial" panose="020B0604020202020204" pitchFamily="34" charset="0"/>
                </a:rPr>
                <a:t>Standard – </a:t>
              </a:r>
            </a:p>
            <a:p>
              <a:pPr algn="ctr"/>
              <a:r>
                <a:rPr lang="en-US" sz="1667" b="1" dirty="0">
                  <a:solidFill>
                    <a:schemeClr val="tx1"/>
                  </a:solidFill>
                  <a:cs typeface="Arial" panose="020B0604020202020204" pitchFamily="34" charset="0"/>
                </a:rPr>
                <a:t>Infrequent Access</a:t>
              </a:r>
            </a:p>
          </p:txBody>
        </p:sp>
        <p:sp>
          <p:nvSpPr>
            <p:cNvPr id="6" name="Rounded Rectangle 5">
              <a:extLst>
                <a:ext uri="{FF2B5EF4-FFF2-40B4-BE49-F238E27FC236}">
                  <a16:creationId xmlns:a16="http://schemas.microsoft.com/office/drawing/2014/main" id="{772ADE31-63F6-E041-91BA-F57A47A5168F}"/>
                </a:ext>
              </a:extLst>
            </p:cNvPr>
            <p:cNvSpPr/>
            <p:nvPr/>
          </p:nvSpPr>
          <p:spPr>
            <a:xfrm>
              <a:off x="8558892" y="2306575"/>
              <a:ext cx="3314699" cy="658368"/>
            </a:xfrm>
            <a:prstGeom prst="roundRect">
              <a:avLst/>
            </a:prstGeom>
            <a:solidFill>
              <a:schemeClr val="accent6">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67" b="1" dirty="0">
                  <a:solidFill>
                    <a:schemeClr val="tx1"/>
                  </a:solidFill>
                  <a:cs typeface="Arial" panose="020B0604020202020204" pitchFamily="34" charset="0"/>
                </a:rPr>
                <a:t>Amazon Glacier</a:t>
              </a:r>
            </a:p>
          </p:txBody>
        </p:sp>
      </p:grpSp>
      <p:pic>
        <p:nvPicPr>
          <p:cNvPr id="8" name="Picture 7">
            <a:extLst>
              <a:ext uri="{FF2B5EF4-FFF2-40B4-BE49-F238E27FC236}">
                <a16:creationId xmlns:a16="http://schemas.microsoft.com/office/drawing/2014/main" id="{5EDF5EB8-0796-3342-BC7B-A0A492A0AE92}"/>
              </a:ext>
            </a:extLst>
          </p:cNvPr>
          <p:cNvPicPr>
            <a:picLocks noChangeAspect="1"/>
          </p:cNvPicPr>
          <p:nvPr/>
        </p:nvPicPr>
        <p:blipFill>
          <a:blip r:embed="rId3"/>
          <a:stretch>
            <a:fillRect/>
          </a:stretch>
        </p:blipFill>
        <p:spPr>
          <a:xfrm>
            <a:off x="697820" y="2832776"/>
            <a:ext cx="8176609" cy="3442783"/>
          </a:xfrm>
          <a:prstGeom prst="rect">
            <a:avLst/>
          </a:prstGeom>
        </p:spPr>
      </p:pic>
      <p:sp>
        <p:nvSpPr>
          <p:cNvPr id="9" name="Rectangle 8">
            <a:extLst>
              <a:ext uri="{FF2B5EF4-FFF2-40B4-BE49-F238E27FC236}">
                <a16:creationId xmlns:a16="http://schemas.microsoft.com/office/drawing/2014/main" id="{57CFDF6F-3D80-0D4E-A20A-3DFFF991FE6B}"/>
              </a:ext>
            </a:extLst>
          </p:cNvPr>
          <p:cNvSpPr/>
          <p:nvPr/>
        </p:nvSpPr>
        <p:spPr bwMode="auto">
          <a:xfrm>
            <a:off x="9232605" y="3307258"/>
            <a:ext cx="2604670" cy="1565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ctr" anchorCtr="0" forceAA="0" compatLnSpc="1">
            <a:prstTxWarp prst="textNoShape">
              <a:avLst/>
            </a:prstTxWarp>
            <a:noAutofit/>
          </a:bodyPr>
          <a:lstStyle/>
          <a:p>
            <a:pPr algn="ctr" defTabSz="777029" fontAlgn="base">
              <a:lnSpc>
                <a:spcPct val="90000"/>
              </a:lnSpc>
              <a:spcBef>
                <a:spcPct val="0"/>
              </a:spcBef>
              <a:spcAft>
                <a:spcPct val="0"/>
              </a:spcAft>
            </a:pPr>
            <a:r>
              <a:rPr lang="en-US" b="1" dirty="0">
                <a:gradFill>
                  <a:gsLst>
                    <a:gs pos="0">
                      <a:srgbClr val="FFFFFF"/>
                    </a:gs>
                    <a:gs pos="100000">
                      <a:srgbClr val="FFFFFF"/>
                    </a:gs>
                  </a:gsLst>
                  <a:lin ang="5400000" scaled="0"/>
                </a:gradFill>
                <a:ea typeface="Segoe UI" pitchFamily="34" charset="0"/>
                <a:cs typeface="Segoe UI" pitchFamily="34" charset="0"/>
              </a:rPr>
              <a:t>These prices are an example only and may not reflect current pricing.</a:t>
            </a:r>
          </a:p>
        </p:txBody>
      </p:sp>
      <p:sp>
        <p:nvSpPr>
          <p:cNvPr id="7" name="Footer Placeholder 6"/>
          <p:cNvSpPr>
            <a:spLocks noGrp="1"/>
          </p:cNvSpPr>
          <p:nvPr>
            <p:ph type="ftr" sz="quarter" idx="3"/>
          </p:nvPr>
        </p:nvSpPr>
        <p:spPr/>
        <p:txBody>
          <a:bodyPr/>
          <a:lstStyle/>
          <a:p>
            <a:r>
              <a:rPr lang="en-US" smtClean="0"/>
              <a:t>© 2020 Amazon Web Services, Inc. or its Affiliates. All rights reserved.</a:t>
            </a:r>
            <a:endParaRPr lang="en-US" dirty="0"/>
          </a:p>
        </p:txBody>
      </p:sp>
      <p:sp>
        <p:nvSpPr>
          <p:cNvPr id="10" name="Slide Number Placeholder 9"/>
          <p:cNvSpPr>
            <a:spLocks noGrp="1"/>
          </p:cNvSpPr>
          <p:nvPr>
            <p:ph type="sldNum" sz="quarter" idx="12"/>
          </p:nvPr>
        </p:nvSpPr>
        <p:spPr/>
        <p:txBody>
          <a:bodyPr/>
          <a:lstStyle/>
          <a:p>
            <a:fld id="{B6A95138-A96E-2F42-A959-2EFD44FE4AB7}" type="slidenum">
              <a:rPr lang="en-US" smtClean="0"/>
              <a:t>7</a:t>
            </a:fld>
            <a:endParaRPr lang="en-US"/>
          </a:p>
        </p:txBody>
      </p:sp>
    </p:spTree>
    <p:extLst>
      <p:ext uri="{BB962C8B-B14F-4D97-AF65-F5344CB8AC3E}">
        <p14:creationId xmlns:p14="http://schemas.microsoft.com/office/powerpoint/2010/main" val="3908987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938BE-8DAF-CB40-AE57-934BD404F3AA}"/>
              </a:ext>
            </a:extLst>
          </p:cNvPr>
          <p:cNvSpPr>
            <a:spLocks noGrp="1"/>
          </p:cNvSpPr>
          <p:nvPr>
            <p:ph type="title"/>
          </p:nvPr>
        </p:nvSpPr>
        <p:spPr/>
        <p:txBody>
          <a:bodyPr/>
          <a:lstStyle/>
          <a:p>
            <a:r>
              <a:rPr lang="en-US" dirty="0"/>
              <a:t>Amazon EBS Pricing Considerations</a:t>
            </a:r>
          </a:p>
        </p:txBody>
      </p:sp>
      <p:sp>
        <p:nvSpPr>
          <p:cNvPr id="3" name="TextBox 2">
            <a:extLst>
              <a:ext uri="{FF2B5EF4-FFF2-40B4-BE49-F238E27FC236}">
                <a16:creationId xmlns:a16="http://schemas.microsoft.com/office/drawing/2014/main" id="{6EB3447A-F309-9A45-B21B-9FB8B4C2CAF5}"/>
              </a:ext>
            </a:extLst>
          </p:cNvPr>
          <p:cNvSpPr txBox="1"/>
          <p:nvPr/>
        </p:nvSpPr>
        <p:spPr>
          <a:xfrm>
            <a:off x="435428" y="1687286"/>
            <a:ext cx="9783447" cy="523220"/>
          </a:xfrm>
          <a:prstGeom prst="rect">
            <a:avLst/>
          </a:prstGeom>
          <a:noFill/>
        </p:spPr>
        <p:txBody>
          <a:bodyPr wrap="none" rtlCol="0">
            <a:spAutoFit/>
          </a:bodyPr>
          <a:lstStyle/>
          <a:p>
            <a:r>
              <a:rPr lang="en-US" sz="2800" dirty="0">
                <a:latin typeface="+mj-lt"/>
              </a:rPr>
              <a:t>Considerations for estimating the cost of using Amazon EBS: </a:t>
            </a:r>
          </a:p>
        </p:txBody>
      </p:sp>
      <p:cxnSp>
        <p:nvCxnSpPr>
          <p:cNvPr id="15" name="Straight Connector 14">
            <a:extLst>
              <a:ext uri="{FF2B5EF4-FFF2-40B4-BE49-F238E27FC236}">
                <a16:creationId xmlns:a16="http://schemas.microsoft.com/office/drawing/2014/main" id="{D4939AAC-C567-BA4F-AA8C-8A224CCC8C50}"/>
              </a:ext>
            </a:extLst>
          </p:cNvPr>
          <p:cNvCxnSpPr>
            <a:cxnSpLocks/>
          </p:cNvCxnSpPr>
          <p:nvPr/>
        </p:nvCxnSpPr>
        <p:spPr>
          <a:xfrm flipH="1">
            <a:off x="1369342" y="3347510"/>
            <a:ext cx="329990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5183D95-00C5-ED4C-A972-EC7A338596F7}"/>
              </a:ext>
            </a:extLst>
          </p:cNvPr>
          <p:cNvSpPr txBox="1"/>
          <p:nvPr/>
        </p:nvSpPr>
        <p:spPr>
          <a:xfrm>
            <a:off x="1473586" y="2730822"/>
            <a:ext cx="3299901" cy="452111"/>
          </a:xfrm>
          <a:prstGeom prst="rect">
            <a:avLst/>
          </a:prstGeom>
          <a:noFill/>
        </p:spPr>
        <p:txBody>
          <a:bodyPr wrap="square" lIns="0" tIns="0" rIns="0" bIns="0" rtlCol="0" anchor="t" anchorCtr="0">
            <a:spAutoFit/>
          </a:bodyPr>
          <a:lstStyle/>
          <a:p>
            <a:pPr>
              <a:lnSpc>
                <a:spcPct val="110000"/>
              </a:lnSpc>
            </a:pPr>
            <a:r>
              <a:rPr lang="en-US" sz="2800" dirty="0">
                <a:solidFill>
                  <a:schemeClr val="tx1">
                    <a:lumMod val="50000"/>
                  </a:schemeClr>
                </a:solidFill>
                <a:ea typeface="Amazon Ember" panose="020B0603020204020204" pitchFamily="34" charset="0"/>
                <a:cs typeface="Amazon Ember" panose="020B0603020204020204" pitchFamily="34" charset="0"/>
              </a:rPr>
              <a:t>Volume Type</a:t>
            </a:r>
          </a:p>
        </p:txBody>
      </p:sp>
      <p:sp>
        <p:nvSpPr>
          <p:cNvPr id="17" name="Rectangle: Diagonal Corners Rounded 34">
            <a:extLst>
              <a:ext uri="{FF2B5EF4-FFF2-40B4-BE49-F238E27FC236}">
                <a16:creationId xmlns:a16="http://schemas.microsoft.com/office/drawing/2014/main" id="{D440FD6B-D1CB-B541-8285-DCEAD83572B8}"/>
              </a:ext>
            </a:extLst>
          </p:cNvPr>
          <p:cNvSpPr/>
          <p:nvPr/>
        </p:nvSpPr>
        <p:spPr>
          <a:xfrm flipH="1">
            <a:off x="854217" y="2781826"/>
            <a:ext cx="340315" cy="350101"/>
          </a:xfrm>
          <a:prstGeom prst="round2DiagRect">
            <a:avLst/>
          </a:prstGeom>
          <a:solidFill>
            <a:schemeClr val="accent6">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ID" sz="2000" b="1" dirty="0">
                <a:solidFill>
                  <a:schemeClr val="bg1"/>
                </a:solidFill>
              </a:rPr>
              <a:t>01.</a:t>
            </a:r>
          </a:p>
        </p:txBody>
      </p:sp>
      <p:sp>
        <p:nvSpPr>
          <p:cNvPr id="18" name="TextBox 17">
            <a:extLst>
              <a:ext uri="{FF2B5EF4-FFF2-40B4-BE49-F238E27FC236}">
                <a16:creationId xmlns:a16="http://schemas.microsoft.com/office/drawing/2014/main" id="{C035F9A1-AFD8-204F-BC81-7C5DB0729709}"/>
              </a:ext>
            </a:extLst>
          </p:cNvPr>
          <p:cNvSpPr txBox="1"/>
          <p:nvPr/>
        </p:nvSpPr>
        <p:spPr>
          <a:xfrm>
            <a:off x="1473584" y="3456298"/>
            <a:ext cx="3299901" cy="452111"/>
          </a:xfrm>
          <a:prstGeom prst="rect">
            <a:avLst/>
          </a:prstGeom>
          <a:noFill/>
        </p:spPr>
        <p:txBody>
          <a:bodyPr wrap="square" lIns="0" tIns="0" rIns="0" bIns="0" rtlCol="0" anchor="t" anchorCtr="0">
            <a:spAutoFit/>
          </a:bodyPr>
          <a:lstStyle/>
          <a:p>
            <a:pPr>
              <a:lnSpc>
                <a:spcPct val="110000"/>
              </a:lnSpc>
            </a:pPr>
            <a:r>
              <a:rPr lang="en-US" sz="2800" dirty="0">
                <a:solidFill>
                  <a:schemeClr val="tx1">
                    <a:lumMod val="50000"/>
                  </a:schemeClr>
                </a:solidFill>
                <a:ea typeface="Amazon Ember" panose="020B0603020204020204" pitchFamily="34" charset="0"/>
                <a:cs typeface="Amazon Ember" panose="020B0603020204020204" pitchFamily="34" charset="0"/>
              </a:rPr>
              <a:t>IOPS</a:t>
            </a:r>
          </a:p>
        </p:txBody>
      </p:sp>
      <p:sp>
        <p:nvSpPr>
          <p:cNvPr id="19" name="Rectangle: Diagonal Corners Rounded 34">
            <a:extLst>
              <a:ext uri="{FF2B5EF4-FFF2-40B4-BE49-F238E27FC236}">
                <a16:creationId xmlns:a16="http://schemas.microsoft.com/office/drawing/2014/main" id="{65E16185-C8D6-234A-99AF-18B2B8EEB248}"/>
              </a:ext>
            </a:extLst>
          </p:cNvPr>
          <p:cNvSpPr/>
          <p:nvPr/>
        </p:nvSpPr>
        <p:spPr>
          <a:xfrm flipH="1">
            <a:off x="854217" y="3545779"/>
            <a:ext cx="340315" cy="350101"/>
          </a:xfrm>
          <a:prstGeom prst="round2DiagRect">
            <a:avLst/>
          </a:prstGeom>
          <a:solidFill>
            <a:schemeClr val="accent6">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ID" sz="2000" b="1" dirty="0">
                <a:solidFill>
                  <a:schemeClr val="bg1"/>
                </a:solidFill>
              </a:rPr>
              <a:t>02</a:t>
            </a:r>
          </a:p>
        </p:txBody>
      </p:sp>
      <p:sp>
        <p:nvSpPr>
          <p:cNvPr id="20" name="TextBox 19">
            <a:extLst>
              <a:ext uri="{FF2B5EF4-FFF2-40B4-BE49-F238E27FC236}">
                <a16:creationId xmlns:a16="http://schemas.microsoft.com/office/drawing/2014/main" id="{8A5B2CD0-C222-A542-9CB2-A6366D8F3A1F}"/>
              </a:ext>
            </a:extLst>
          </p:cNvPr>
          <p:cNvSpPr txBox="1"/>
          <p:nvPr/>
        </p:nvSpPr>
        <p:spPr>
          <a:xfrm>
            <a:off x="1473585" y="4194747"/>
            <a:ext cx="3299901" cy="452111"/>
          </a:xfrm>
          <a:prstGeom prst="rect">
            <a:avLst/>
          </a:prstGeom>
          <a:noFill/>
        </p:spPr>
        <p:txBody>
          <a:bodyPr wrap="square" lIns="0" tIns="0" rIns="0" bIns="0" rtlCol="0" anchor="t" anchorCtr="0">
            <a:spAutoFit/>
          </a:bodyPr>
          <a:lstStyle/>
          <a:p>
            <a:pPr>
              <a:lnSpc>
                <a:spcPct val="110000"/>
              </a:lnSpc>
            </a:pPr>
            <a:r>
              <a:rPr lang="en-US" sz="2800" dirty="0">
                <a:solidFill>
                  <a:schemeClr val="tx1">
                    <a:lumMod val="50000"/>
                  </a:schemeClr>
                </a:solidFill>
                <a:ea typeface="Amazon Ember" panose="020B0603020204020204" pitchFamily="34" charset="0"/>
                <a:cs typeface="Amazon Ember" panose="020B0603020204020204" pitchFamily="34" charset="0"/>
              </a:rPr>
              <a:t>Snapshots</a:t>
            </a:r>
          </a:p>
        </p:txBody>
      </p:sp>
      <p:sp>
        <p:nvSpPr>
          <p:cNvPr id="21" name="Rectangle: Diagonal Corners Rounded 34">
            <a:extLst>
              <a:ext uri="{FF2B5EF4-FFF2-40B4-BE49-F238E27FC236}">
                <a16:creationId xmlns:a16="http://schemas.microsoft.com/office/drawing/2014/main" id="{578785CE-EF36-3C48-9A77-68861CAE70BC}"/>
              </a:ext>
            </a:extLst>
          </p:cNvPr>
          <p:cNvSpPr/>
          <p:nvPr/>
        </p:nvSpPr>
        <p:spPr>
          <a:xfrm flipH="1">
            <a:off x="833029" y="4245751"/>
            <a:ext cx="340315" cy="350101"/>
          </a:xfrm>
          <a:prstGeom prst="round2DiagRect">
            <a:avLst/>
          </a:prstGeom>
          <a:solidFill>
            <a:schemeClr val="accent6">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ID" sz="2000" b="1" dirty="0">
                <a:solidFill>
                  <a:schemeClr val="bg1"/>
                </a:solidFill>
              </a:rPr>
              <a:t>03</a:t>
            </a:r>
          </a:p>
        </p:txBody>
      </p:sp>
      <p:sp>
        <p:nvSpPr>
          <p:cNvPr id="23" name="TextBox 22">
            <a:extLst>
              <a:ext uri="{FF2B5EF4-FFF2-40B4-BE49-F238E27FC236}">
                <a16:creationId xmlns:a16="http://schemas.microsoft.com/office/drawing/2014/main" id="{7295F1DE-AA27-B243-994F-08B57DBA9068}"/>
              </a:ext>
            </a:extLst>
          </p:cNvPr>
          <p:cNvSpPr txBox="1"/>
          <p:nvPr/>
        </p:nvSpPr>
        <p:spPr>
          <a:xfrm>
            <a:off x="1473587" y="4907676"/>
            <a:ext cx="3299901" cy="452111"/>
          </a:xfrm>
          <a:prstGeom prst="rect">
            <a:avLst/>
          </a:prstGeom>
          <a:noFill/>
        </p:spPr>
        <p:txBody>
          <a:bodyPr wrap="square" lIns="0" tIns="0" rIns="0" bIns="0" rtlCol="0" anchor="t" anchorCtr="0">
            <a:spAutoFit/>
          </a:bodyPr>
          <a:lstStyle/>
          <a:p>
            <a:pPr>
              <a:lnSpc>
                <a:spcPct val="110000"/>
              </a:lnSpc>
            </a:pPr>
            <a:r>
              <a:rPr lang="en-US" sz="2800" dirty="0">
                <a:solidFill>
                  <a:schemeClr val="tx1">
                    <a:lumMod val="50000"/>
                  </a:schemeClr>
                </a:solidFill>
                <a:ea typeface="Amazon Ember" panose="020B0603020204020204" pitchFamily="34" charset="0"/>
                <a:cs typeface="Amazon Ember" panose="020B0603020204020204" pitchFamily="34" charset="0"/>
              </a:rPr>
              <a:t>Volume Size</a:t>
            </a:r>
          </a:p>
        </p:txBody>
      </p:sp>
      <p:sp>
        <p:nvSpPr>
          <p:cNvPr id="24" name="Rectangle: Diagonal Corners Rounded 34">
            <a:extLst>
              <a:ext uri="{FF2B5EF4-FFF2-40B4-BE49-F238E27FC236}">
                <a16:creationId xmlns:a16="http://schemas.microsoft.com/office/drawing/2014/main" id="{7788FF19-0AC2-F648-8825-05E8223B1CE3}"/>
              </a:ext>
            </a:extLst>
          </p:cNvPr>
          <p:cNvSpPr/>
          <p:nvPr/>
        </p:nvSpPr>
        <p:spPr>
          <a:xfrm flipH="1">
            <a:off x="833028" y="4945723"/>
            <a:ext cx="340315" cy="350101"/>
          </a:xfrm>
          <a:prstGeom prst="round2DiagRect">
            <a:avLst/>
          </a:prstGeom>
          <a:solidFill>
            <a:schemeClr val="accent6">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ID" sz="2000" b="1" dirty="0">
                <a:solidFill>
                  <a:schemeClr val="bg1"/>
                </a:solidFill>
              </a:rPr>
              <a:t>04</a:t>
            </a:r>
          </a:p>
        </p:txBody>
      </p:sp>
      <p:cxnSp>
        <p:nvCxnSpPr>
          <p:cNvPr id="25" name="Straight Connector 24">
            <a:extLst>
              <a:ext uri="{FF2B5EF4-FFF2-40B4-BE49-F238E27FC236}">
                <a16:creationId xmlns:a16="http://schemas.microsoft.com/office/drawing/2014/main" id="{1383BBDD-B08F-CB48-9DD9-13E2EDCECC88}"/>
              </a:ext>
            </a:extLst>
          </p:cNvPr>
          <p:cNvCxnSpPr>
            <a:cxnSpLocks/>
          </p:cNvCxnSpPr>
          <p:nvPr/>
        </p:nvCxnSpPr>
        <p:spPr>
          <a:xfrm flipH="1">
            <a:off x="1369341" y="4077043"/>
            <a:ext cx="329990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8C8DF7F-A280-1C41-8E45-6B4E208A68BD}"/>
              </a:ext>
            </a:extLst>
          </p:cNvPr>
          <p:cNvCxnSpPr>
            <a:cxnSpLocks/>
          </p:cNvCxnSpPr>
          <p:nvPr/>
        </p:nvCxnSpPr>
        <p:spPr>
          <a:xfrm flipH="1">
            <a:off x="1369341" y="4786028"/>
            <a:ext cx="329990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3"/>
          </p:nvPr>
        </p:nvSpPr>
        <p:spPr/>
        <p:txBody>
          <a:bodyPr/>
          <a:lstStyle/>
          <a:p>
            <a:r>
              <a:rPr lang="en-US" smtClean="0"/>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8</a:t>
            </a:fld>
            <a:endParaRPr lang="en-US"/>
          </a:p>
        </p:txBody>
      </p:sp>
    </p:spTree>
    <p:extLst>
      <p:ext uri="{BB962C8B-B14F-4D97-AF65-F5344CB8AC3E}">
        <p14:creationId xmlns:p14="http://schemas.microsoft.com/office/powerpoint/2010/main" val="348413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938BE-8DAF-CB40-AE57-934BD404F3AA}"/>
              </a:ext>
            </a:extLst>
          </p:cNvPr>
          <p:cNvSpPr>
            <a:spLocks noGrp="1"/>
          </p:cNvSpPr>
          <p:nvPr>
            <p:ph type="title"/>
          </p:nvPr>
        </p:nvSpPr>
        <p:spPr/>
        <p:txBody>
          <a:bodyPr/>
          <a:lstStyle/>
          <a:p>
            <a:r>
              <a:rPr lang="en-US" dirty="0"/>
              <a:t>Amazon EBS Cost Optimization</a:t>
            </a:r>
          </a:p>
        </p:txBody>
      </p:sp>
      <p:sp>
        <p:nvSpPr>
          <p:cNvPr id="3" name="Content Placeholder 2">
            <a:extLst>
              <a:ext uri="{FF2B5EF4-FFF2-40B4-BE49-F238E27FC236}">
                <a16:creationId xmlns:a16="http://schemas.microsoft.com/office/drawing/2014/main" id="{E6CB1DD0-11FB-5043-92AF-9E2812803DD3}"/>
              </a:ext>
            </a:extLst>
          </p:cNvPr>
          <p:cNvSpPr>
            <a:spLocks noGrp="1"/>
          </p:cNvSpPr>
          <p:nvPr>
            <p:ph idx="1"/>
          </p:nvPr>
        </p:nvSpPr>
        <p:spPr/>
        <p:txBody>
          <a:bodyPr/>
          <a:lstStyle/>
          <a:p>
            <a:pPr marL="0" indent="0">
              <a:spcAft>
                <a:spcPts val="600"/>
              </a:spcAft>
              <a:buNone/>
            </a:pPr>
            <a:r>
              <a:rPr lang="en-US" b="1" dirty="0"/>
              <a:t>Monitor EBS volumes periodically to:</a:t>
            </a:r>
          </a:p>
          <a:p>
            <a:pPr marL="717128" lvl="1" indent="-380985">
              <a:lnSpc>
                <a:spcPct val="150000"/>
              </a:lnSpc>
              <a:spcAft>
                <a:spcPts val="600"/>
              </a:spcAft>
            </a:pPr>
            <a:r>
              <a:rPr lang="en-US" dirty="0"/>
              <a:t>Delete unattached Amazon EBS volumes</a:t>
            </a:r>
          </a:p>
          <a:p>
            <a:pPr marL="717128" lvl="1" indent="-380985">
              <a:lnSpc>
                <a:spcPct val="150000"/>
              </a:lnSpc>
              <a:spcAft>
                <a:spcPts val="600"/>
              </a:spcAft>
            </a:pPr>
            <a:r>
              <a:rPr lang="en-US" dirty="0"/>
              <a:t>Resize or change the EBS volume type</a:t>
            </a:r>
          </a:p>
          <a:p>
            <a:pPr marL="717128" lvl="1" indent="-380985">
              <a:lnSpc>
                <a:spcPct val="150000"/>
              </a:lnSpc>
              <a:spcAft>
                <a:spcPts val="600"/>
              </a:spcAft>
            </a:pPr>
            <a:r>
              <a:rPr lang="en-US" dirty="0"/>
              <a:t>Delete stale Amazon EBS snapshots</a:t>
            </a:r>
            <a:endParaRPr lang="en-US" sz="2800" dirty="0"/>
          </a:p>
        </p:txBody>
      </p:sp>
      <p:sp>
        <p:nvSpPr>
          <p:cNvPr id="4" name="Footer Placeholder 3"/>
          <p:cNvSpPr>
            <a:spLocks noGrp="1"/>
          </p:cNvSpPr>
          <p:nvPr>
            <p:ph type="ftr" sz="quarter" idx="3"/>
          </p:nvPr>
        </p:nvSpPr>
        <p:spPr/>
        <p:txBody>
          <a:bodyPr/>
          <a:lstStyle/>
          <a:p>
            <a:r>
              <a:rPr lang="en-US" smtClean="0"/>
              <a:t>© 2020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9</a:t>
            </a:fld>
            <a:endParaRPr lang="en-US"/>
          </a:p>
        </p:txBody>
      </p:sp>
    </p:spTree>
    <p:extLst>
      <p:ext uri="{BB962C8B-B14F-4D97-AF65-F5344CB8AC3E}">
        <p14:creationId xmlns:p14="http://schemas.microsoft.com/office/powerpoint/2010/main" val="33980977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qJFqUAbJ"/>
  <p:tag name="ARTICULATE_SLIDE_THUMBNAIL_REFRESH" val="1"/>
  <p:tag name="ARTICULATE_PROJECT_OPEN" val="0"/>
  <p:tag name="ARTICULATE_SLIDE_COUNT" val="29"/>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Training and Certification 1">
      <a:dk1>
        <a:srgbClr val="000000"/>
      </a:dk1>
      <a:lt1>
        <a:srgbClr val="FFFFFF"/>
      </a:lt1>
      <a:dk2>
        <a:srgbClr val="36C2B3"/>
      </a:dk2>
      <a:lt2>
        <a:srgbClr val="FFFFFF"/>
      </a:lt2>
      <a:accent1>
        <a:srgbClr val="232F3E"/>
      </a:accent1>
      <a:accent2>
        <a:srgbClr val="D5DBDB"/>
      </a:accent2>
      <a:accent3>
        <a:srgbClr val="36C2B3"/>
      </a:accent3>
      <a:accent4>
        <a:srgbClr val="1CC9F7"/>
      </a:accent4>
      <a:accent5>
        <a:srgbClr val="4D27AA"/>
      </a:accent5>
      <a:accent6>
        <a:srgbClr val="E617E6"/>
      </a:accent6>
      <a:hlink>
        <a:srgbClr val="1CC9F7"/>
      </a:hlink>
      <a:folHlink>
        <a:srgbClr val="232F3E"/>
      </a:folHlink>
    </a:clrScheme>
    <a:fontScheme name="Custom 1">
      <a:majorFont>
        <a:latin typeface="Amazon Ember Light"/>
        <a:ea typeface=""/>
        <a:cs typeface=""/>
      </a:majorFont>
      <a:minorFont>
        <a:latin typeface="Amazon Emb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err="1" smtClean="0">
            <a:latin typeface="Amazon Ember Light" panose="020B0403020204020204" pitchFamily="34" charset="0"/>
            <a:ea typeface="Amazon Ember Light" panose="020B0403020204020204" pitchFamily="34" charset="0"/>
            <a:cs typeface="Amazon Ember Light" panose="020B0403020204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4EC3CBD49A9D74AB59EB8F208DED5D9" ma:contentTypeVersion="5" ma:contentTypeDescription="Create a new document." ma:contentTypeScope="" ma:versionID="05fc193233ad29e821c6eefa9a2816e5">
  <xsd:schema xmlns:xsd="http://www.w3.org/2001/XMLSchema" xmlns:xs="http://www.w3.org/2001/XMLSchema" xmlns:p="http://schemas.microsoft.com/office/2006/metadata/properties" xmlns:ns2="61d7a295-102b-4ba7-8142-2982d133915a" targetNamespace="http://schemas.microsoft.com/office/2006/metadata/properties" ma:root="true" ma:fieldsID="1c20e19e109788141401e95e177d8727" ns2:_="">
    <xsd:import namespace="61d7a295-102b-4ba7-8142-2982d133915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d7a295-102b-4ba7-8142-2982d13391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21CA890-7154-462B-8BA4-1D02A820D215}">
  <ds:schemaRefs>
    <ds:schemaRef ds:uri="http://schemas.microsoft.com/sharepoint/v3/contenttype/forms"/>
  </ds:schemaRefs>
</ds:datastoreItem>
</file>

<file path=customXml/itemProps2.xml><?xml version="1.0" encoding="utf-8"?>
<ds:datastoreItem xmlns:ds="http://schemas.openxmlformats.org/officeDocument/2006/customXml" ds:itemID="{D1DCED61-D58E-48E9-8E43-8DBE69595D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d7a295-102b-4ba7-8142-2982d13391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256AEEC-EDD0-4C9C-B06B-D12CE839705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2637</TotalTime>
  <Words>3462</Words>
  <Application>Microsoft Office PowerPoint</Application>
  <PresentationFormat>Widescreen</PresentationFormat>
  <Paragraphs>335</Paragraphs>
  <Slides>29</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Amazon Ember</vt:lpstr>
      <vt:lpstr>Amazon Ember Light</vt:lpstr>
      <vt:lpstr>Arial</vt:lpstr>
      <vt:lpstr>Calibri</vt:lpstr>
      <vt:lpstr>Calibri Light</vt:lpstr>
      <vt:lpstr>Lucida Console</vt:lpstr>
      <vt:lpstr>Segoe UI</vt:lpstr>
      <vt:lpstr>Office Theme</vt:lpstr>
      <vt:lpstr>Design Cost-Optimized Architectures Domain 4</vt:lpstr>
      <vt:lpstr>Domain 4 Exam Outline</vt:lpstr>
      <vt:lpstr>AWS Pricing Model</vt:lpstr>
      <vt:lpstr>Fundamental Pricing Characteristics</vt:lpstr>
      <vt:lpstr>Determine How to Design  Cost-Optimized Storage</vt:lpstr>
      <vt:lpstr>Amazon S3 Pricing Considerations</vt:lpstr>
      <vt:lpstr>Amazon S3 Storage Classes</vt:lpstr>
      <vt:lpstr>Amazon EBS Pricing Considerations</vt:lpstr>
      <vt:lpstr>Amazon EBS Cost Optimization</vt:lpstr>
      <vt:lpstr>Sample Exam Question</vt:lpstr>
      <vt:lpstr>Sample Exam Question</vt:lpstr>
      <vt:lpstr>Sample Exam Question</vt:lpstr>
      <vt:lpstr>Sample Exam Question</vt:lpstr>
      <vt:lpstr>Sample Exam Question</vt:lpstr>
      <vt:lpstr>Sample Exam Question</vt:lpstr>
      <vt:lpstr>Serverless Architecture</vt:lpstr>
      <vt:lpstr>Amazon CloudFront Costs</vt:lpstr>
      <vt:lpstr>Determine How to Design  Cost-Optimized Compute</vt:lpstr>
      <vt:lpstr>Amazon EC2 Pricing Considerations</vt:lpstr>
      <vt:lpstr>Saving Money with Amazon EC2 Instances</vt:lpstr>
      <vt:lpstr>Sample Exam Question</vt:lpstr>
      <vt:lpstr>Sample Exam Question</vt:lpstr>
      <vt:lpstr>Sample Exam Question</vt:lpstr>
      <vt:lpstr>Sample Exam Question</vt:lpstr>
      <vt:lpstr>Sample Exam Question</vt:lpstr>
      <vt:lpstr>Sample Exam Question</vt:lpstr>
      <vt:lpstr>Sample Exam Question</vt:lpstr>
      <vt:lpstr>Exam Considerations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T&amp;C Paloma Template - v1.0</dc:title>
  <dc:creator>rosstane@amazon.com;jfisher@amazon.com</dc:creator>
  <cp:keywords>v1.0</cp:keywords>
  <cp:lastModifiedBy>Stading, Katrina</cp:lastModifiedBy>
  <cp:revision>161</cp:revision>
  <cp:lastPrinted>2018-12-10T23:37:28Z</cp:lastPrinted>
  <dcterms:created xsi:type="dcterms:W3CDTF">2018-05-21T16:28:30Z</dcterms:created>
  <dcterms:modified xsi:type="dcterms:W3CDTF">2020-09-29T17:54:50Z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373078B8-3778-4BED-93CE-B8FC9DC9BD60</vt:lpwstr>
  </property>
  <property fmtid="{D5CDD505-2E9C-101B-9397-08002B2CF9AE}" pid="3" name="ArticulatePath">
    <vt:lpwstr>NEW 2019_TO TEST</vt:lpwstr>
  </property>
  <property fmtid="{D5CDD505-2E9C-101B-9397-08002B2CF9AE}" pid="4" name="ContentTypeId">
    <vt:lpwstr>0x010100D4EC3CBD49A9D74AB59EB8F208DED5D9</vt:lpwstr>
  </property>
</Properties>
</file>