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4.xml" ContentType="application/vnd.openxmlformats-officedocument.presentationml.tags+xml"/>
  <Override PartName="/ppt/notesSlides/notesSlide1.xml" ContentType="application/vnd.openxmlformats-officedocument.presentationml.notesSlide+xml"/>
  <Override PartName="/ppt/tags/tag25.xml" ContentType="application/vnd.openxmlformats-officedocument.presentationml.tags+xml"/>
  <Override PartName="/ppt/notesSlides/notesSlide2.xml" ContentType="application/vnd.openxmlformats-officedocument.presentationml.notesSlide+xml"/>
  <Override PartName="/ppt/tags/tag26.xml" ContentType="application/vnd.openxmlformats-officedocument.presentationml.tags+xml"/>
  <Override PartName="/ppt/notesSlides/notesSlide3.xml" ContentType="application/vnd.openxmlformats-officedocument.presentationml.notesSlide+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handoutMasterIdLst>
    <p:handoutMasterId r:id="rId11"/>
  </p:handoutMasterIdLst>
  <p:sldIdLst>
    <p:sldId id="1398" r:id="rId5"/>
    <p:sldId id="1503" r:id="rId6"/>
    <p:sldId id="1425" r:id="rId7"/>
    <p:sldId id="1502" r:id="rId8"/>
    <p:sldId id="1483" r:id="rId9"/>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75E7"/>
    <a:srgbClr val="16966D"/>
    <a:srgbClr val="4E24A7"/>
    <a:srgbClr val="E817E4"/>
    <a:srgbClr val="FE5496"/>
    <a:srgbClr val="B3EB5B"/>
    <a:srgbClr val="FF9B29"/>
    <a:srgbClr val="535B63"/>
    <a:srgbClr val="31C1B3"/>
    <a:srgbClr val="222E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5332" autoAdjust="0"/>
  </p:normalViewPr>
  <p:slideViewPr>
    <p:cSldViewPr snapToGrid="0" snapToObjects="1" showGuides="1">
      <p:cViewPr varScale="1">
        <p:scale>
          <a:sx n="115" d="100"/>
          <a:sy n="115" d="100"/>
        </p:scale>
        <p:origin x="954"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97" d="100"/>
          <a:sy n="97" d="100"/>
        </p:scale>
        <p:origin x="3688" y="2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A624B0-90F9-634D-B088-BAF914AB7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5550255-9A44-5141-A14B-0AFB2414AD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7D4CC6-1AC1-6547-8987-01DDD7392771}" type="datetimeFigureOut">
              <a:rPr lang="en-US" smtClean="0"/>
              <a:t>12/21/2020</a:t>
            </a:fld>
            <a:endParaRPr lang="en-US"/>
          </a:p>
        </p:txBody>
      </p:sp>
      <p:sp>
        <p:nvSpPr>
          <p:cNvPr id="4" name="Footer Placeholder 3">
            <a:extLst>
              <a:ext uri="{FF2B5EF4-FFF2-40B4-BE49-F238E27FC236}">
                <a16:creationId xmlns:a16="http://schemas.microsoft.com/office/drawing/2014/main" id="{D3CB1F18-ED24-9E49-9F0B-B6FD6B22F8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4590807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01FDFC-8250-AD46-B773-8125051BCCF6}" type="datetimeFigureOut">
              <a:rPr lang="en-US" smtClean="0"/>
              <a:t>12/21/2020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2471050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ws.amazon.com/certification/certified-solutions-architect-associate/"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aws.amazon.com/training/course-descriptions/" TargetMode="External"/><Relationship Id="rId4" Type="http://schemas.openxmlformats.org/officeDocument/2006/relationships/hyperlink" Target="https://aws.amazon.com/training/self-paced-lab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59" kern="1200" dirty="0">
              <a:solidFill>
                <a:schemeClr val="tx1"/>
              </a:solidFill>
              <a:effectLst/>
              <a:latin typeface="+mj-lt"/>
              <a:ea typeface="+mn-ea"/>
              <a:cs typeface="+mn-cs"/>
            </a:endParaRPr>
          </a:p>
        </p:txBody>
      </p:sp>
    </p:spTree>
    <p:extLst>
      <p:ext uri="{BB962C8B-B14F-4D97-AF65-F5344CB8AC3E}">
        <p14:creationId xmlns:p14="http://schemas.microsoft.com/office/powerpoint/2010/main" val="263412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Certifications recognize IT professionals who possess the skills and technical knowledge necessary for designing, deploying, and operating applications and infrastructure on AWS.  Earning certification helps you gain visibility and credibility for your proven experience working with AWS and contributes to your organization’s proficiency with AWS-based applications.</a:t>
            </a:r>
          </a:p>
        </p:txBody>
      </p:sp>
    </p:spTree>
    <p:extLst>
      <p:ext uri="{BB962C8B-B14F-4D97-AF65-F5344CB8AC3E}">
        <p14:creationId xmlns:p14="http://schemas.microsoft.com/office/powerpoint/2010/main" val="3785174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129301"/>
          </a:xfrm>
        </p:spPr>
        <p:txBody>
          <a:bodyPr/>
          <a:lstStyle/>
          <a:p>
            <a:pPr marL="0" marR="0" lvl="0" indent="0" algn="l" defTabSz="1097212" rtl="0" eaLnBrk="1" fontAlgn="auto" latinLnBrk="0" hangingPunct="1">
              <a:lnSpc>
                <a:spcPct val="150000"/>
              </a:lnSpc>
              <a:spcBef>
                <a:spcPts val="0"/>
              </a:spcBef>
              <a:spcAft>
                <a:spcPts val="400"/>
              </a:spcAft>
              <a:buClrTx/>
              <a:buSzTx/>
              <a:buFontTx/>
              <a:buNone/>
              <a:tabLst/>
              <a:defRPr/>
            </a:pPr>
            <a:r>
              <a:rPr lang="en-US" dirty="0"/>
              <a:t>On the Exam Details page,</a:t>
            </a:r>
            <a:r>
              <a:rPr lang="en-US" baseline="0" dirty="0"/>
              <a:t> you</a:t>
            </a:r>
            <a:r>
              <a:rPr lang="en-US" baseline="0" dirty="0">
                <a:solidFill>
                  <a:srgbClr val="000000"/>
                </a:solidFill>
              </a:rPr>
              <a:t>’ll find</a:t>
            </a:r>
            <a:r>
              <a:rPr lang="en-US" baseline="0" dirty="0"/>
              <a:t> detailed information about the exam, </a:t>
            </a:r>
            <a:r>
              <a:rPr lang="en-US" baseline="0" dirty="0">
                <a:solidFill>
                  <a:srgbClr val="000000"/>
                </a:solidFill>
              </a:rPr>
              <a:t>as well as</a:t>
            </a:r>
            <a:r>
              <a:rPr lang="en-US" baseline="0" dirty="0"/>
              <a:t> </a:t>
            </a:r>
            <a:r>
              <a:rPr lang="en-US" baseline="0" dirty="0">
                <a:solidFill>
                  <a:srgbClr val="000000"/>
                </a:solidFill>
              </a:rPr>
              <a:t>free</a:t>
            </a:r>
            <a:r>
              <a:rPr lang="en-US" baseline="0" dirty="0"/>
              <a:t> sample questions and the exam blueprint to help you study.</a:t>
            </a:r>
            <a:endParaRPr lang="en-US" dirty="0"/>
          </a:p>
          <a:p>
            <a:pPr>
              <a:lnSpc>
                <a:spcPct val="150000"/>
              </a:lnSpc>
            </a:pPr>
            <a:endParaRPr lang="en-US" dirty="0"/>
          </a:p>
          <a:p>
            <a:pPr>
              <a:lnSpc>
                <a:spcPct val="150000"/>
              </a:lnSpc>
            </a:pPr>
            <a:r>
              <a:rPr lang="en-US" dirty="0"/>
              <a:t>Exam details: </a:t>
            </a:r>
            <a:r>
              <a:rPr lang="en-US" dirty="0">
                <a:ea typeface="Amazon Ember Light" panose="020B0403020204020204" pitchFamily="34" charset="0"/>
                <a:cs typeface="Calibri" panose="020F0502020204030204" pitchFamily="34" charset="0"/>
                <a:hlinkClick r:id="rId3"/>
              </a:rPr>
              <a:t>https://aws.amazon.com/certification/certified-solutions-architect-associate/</a:t>
            </a:r>
            <a:endParaRPr lang="en-US" dirty="0">
              <a:cs typeface="Calibri" panose="020F0502020204030204" pitchFamily="34" charset="0"/>
            </a:endParaRPr>
          </a:p>
          <a:p>
            <a:pPr>
              <a:lnSpc>
                <a:spcPct val="150000"/>
              </a:lnSpc>
            </a:pPr>
            <a:endParaRPr lang="en-US" dirty="0"/>
          </a:p>
          <a:p>
            <a:pPr>
              <a:lnSpc>
                <a:spcPct val="150000"/>
              </a:lnSpc>
            </a:pPr>
            <a:r>
              <a:rPr lang="en-US" dirty="0"/>
              <a:t>Training</a:t>
            </a:r>
          </a:p>
          <a:p>
            <a:pPr marL="746288" lvl="1" indent="-342900">
              <a:lnSpc>
                <a:spcPct val="150000"/>
              </a:lnSpc>
              <a:buFont typeface="Arial" panose="020B0604020202020204" pitchFamily="34" charset="0"/>
              <a:buChar char="•"/>
            </a:pPr>
            <a:r>
              <a:rPr lang="en-US" dirty="0"/>
              <a:t>Self-Paced Labs: </a:t>
            </a:r>
            <a:r>
              <a:rPr lang="en-US" dirty="0">
                <a:ea typeface="Amazon Ember Light" panose="020B0403020204020204" pitchFamily="34" charset="0"/>
                <a:cs typeface="Calibri" panose="020F0502020204030204" pitchFamily="34" charset="0"/>
                <a:hlinkClick r:id="rId4"/>
              </a:rPr>
              <a:t>https://aws.amazon.com/training/self-paced-labs/</a:t>
            </a:r>
            <a:endParaRPr lang="en-US" dirty="0">
              <a:cs typeface="Calibri" panose="020F0502020204030204" pitchFamily="34" charset="0"/>
            </a:endParaRPr>
          </a:p>
          <a:p>
            <a:pPr marL="746288" lvl="1" indent="-342900">
              <a:lnSpc>
                <a:spcPct val="150000"/>
              </a:lnSpc>
              <a:buFont typeface="Arial" panose="020B0604020202020204" pitchFamily="34" charset="0"/>
              <a:buChar char="•"/>
            </a:pPr>
            <a:r>
              <a:rPr lang="en-US" dirty="0"/>
              <a:t>Courses: </a:t>
            </a:r>
            <a:r>
              <a:rPr lang="en-US" dirty="0">
                <a:ea typeface="Amazon Ember Light" panose="020B0403020204020204" pitchFamily="34" charset="0"/>
                <a:cs typeface="Calibri" panose="020F0502020204030204" pitchFamily="34" charset="0"/>
                <a:hlinkClick r:id="rId5"/>
              </a:rPr>
              <a:t>https://aws.amazon.com/training/course-descriptions/</a:t>
            </a:r>
            <a:endParaRPr lang="en-US" dirty="0">
              <a:ea typeface="Amazon Ember Light" panose="020B0403020204020204" pitchFamily="34" charset="0"/>
              <a:cs typeface="Calibri" panose="020F0502020204030204" pitchFamily="34" charset="0"/>
            </a:endParaRPr>
          </a:p>
          <a:p>
            <a:pPr>
              <a:lnSpc>
                <a:spcPct val="150000"/>
              </a:lnSpc>
            </a:pPr>
            <a:r>
              <a:rPr lang="en-US" dirty="0"/>
              <a:t>Resources</a:t>
            </a:r>
          </a:p>
          <a:p>
            <a:pPr marL="746288" lvl="1" indent="-342900">
              <a:lnSpc>
                <a:spcPct val="150000"/>
              </a:lnSpc>
              <a:buFont typeface="Arial" panose="020B0604020202020204" pitchFamily="34" charset="0"/>
              <a:buChar char="•"/>
            </a:pPr>
            <a:r>
              <a:rPr lang="en-US" dirty="0"/>
              <a:t>Whitepapers: </a:t>
            </a:r>
            <a:r>
              <a:rPr lang="en-US" dirty="0">
                <a:ea typeface="Amazon Ember Light" panose="020B0403020204020204" pitchFamily="34" charset="0"/>
                <a:cs typeface="Calibri" panose="020F0502020204030204" pitchFamily="34" charset="0"/>
                <a:hlinkClick r:id="rId4"/>
              </a:rPr>
              <a:t>https://aws.amazon.com/whitepapers/ </a:t>
            </a:r>
            <a:endParaRPr lang="en-US" dirty="0">
              <a:ea typeface="Amazon Ember Light" panose="020B0403020204020204" pitchFamily="34" charset="0"/>
              <a:cs typeface="Calibri" panose="020F0502020204030204" pitchFamily="34" charset="0"/>
            </a:endParaRPr>
          </a:p>
          <a:p>
            <a:pPr marL="746288" lvl="1" indent="-342900">
              <a:lnSpc>
                <a:spcPct val="150000"/>
              </a:lnSpc>
              <a:buFont typeface="Arial" panose="020B0604020202020204" pitchFamily="34" charset="0"/>
              <a:buChar char="•"/>
            </a:pPr>
            <a:r>
              <a:rPr lang="en-US" dirty="0"/>
              <a:t>Architecture Center: </a:t>
            </a:r>
            <a:r>
              <a:rPr lang="en-US" dirty="0">
                <a:ea typeface="Amazon Ember Light" panose="020B0403020204020204" pitchFamily="34" charset="0"/>
                <a:cs typeface="Calibri" panose="020F0502020204030204" pitchFamily="34" charset="0"/>
                <a:hlinkClick r:id="rId4"/>
              </a:rPr>
              <a:t>https://aws.amazon.com/architecture/ </a:t>
            </a:r>
            <a:r>
              <a:rPr lang="en-US" dirty="0"/>
              <a:t>Documentation: </a:t>
            </a:r>
            <a:r>
              <a:rPr lang="en-US" dirty="0">
                <a:ea typeface="Amazon Ember Light" panose="020B0403020204020204" pitchFamily="34" charset="0"/>
                <a:cs typeface="Calibri" panose="020F0502020204030204" pitchFamily="34" charset="0"/>
                <a:hlinkClick r:id="rId4"/>
              </a:rPr>
              <a:t>https://docs.aws.amazon.com/index.html#lang/en_us </a:t>
            </a:r>
          </a:p>
        </p:txBody>
      </p:sp>
    </p:spTree>
    <p:extLst>
      <p:ext uri="{BB962C8B-B14F-4D97-AF65-F5344CB8AC3E}">
        <p14:creationId xmlns:p14="http://schemas.microsoft.com/office/powerpoint/2010/main" val="3107074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US" dirty="0"/>
          </a:p>
        </p:txBody>
      </p:sp>
    </p:spTree>
    <p:extLst>
      <p:ext uri="{BB962C8B-B14F-4D97-AF65-F5344CB8AC3E}">
        <p14:creationId xmlns:p14="http://schemas.microsoft.com/office/powerpoint/2010/main" val="364751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dirty="0"/>
          </a:p>
        </p:txBody>
      </p:sp>
    </p:spTree>
    <p:extLst>
      <p:ext uri="{BB962C8B-B14F-4D97-AF65-F5344CB8AC3E}">
        <p14:creationId xmlns:p14="http://schemas.microsoft.com/office/powerpoint/2010/main" val="40244483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userDrawn="1"/>
        </p:nvPicPr>
        <p:blipFill>
          <a:blip r:embed="rId4"/>
          <a:stretch>
            <a:fillRect/>
          </a:stretch>
        </p:blipFill>
        <p:spPr>
          <a:xfrm>
            <a:off x="9861952" y="6089839"/>
            <a:ext cx="1910948" cy="449073"/>
          </a:xfrm>
          <a:prstGeom prst="rect">
            <a:avLst/>
          </a:prstGeom>
        </p:spPr>
      </p:pic>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333185800"/>
      </p:ext>
    </p:extLst>
  </p:cSld>
  <p:clrMapOvr>
    <a:masterClrMapping/>
  </p:clrMapOvr>
  <p:extLst mod="1">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a:lstStyle/>
          <a:p>
            <a:fld id="{B6A95138-A96E-2F42-A959-2EFD44FE4AB7}" type="slidenum">
              <a:rPr lang="en-US" smtClean="0"/>
              <a:t>‹#›</a:t>
            </a:fld>
            <a:endParaRPr lang="en-US"/>
          </a:p>
        </p:txBody>
      </p:sp>
      <p:pic>
        <p:nvPicPr>
          <p:cNvPr id="9" name="Picture 8">
            <a:extLst>
              <a:ext uri="{FF2B5EF4-FFF2-40B4-BE49-F238E27FC236}">
                <a16:creationId xmlns:a16="http://schemas.microsoft.com/office/drawing/2014/main" id="{65773DE8-A996-034F-B75D-51D5ACFED07E}"/>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14595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855186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endParaRPr lang="en-US"/>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endParaRPr lang="en-US" dirty="0"/>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endParaRPr lang="en-US" dirty="0"/>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endParaRPr lang="en-US"/>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74960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endParaRPr lang="en-US" dirty="0"/>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endParaRPr lang="en-US"/>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endParaRPr lang="en-US"/>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endParaRPr lang="en-US"/>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endParaRPr lang="en-US"/>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endParaRPr lang="en-US"/>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587252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dirty="0"/>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dirty="0"/>
              <a:t>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dirty="0"/>
              <a:t>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dirty="0"/>
              <a:t>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sp>
        <p:nvSpPr>
          <p:cNvPr id="31" name="Footer Placeholder 4">
            <a:extLst>
              <a:ext uri="{FF2B5EF4-FFF2-40B4-BE49-F238E27FC236}">
                <a16:creationId xmlns:a16="http://schemas.microsoft.com/office/drawing/2014/main" id="{A9C4F210-2650-3942-9632-6074E8F12704}"/>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userDrawn="1"/>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1710858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6"/>
            <a:ext cx="1910948" cy="449073"/>
          </a:xfrm>
          <a:prstGeom prst="rect">
            <a:avLst/>
          </a:prstGeom>
        </p:spPr>
      </p:pic>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a:p>
        </p:txBody>
      </p:sp>
      <p:sp>
        <p:nvSpPr>
          <p:cNvPr id="6" name="Table Placeholder 5"/>
          <p:cNvSpPr>
            <a:spLocks noGrp="1"/>
          </p:cNvSpPr>
          <p:nvPr>
            <p:ph type="tbl" sz="quarter" idx="13" hasCustomPrompt="1"/>
          </p:nvPr>
        </p:nvSpPr>
        <p:spPr>
          <a:xfrm>
            <a:off x="425196" y="1783718"/>
            <a:ext cx="11347704" cy="393192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00" b="0" i="0" u="none" strike="noStrike" dirty="0">
                <a:effectLst/>
                <a:latin typeface="Amazon Ember Light" panose="020B0403020204020204" pitchFamily="34" charset="0"/>
              </a:rPr>
              <a:t>Edit Master table layout</a:t>
            </a:r>
            <a:endParaRPr lang="en-US" sz="1800" b="0" i="0" u="none" strike="noStrike" dirty="0">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539508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511904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dirty="0"/>
              <a:t>Click to edit Master title style</a:t>
            </a:r>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pic>
        <p:nvPicPr>
          <p:cNvPr id="7" name="Picture 6">
            <a:extLst>
              <a:ext uri="{FF2B5EF4-FFF2-40B4-BE49-F238E27FC236}">
                <a16:creationId xmlns:a16="http://schemas.microsoft.com/office/drawing/2014/main" id="{1FCA25A4-C80D-FC44-8153-D8376A9E41FE}"/>
              </a:ext>
            </a:extLst>
          </p:cNvPr>
          <p:cNvPicPr>
            <a:picLocks noChangeAspect="1"/>
          </p:cNvPicPr>
          <p:nvPr userDrawn="1"/>
        </p:nvPicPr>
        <p:blipFill>
          <a:blip r:embed="rId3"/>
          <a:stretch>
            <a:fillRect/>
          </a:stretch>
        </p:blipFill>
        <p:spPr>
          <a:xfrm>
            <a:off x="9840052" y="365125"/>
            <a:ext cx="1910948"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3450085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userDrawn="1"/>
        </p:nvPicPr>
        <p:blipFill>
          <a:blip r:embed="rId3"/>
          <a:stretch>
            <a:fillRect/>
          </a:stretch>
        </p:blipFill>
        <p:spPr>
          <a:xfrm>
            <a:off x="9861952" y="6089840"/>
            <a:ext cx="1910948" cy="449072"/>
          </a:xfrm>
          <a:prstGeom prst="rect">
            <a:avLst/>
          </a:prstGeom>
        </p:spPr>
      </p:pic>
      <p:sp>
        <p:nvSpPr>
          <p:cNvPr id="10" name="Footer Placeholder 4">
            <a:extLst>
              <a:ext uri="{FF2B5EF4-FFF2-40B4-BE49-F238E27FC236}">
                <a16:creationId xmlns:a16="http://schemas.microsoft.com/office/drawing/2014/main" id="{F86437D1-E7F9-2F42-864E-95D935B7DAF8}"/>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40182823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dirty="0"/>
              <a:t>Click to edit Master title style</a:t>
            </a:r>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993048"/>
          </a:xfrm>
          <a:prstGeom prst="rect">
            <a:avLst/>
          </a:prstGeom>
        </p:spPr>
        <p:txBody>
          <a:bodyPr>
            <a:normAutofit/>
          </a:bodyPr>
          <a:lstStyle>
            <a:lvl1pPr marL="0" indent="0">
              <a:lnSpc>
                <a:spcPct val="100000"/>
              </a:lnSpc>
              <a:buNone/>
              <a:defRPr sz="1867"/>
            </a:lvl1pPr>
          </a:lstStyle>
          <a:p>
            <a:pPr lvl="0"/>
            <a:endParaRPr lang="en-US" dirty="0"/>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993048"/>
          </a:xfrm>
          <a:prstGeom prst="rect">
            <a:avLst/>
          </a:prstGeom>
        </p:spPr>
        <p:txBody>
          <a:bodyPr>
            <a:normAutofit/>
          </a:bodyPr>
          <a:lstStyle>
            <a:lvl1pPr marL="0" indent="0">
              <a:lnSpc>
                <a:spcPct val="100000"/>
              </a:lnSpc>
              <a:buNone/>
              <a:defRPr sz="1867"/>
            </a:lvl1pPr>
          </a:lstStyle>
          <a:p>
            <a:pPr lvl="0"/>
            <a:endParaRPr lang="en-US" dirty="0"/>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993048"/>
          </a:xfrm>
          <a:prstGeom prst="rect">
            <a:avLst/>
          </a:prstGeom>
        </p:spPr>
        <p:txBody>
          <a:bodyPr>
            <a:normAutofit/>
          </a:bodyPr>
          <a:lstStyle>
            <a:lvl1pPr marL="0" indent="0">
              <a:lnSpc>
                <a:spcPct val="100000"/>
              </a:lnSpc>
              <a:buNone/>
              <a:defRPr sz="1867"/>
            </a:lvl1pPr>
          </a:lstStyle>
          <a:p>
            <a:pPr lvl="0"/>
            <a:endParaRPr lang="en-US" dirty="0"/>
          </a:p>
        </p:txBody>
      </p:sp>
      <p:sp>
        <p:nvSpPr>
          <p:cNvPr id="23" name="Rectangle 22">
            <a:extLst>
              <a:ext uri="{FF2B5EF4-FFF2-40B4-BE49-F238E27FC236}">
                <a16:creationId xmlns:a16="http://schemas.microsoft.com/office/drawing/2014/main"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endParaRPr lang="en-US" dirty="0"/>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455707" cy="1311187"/>
          </a:xfrm>
          <a:prstGeom prst="rect">
            <a:avLst/>
          </a:prstGeom>
        </p:spPr>
        <p:txBody>
          <a:bodyPr>
            <a:normAutofit/>
          </a:bodyPr>
          <a:lstStyle>
            <a:lvl1pPr marL="0" indent="0">
              <a:buNone/>
              <a:defRPr sz="2400"/>
            </a:lvl1pPr>
          </a:lstStyle>
          <a:p>
            <a:pPr lvl="0"/>
            <a:endParaRPr lang="en-US" dirty="0"/>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455707" cy="413702"/>
          </a:xfrm>
          <a:prstGeom prst="rect">
            <a:avLst/>
          </a:prstGeom>
        </p:spPr>
        <p:txBody>
          <a:bodyPr>
            <a:noAutofit/>
          </a:bodyPr>
          <a:lstStyle>
            <a:lvl1pPr marL="0" indent="0">
              <a:buNone/>
              <a:defRPr sz="2000" b="0">
                <a:solidFill>
                  <a:schemeClr val="tx1"/>
                </a:solidFill>
              </a:defRPr>
            </a:lvl1pPr>
          </a:lstStyle>
          <a:p>
            <a:pPr lvl="0"/>
            <a:endParaRPr lang="en-US" dirty="0"/>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327092" y="6089840"/>
            <a:ext cx="1910948" cy="449073"/>
          </a:xfrm>
          <a:prstGeom prst="rect">
            <a:avLst/>
          </a:prstGeom>
        </p:spPr>
      </p:pic>
      <p:sp>
        <p:nvSpPr>
          <p:cNvPr id="18" name="Footer Placeholder 4">
            <a:extLst>
              <a:ext uri="{FF2B5EF4-FFF2-40B4-BE49-F238E27FC236}">
                <a16:creationId xmlns:a16="http://schemas.microsoft.com/office/drawing/2014/main" id="{D654C84E-7AFF-4E43-BC29-5AF15F0EFE3A}"/>
              </a:ext>
            </a:extLst>
          </p:cNvPr>
          <p:cNvSpPr>
            <a:spLocks noGrp="1"/>
          </p:cNvSpPr>
          <p:nvPr>
            <p:ph type="ftr" sz="quarter" idx="3"/>
          </p:nvPr>
        </p:nvSpPr>
        <p:spPr>
          <a:xfrm>
            <a:off x="419100" y="6356351"/>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333">
                <a:solidFill>
                  <a:schemeClr val="bg1"/>
                </a:solidFill>
              </a:defRPr>
            </a:lvl1pPr>
          </a:lstStyle>
          <a:p>
            <a:pPr lvl="0"/>
            <a:endParaRPr lang="en-US" dirty="0"/>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333">
                <a:solidFill>
                  <a:schemeClr val="bg1"/>
                </a:solidFill>
              </a:defRPr>
            </a:lvl1pPr>
          </a:lstStyle>
          <a:p>
            <a:pPr lvl="0"/>
            <a:endParaRPr lang="en-US" dirty="0"/>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endParaRPr lang="en-US" dirty="0"/>
          </a:p>
        </p:txBody>
      </p:sp>
      <p:sp>
        <p:nvSpPr>
          <p:cNvPr id="21" name="TextBox 20"/>
          <p:cNvSpPr txBox="1"/>
          <p:nvPr userDrawn="1"/>
        </p:nvSpPr>
        <p:spPr>
          <a:xfrm>
            <a:off x="8171365" y="5105029"/>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Tree>
    <p:custDataLst>
      <p:tags r:id="rId1"/>
    </p:custDataLst>
    <p:extLst>
      <p:ext uri="{BB962C8B-B14F-4D97-AF65-F5344CB8AC3E}">
        <p14:creationId xmlns:p14="http://schemas.microsoft.com/office/powerpoint/2010/main" val="157396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dirty="0"/>
              <a:t>Click to edit Master title style</a:t>
            </a:r>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pic>
        <p:nvPicPr>
          <p:cNvPr id="7" name="Picture 6">
            <a:extLst>
              <a:ext uri="{FF2B5EF4-FFF2-40B4-BE49-F238E27FC236}">
                <a16:creationId xmlns:a16="http://schemas.microsoft.com/office/drawing/2014/main" id="{C64AE505-226A-7C43-A554-8CB1590043A4}"/>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4231695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dirty="0"/>
              <a:t>Click to edit Master title style</a:t>
            </a:r>
          </a:p>
        </p:txBody>
      </p:sp>
      <p:sp>
        <p:nvSpPr>
          <p:cNvPr id="8" name="Rectangle 7">
            <a:extLst>
              <a:ext uri="{FF2B5EF4-FFF2-40B4-BE49-F238E27FC236}">
                <a16:creationId xmlns:a16="http://schemas.microsoft.com/office/drawing/2014/main"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9" name="Footer Placeholder 4">
            <a:extLst>
              <a:ext uri="{FF2B5EF4-FFF2-40B4-BE49-F238E27FC236}">
                <a16:creationId xmlns:a16="http://schemas.microsoft.com/office/drawing/2014/main" id="{D654C84E-7AFF-4E43-BC29-5AF15F0EFE3A}"/>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337681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921913" cy="646331"/>
          </a:xfrm>
          <a:prstGeom prst="rect">
            <a:avLst/>
          </a:prstGeom>
          <a:noFill/>
        </p:spPr>
        <p:txBody>
          <a:bodyPr wrap="square" rtlCol="0">
            <a:noAutofit/>
          </a:bodyPr>
          <a:lstStyle/>
          <a:p>
            <a:pPr algn="just"/>
            <a:r>
              <a:rPr lang="en-US" sz="900" dirty="0" smtClean="0">
                <a:solidFill>
                  <a:schemeClr val="bg1"/>
                </a:solidFill>
                <a:latin typeface="Amazon Ember Light" charset="0"/>
                <a:ea typeface="Amazon Ember Light" charset="0"/>
                <a:cs typeface="Amazon Ember Light" charset="0"/>
              </a:rPr>
              <a:t>© 2020 Amazon Web Services, Inc. or its affiliates. All rights reserved. This work may not be reproduced or redistributed, in whole or in part, without prior written permission from Amazon Web Services, Inc. Commercial copying, lending, or selling is prohibited. Corrections, feedback, or other questions? Contact us at </a:t>
            </a:r>
            <a:r>
              <a:rPr lang="en-US" sz="900" u="sng" dirty="0" smtClean="0">
                <a:solidFill>
                  <a:schemeClr val="bg1"/>
                </a:solidFill>
                <a:latin typeface="Amazon Ember Light" charset="0"/>
                <a:ea typeface="Amazon Ember Light" charset="0"/>
                <a:cs typeface="Amazon Ember Light" charset="0"/>
              </a:rPr>
              <a:t>https://support.aws.amazon.com/#/contacts/aws-training</a:t>
            </a:r>
            <a:r>
              <a:rPr lang="en-US" sz="900" dirty="0" smtClean="0">
                <a:solidFill>
                  <a:schemeClr val="bg1"/>
                </a:solidFill>
                <a:latin typeface="Amazon Ember Light" charset="0"/>
                <a:ea typeface="Amazon Ember Light" charset="0"/>
                <a:cs typeface="Amazon Ember Light" charset="0"/>
              </a:rPr>
              <a:t>. All trademarks are the property of their owners.</a:t>
            </a:r>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581085189"/>
      </p:ext>
    </p:extLst>
  </p:cSld>
  <p:clrMapOvr>
    <a:masterClrMapping/>
  </p:clrMapOvr>
  <p:extLst mod="1">
    <p:ext uri="{DCECCB84-F9BA-43D5-87BE-67443E8EF086}">
      <p15:sldGuideLst xmlns:p15="http://schemas.microsoft.com/office/powerpoint/2012/main">
        <p15:guide id="1" orient="horz" pos="21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dirty="0" smtClean="0"/>
              <a:t>© 2020 Amazon Web Services, Inc. or its Affiliates. All rights reserved.</a:t>
            </a:r>
            <a:endParaRPr lang="en-US" dirty="0"/>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280E0825-B265-3846-8BB3-B9ECFCCA9B2D}"/>
              </a:ext>
            </a:extLst>
          </p:cNvPr>
          <p:cNvPicPr>
            <a:picLocks noChangeAspect="1"/>
          </p:cNvPicPr>
          <p:nvPr userDrawn="1"/>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381615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sp>
        <p:nvSpPr>
          <p:cNvPr id="31" name="Footer Placeholder 4">
            <a:extLst>
              <a:ext uri="{FF2B5EF4-FFF2-40B4-BE49-F238E27FC236}">
                <a16:creationId xmlns:a16="http://schemas.microsoft.com/office/drawing/2014/main" id="{A9C4F210-2650-3942-9632-6074E8F12704}"/>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pic>
        <p:nvPicPr>
          <p:cNvPr id="8" name="Picture 7">
            <a:extLst>
              <a:ext uri="{FF2B5EF4-FFF2-40B4-BE49-F238E27FC236}">
                <a16:creationId xmlns:a16="http://schemas.microsoft.com/office/drawing/2014/main" id="{040776E6-F3E1-DA4B-8CFE-F2F2516FB70A}"/>
              </a:ext>
            </a:extLst>
          </p:cNvPr>
          <p:cNvPicPr>
            <a:picLocks noChangeAspect="1"/>
          </p:cNvPicPr>
          <p:nvPr userDrawn="1"/>
        </p:nvPicPr>
        <p:blipFill>
          <a:blip r:embed="rId3"/>
          <a:stretch>
            <a:fillRect/>
          </a:stretch>
        </p:blipFill>
        <p:spPr>
          <a:xfrm>
            <a:off x="9840052" y="365126"/>
            <a:ext cx="1910948"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pic>
        <p:nvPicPr>
          <p:cNvPr id="7" name="Picture 6">
            <a:extLst>
              <a:ext uri="{FF2B5EF4-FFF2-40B4-BE49-F238E27FC236}">
                <a16:creationId xmlns:a16="http://schemas.microsoft.com/office/drawing/2014/main" id="{3AA315D3-3937-1747-9C2E-0067F12A02F0}"/>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Tree>
    <p:custDataLst>
      <p:tags r:id="rId1"/>
    </p:custDataLst>
    <p:extLst>
      <p:ext uri="{BB962C8B-B14F-4D97-AF65-F5344CB8AC3E}">
        <p14:creationId xmlns:p14="http://schemas.microsoft.com/office/powerpoint/2010/main" val="50708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39465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61194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3688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77841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7150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B6A95138-A96E-2F42-A959-2EFD44FE4AB7}" type="slidenum">
              <a:rPr lang="en-US" smtClean="0"/>
              <a:pPr/>
              <a:t>‹#›</a:t>
            </a:fld>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23"/>
    </p:custDataLst>
    <p:extLst>
      <p:ext uri="{BB962C8B-B14F-4D97-AF65-F5344CB8AC3E}">
        <p14:creationId xmlns:p14="http://schemas.microsoft.com/office/powerpoint/2010/main" val="2772879459"/>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70" r:id="rId3"/>
    <p:sldLayoutId id="2147483667" r:id="rId4"/>
    <p:sldLayoutId id="2147483650" r:id="rId5"/>
    <p:sldLayoutId id="2147483649" r:id="rId6"/>
    <p:sldLayoutId id="2147483651" r:id="rId7"/>
    <p:sldLayoutId id="2147483652" r:id="rId8"/>
    <p:sldLayoutId id="2147483661" r:id="rId9"/>
    <p:sldLayoutId id="2147483653" r:id="rId10"/>
    <p:sldLayoutId id="2147483671" r:id="rId11"/>
    <p:sldLayoutId id="2147483657" r:id="rId12"/>
    <p:sldLayoutId id="2147483658" r:id="rId13"/>
    <p:sldLayoutId id="2147483659" r:id="rId14"/>
    <p:sldLayoutId id="2147483678" r:id="rId15"/>
    <p:sldLayoutId id="2147483668" r:id="rId16"/>
    <p:sldLayoutId id="2147483672" r:id="rId17"/>
    <p:sldLayoutId id="2147483665" r:id="rId18"/>
    <p:sldLayoutId id="2147483677" r:id="rId19"/>
    <p:sldLayoutId id="2147483669" r:id="rId20"/>
    <p:sldLayoutId id="2147483660" r:id="rId21"/>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64" userDrawn="1">
          <p15:clr>
            <a:srgbClr val="F26B43"/>
          </p15:clr>
        </p15:guide>
        <p15:guide id="4" pos="74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6.xml"/><Relationship Id="rId1" Type="http://schemas.openxmlformats.org/officeDocument/2006/relationships/tags" Target="../tags/tag25.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hyperlink" Target="http://amzn.to/2fTOC5C" TargetMode="External"/><Relationship Id="rId3" Type="http://schemas.openxmlformats.org/officeDocument/2006/relationships/notesSlide" Target="../notesSlides/notesSlide3.xml"/><Relationship Id="rId7" Type="http://schemas.openxmlformats.org/officeDocument/2006/relationships/hyperlink" Target="http://amzn.to/2nBp2sp" TargetMode="External"/><Relationship Id="rId2" Type="http://schemas.openxmlformats.org/officeDocument/2006/relationships/slideLayout" Target="../slideLayouts/slideLayout5.xml"/><Relationship Id="rId1" Type="http://schemas.openxmlformats.org/officeDocument/2006/relationships/tags" Target="../tags/tag26.xml"/><Relationship Id="rId6" Type="http://schemas.openxmlformats.org/officeDocument/2006/relationships/hyperlink" Target="http://amzn.to/2bobHzX" TargetMode="External"/><Relationship Id="rId5" Type="http://schemas.openxmlformats.org/officeDocument/2006/relationships/hyperlink" Target="http://amzn.to/1G6Nthc" TargetMode="External"/><Relationship Id="rId4" Type="http://schemas.openxmlformats.org/officeDocument/2006/relationships/hyperlink" Target="https://aws.amazon.com/certification/certified-solutions-architect-associate/" TargetMode="External"/><Relationship Id="rId9" Type="http://schemas.openxmlformats.org/officeDocument/2006/relationships/hyperlink" Target="http://amzn.to/1T9k1Og"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1.xml"/><Relationship Id="rId1" Type="http://schemas.openxmlformats.org/officeDocument/2006/relationships/tags" Target="../tags/tag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mtClean="0"/>
              <a:t>What’s Next?</a:t>
            </a:r>
            <a:br>
              <a:rPr lang="en-US" smtClean="0"/>
            </a:br>
            <a:r>
              <a:rPr lang="en-US" sz="3667" smtClean="0"/>
              <a:t>Course Wrap-Up</a:t>
            </a:r>
            <a:endParaRPr lang="en-US" dirty="0"/>
          </a:p>
        </p:txBody>
      </p:sp>
      <p:sp>
        <p:nvSpPr>
          <p:cNvPr id="7" name="Footer Placeholder 6"/>
          <p:cNvSpPr>
            <a:spLocks noGrp="1"/>
          </p:cNvSpPr>
          <p:nvPr>
            <p:ph type="ftr" sz="quarter" idx="3"/>
          </p:nvPr>
        </p:nvSpPr>
        <p:spPr/>
        <p:txBody>
          <a:bodyPr/>
          <a:lstStyle/>
          <a:p>
            <a:r>
              <a:rPr lang="en-US"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95381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80CE417-65B7-4B7D-B8D8-2CF49D4D140E}"/>
              </a:ext>
            </a:extLst>
          </p:cNvPr>
          <p:cNvSpPr>
            <a:spLocks noGrp="1"/>
          </p:cNvSpPr>
          <p:nvPr>
            <p:ph type="title"/>
          </p:nvPr>
        </p:nvSpPr>
        <p:spPr/>
        <p:txBody>
          <a:bodyPr/>
          <a:lstStyle/>
          <a:p>
            <a:r>
              <a:rPr lang="en-US" sz="3600" dirty="0" smtClean="0"/>
              <a:t>Validate Expertise with AWS Certification</a:t>
            </a:r>
            <a:endParaRPr lang="en-US" sz="3600" dirty="0"/>
          </a:p>
        </p:txBody>
      </p:sp>
      <p:sp>
        <p:nvSpPr>
          <p:cNvPr id="4" name="Footer Placeholder 3"/>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2</a:t>
            </a:fld>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7786" y="1226127"/>
            <a:ext cx="8836429" cy="5246629"/>
          </a:xfrm>
          <a:prstGeom prst="rect">
            <a:avLst/>
          </a:prstGeom>
        </p:spPr>
      </p:pic>
    </p:spTree>
    <p:custDataLst>
      <p:tags r:id="rId1"/>
    </p:custDataLst>
    <p:extLst>
      <p:ext uri="{BB962C8B-B14F-4D97-AF65-F5344CB8AC3E}">
        <p14:creationId xmlns:p14="http://schemas.microsoft.com/office/powerpoint/2010/main" val="994917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smtClean="0"/>
              <a:t>Preparing for the Exam</a:t>
            </a:r>
            <a:endParaRPr lang="en-US" dirty="0"/>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buNone/>
            </a:pPr>
            <a:r>
              <a:rPr lang="en-US" sz="2400" dirty="0" smtClean="0"/>
              <a:t>Exam details: </a:t>
            </a:r>
            <a:r>
              <a:rPr lang="en-US" sz="2400" dirty="0" smtClean="0">
                <a:hlinkClick r:id="rId4">
                  <a:extLst>
                    <a:ext uri="{A12FA001-AC4F-418D-AE19-62706E023703}">
                      <ahyp:hlinkClr xmlns:ahyp="http://schemas.microsoft.com/office/drawing/2018/hyperlinkcolor" xmlns="" val="tx"/>
                    </a:ext>
                  </a:extLst>
                </a:hlinkClick>
              </a:rPr>
              <a:t>AWS Certified Solutions Architect – Associate Exam Detail Page</a:t>
            </a:r>
            <a:endParaRPr lang="en-US" sz="2400" dirty="0" smtClean="0"/>
          </a:p>
          <a:p>
            <a:endParaRPr lang="en-US" sz="2400" dirty="0" smtClean="0"/>
          </a:p>
          <a:p>
            <a:pPr marL="0" indent="0">
              <a:buNone/>
            </a:pPr>
            <a:r>
              <a:rPr lang="en-US" sz="2400" dirty="0" smtClean="0"/>
              <a:t>Training</a:t>
            </a:r>
          </a:p>
          <a:p>
            <a:pPr lvl="1"/>
            <a:r>
              <a:rPr lang="en-US" dirty="0" smtClean="0"/>
              <a:t>Self-Paced Labs: </a:t>
            </a:r>
            <a:r>
              <a:rPr lang="en-US" dirty="0" smtClean="0">
                <a:hlinkClick r:id="rId5">
                  <a:extLst>
                    <a:ext uri="{A12FA001-AC4F-418D-AE19-62706E023703}">
                      <ahyp:hlinkClr xmlns:ahyp="http://schemas.microsoft.com/office/drawing/2018/hyperlinkcolor" xmlns="" val="tx"/>
                    </a:ext>
                  </a:extLst>
                </a:hlinkClick>
              </a:rPr>
              <a:t>http://amzn.to/1G6Nthc</a:t>
            </a:r>
            <a:r>
              <a:rPr lang="en-US" dirty="0" smtClean="0"/>
              <a:t> </a:t>
            </a:r>
          </a:p>
          <a:p>
            <a:pPr lvl="1"/>
            <a:r>
              <a:rPr lang="en-US" dirty="0" smtClean="0"/>
              <a:t>Courses: </a:t>
            </a:r>
            <a:r>
              <a:rPr lang="en-US" dirty="0" smtClean="0">
                <a:hlinkClick r:id="rId6">
                  <a:extLst>
                    <a:ext uri="{A12FA001-AC4F-418D-AE19-62706E023703}">
                      <ahyp:hlinkClr xmlns:ahyp="http://schemas.microsoft.com/office/drawing/2018/hyperlinkcolor" xmlns="" val="tx"/>
                    </a:ext>
                  </a:extLst>
                </a:hlinkClick>
              </a:rPr>
              <a:t>http://amzn.to/2bobHzX</a:t>
            </a:r>
          </a:p>
          <a:p>
            <a:pPr lvl="1"/>
            <a:endParaRPr lang="en-US" dirty="0" smtClean="0">
              <a:hlinkClick r:id="rId6">
                <a:extLst>
                  <a:ext uri="{A12FA001-AC4F-418D-AE19-62706E023703}">
                    <ahyp:hlinkClr xmlns:ahyp="http://schemas.microsoft.com/office/drawing/2018/hyperlinkcolor" xmlns="" val="tx"/>
                  </a:ext>
                </a:extLst>
              </a:hlinkClick>
            </a:endParaRPr>
          </a:p>
          <a:p>
            <a:pPr marL="0" indent="0">
              <a:buNone/>
            </a:pPr>
            <a:r>
              <a:rPr lang="en-US" sz="2400" dirty="0" smtClean="0"/>
              <a:t>Resources</a:t>
            </a:r>
          </a:p>
          <a:p>
            <a:pPr lvl="1"/>
            <a:r>
              <a:rPr lang="en-US" dirty="0" smtClean="0"/>
              <a:t>Whitepapers: </a:t>
            </a:r>
            <a:r>
              <a:rPr lang="en-US" dirty="0" smtClean="0">
                <a:hlinkClick r:id="rId7">
                  <a:extLst>
                    <a:ext uri="{A12FA001-AC4F-418D-AE19-62706E023703}">
                      <ahyp:hlinkClr xmlns:ahyp="http://schemas.microsoft.com/office/drawing/2018/hyperlinkcolor" xmlns="" val="tx"/>
                    </a:ext>
                  </a:extLst>
                </a:hlinkClick>
              </a:rPr>
              <a:t>http://amzn.to/2nBp2sp</a:t>
            </a:r>
            <a:endParaRPr lang="en-US" dirty="0" smtClean="0"/>
          </a:p>
          <a:p>
            <a:pPr lvl="1"/>
            <a:r>
              <a:rPr lang="en-US" dirty="0" smtClean="0"/>
              <a:t>Architecture Center: </a:t>
            </a:r>
            <a:r>
              <a:rPr lang="en-US" dirty="0" smtClean="0">
                <a:hlinkClick r:id="rId8">
                  <a:extLst>
                    <a:ext uri="{A12FA001-AC4F-418D-AE19-62706E023703}">
                      <ahyp:hlinkClr xmlns:ahyp="http://schemas.microsoft.com/office/drawing/2018/hyperlinkcolor" xmlns="" val="tx"/>
                    </a:ext>
                  </a:extLst>
                </a:hlinkClick>
              </a:rPr>
              <a:t>http://amzn.to/2fTOC5C</a:t>
            </a:r>
            <a:endParaRPr lang="en-US" dirty="0" smtClean="0"/>
          </a:p>
          <a:p>
            <a:pPr lvl="1"/>
            <a:r>
              <a:rPr lang="en-US" dirty="0" smtClean="0"/>
              <a:t>Documentation: </a:t>
            </a:r>
            <a:r>
              <a:rPr lang="en-US" dirty="0" smtClean="0">
                <a:hlinkClick r:id="rId9">
                  <a:extLst>
                    <a:ext uri="{A12FA001-AC4F-418D-AE19-62706E023703}">
                      <ahyp:hlinkClr xmlns:ahyp="http://schemas.microsoft.com/office/drawing/2018/hyperlinkcolor" xmlns="" val="tx"/>
                    </a:ext>
                  </a:extLst>
                </a:hlinkClick>
              </a:rPr>
              <a:t>http://amzn.to/1T9k1Og</a:t>
            </a:r>
            <a:r>
              <a:rPr lang="en-US" dirty="0" smtClean="0"/>
              <a:t> </a:t>
            </a:r>
            <a:endParaRPr lang="en-US" dirty="0"/>
          </a:p>
        </p:txBody>
      </p:sp>
      <p:sp>
        <p:nvSpPr>
          <p:cNvPr id="9" name="Slide Number Placeholder 8"/>
          <p:cNvSpPr>
            <a:spLocks noGrp="1"/>
          </p:cNvSpPr>
          <p:nvPr>
            <p:ph type="sldNum" sz="quarter" idx="12"/>
          </p:nvPr>
        </p:nvSpPr>
        <p:spPr/>
        <p:txBody>
          <a:bodyPr/>
          <a:lstStyle/>
          <a:p>
            <a:fld id="{B6A95138-A96E-2F42-A959-2EFD44FE4AB7}" type="slidenum">
              <a:rPr lang="en-US" smtClean="0"/>
              <a:pPr/>
              <a:t>3</a:t>
            </a:fld>
            <a:endParaRPr lang="en-US"/>
          </a:p>
        </p:txBody>
      </p:sp>
      <p:sp>
        <p:nvSpPr>
          <p:cNvPr id="8" name="Footer Placeholder 7"/>
          <p:cNvSpPr>
            <a:spLocks noGrp="1"/>
          </p:cNvSpPr>
          <p:nvPr>
            <p:ph type="ftr" sz="quarter" idx="3"/>
          </p:nvPr>
        </p:nvSpPr>
        <p:spPr/>
        <p:txBody>
          <a:bodyPr/>
          <a:lstStyle/>
          <a:p>
            <a:r>
              <a:rPr lang="en-US"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567731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smtClean="0"/>
              <a:t>Recommended Prerequisites</a:t>
            </a:r>
            <a:endParaRPr lang="en-US" dirty="0"/>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buNone/>
            </a:pPr>
            <a:r>
              <a:rPr lang="en-US" dirty="0" smtClean="0"/>
              <a:t>Associate</a:t>
            </a:r>
          </a:p>
          <a:p>
            <a:pPr lvl="1"/>
            <a:r>
              <a:rPr lang="en-US" dirty="0" smtClean="0"/>
              <a:t>One year of hands-on experience designing available, cost-efficient, fault-tolerant, and scalable distributed systems on AWS</a:t>
            </a:r>
          </a:p>
          <a:p>
            <a:pPr lvl="1"/>
            <a:r>
              <a:rPr lang="en-US" dirty="0" smtClean="0"/>
              <a:t>AWS Training Class: </a:t>
            </a:r>
            <a:r>
              <a:rPr lang="en-US" i="1" dirty="0" smtClean="0"/>
              <a:t>Architecting on AWS</a:t>
            </a:r>
          </a:p>
          <a:p>
            <a:pPr lvl="1"/>
            <a:endParaRPr lang="en-US" dirty="0" smtClean="0"/>
          </a:p>
          <a:p>
            <a:pPr marL="0" indent="0">
              <a:buNone/>
            </a:pPr>
            <a:r>
              <a:rPr lang="en-US" dirty="0" smtClean="0"/>
              <a:t>Both Associate and Professional</a:t>
            </a:r>
          </a:p>
          <a:p>
            <a:pPr lvl="1"/>
            <a:r>
              <a:rPr lang="en-US" dirty="0" smtClean="0"/>
              <a:t>Review the AWS Cloud Computing whitepapers (listed earlier)</a:t>
            </a:r>
          </a:p>
          <a:p>
            <a:pPr lvl="1"/>
            <a:r>
              <a:rPr lang="en-US" dirty="0" smtClean="0"/>
              <a:t>Experience architecting solutions with on-premises and AWS components</a:t>
            </a:r>
          </a:p>
          <a:p>
            <a:pPr lvl="1"/>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pPr/>
              <a:t>4</a:t>
            </a:fld>
            <a:endParaRPr lang="en-US"/>
          </a:p>
        </p:txBody>
      </p:sp>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461381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500" dirty="0" smtClean="0"/>
              <a:t>Thank You</a:t>
            </a:r>
            <a:endParaRPr lang="en-US" sz="5500" dirty="0"/>
          </a:p>
        </p:txBody>
      </p:sp>
    </p:spTree>
    <p:custDataLst>
      <p:tags r:id="rId1"/>
    </p:custDataLst>
    <p:extLst>
      <p:ext uri="{BB962C8B-B14F-4D97-AF65-F5344CB8AC3E}">
        <p14:creationId xmlns:p14="http://schemas.microsoft.com/office/powerpoint/2010/main" val="32105981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qJFqUAbJ"/>
  <p:tag name="ARTICULATE_SLIDE_THUMBNAIL_REFRESH" val="1"/>
  <p:tag name="ARTICULATE_SLIDE_COUNT" val="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EC3CBD49A9D74AB59EB8F208DED5D9" ma:contentTypeVersion="5" ma:contentTypeDescription="Create a new document." ma:contentTypeScope="" ma:versionID="05fc193233ad29e821c6eefa9a2816e5">
  <xsd:schema xmlns:xsd="http://www.w3.org/2001/XMLSchema" xmlns:xs="http://www.w3.org/2001/XMLSchema" xmlns:p="http://schemas.microsoft.com/office/2006/metadata/properties" xmlns:ns2="61d7a295-102b-4ba7-8142-2982d133915a" targetNamespace="http://schemas.microsoft.com/office/2006/metadata/properties" ma:root="true" ma:fieldsID="1c20e19e109788141401e95e177d8727" ns2:_="">
    <xsd:import namespace="61d7a295-102b-4ba7-8142-2982d133915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7a295-102b-4ba7-8142-2982d13391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9783E2-0566-4EA8-A0C6-5430AFFFB8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7a295-102b-4ba7-8142-2982d13391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238E830-DCBA-4758-8CE9-87B29B9D222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D528610-CC99-4E72-AE18-ADBBF2F580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2593</TotalTime>
  <Words>295</Words>
  <Application>Microsoft Office PowerPoint</Application>
  <PresentationFormat>Widescreen</PresentationFormat>
  <Paragraphs>40</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Amazon Ember</vt:lpstr>
      <vt:lpstr>Amazon Ember Light</vt:lpstr>
      <vt:lpstr>Arial</vt:lpstr>
      <vt:lpstr>Calibri</vt:lpstr>
      <vt:lpstr>Calibri Light</vt:lpstr>
      <vt:lpstr>Lucida Console</vt:lpstr>
      <vt:lpstr>Office Theme</vt:lpstr>
      <vt:lpstr>What’s Next? Course Wrap-Up</vt:lpstr>
      <vt:lpstr>Validate Expertise with AWS Certification</vt:lpstr>
      <vt:lpstr>Preparing for the Exam</vt:lpstr>
      <vt:lpstr>Recommended Prerequisites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T&amp;C Paloma Template - v1.0</dc:title>
  <dc:creator>rosstane@amazon.com;jfisher@amazon.com</dc:creator>
  <cp:keywords>v1.0</cp:keywords>
  <cp:lastModifiedBy>Guerrero, John</cp:lastModifiedBy>
  <cp:revision>162</cp:revision>
  <cp:lastPrinted>2018-12-10T23:37:28Z</cp:lastPrinted>
  <dcterms:created xsi:type="dcterms:W3CDTF">2018-05-21T16:28:30Z</dcterms:created>
  <dcterms:modified xsi:type="dcterms:W3CDTF">2020-12-21T17:14:44Z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373078B8-3778-4BED-93CE-B8FC9DC9BD60</vt:lpwstr>
  </property>
  <property fmtid="{D5CDD505-2E9C-101B-9397-08002B2CF9AE}" pid="3" name="ArticulatePath">
    <vt:lpwstr>NEW 2019_TO TEST</vt:lpwstr>
  </property>
  <property fmtid="{D5CDD505-2E9C-101B-9397-08002B2CF9AE}" pid="4" name="ContentTypeId">
    <vt:lpwstr>0x010100D4EC3CBD49A9D74AB59EB8F208DED5D9</vt:lpwstr>
  </property>
</Properties>
</file>