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1483" r:id="rId5"/>
    <p:sldId id="1379" r:id="rId6"/>
    <p:sldId id="1492" r:id="rId7"/>
    <p:sldId id="1493" r:id="rId8"/>
    <p:sldId id="1398" r:id="rId9"/>
    <p:sldId id="1425" r:id="rId10"/>
    <p:sldId id="1502" r:id="rId11"/>
    <p:sldId id="1495" r:id="rId12"/>
    <p:sldId id="1496" r:id="rId13"/>
    <p:sldId id="1494" r:id="rId14"/>
    <p:sldId id="1498" r:id="rId15"/>
    <p:sldId id="1497" r:id="rId16"/>
    <p:sldId id="1500" r:id="rId17"/>
    <p:sldId id="1499" r:id="rId18"/>
    <p:sldId id="1501" r:id="rId19"/>
    <p:sldId id="1490" r:id="rId20"/>
    <p:sldId id="1430"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Shepherd" initials="BS" lastIdx="3" clrIdx="0">
    <p:extLst>
      <p:ext uri="{19B8F6BF-5375-455C-9EA6-DF929625EA0E}">
        <p15:presenceInfo xmlns:p15="http://schemas.microsoft.com/office/powerpoint/2012/main" userId="Beth Shephe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2D75E7"/>
    <a:srgbClr val="16966D"/>
    <a:srgbClr val="4E24A7"/>
    <a:srgbClr val="E817E4"/>
    <a:srgbClr val="FE5496"/>
    <a:srgbClr val="B3EB5B"/>
    <a:srgbClr val="FF9B29"/>
    <a:srgbClr val="535B63"/>
    <a:srgbClr val="31C1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0" autoAdjust="0"/>
    <p:restoredTop sz="86395" autoAdjust="0"/>
  </p:normalViewPr>
  <p:slideViewPr>
    <p:cSldViewPr snapToGrid="0" snapToObjects="1" showGuides="1">
      <p:cViewPr varScale="1">
        <p:scale>
          <a:sx n="99" d="100"/>
          <a:sy n="99" d="100"/>
        </p:scale>
        <p:origin x="128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4" d="100"/>
          <a:sy n="64" d="100"/>
        </p:scale>
        <p:origin x="3115"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12/21/2020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certification/certified-solutions-architect-associat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50594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You must show two forms of personal identification (ID) to testing center staff. Your primary form of ID must be a valid, original, hard copy (not electronic), government-issued ID containing both a photo and signature. Your secondary form of ID needs to be valid and contain a signature such as a credit card. Both must</a:t>
            </a:r>
            <a:r>
              <a:rPr lang="en-US" sz="1200" baseline="0" dirty="0">
                <a:latin typeface="Calibri" panose="020F0502020204030204" pitchFamily="34" charset="0"/>
                <a:cs typeface="Calibri" panose="020F0502020204030204" pitchFamily="34" charset="0"/>
              </a:rPr>
              <a:t> be current. All personal belongings will be locked up. The test will be taken electronically after you sign a non-disclosure agreement.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953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97212" rtl="0" eaLnBrk="1" fontAlgn="auto" latinLnBrk="0" hangingPunct="1">
              <a:lnSpc>
                <a:spcPct val="90000"/>
              </a:lnSpc>
              <a:spcBef>
                <a:spcPts val="0"/>
              </a:spcBef>
              <a:spcAft>
                <a:spcPts val="400"/>
              </a:spcAft>
              <a:buClrTx/>
              <a:buSzTx/>
              <a:buFontTx/>
              <a:buNone/>
              <a:tabLst/>
              <a:defRPr/>
            </a:pPr>
            <a:r>
              <a:rPr lang="en-US" sz="1200" dirty="0">
                <a:latin typeface="Calibri" panose="020F0502020204030204" pitchFamily="34" charset="0"/>
                <a:cs typeface="Calibri" panose="020F0502020204030204" pitchFamily="34" charset="0"/>
              </a:rPr>
              <a:t>We recommend that you don’t spend too much time on questions that you don’t know. Instead, mark a question that you want to come back to and move on to the next one. At the end, you can return to all the marked questions for further review, if time permits. If you limit your time on questions you don’t know, you will have adequate time to answer the necessary percentage of questions that you know to pass the exam.  At the end, and if you have time remaining, you can return to all the marked unanswered questions. There is no penalty for guessing. Be sure to answer every question! If you don’t know the answer, make the most intelligent guess, mark it for review, and return to it if you have extra time at the end. </a:t>
            </a:r>
          </a:p>
          <a:p>
            <a:pPr marL="0" marR="0" indent="0" algn="l" defTabSz="1097212" rtl="0" eaLnBrk="1" fontAlgn="auto" latinLnBrk="0" hangingPunct="1">
              <a:lnSpc>
                <a:spcPct val="90000"/>
              </a:lnSpc>
              <a:spcBef>
                <a:spcPts val="0"/>
              </a:spcBef>
              <a:spcAft>
                <a:spcPts val="400"/>
              </a:spcAft>
              <a:buClrTx/>
              <a:buSzTx/>
              <a:buFontTx/>
              <a:buNone/>
              <a:tabLst/>
              <a:defRPr/>
            </a:pPr>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786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dirty="0">
                <a:latin typeface="Calibri" panose="020F0502020204030204" pitchFamily="34" charset="0"/>
                <a:cs typeface="Calibri" panose="020F0502020204030204" pitchFamily="34" charset="0"/>
              </a:rPr>
              <a:t>This is an example of a question with a single</a:t>
            </a:r>
            <a:r>
              <a:rPr lang="en-US" sz="1200" baseline="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response.</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081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This is an example of a question that requires multiple answers. The test does not restrict or validate the number of answers selected, so ensure that you are selecting the specified number of answers.</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326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This is an example of a question with a single answer, but the answer is a series of steps that must be performed either independently or in a specified order.</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5933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After your first pass through all exam questions, and if you have time remaining, you can review any question that you marked. During the exam, we recommend that you mark any question for which you are unsure of the answer. </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947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These general strategies apply to all associate-level exams. By reading carefully and through the process of elimination, you can often answer questions or narrow the set of answers for those questions you’re unsure about.</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447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193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147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The focus of this exam readiness course is to provide you with strategies for answering exam questions and describe the type of content that is included in the exam. The course does not review specific content. It identifies content that you will need to review on your own as part of the exam preparation. If you detect an unfamiliar term during the course, you may need to learn more about that concept. </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4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7805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Tree>
    <p:extLst>
      <p:ext uri="{BB962C8B-B14F-4D97-AF65-F5344CB8AC3E}">
        <p14:creationId xmlns:p14="http://schemas.microsoft.com/office/powerpoint/2010/main" val="99285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ea typeface="+mn-ea"/>
                <a:cs typeface="+mn-cs"/>
              </a:rPr>
              <a:t>You might be asking why you should become certified and where does the Solutions Architect - Associate Certification fit in the AWS levels of certifications. </a:t>
            </a:r>
          </a:p>
          <a:p>
            <a:r>
              <a:rPr lang="en-US" kern="1200" dirty="0">
                <a:solidFill>
                  <a:schemeClr val="tx1"/>
                </a:solidFill>
                <a:effectLst/>
                <a:ea typeface="+mn-ea"/>
                <a:cs typeface="+mn-cs"/>
              </a:rPr>
              <a:t> </a:t>
            </a:r>
          </a:p>
          <a:p>
            <a:r>
              <a:rPr lang="en-US" kern="1200" dirty="0">
                <a:solidFill>
                  <a:schemeClr val="tx1"/>
                </a:solidFill>
                <a:effectLst/>
                <a:ea typeface="+mn-ea"/>
                <a:cs typeface="+mn-cs"/>
              </a:rPr>
              <a:t>AWS Certifications recognize IT professionals who possess the skills and technical knowledge necessary for designing, deploying, and operating applications and infrastructure on AWS. Earning certification helps you gain visibility and credibility for your proven experience working with AWS and also contributes to your organization’s proficiency with AWS-based applications. </a:t>
            </a:r>
          </a:p>
        </p:txBody>
      </p:sp>
    </p:spTree>
    <p:extLst>
      <p:ext uri="{BB962C8B-B14F-4D97-AF65-F5344CB8AC3E}">
        <p14:creationId xmlns:p14="http://schemas.microsoft.com/office/powerpoint/2010/main" val="320028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ea typeface="+mn-ea"/>
                <a:cs typeface="+mn-cs"/>
              </a:rPr>
              <a:t>The AWS Certified Solutions Architect – Associate examination is intended for individuals who perform a Solutions Architect role. This exam validates an examinee’s ability to effectively demonstrate knowledge of how to architect and deploy secure and robust applications on AWS technologies. </a:t>
            </a:r>
          </a:p>
          <a:p>
            <a:r>
              <a:rPr lang="en-US" kern="1200" dirty="0">
                <a:solidFill>
                  <a:schemeClr val="tx1"/>
                </a:solidFill>
                <a:effectLst/>
                <a:ea typeface="+mn-ea"/>
                <a:cs typeface="+mn-cs"/>
              </a:rPr>
              <a:t> </a:t>
            </a:r>
          </a:p>
          <a:p>
            <a:r>
              <a:rPr lang="en-US" kern="1200" dirty="0">
                <a:solidFill>
                  <a:schemeClr val="tx1"/>
                </a:solidFill>
                <a:effectLst/>
                <a:ea typeface="+mn-ea"/>
                <a:cs typeface="+mn-cs"/>
              </a:rPr>
              <a:t>The exam validates an examinee’s ability to:</a:t>
            </a:r>
          </a:p>
          <a:p>
            <a:pPr marL="171450" lvl="0" indent="-171450">
              <a:buFont typeface="Arial" panose="020B0604020202020204" pitchFamily="34" charset="0"/>
              <a:buChar char="•"/>
            </a:pPr>
            <a:r>
              <a:rPr lang="en-US" kern="1200" dirty="0">
                <a:solidFill>
                  <a:schemeClr val="tx1"/>
                </a:solidFill>
                <a:effectLst/>
                <a:ea typeface="+mn-ea"/>
                <a:cs typeface="+mn-cs"/>
              </a:rPr>
              <a:t>Define a solution using architectural design principles based on customer requirements.</a:t>
            </a:r>
          </a:p>
          <a:p>
            <a:pPr marL="171450" lvl="0" indent="-171450">
              <a:buFont typeface="Arial" panose="020B0604020202020204" pitchFamily="34" charset="0"/>
              <a:buChar char="•"/>
            </a:pPr>
            <a:r>
              <a:rPr lang="en-US" kern="1200" dirty="0">
                <a:solidFill>
                  <a:schemeClr val="tx1"/>
                </a:solidFill>
                <a:effectLst/>
                <a:ea typeface="+mn-ea"/>
                <a:cs typeface="+mn-cs"/>
              </a:rPr>
              <a:t>Provide implementation guidance based on best practices to the organization throughout the lifecycle of the project.</a:t>
            </a:r>
          </a:p>
          <a:p>
            <a:pPr marL="171450" lvl="0" indent="-171450">
              <a:buFont typeface="Arial" panose="020B0604020202020204" pitchFamily="34" charset="0"/>
              <a:buChar char="•"/>
            </a:pPr>
            <a:endParaRPr lang="en-US" kern="1200" dirty="0">
              <a:solidFill>
                <a:schemeClr val="tx1"/>
              </a:solidFill>
              <a:effectLst/>
              <a:ea typeface="+mn-ea"/>
              <a:cs typeface="+mn-cs"/>
            </a:endParaRPr>
          </a:p>
          <a:p>
            <a:r>
              <a:rPr lang="en-US" kern="1200" dirty="0">
                <a:solidFill>
                  <a:schemeClr val="tx1"/>
                </a:solidFill>
                <a:effectLst/>
                <a:ea typeface="+mn-ea"/>
                <a:cs typeface="+mn-cs"/>
              </a:rPr>
              <a:t>For more details, see </a:t>
            </a:r>
            <a:r>
              <a:rPr lang="en-US" u="sng" dirty="0">
                <a:hlinkClick r:id="rId3"/>
              </a:rPr>
              <a:t>https://aws.amazon.com/certification/certified-solutions-architect-associate/</a:t>
            </a: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422586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Maintain your certification by passing a shorter exam every two years. Alternatively, you can increase your level of certification by passing the SA professional certification. </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121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Questions are grouped into the five domains. </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exam does not specify the domain related to the question; in fact, some questions could conceivably fall under multiple domains. But in terms of the test design, each question is associated with one domain, as shown in the table.  </a:t>
            </a:r>
          </a:p>
          <a:p>
            <a:r>
              <a:rPr lang="en-US" sz="1200" dirty="0">
                <a:latin typeface="Calibri" panose="020F0502020204030204" pitchFamily="34" charset="0"/>
                <a:cs typeface="Calibri" panose="020F0502020204030204" pitchFamily="34" charset="0"/>
              </a:rPr>
              <a:t>Use these benchmarks to help determine how to allocate your time studying.</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290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dirty="0" smtClean="0">
                <a:solidFill>
                  <a:schemeClr val="bg1"/>
                </a:solidFill>
                <a:latin typeface="Amazon Ember Light" charset="0"/>
                <a:ea typeface="Amazon Ember Light" charset="0"/>
                <a:cs typeface="Amazon Ember Light" charset="0"/>
              </a:rPr>
              <a:t>https://support.aws.amazon.com/#/contacts/aws-training</a:t>
            </a:r>
            <a:r>
              <a:rPr lang="en-US" sz="900" dirty="0" smtClean="0">
                <a:solidFill>
                  <a:schemeClr val="bg1"/>
                </a:solidFill>
                <a:latin typeface="Amazon Ember Light" charset="0"/>
                <a:ea typeface="Amazon Ember Light" charset="0"/>
                <a:cs typeface="Amazon Ember Light" charset="0"/>
              </a:rPr>
              <a:t>. All trademarks are the property of their owners.</a:t>
            </a:r>
            <a:endParaRPr lang="en-US" sz="900" dirty="0">
              <a:solidFill>
                <a:schemeClr val="bg1"/>
              </a:solidFill>
            </a:endParaRPr>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2325231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24"/>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 id="2147483681" r:id="rId22"/>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39.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26.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3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 Readiness: AWS Certified Solutions Architect - Associate</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86099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The Exam: Logistics</a:t>
            </a:r>
          </a:p>
        </p:txBody>
      </p:sp>
      <p:grpSp>
        <p:nvGrpSpPr>
          <p:cNvPr id="27" name="Group 26">
            <a:extLst>
              <a:ext uri="{FF2B5EF4-FFF2-40B4-BE49-F238E27FC236}">
                <a16:creationId xmlns:a16="http://schemas.microsoft.com/office/drawing/2014/main" id="{A7D2EBC9-1922-FF45-8903-C2B6069F904A}"/>
              </a:ext>
            </a:extLst>
          </p:cNvPr>
          <p:cNvGrpSpPr/>
          <p:nvPr/>
        </p:nvGrpSpPr>
        <p:grpSpPr>
          <a:xfrm>
            <a:off x="533555" y="1591298"/>
            <a:ext cx="2448140" cy="2345764"/>
            <a:chOff x="668081" y="2309976"/>
            <a:chExt cx="4838703" cy="3977631"/>
          </a:xfrm>
        </p:grpSpPr>
        <p:sp>
          <p:nvSpPr>
            <p:cNvPr id="6" name="Round Diagonal Corner Rectangle 5">
              <a:extLst>
                <a:ext uri="{FF2B5EF4-FFF2-40B4-BE49-F238E27FC236}">
                  <a16:creationId xmlns:a16="http://schemas.microsoft.com/office/drawing/2014/main" id="{E44A1DA9-6B65-664F-92E7-B7345F224A2C}"/>
                </a:ext>
              </a:extLst>
            </p:cNvPr>
            <p:cNvSpPr/>
            <p:nvPr/>
          </p:nvSpPr>
          <p:spPr>
            <a:xfrm>
              <a:off x="668081" y="2309976"/>
              <a:ext cx="4838703" cy="3977631"/>
            </a:xfrm>
            <a:prstGeom prst="round2DiagRect">
              <a:avLst>
                <a:gd name="adj1" fmla="val 8286"/>
                <a:gd name="adj2" fmla="val 0"/>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500" dirty="0">
                <a:solidFill>
                  <a:prstClr val="white"/>
                </a:solidFill>
                <a:latin typeface="Amazon Ember Light"/>
              </a:endParaRPr>
            </a:p>
          </p:txBody>
        </p:sp>
        <p:sp>
          <p:nvSpPr>
            <p:cNvPr id="7" name="Oval 6">
              <a:extLst>
                <a:ext uri="{FF2B5EF4-FFF2-40B4-BE49-F238E27FC236}">
                  <a16:creationId xmlns:a16="http://schemas.microsoft.com/office/drawing/2014/main" id="{723D0E69-CF41-1241-9CBD-2AC6F8ECA889}"/>
                </a:ext>
              </a:extLst>
            </p:cNvPr>
            <p:cNvSpPr/>
            <p:nvPr/>
          </p:nvSpPr>
          <p:spPr>
            <a:xfrm>
              <a:off x="1813203" y="3176795"/>
              <a:ext cx="2550687" cy="2209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500" dirty="0">
                <a:solidFill>
                  <a:prstClr val="white"/>
                </a:solidFill>
                <a:latin typeface="Amazon Ember Light"/>
              </a:endParaRPr>
            </a:p>
          </p:txBody>
        </p:sp>
      </p:grpSp>
      <p:sp>
        <p:nvSpPr>
          <p:cNvPr id="12" name="Rectangle 11">
            <a:extLst>
              <a:ext uri="{FF2B5EF4-FFF2-40B4-BE49-F238E27FC236}">
                <a16:creationId xmlns:a16="http://schemas.microsoft.com/office/drawing/2014/main" id="{39DFF8DC-B33E-0B4A-9B31-D7DE180FA457}"/>
              </a:ext>
            </a:extLst>
          </p:cNvPr>
          <p:cNvSpPr/>
          <p:nvPr/>
        </p:nvSpPr>
        <p:spPr>
          <a:xfrm>
            <a:off x="3284877" y="1469765"/>
            <a:ext cx="8431267" cy="2842573"/>
          </a:xfrm>
          <a:prstGeom prst="rect">
            <a:avLst/>
          </a:prstGeom>
        </p:spPr>
        <p:txBody>
          <a:bodyPr wrap="square" lIns="0" tIns="0" rIns="0" bIns="0" anchor="ctr">
            <a:spAutoFit/>
          </a:bodyPr>
          <a:lstStyle/>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Test center staff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greets you </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in the lobby.</a:t>
            </a:r>
          </a:p>
          <a:p>
            <a:pPr marL="0" lvl="1" defTabSz="285739">
              <a:lnSpc>
                <a:spcPct val="150000"/>
              </a:lnSpc>
              <a:spcBef>
                <a:spcPts val="1500"/>
              </a:spcBef>
              <a:buClr>
                <a:srgbClr val="FCB64C"/>
              </a:buClr>
              <a:buSzPct val="110000"/>
              <a:tabLst>
                <a:tab pos="7050864" algn="r"/>
              </a:tabLst>
              <a:defRPr/>
            </a:pP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Two forms of ID </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required. One must be a government-issued ID with a photo.</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You must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empty your pockets </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and lock your personal contents up.</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You are escorted to a test center PC to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electronically</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 take the test.</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You must sign a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non-disclosure</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 agreement before taking the test.</a:t>
            </a:r>
          </a:p>
        </p:txBody>
      </p:sp>
      <p:cxnSp>
        <p:nvCxnSpPr>
          <p:cNvPr id="13" name="Straight Connector 12">
            <a:extLst>
              <a:ext uri="{FF2B5EF4-FFF2-40B4-BE49-F238E27FC236}">
                <a16:creationId xmlns:a16="http://schemas.microsoft.com/office/drawing/2014/main" id="{1753DABC-09E7-DF4F-8E22-E2E18022EA71}"/>
              </a:ext>
            </a:extLst>
          </p:cNvPr>
          <p:cNvCxnSpPr>
            <a:cxnSpLocks/>
          </p:cNvCxnSpPr>
          <p:nvPr/>
        </p:nvCxnSpPr>
        <p:spPr>
          <a:xfrm>
            <a:off x="3306412" y="2005786"/>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1DAADB-04F2-2045-8F9D-C59C0C33EC3F}"/>
              </a:ext>
            </a:extLst>
          </p:cNvPr>
          <p:cNvCxnSpPr>
            <a:cxnSpLocks/>
          </p:cNvCxnSpPr>
          <p:nvPr/>
        </p:nvCxnSpPr>
        <p:spPr>
          <a:xfrm>
            <a:off x="3302598" y="2614016"/>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5118A4-9744-6D42-83C5-2EA1A845810E}"/>
              </a:ext>
            </a:extLst>
          </p:cNvPr>
          <p:cNvCxnSpPr>
            <a:cxnSpLocks/>
          </p:cNvCxnSpPr>
          <p:nvPr/>
        </p:nvCxnSpPr>
        <p:spPr>
          <a:xfrm>
            <a:off x="3306412" y="3225482"/>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06F09B8-75E1-FD4E-80F1-7DBC5F035486}"/>
              </a:ext>
            </a:extLst>
          </p:cNvPr>
          <p:cNvCxnSpPr>
            <a:cxnSpLocks/>
          </p:cNvCxnSpPr>
          <p:nvPr/>
        </p:nvCxnSpPr>
        <p:spPr>
          <a:xfrm>
            <a:off x="3302598" y="3833713"/>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Freeform 5">
            <a:extLst>
              <a:ext uri="{FF2B5EF4-FFF2-40B4-BE49-F238E27FC236}">
                <a16:creationId xmlns:a16="http://schemas.microsoft.com/office/drawing/2014/main" id="{5AA14A4D-A3A0-8544-8427-C7A622A731A5}"/>
              </a:ext>
            </a:extLst>
          </p:cNvPr>
          <p:cNvSpPr>
            <a:spLocks noEditPoints="1"/>
          </p:cNvSpPr>
          <p:nvPr/>
        </p:nvSpPr>
        <p:spPr bwMode="auto">
          <a:xfrm>
            <a:off x="1390118" y="2325136"/>
            <a:ext cx="757668" cy="878088"/>
          </a:xfrm>
          <a:custGeom>
            <a:avLst/>
            <a:gdLst>
              <a:gd name="T0" fmla="*/ 413 w 490"/>
              <a:gd name="T1" fmla="*/ 52 h 568"/>
              <a:gd name="T2" fmla="*/ 400 w 490"/>
              <a:gd name="T3" fmla="*/ 0 h 568"/>
              <a:gd name="T4" fmla="*/ 0 w 490"/>
              <a:gd name="T5" fmla="*/ 13 h 568"/>
              <a:gd name="T6" fmla="*/ 38 w 490"/>
              <a:gd name="T7" fmla="*/ 65 h 568"/>
              <a:gd name="T8" fmla="*/ 38 w 490"/>
              <a:gd name="T9" fmla="*/ 116 h 568"/>
              <a:gd name="T10" fmla="*/ 0 w 490"/>
              <a:gd name="T11" fmla="*/ 142 h 568"/>
              <a:gd name="T12" fmla="*/ 64 w 490"/>
              <a:gd name="T13" fmla="*/ 168 h 568"/>
              <a:gd name="T14" fmla="*/ 0 w 490"/>
              <a:gd name="T15" fmla="*/ 194 h 568"/>
              <a:gd name="T16" fmla="*/ 38 w 490"/>
              <a:gd name="T17" fmla="*/ 219 h 568"/>
              <a:gd name="T18" fmla="*/ 38 w 490"/>
              <a:gd name="T19" fmla="*/ 271 h 568"/>
              <a:gd name="T20" fmla="*/ 0 w 490"/>
              <a:gd name="T21" fmla="*/ 297 h 568"/>
              <a:gd name="T22" fmla="*/ 64 w 490"/>
              <a:gd name="T23" fmla="*/ 323 h 568"/>
              <a:gd name="T24" fmla="*/ 0 w 490"/>
              <a:gd name="T25" fmla="*/ 348 h 568"/>
              <a:gd name="T26" fmla="*/ 38 w 490"/>
              <a:gd name="T27" fmla="*/ 374 h 568"/>
              <a:gd name="T28" fmla="*/ 38 w 490"/>
              <a:gd name="T29" fmla="*/ 426 h 568"/>
              <a:gd name="T30" fmla="*/ 0 w 490"/>
              <a:gd name="T31" fmla="*/ 452 h 568"/>
              <a:gd name="T32" fmla="*/ 64 w 490"/>
              <a:gd name="T33" fmla="*/ 477 h 568"/>
              <a:gd name="T34" fmla="*/ 0 w 490"/>
              <a:gd name="T35" fmla="*/ 503 h 568"/>
              <a:gd name="T36" fmla="*/ 13 w 490"/>
              <a:gd name="T37" fmla="*/ 568 h 568"/>
              <a:gd name="T38" fmla="*/ 413 w 490"/>
              <a:gd name="T39" fmla="*/ 555 h 568"/>
              <a:gd name="T40" fmla="*/ 477 w 490"/>
              <a:gd name="T41" fmla="*/ 490 h 568"/>
              <a:gd name="T42" fmla="*/ 490 w 490"/>
              <a:gd name="T43" fmla="*/ 65 h 568"/>
              <a:gd name="T44" fmla="*/ 309 w 490"/>
              <a:gd name="T45" fmla="*/ 219 h 568"/>
              <a:gd name="T46" fmla="*/ 142 w 490"/>
              <a:gd name="T47" fmla="*/ 232 h 568"/>
              <a:gd name="T48" fmla="*/ 129 w 490"/>
              <a:gd name="T49" fmla="*/ 116 h 568"/>
              <a:gd name="T50" fmla="*/ 296 w 490"/>
              <a:gd name="T51" fmla="*/ 103 h 568"/>
              <a:gd name="T52" fmla="*/ 309 w 490"/>
              <a:gd name="T53" fmla="*/ 219 h 568"/>
              <a:gd name="T54" fmla="*/ 413 w 490"/>
              <a:gd name="T55" fmla="*/ 465 h 568"/>
              <a:gd name="T56" fmla="*/ 464 w 490"/>
              <a:gd name="T57" fmla="*/ 387 h 568"/>
              <a:gd name="T58" fmla="*/ 464 w 490"/>
              <a:gd name="T59" fmla="*/ 361 h 568"/>
              <a:gd name="T60" fmla="*/ 413 w 490"/>
              <a:gd name="T61" fmla="*/ 284 h 568"/>
              <a:gd name="T62" fmla="*/ 464 w 490"/>
              <a:gd name="T63" fmla="*/ 361 h 568"/>
              <a:gd name="T64" fmla="*/ 413 w 490"/>
              <a:gd name="T65" fmla="*/ 258 h 568"/>
              <a:gd name="T66" fmla="*/ 464 w 490"/>
              <a:gd name="T67" fmla="*/ 181 h 568"/>
              <a:gd name="T68" fmla="*/ 464 w 490"/>
              <a:gd name="T69" fmla="*/ 155 h 568"/>
              <a:gd name="T70" fmla="*/ 413 w 490"/>
              <a:gd name="T71" fmla="*/ 78 h 568"/>
              <a:gd name="T72" fmla="*/ 464 w 490"/>
              <a:gd name="T73" fmla="*/ 155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568">
                <a:moveTo>
                  <a:pt x="477" y="52"/>
                </a:moveTo>
                <a:cubicBezTo>
                  <a:pt x="413" y="52"/>
                  <a:pt x="413" y="52"/>
                  <a:pt x="413" y="52"/>
                </a:cubicBezTo>
                <a:cubicBezTo>
                  <a:pt x="413" y="13"/>
                  <a:pt x="413" y="13"/>
                  <a:pt x="413" y="13"/>
                </a:cubicBezTo>
                <a:cubicBezTo>
                  <a:pt x="413" y="6"/>
                  <a:pt x="407" y="0"/>
                  <a:pt x="400" y="0"/>
                </a:cubicBezTo>
                <a:cubicBezTo>
                  <a:pt x="13" y="0"/>
                  <a:pt x="13" y="0"/>
                  <a:pt x="13" y="0"/>
                </a:cubicBezTo>
                <a:cubicBezTo>
                  <a:pt x="6" y="0"/>
                  <a:pt x="0" y="6"/>
                  <a:pt x="0" y="13"/>
                </a:cubicBezTo>
                <a:cubicBezTo>
                  <a:pt x="0" y="65"/>
                  <a:pt x="0" y="65"/>
                  <a:pt x="0" y="65"/>
                </a:cubicBezTo>
                <a:cubicBezTo>
                  <a:pt x="38" y="65"/>
                  <a:pt x="38" y="65"/>
                  <a:pt x="38" y="65"/>
                </a:cubicBezTo>
                <a:cubicBezTo>
                  <a:pt x="53" y="65"/>
                  <a:pt x="64" y="76"/>
                  <a:pt x="64" y="90"/>
                </a:cubicBezTo>
                <a:cubicBezTo>
                  <a:pt x="64" y="105"/>
                  <a:pt x="53" y="116"/>
                  <a:pt x="38" y="116"/>
                </a:cubicBezTo>
                <a:cubicBezTo>
                  <a:pt x="0" y="116"/>
                  <a:pt x="0" y="116"/>
                  <a:pt x="0" y="116"/>
                </a:cubicBezTo>
                <a:cubicBezTo>
                  <a:pt x="0" y="142"/>
                  <a:pt x="0" y="142"/>
                  <a:pt x="0" y="142"/>
                </a:cubicBezTo>
                <a:cubicBezTo>
                  <a:pt x="38" y="142"/>
                  <a:pt x="38" y="142"/>
                  <a:pt x="38" y="142"/>
                </a:cubicBezTo>
                <a:cubicBezTo>
                  <a:pt x="53" y="142"/>
                  <a:pt x="64" y="154"/>
                  <a:pt x="64" y="168"/>
                </a:cubicBezTo>
                <a:cubicBezTo>
                  <a:pt x="64" y="182"/>
                  <a:pt x="53" y="194"/>
                  <a:pt x="38" y="194"/>
                </a:cubicBezTo>
                <a:cubicBezTo>
                  <a:pt x="0" y="194"/>
                  <a:pt x="0" y="194"/>
                  <a:pt x="0" y="194"/>
                </a:cubicBezTo>
                <a:cubicBezTo>
                  <a:pt x="0" y="219"/>
                  <a:pt x="0" y="219"/>
                  <a:pt x="0" y="219"/>
                </a:cubicBezTo>
                <a:cubicBezTo>
                  <a:pt x="38" y="219"/>
                  <a:pt x="38" y="219"/>
                  <a:pt x="38" y="219"/>
                </a:cubicBezTo>
                <a:cubicBezTo>
                  <a:pt x="53" y="219"/>
                  <a:pt x="64" y="231"/>
                  <a:pt x="64" y="245"/>
                </a:cubicBezTo>
                <a:cubicBezTo>
                  <a:pt x="64" y="260"/>
                  <a:pt x="53" y="271"/>
                  <a:pt x="38" y="271"/>
                </a:cubicBezTo>
                <a:cubicBezTo>
                  <a:pt x="0" y="271"/>
                  <a:pt x="0" y="271"/>
                  <a:pt x="0" y="271"/>
                </a:cubicBezTo>
                <a:cubicBezTo>
                  <a:pt x="0" y="297"/>
                  <a:pt x="0" y="297"/>
                  <a:pt x="0" y="297"/>
                </a:cubicBezTo>
                <a:cubicBezTo>
                  <a:pt x="38" y="297"/>
                  <a:pt x="38" y="297"/>
                  <a:pt x="38" y="297"/>
                </a:cubicBezTo>
                <a:cubicBezTo>
                  <a:pt x="53" y="297"/>
                  <a:pt x="64" y="308"/>
                  <a:pt x="64" y="323"/>
                </a:cubicBezTo>
                <a:cubicBezTo>
                  <a:pt x="64" y="337"/>
                  <a:pt x="53" y="348"/>
                  <a:pt x="38" y="348"/>
                </a:cubicBezTo>
                <a:cubicBezTo>
                  <a:pt x="0" y="348"/>
                  <a:pt x="0" y="348"/>
                  <a:pt x="0" y="348"/>
                </a:cubicBezTo>
                <a:cubicBezTo>
                  <a:pt x="0" y="374"/>
                  <a:pt x="0" y="374"/>
                  <a:pt x="0" y="374"/>
                </a:cubicBezTo>
                <a:cubicBezTo>
                  <a:pt x="38" y="374"/>
                  <a:pt x="38" y="374"/>
                  <a:pt x="38" y="374"/>
                </a:cubicBezTo>
                <a:cubicBezTo>
                  <a:pt x="53" y="374"/>
                  <a:pt x="64" y="386"/>
                  <a:pt x="64" y="400"/>
                </a:cubicBezTo>
                <a:cubicBezTo>
                  <a:pt x="64" y="414"/>
                  <a:pt x="53" y="426"/>
                  <a:pt x="38" y="426"/>
                </a:cubicBezTo>
                <a:cubicBezTo>
                  <a:pt x="0" y="426"/>
                  <a:pt x="0" y="426"/>
                  <a:pt x="0" y="426"/>
                </a:cubicBezTo>
                <a:cubicBezTo>
                  <a:pt x="0" y="452"/>
                  <a:pt x="0" y="452"/>
                  <a:pt x="0" y="452"/>
                </a:cubicBezTo>
                <a:cubicBezTo>
                  <a:pt x="38" y="452"/>
                  <a:pt x="38" y="452"/>
                  <a:pt x="38" y="452"/>
                </a:cubicBezTo>
                <a:cubicBezTo>
                  <a:pt x="53" y="452"/>
                  <a:pt x="64" y="463"/>
                  <a:pt x="64" y="477"/>
                </a:cubicBezTo>
                <a:cubicBezTo>
                  <a:pt x="64" y="492"/>
                  <a:pt x="53" y="503"/>
                  <a:pt x="38" y="503"/>
                </a:cubicBezTo>
                <a:cubicBezTo>
                  <a:pt x="0" y="503"/>
                  <a:pt x="0" y="503"/>
                  <a:pt x="0" y="503"/>
                </a:cubicBezTo>
                <a:cubicBezTo>
                  <a:pt x="0" y="555"/>
                  <a:pt x="0" y="555"/>
                  <a:pt x="0" y="555"/>
                </a:cubicBezTo>
                <a:cubicBezTo>
                  <a:pt x="0" y="562"/>
                  <a:pt x="6" y="568"/>
                  <a:pt x="13" y="568"/>
                </a:cubicBezTo>
                <a:cubicBezTo>
                  <a:pt x="400" y="568"/>
                  <a:pt x="400" y="568"/>
                  <a:pt x="400" y="568"/>
                </a:cubicBezTo>
                <a:cubicBezTo>
                  <a:pt x="407" y="568"/>
                  <a:pt x="413" y="562"/>
                  <a:pt x="413" y="555"/>
                </a:cubicBezTo>
                <a:cubicBezTo>
                  <a:pt x="413" y="490"/>
                  <a:pt x="413" y="490"/>
                  <a:pt x="413" y="490"/>
                </a:cubicBezTo>
                <a:cubicBezTo>
                  <a:pt x="477" y="490"/>
                  <a:pt x="477" y="490"/>
                  <a:pt x="477" y="490"/>
                </a:cubicBezTo>
                <a:cubicBezTo>
                  <a:pt x="484" y="490"/>
                  <a:pt x="490" y="485"/>
                  <a:pt x="490" y="477"/>
                </a:cubicBezTo>
                <a:cubicBezTo>
                  <a:pt x="490" y="65"/>
                  <a:pt x="490" y="65"/>
                  <a:pt x="490" y="65"/>
                </a:cubicBezTo>
                <a:cubicBezTo>
                  <a:pt x="490" y="58"/>
                  <a:pt x="484" y="52"/>
                  <a:pt x="477" y="52"/>
                </a:cubicBezTo>
                <a:close/>
                <a:moveTo>
                  <a:pt x="309" y="219"/>
                </a:moveTo>
                <a:cubicBezTo>
                  <a:pt x="309" y="227"/>
                  <a:pt x="304" y="232"/>
                  <a:pt x="296" y="232"/>
                </a:cubicBezTo>
                <a:cubicBezTo>
                  <a:pt x="142" y="232"/>
                  <a:pt x="142" y="232"/>
                  <a:pt x="142" y="232"/>
                </a:cubicBezTo>
                <a:cubicBezTo>
                  <a:pt x="135" y="232"/>
                  <a:pt x="129" y="227"/>
                  <a:pt x="129" y="219"/>
                </a:cubicBezTo>
                <a:cubicBezTo>
                  <a:pt x="129" y="116"/>
                  <a:pt x="129" y="116"/>
                  <a:pt x="129" y="116"/>
                </a:cubicBezTo>
                <a:cubicBezTo>
                  <a:pt x="129" y="109"/>
                  <a:pt x="135" y="103"/>
                  <a:pt x="142" y="103"/>
                </a:cubicBezTo>
                <a:cubicBezTo>
                  <a:pt x="296" y="103"/>
                  <a:pt x="296" y="103"/>
                  <a:pt x="296" y="103"/>
                </a:cubicBezTo>
                <a:cubicBezTo>
                  <a:pt x="304" y="103"/>
                  <a:pt x="309" y="109"/>
                  <a:pt x="309" y="116"/>
                </a:cubicBezTo>
                <a:lnTo>
                  <a:pt x="309" y="219"/>
                </a:lnTo>
                <a:close/>
                <a:moveTo>
                  <a:pt x="464" y="465"/>
                </a:moveTo>
                <a:cubicBezTo>
                  <a:pt x="413" y="465"/>
                  <a:pt x="413" y="465"/>
                  <a:pt x="413" y="465"/>
                </a:cubicBezTo>
                <a:cubicBezTo>
                  <a:pt x="413" y="387"/>
                  <a:pt x="413" y="387"/>
                  <a:pt x="413" y="387"/>
                </a:cubicBezTo>
                <a:cubicBezTo>
                  <a:pt x="464" y="387"/>
                  <a:pt x="464" y="387"/>
                  <a:pt x="464" y="387"/>
                </a:cubicBezTo>
                <a:lnTo>
                  <a:pt x="464" y="465"/>
                </a:lnTo>
                <a:close/>
                <a:moveTo>
                  <a:pt x="464" y="361"/>
                </a:moveTo>
                <a:cubicBezTo>
                  <a:pt x="413" y="361"/>
                  <a:pt x="413" y="361"/>
                  <a:pt x="413" y="361"/>
                </a:cubicBezTo>
                <a:cubicBezTo>
                  <a:pt x="413" y="284"/>
                  <a:pt x="413" y="284"/>
                  <a:pt x="413" y="284"/>
                </a:cubicBezTo>
                <a:cubicBezTo>
                  <a:pt x="464" y="284"/>
                  <a:pt x="464" y="284"/>
                  <a:pt x="464" y="284"/>
                </a:cubicBezTo>
                <a:lnTo>
                  <a:pt x="464" y="361"/>
                </a:lnTo>
                <a:close/>
                <a:moveTo>
                  <a:pt x="464" y="258"/>
                </a:moveTo>
                <a:cubicBezTo>
                  <a:pt x="413" y="258"/>
                  <a:pt x="413" y="258"/>
                  <a:pt x="413" y="258"/>
                </a:cubicBezTo>
                <a:cubicBezTo>
                  <a:pt x="413" y="181"/>
                  <a:pt x="413" y="181"/>
                  <a:pt x="413" y="181"/>
                </a:cubicBezTo>
                <a:cubicBezTo>
                  <a:pt x="464" y="181"/>
                  <a:pt x="464" y="181"/>
                  <a:pt x="464" y="181"/>
                </a:cubicBezTo>
                <a:lnTo>
                  <a:pt x="464" y="258"/>
                </a:lnTo>
                <a:close/>
                <a:moveTo>
                  <a:pt x="464" y="155"/>
                </a:moveTo>
                <a:cubicBezTo>
                  <a:pt x="413" y="155"/>
                  <a:pt x="413" y="155"/>
                  <a:pt x="413" y="155"/>
                </a:cubicBezTo>
                <a:cubicBezTo>
                  <a:pt x="413" y="78"/>
                  <a:pt x="413" y="78"/>
                  <a:pt x="413" y="78"/>
                </a:cubicBezTo>
                <a:cubicBezTo>
                  <a:pt x="464" y="78"/>
                  <a:pt x="464" y="78"/>
                  <a:pt x="464" y="78"/>
                </a:cubicBezTo>
                <a:lnTo>
                  <a:pt x="464" y="155"/>
                </a:lnTo>
                <a:close/>
              </a:path>
            </a:pathLst>
          </a:custGeom>
          <a:solidFill>
            <a:srgbClr val="D232AA"/>
          </a:solidFill>
          <a:ln w="9525">
            <a:solidFill>
              <a:srgbClr val="000000"/>
            </a:solidFill>
            <a:round/>
            <a:headEnd/>
            <a:tailEnd/>
          </a:ln>
          <a:extLst/>
        </p:spPr>
        <p:txBody>
          <a:bodyPr vert="horz" wrap="square" lIns="76200" tIns="38100" rIns="76200" bIns="38100" numCol="1" anchor="t" anchorCtr="0" compatLnSpc="1">
            <a:prstTxWarp prst="textNoShape">
              <a:avLst/>
            </a:prstTxWarp>
          </a:bodyPr>
          <a:lstStyle/>
          <a:p>
            <a:pPr defTabSz="761970">
              <a:defRPr/>
            </a:pPr>
            <a:endParaRPr lang="en-US" sz="1500" dirty="0">
              <a:solidFill>
                <a:schemeClr val="accent4">
                  <a:lumMod val="75000"/>
                </a:schemeClr>
              </a:solidFill>
              <a:latin typeface="Amazon Ember Light"/>
            </a:endParaRP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10</a:t>
            </a:fld>
            <a:endParaRPr lang="en-US"/>
          </a:p>
        </p:txBody>
      </p:sp>
    </p:spTree>
    <p:custDataLst>
      <p:tags r:id="rId1"/>
    </p:custDataLst>
    <p:extLst>
      <p:ext uri="{BB962C8B-B14F-4D97-AF65-F5344CB8AC3E}">
        <p14:creationId xmlns:p14="http://schemas.microsoft.com/office/powerpoint/2010/main" val="320817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8ECE9CF-12CB-3F4B-9FD6-B0FFC260BD0F}"/>
              </a:ext>
            </a:extLst>
          </p:cNvPr>
          <p:cNvGrpSpPr/>
          <p:nvPr/>
        </p:nvGrpSpPr>
        <p:grpSpPr>
          <a:xfrm>
            <a:off x="533555" y="1591298"/>
            <a:ext cx="2448140" cy="2345764"/>
            <a:chOff x="668081" y="2309976"/>
            <a:chExt cx="4838703" cy="3977631"/>
          </a:xfrm>
        </p:grpSpPr>
        <p:sp>
          <p:nvSpPr>
            <p:cNvPr id="18" name="Round Diagonal Corner Rectangle 17">
              <a:extLst>
                <a:ext uri="{FF2B5EF4-FFF2-40B4-BE49-F238E27FC236}">
                  <a16:creationId xmlns:a16="http://schemas.microsoft.com/office/drawing/2014/main" id="{33528CCC-831C-D54F-B747-97690B46BEB9}"/>
                </a:ext>
              </a:extLst>
            </p:cNvPr>
            <p:cNvSpPr/>
            <p:nvPr/>
          </p:nvSpPr>
          <p:spPr>
            <a:xfrm>
              <a:off x="668081" y="2309976"/>
              <a:ext cx="4838703" cy="3977631"/>
            </a:xfrm>
            <a:prstGeom prst="round2DiagRect">
              <a:avLst>
                <a:gd name="adj1" fmla="val 8286"/>
                <a:gd name="adj2" fmla="val 0"/>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500" dirty="0">
                <a:solidFill>
                  <a:prstClr val="white"/>
                </a:solidFill>
                <a:latin typeface="Amazon Ember Light"/>
              </a:endParaRPr>
            </a:p>
          </p:txBody>
        </p:sp>
        <p:sp>
          <p:nvSpPr>
            <p:cNvPr id="19" name="Oval 18">
              <a:extLst>
                <a:ext uri="{FF2B5EF4-FFF2-40B4-BE49-F238E27FC236}">
                  <a16:creationId xmlns:a16="http://schemas.microsoft.com/office/drawing/2014/main" id="{B58D4928-1630-2E4E-A70F-738A013CB99D}"/>
                </a:ext>
              </a:extLst>
            </p:cNvPr>
            <p:cNvSpPr/>
            <p:nvPr/>
          </p:nvSpPr>
          <p:spPr>
            <a:xfrm>
              <a:off x="1813203" y="3176795"/>
              <a:ext cx="2550687" cy="2209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500" dirty="0">
                <a:solidFill>
                  <a:prstClr val="white"/>
                </a:solidFill>
                <a:latin typeface="Amazon Ember Light"/>
              </a:endParaRPr>
            </a:p>
          </p:txBody>
        </p:sp>
      </p:grpSp>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The Exam: Mechanics</a:t>
            </a:r>
          </a:p>
        </p:txBody>
      </p:sp>
      <p:grpSp>
        <p:nvGrpSpPr>
          <p:cNvPr id="8" name="Group 4">
            <a:extLst>
              <a:ext uri="{FF2B5EF4-FFF2-40B4-BE49-F238E27FC236}">
                <a16:creationId xmlns:a16="http://schemas.microsoft.com/office/drawing/2014/main" id="{6F417BC7-7BFF-9645-9BD9-D7A3CD04725C}"/>
              </a:ext>
            </a:extLst>
          </p:cNvPr>
          <p:cNvGrpSpPr>
            <a:grpSpLocks noChangeAspect="1"/>
          </p:cNvGrpSpPr>
          <p:nvPr/>
        </p:nvGrpSpPr>
        <p:grpSpPr bwMode="auto">
          <a:xfrm>
            <a:off x="1383521" y="2374995"/>
            <a:ext cx="748207" cy="757822"/>
            <a:chOff x="1267" y="1631"/>
            <a:chExt cx="1456" cy="1434"/>
          </a:xfrm>
          <a:solidFill>
            <a:schemeClr val="accent3"/>
          </a:solidFill>
        </p:grpSpPr>
        <p:sp>
          <p:nvSpPr>
            <p:cNvPr id="9" name="Freeform 5">
              <a:extLst>
                <a:ext uri="{FF2B5EF4-FFF2-40B4-BE49-F238E27FC236}">
                  <a16:creationId xmlns:a16="http://schemas.microsoft.com/office/drawing/2014/main" id="{E4D3D066-811E-B648-B87A-B5E552C57846}"/>
                </a:ext>
              </a:extLst>
            </p:cNvPr>
            <p:cNvSpPr>
              <a:spLocks/>
            </p:cNvSpPr>
            <p:nvPr/>
          </p:nvSpPr>
          <p:spPr bwMode="auto">
            <a:xfrm>
              <a:off x="1267" y="1631"/>
              <a:ext cx="755" cy="755"/>
            </a:xfrm>
            <a:custGeom>
              <a:avLst/>
              <a:gdLst>
                <a:gd name="T0" fmla="*/ 157 w 318"/>
                <a:gd name="T1" fmla="*/ 228 h 318"/>
                <a:gd name="T2" fmla="*/ 247 w 318"/>
                <a:gd name="T3" fmla="*/ 318 h 318"/>
                <a:gd name="T4" fmla="*/ 318 w 318"/>
                <a:gd name="T5" fmla="*/ 247 h 318"/>
                <a:gd name="T6" fmla="*/ 228 w 318"/>
                <a:gd name="T7" fmla="*/ 157 h 318"/>
                <a:gd name="T8" fmla="*/ 201 w 318"/>
                <a:gd name="T9" fmla="*/ 41 h 318"/>
                <a:gd name="T10" fmla="*/ 79 w 318"/>
                <a:gd name="T11" fmla="*/ 17 h 318"/>
                <a:gd name="T12" fmla="*/ 72 w 318"/>
                <a:gd name="T13" fmla="*/ 26 h 318"/>
                <a:gd name="T14" fmla="*/ 75 w 318"/>
                <a:gd name="T15" fmla="*/ 37 h 318"/>
                <a:gd name="T16" fmla="*/ 118 w 318"/>
                <a:gd name="T17" fmla="*/ 86 h 318"/>
                <a:gd name="T18" fmla="*/ 118 w 318"/>
                <a:gd name="T19" fmla="*/ 119 h 318"/>
                <a:gd name="T20" fmla="*/ 86 w 318"/>
                <a:gd name="T21" fmla="*/ 119 h 318"/>
                <a:gd name="T22" fmla="*/ 38 w 318"/>
                <a:gd name="T23" fmla="*/ 75 h 318"/>
                <a:gd name="T24" fmla="*/ 27 w 318"/>
                <a:gd name="T25" fmla="*/ 72 h 318"/>
                <a:gd name="T26" fmla="*/ 18 w 318"/>
                <a:gd name="T27" fmla="*/ 79 h 318"/>
                <a:gd name="T28" fmla="*/ 42 w 318"/>
                <a:gd name="T29" fmla="*/ 201 h 318"/>
                <a:gd name="T30" fmla="*/ 157 w 318"/>
                <a:gd name="T31" fmla="*/ 22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318">
                  <a:moveTo>
                    <a:pt x="157" y="228"/>
                  </a:moveTo>
                  <a:cubicBezTo>
                    <a:pt x="247" y="318"/>
                    <a:pt x="247" y="318"/>
                    <a:pt x="247" y="318"/>
                  </a:cubicBezTo>
                  <a:cubicBezTo>
                    <a:pt x="318" y="247"/>
                    <a:pt x="318" y="247"/>
                    <a:pt x="318" y="247"/>
                  </a:cubicBezTo>
                  <a:cubicBezTo>
                    <a:pt x="228" y="157"/>
                    <a:pt x="228" y="157"/>
                    <a:pt x="228" y="157"/>
                  </a:cubicBezTo>
                  <a:cubicBezTo>
                    <a:pt x="241" y="116"/>
                    <a:pt x="231" y="72"/>
                    <a:pt x="201" y="41"/>
                  </a:cubicBezTo>
                  <a:cubicBezTo>
                    <a:pt x="169" y="9"/>
                    <a:pt x="120" y="0"/>
                    <a:pt x="79" y="17"/>
                  </a:cubicBezTo>
                  <a:cubicBezTo>
                    <a:pt x="75" y="19"/>
                    <a:pt x="73" y="22"/>
                    <a:pt x="72" y="26"/>
                  </a:cubicBezTo>
                  <a:cubicBezTo>
                    <a:pt x="71" y="30"/>
                    <a:pt x="72" y="34"/>
                    <a:pt x="75" y="37"/>
                  </a:cubicBezTo>
                  <a:cubicBezTo>
                    <a:pt x="118" y="86"/>
                    <a:pt x="118" y="86"/>
                    <a:pt x="118" y="86"/>
                  </a:cubicBezTo>
                  <a:cubicBezTo>
                    <a:pt x="118" y="119"/>
                    <a:pt x="118" y="119"/>
                    <a:pt x="118" y="119"/>
                  </a:cubicBezTo>
                  <a:cubicBezTo>
                    <a:pt x="86" y="119"/>
                    <a:pt x="86" y="119"/>
                    <a:pt x="86" y="119"/>
                  </a:cubicBezTo>
                  <a:cubicBezTo>
                    <a:pt x="38" y="75"/>
                    <a:pt x="38" y="75"/>
                    <a:pt x="38" y="75"/>
                  </a:cubicBezTo>
                  <a:cubicBezTo>
                    <a:pt x="35" y="72"/>
                    <a:pt x="31" y="71"/>
                    <a:pt x="27" y="72"/>
                  </a:cubicBezTo>
                  <a:cubicBezTo>
                    <a:pt x="23" y="72"/>
                    <a:pt x="19" y="75"/>
                    <a:pt x="18" y="79"/>
                  </a:cubicBezTo>
                  <a:cubicBezTo>
                    <a:pt x="0" y="121"/>
                    <a:pt x="9" y="169"/>
                    <a:pt x="42" y="201"/>
                  </a:cubicBezTo>
                  <a:cubicBezTo>
                    <a:pt x="71" y="231"/>
                    <a:pt x="117" y="241"/>
                    <a:pt x="157" y="22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defTabSz="761970">
                <a:defRPr/>
              </a:pPr>
              <a:endParaRPr lang="en-US" sz="1500" dirty="0">
                <a:solidFill>
                  <a:srgbClr val="474746"/>
                </a:solidFill>
                <a:latin typeface="Amazon Ember Light"/>
              </a:endParaRPr>
            </a:p>
          </p:txBody>
        </p:sp>
        <p:sp>
          <p:nvSpPr>
            <p:cNvPr id="10" name="Freeform 6">
              <a:extLst>
                <a:ext uri="{FF2B5EF4-FFF2-40B4-BE49-F238E27FC236}">
                  <a16:creationId xmlns:a16="http://schemas.microsoft.com/office/drawing/2014/main" id="{3D474E58-5868-1A44-9B18-BD7BAF01042A}"/>
                </a:ext>
              </a:extLst>
            </p:cNvPr>
            <p:cNvSpPr>
              <a:spLocks/>
            </p:cNvSpPr>
            <p:nvPr/>
          </p:nvSpPr>
          <p:spPr bwMode="auto">
            <a:xfrm>
              <a:off x="1980" y="2344"/>
              <a:ext cx="743" cy="721"/>
            </a:xfrm>
            <a:custGeom>
              <a:avLst/>
              <a:gdLst>
                <a:gd name="T0" fmla="*/ 156 w 313"/>
                <a:gd name="T1" fmla="*/ 85 h 304"/>
                <a:gd name="T2" fmla="*/ 71 w 313"/>
                <a:gd name="T3" fmla="*/ 0 h 304"/>
                <a:gd name="T4" fmla="*/ 0 w 313"/>
                <a:gd name="T5" fmla="*/ 70 h 304"/>
                <a:gd name="T6" fmla="*/ 86 w 313"/>
                <a:gd name="T7" fmla="*/ 156 h 304"/>
                <a:gd name="T8" fmla="*/ 113 w 313"/>
                <a:gd name="T9" fmla="*/ 271 h 304"/>
                <a:gd name="T10" fmla="*/ 192 w 313"/>
                <a:gd name="T11" fmla="*/ 304 h 304"/>
                <a:gd name="T12" fmla="*/ 236 w 313"/>
                <a:gd name="T13" fmla="*/ 295 h 304"/>
                <a:gd name="T14" fmla="*/ 243 w 313"/>
                <a:gd name="T15" fmla="*/ 286 h 304"/>
                <a:gd name="T16" fmla="*/ 240 w 313"/>
                <a:gd name="T17" fmla="*/ 275 h 304"/>
                <a:gd name="T18" fmla="*/ 193 w 313"/>
                <a:gd name="T19" fmla="*/ 226 h 304"/>
                <a:gd name="T20" fmla="*/ 193 w 313"/>
                <a:gd name="T21" fmla="*/ 194 h 304"/>
                <a:gd name="T22" fmla="*/ 225 w 313"/>
                <a:gd name="T23" fmla="*/ 194 h 304"/>
                <a:gd name="T24" fmla="*/ 276 w 313"/>
                <a:gd name="T25" fmla="*/ 240 h 304"/>
                <a:gd name="T26" fmla="*/ 287 w 313"/>
                <a:gd name="T27" fmla="*/ 243 h 304"/>
                <a:gd name="T28" fmla="*/ 296 w 313"/>
                <a:gd name="T29" fmla="*/ 236 h 304"/>
                <a:gd name="T30" fmla="*/ 272 w 313"/>
                <a:gd name="T31" fmla="*/ 112 h 304"/>
                <a:gd name="T32" fmla="*/ 156 w 313"/>
                <a:gd name="T33" fmla="*/ 8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3" h="304">
                  <a:moveTo>
                    <a:pt x="156" y="85"/>
                  </a:moveTo>
                  <a:cubicBezTo>
                    <a:pt x="71" y="0"/>
                    <a:pt x="71" y="0"/>
                    <a:pt x="71" y="0"/>
                  </a:cubicBezTo>
                  <a:cubicBezTo>
                    <a:pt x="0" y="70"/>
                    <a:pt x="0" y="70"/>
                    <a:pt x="0" y="70"/>
                  </a:cubicBezTo>
                  <a:cubicBezTo>
                    <a:pt x="86" y="156"/>
                    <a:pt x="86" y="156"/>
                    <a:pt x="86" y="156"/>
                  </a:cubicBezTo>
                  <a:cubicBezTo>
                    <a:pt x="72" y="196"/>
                    <a:pt x="82" y="241"/>
                    <a:pt x="113" y="271"/>
                  </a:cubicBezTo>
                  <a:cubicBezTo>
                    <a:pt x="134" y="293"/>
                    <a:pt x="162" y="304"/>
                    <a:pt x="192" y="304"/>
                  </a:cubicBezTo>
                  <a:cubicBezTo>
                    <a:pt x="207" y="304"/>
                    <a:pt x="222" y="301"/>
                    <a:pt x="236" y="295"/>
                  </a:cubicBezTo>
                  <a:cubicBezTo>
                    <a:pt x="240" y="294"/>
                    <a:pt x="243" y="290"/>
                    <a:pt x="243" y="286"/>
                  </a:cubicBezTo>
                  <a:cubicBezTo>
                    <a:pt x="244" y="282"/>
                    <a:pt x="243" y="278"/>
                    <a:pt x="240" y="275"/>
                  </a:cubicBezTo>
                  <a:cubicBezTo>
                    <a:pt x="193" y="226"/>
                    <a:pt x="193" y="226"/>
                    <a:pt x="193" y="226"/>
                  </a:cubicBezTo>
                  <a:cubicBezTo>
                    <a:pt x="193" y="194"/>
                    <a:pt x="193" y="194"/>
                    <a:pt x="193" y="194"/>
                  </a:cubicBezTo>
                  <a:cubicBezTo>
                    <a:pt x="225" y="194"/>
                    <a:pt x="225" y="194"/>
                    <a:pt x="225" y="194"/>
                  </a:cubicBezTo>
                  <a:cubicBezTo>
                    <a:pt x="276" y="240"/>
                    <a:pt x="276" y="240"/>
                    <a:pt x="276" y="240"/>
                  </a:cubicBezTo>
                  <a:cubicBezTo>
                    <a:pt x="279" y="243"/>
                    <a:pt x="283" y="244"/>
                    <a:pt x="287" y="243"/>
                  </a:cubicBezTo>
                  <a:cubicBezTo>
                    <a:pt x="291" y="242"/>
                    <a:pt x="294" y="239"/>
                    <a:pt x="296" y="236"/>
                  </a:cubicBezTo>
                  <a:cubicBezTo>
                    <a:pt x="313" y="193"/>
                    <a:pt x="304" y="145"/>
                    <a:pt x="272" y="112"/>
                  </a:cubicBezTo>
                  <a:cubicBezTo>
                    <a:pt x="242" y="83"/>
                    <a:pt x="196" y="72"/>
                    <a:pt x="156" y="8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defTabSz="761970">
                <a:defRPr/>
              </a:pPr>
              <a:endParaRPr lang="en-US" sz="1500" dirty="0">
                <a:solidFill>
                  <a:srgbClr val="474746"/>
                </a:solidFill>
                <a:latin typeface="Amazon Ember Light"/>
              </a:endParaRPr>
            </a:p>
          </p:txBody>
        </p:sp>
        <p:sp>
          <p:nvSpPr>
            <p:cNvPr id="11" name="Freeform 7">
              <a:extLst>
                <a:ext uri="{FF2B5EF4-FFF2-40B4-BE49-F238E27FC236}">
                  <a16:creationId xmlns:a16="http://schemas.microsoft.com/office/drawing/2014/main" id="{7676580B-89BB-C84B-813A-297DB374DD3D}"/>
                </a:ext>
              </a:extLst>
            </p:cNvPr>
            <p:cNvSpPr>
              <a:spLocks/>
            </p:cNvSpPr>
            <p:nvPr/>
          </p:nvSpPr>
          <p:spPr bwMode="auto">
            <a:xfrm>
              <a:off x="1319" y="1648"/>
              <a:ext cx="1397" cy="1396"/>
            </a:xfrm>
            <a:custGeom>
              <a:avLst/>
              <a:gdLst>
                <a:gd name="T0" fmla="*/ 583 w 588"/>
                <a:gd name="T1" fmla="*/ 42 h 588"/>
                <a:gd name="T2" fmla="*/ 546 w 588"/>
                <a:gd name="T3" fmla="*/ 5 h 588"/>
                <a:gd name="T4" fmla="*/ 530 w 588"/>
                <a:gd name="T5" fmla="*/ 4 h 588"/>
                <a:gd name="T6" fmla="*/ 442 w 588"/>
                <a:gd name="T7" fmla="*/ 65 h 588"/>
                <a:gd name="T8" fmla="*/ 436 w 588"/>
                <a:gd name="T9" fmla="*/ 74 h 588"/>
                <a:gd name="T10" fmla="*/ 440 w 588"/>
                <a:gd name="T11" fmla="*/ 84 h 588"/>
                <a:gd name="T12" fmla="*/ 463 w 588"/>
                <a:gd name="T13" fmla="*/ 108 h 588"/>
                <a:gd name="T14" fmla="*/ 214 w 588"/>
                <a:gd name="T15" fmla="*/ 356 h 588"/>
                <a:gd name="T16" fmla="*/ 170 w 588"/>
                <a:gd name="T17" fmla="*/ 312 h 588"/>
                <a:gd name="T18" fmla="*/ 152 w 588"/>
                <a:gd name="T19" fmla="*/ 312 h 588"/>
                <a:gd name="T20" fmla="*/ 152 w 588"/>
                <a:gd name="T21" fmla="*/ 330 h 588"/>
                <a:gd name="T22" fmla="*/ 170 w 588"/>
                <a:gd name="T23" fmla="*/ 348 h 588"/>
                <a:gd name="T24" fmla="*/ 15 w 588"/>
                <a:gd name="T25" fmla="*/ 503 h 588"/>
                <a:gd name="T26" fmla="*/ 0 w 588"/>
                <a:gd name="T27" fmla="*/ 538 h 588"/>
                <a:gd name="T28" fmla="*/ 15 w 588"/>
                <a:gd name="T29" fmla="*/ 574 h 588"/>
                <a:gd name="T30" fmla="*/ 50 w 588"/>
                <a:gd name="T31" fmla="*/ 588 h 588"/>
                <a:gd name="T32" fmla="*/ 85 w 588"/>
                <a:gd name="T33" fmla="*/ 574 h 588"/>
                <a:gd name="T34" fmla="*/ 241 w 588"/>
                <a:gd name="T35" fmla="*/ 418 h 588"/>
                <a:gd name="T36" fmla="*/ 258 w 588"/>
                <a:gd name="T37" fmla="*/ 436 h 588"/>
                <a:gd name="T38" fmla="*/ 267 w 588"/>
                <a:gd name="T39" fmla="*/ 440 h 588"/>
                <a:gd name="T40" fmla="*/ 276 w 588"/>
                <a:gd name="T41" fmla="*/ 436 h 588"/>
                <a:gd name="T42" fmla="*/ 276 w 588"/>
                <a:gd name="T43" fmla="*/ 418 h 588"/>
                <a:gd name="T44" fmla="*/ 232 w 588"/>
                <a:gd name="T45" fmla="*/ 374 h 588"/>
                <a:gd name="T46" fmla="*/ 481 w 588"/>
                <a:gd name="T47" fmla="*/ 125 h 588"/>
                <a:gd name="T48" fmla="*/ 502 w 588"/>
                <a:gd name="T49" fmla="*/ 146 h 588"/>
                <a:gd name="T50" fmla="*/ 510 w 588"/>
                <a:gd name="T51" fmla="*/ 150 h 588"/>
                <a:gd name="T52" fmla="*/ 511 w 588"/>
                <a:gd name="T53" fmla="*/ 149 h 588"/>
                <a:gd name="T54" fmla="*/ 520 w 588"/>
                <a:gd name="T55" fmla="*/ 145 h 588"/>
                <a:gd name="T56" fmla="*/ 585 w 588"/>
                <a:gd name="T57" fmla="*/ 59 h 588"/>
                <a:gd name="T58" fmla="*/ 583 w 588"/>
                <a:gd name="T59" fmla="*/ 42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588">
                  <a:moveTo>
                    <a:pt x="583" y="42"/>
                  </a:moveTo>
                  <a:cubicBezTo>
                    <a:pt x="546" y="5"/>
                    <a:pt x="546" y="5"/>
                    <a:pt x="546" y="5"/>
                  </a:cubicBezTo>
                  <a:cubicBezTo>
                    <a:pt x="542" y="1"/>
                    <a:pt x="535" y="0"/>
                    <a:pt x="530" y="4"/>
                  </a:cubicBezTo>
                  <a:cubicBezTo>
                    <a:pt x="442" y="65"/>
                    <a:pt x="442" y="65"/>
                    <a:pt x="442" y="65"/>
                  </a:cubicBezTo>
                  <a:cubicBezTo>
                    <a:pt x="438" y="67"/>
                    <a:pt x="437" y="70"/>
                    <a:pt x="436" y="74"/>
                  </a:cubicBezTo>
                  <a:cubicBezTo>
                    <a:pt x="436" y="78"/>
                    <a:pt x="437" y="82"/>
                    <a:pt x="440" y="84"/>
                  </a:cubicBezTo>
                  <a:cubicBezTo>
                    <a:pt x="463" y="108"/>
                    <a:pt x="463" y="108"/>
                    <a:pt x="463" y="108"/>
                  </a:cubicBezTo>
                  <a:cubicBezTo>
                    <a:pt x="214" y="356"/>
                    <a:pt x="214" y="356"/>
                    <a:pt x="214" y="356"/>
                  </a:cubicBezTo>
                  <a:cubicBezTo>
                    <a:pt x="170" y="312"/>
                    <a:pt x="170" y="312"/>
                    <a:pt x="170" y="312"/>
                  </a:cubicBezTo>
                  <a:cubicBezTo>
                    <a:pt x="165" y="307"/>
                    <a:pt x="157" y="307"/>
                    <a:pt x="152" y="312"/>
                  </a:cubicBezTo>
                  <a:cubicBezTo>
                    <a:pt x="148" y="317"/>
                    <a:pt x="148" y="325"/>
                    <a:pt x="152" y="330"/>
                  </a:cubicBezTo>
                  <a:cubicBezTo>
                    <a:pt x="170" y="348"/>
                    <a:pt x="170" y="348"/>
                    <a:pt x="170" y="348"/>
                  </a:cubicBezTo>
                  <a:cubicBezTo>
                    <a:pt x="15" y="503"/>
                    <a:pt x="15" y="503"/>
                    <a:pt x="15" y="503"/>
                  </a:cubicBezTo>
                  <a:cubicBezTo>
                    <a:pt x="5" y="512"/>
                    <a:pt x="0" y="525"/>
                    <a:pt x="0" y="538"/>
                  </a:cubicBezTo>
                  <a:cubicBezTo>
                    <a:pt x="0" y="552"/>
                    <a:pt x="5" y="564"/>
                    <a:pt x="15" y="574"/>
                  </a:cubicBezTo>
                  <a:cubicBezTo>
                    <a:pt x="24" y="583"/>
                    <a:pt x="37" y="588"/>
                    <a:pt x="50" y="588"/>
                  </a:cubicBezTo>
                  <a:cubicBezTo>
                    <a:pt x="63" y="588"/>
                    <a:pt x="76" y="583"/>
                    <a:pt x="85" y="574"/>
                  </a:cubicBezTo>
                  <a:cubicBezTo>
                    <a:pt x="241" y="418"/>
                    <a:pt x="241" y="418"/>
                    <a:pt x="241" y="418"/>
                  </a:cubicBezTo>
                  <a:cubicBezTo>
                    <a:pt x="258" y="436"/>
                    <a:pt x="258" y="436"/>
                    <a:pt x="258" y="436"/>
                  </a:cubicBezTo>
                  <a:cubicBezTo>
                    <a:pt x="261" y="438"/>
                    <a:pt x="264" y="440"/>
                    <a:pt x="267" y="440"/>
                  </a:cubicBezTo>
                  <a:cubicBezTo>
                    <a:pt x="270" y="440"/>
                    <a:pt x="274" y="438"/>
                    <a:pt x="276" y="436"/>
                  </a:cubicBezTo>
                  <a:cubicBezTo>
                    <a:pt x="281" y="431"/>
                    <a:pt x="281" y="423"/>
                    <a:pt x="276" y="418"/>
                  </a:cubicBezTo>
                  <a:cubicBezTo>
                    <a:pt x="232" y="374"/>
                    <a:pt x="232" y="374"/>
                    <a:pt x="232" y="374"/>
                  </a:cubicBezTo>
                  <a:cubicBezTo>
                    <a:pt x="481" y="125"/>
                    <a:pt x="481" y="125"/>
                    <a:pt x="481" y="125"/>
                  </a:cubicBezTo>
                  <a:cubicBezTo>
                    <a:pt x="502" y="146"/>
                    <a:pt x="502" y="146"/>
                    <a:pt x="502" y="146"/>
                  </a:cubicBezTo>
                  <a:cubicBezTo>
                    <a:pt x="504" y="148"/>
                    <a:pt x="507" y="150"/>
                    <a:pt x="510" y="150"/>
                  </a:cubicBezTo>
                  <a:cubicBezTo>
                    <a:pt x="511" y="150"/>
                    <a:pt x="511" y="150"/>
                    <a:pt x="511" y="149"/>
                  </a:cubicBezTo>
                  <a:cubicBezTo>
                    <a:pt x="515" y="149"/>
                    <a:pt x="518" y="147"/>
                    <a:pt x="520" y="145"/>
                  </a:cubicBezTo>
                  <a:cubicBezTo>
                    <a:pt x="585" y="59"/>
                    <a:pt x="585" y="59"/>
                    <a:pt x="585" y="59"/>
                  </a:cubicBezTo>
                  <a:cubicBezTo>
                    <a:pt x="588" y="54"/>
                    <a:pt x="588" y="47"/>
                    <a:pt x="58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defTabSz="761970">
                <a:defRPr/>
              </a:pPr>
              <a:endParaRPr lang="en-US" sz="1500" dirty="0">
                <a:solidFill>
                  <a:srgbClr val="474746"/>
                </a:solidFill>
                <a:latin typeface="Amazon Ember Light"/>
              </a:endParaRPr>
            </a:p>
          </p:txBody>
        </p:sp>
      </p:grpSp>
      <p:sp>
        <p:nvSpPr>
          <p:cNvPr id="12" name="Rectangle 11">
            <a:extLst>
              <a:ext uri="{FF2B5EF4-FFF2-40B4-BE49-F238E27FC236}">
                <a16:creationId xmlns:a16="http://schemas.microsoft.com/office/drawing/2014/main" id="{39DFF8DC-B33E-0B4A-9B31-D7DE180FA457}"/>
              </a:ext>
            </a:extLst>
          </p:cNvPr>
          <p:cNvSpPr/>
          <p:nvPr/>
        </p:nvSpPr>
        <p:spPr>
          <a:xfrm>
            <a:off x="3583526" y="1427179"/>
            <a:ext cx="8431267" cy="4304320"/>
          </a:xfrm>
          <a:prstGeom prst="rect">
            <a:avLst/>
          </a:prstGeom>
        </p:spPr>
        <p:txBody>
          <a:bodyPr wrap="square" lIns="0" tIns="0" rIns="0" bIns="0" anchor="ctr">
            <a:spAutoFit/>
          </a:bodyPr>
          <a:lstStyle/>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Questions are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multiple choice</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 with both single selection and multiple selection.</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There is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no penalty </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for guessing.</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You have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130 minutes</a:t>
            </a:r>
            <a:r>
              <a:rPr lang="en-US" sz="1833" b="1" dirty="0">
                <a:solidFill>
                  <a:schemeClr val="accent4">
                    <a:lumMod val="75000"/>
                  </a:schemeClr>
                </a:solidFill>
                <a:latin typeface="Amazon Ember Light"/>
                <a:ea typeface="Amazon Ember" panose="020B0603020204020204" pitchFamily="34" charset="0"/>
                <a:cs typeface="Amazon Ember" panose="020B0603020204020204" pitchFamily="34" charset="0"/>
              </a:rPr>
              <a:t> </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to complete the exam.</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You can mark a question for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future</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 consideration.</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For Associate-level exams,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no writing implements </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(pencil/paper, dry erase boards) are provided. </a:t>
            </a:r>
          </a:p>
          <a:p>
            <a:pPr marL="0" lvl="1" defTabSz="285739">
              <a:lnSpc>
                <a:spcPct val="150000"/>
              </a:lnSpc>
              <a:spcBef>
                <a:spcPts val="1500"/>
              </a:spcBef>
              <a:buClr>
                <a:srgbClr val="FCB64C"/>
              </a:buClr>
              <a:buSzPct val="110000"/>
              <a:tabLst>
                <a:tab pos="7050864" algn="r"/>
              </a:tabLst>
              <a:defRPr/>
            </a:pP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Before submitting the exam, you can </a:t>
            </a:r>
            <a:r>
              <a:rPr lang="en-US" sz="1833" b="1" dirty="0">
                <a:solidFill>
                  <a:schemeClr val="accent4">
                    <a:lumMod val="75000"/>
                  </a:schemeClr>
                </a:solidFill>
                <a:latin typeface="Amazon Ember"/>
                <a:ea typeface="Amazon Ember" panose="020B0603020204020204" pitchFamily="34" charset="0"/>
                <a:cs typeface="Amazon Ember" panose="020B0603020204020204" pitchFamily="34" charset="0"/>
              </a:rPr>
              <a:t>review</a:t>
            </a:r>
            <a:r>
              <a:rPr lang="en-US" sz="1833" dirty="0">
                <a:solidFill>
                  <a:srgbClr val="474746">
                    <a:lumMod val="50000"/>
                  </a:srgbClr>
                </a:solidFill>
                <a:latin typeface="Amazon Ember Light"/>
                <a:ea typeface="Amazon Ember" panose="020B0603020204020204" pitchFamily="34" charset="0"/>
                <a:cs typeface="Amazon Ember" panose="020B0603020204020204" pitchFamily="34" charset="0"/>
              </a:rPr>
              <a:t> all your answers  and which questions you marked so that you can go back to  them easily.</a:t>
            </a:r>
          </a:p>
        </p:txBody>
      </p:sp>
      <p:cxnSp>
        <p:nvCxnSpPr>
          <p:cNvPr id="13" name="Straight Connector 12">
            <a:extLst>
              <a:ext uri="{FF2B5EF4-FFF2-40B4-BE49-F238E27FC236}">
                <a16:creationId xmlns:a16="http://schemas.microsoft.com/office/drawing/2014/main" id="{1753DABC-09E7-DF4F-8E22-E2E18022EA71}"/>
              </a:ext>
            </a:extLst>
          </p:cNvPr>
          <p:cNvCxnSpPr>
            <a:cxnSpLocks/>
          </p:cNvCxnSpPr>
          <p:nvPr/>
        </p:nvCxnSpPr>
        <p:spPr>
          <a:xfrm>
            <a:off x="3605061" y="1985238"/>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1DAADB-04F2-2045-8F9D-C59C0C33EC3F}"/>
              </a:ext>
            </a:extLst>
          </p:cNvPr>
          <p:cNvCxnSpPr>
            <a:cxnSpLocks/>
          </p:cNvCxnSpPr>
          <p:nvPr/>
        </p:nvCxnSpPr>
        <p:spPr>
          <a:xfrm>
            <a:off x="3601247" y="2593468"/>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5118A4-9744-6D42-83C5-2EA1A845810E}"/>
              </a:ext>
            </a:extLst>
          </p:cNvPr>
          <p:cNvCxnSpPr>
            <a:cxnSpLocks/>
          </p:cNvCxnSpPr>
          <p:nvPr/>
        </p:nvCxnSpPr>
        <p:spPr>
          <a:xfrm>
            <a:off x="3605061" y="3204934"/>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06F09B8-75E1-FD4E-80F1-7DBC5F035486}"/>
              </a:ext>
            </a:extLst>
          </p:cNvPr>
          <p:cNvCxnSpPr>
            <a:cxnSpLocks/>
          </p:cNvCxnSpPr>
          <p:nvPr/>
        </p:nvCxnSpPr>
        <p:spPr>
          <a:xfrm>
            <a:off x="3601247" y="3813165"/>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852283-B62F-D445-97BA-A4346F26825F}"/>
              </a:ext>
            </a:extLst>
          </p:cNvPr>
          <p:cNvCxnSpPr>
            <a:cxnSpLocks/>
          </p:cNvCxnSpPr>
          <p:nvPr/>
        </p:nvCxnSpPr>
        <p:spPr>
          <a:xfrm>
            <a:off x="3621429" y="4843933"/>
            <a:ext cx="83200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11</a:t>
            </a:fld>
            <a:endParaRPr lang="en-US"/>
          </a:p>
        </p:txBody>
      </p:sp>
    </p:spTree>
    <p:custDataLst>
      <p:tags r:id="rId1"/>
    </p:custDataLst>
    <p:extLst>
      <p:ext uri="{BB962C8B-B14F-4D97-AF65-F5344CB8AC3E}">
        <p14:creationId xmlns:p14="http://schemas.microsoft.com/office/powerpoint/2010/main" val="427102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The Exam: Sample Question</a:t>
            </a:r>
          </a:p>
        </p:txBody>
      </p:sp>
      <p:grpSp>
        <p:nvGrpSpPr>
          <p:cNvPr id="6" name="Group 5">
            <a:extLst>
              <a:ext uri="{FF2B5EF4-FFF2-40B4-BE49-F238E27FC236}">
                <a16:creationId xmlns:a16="http://schemas.microsoft.com/office/drawing/2014/main" id="{3C4637F1-F861-0B47-AC64-BEE5CB99C292}"/>
              </a:ext>
            </a:extLst>
          </p:cNvPr>
          <p:cNvGrpSpPr/>
          <p:nvPr/>
        </p:nvGrpSpPr>
        <p:grpSpPr>
          <a:xfrm>
            <a:off x="2760486" y="1617495"/>
            <a:ext cx="6673348" cy="4585107"/>
            <a:chOff x="2836506" y="1606938"/>
            <a:chExt cx="6512767" cy="4625969"/>
          </a:xfrm>
        </p:grpSpPr>
        <p:grpSp>
          <p:nvGrpSpPr>
            <p:cNvPr id="7" name="Group 6">
              <a:extLst>
                <a:ext uri="{FF2B5EF4-FFF2-40B4-BE49-F238E27FC236}">
                  <a16:creationId xmlns:a16="http://schemas.microsoft.com/office/drawing/2014/main" id="{51ED15D9-E84E-A641-BBFC-BBC4E54517EB}"/>
                </a:ext>
              </a:extLst>
            </p:cNvPr>
            <p:cNvGrpSpPr/>
            <p:nvPr/>
          </p:nvGrpSpPr>
          <p:grpSpPr>
            <a:xfrm>
              <a:off x="2836506" y="1606938"/>
              <a:ext cx="6512767" cy="4625969"/>
              <a:chOff x="2836506" y="1606938"/>
              <a:chExt cx="6512767" cy="4625969"/>
            </a:xfrm>
          </p:grpSpPr>
          <p:sp>
            <p:nvSpPr>
              <p:cNvPr id="19" name="Round Same Side Corner Rectangle 18">
                <a:extLst>
                  <a:ext uri="{FF2B5EF4-FFF2-40B4-BE49-F238E27FC236}">
                    <a16:creationId xmlns:a16="http://schemas.microsoft.com/office/drawing/2014/main" id="{35394B85-640D-7948-8584-DBA2402FAEAA}"/>
                  </a:ext>
                </a:extLst>
              </p:cNvPr>
              <p:cNvSpPr/>
              <p:nvPr/>
            </p:nvSpPr>
            <p:spPr>
              <a:xfrm>
                <a:off x="2836506" y="1606938"/>
                <a:ext cx="6512767" cy="4625969"/>
              </a:xfrm>
              <a:prstGeom prst="round2SameRect">
                <a:avLst>
                  <a:gd name="adj1" fmla="val 734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20" name="Round Same Side Corner Rectangle 19">
                <a:extLst>
                  <a:ext uri="{FF2B5EF4-FFF2-40B4-BE49-F238E27FC236}">
                    <a16:creationId xmlns:a16="http://schemas.microsoft.com/office/drawing/2014/main" id="{0381214A-A24C-434E-A671-79998F4DA44C}"/>
                  </a:ext>
                </a:extLst>
              </p:cNvPr>
              <p:cNvSpPr/>
              <p:nvPr/>
            </p:nvSpPr>
            <p:spPr>
              <a:xfrm flipV="1">
                <a:off x="4661102" y="1606938"/>
                <a:ext cx="2863575" cy="111967"/>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grpSp>
        <p:cxnSp>
          <p:nvCxnSpPr>
            <p:cNvPr id="8" name="Straight Connector 7">
              <a:extLst>
                <a:ext uri="{FF2B5EF4-FFF2-40B4-BE49-F238E27FC236}">
                  <a16:creationId xmlns:a16="http://schemas.microsoft.com/office/drawing/2014/main" id="{6A6EB485-A225-E540-B7AD-E8620B3F8379}"/>
                </a:ext>
              </a:extLst>
            </p:cNvPr>
            <p:cNvCxnSpPr/>
            <p:nvPr/>
          </p:nvCxnSpPr>
          <p:spPr>
            <a:xfrm>
              <a:off x="4758947" y="2895035"/>
              <a:ext cx="3390909"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ound Diagonal Corner Rectangle 8">
              <a:extLst>
                <a:ext uri="{FF2B5EF4-FFF2-40B4-BE49-F238E27FC236}">
                  <a16:creationId xmlns:a16="http://schemas.microsoft.com/office/drawing/2014/main" id="{3449A5CE-3D77-0E4F-90F1-81DB08D37375}"/>
                </a:ext>
              </a:extLst>
            </p:cNvPr>
            <p:cNvSpPr/>
            <p:nvPr/>
          </p:nvSpPr>
          <p:spPr>
            <a:xfrm>
              <a:off x="4035922" y="2248674"/>
              <a:ext cx="503853" cy="503853"/>
            </a:xfrm>
            <a:prstGeom prst="round2DiagRect">
              <a:avLst/>
            </a:prstGeom>
            <a:solidFill>
              <a:srgbClr val="D23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r>
                <a:rPr lang="en-US" dirty="0">
                  <a:solidFill>
                    <a:prstClr val="white"/>
                  </a:solidFill>
                  <a:latin typeface="Amazon Ember"/>
                </a:rPr>
                <a:t>01</a:t>
              </a:r>
            </a:p>
          </p:txBody>
        </p:sp>
        <p:sp>
          <p:nvSpPr>
            <p:cNvPr id="10" name="TextBox 9">
              <a:extLst>
                <a:ext uri="{FF2B5EF4-FFF2-40B4-BE49-F238E27FC236}">
                  <a16:creationId xmlns:a16="http://schemas.microsoft.com/office/drawing/2014/main" id="{A727669B-FD77-D641-A188-3820DE6A0173}"/>
                </a:ext>
              </a:extLst>
            </p:cNvPr>
            <p:cNvSpPr txBox="1"/>
            <p:nvPr/>
          </p:nvSpPr>
          <p:spPr>
            <a:xfrm>
              <a:off x="4758946" y="2345342"/>
              <a:ext cx="3944283" cy="310520"/>
            </a:xfrm>
            <a:prstGeom prst="rect">
              <a:avLst/>
            </a:prstGeom>
            <a:noFill/>
          </p:spPr>
          <p:txBody>
            <a:bodyPr wrap="square" lIns="0" tIns="0" rIns="0" bIns="0" rtlCol="0" anchor="ctr">
              <a:spAutoFit/>
            </a:bodyPr>
            <a:lstStyle/>
            <a:p>
              <a:pPr defTabSz="761970">
                <a:defRPr/>
              </a:pPr>
              <a:r>
                <a:rPr lang="en-US" sz="2000" dirty="0">
                  <a:solidFill>
                    <a:srgbClr val="474746"/>
                  </a:solidFill>
                  <a:latin typeface="Amazon Ember Light"/>
                </a:rPr>
                <a:t>Which animal is a mammal?</a:t>
              </a:r>
            </a:p>
          </p:txBody>
        </p:sp>
        <p:sp>
          <p:nvSpPr>
            <p:cNvPr id="11" name="TextBox 10">
              <a:extLst>
                <a:ext uri="{FF2B5EF4-FFF2-40B4-BE49-F238E27FC236}">
                  <a16:creationId xmlns:a16="http://schemas.microsoft.com/office/drawing/2014/main" id="{13692740-E3F6-0E49-AE12-2D08DCCB1333}"/>
                </a:ext>
              </a:extLst>
            </p:cNvPr>
            <p:cNvSpPr txBox="1"/>
            <p:nvPr/>
          </p:nvSpPr>
          <p:spPr>
            <a:xfrm>
              <a:off x="5170739" y="3134663"/>
              <a:ext cx="2622115" cy="1630227"/>
            </a:xfrm>
            <a:prstGeom prst="rect">
              <a:avLst/>
            </a:prstGeom>
            <a:noFill/>
          </p:spPr>
          <p:txBody>
            <a:bodyPr wrap="square" lIns="0" tIns="0" rIns="0" bIns="0" rtlCol="0" anchor="t">
              <a:spAutoFit/>
            </a:bodyPr>
            <a:lstStyle/>
            <a:p>
              <a:pPr marL="285739" indent="-285739" defTabSz="761970">
                <a:spcBef>
                  <a:spcPts val="1000"/>
                </a:spcBef>
                <a:buFontTx/>
                <a:buAutoNum type="alphaUcPeriod"/>
                <a:defRPr/>
              </a:pPr>
              <a:r>
                <a:rPr lang="en-US" sz="2000" dirty="0">
                  <a:solidFill>
                    <a:srgbClr val="474746"/>
                  </a:solidFill>
                  <a:latin typeface="Amazon Ember Light"/>
                </a:rPr>
                <a:t>Lobster</a:t>
              </a:r>
            </a:p>
            <a:p>
              <a:pPr marL="285739" indent="-285739" defTabSz="761970">
                <a:spcBef>
                  <a:spcPts val="1000"/>
                </a:spcBef>
                <a:buFontTx/>
                <a:buAutoNum type="alphaUcPeriod"/>
                <a:defRPr/>
              </a:pPr>
              <a:r>
                <a:rPr lang="en-US" sz="2000" dirty="0">
                  <a:solidFill>
                    <a:srgbClr val="474746"/>
                  </a:solidFill>
                  <a:latin typeface="Amazon Ember Light"/>
                </a:rPr>
                <a:t>Cow</a:t>
              </a:r>
            </a:p>
            <a:p>
              <a:pPr marL="285739" indent="-285739" defTabSz="761970">
                <a:spcBef>
                  <a:spcPts val="1000"/>
                </a:spcBef>
                <a:buFontTx/>
                <a:buAutoNum type="alphaUcPeriod"/>
                <a:defRPr/>
              </a:pPr>
              <a:r>
                <a:rPr lang="en-US" sz="2000" dirty="0">
                  <a:solidFill>
                    <a:srgbClr val="474746"/>
                  </a:solidFill>
                  <a:latin typeface="Amazon Ember Light"/>
                </a:rPr>
                <a:t>Butterfly</a:t>
              </a:r>
            </a:p>
            <a:p>
              <a:pPr marL="285739" indent="-285739" defTabSz="761970">
                <a:spcBef>
                  <a:spcPts val="1000"/>
                </a:spcBef>
                <a:buFontTx/>
                <a:buAutoNum type="alphaUcPeriod"/>
                <a:defRPr/>
              </a:pPr>
              <a:r>
                <a:rPr lang="en-US" sz="2000" dirty="0">
                  <a:solidFill>
                    <a:srgbClr val="474746"/>
                  </a:solidFill>
                  <a:latin typeface="Amazon Ember Light"/>
                </a:rPr>
                <a:t>Alligator</a:t>
              </a:r>
            </a:p>
          </p:txBody>
        </p:sp>
        <p:cxnSp>
          <p:nvCxnSpPr>
            <p:cNvPr id="12" name="Straight Connector 11">
              <a:extLst>
                <a:ext uri="{FF2B5EF4-FFF2-40B4-BE49-F238E27FC236}">
                  <a16:creationId xmlns:a16="http://schemas.microsoft.com/office/drawing/2014/main" id="{38C5F885-E0D2-7C43-9E4B-1B675387160A}"/>
                </a:ext>
              </a:extLst>
            </p:cNvPr>
            <p:cNvCxnSpPr/>
            <p:nvPr/>
          </p:nvCxnSpPr>
          <p:spPr>
            <a:xfrm>
              <a:off x="4758946" y="2895035"/>
              <a:ext cx="3390909"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379A10D-7BA2-8A48-BD59-3E6558C95B83}"/>
                </a:ext>
              </a:extLst>
            </p:cNvPr>
            <p:cNvSpPr/>
            <p:nvPr/>
          </p:nvSpPr>
          <p:spPr>
            <a:xfrm>
              <a:off x="4758946" y="4470470"/>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4" name="Oval 13">
              <a:extLst>
                <a:ext uri="{FF2B5EF4-FFF2-40B4-BE49-F238E27FC236}">
                  <a16:creationId xmlns:a16="http://schemas.microsoft.com/office/drawing/2014/main" id="{80925E6C-8999-0B4A-892E-432EC355C23A}"/>
                </a:ext>
              </a:extLst>
            </p:cNvPr>
            <p:cNvSpPr/>
            <p:nvPr/>
          </p:nvSpPr>
          <p:spPr>
            <a:xfrm>
              <a:off x="4758946" y="4046028"/>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5" name="Oval 14">
              <a:extLst>
                <a:ext uri="{FF2B5EF4-FFF2-40B4-BE49-F238E27FC236}">
                  <a16:creationId xmlns:a16="http://schemas.microsoft.com/office/drawing/2014/main" id="{930D3430-A637-1447-A827-EE5B06184130}"/>
                </a:ext>
              </a:extLst>
            </p:cNvPr>
            <p:cNvSpPr/>
            <p:nvPr/>
          </p:nvSpPr>
          <p:spPr>
            <a:xfrm>
              <a:off x="4758946" y="3197142"/>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grpSp>
          <p:nvGrpSpPr>
            <p:cNvPr id="16" name="Group 15">
              <a:extLst>
                <a:ext uri="{FF2B5EF4-FFF2-40B4-BE49-F238E27FC236}">
                  <a16:creationId xmlns:a16="http://schemas.microsoft.com/office/drawing/2014/main" id="{6C892EDD-CD32-9642-B5AB-791FB6DEFAFD}"/>
                </a:ext>
              </a:extLst>
            </p:cNvPr>
            <p:cNvGrpSpPr/>
            <p:nvPr/>
          </p:nvGrpSpPr>
          <p:grpSpPr>
            <a:xfrm>
              <a:off x="4758946" y="3621585"/>
              <a:ext cx="170333" cy="170333"/>
              <a:chOff x="4937447" y="3144367"/>
              <a:chExt cx="170333" cy="170333"/>
            </a:xfrm>
          </p:grpSpPr>
          <p:sp>
            <p:nvSpPr>
              <p:cNvPr id="17" name="Oval 16">
                <a:extLst>
                  <a:ext uri="{FF2B5EF4-FFF2-40B4-BE49-F238E27FC236}">
                    <a16:creationId xmlns:a16="http://schemas.microsoft.com/office/drawing/2014/main" id="{B53EC460-F633-AA4D-9B86-050F98278A8B}"/>
                  </a:ext>
                </a:extLst>
              </p:cNvPr>
              <p:cNvSpPr/>
              <p:nvPr/>
            </p:nvSpPr>
            <p:spPr>
              <a:xfrm>
                <a:off x="4937447" y="3144367"/>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8" name="Oval 17">
                <a:extLst>
                  <a:ext uri="{FF2B5EF4-FFF2-40B4-BE49-F238E27FC236}">
                    <a16:creationId xmlns:a16="http://schemas.microsoft.com/office/drawing/2014/main" id="{9B1593BC-0FB1-B14D-8DBC-D524DD367388}"/>
                  </a:ext>
                </a:extLst>
              </p:cNvPr>
              <p:cNvSpPr/>
              <p:nvPr/>
            </p:nvSpPr>
            <p:spPr>
              <a:xfrm>
                <a:off x="4974539" y="3181459"/>
                <a:ext cx="96149" cy="9614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grpSp>
      </p:gr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12</a:t>
            </a:fld>
            <a:endParaRPr lang="en-US"/>
          </a:p>
        </p:txBody>
      </p:sp>
    </p:spTree>
    <p:custDataLst>
      <p:tags r:id="rId1"/>
    </p:custDataLst>
    <p:extLst>
      <p:ext uri="{BB962C8B-B14F-4D97-AF65-F5344CB8AC3E}">
        <p14:creationId xmlns:p14="http://schemas.microsoft.com/office/powerpoint/2010/main" val="9039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 Same Side Corner Rectangle 20">
            <a:extLst>
              <a:ext uri="{FF2B5EF4-FFF2-40B4-BE49-F238E27FC236}">
                <a16:creationId xmlns:a16="http://schemas.microsoft.com/office/drawing/2014/main" id="{C4BEAE1D-CBD7-8C42-93F3-953DAE094F45}"/>
              </a:ext>
            </a:extLst>
          </p:cNvPr>
          <p:cNvSpPr/>
          <p:nvPr/>
        </p:nvSpPr>
        <p:spPr>
          <a:xfrm>
            <a:off x="2760486" y="1617495"/>
            <a:ext cx="6673348" cy="4585107"/>
          </a:xfrm>
          <a:prstGeom prst="round2SameRect">
            <a:avLst>
              <a:gd name="adj1" fmla="val 734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The Exam: Sample Question</a:t>
            </a:r>
          </a:p>
        </p:txBody>
      </p:sp>
      <p:grpSp>
        <p:nvGrpSpPr>
          <p:cNvPr id="6" name="Group 5">
            <a:extLst>
              <a:ext uri="{FF2B5EF4-FFF2-40B4-BE49-F238E27FC236}">
                <a16:creationId xmlns:a16="http://schemas.microsoft.com/office/drawing/2014/main" id="{3C4637F1-F861-0B47-AC64-BEE5CB99C292}"/>
              </a:ext>
            </a:extLst>
          </p:cNvPr>
          <p:cNvGrpSpPr/>
          <p:nvPr/>
        </p:nvGrpSpPr>
        <p:grpSpPr>
          <a:xfrm>
            <a:off x="3418269" y="2035725"/>
            <a:ext cx="5444359" cy="3424099"/>
            <a:chOff x="4035922" y="2190082"/>
            <a:chExt cx="5313351" cy="3454614"/>
          </a:xfrm>
        </p:grpSpPr>
        <p:cxnSp>
          <p:nvCxnSpPr>
            <p:cNvPr id="8" name="Straight Connector 7">
              <a:extLst>
                <a:ext uri="{FF2B5EF4-FFF2-40B4-BE49-F238E27FC236}">
                  <a16:creationId xmlns:a16="http://schemas.microsoft.com/office/drawing/2014/main" id="{6A6EB485-A225-E540-B7AD-E8620B3F8379}"/>
                </a:ext>
              </a:extLst>
            </p:cNvPr>
            <p:cNvCxnSpPr/>
            <p:nvPr/>
          </p:nvCxnSpPr>
          <p:spPr>
            <a:xfrm>
              <a:off x="4758947" y="2895035"/>
              <a:ext cx="3390909"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ound Diagonal Corner Rectangle 8">
              <a:extLst>
                <a:ext uri="{FF2B5EF4-FFF2-40B4-BE49-F238E27FC236}">
                  <a16:creationId xmlns:a16="http://schemas.microsoft.com/office/drawing/2014/main" id="{3449A5CE-3D77-0E4F-90F1-81DB08D37375}"/>
                </a:ext>
              </a:extLst>
            </p:cNvPr>
            <p:cNvSpPr/>
            <p:nvPr/>
          </p:nvSpPr>
          <p:spPr>
            <a:xfrm>
              <a:off x="4035922" y="2248674"/>
              <a:ext cx="503853" cy="503853"/>
            </a:xfrm>
            <a:prstGeom prst="round2DiagRect">
              <a:avLst/>
            </a:prstGeom>
            <a:solidFill>
              <a:srgbClr val="D23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r>
                <a:rPr lang="en-US" dirty="0">
                  <a:solidFill>
                    <a:prstClr val="white"/>
                  </a:solidFill>
                  <a:latin typeface="Amazon Ember"/>
                </a:rPr>
                <a:t>02</a:t>
              </a:r>
            </a:p>
          </p:txBody>
        </p:sp>
        <p:sp>
          <p:nvSpPr>
            <p:cNvPr id="10" name="TextBox 9">
              <a:extLst>
                <a:ext uri="{FF2B5EF4-FFF2-40B4-BE49-F238E27FC236}">
                  <a16:creationId xmlns:a16="http://schemas.microsoft.com/office/drawing/2014/main" id="{A727669B-FD77-D641-A188-3820DE6A0173}"/>
                </a:ext>
              </a:extLst>
            </p:cNvPr>
            <p:cNvSpPr txBox="1"/>
            <p:nvPr/>
          </p:nvSpPr>
          <p:spPr>
            <a:xfrm>
              <a:off x="4758946" y="2190082"/>
              <a:ext cx="4590327" cy="621039"/>
            </a:xfrm>
            <a:prstGeom prst="rect">
              <a:avLst/>
            </a:prstGeom>
            <a:noFill/>
          </p:spPr>
          <p:txBody>
            <a:bodyPr wrap="square" lIns="0" tIns="0" rIns="0" bIns="0" rtlCol="0" anchor="ctr">
              <a:spAutoFit/>
            </a:bodyPr>
            <a:lstStyle/>
            <a:p>
              <a:pPr defTabSz="761970">
                <a:defRPr/>
              </a:pPr>
              <a:r>
                <a:rPr lang="en-US" sz="2000" dirty="0">
                  <a:solidFill>
                    <a:srgbClr val="474746"/>
                  </a:solidFill>
                  <a:latin typeface="Amazon Ember Light"/>
                </a:rPr>
                <a:t>What colors are in the United States Flag?</a:t>
              </a:r>
            </a:p>
            <a:p>
              <a:pPr defTabSz="761970">
                <a:defRPr/>
              </a:pPr>
              <a:r>
                <a:rPr lang="en-US" sz="2000" dirty="0">
                  <a:solidFill>
                    <a:srgbClr val="474746"/>
                  </a:solidFill>
                  <a:latin typeface="Amazon Ember Light"/>
                </a:rPr>
                <a:t>Choose 3 answers</a:t>
              </a:r>
            </a:p>
          </p:txBody>
        </p:sp>
        <p:sp>
          <p:nvSpPr>
            <p:cNvPr id="11" name="TextBox 10">
              <a:extLst>
                <a:ext uri="{FF2B5EF4-FFF2-40B4-BE49-F238E27FC236}">
                  <a16:creationId xmlns:a16="http://schemas.microsoft.com/office/drawing/2014/main" id="{13692740-E3F6-0E49-AE12-2D08DCCB1333}"/>
                </a:ext>
              </a:extLst>
            </p:cNvPr>
            <p:cNvSpPr txBox="1"/>
            <p:nvPr/>
          </p:nvSpPr>
          <p:spPr>
            <a:xfrm>
              <a:off x="5170739" y="3134663"/>
              <a:ext cx="2622115" cy="2510033"/>
            </a:xfrm>
            <a:prstGeom prst="rect">
              <a:avLst/>
            </a:prstGeom>
            <a:noFill/>
          </p:spPr>
          <p:txBody>
            <a:bodyPr wrap="square" lIns="0" tIns="0" rIns="0" bIns="0" rtlCol="0" anchor="t">
              <a:spAutoFit/>
            </a:bodyPr>
            <a:lstStyle/>
            <a:p>
              <a:pPr marL="285739" indent="-285739" defTabSz="761970">
                <a:spcBef>
                  <a:spcPts val="1000"/>
                </a:spcBef>
                <a:buFontTx/>
                <a:buAutoNum type="alphaUcPeriod"/>
                <a:defRPr/>
              </a:pPr>
              <a:r>
                <a:rPr lang="en-US" sz="2000" dirty="0">
                  <a:solidFill>
                    <a:srgbClr val="474746"/>
                  </a:solidFill>
                  <a:latin typeface="Amazon Ember Light"/>
                </a:rPr>
                <a:t>Red</a:t>
              </a:r>
            </a:p>
            <a:p>
              <a:pPr marL="285739" indent="-285739" defTabSz="761970">
                <a:spcBef>
                  <a:spcPts val="1000"/>
                </a:spcBef>
                <a:buFontTx/>
                <a:buAutoNum type="alphaUcPeriod"/>
                <a:defRPr/>
              </a:pPr>
              <a:r>
                <a:rPr lang="en-US" sz="2000" dirty="0">
                  <a:solidFill>
                    <a:srgbClr val="474746"/>
                  </a:solidFill>
                  <a:latin typeface="Amazon Ember Light"/>
                </a:rPr>
                <a:t>Green</a:t>
              </a:r>
            </a:p>
            <a:p>
              <a:pPr marL="285739" indent="-285739" defTabSz="761970">
                <a:spcBef>
                  <a:spcPts val="1000"/>
                </a:spcBef>
                <a:buFontTx/>
                <a:buAutoNum type="alphaUcPeriod"/>
                <a:defRPr/>
              </a:pPr>
              <a:r>
                <a:rPr lang="en-US" sz="2000" dirty="0">
                  <a:solidFill>
                    <a:srgbClr val="474746"/>
                  </a:solidFill>
                  <a:latin typeface="Amazon Ember Light"/>
                </a:rPr>
                <a:t>White</a:t>
              </a:r>
            </a:p>
            <a:p>
              <a:pPr marL="285739" indent="-285739" defTabSz="761970">
                <a:spcBef>
                  <a:spcPts val="1000"/>
                </a:spcBef>
                <a:buFontTx/>
                <a:buAutoNum type="alphaUcPeriod"/>
                <a:defRPr/>
              </a:pPr>
              <a:r>
                <a:rPr lang="en-US" sz="2000" dirty="0">
                  <a:solidFill>
                    <a:srgbClr val="474746"/>
                  </a:solidFill>
                  <a:latin typeface="Amazon Ember Light"/>
                </a:rPr>
                <a:t>Yellow</a:t>
              </a:r>
            </a:p>
            <a:p>
              <a:pPr marL="285739" indent="-285739" defTabSz="761970">
                <a:spcBef>
                  <a:spcPts val="1000"/>
                </a:spcBef>
                <a:buFontTx/>
                <a:buAutoNum type="alphaUcPeriod"/>
                <a:defRPr/>
              </a:pPr>
              <a:r>
                <a:rPr lang="en-US" sz="2000" dirty="0">
                  <a:solidFill>
                    <a:srgbClr val="474746"/>
                  </a:solidFill>
                  <a:latin typeface="Amazon Ember Light"/>
                </a:rPr>
                <a:t>Orange</a:t>
              </a:r>
            </a:p>
            <a:p>
              <a:pPr marL="285739" indent="-285739" defTabSz="761970">
                <a:spcBef>
                  <a:spcPts val="1000"/>
                </a:spcBef>
                <a:buFontTx/>
                <a:buAutoNum type="alphaUcPeriod"/>
                <a:defRPr/>
              </a:pPr>
              <a:r>
                <a:rPr lang="en-US" sz="2000" dirty="0">
                  <a:solidFill>
                    <a:srgbClr val="474746"/>
                  </a:solidFill>
                  <a:latin typeface="Amazon Ember Light"/>
                </a:rPr>
                <a:t>Blue</a:t>
              </a:r>
            </a:p>
          </p:txBody>
        </p:sp>
        <p:cxnSp>
          <p:nvCxnSpPr>
            <p:cNvPr id="12" name="Straight Connector 11">
              <a:extLst>
                <a:ext uri="{FF2B5EF4-FFF2-40B4-BE49-F238E27FC236}">
                  <a16:creationId xmlns:a16="http://schemas.microsoft.com/office/drawing/2014/main" id="{38C5F885-E0D2-7C43-9E4B-1B675387160A}"/>
                </a:ext>
              </a:extLst>
            </p:cNvPr>
            <p:cNvCxnSpPr/>
            <p:nvPr/>
          </p:nvCxnSpPr>
          <p:spPr>
            <a:xfrm>
              <a:off x="4758946" y="2895035"/>
              <a:ext cx="3390909"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0B7BF8AD-BE34-ED49-9D3A-EB1849D55BEE}"/>
              </a:ext>
            </a:extLst>
          </p:cNvPr>
          <p:cNvSpPr/>
          <p:nvPr/>
        </p:nvSpPr>
        <p:spPr bwMode="auto">
          <a:xfrm>
            <a:off x="4159119" y="3043785"/>
            <a:ext cx="174533" cy="16882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12F32F29-9A74-C442-B4F3-0DB58AC5DBE5}"/>
              </a:ext>
            </a:extLst>
          </p:cNvPr>
          <p:cNvSpPr/>
          <p:nvPr/>
        </p:nvSpPr>
        <p:spPr bwMode="auto">
          <a:xfrm>
            <a:off x="4159119" y="3457326"/>
            <a:ext cx="174533" cy="16882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4331E9EE-588D-0A46-9F8F-9B6F4FA83106}"/>
              </a:ext>
            </a:extLst>
          </p:cNvPr>
          <p:cNvSpPr/>
          <p:nvPr/>
        </p:nvSpPr>
        <p:spPr bwMode="auto">
          <a:xfrm>
            <a:off x="4159119" y="3899657"/>
            <a:ext cx="174533" cy="16882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C6F299B-DDB3-F64C-A30D-059BE1471023}"/>
              </a:ext>
            </a:extLst>
          </p:cNvPr>
          <p:cNvSpPr/>
          <p:nvPr/>
        </p:nvSpPr>
        <p:spPr bwMode="auto">
          <a:xfrm>
            <a:off x="4159119" y="4332991"/>
            <a:ext cx="174533" cy="16882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A7ACF6DD-2C17-7F49-911C-79771EF4C5E0}"/>
              </a:ext>
            </a:extLst>
          </p:cNvPr>
          <p:cNvSpPr/>
          <p:nvPr/>
        </p:nvSpPr>
        <p:spPr bwMode="auto">
          <a:xfrm>
            <a:off x="4159119" y="4760477"/>
            <a:ext cx="174533" cy="16882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3EAA56E-D0F4-4C4F-AF5C-6DE9DDC323BD}"/>
              </a:ext>
            </a:extLst>
          </p:cNvPr>
          <p:cNvSpPr/>
          <p:nvPr/>
        </p:nvSpPr>
        <p:spPr bwMode="auto">
          <a:xfrm>
            <a:off x="4159119" y="5183914"/>
            <a:ext cx="174533" cy="16882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914D8129-3531-CE4C-AD0E-DBEAD6949CA7}"/>
              </a:ext>
            </a:extLst>
          </p:cNvPr>
          <p:cNvSpPr/>
          <p:nvPr/>
        </p:nvSpPr>
        <p:spPr bwMode="auto">
          <a:xfrm>
            <a:off x="4194430" y="3075765"/>
            <a:ext cx="103909" cy="108058"/>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04CD961-40D5-4B41-B8AD-179438DE8A9C}"/>
              </a:ext>
            </a:extLst>
          </p:cNvPr>
          <p:cNvSpPr/>
          <p:nvPr/>
        </p:nvSpPr>
        <p:spPr bwMode="auto">
          <a:xfrm>
            <a:off x="4194429" y="3930041"/>
            <a:ext cx="103909" cy="108058"/>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B7C83DDC-4CCA-2C47-912A-D2E323A3D33A}"/>
              </a:ext>
            </a:extLst>
          </p:cNvPr>
          <p:cNvSpPr/>
          <p:nvPr/>
        </p:nvSpPr>
        <p:spPr bwMode="auto">
          <a:xfrm>
            <a:off x="4194428" y="5214299"/>
            <a:ext cx="103909" cy="108058"/>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ound Same Side Corner Rectangle 29">
            <a:extLst>
              <a:ext uri="{FF2B5EF4-FFF2-40B4-BE49-F238E27FC236}">
                <a16:creationId xmlns:a16="http://schemas.microsoft.com/office/drawing/2014/main" id="{AB6F376B-F1C9-3345-B28C-92D25B3EED20}"/>
              </a:ext>
            </a:extLst>
          </p:cNvPr>
          <p:cNvSpPr/>
          <p:nvPr/>
        </p:nvSpPr>
        <p:spPr>
          <a:xfrm flipV="1">
            <a:off x="4630070" y="1617495"/>
            <a:ext cx="2934180" cy="11097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13</a:t>
            </a:fld>
            <a:endParaRPr lang="en-US"/>
          </a:p>
        </p:txBody>
      </p:sp>
    </p:spTree>
    <p:custDataLst>
      <p:tags r:id="rId1"/>
    </p:custDataLst>
    <p:extLst>
      <p:ext uri="{BB962C8B-B14F-4D97-AF65-F5344CB8AC3E}">
        <p14:creationId xmlns:p14="http://schemas.microsoft.com/office/powerpoint/2010/main" val="276965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 Same Side Corner Rectangle 20">
            <a:extLst>
              <a:ext uri="{FF2B5EF4-FFF2-40B4-BE49-F238E27FC236}">
                <a16:creationId xmlns:a16="http://schemas.microsoft.com/office/drawing/2014/main" id="{A8463FF7-07FD-D147-800B-8F4E971E95F9}"/>
              </a:ext>
            </a:extLst>
          </p:cNvPr>
          <p:cNvSpPr/>
          <p:nvPr/>
        </p:nvSpPr>
        <p:spPr>
          <a:xfrm>
            <a:off x="1288473" y="1617495"/>
            <a:ext cx="9642763" cy="4585107"/>
          </a:xfrm>
          <a:prstGeom prst="round2SameRect">
            <a:avLst>
              <a:gd name="adj1" fmla="val 734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The Exam: Sample Question</a:t>
            </a:r>
          </a:p>
        </p:txBody>
      </p:sp>
      <p:grpSp>
        <p:nvGrpSpPr>
          <p:cNvPr id="4" name="Group 3">
            <a:extLst>
              <a:ext uri="{FF2B5EF4-FFF2-40B4-BE49-F238E27FC236}">
                <a16:creationId xmlns:a16="http://schemas.microsoft.com/office/drawing/2014/main" id="{CFBDB733-1E35-6A47-9729-41CA0AA8B076}"/>
              </a:ext>
            </a:extLst>
          </p:cNvPr>
          <p:cNvGrpSpPr/>
          <p:nvPr/>
        </p:nvGrpSpPr>
        <p:grpSpPr>
          <a:xfrm>
            <a:off x="1583797" y="2000282"/>
            <a:ext cx="9499543" cy="2731922"/>
            <a:chOff x="1931509" y="2190082"/>
            <a:chExt cx="9270958" cy="2756268"/>
          </a:xfrm>
        </p:grpSpPr>
        <p:cxnSp>
          <p:nvCxnSpPr>
            <p:cNvPr id="6" name="Straight Connector 5">
              <a:extLst>
                <a:ext uri="{FF2B5EF4-FFF2-40B4-BE49-F238E27FC236}">
                  <a16:creationId xmlns:a16="http://schemas.microsoft.com/office/drawing/2014/main" id="{49276B7B-79CC-024A-AFE4-235C6198EF8B}"/>
                </a:ext>
              </a:extLst>
            </p:cNvPr>
            <p:cNvCxnSpPr/>
            <p:nvPr/>
          </p:nvCxnSpPr>
          <p:spPr>
            <a:xfrm>
              <a:off x="4758947" y="2895035"/>
              <a:ext cx="3390909"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ound Diagonal Corner Rectangle 6">
              <a:extLst>
                <a:ext uri="{FF2B5EF4-FFF2-40B4-BE49-F238E27FC236}">
                  <a16:creationId xmlns:a16="http://schemas.microsoft.com/office/drawing/2014/main" id="{906F3770-8916-0544-BF75-AF5EFAF7565B}"/>
                </a:ext>
              </a:extLst>
            </p:cNvPr>
            <p:cNvSpPr/>
            <p:nvPr/>
          </p:nvSpPr>
          <p:spPr>
            <a:xfrm>
              <a:off x="1931509" y="2248674"/>
              <a:ext cx="503853" cy="503853"/>
            </a:xfrm>
            <a:prstGeom prst="round2DiagRect">
              <a:avLst/>
            </a:prstGeom>
            <a:solidFill>
              <a:srgbClr val="D23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r>
                <a:rPr lang="en-US" dirty="0">
                  <a:solidFill>
                    <a:prstClr val="white"/>
                  </a:solidFill>
                  <a:latin typeface="Amazon Ember"/>
                </a:rPr>
                <a:t>03</a:t>
              </a:r>
            </a:p>
          </p:txBody>
        </p:sp>
        <p:sp>
          <p:nvSpPr>
            <p:cNvPr id="8" name="TextBox 7">
              <a:extLst>
                <a:ext uri="{FF2B5EF4-FFF2-40B4-BE49-F238E27FC236}">
                  <a16:creationId xmlns:a16="http://schemas.microsoft.com/office/drawing/2014/main" id="{DBCC23EB-9151-1F47-ADB5-9DAC601A6C22}"/>
                </a:ext>
              </a:extLst>
            </p:cNvPr>
            <p:cNvSpPr txBox="1"/>
            <p:nvPr/>
          </p:nvSpPr>
          <p:spPr>
            <a:xfrm>
              <a:off x="2654533" y="2190082"/>
              <a:ext cx="8168192" cy="621039"/>
            </a:xfrm>
            <a:prstGeom prst="rect">
              <a:avLst/>
            </a:prstGeom>
            <a:noFill/>
          </p:spPr>
          <p:txBody>
            <a:bodyPr wrap="square" lIns="0" tIns="0" rIns="0" bIns="0" rtlCol="0" anchor="ctr">
              <a:spAutoFit/>
            </a:bodyPr>
            <a:lstStyle/>
            <a:p>
              <a:pPr defTabSz="761970">
                <a:defRPr/>
              </a:pPr>
              <a:r>
                <a:rPr lang="en-US" sz="2000" dirty="0">
                  <a:solidFill>
                    <a:srgbClr val="474746"/>
                  </a:solidFill>
                  <a:latin typeface="Amazon Ember Light"/>
                </a:rPr>
                <a:t>What is one set of correct steps to prepare breakfast of eggs, bacon,  coffee and orange juice?</a:t>
              </a:r>
            </a:p>
          </p:txBody>
        </p:sp>
        <p:sp>
          <p:nvSpPr>
            <p:cNvPr id="9" name="TextBox 8">
              <a:extLst>
                <a:ext uri="{FF2B5EF4-FFF2-40B4-BE49-F238E27FC236}">
                  <a16:creationId xmlns:a16="http://schemas.microsoft.com/office/drawing/2014/main" id="{EEDF6F33-DB1B-964E-9F31-15FDF49DCAA4}"/>
                </a:ext>
              </a:extLst>
            </p:cNvPr>
            <p:cNvSpPr txBox="1"/>
            <p:nvPr/>
          </p:nvSpPr>
          <p:spPr>
            <a:xfrm>
              <a:off x="3004342" y="3134663"/>
              <a:ext cx="8198125" cy="1811687"/>
            </a:xfrm>
            <a:prstGeom prst="rect">
              <a:avLst/>
            </a:prstGeom>
            <a:noFill/>
          </p:spPr>
          <p:txBody>
            <a:bodyPr wrap="square" lIns="0" tIns="0" rIns="0" bIns="0" rtlCol="0" anchor="t">
              <a:spAutoFit/>
            </a:bodyPr>
            <a:lstStyle/>
            <a:p>
              <a:pPr marL="285739" indent="-285739" defTabSz="761970">
                <a:spcBef>
                  <a:spcPts val="1000"/>
                </a:spcBef>
                <a:buFontTx/>
                <a:buAutoNum type="alphaUcPeriod"/>
                <a:defRPr/>
              </a:pPr>
              <a:r>
                <a:rPr lang="en-US" sz="1667" dirty="0">
                  <a:solidFill>
                    <a:srgbClr val="474746"/>
                  </a:solidFill>
                  <a:latin typeface="Amazon Ember Light"/>
                </a:rPr>
                <a:t>Squeeze the orange juice, toast the bacon, brew the coffee, boil the eggs</a:t>
              </a:r>
            </a:p>
            <a:p>
              <a:pPr marL="285739" indent="-285739" defTabSz="761970">
                <a:spcBef>
                  <a:spcPts val="1000"/>
                </a:spcBef>
                <a:buFontTx/>
                <a:buAutoNum type="alphaUcPeriod"/>
                <a:defRPr/>
              </a:pPr>
              <a:r>
                <a:rPr lang="en-US" sz="1667" dirty="0">
                  <a:solidFill>
                    <a:srgbClr val="474746"/>
                  </a:solidFill>
                  <a:latin typeface="Amazon Ember Light"/>
                </a:rPr>
                <a:t>Boil the orange juice, fry the bacon, brew the coffee, boil the eggs</a:t>
              </a:r>
            </a:p>
            <a:p>
              <a:pPr marL="285739" indent="-285739" defTabSz="761970">
                <a:spcBef>
                  <a:spcPts val="1000"/>
                </a:spcBef>
                <a:buFontTx/>
                <a:buAutoNum type="alphaUcPeriod"/>
                <a:defRPr/>
              </a:pPr>
              <a:r>
                <a:rPr lang="en-US" sz="1667" dirty="0">
                  <a:solidFill>
                    <a:srgbClr val="474746"/>
                  </a:solidFill>
                  <a:latin typeface="Amazon Ember Light"/>
                </a:rPr>
                <a:t>Squeeze the orange juice, fry the bacon, brew the coffee, boil the eggs</a:t>
              </a:r>
            </a:p>
            <a:p>
              <a:pPr marL="285739" indent="-285739" defTabSz="761970">
                <a:spcBef>
                  <a:spcPts val="1000"/>
                </a:spcBef>
                <a:buFontTx/>
                <a:buAutoNum type="alphaUcPeriod"/>
                <a:defRPr/>
              </a:pPr>
              <a:r>
                <a:rPr lang="en-US" sz="1667" dirty="0">
                  <a:solidFill>
                    <a:srgbClr val="474746"/>
                  </a:solidFill>
                  <a:latin typeface="Amazon Ember Light"/>
                </a:rPr>
                <a:t>Squeeze the orange juice, fry the bacon, brew the coffee, bake the eggs</a:t>
              </a:r>
            </a:p>
            <a:p>
              <a:pPr marL="285739" indent="-285739" defTabSz="761970">
                <a:spcBef>
                  <a:spcPts val="1000"/>
                </a:spcBef>
                <a:buFontTx/>
                <a:buAutoNum type="alphaUcPeriod"/>
                <a:defRPr/>
              </a:pPr>
              <a:r>
                <a:rPr lang="en-US" sz="1667" dirty="0">
                  <a:solidFill>
                    <a:srgbClr val="474746"/>
                  </a:solidFill>
                  <a:latin typeface="Amazon Ember Light"/>
                </a:rPr>
                <a:t>Squeeze the orange juice, fry the bacon, barbecue the coffee, boil the eggs</a:t>
              </a:r>
            </a:p>
          </p:txBody>
        </p:sp>
        <p:cxnSp>
          <p:nvCxnSpPr>
            <p:cNvPr id="10" name="Straight Connector 9">
              <a:extLst>
                <a:ext uri="{FF2B5EF4-FFF2-40B4-BE49-F238E27FC236}">
                  <a16:creationId xmlns:a16="http://schemas.microsoft.com/office/drawing/2014/main" id="{4A06028C-2FEC-D74E-A9D4-D97C8390A03C}"/>
                </a:ext>
              </a:extLst>
            </p:cNvPr>
            <p:cNvCxnSpPr>
              <a:cxnSpLocks/>
            </p:cNvCxnSpPr>
            <p:nvPr/>
          </p:nvCxnSpPr>
          <p:spPr>
            <a:xfrm>
              <a:off x="2654533" y="2895035"/>
              <a:ext cx="81681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C23FD65-58E7-CD4C-86FE-CF94757B324A}"/>
                </a:ext>
              </a:extLst>
            </p:cNvPr>
            <p:cNvSpPr/>
            <p:nvPr/>
          </p:nvSpPr>
          <p:spPr>
            <a:xfrm>
              <a:off x="2686179" y="4708853"/>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2" name="Oval 11">
              <a:extLst>
                <a:ext uri="{FF2B5EF4-FFF2-40B4-BE49-F238E27FC236}">
                  <a16:creationId xmlns:a16="http://schemas.microsoft.com/office/drawing/2014/main" id="{B6CDA336-9990-BA4A-B592-928317A5EA7C}"/>
                </a:ext>
              </a:extLst>
            </p:cNvPr>
            <p:cNvSpPr/>
            <p:nvPr/>
          </p:nvSpPr>
          <p:spPr>
            <a:xfrm>
              <a:off x="2686179" y="4332085"/>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3" name="Oval 12">
              <a:extLst>
                <a:ext uri="{FF2B5EF4-FFF2-40B4-BE49-F238E27FC236}">
                  <a16:creationId xmlns:a16="http://schemas.microsoft.com/office/drawing/2014/main" id="{F3060164-CADF-0E41-88E2-B29E7D29DCCD}"/>
                </a:ext>
              </a:extLst>
            </p:cNvPr>
            <p:cNvSpPr/>
            <p:nvPr/>
          </p:nvSpPr>
          <p:spPr>
            <a:xfrm>
              <a:off x="2686179" y="3179265"/>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grpSp>
          <p:nvGrpSpPr>
            <p:cNvPr id="14" name="Group 13">
              <a:extLst>
                <a:ext uri="{FF2B5EF4-FFF2-40B4-BE49-F238E27FC236}">
                  <a16:creationId xmlns:a16="http://schemas.microsoft.com/office/drawing/2014/main" id="{5F9F9520-F784-7248-9E92-7986AB89759C}"/>
                </a:ext>
              </a:extLst>
            </p:cNvPr>
            <p:cNvGrpSpPr/>
            <p:nvPr/>
          </p:nvGrpSpPr>
          <p:grpSpPr>
            <a:xfrm>
              <a:off x="2686192" y="3949354"/>
              <a:ext cx="170333" cy="170333"/>
              <a:chOff x="2864693" y="3472136"/>
              <a:chExt cx="170333" cy="170333"/>
            </a:xfrm>
          </p:grpSpPr>
          <p:sp>
            <p:nvSpPr>
              <p:cNvPr id="15" name="Oval 14">
                <a:extLst>
                  <a:ext uri="{FF2B5EF4-FFF2-40B4-BE49-F238E27FC236}">
                    <a16:creationId xmlns:a16="http://schemas.microsoft.com/office/drawing/2014/main" id="{65514F63-FF30-0E4E-B094-F415CDF7F6D4}"/>
                  </a:ext>
                </a:extLst>
              </p:cNvPr>
              <p:cNvSpPr/>
              <p:nvPr/>
            </p:nvSpPr>
            <p:spPr>
              <a:xfrm>
                <a:off x="2864693" y="3472136"/>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6" name="Oval 15">
                <a:extLst>
                  <a:ext uri="{FF2B5EF4-FFF2-40B4-BE49-F238E27FC236}">
                    <a16:creationId xmlns:a16="http://schemas.microsoft.com/office/drawing/2014/main" id="{2F5CAB8A-9588-024B-8DAF-64ED0D704BC8}"/>
                  </a:ext>
                </a:extLst>
              </p:cNvPr>
              <p:cNvSpPr/>
              <p:nvPr/>
            </p:nvSpPr>
            <p:spPr>
              <a:xfrm>
                <a:off x="2901767" y="3509233"/>
                <a:ext cx="96149" cy="9614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grpSp>
      </p:grpSp>
      <p:sp>
        <p:nvSpPr>
          <p:cNvPr id="20" name="Oval 19">
            <a:extLst>
              <a:ext uri="{FF2B5EF4-FFF2-40B4-BE49-F238E27FC236}">
                <a16:creationId xmlns:a16="http://schemas.microsoft.com/office/drawing/2014/main" id="{6E93DBC8-1446-B240-B680-D3F869C845A5}"/>
              </a:ext>
            </a:extLst>
          </p:cNvPr>
          <p:cNvSpPr/>
          <p:nvPr/>
        </p:nvSpPr>
        <p:spPr>
          <a:xfrm>
            <a:off x="2357074" y="3345957"/>
            <a:ext cx="174533" cy="16882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19" name="Round Same Side Corner Rectangle 18">
            <a:extLst>
              <a:ext uri="{FF2B5EF4-FFF2-40B4-BE49-F238E27FC236}">
                <a16:creationId xmlns:a16="http://schemas.microsoft.com/office/drawing/2014/main" id="{1A07167C-B8A6-1B49-9A01-D91E46911784}"/>
              </a:ext>
            </a:extLst>
          </p:cNvPr>
          <p:cNvSpPr/>
          <p:nvPr/>
        </p:nvSpPr>
        <p:spPr>
          <a:xfrm flipV="1">
            <a:off x="4380688" y="1617495"/>
            <a:ext cx="2934180" cy="11097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14</a:t>
            </a:fld>
            <a:endParaRPr lang="en-US"/>
          </a:p>
        </p:txBody>
      </p:sp>
    </p:spTree>
    <p:custDataLst>
      <p:tags r:id="rId1"/>
    </p:custDataLst>
    <p:extLst>
      <p:ext uri="{BB962C8B-B14F-4D97-AF65-F5344CB8AC3E}">
        <p14:creationId xmlns:p14="http://schemas.microsoft.com/office/powerpoint/2010/main" val="130331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 Same Side Corner Rectangle 38">
            <a:extLst>
              <a:ext uri="{FF2B5EF4-FFF2-40B4-BE49-F238E27FC236}">
                <a16:creationId xmlns:a16="http://schemas.microsoft.com/office/drawing/2014/main" id="{3FC32D27-3995-6247-AE8B-069F3FB9F08C}"/>
              </a:ext>
            </a:extLst>
          </p:cNvPr>
          <p:cNvSpPr/>
          <p:nvPr/>
        </p:nvSpPr>
        <p:spPr>
          <a:xfrm>
            <a:off x="377536" y="1617495"/>
            <a:ext cx="11478097" cy="4585107"/>
          </a:xfrm>
          <a:prstGeom prst="round2SameRect">
            <a:avLst>
              <a:gd name="adj1" fmla="val 734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40" name="Round Same Side Corner Rectangle 39">
            <a:extLst>
              <a:ext uri="{FF2B5EF4-FFF2-40B4-BE49-F238E27FC236}">
                <a16:creationId xmlns:a16="http://schemas.microsoft.com/office/drawing/2014/main" id="{D0FA0B39-8C02-E04F-AA0D-D7072E5FED76}"/>
              </a:ext>
            </a:extLst>
          </p:cNvPr>
          <p:cNvSpPr/>
          <p:nvPr/>
        </p:nvSpPr>
        <p:spPr>
          <a:xfrm flipV="1">
            <a:off x="4380688" y="1617495"/>
            <a:ext cx="2934180" cy="11097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2000" dirty="0">
              <a:solidFill>
                <a:prstClr val="white"/>
              </a:solidFill>
              <a:latin typeface="Amazon Ember Light"/>
            </a:endParaRPr>
          </a:p>
        </p:txBody>
      </p:sp>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The Exam: Sample Question</a:t>
            </a:r>
          </a:p>
        </p:txBody>
      </p:sp>
      <p:graphicFrame>
        <p:nvGraphicFramePr>
          <p:cNvPr id="23" name="Table 22">
            <a:extLst>
              <a:ext uri="{FF2B5EF4-FFF2-40B4-BE49-F238E27FC236}">
                <a16:creationId xmlns:a16="http://schemas.microsoft.com/office/drawing/2014/main" id="{D051147E-6852-1E4A-825A-71C4B3C52173}"/>
              </a:ext>
            </a:extLst>
          </p:cNvPr>
          <p:cNvGraphicFramePr>
            <a:graphicFrameLocks noGrp="1"/>
          </p:cNvGraphicFramePr>
          <p:nvPr>
            <p:extLst>
              <p:ext uri="{D42A27DB-BD31-4B8C-83A1-F6EECF244321}">
                <p14:modId xmlns:p14="http://schemas.microsoft.com/office/powerpoint/2010/main" val="3085334363"/>
              </p:ext>
            </p:extLst>
          </p:nvPr>
        </p:nvGraphicFramePr>
        <p:xfrm>
          <a:off x="377538" y="2291818"/>
          <a:ext cx="11478096" cy="3304130"/>
        </p:xfrm>
        <a:graphic>
          <a:graphicData uri="http://schemas.openxmlformats.org/drawingml/2006/table">
            <a:tbl>
              <a:tblPr firstRow="1" bandRow="1">
                <a:tableStyleId>{5C22544A-7EE6-4342-B048-85BDC9FD1C3A}</a:tableStyleId>
              </a:tblPr>
              <a:tblGrid>
                <a:gridCol w="653226">
                  <a:extLst>
                    <a:ext uri="{9D8B030D-6E8A-4147-A177-3AD203B41FA5}">
                      <a16:colId xmlns:a16="http://schemas.microsoft.com/office/drawing/2014/main" val="20000"/>
                    </a:ext>
                  </a:extLst>
                </a:gridCol>
                <a:gridCol w="1290896">
                  <a:extLst>
                    <a:ext uri="{9D8B030D-6E8A-4147-A177-3AD203B41FA5}">
                      <a16:colId xmlns:a16="http://schemas.microsoft.com/office/drawing/2014/main" val="20001"/>
                    </a:ext>
                  </a:extLst>
                </a:gridCol>
                <a:gridCol w="995391">
                  <a:extLst>
                    <a:ext uri="{9D8B030D-6E8A-4147-A177-3AD203B41FA5}">
                      <a16:colId xmlns:a16="http://schemas.microsoft.com/office/drawing/2014/main" val="20002"/>
                    </a:ext>
                  </a:extLst>
                </a:gridCol>
                <a:gridCol w="8538583">
                  <a:extLst>
                    <a:ext uri="{9D8B030D-6E8A-4147-A177-3AD203B41FA5}">
                      <a16:colId xmlns:a16="http://schemas.microsoft.com/office/drawing/2014/main" val="20003"/>
                    </a:ext>
                  </a:extLst>
                </a:gridCol>
              </a:tblGrid>
              <a:tr h="304800">
                <a:tc>
                  <a:txBody>
                    <a:bodyPr/>
                    <a:lstStyle/>
                    <a:p>
                      <a:pPr algn="ctr"/>
                      <a:r>
                        <a:rPr lang="en-US" sz="1500" dirty="0">
                          <a:solidFill>
                            <a:schemeClr val="tx1">
                              <a:lumMod val="50000"/>
                            </a:schemeClr>
                          </a:solidFill>
                          <a:latin typeface="+mj-lt"/>
                        </a:rPr>
                        <a:t>#</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a:solidFill>
                            <a:schemeClr val="tx1">
                              <a:lumMod val="50000"/>
                            </a:schemeClr>
                          </a:solidFill>
                          <a:latin typeface="+mj-lt"/>
                        </a:rPr>
                        <a:t>State</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500" dirty="0">
                          <a:solidFill>
                            <a:schemeClr val="tx1">
                              <a:lumMod val="50000"/>
                            </a:schemeClr>
                          </a:solidFill>
                          <a:latin typeface="+mj-lt"/>
                        </a:rPr>
                        <a:t>Flagged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a:solidFill>
                            <a:schemeClr val="tx1">
                              <a:lumMod val="50000"/>
                            </a:schemeClr>
                          </a:solidFill>
                          <a:latin typeface="+mj-lt"/>
                        </a:rPr>
                        <a:t>Item text</a:t>
                      </a: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9933">
                <a:tc>
                  <a:txBody>
                    <a:bodyPr/>
                    <a:lstStyle/>
                    <a:p>
                      <a:pPr algn="ctr"/>
                      <a:r>
                        <a:rPr lang="en-US" sz="1300" dirty="0">
                          <a:solidFill>
                            <a:schemeClr val="tx1">
                              <a:lumMod val="60000"/>
                              <a:lumOff val="40000"/>
                            </a:schemeClr>
                          </a:solidFill>
                          <a:latin typeface="+mn-lt"/>
                        </a:rPr>
                        <a:t>NDA</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300" dirty="0">
                          <a:solidFill>
                            <a:schemeClr val="tx1">
                              <a:lumMod val="60000"/>
                              <a:lumOff val="4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300" dirty="0">
                        <a:solidFill>
                          <a:schemeClr val="tx1">
                            <a:lumMod val="60000"/>
                            <a:lumOff val="4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300" dirty="0">
                          <a:solidFill>
                            <a:schemeClr val="tx1">
                              <a:lumMod val="60000"/>
                              <a:lumOff val="40000"/>
                            </a:schemeClr>
                          </a:solidFill>
                          <a:latin typeface="+mn-lt"/>
                        </a:rPr>
                        <a:t>By </a:t>
                      </a:r>
                      <a:r>
                        <a:rPr lang="en-US" sz="1300" dirty="0" smtClean="0">
                          <a:solidFill>
                            <a:schemeClr val="tx1">
                              <a:lumMod val="60000"/>
                              <a:lumOff val="40000"/>
                            </a:schemeClr>
                          </a:solidFill>
                          <a:latin typeface="+mn-lt"/>
                        </a:rPr>
                        <a:t>taking </a:t>
                      </a:r>
                      <a:r>
                        <a:rPr lang="en-US" sz="1300" dirty="0">
                          <a:solidFill>
                            <a:schemeClr val="tx1">
                              <a:lumMod val="60000"/>
                              <a:lumOff val="40000"/>
                            </a:schemeClr>
                          </a:solidFill>
                          <a:latin typeface="+mn-lt"/>
                        </a:rPr>
                        <a:t>this exam, you agree to the AWS Certification Program Agreement governing</a:t>
                      </a:r>
                      <a:r>
                        <a:rPr lang="en-US" sz="1300" baseline="0" dirty="0">
                          <a:solidFill>
                            <a:schemeClr val="tx1">
                              <a:lumMod val="60000"/>
                              <a:lumOff val="40000"/>
                            </a:schemeClr>
                          </a:solidFill>
                          <a:latin typeface="+mn-lt"/>
                        </a:rPr>
                        <a:t> our Certifica…</a:t>
                      </a:r>
                      <a:endParaRPr lang="en-US" sz="1300" dirty="0">
                        <a:solidFill>
                          <a:schemeClr val="tx1">
                            <a:lumMod val="60000"/>
                            <a:lumOff val="4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99933">
                <a:tc>
                  <a:txBody>
                    <a:bodyPr/>
                    <a:lstStyle/>
                    <a:p>
                      <a:pPr algn="ctr"/>
                      <a:r>
                        <a:rPr lang="en-US" sz="1300" dirty="0">
                          <a:solidFill>
                            <a:schemeClr val="tx1">
                              <a:lumMod val="50000"/>
                            </a:schemeClr>
                          </a:solidFill>
                          <a:latin typeface="+mn-lt"/>
                        </a:rPr>
                        <a:t>1</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You have a car that gets 25 miles to the gallon. The gas tank holds 12.5 gallons. You have already…</a:t>
                      </a: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9933">
                <a:tc>
                  <a:txBody>
                    <a:bodyPr/>
                    <a:lstStyle/>
                    <a:p>
                      <a:pPr algn="ctr"/>
                      <a:r>
                        <a:rPr lang="en-US" sz="1300" dirty="0">
                          <a:solidFill>
                            <a:schemeClr val="tx1">
                              <a:lumMod val="50000"/>
                            </a:schemeClr>
                          </a:solidFill>
                          <a:latin typeface="+mn-lt"/>
                        </a:rPr>
                        <a:t>2</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The subscription to a magazine is $14 per year,</a:t>
                      </a:r>
                      <a:r>
                        <a:rPr lang="en-US" sz="1300" baseline="0" dirty="0">
                          <a:solidFill>
                            <a:schemeClr val="tx1">
                              <a:lumMod val="50000"/>
                            </a:schemeClr>
                          </a:solidFill>
                          <a:latin typeface="+mn-lt"/>
                        </a:rPr>
                        <a:t> which covers 12 issues. If you cancel your subscription…</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9933">
                <a:tc>
                  <a:txBody>
                    <a:bodyPr/>
                    <a:lstStyle/>
                    <a:p>
                      <a:pPr algn="ctr"/>
                      <a:r>
                        <a:rPr lang="en-US" sz="1300" dirty="0">
                          <a:solidFill>
                            <a:schemeClr val="tx1">
                              <a:lumMod val="50000"/>
                            </a:schemeClr>
                          </a:solidFill>
                          <a:latin typeface="+mn-lt"/>
                        </a:rPr>
                        <a:t>3</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You are planning a drive of 300 km and want to arrive</a:t>
                      </a:r>
                      <a:r>
                        <a:rPr lang="en-US" sz="1300" baseline="0" dirty="0">
                          <a:solidFill>
                            <a:schemeClr val="tx1">
                              <a:lumMod val="50000"/>
                            </a:schemeClr>
                          </a:solidFill>
                          <a:latin typeface="+mn-lt"/>
                        </a:rPr>
                        <a:t> by 5:00 pm. If the speed limit is…</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9933">
                <a:tc>
                  <a:txBody>
                    <a:bodyPr/>
                    <a:lstStyle/>
                    <a:p>
                      <a:pPr algn="ctr"/>
                      <a:r>
                        <a:rPr lang="en-US" sz="1300" dirty="0">
                          <a:solidFill>
                            <a:schemeClr val="tx1">
                              <a:lumMod val="50000"/>
                            </a:schemeClr>
                          </a:solidFill>
                          <a:latin typeface="+mn-lt"/>
                        </a:rPr>
                        <a:t>4</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 stone is dropped from a helicopter</a:t>
                      </a:r>
                      <a:r>
                        <a:rPr lang="en-US" sz="1300" baseline="0" dirty="0">
                          <a:solidFill>
                            <a:schemeClr val="tx1">
                              <a:lumMod val="50000"/>
                            </a:schemeClr>
                          </a:solidFill>
                          <a:latin typeface="+mn-lt"/>
                        </a:rPr>
                        <a:t> 5000 feet in the air. If gravity is 32.2. ft/s</a:t>
                      </a:r>
                      <a:r>
                        <a:rPr lang="en-US" sz="1300" baseline="30000" dirty="0">
                          <a:solidFill>
                            <a:schemeClr val="tx1">
                              <a:lumMod val="50000"/>
                            </a:schemeClr>
                          </a:solidFill>
                          <a:latin typeface="+mn-lt"/>
                        </a:rPr>
                        <a:t>2</a:t>
                      </a:r>
                      <a:r>
                        <a:rPr lang="en-US" sz="1300" baseline="0" dirty="0">
                          <a:solidFill>
                            <a:schemeClr val="tx1">
                              <a:lumMod val="50000"/>
                            </a:schemeClr>
                          </a:solidFill>
                          <a:latin typeface="+mn-lt"/>
                        </a:rPr>
                        <a:t>, when will the…</a:t>
                      </a: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9933">
                <a:tc>
                  <a:txBody>
                    <a:bodyPr/>
                    <a:lstStyle/>
                    <a:p>
                      <a:pPr algn="ctr"/>
                      <a:r>
                        <a:rPr lang="en-US" sz="1300" dirty="0">
                          <a:solidFill>
                            <a:schemeClr val="tx1">
                              <a:lumMod val="50000"/>
                            </a:schemeClr>
                          </a:solidFill>
                          <a:latin typeface="+mn-lt"/>
                        </a:rPr>
                        <a:t>5</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How many 1 gallon buckets</a:t>
                      </a:r>
                      <a:r>
                        <a:rPr lang="en-US" sz="1300" baseline="0" dirty="0">
                          <a:solidFill>
                            <a:schemeClr val="tx1">
                              <a:lumMod val="50000"/>
                            </a:schemeClr>
                          </a:solidFill>
                          <a:latin typeface="+mn-lt"/>
                        </a:rPr>
                        <a:t> of paint will be needed to paint the walls of a room 10’ x 15’ if the…</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9933">
                <a:tc>
                  <a:txBody>
                    <a:bodyPr/>
                    <a:lstStyle/>
                    <a:p>
                      <a:pPr algn="ctr"/>
                      <a:r>
                        <a:rPr lang="en-US" sz="1300" dirty="0">
                          <a:solidFill>
                            <a:schemeClr val="tx1">
                              <a:lumMod val="50000"/>
                            </a:schemeClr>
                          </a:solidFill>
                          <a:latin typeface="+mn-lt"/>
                        </a:rPr>
                        <a:t>6</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Unanswered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 jar of pickles</a:t>
                      </a:r>
                      <a:r>
                        <a:rPr lang="en-US" sz="1300" baseline="0" dirty="0">
                          <a:solidFill>
                            <a:schemeClr val="tx1">
                              <a:lumMod val="50000"/>
                            </a:schemeClr>
                          </a:solidFill>
                          <a:latin typeface="+mn-lt"/>
                        </a:rPr>
                        <a:t> is 16 cm tall and 12 cm in diameter. If the inside of a refrigerator is .5 m x .75m x …</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9933">
                <a:tc>
                  <a:txBody>
                    <a:bodyPr/>
                    <a:lstStyle/>
                    <a:p>
                      <a:pPr algn="ctr"/>
                      <a:r>
                        <a:rPr lang="en-US" sz="1300" dirty="0">
                          <a:solidFill>
                            <a:schemeClr val="tx1">
                              <a:lumMod val="50000"/>
                            </a:schemeClr>
                          </a:solidFill>
                          <a:latin typeface="+mn-lt"/>
                        </a:rPr>
                        <a:t>7</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Johnny must</a:t>
                      </a:r>
                      <a:r>
                        <a:rPr lang="en-US" sz="1300" baseline="0" dirty="0">
                          <a:solidFill>
                            <a:schemeClr val="tx1">
                              <a:lumMod val="50000"/>
                            </a:schemeClr>
                          </a:solidFill>
                          <a:latin typeface="+mn-lt"/>
                        </a:rPr>
                        <a:t> be 4 feet tall to ride the roller coaster. Johnny is 6 years old and 3 feet 6 inches tall…</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99933">
                <a:tc>
                  <a:txBody>
                    <a:bodyPr/>
                    <a:lstStyle/>
                    <a:p>
                      <a:pPr algn="ctr"/>
                      <a:r>
                        <a:rPr lang="en-US" sz="1300" dirty="0">
                          <a:solidFill>
                            <a:schemeClr val="tx1">
                              <a:lumMod val="50000"/>
                            </a:schemeClr>
                          </a:solidFill>
                          <a:latin typeface="+mn-lt"/>
                        </a:rPr>
                        <a:t>8</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A loop of </a:t>
                      </a:r>
                      <a:r>
                        <a:rPr lang="en-US" sz="1300" dirty="0" smtClean="0">
                          <a:solidFill>
                            <a:schemeClr val="tx1">
                              <a:lumMod val="50000"/>
                            </a:schemeClr>
                          </a:solidFill>
                          <a:latin typeface="+mn-lt"/>
                        </a:rPr>
                        <a:t>string </a:t>
                      </a:r>
                      <a:r>
                        <a:rPr lang="en-US" sz="1300" dirty="0">
                          <a:solidFill>
                            <a:schemeClr val="tx1">
                              <a:lumMod val="50000"/>
                            </a:schemeClr>
                          </a:solidFill>
                          <a:latin typeface="+mn-lt"/>
                        </a:rPr>
                        <a:t>is wrapped tightly around the earth.</a:t>
                      </a:r>
                      <a:r>
                        <a:rPr lang="en-US" sz="1300" baseline="0" dirty="0">
                          <a:solidFill>
                            <a:schemeClr val="tx1">
                              <a:lumMod val="50000"/>
                            </a:schemeClr>
                          </a:solidFill>
                          <a:latin typeface="+mn-lt"/>
                        </a:rPr>
                        <a:t> If the string is lengthened by 6 cm, how…</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933">
                <a:tc>
                  <a:txBody>
                    <a:bodyPr/>
                    <a:lstStyle/>
                    <a:p>
                      <a:pPr algn="ctr"/>
                      <a:r>
                        <a:rPr lang="en-US" sz="1300" dirty="0">
                          <a:solidFill>
                            <a:schemeClr val="tx1">
                              <a:lumMod val="50000"/>
                            </a:schemeClr>
                          </a:solidFill>
                          <a:latin typeface="+mn-lt"/>
                        </a:rPr>
                        <a:t>9</a:t>
                      </a:r>
                    </a:p>
                  </a:txBody>
                  <a:tcPr marL="76200" marR="76200" marT="38100" marB="38100"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tx1">
                              <a:lumMod val="50000"/>
                            </a:schemeClr>
                          </a:solidFill>
                          <a:latin typeface="+mn-lt"/>
                        </a:rPr>
                        <a:t>Answered</a:t>
                      </a: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300" dirty="0">
                          <a:solidFill>
                            <a:schemeClr val="tx1">
                              <a:lumMod val="50000"/>
                            </a:schemeClr>
                          </a:solidFill>
                          <a:latin typeface="+mn-lt"/>
                        </a:rPr>
                        <a:t>John has 3 more apples than Sue.</a:t>
                      </a:r>
                      <a:r>
                        <a:rPr lang="en-US" sz="1300" baseline="0" dirty="0">
                          <a:solidFill>
                            <a:schemeClr val="tx1">
                              <a:lumMod val="50000"/>
                            </a:schemeClr>
                          </a:solidFill>
                          <a:latin typeface="+mn-lt"/>
                        </a:rPr>
                        <a:t> Sue </a:t>
                      </a:r>
                      <a:r>
                        <a:rPr lang="en-US" sz="1300" baseline="0" dirty="0" smtClean="0">
                          <a:solidFill>
                            <a:schemeClr val="tx1">
                              <a:lumMod val="50000"/>
                            </a:schemeClr>
                          </a:solidFill>
                          <a:latin typeface="+mn-lt"/>
                        </a:rPr>
                        <a:t>has </a:t>
                      </a:r>
                      <a:r>
                        <a:rPr lang="en-US" sz="1300" baseline="0" dirty="0">
                          <a:solidFill>
                            <a:schemeClr val="tx1">
                              <a:lumMod val="50000"/>
                            </a:schemeClr>
                          </a:solidFill>
                          <a:latin typeface="+mn-lt"/>
                        </a:rPr>
                        <a:t>twice as many apples as Danielle. How many…</a:t>
                      </a:r>
                      <a:endParaRPr lang="en-US" sz="1300" dirty="0">
                        <a:solidFill>
                          <a:schemeClr val="tx1">
                            <a:lumMod val="50000"/>
                          </a:schemeClr>
                        </a:solidFill>
                        <a:latin typeface="+mn-lt"/>
                      </a:endParaRPr>
                    </a:p>
                  </a:txBody>
                  <a:tcPr marL="76200" marR="76200" marT="38100" marB="38100" anchor="ctr">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grpSp>
        <p:nvGrpSpPr>
          <p:cNvPr id="24" name="Group 23">
            <a:extLst>
              <a:ext uri="{FF2B5EF4-FFF2-40B4-BE49-F238E27FC236}">
                <a16:creationId xmlns:a16="http://schemas.microsoft.com/office/drawing/2014/main" id="{409B6CE8-28AE-5B4E-9A20-8F745FA20402}"/>
              </a:ext>
            </a:extLst>
          </p:cNvPr>
          <p:cNvGrpSpPr/>
          <p:nvPr/>
        </p:nvGrpSpPr>
        <p:grpSpPr>
          <a:xfrm>
            <a:off x="2724487" y="2959609"/>
            <a:ext cx="181826" cy="2580697"/>
            <a:chOff x="3328237" y="2912335"/>
            <a:chExt cx="170333" cy="2609187"/>
          </a:xfrm>
        </p:grpSpPr>
        <p:sp>
          <p:nvSpPr>
            <p:cNvPr id="25" name="Oval 24">
              <a:extLst>
                <a:ext uri="{FF2B5EF4-FFF2-40B4-BE49-F238E27FC236}">
                  <a16:creationId xmlns:a16="http://schemas.microsoft.com/office/drawing/2014/main" id="{367778F3-4FF2-AB44-BD91-0BD37DA1A76B}"/>
                </a:ext>
              </a:extLst>
            </p:cNvPr>
            <p:cNvSpPr/>
            <p:nvPr/>
          </p:nvSpPr>
          <p:spPr>
            <a:xfrm>
              <a:off x="3328237" y="2912335"/>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sp>
          <p:nvSpPr>
            <p:cNvPr id="26" name="Oval 25">
              <a:extLst>
                <a:ext uri="{FF2B5EF4-FFF2-40B4-BE49-F238E27FC236}">
                  <a16:creationId xmlns:a16="http://schemas.microsoft.com/office/drawing/2014/main" id="{9CBCCA54-D385-F44F-B508-A4C13D3F040C}"/>
                </a:ext>
              </a:extLst>
            </p:cNvPr>
            <p:cNvSpPr/>
            <p:nvPr/>
          </p:nvSpPr>
          <p:spPr>
            <a:xfrm>
              <a:off x="3328237" y="3217192"/>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sp>
          <p:nvSpPr>
            <p:cNvPr id="27" name="Oval 26">
              <a:extLst>
                <a:ext uri="{FF2B5EF4-FFF2-40B4-BE49-F238E27FC236}">
                  <a16:creationId xmlns:a16="http://schemas.microsoft.com/office/drawing/2014/main" id="{B46A1A93-BD79-0949-B112-49821FE2F3A3}"/>
                </a:ext>
              </a:extLst>
            </p:cNvPr>
            <p:cNvSpPr/>
            <p:nvPr/>
          </p:nvSpPr>
          <p:spPr>
            <a:xfrm>
              <a:off x="3328237" y="3522049"/>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sp>
          <p:nvSpPr>
            <p:cNvPr id="28" name="Oval 27">
              <a:extLst>
                <a:ext uri="{FF2B5EF4-FFF2-40B4-BE49-F238E27FC236}">
                  <a16:creationId xmlns:a16="http://schemas.microsoft.com/office/drawing/2014/main" id="{84D2D583-48EC-C34B-B8F7-F7C0C31FEAC9}"/>
                </a:ext>
              </a:extLst>
            </p:cNvPr>
            <p:cNvSpPr/>
            <p:nvPr/>
          </p:nvSpPr>
          <p:spPr>
            <a:xfrm>
              <a:off x="3328237" y="3826906"/>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sp>
          <p:nvSpPr>
            <p:cNvPr id="29" name="Oval 28">
              <a:extLst>
                <a:ext uri="{FF2B5EF4-FFF2-40B4-BE49-F238E27FC236}">
                  <a16:creationId xmlns:a16="http://schemas.microsoft.com/office/drawing/2014/main" id="{031ABB55-5F7B-8E43-88EB-0B1E4C11E8C4}"/>
                </a:ext>
              </a:extLst>
            </p:cNvPr>
            <p:cNvSpPr/>
            <p:nvPr/>
          </p:nvSpPr>
          <p:spPr>
            <a:xfrm>
              <a:off x="3328237" y="4131763"/>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grpSp>
          <p:nvGrpSpPr>
            <p:cNvPr id="30" name="Group 29">
              <a:extLst>
                <a:ext uri="{FF2B5EF4-FFF2-40B4-BE49-F238E27FC236}">
                  <a16:creationId xmlns:a16="http://schemas.microsoft.com/office/drawing/2014/main" id="{4C9B6FE2-3A8F-7240-AB69-FA3185104220}"/>
                </a:ext>
              </a:extLst>
            </p:cNvPr>
            <p:cNvGrpSpPr/>
            <p:nvPr/>
          </p:nvGrpSpPr>
          <p:grpSpPr>
            <a:xfrm>
              <a:off x="3328237" y="4436620"/>
              <a:ext cx="170333" cy="170333"/>
              <a:chOff x="2655930" y="3964053"/>
              <a:chExt cx="170333" cy="170333"/>
            </a:xfrm>
          </p:grpSpPr>
          <p:sp>
            <p:nvSpPr>
              <p:cNvPr id="36" name="Oval 35">
                <a:extLst>
                  <a:ext uri="{FF2B5EF4-FFF2-40B4-BE49-F238E27FC236}">
                    <a16:creationId xmlns:a16="http://schemas.microsoft.com/office/drawing/2014/main" id="{198D0292-4FF3-5246-A472-FAB5B05ACD33}"/>
                  </a:ext>
                </a:extLst>
              </p:cNvPr>
              <p:cNvSpPr/>
              <p:nvPr/>
            </p:nvSpPr>
            <p:spPr>
              <a:xfrm>
                <a:off x="2655930" y="3964053"/>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sp>
            <p:nvSpPr>
              <p:cNvPr id="37" name="Oval 36">
                <a:extLst>
                  <a:ext uri="{FF2B5EF4-FFF2-40B4-BE49-F238E27FC236}">
                    <a16:creationId xmlns:a16="http://schemas.microsoft.com/office/drawing/2014/main" id="{7FAD4067-E656-574A-AD65-A253ED93078B}"/>
                  </a:ext>
                </a:extLst>
              </p:cNvPr>
              <p:cNvSpPr/>
              <p:nvPr/>
            </p:nvSpPr>
            <p:spPr>
              <a:xfrm>
                <a:off x="2693022" y="4001145"/>
                <a:ext cx="96149" cy="9614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grpSp>
        <p:sp>
          <p:nvSpPr>
            <p:cNvPr id="31" name="Oval 30">
              <a:extLst>
                <a:ext uri="{FF2B5EF4-FFF2-40B4-BE49-F238E27FC236}">
                  <a16:creationId xmlns:a16="http://schemas.microsoft.com/office/drawing/2014/main" id="{3DED1314-B2E4-7949-8C33-898411DBCE2E}"/>
                </a:ext>
              </a:extLst>
            </p:cNvPr>
            <p:cNvSpPr/>
            <p:nvPr/>
          </p:nvSpPr>
          <p:spPr>
            <a:xfrm>
              <a:off x="3328237" y="4741477"/>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grpSp>
          <p:nvGrpSpPr>
            <p:cNvPr id="32" name="Group 31">
              <a:extLst>
                <a:ext uri="{FF2B5EF4-FFF2-40B4-BE49-F238E27FC236}">
                  <a16:creationId xmlns:a16="http://schemas.microsoft.com/office/drawing/2014/main" id="{608DEE99-7072-3741-A0B1-4F27E623815B}"/>
                </a:ext>
              </a:extLst>
            </p:cNvPr>
            <p:cNvGrpSpPr/>
            <p:nvPr/>
          </p:nvGrpSpPr>
          <p:grpSpPr>
            <a:xfrm>
              <a:off x="3328237" y="5046334"/>
              <a:ext cx="170333" cy="170333"/>
              <a:chOff x="2655930" y="3964053"/>
              <a:chExt cx="170333" cy="170333"/>
            </a:xfrm>
          </p:grpSpPr>
          <p:sp>
            <p:nvSpPr>
              <p:cNvPr id="34" name="Oval 33">
                <a:extLst>
                  <a:ext uri="{FF2B5EF4-FFF2-40B4-BE49-F238E27FC236}">
                    <a16:creationId xmlns:a16="http://schemas.microsoft.com/office/drawing/2014/main" id="{400B3BBC-C8B9-5642-8E5F-6EB9A87FA95B}"/>
                  </a:ext>
                </a:extLst>
              </p:cNvPr>
              <p:cNvSpPr/>
              <p:nvPr/>
            </p:nvSpPr>
            <p:spPr>
              <a:xfrm>
                <a:off x="2655930" y="3964053"/>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sp>
            <p:nvSpPr>
              <p:cNvPr id="35" name="Oval 34">
                <a:extLst>
                  <a:ext uri="{FF2B5EF4-FFF2-40B4-BE49-F238E27FC236}">
                    <a16:creationId xmlns:a16="http://schemas.microsoft.com/office/drawing/2014/main" id="{44941AEB-D976-5C42-B8DC-83CF52CDB8C9}"/>
                  </a:ext>
                </a:extLst>
              </p:cNvPr>
              <p:cNvSpPr/>
              <p:nvPr/>
            </p:nvSpPr>
            <p:spPr>
              <a:xfrm>
                <a:off x="2693022" y="4001145"/>
                <a:ext cx="96149" cy="9614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grpSp>
        <p:sp>
          <p:nvSpPr>
            <p:cNvPr id="33" name="Oval 32">
              <a:extLst>
                <a:ext uri="{FF2B5EF4-FFF2-40B4-BE49-F238E27FC236}">
                  <a16:creationId xmlns:a16="http://schemas.microsoft.com/office/drawing/2014/main" id="{14F1FFEB-F43D-B446-BE62-8D9C6E6E8CCB}"/>
                </a:ext>
              </a:extLst>
            </p:cNvPr>
            <p:cNvSpPr/>
            <p:nvPr/>
          </p:nvSpPr>
          <p:spPr>
            <a:xfrm>
              <a:off x="3328237" y="5351189"/>
              <a:ext cx="170333" cy="17033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667" dirty="0">
                <a:solidFill>
                  <a:prstClr val="white"/>
                </a:solidFill>
                <a:latin typeface="Amazon Ember Light"/>
              </a:endParaRPr>
            </a:p>
          </p:txBody>
        </p:sp>
      </p:grpSp>
      <p:sp>
        <p:nvSpPr>
          <p:cNvPr id="38" name="TextBox 37">
            <a:extLst>
              <a:ext uri="{FF2B5EF4-FFF2-40B4-BE49-F238E27FC236}">
                <a16:creationId xmlns:a16="http://schemas.microsoft.com/office/drawing/2014/main" id="{1B9070A3-C657-0146-8565-EE5E54718D86}"/>
              </a:ext>
            </a:extLst>
          </p:cNvPr>
          <p:cNvSpPr txBox="1"/>
          <p:nvPr/>
        </p:nvSpPr>
        <p:spPr>
          <a:xfrm>
            <a:off x="533468" y="1869483"/>
            <a:ext cx="1782042" cy="256545"/>
          </a:xfrm>
          <a:prstGeom prst="rect">
            <a:avLst/>
          </a:prstGeom>
          <a:noFill/>
        </p:spPr>
        <p:txBody>
          <a:bodyPr wrap="square" lIns="0" tIns="0" rIns="0" bIns="0" rtlCol="0">
            <a:spAutoFit/>
          </a:bodyPr>
          <a:lstStyle/>
          <a:p>
            <a:pPr defTabSz="761970">
              <a:defRPr/>
            </a:pPr>
            <a:r>
              <a:rPr lang="en-US" sz="1667" b="1" dirty="0">
                <a:solidFill>
                  <a:srgbClr val="0C67AE"/>
                </a:solidFill>
                <a:latin typeface="Amazon Ember"/>
              </a:rPr>
              <a:t>Item Navigation</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a:p>
        </p:txBody>
      </p:sp>
    </p:spTree>
    <p:custDataLst>
      <p:tags r:id="rId1"/>
    </p:custDataLst>
    <p:extLst>
      <p:ext uri="{BB962C8B-B14F-4D97-AF65-F5344CB8AC3E}">
        <p14:creationId xmlns:p14="http://schemas.microsoft.com/office/powerpoint/2010/main" val="408865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General Strategies</a:t>
            </a:r>
          </a:p>
        </p:txBody>
      </p:sp>
      <p:pic>
        <p:nvPicPr>
          <p:cNvPr id="6" name="Picture 5">
            <a:extLst>
              <a:ext uri="{FF2B5EF4-FFF2-40B4-BE49-F238E27FC236}">
                <a16:creationId xmlns:a16="http://schemas.microsoft.com/office/drawing/2014/main" id="{48D6B144-900F-5242-ACD7-7CD3BB583D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318" r="32182"/>
          <a:stretch/>
        </p:blipFill>
        <p:spPr>
          <a:xfrm>
            <a:off x="7929537" y="1150706"/>
            <a:ext cx="4262463" cy="5707294"/>
          </a:xfrm>
          <a:prstGeom prst="rect">
            <a:avLst/>
          </a:prstGeom>
        </p:spPr>
      </p:pic>
      <p:grpSp>
        <p:nvGrpSpPr>
          <p:cNvPr id="8" name="Group 7">
            <a:extLst>
              <a:ext uri="{FF2B5EF4-FFF2-40B4-BE49-F238E27FC236}">
                <a16:creationId xmlns:a16="http://schemas.microsoft.com/office/drawing/2014/main" id="{9ADF11C9-8BD8-654D-BA57-A77E9685F8F5}"/>
              </a:ext>
            </a:extLst>
          </p:cNvPr>
          <p:cNvGrpSpPr/>
          <p:nvPr/>
        </p:nvGrpSpPr>
        <p:grpSpPr>
          <a:xfrm>
            <a:off x="589883" y="1828058"/>
            <a:ext cx="6796011" cy="373135"/>
            <a:chOff x="5016500" y="1612113"/>
            <a:chExt cx="7381745" cy="447762"/>
          </a:xfrm>
        </p:grpSpPr>
        <p:sp>
          <p:nvSpPr>
            <p:cNvPr id="25" name="Oval 24">
              <a:extLst>
                <a:ext uri="{FF2B5EF4-FFF2-40B4-BE49-F238E27FC236}">
                  <a16:creationId xmlns:a16="http://schemas.microsoft.com/office/drawing/2014/main" id="{3784BD78-49FC-454C-9D1A-45FA4BA55365}"/>
                </a:ext>
              </a:extLst>
            </p:cNvPr>
            <p:cNvSpPr/>
            <p:nvPr/>
          </p:nvSpPr>
          <p:spPr>
            <a:xfrm>
              <a:off x="5016500" y="1612113"/>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01</a:t>
              </a:r>
            </a:p>
          </p:txBody>
        </p:sp>
        <p:sp>
          <p:nvSpPr>
            <p:cNvPr id="26" name="TextBox 25">
              <a:extLst>
                <a:ext uri="{FF2B5EF4-FFF2-40B4-BE49-F238E27FC236}">
                  <a16:creationId xmlns:a16="http://schemas.microsoft.com/office/drawing/2014/main" id="{4690BACA-F54F-1C46-A006-7C524767D98F}"/>
                </a:ext>
              </a:extLst>
            </p:cNvPr>
            <p:cNvSpPr txBox="1"/>
            <p:nvPr/>
          </p:nvSpPr>
          <p:spPr>
            <a:xfrm>
              <a:off x="5705474" y="1684731"/>
              <a:ext cx="6692771" cy="307854"/>
            </a:xfrm>
            <a:prstGeom prst="rect">
              <a:avLst/>
            </a:prstGeom>
            <a:noFill/>
          </p:spPr>
          <p:txBody>
            <a:bodyPr wrap="square" lIns="0" tIns="0" rIns="0" bIns="0" rtlCol="0" anchor="t">
              <a:spAutoFit/>
            </a:bodyPr>
            <a:lstStyle/>
            <a:p>
              <a:pPr defTabSz="761970">
                <a:defRPr/>
              </a:pPr>
              <a:r>
                <a:rPr lang="en-US" sz="1667" dirty="0">
                  <a:solidFill>
                    <a:srgbClr val="474746">
                      <a:lumMod val="50000"/>
                    </a:srgbClr>
                  </a:solidFill>
                  <a:latin typeface="+mj-lt"/>
                </a:rPr>
                <a:t>Read both the question and the answer in full one time through. </a:t>
              </a:r>
            </a:p>
          </p:txBody>
        </p:sp>
      </p:grpSp>
      <p:grpSp>
        <p:nvGrpSpPr>
          <p:cNvPr id="9" name="Group 8">
            <a:extLst>
              <a:ext uri="{FF2B5EF4-FFF2-40B4-BE49-F238E27FC236}">
                <a16:creationId xmlns:a16="http://schemas.microsoft.com/office/drawing/2014/main" id="{BDB4C64E-E5AE-CE4F-B24F-1746EA7F8333}"/>
              </a:ext>
            </a:extLst>
          </p:cNvPr>
          <p:cNvGrpSpPr/>
          <p:nvPr/>
        </p:nvGrpSpPr>
        <p:grpSpPr>
          <a:xfrm>
            <a:off x="589883" y="2806621"/>
            <a:ext cx="5834442" cy="373135"/>
            <a:chOff x="5016500" y="1612113"/>
            <a:chExt cx="6337300" cy="447762"/>
          </a:xfrm>
        </p:grpSpPr>
        <p:sp>
          <p:nvSpPr>
            <p:cNvPr id="23" name="Oval 22">
              <a:extLst>
                <a:ext uri="{FF2B5EF4-FFF2-40B4-BE49-F238E27FC236}">
                  <a16:creationId xmlns:a16="http://schemas.microsoft.com/office/drawing/2014/main" id="{2F6EBE0A-A596-E246-B4A8-0F43EB18C1BC}"/>
                </a:ext>
              </a:extLst>
            </p:cNvPr>
            <p:cNvSpPr/>
            <p:nvPr/>
          </p:nvSpPr>
          <p:spPr>
            <a:xfrm>
              <a:off x="5016500" y="1612113"/>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02</a:t>
              </a:r>
            </a:p>
          </p:txBody>
        </p:sp>
        <p:sp>
          <p:nvSpPr>
            <p:cNvPr id="24" name="TextBox 23">
              <a:extLst>
                <a:ext uri="{FF2B5EF4-FFF2-40B4-BE49-F238E27FC236}">
                  <a16:creationId xmlns:a16="http://schemas.microsoft.com/office/drawing/2014/main" id="{7AE7081A-C358-C74B-8E81-C4C800D3A918}"/>
                </a:ext>
              </a:extLst>
            </p:cNvPr>
            <p:cNvSpPr txBox="1"/>
            <p:nvPr/>
          </p:nvSpPr>
          <p:spPr>
            <a:xfrm>
              <a:off x="5705474" y="1728273"/>
              <a:ext cx="5648326" cy="307854"/>
            </a:xfrm>
            <a:prstGeom prst="rect">
              <a:avLst/>
            </a:prstGeom>
            <a:noFill/>
          </p:spPr>
          <p:txBody>
            <a:bodyPr wrap="square" lIns="0" tIns="0" rIns="0" bIns="0" rtlCol="0" anchor="t">
              <a:spAutoFit/>
            </a:bodyPr>
            <a:lstStyle/>
            <a:p>
              <a:pPr defTabSz="761970">
                <a:defRPr/>
              </a:pPr>
              <a:r>
                <a:rPr lang="en-US" sz="1667" dirty="0">
                  <a:solidFill>
                    <a:srgbClr val="474746">
                      <a:lumMod val="50000"/>
                    </a:srgbClr>
                  </a:solidFill>
                  <a:latin typeface="+mj-lt"/>
                </a:rPr>
                <a:t>Identify the features mentioned in the answers. </a:t>
              </a:r>
            </a:p>
          </p:txBody>
        </p:sp>
      </p:grpSp>
      <p:grpSp>
        <p:nvGrpSpPr>
          <p:cNvPr id="10" name="Group 9">
            <a:extLst>
              <a:ext uri="{FF2B5EF4-FFF2-40B4-BE49-F238E27FC236}">
                <a16:creationId xmlns:a16="http://schemas.microsoft.com/office/drawing/2014/main" id="{23D4C890-A725-5E44-9653-AFFEEDAD544D}"/>
              </a:ext>
            </a:extLst>
          </p:cNvPr>
          <p:cNvGrpSpPr/>
          <p:nvPr/>
        </p:nvGrpSpPr>
        <p:grpSpPr>
          <a:xfrm>
            <a:off x="589883" y="3697048"/>
            <a:ext cx="6632725" cy="577209"/>
            <a:chOff x="5016500" y="1728273"/>
            <a:chExt cx="7204386" cy="692650"/>
          </a:xfrm>
        </p:grpSpPr>
        <p:sp>
          <p:nvSpPr>
            <p:cNvPr id="21" name="Oval 20">
              <a:extLst>
                <a:ext uri="{FF2B5EF4-FFF2-40B4-BE49-F238E27FC236}">
                  <a16:creationId xmlns:a16="http://schemas.microsoft.com/office/drawing/2014/main" id="{B95ED7C6-0280-4043-B799-3F31E21450BB}"/>
                </a:ext>
              </a:extLst>
            </p:cNvPr>
            <p:cNvSpPr/>
            <p:nvPr/>
          </p:nvSpPr>
          <p:spPr>
            <a:xfrm>
              <a:off x="5016500" y="1851597"/>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03</a:t>
              </a:r>
            </a:p>
          </p:txBody>
        </p:sp>
        <p:sp>
          <p:nvSpPr>
            <p:cNvPr id="22" name="TextBox 21">
              <a:extLst>
                <a:ext uri="{FF2B5EF4-FFF2-40B4-BE49-F238E27FC236}">
                  <a16:creationId xmlns:a16="http://schemas.microsoft.com/office/drawing/2014/main" id="{7F2D0C27-8C0C-8041-9BC8-A8026DBA705B}"/>
                </a:ext>
              </a:extLst>
            </p:cNvPr>
            <p:cNvSpPr txBox="1"/>
            <p:nvPr/>
          </p:nvSpPr>
          <p:spPr>
            <a:xfrm>
              <a:off x="5705474" y="1728273"/>
              <a:ext cx="6515412" cy="692650"/>
            </a:xfrm>
            <a:prstGeom prst="rect">
              <a:avLst/>
            </a:prstGeom>
            <a:noFill/>
          </p:spPr>
          <p:txBody>
            <a:bodyPr wrap="square" lIns="0" tIns="0" rIns="0" bIns="0" rtlCol="0" anchor="t">
              <a:spAutoFit/>
            </a:bodyPr>
            <a:lstStyle/>
            <a:p>
              <a:pPr defTabSz="761970">
                <a:defRPr/>
              </a:pPr>
              <a:r>
                <a:rPr lang="en-US" sz="1667" dirty="0">
                  <a:solidFill>
                    <a:srgbClr val="474746">
                      <a:lumMod val="50000"/>
                    </a:srgbClr>
                  </a:solidFill>
                  <a:latin typeface="+mj-lt"/>
                </a:rPr>
                <a:t>Identify text in the question that implies certain AWS features.</a:t>
              </a:r>
            </a:p>
            <a:p>
              <a:pPr marL="0" lvl="1" defTabSz="285739">
                <a:spcBef>
                  <a:spcPts val="500"/>
                </a:spcBef>
                <a:buClr>
                  <a:srgbClr val="FCB64C"/>
                </a:buClr>
                <a:buSzPct val="110000"/>
                <a:tabLst>
                  <a:tab pos="7050864" algn="r"/>
                </a:tabLst>
                <a:defRPr/>
              </a:pPr>
              <a:r>
                <a:rPr lang="en-US" sz="1667" dirty="0">
                  <a:solidFill>
                    <a:srgbClr val="474746">
                      <a:lumMod val="50000"/>
                    </a:srgbClr>
                  </a:solidFill>
                  <a:latin typeface="+mj-lt"/>
                  <a:ea typeface="Amazon Ember" panose="020B0603020204020204" pitchFamily="34" charset="0"/>
                  <a:cs typeface="Amazon Ember" panose="020B0603020204020204" pitchFamily="34" charset="0"/>
                </a:rPr>
                <a:t>Examples: required IOPS, data retrieval times. </a:t>
              </a:r>
            </a:p>
          </p:txBody>
        </p:sp>
      </p:grpSp>
      <p:grpSp>
        <p:nvGrpSpPr>
          <p:cNvPr id="11" name="Group 10">
            <a:extLst>
              <a:ext uri="{FF2B5EF4-FFF2-40B4-BE49-F238E27FC236}">
                <a16:creationId xmlns:a16="http://schemas.microsoft.com/office/drawing/2014/main" id="{0A213CFA-1A18-5240-9FB1-3EFFAE9D754C}"/>
              </a:ext>
            </a:extLst>
          </p:cNvPr>
          <p:cNvGrpSpPr/>
          <p:nvPr/>
        </p:nvGrpSpPr>
        <p:grpSpPr>
          <a:xfrm>
            <a:off x="589883" y="4700847"/>
            <a:ext cx="6923011" cy="513089"/>
            <a:chOff x="5016500" y="1728273"/>
            <a:chExt cx="7519691" cy="615706"/>
          </a:xfrm>
        </p:grpSpPr>
        <p:sp>
          <p:nvSpPr>
            <p:cNvPr id="19" name="Oval 18">
              <a:extLst>
                <a:ext uri="{FF2B5EF4-FFF2-40B4-BE49-F238E27FC236}">
                  <a16:creationId xmlns:a16="http://schemas.microsoft.com/office/drawing/2014/main" id="{0045EE24-7630-1B4A-B14B-5CBA810BF022}"/>
                </a:ext>
              </a:extLst>
            </p:cNvPr>
            <p:cNvSpPr/>
            <p:nvPr/>
          </p:nvSpPr>
          <p:spPr>
            <a:xfrm>
              <a:off x="5016500" y="1829826"/>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04</a:t>
              </a:r>
            </a:p>
          </p:txBody>
        </p:sp>
        <p:sp>
          <p:nvSpPr>
            <p:cNvPr id="20" name="TextBox 19">
              <a:extLst>
                <a:ext uri="{FF2B5EF4-FFF2-40B4-BE49-F238E27FC236}">
                  <a16:creationId xmlns:a16="http://schemas.microsoft.com/office/drawing/2014/main" id="{A4694330-D997-E148-809C-013520CE4C32}"/>
                </a:ext>
              </a:extLst>
            </p:cNvPr>
            <p:cNvSpPr txBox="1"/>
            <p:nvPr/>
          </p:nvSpPr>
          <p:spPr>
            <a:xfrm>
              <a:off x="5705474" y="1728273"/>
              <a:ext cx="6830717" cy="615706"/>
            </a:xfrm>
            <a:prstGeom prst="rect">
              <a:avLst/>
            </a:prstGeom>
            <a:noFill/>
          </p:spPr>
          <p:txBody>
            <a:bodyPr wrap="square" lIns="0" tIns="0" rIns="0" bIns="0" rtlCol="0" anchor="t">
              <a:spAutoFit/>
            </a:bodyPr>
            <a:lstStyle/>
            <a:p>
              <a:pPr defTabSz="761970">
                <a:defRPr/>
              </a:pPr>
              <a:r>
                <a:rPr lang="en-US" sz="1667" dirty="0">
                  <a:solidFill>
                    <a:srgbClr val="474746">
                      <a:lumMod val="50000"/>
                    </a:srgbClr>
                  </a:solidFill>
                  <a:latin typeface="+mj-lt"/>
                </a:rPr>
                <a:t>Pay attention to qualifying clauses (e.g., “in the most cost-effective way,” “will best fulfill”); these clauses may eliminate certain answers.</a:t>
              </a:r>
            </a:p>
          </p:txBody>
        </p:sp>
      </p:grpSp>
      <p:grpSp>
        <p:nvGrpSpPr>
          <p:cNvPr id="12" name="Group 11">
            <a:extLst>
              <a:ext uri="{FF2B5EF4-FFF2-40B4-BE49-F238E27FC236}">
                <a16:creationId xmlns:a16="http://schemas.microsoft.com/office/drawing/2014/main" id="{24F47702-9740-DA42-B764-EC4976BBA470}"/>
              </a:ext>
            </a:extLst>
          </p:cNvPr>
          <p:cNvGrpSpPr/>
          <p:nvPr/>
        </p:nvGrpSpPr>
        <p:grpSpPr>
          <a:xfrm>
            <a:off x="589883" y="5685251"/>
            <a:ext cx="6632723" cy="513089"/>
            <a:chOff x="5016500" y="1620539"/>
            <a:chExt cx="7204384" cy="615707"/>
          </a:xfrm>
        </p:grpSpPr>
        <p:sp>
          <p:nvSpPr>
            <p:cNvPr id="17" name="Oval 16">
              <a:extLst>
                <a:ext uri="{FF2B5EF4-FFF2-40B4-BE49-F238E27FC236}">
                  <a16:creationId xmlns:a16="http://schemas.microsoft.com/office/drawing/2014/main" id="{4AD01EF0-701A-8548-81DF-B714BF6B52DD}"/>
                </a:ext>
              </a:extLst>
            </p:cNvPr>
            <p:cNvSpPr/>
            <p:nvPr/>
          </p:nvSpPr>
          <p:spPr>
            <a:xfrm>
              <a:off x="5016500" y="1720968"/>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05</a:t>
              </a:r>
            </a:p>
          </p:txBody>
        </p:sp>
        <p:sp>
          <p:nvSpPr>
            <p:cNvPr id="18" name="TextBox 17">
              <a:extLst>
                <a:ext uri="{FF2B5EF4-FFF2-40B4-BE49-F238E27FC236}">
                  <a16:creationId xmlns:a16="http://schemas.microsoft.com/office/drawing/2014/main" id="{1A8B1A58-1B15-C540-9D52-89FCB12D1EC6}"/>
                </a:ext>
              </a:extLst>
            </p:cNvPr>
            <p:cNvSpPr txBox="1"/>
            <p:nvPr/>
          </p:nvSpPr>
          <p:spPr>
            <a:xfrm>
              <a:off x="5705474" y="1620539"/>
              <a:ext cx="6515410" cy="615707"/>
            </a:xfrm>
            <a:prstGeom prst="rect">
              <a:avLst/>
            </a:prstGeom>
            <a:noFill/>
          </p:spPr>
          <p:txBody>
            <a:bodyPr wrap="square" lIns="0" tIns="0" rIns="0" bIns="0" rtlCol="0" anchor="t">
              <a:spAutoFit/>
            </a:bodyPr>
            <a:lstStyle/>
            <a:p>
              <a:pPr defTabSz="761970">
                <a:defRPr/>
              </a:pPr>
              <a:r>
                <a:rPr lang="en-US" sz="1667" dirty="0">
                  <a:solidFill>
                    <a:srgbClr val="474746">
                      <a:lumMod val="50000"/>
                    </a:srgbClr>
                  </a:solidFill>
                  <a:latin typeface="+mj-lt"/>
                </a:rPr>
                <a:t>Eliminate obviously wrong answers to narrow the selection of possible right answers.</a:t>
              </a:r>
            </a:p>
          </p:txBody>
        </p:sp>
      </p:grpSp>
      <p:cxnSp>
        <p:nvCxnSpPr>
          <p:cNvPr id="13" name="Straight Connector 12">
            <a:extLst>
              <a:ext uri="{FF2B5EF4-FFF2-40B4-BE49-F238E27FC236}">
                <a16:creationId xmlns:a16="http://schemas.microsoft.com/office/drawing/2014/main" id="{DF6AB11C-1C1D-CE4D-9C9A-7688004245B8}"/>
              </a:ext>
            </a:extLst>
          </p:cNvPr>
          <p:cNvCxnSpPr>
            <a:cxnSpLocks/>
          </p:cNvCxnSpPr>
          <p:nvPr/>
        </p:nvCxnSpPr>
        <p:spPr>
          <a:xfrm>
            <a:off x="1522135" y="2519317"/>
            <a:ext cx="54129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6E2894-986B-E84C-AB4C-5FD8F5A00C57}"/>
              </a:ext>
            </a:extLst>
          </p:cNvPr>
          <p:cNvCxnSpPr>
            <a:cxnSpLocks/>
          </p:cNvCxnSpPr>
          <p:nvPr/>
        </p:nvCxnSpPr>
        <p:spPr>
          <a:xfrm>
            <a:off x="1522135" y="3494816"/>
            <a:ext cx="53923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EC1AE4-F4A1-434E-9767-1192FCC8DC52}"/>
              </a:ext>
            </a:extLst>
          </p:cNvPr>
          <p:cNvCxnSpPr>
            <a:cxnSpLocks/>
          </p:cNvCxnSpPr>
          <p:nvPr/>
        </p:nvCxnSpPr>
        <p:spPr>
          <a:xfrm>
            <a:off x="1522135" y="4472702"/>
            <a:ext cx="53923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4782A-1DE1-154C-A751-05842ED1AA4F}"/>
              </a:ext>
            </a:extLst>
          </p:cNvPr>
          <p:cNvCxnSpPr>
            <a:cxnSpLocks/>
          </p:cNvCxnSpPr>
          <p:nvPr/>
        </p:nvCxnSpPr>
        <p:spPr>
          <a:xfrm>
            <a:off x="1522134" y="5444704"/>
            <a:ext cx="54026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16</a:t>
            </a:fld>
            <a:endParaRPr lang="en-US"/>
          </a:p>
        </p:txBody>
      </p:sp>
    </p:spTree>
    <p:custDataLst>
      <p:tags r:id="rId1"/>
    </p:custDataLst>
    <p:extLst>
      <p:ext uri="{BB962C8B-B14F-4D97-AF65-F5344CB8AC3E}">
        <p14:creationId xmlns:p14="http://schemas.microsoft.com/office/powerpoint/2010/main" val="341522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3835-823E-7040-B520-E89386CD9A0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79496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5" name="Text Placeholder 4"/>
          <p:cNvSpPr>
            <a:spLocks noGrp="1"/>
          </p:cNvSpPr>
          <p:nvPr>
            <p:ph idx="1"/>
          </p:nvPr>
        </p:nvSpPr>
        <p:spPr>
          <a:xfrm>
            <a:off x="419100" y="1528175"/>
            <a:ext cx="11353800" cy="3888244"/>
          </a:xfrm>
        </p:spPr>
        <p:txBody>
          <a:bodyPr vert="horz" wrap="square" lIns="121920" tIns="76200" rIns="121920" bIns="76200" rtlCol="0">
            <a:spAutoFit/>
          </a:bodyPr>
          <a:lstStyle/>
          <a:p>
            <a:pPr marL="0" indent="0">
              <a:spcBef>
                <a:spcPts val="3500"/>
              </a:spcBef>
              <a:buNone/>
            </a:pPr>
            <a:r>
              <a:rPr lang="en-US" b="1" dirty="0" smtClean="0">
                <a:latin typeface="+mn-lt"/>
              </a:rPr>
              <a:t>The Exam: </a:t>
            </a:r>
            <a:r>
              <a:rPr lang="en-US" dirty="0" smtClean="0">
                <a:latin typeface="+mn-lt"/>
              </a:rPr>
              <a:t>What to Expect</a:t>
            </a:r>
          </a:p>
          <a:p>
            <a:pPr marL="0" indent="0">
              <a:spcBef>
                <a:spcPts val="3500"/>
              </a:spcBef>
              <a:buNone/>
            </a:pPr>
            <a:r>
              <a:rPr lang="en-US" b="1" dirty="0" smtClean="0">
                <a:latin typeface="+mn-lt"/>
              </a:rPr>
              <a:t>Domain 1: </a:t>
            </a:r>
            <a:r>
              <a:rPr lang="en-US" dirty="0" smtClean="0">
                <a:solidFill>
                  <a:srgbClr val="474746">
                    <a:lumMod val="50000"/>
                  </a:srgbClr>
                </a:solidFill>
                <a:latin typeface="+mn-lt"/>
              </a:rPr>
              <a:t>Design Resilient Architectures</a:t>
            </a:r>
            <a:endParaRPr lang="en-US" dirty="0" smtClean="0">
              <a:latin typeface="+mn-lt"/>
            </a:endParaRPr>
          </a:p>
          <a:p>
            <a:pPr marL="0" indent="0">
              <a:spcBef>
                <a:spcPts val="3500"/>
              </a:spcBef>
              <a:buNone/>
            </a:pPr>
            <a:r>
              <a:rPr lang="en-US" b="1" dirty="0" smtClean="0">
                <a:latin typeface="+mn-lt"/>
              </a:rPr>
              <a:t>Domain 2: </a:t>
            </a:r>
            <a:r>
              <a:rPr lang="en-US" dirty="0" smtClean="0">
                <a:solidFill>
                  <a:srgbClr val="474746">
                    <a:lumMod val="50000"/>
                  </a:srgbClr>
                </a:solidFill>
                <a:latin typeface="+mn-lt"/>
              </a:rPr>
              <a:t>Design High-Performing Architectures</a:t>
            </a:r>
            <a:endParaRPr lang="en-US" dirty="0" smtClean="0">
              <a:latin typeface="+mn-lt"/>
            </a:endParaRPr>
          </a:p>
          <a:p>
            <a:pPr marL="0" indent="0">
              <a:spcBef>
                <a:spcPts val="3500"/>
              </a:spcBef>
              <a:buNone/>
            </a:pPr>
            <a:r>
              <a:rPr lang="en-US" b="1" dirty="0" smtClean="0">
                <a:latin typeface="+mn-lt"/>
              </a:rPr>
              <a:t>Domain 3: </a:t>
            </a:r>
            <a:r>
              <a:rPr lang="en-US" dirty="0" smtClean="0">
                <a:solidFill>
                  <a:srgbClr val="474746">
                    <a:lumMod val="50000"/>
                  </a:srgbClr>
                </a:solidFill>
                <a:latin typeface="+mn-lt"/>
              </a:rPr>
              <a:t>Design Secure Applications and Architectures</a:t>
            </a:r>
            <a:endParaRPr lang="en-US" dirty="0" smtClean="0">
              <a:latin typeface="+mn-lt"/>
            </a:endParaRPr>
          </a:p>
          <a:p>
            <a:pPr marL="0" indent="0">
              <a:spcBef>
                <a:spcPts val="3500"/>
              </a:spcBef>
              <a:buNone/>
            </a:pPr>
            <a:r>
              <a:rPr lang="en-US" b="1" dirty="0" smtClean="0">
                <a:latin typeface="+mn-lt"/>
              </a:rPr>
              <a:t>Domain 4: </a:t>
            </a:r>
            <a:r>
              <a:rPr lang="en-US" dirty="0" smtClean="0">
                <a:solidFill>
                  <a:srgbClr val="474746">
                    <a:lumMod val="50000"/>
                  </a:srgbClr>
                </a:solidFill>
                <a:latin typeface="+mn-lt"/>
              </a:rPr>
              <a:t>Design Cost-Optimized Architectures</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2</a:t>
            </a:fld>
            <a:endParaRPr lang="en-US"/>
          </a:p>
        </p:txBody>
      </p:sp>
    </p:spTree>
    <p:custDataLst>
      <p:tags r:id="rId1"/>
    </p:custDataLst>
    <p:extLst>
      <p:ext uri="{BB962C8B-B14F-4D97-AF65-F5344CB8AC3E}">
        <p14:creationId xmlns:p14="http://schemas.microsoft.com/office/powerpoint/2010/main" val="258011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0B08-F8BA-B648-95F3-A56678D63DB8}"/>
              </a:ext>
            </a:extLst>
          </p:cNvPr>
          <p:cNvSpPr>
            <a:spLocks noGrp="1"/>
          </p:cNvSpPr>
          <p:nvPr>
            <p:ph type="title"/>
          </p:nvPr>
        </p:nvSpPr>
        <p:spPr/>
        <p:txBody>
          <a:bodyPr/>
          <a:lstStyle/>
          <a:p>
            <a:r>
              <a:rPr lang="en-US" dirty="0"/>
              <a:t>What is Covered in This Course?</a:t>
            </a:r>
          </a:p>
        </p:txBody>
      </p:sp>
      <p:pic>
        <p:nvPicPr>
          <p:cNvPr id="3" name="Picture 2">
            <a:extLst>
              <a:ext uri="{FF2B5EF4-FFF2-40B4-BE49-F238E27FC236}">
                <a16:creationId xmlns:a16="http://schemas.microsoft.com/office/drawing/2014/main" id="{80FFE39B-BCB1-8844-903C-EA42CFF0A3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9439" r="746"/>
          <a:stretch/>
        </p:blipFill>
        <p:spPr>
          <a:xfrm>
            <a:off x="7922381" y="1141124"/>
            <a:ext cx="4269619" cy="5716876"/>
          </a:xfrm>
          <a:prstGeom prst="rect">
            <a:avLst/>
          </a:prstGeom>
        </p:spPr>
      </p:pic>
      <p:sp>
        <p:nvSpPr>
          <p:cNvPr id="5" name="Rectangle 4">
            <a:extLst>
              <a:ext uri="{FF2B5EF4-FFF2-40B4-BE49-F238E27FC236}">
                <a16:creationId xmlns:a16="http://schemas.microsoft.com/office/drawing/2014/main" id="{803F6CD7-04F4-6E49-A988-3991F238BD03}"/>
              </a:ext>
            </a:extLst>
          </p:cNvPr>
          <p:cNvSpPr/>
          <p:nvPr/>
        </p:nvSpPr>
        <p:spPr>
          <a:xfrm>
            <a:off x="491018" y="1411622"/>
            <a:ext cx="6747982" cy="1615635"/>
          </a:xfrm>
          <a:prstGeom prst="rect">
            <a:avLst/>
          </a:prstGeom>
        </p:spPr>
        <p:txBody>
          <a:bodyPr wrap="square" lIns="0" tIns="0" rIns="0" bIns="0">
            <a:spAutoFit/>
          </a:bodyPr>
          <a:lstStyle/>
          <a:p>
            <a:pPr defTabSz="761970">
              <a:lnSpc>
                <a:spcPct val="150000"/>
              </a:lnSpc>
              <a:defRPr/>
            </a:pPr>
            <a:r>
              <a:rPr lang="en-US" sz="2333" b="1" dirty="0">
                <a:solidFill>
                  <a:schemeClr val="accent4">
                    <a:lumMod val="75000"/>
                  </a:schemeClr>
                </a:solidFill>
              </a:rPr>
              <a:t>Question Strategy </a:t>
            </a:r>
            <a:endParaRPr lang="en-US" sz="2333" b="1" dirty="0">
              <a:solidFill>
                <a:schemeClr val="accent4">
                  <a:lumMod val="75000"/>
                </a:schemeClr>
              </a:solidFill>
              <a:ea typeface="Amazon Ember" panose="020B0603020204020204" pitchFamily="34" charset="0"/>
              <a:cs typeface="Amazon Ember" panose="020B0603020204020204" pitchFamily="34" charset="0"/>
            </a:endParaRPr>
          </a:p>
          <a:p>
            <a:pPr marL="238115" indent="-238115" defTabSz="761970">
              <a:lnSpc>
                <a:spcPct val="150000"/>
              </a:lnSpc>
              <a:buFont typeface="Arial" panose="020B0604020202020204" pitchFamily="34" charset="0"/>
              <a:buChar char="•"/>
              <a:defRPr/>
            </a:pPr>
            <a:r>
              <a:rPr lang="en-US" sz="2333" dirty="0">
                <a:solidFill>
                  <a:srgbClr val="474746">
                    <a:lumMod val="50000"/>
                  </a:srgbClr>
                </a:solidFill>
                <a:ea typeface="Amazon Ember" panose="020B0603020204020204" pitchFamily="34" charset="0"/>
                <a:cs typeface="Amazon Ember" panose="020B0603020204020204" pitchFamily="34" charset="0"/>
              </a:rPr>
              <a:t>What to consider when choosing an </a:t>
            </a:r>
            <a:r>
              <a:rPr lang="en-US" sz="2333" dirty="0" smtClean="0">
                <a:solidFill>
                  <a:srgbClr val="474746">
                    <a:lumMod val="50000"/>
                  </a:srgbClr>
                </a:solidFill>
                <a:ea typeface="Amazon Ember" panose="020B0603020204020204" pitchFamily="34" charset="0"/>
                <a:cs typeface="Amazon Ember" panose="020B0603020204020204" pitchFamily="34" charset="0"/>
              </a:rPr>
              <a:t>answer</a:t>
            </a:r>
            <a:endParaRPr lang="en-US" sz="2333" dirty="0">
              <a:solidFill>
                <a:srgbClr val="474746">
                  <a:lumMod val="50000"/>
                </a:srgbClr>
              </a:solidFill>
              <a:ea typeface="Amazon Ember" panose="020B0603020204020204" pitchFamily="34" charset="0"/>
              <a:cs typeface="Amazon Ember" panose="020B0603020204020204" pitchFamily="34" charset="0"/>
            </a:endParaRPr>
          </a:p>
          <a:p>
            <a:pPr marL="238115" indent="-238115" defTabSz="761970">
              <a:lnSpc>
                <a:spcPct val="150000"/>
              </a:lnSpc>
              <a:buFont typeface="Arial" panose="020B0604020202020204" pitchFamily="34" charset="0"/>
              <a:buChar char="•"/>
              <a:defRPr/>
            </a:pPr>
            <a:r>
              <a:rPr lang="en-US" sz="2333" dirty="0">
                <a:solidFill>
                  <a:srgbClr val="474746">
                    <a:lumMod val="50000"/>
                  </a:srgbClr>
                </a:solidFill>
                <a:ea typeface="Amazon Ember" panose="020B0603020204020204" pitchFamily="34" charset="0"/>
                <a:cs typeface="Amazon Ember" panose="020B0603020204020204" pitchFamily="34" charset="0"/>
              </a:rPr>
              <a:t>How to identify key aspects of the </a:t>
            </a:r>
            <a:r>
              <a:rPr lang="en-US" sz="2333" dirty="0" smtClean="0">
                <a:solidFill>
                  <a:srgbClr val="474746">
                    <a:lumMod val="50000"/>
                  </a:srgbClr>
                </a:solidFill>
                <a:ea typeface="Amazon Ember" panose="020B0603020204020204" pitchFamily="34" charset="0"/>
                <a:cs typeface="Amazon Ember" panose="020B0603020204020204" pitchFamily="34" charset="0"/>
              </a:rPr>
              <a:t>question</a:t>
            </a:r>
            <a:endParaRPr lang="en-US" sz="2333" dirty="0">
              <a:solidFill>
                <a:srgbClr val="474746">
                  <a:lumMod val="50000"/>
                </a:srgbClr>
              </a:solidFill>
              <a:ea typeface="Amazon Ember" panose="020B0603020204020204" pitchFamily="34" charset="0"/>
              <a:cs typeface="Amazon Ember" panose="020B0603020204020204" pitchFamily="34" charset="0"/>
            </a:endParaRPr>
          </a:p>
        </p:txBody>
      </p:sp>
      <p:cxnSp>
        <p:nvCxnSpPr>
          <p:cNvPr id="6" name="Straight Connector 5">
            <a:extLst>
              <a:ext uri="{FF2B5EF4-FFF2-40B4-BE49-F238E27FC236}">
                <a16:creationId xmlns:a16="http://schemas.microsoft.com/office/drawing/2014/main" id="{1A58D80D-53A9-B648-8957-ACB933167B51}"/>
              </a:ext>
            </a:extLst>
          </p:cNvPr>
          <p:cNvCxnSpPr>
            <a:cxnSpLocks/>
          </p:cNvCxnSpPr>
          <p:nvPr/>
        </p:nvCxnSpPr>
        <p:spPr>
          <a:xfrm>
            <a:off x="1749257" y="3421028"/>
            <a:ext cx="453993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5DEF7E-3B68-5C44-8E89-FE72C95FC34E}"/>
              </a:ext>
            </a:extLst>
          </p:cNvPr>
          <p:cNvSpPr/>
          <p:nvPr/>
        </p:nvSpPr>
        <p:spPr>
          <a:xfrm>
            <a:off x="491018" y="3709268"/>
            <a:ext cx="7056411" cy="1743875"/>
          </a:xfrm>
          <a:prstGeom prst="rect">
            <a:avLst/>
          </a:prstGeom>
        </p:spPr>
        <p:txBody>
          <a:bodyPr wrap="square" lIns="0" tIns="0" rIns="0" bIns="0">
            <a:spAutoFit/>
          </a:bodyPr>
          <a:lstStyle/>
          <a:p>
            <a:pPr defTabSz="761970">
              <a:lnSpc>
                <a:spcPct val="150000"/>
              </a:lnSpc>
              <a:defRPr/>
            </a:pPr>
            <a:r>
              <a:rPr lang="en-US" sz="2333" b="1" dirty="0">
                <a:solidFill>
                  <a:schemeClr val="accent4">
                    <a:lumMod val="75000"/>
                  </a:schemeClr>
                </a:solidFill>
              </a:rPr>
              <a:t>Content</a:t>
            </a:r>
          </a:p>
          <a:p>
            <a:pPr marL="238115" lvl="1" indent="-238115" defTabSz="285739">
              <a:lnSpc>
                <a:spcPct val="150000"/>
              </a:lnSpc>
              <a:spcBef>
                <a:spcPts val="500"/>
              </a:spcBef>
              <a:buClr>
                <a:schemeClr val="tx1"/>
              </a:buClr>
              <a:buSzPct val="110000"/>
              <a:buFont typeface="Arial" panose="020B0604020202020204" pitchFamily="34" charset="0"/>
              <a:buChar char="•"/>
              <a:tabLst>
                <a:tab pos="7050864" algn="r"/>
              </a:tabLst>
              <a:defRPr/>
            </a:pPr>
            <a:r>
              <a:rPr lang="en-US" sz="2333" dirty="0">
                <a:solidFill>
                  <a:srgbClr val="474746">
                    <a:lumMod val="50000"/>
                  </a:srgbClr>
                </a:solidFill>
                <a:latin typeface="Amazon Ember Light"/>
                <a:ea typeface="Amazon Ember" panose="020B0603020204020204" pitchFamily="34" charset="0"/>
                <a:cs typeface="Amazon Ember" panose="020B0603020204020204" pitchFamily="34" charset="0"/>
              </a:rPr>
              <a:t>What to study/key things to know for each </a:t>
            </a:r>
            <a:r>
              <a:rPr lang="en-US" sz="2333" dirty="0" smtClean="0">
                <a:solidFill>
                  <a:srgbClr val="474746">
                    <a:lumMod val="50000"/>
                  </a:srgbClr>
                </a:solidFill>
                <a:latin typeface="Amazon Ember Light"/>
                <a:ea typeface="Amazon Ember" panose="020B0603020204020204" pitchFamily="34" charset="0"/>
                <a:cs typeface="Amazon Ember" panose="020B0603020204020204" pitchFamily="34" charset="0"/>
              </a:rPr>
              <a:t>domain</a:t>
            </a:r>
            <a:endParaRPr lang="en-US" sz="2333" dirty="0">
              <a:solidFill>
                <a:srgbClr val="474746">
                  <a:lumMod val="50000"/>
                </a:srgbClr>
              </a:solidFill>
              <a:latin typeface="Amazon Ember Light"/>
              <a:ea typeface="Amazon Ember" panose="020B0603020204020204" pitchFamily="34" charset="0"/>
              <a:cs typeface="Amazon Ember" panose="020B0603020204020204" pitchFamily="34" charset="0"/>
            </a:endParaRPr>
          </a:p>
          <a:p>
            <a:pPr marL="238115" lvl="1" indent="-238115" defTabSz="285739">
              <a:lnSpc>
                <a:spcPct val="150000"/>
              </a:lnSpc>
              <a:spcBef>
                <a:spcPts val="500"/>
              </a:spcBef>
              <a:buClr>
                <a:schemeClr val="tx1"/>
              </a:buClr>
              <a:buSzPct val="110000"/>
              <a:buFont typeface="Arial" panose="020B0604020202020204" pitchFamily="34" charset="0"/>
              <a:buChar char="•"/>
              <a:tabLst>
                <a:tab pos="7050864" algn="r"/>
              </a:tabLst>
              <a:defRPr/>
            </a:pPr>
            <a:r>
              <a:rPr lang="en-US" sz="2333" dirty="0">
                <a:solidFill>
                  <a:srgbClr val="474746">
                    <a:lumMod val="50000"/>
                  </a:srgbClr>
                </a:solidFill>
                <a:latin typeface="Amazon Ember Light"/>
                <a:ea typeface="Amazon Ember" panose="020B0603020204020204" pitchFamily="34" charset="0"/>
                <a:cs typeface="Amazon Ember" panose="020B0603020204020204" pitchFamily="34" charset="0"/>
              </a:rPr>
              <a:t>Practice questions in each </a:t>
            </a:r>
            <a:r>
              <a:rPr lang="en-US" sz="2333" dirty="0" smtClean="0">
                <a:solidFill>
                  <a:srgbClr val="474746">
                    <a:lumMod val="50000"/>
                  </a:srgbClr>
                </a:solidFill>
                <a:latin typeface="Amazon Ember Light"/>
                <a:ea typeface="Amazon Ember" panose="020B0603020204020204" pitchFamily="34" charset="0"/>
                <a:cs typeface="Amazon Ember" panose="020B0603020204020204" pitchFamily="34" charset="0"/>
              </a:rPr>
              <a:t>domain</a:t>
            </a:r>
            <a:endParaRPr lang="en-US" sz="2333" dirty="0">
              <a:solidFill>
                <a:srgbClr val="474746">
                  <a:lumMod val="50000"/>
                </a:srgbClr>
              </a:solidFill>
              <a:latin typeface="Amazon Ember Light"/>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0D151429-8430-5140-A00A-9A93813CB6C0}"/>
              </a:ext>
            </a:extLst>
          </p:cNvPr>
          <p:cNvSpPr/>
          <p:nvPr/>
        </p:nvSpPr>
        <p:spPr>
          <a:xfrm>
            <a:off x="491019" y="5784112"/>
            <a:ext cx="6978294" cy="459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0000" rIns="180000" rtlCol="0" anchor="ctr"/>
          <a:lstStyle/>
          <a:p>
            <a:pPr marL="460375" indent="-460375" defTabSz="761970">
              <a:defRPr/>
            </a:pPr>
            <a:r>
              <a:rPr lang="en-US" sz="1333" b="1" dirty="0">
                <a:solidFill>
                  <a:srgbClr val="474746">
                    <a:lumMod val="50000"/>
                  </a:srgbClr>
                </a:solidFill>
                <a:latin typeface="Amazon Ember"/>
              </a:rPr>
              <a:t>Note:</a:t>
            </a:r>
            <a:r>
              <a:rPr lang="en-US" sz="1333" dirty="0">
                <a:solidFill>
                  <a:srgbClr val="474746">
                    <a:lumMod val="50000"/>
                  </a:srgbClr>
                </a:solidFill>
                <a:latin typeface="Amazon Ember Light"/>
              </a:rPr>
              <a:t> This course is not a substitute for the </a:t>
            </a:r>
            <a:r>
              <a:rPr lang="en-US" sz="1333" i="1" dirty="0">
                <a:solidFill>
                  <a:srgbClr val="474746">
                    <a:lumMod val="50000"/>
                  </a:srgbClr>
                </a:solidFill>
                <a:latin typeface="Amazon Ember Light"/>
              </a:rPr>
              <a:t>Architecting on AWS </a:t>
            </a:r>
            <a:r>
              <a:rPr lang="en-US" sz="1333" dirty="0">
                <a:solidFill>
                  <a:srgbClr val="474746">
                    <a:lumMod val="50000"/>
                  </a:srgbClr>
                </a:solidFill>
                <a:latin typeface="Amazon Ember Light"/>
              </a:rPr>
              <a:t>training or hands-on  experience with AWS services.</a:t>
            </a:r>
          </a:p>
        </p:txBody>
      </p: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7" name="Slide Number Placeholder 6"/>
          <p:cNvSpPr>
            <a:spLocks noGrp="1"/>
          </p:cNvSpPr>
          <p:nvPr>
            <p:ph type="sldNum" sz="quarter" idx="12"/>
          </p:nvPr>
        </p:nvSpPr>
        <p:spPr/>
        <p:txBody>
          <a:bodyPr/>
          <a:lstStyle/>
          <a:p>
            <a:fld id="{B6A95138-A96E-2F42-A959-2EFD44FE4AB7}" type="slidenum">
              <a:rPr lang="en-US" smtClean="0"/>
              <a:t>3</a:t>
            </a:fld>
            <a:endParaRPr lang="en-US"/>
          </a:p>
        </p:txBody>
      </p:sp>
    </p:spTree>
    <p:custDataLst>
      <p:tags r:id="rId1"/>
    </p:custDataLst>
    <p:extLst>
      <p:ext uri="{BB962C8B-B14F-4D97-AF65-F5344CB8AC3E}">
        <p14:creationId xmlns:p14="http://schemas.microsoft.com/office/powerpoint/2010/main" val="118807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Housekeeping</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a:spcAft>
                <a:spcPts val="1200"/>
              </a:spcAft>
            </a:pPr>
            <a:r>
              <a:rPr lang="en-US" dirty="0"/>
              <a:t>In case of emergency, please note the nearest exits.</a:t>
            </a:r>
          </a:p>
          <a:p>
            <a:pPr>
              <a:spcAft>
                <a:spcPts val="1200"/>
              </a:spcAft>
            </a:pPr>
            <a:r>
              <a:rPr lang="en-US" dirty="0"/>
              <a:t>Coffee break</a:t>
            </a:r>
          </a:p>
          <a:p>
            <a:pPr>
              <a:spcAft>
                <a:spcPts val="1200"/>
              </a:spcAft>
            </a:pPr>
            <a:r>
              <a:rPr lang="en-US" dirty="0"/>
              <a:t>Restrooms</a:t>
            </a:r>
          </a:p>
          <a:p>
            <a:pPr>
              <a:spcAft>
                <a:spcPts val="1200"/>
              </a:spcAft>
            </a:pPr>
            <a:r>
              <a:rPr lang="en-US" dirty="0"/>
              <a:t>Questions</a:t>
            </a:r>
          </a:p>
          <a:p>
            <a:pPr lvl="1">
              <a:spcAft>
                <a:spcPts val="1200"/>
              </a:spcAft>
            </a:pPr>
            <a:r>
              <a:rPr lang="en-US" dirty="0"/>
              <a:t>We will regularly stop for questions.</a:t>
            </a:r>
          </a:p>
          <a:p>
            <a:pPr lvl="1">
              <a:spcAft>
                <a:spcPts val="1200"/>
              </a:spcAft>
            </a:pPr>
            <a:r>
              <a:rPr lang="en-US" dirty="0"/>
              <a:t>We may need to limit or defer questions to ensure that we can cover all the content.</a:t>
            </a:r>
          </a:p>
          <a:p>
            <a:pPr lvl="2">
              <a:lnSpc>
                <a:spcPct val="150000"/>
              </a:lnSpc>
            </a:pPr>
            <a:endParaRPr lang="en-US" sz="2800" dirty="0"/>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a:t>
            </a:fld>
            <a:endParaRPr lang="en-US"/>
          </a:p>
        </p:txBody>
      </p:sp>
    </p:spTree>
    <p:custDataLst>
      <p:tags r:id="rId1"/>
    </p:custDataLst>
    <p:extLst>
      <p:ext uri="{BB962C8B-B14F-4D97-AF65-F5344CB8AC3E}">
        <p14:creationId xmlns:p14="http://schemas.microsoft.com/office/powerpoint/2010/main" val="1914893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b="1" dirty="0"/>
              <a:t>The Exam</a:t>
            </a:r>
            <a:r>
              <a:rPr lang="en-US" dirty="0"/>
              <a:t/>
            </a:r>
            <a:br>
              <a:rPr lang="en-US" dirty="0"/>
            </a:br>
            <a:r>
              <a:rPr lang="en-US" sz="3667" dirty="0"/>
              <a:t>What to Expect</a:t>
            </a:r>
            <a:endParaRPr lang="en-US" dirty="0"/>
          </a:p>
        </p:txBody>
      </p:sp>
      <p:sp>
        <p:nvSpPr>
          <p:cNvPr id="3" name="Footer Placeholder 2"/>
          <p:cNvSpPr>
            <a:spLocks noGrp="1"/>
          </p:cNvSpPr>
          <p:nvPr>
            <p:ph type="ftr" sz="quarter" idx="3"/>
          </p:nvPr>
        </p:nvSpPr>
        <p:spPr/>
        <p:txBody>
          <a:bodyPr/>
          <a:lstStyle/>
          <a:p>
            <a:r>
              <a:rPr lang="en-US"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85765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smtClean="0"/>
              <a:t>Why Certify?</a:t>
            </a:r>
            <a:endParaRPr lang="en-US" dirty="0"/>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r>
              <a:rPr lang="en-US" dirty="0" smtClean="0"/>
              <a:t>Benefits for individuals </a:t>
            </a:r>
          </a:p>
          <a:p>
            <a:pPr lvl="1"/>
            <a:r>
              <a:rPr lang="en-US" dirty="0" smtClean="0"/>
              <a:t>Demonstrate that you have the expertise</a:t>
            </a:r>
          </a:p>
          <a:p>
            <a:pPr lvl="1"/>
            <a:r>
              <a:rPr lang="en-US" dirty="0" smtClean="0"/>
              <a:t>Earn recognition and visibility</a:t>
            </a:r>
          </a:p>
          <a:p>
            <a:pPr lvl="1"/>
            <a:r>
              <a:rPr lang="en-US" dirty="0" smtClean="0"/>
              <a:t>Foster credibility with your employer and peers</a:t>
            </a:r>
          </a:p>
          <a:p>
            <a:pPr lvl="1"/>
            <a:endParaRPr lang="en-US" dirty="0" smtClean="0"/>
          </a:p>
          <a:p>
            <a:r>
              <a:rPr lang="en-US" dirty="0" smtClean="0"/>
              <a:t>Benefits for employers </a:t>
            </a:r>
          </a:p>
          <a:p>
            <a:pPr lvl="1"/>
            <a:r>
              <a:rPr lang="en-US" dirty="0" smtClean="0"/>
              <a:t>Identify skilled IT professionals with an AWS background</a:t>
            </a:r>
          </a:p>
          <a:p>
            <a:pPr lvl="1"/>
            <a:r>
              <a:rPr lang="en-US" dirty="0" smtClean="0"/>
              <a:t>Reduce risks and cost</a:t>
            </a:r>
          </a:p>
          <a:p>
            <a:pPr lvl="1"/>
            <a:r>
              <a:rPr lang="en-US" dirty="0" smtClean="0"/>
              <a:t>Increase customer satisfaction</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pPr/>
              <a:t>6</a:t>
            </a:fld>
            <a:endParaRPr lang="en-US"/>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92436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80CE417-65B7-4B7D-B8D8-2CF49D4D140E}"/>
              </a:ext>
            </a:extLst>
          </p:cNvPr>
          <p:cNvSpPr>
            <a:spLocks noGrp="1"/>
          </p:cNvSpPr>
          <p:nvPr>
            <p:ph type="title"/>
          </p:nvPr>
        </p:nvSpPr>
        <p:spPr/>
        <p:txBody>
          <a:bodyPr/>
          <a:lstStyle/>
          <a:p>
            <a:r>
              <a:rPr lang="en-US" dirty="0"/>
              <a:t>Validate Expertise with AWS Certification</a:t>
            </a:r>
          </a:p>
        </p:txBody>
      </p:sp>
      <p:sp>
        <p:nvSpPr>
          <p:cNvPr id="4" name="TextBox 3">
            <a:extLst>
              <a:ext uri="{FF2B5EF4-FFF2-40B4-BE49-F238E27FC236}">
                <a16:creationId xmlns:a16="http://schemas.microsoft.com/office/drawing/2014/main" id="{22FD6F04-94C7-FE42-8FCE-345384F2AA5E}"/>
              </a:ext>
            </a:extLst>
          </p:cNvPr>
          <p:cNvSpPr txBox="1"/>
          <p:nvPr/>
        </p:nvSpPr>
        <p:spPr>
          <a:xfrm>
            <a:off x="3201703" y="6313192"/>
            <a:ext cx="5506278" cy="36933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See aws.amazon.com/certification for exam details.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569" y="1167765"/>
            <a:ext cx="8710863" cy="5172075"/>
          </a:xfrm>
          <a:prstGeom prst="rect">
            <a:avLst/>
          </a:prstGeom>
        </p:spPr>
      </p:pic>
    </p:spTree>
    <p:custDataLst>
      <p:tags r:id="rId1"/>
    </p:custDataLst>
    <p:extLst>
      <p:ext uri="{BB962C8B-B14F-4D97-AF65-F5344CB8AC3E}">
        <p14:creationId xmlns:p14="http://schemas.microsoft.com/office/powerpoint/2010/main" val="21983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Maintaining Your Edge</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a:spcAft>
                <a:spcPts val="1800"/>
              </a:spcAft>
            </a:pPr>
            <a:r>
              <a:rPr lang="en-US" dirty="0"/>
              <a:t>Re-certification</a:t>
            </a:r>
          </a:p>
          <a:p>
            <a:pPr lvl="1">
              <a:spcAft>
                <a:spcPts val="1800"/>
              </a:spcAft>
            </a:pPr>
            <a:r>
              <a:rPr lang="en-US" dirty="0"/>
              <a:t>Every </a:t>
            </a:r>
            <a:r>
              <a:rPr lang="en-US" dirty="0" smtClean="0"/>
              <a:t>three </a:t>
            </a:r>
            <a:r>
              <a:rPr lang="en-US" dirty="0"/>
              <a:t>years</a:t>
            </a:r>
          </a:p>
          <a:p>
            <a:pPr lvl="1">
              <a:spcAft>
                <a:spcPts val="1800"/>
              </a:spcAft>
            </a:pPr>
            <a:r>
              <a:rPr lang="en-US" dirty="0"/>
              <a:t>Lower price</a:t>
            </a:r>
          </a:p>
          <a:p>
            <a:pPr>
              <a:spcAft>
                <a:spcPts val="1800"/>
              </a:spcAft>
            </a:pPr>
            <a:r>
              <a:rPr lang="en-US" dirty="0"/>
              <a:t>Increase certification level</a:t>
            </a:r>
          </a:p>
          <a:p>
            <a:pPr lvl="1">
              <a:spcAft>
                <a:spcPts val="1800"/>
              </a:spcAft>
            </a:pPr>
            <a:r>
              <a:rPr lang="en-US" dirty="0"/>
              <a:t>AWS Certified Solutions Architect </a:t>
            </a:r>
            <a:r>
              <a:rPr lang="en-US" dirty="0" smtClean="0"/>
              <a:t>- Professional</a:t>
            </a:r>
            <a:endParaRPr lang="en-US" dirty="0"/>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8</a:t>
            </a:fld>
            <a:endParaRPr lang="en-US"/>
          </a:p>
        </p:txBody>
      </p:sp>
    </p:spTree>
    <p:custDataLst>
      <p:tags r:id="rId1"/>
    </p:custDataLst>
    <p:extLst>
      <p:ext uri="{BB962C8B-B14F-4D97-AF65-F5344CB8AC3E}">
        <p14:creationId xmlns:p14="http://schemas.microsoft.com/office/powerpoint/2010/main" val="416934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7A9F2-DF1E-42B3-83EA-6C87ADA985E3}"/>
              </a:ext>
            </a:extLst>
          </p:cNvPr>
          <p:cNvSpPr>
            <a:spLocks noGrp="1"/>
          </p:cNvSpPr>
          <p:nvPr>
            <p:ph type="title"/>
          </p:nvPr>
        </p:nvSpPr>
        <p:spPr/>
        <p:txBody>
          <a:bodyPr/>
          <a:lstStyle/>
          <a:p>
            <a:r>
              <a:rPr lang="en-US" dirty="0"/>
              <a:t>Question Allocation</a:t>
            </a:r>
          </a:p>
        </p:txBody>
      </p:sp>
      <p:grpSp>
        <p:nvGrpSpPr>
          <p:cNvPr id="6" name="Group 5">
            <a:extLst>
              <a:ext uri="{FF2B5EF4-FFF2-40B4-BE49-F238E27FC236}">
                <a16:creationId xmlns:a16="http://schemas.microsoft.com/office/drawing/2014/main" id="{25D884D7-4F6D-CF45-9BAD-267B13BFC8E0}"/>
              </a:ext>
            </a:extLst>
          </p:cNvPr>
          <p:cNvGrpSpPr/>
          <p:nvPr/>
        </p:nvGrpSpPr>
        <p:grpSpPr>
          <a:xfrm>
            <a:off x="9798109" y="4505210"/>
            <a:ext cx="1678276" cy="1160245"/>
            <a:chOff x="8610600" y="2993205"/>
            <a:chExt cx="2311950" cy="1392294"/>
          </a:xfrm>
        </p:grpSpPr>
        <p:sp>
          <p:nvSpPr>
            <p:cNvPr id="7" name="Rectangle 6">
              <a:extLst>
                <a:ext uri="{FF2B5EF4-FFF2-40B4-BE49-F238E27FC236}">
                  <a16:creationId xmlns:a16="http://schemas.microsoft.com/office/drawing/2014/main" id="{B3D88676-12FF-2C4E-B973-CB6469361747}"/>
                </a:ext>
              </a:extLst>
            </p:cNvPr>
            <p:cNvSpPr/>
            <p:nvPr/>
          </p:nvSpPr>
          <p:spPr>
            <a:xfrm>
              <a:off x="8610600" y="2993205"/>
              <a:ext cx="2311950" cy="13922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defRPr/>
              </a:pPr>
              <a:endParaRPr lang="en-US" sz="1400" b="1" dirty="0">
                <a:solidFill>
                  <a:prstClr val="white"/>
                </a:solidFill>
                <a:latin typeface="Amazon Ember Light"/>
              </a:endParaRPr>
            </a:p>
          </p:txBody>
        </p:sp>
        <p:sp>
          <p:nvSpPr>
            <p:cNvPr id="8" name="Rectangle 7">
              <a:extLst>
                <a:ext uri="{FF2B5EF4-FFF2-40B4-BE49-F238E27FC236}">
                  <a16:creationId xmlns:a16="http://schemas.microsoft.com/office/drawing/2014/main" id="{2A23337A-1428-BB46-93C3-6B2175C774E0}"/>
                </a:ext>
              </a:extLst>
            </p:cNvPr>
            <p:cNvSpPr/>
            <p:nvPr/>
          </p:nvSpPr>
          <p:spPr>
            <a:xfrm>
              <a:off x="8861545" y="3167528"/>
              <a:ext cx="2061005" cy="517064"/>
            </a:xfrm>
            <a:prstGeom prst="rect">
              <a:avLst/>
            </a:prstGeom>
          </p:spPr>
          <p:txBody>
            <a:bodyPr wrap="square" lIns="0" tIns="0" rIns="0" bIns="0">
              <a:spAutoFit/>
            </a:bodyPr>
            <a:lstStyle/>
            <a:p>
              <a:pPr defTabSz="761970">
                <a:defRPr/>
              </a:pPr>
              <a:r>
                <a:rPr lang="en-US" sz="1400" b="1" dirty="0">
                  <a:solidFill>
                    <a:srgbClr val="474746"/>
                  </a:solidFill>
                  <a:latin typeface="Amazon Ember Light"/>
                </a:rPr>
                <a:t>*Guidelines that were used to design the exam</a:t>
              </a:r>
            </a:p>
          </p:txBody>
        </p:sp>
      </p:grpSp>
      <p:graphicFrame>
        <p:nvGraphicFramePr>
          <p:cNvPr id="9" name="Table Placeholder 5">
            <a:extLst>
              <a:ext uri="{FF2B5EF4-FFF2-40B4-BE49-F238E27FC236}">
                <a16:creationId xmlns:a16="http://schemas.microsoft.com/office/drawing/2014/main" id="{6246992E-86CD-F248-901C-3F7855A11904}"/>
              </a:ext>
            </a:extLst>
          </p:cNvPr>
          <p:cNvGraphicFramePr>
            <a:graphicFrameLocks/>
          </p:cNvGraphicFramePr>
          <p:nvPr>
            <p:extLst>
              <p:ext uri="{D42A27DB-BD31-4B8C-83A1-F6EECF244321}">
                <p14:modId xmlns:p14="http://schemas.microsoft.com/office/powerpoint/2010/main" val="1017117941"/>
              </p:ext>
            </p:extLst>
          </p:nvPr>
        </p:nvGraphicFramePr>
        <p:xfrm>
          <a:off x="735101" y="1801821"/>
          <a:ext cx="8935280" cy="3722270"/>
        </p:xfrm>
        <a:graphic>
          <a:graphicData uri="http://schemas.openxmlformats.org/drawingml/2006/table">
            <a:tbl>
              <a:tblPr firstRow="1" bandRow="1"/>
              <a:tblGrid>
                <a:gridCol w="6798436">
                  <a:extLst>
                    <a:ext uri="{9D8B030D-6E8A-4147-A177-3AD203B41FA5}">
                      <a16:colId xmlns:a16="http://schemas.microsoft.com/office/drawing/2014/main" val="2654282156"/>
                    </a:ext>
                  </a:extLst>
                </a:gridCol>
                <a:gridCol w="2136844">
                  <a:extLst>
                    <a:ext uri="{9D8B030D-6E8A-4147-A177-3AD203B41FA5}">
                      <a16:colId xmlns:a16="http://schemas.microsoft.com/office/drawing/2014/main" val="3199824965"/>
                    </a:ext>
                  </a:extLst>
                </a:gridCol>
              </a:tblGrid>
              <a:tr h="433334">
                <a:tc>
                  <a:txBody>
                    <a:bodyPr/>
                    <a:lstStyle>
                      <a:lvl1pPr marL="0" algn="l" defTabSz="914400" rtl="0" eaLnBrk="1" latinLnBrk="0" hangingPunct="1">
                        <a:defRPr sz="1800" b="1" kern="1200">
                          <a:solidFill>
                            <a:schemeClr val="lt1"/>
                          </a:solidFill>
                          <a:latin typeface="Amazon Ember"/>
                        </a:defRPr>
                      </a:lvl1pPr>
                      <a:lvl2pPr marL="457200" algn="l" defTabSz="914400" rtl="0" eaLnBrk="1" latinLnBrk="0" hangingPunct="1">
                        <a:defRPr sz="1800" b="1" kern="1200">
                          <a:solidFill>
                            <a:schemeClr val="lt1"/>
                          </a:solidFill>
                          <a:latin typeface="Amazon Ember"/>
                        </a:defRPr>
                      </a:lvl2pPr>
                      <a:lvl3pPr marL="914400" algn="l" defTabSz="914400" rtl="0" eaLnBrk="1" latinLnBrk="0" hangingPunct="1">
                        <a:defRPr sz="1800" b="1" kern="1200">
                          <a:solidFill>
                            <a:schemeClr val="lt1"/>
                          </a:solidFill>
                          <a:latin typeface="Amazon Ember"/>
                        </a:defRPr>
                      </a:lvl3pPr>
                      <a:lvl4pPr marL="1371600" algn="l" defTabSz="914400" rtl="0" eaLnBrk="1" latinLnBrk="0" hangingPunct="1">
                        <a:defRPr sz="1800" b="1" kern="1200">
                          <a:solidFill>
                            <a:schemeClr val="lt1"/>
                          </a:solidFill>
                          <a:latin typeface="Amazon Ember"/>
                        </a:defRPr>
                      </a:lvl4pPr>
                      <a:lvl5pPr marL="1828800" algn="l" defTabSz="914400" rtl="0" eaLnBrk="1" latinLnBrk="0" hangingPunct="1">
                        <a:defRPr sz="1800" b="1" kern="1200">
                          <a:solidFill>
                            <a:schemeClr val="lt1"/>
                          </a:solidFill>
                          <a:latin typeface="Amazon Ember"/>
                        </a:defRPr>
                      </a:lvl5pPr>
                      <a:lvl6pPr marL="2286000" algn="l" defTabSz="914400" rtl="0" eaLnBrk="1" latinLnBrk="0" hangingPunct="1">
                        <a:defRPr sz="1800" b="1" kern="1200">
                          <a:solidFill>
                            <a:schemeClr val="lt1"/>
                          </a:solidFill>
                          <a:latin typeface="Amazon Ember"/>
                        </a:defRPr>
                      </a:lvl6pPr>
                      <a:lvl7pPr marL="2743200" algn="l" defTabSz="914400" rtl="0" eaLnBrk="1" latinLnBrk="0" hangingPunct="1">
                        <a:defRPr sz="1800" b="1" kern="1200">
                          <a:solidFill>
                            <a:schemeClr val="lt1"/>
                          </a:solidFill>
                          <a:latin typeface="Amazon Ember"/>
                        </a:defRPr>
                      </a:lvl7pPr>
                      <a:lvl8pPr marL="3200400" algn="l" defTabSz="914400" rtl="0" eaLnBrk="1" latinLnBrk="0" hangingPunct="1">
                        <a:defRPr sz="1800" b="1" kern="1200">
                          <a:solidFill>
                            <a:schemeClr val="lt1"/>
                          </a:solidFill>
                          <a:latin typeface="Amazon Ember"/>
                        </a:defRPr>
                      </a:lvl8pPr>
                      <a:lvl9pPr marL="3657600" algn="l" defTabSz="914400" rtl="0" eaLnBrk="1" latinLnBrk="0" hangingPunct="1">
                        <a:defRPr sz="1800" b="1" kern="1200">
                          <a:solidFill>
                            <a:schemeClr val="lt1"/>
                          </a:solidFill>
                          <a:latin typeface="Amazon Ember"/>
                        </a:defRPr>
                      </a:lvl9pPr>
                    </a:lstStyle>
                    <a:p>
                      <a:r>
                        <a:rPr lang="en-US" sz="2800" b="1" kern="1200" dirty="0">
                          <a:solidFill>
                            <a:schemeClr val="bg1"/>
                          </a:solidFill>
                          <a:latin typeface="+mj-lt"/>
                          <a:ea typeface="+mn-ea"/>
                          <a:cs typeface="+mn-cs"/>
                        </a:rPr>
                        <a:t>Domain*</a:t>
                      </a:r>
                    </a:p>
                  </a:txBody>
                  <a:tcPr marL="182880" anchor="ctr">
                    <a:lnL w="12700" cmpd="sng">
                      <a:noFill/>
                    </a:lnL>
                    <a:lnR w="19050" cap="flat" cmpd="sng" algn="ctr">
                      <a:solidFill>
                        <a:srgbClr val="FFFFFF"/>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2300" b="1" kern="1200" dirty="0">
                          <a:solidFill>
                            <a:schemeClr val="bg1"/>
                          </a:solidFill>
                          <a:latin typeface="+mj-lt"/>
                          <a:ea typeface="+mn-ea"/>
                          <a:cs typeface="+mn-cs"/>
                        </a:rPr>
                        <a:t>% of Exam</a:t>
                      </a:r>
                    </a:p>
                  </a:txBody>
                  <a:tcPr marL="152400" marR="76200" marT="38100" marB="38100" anchor="ctr">
                    <a:lnL w="19050" cap="flat" cmpd="sng" algn="ctr">
                      <a:solidFill>
                        <a:srgbClr val="FFFFFF"/>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lumOff val="10000"/>
                      </a:schemeClr>
                    </a:solidFill>
                  </a:tcPr>
                </a:tc>
                <a:extLst>
                  <a:ext uri="{0D108BD9-81ED-4DB2-BD59-A6C34878D82A}">
                    <a16:rowId xmlns:a16="http://schemas.microsoft.com/office/drawing/2014/main" val="1715883812"/>
                  </a:ext>
                </a:extLst>
              </a:tr>
              <a:tr h="640822">
                <a:tc>
                  <a:txBody>
                    <a:bodyPr/>
                    <a:lstStyle/>
                    <a:p>
                      <a:r>
                        <a:rPr lang="en-US" sz="2000" b="0" dirty="0">
                          <a:solidFill>
                            <a:schemeClr val="tx1">
                              <a:lumMod val="50000"/>
                            </a:schemeClr>
                          </a:solidFill>
                          <a:latin typeface="+mn-lt"/>
                        </a:rPr>
                        <a:t>1.0 Desig</a:t>
                      </a:r>
                      <a:r>
                        <a:rPr lang="en-US" sz="2000" b="0" baseline="0" dirty="0">
                          <a:solidFill>
                            <a:schemeClr val="tx1">
                              <a:lumMod val="50000"/>
                            </a:schemeClr>
                          </a:solidFill>
                          <a:latin typeface="+mn-lt"/>
                        </a:rPr>
                        <a:t>n Resilient Architectures</a:t>
                      </a:r>
                      <a:endParaRPr lang="en-US" sz="2000" b="0" dirty="0">
                        <a:solidFill>
                          <a:schemeClr val="tx1">
                            <a:lumMod val="50000"/>
                          </a:schemeClr>
                        </a:solidFill>
                        <a:latin typeface="+mn-lt"/>
                      </a:endParaRPr>
                    </a:p>
                  </a:txBody>
                  <a:tcPr marL="152400" marR="76200" marT="38100" marB="381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defTabSz="495300">
                        <a:tabLst>
                          <a:tab pos="1027113" algn="r"/>
                        </a:tabLst>
                      </a:pPr>
                      <a:r>
                        <a:rPr lang="en-US" sz="2000" b="0" dirty="0" smtClean="0">
                          <a:solidFill>
                            <a:schemeClr val="tx1">
                              <a:lumMod val="50000"/>
                            </a:schemeClr>
                          </a:solidFill>
                          <a:latin typeface="+mn-lt"/>
                        </a:rPr>
                        <a:t>30%</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547760"/>
                  </a:ext>
                </a:extLst>
              </a:tr>
              <a:tr h="640822">
                <a:tc>
                  <a:txBody>
                    <a:bodyPr/>
                    <a:lstStyle/>
                    <a:p>
                      <a:r>
                        <a:rPr lang="en-US" sz="2000" b="0" dirty="0">
                          <a:solidFill>
                            <a:schemeClr val="tx1">
                              <a:lumMod val="50000"/>
                            </a:schemeClr>
                          </a:solidFill>
                          <a:latin typeface="+mn-lt"/>
                        </a:rPr>
                        <a:t> 2.0 </a:t>
                      </a:r>
                      <a:r>
                        <a:rPr lang="en-US" sz="2000" b="0" dirty="0" smtClean="0">
                          <a:solidFill>
                            <a:schemeClr val="tx1">
                              <a:lumMod val="50000"/>
                            </a:schemeClr>
                          </a:solidFill>
                          <a:latin typeface="+mn-lt"/>
                        </a:rPr>
                        <a:t>Design High Performing</a:t>
                      </a:r>
                      <a:r>
                        <a:rPr lang="en-US" sz="2000" b="0" baseline="0" dirty="0" smtClean="0">
                          <a:solidFill>
                            <a:schemeClr val="tx1">
                              <a:lumMod val="50000"/>
                            </a:schemeClr>
                          </a:solidFill>
                          <a:latin typeface="+mn-lt"/>
                        </a:rPr>
                        <a:t> Architectures </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9E9"/>
                    </a:solidFill>
                  </a:tcPr>
                </a:tc>
                <a:tc>
                  <a:txBody>
                    <a:bodyPr/>
                    <a:lstStyle/>
                    <a:p>
                      <a:pPr algn="ctr">
                        <a:tabLst>
                          <a:tab pos="1027113" algn="r"/>
                        </a:tabLst>
                      </a:pPr>
                      <a:r>
                        <a:rPr lang="en-US" sz="2000" b="0" dirty="0" smtClean="0">
                          <a:solidFill>
                            <a:schemeClr val="tx1">
                              <a:lumMod val="50000"/>
                            </a:schemeClr>
                          </a:solidFill>
                          <a:latin typeface="+mn-lt"/>
                        </a:rPr>
                        <a:t>28%</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3857799387"/>
                  </a:ext>
                </a:extLst>
              </a:tr>
              <a:tr h="640822">
                <a:tc>
                  <a:txBody>
                    <a:bodyPr/>
                    <a:lstStyle/>
                    <a:p>
                      <a:r>
                        <a:rPr lang="en-US" sz="2000" b="0" dirty="0">
                          <a:solidFill>
                            <a:schemeClr val="tx1">
                              <a:lumMod val="50000"/>
                            </a:schemeClr>
                          </a:solidFill>
                          <a:latin typeface="+mn-lt"/>
                        </a:rPr>
                        <a:t> 3.0</a:t>
                      </a:r>
                      <a:r>
                        <a:rPr lang="en-US" sz="2000" b="0" baseline="0" dirty="0">
                          <a:solidFill>
                            <a:schemeClr val="tx1">
                              <a:lumMod val="50000"/>
                            </a:schemeClr>
                          </a:solidFill>
                          <a:latin typeface="+mn-lt"/>
                        </a:rPr>
                        <a:t> </a:t>
                      </a:r>
                      <a:r>
                        <a:rPr lang="en-US" sz="2000" b="0" baseline="0" dirty="0" smtClean="0">
                          <a:solidFill>
                            <a:schemeClr val="tx1">
                              <a:lumMod val="50000"/>
                            </a:schemeClr>
                          </a:solidFill>
                          <a:latin typeface="+mn-lt"/>
                        </a:rPr>
                        <a:t>Design </a:t>
                      </a:r>
                      <a:r>
                        <a:rPr lang="en-US" sz="2000" b="0" baseline="0" dirty="0">
                          <a:solidFill>
                            <a:schemeClr val="tx1">
                              <a:lumMod val="50000"/>
                            </a:schemeClr>
                          </a:solidFill>
                          <a:latin typeface="+mn-lt"/>
                        </a:rPr>
                        <a:t>Secure Applications and Architectures</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027113" algn="r"/>
                        </a:tabLst>
                      </a:pPr>
                      <a:r>
                        <a:rPr lang="en-US" sz="2000" b="0" dirty="0" smtClean="0">
                          <a:solidFill>
                            <a:schemeClr val="tx1">
                              <a:lumMod val="50000"/>
                            </a:schemeClr>
                          </a:solidFill>
                          <a:latin typeface="+mn-lt"/>
                        </a:rPr>
                        <a:t>24%</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2057798"/>
                  </a:ext>
                </a:extLst>
              </a:tr>
              <a:tr h="640822">
                <a:tc>
                  <a:txBody>
                    <a:bodyPr/>
                    <a:lstStyle/>
                    <a:p>
                      <a:r>
                        <a:rPr lang="en-US" sz="2000" b="0" dirty="0">
                          <a:solidFill>
                            <a:schemeClr val="tx1">
                              <a:lumMod val="50000"/>
                            </a:schemeClr>
                          </a:solidFill>
                          <a:latin typeface="+mn-lt"/>
                        </a:rPr>
                        <a:t> 4.0 Design</a:t>
                      </a:r>
                      <a:r>
                        <a:rPr lang="en-US" sz="2000" b="0" baseline="0" dirty="0">
                          <a:solidFill>
                            <a:schemeClr val="tx1">
                              <a:lumMod val="50000"/>
                            </a:schemeClr>
                          </a:solidFill>
                          <a:latin typeface="+mn-lt"/>
                        </a:rPr>
                        <a:t> </a:t>
                      </a:r>
                      <a:r>
                        <a:rPr lang="en-US" sz="2000" b="0" baseline="0" dirty="0" smtClean="0">
                          <a:solidFill>
                            <a:schemeClr val="tx1">
                              <a:lumMod val="50000"/>
                            </a:schemeClr>
                          </a:solidFill>
                          <a:latin typeface="+mn-lt"/>
                        </a:rPr>
                        <a:t>Cost-Optimized </a:t>
                      </a:r>
                      <a:r>
                        <a:rPr lang="en-US" sz="2000" b="0" baseline="0" dirty="0">
                          <a:solidFill>
                            <a:schemeClr val="tx1">
                              <a:lumMod val="50000"/>
                            </a:schemeClr>
                          </a:solidFill>
                          <a:latin typeface="+mn-lt"/>
                        </a:rPr>
                        <a:t>Architectures</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9E9"/>
                    </a:solidFill>
                  </a:tcPr>
                </a:tc>
                <a:tc>
                  <a:txBody>
                    <a:bodyPr/>
                    <a:lstStyle/>
                    <a:p>
                      <a:pPr algn="ctr">
                        <a:tabLst>
                          <a:tab pos="1027113" algn="r"/>
                        </a:tabLst>
                      </a:pPr>
                      <a:r>
                        <a:rPr lang="en-US" sz="2000" b="0" dirty="0" smtClean="0">
                          <a:solidFill>
                            <a:schemeClr val="tx1">
                              <a:lumMod val="50000"/>
                            </a:schemeClr>
                          </a:solidFill>
                          <a:latin typeface="+mn-lt"/>
                        </a:rPr>
                        <a:t>18%</a:t>
                      </a:r>
                      <a:endParaRPr lang="en-US" sz="2000" b="0" dirty="0">
                        <a:solidFill>
                          <a:schemeClr val="tx1">
                            <a:lumMod val="50000"/>
                          </a:schemeClr>
                        </a:solidFill>
                        <a:latin typeface="+mn-lt"/>
                      </a:endParaRP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2790712029"/>
                  </a:ext>
                </a:extLst>
              </a:tr>
              <a:tr h="640822">
                <a:tc>
                  <a:txBody>
                    <a:bodyPr/>
                    <a:lstStyle/>
                    <a:p>
                      <a:r>
                        <a:rPr lang="en-US" sz="2000" b="1"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Total</a:t>
                      </a: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tabLst>
                          <a:tab pos="1027113" algn="r"/>
                        </a:tabLst>
                      </a:pPr>
                      <a:r>
                        <a:rPr lang="en-US" sz="2000" b="1"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100%</a:t>
                      </a:r>
                    </a:p>
                  </a:txBody>
                  <a:tcPr marL="76200" marR="76200" marT="38100" marB="381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4864378"/>
                  </a:ext>
                </a:extLst>
              </a:tr>
            </a:tbl>
          </a:graphicData>
        </a:graphic>
      </p:graphicFrame>
      <p:sp>
        <p:nvSpPr>
          <p:cNvPr id="2" name="Rectangle 1">
            <a:extLst>
              <a:ext uri="{FF2B5EF4-FFF2-40B4-BE49-F238E27FC236}">
                <a16:creationId xmlns:a16="http://schemas.microsoft.com/office/drawing/2014/main" id="{8AE5AA6A-D784-D04C-83F9-7AFCC2A3AAF5}"/>
              </a:ext>
            </a:extLst>
          </p:cNvPr>
          <p:cNvSpPr/>
          <p:nvPr/>
        </p:nvSpPr>
        <p:spPr>
          <a:xfrm>
            <a:off x="735101" y="1801821"/>
            <a:ext cx="6792132" cy="3865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7C152E-9772-E945-94E2-88BBD3D8B0D0}"/>
              </a:ext>
            </a:extLst>
          </p:cNvPr>
          <p:cNvSpPr/>
          <p:nvPr/>
        </p:nvSpPr>
        <p:spPr>
          <a:xfrm>
            <a:off x="7527233" y="1801820"/>
            <a:ext cx="2143148" cy="3865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9</a:t>
            </a:fld>
            <a:endParaRPr lang="en-US"/>
          </a:p>
        </p:txBody>
      </p:sp>
    </p:spTree>
    <p:custDataLst>
      <p:tags r:id="rId1"/>
    </p:custDataLst>
    <p:extLst>
      <p:ext uri="{BB962C8B-B14F-4D97-AF65-F5344CB8AC3E}">
        <p14:creationId xmlns:p14="http://schemas.microsoft.com/office/powerpoint/2010/main" val="21961774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5" ma:contentTypeDescription="Create a new document." ma:contentTypeScope="" ma:versionID="05fc193233ad29e821c6eefa9a2816e5">
  <xsd:schema xmlns:xsd="http://www.w3.org/2001/XMLSchema" xmlns:xs="http://www.w3.org/2001/XMLSchema" xmlns:p="http://schemas.microsoft.com/office/2006/metadata/properties" xmlns:ns2="61d7a295-102b-4ba7-8142-2982d133915a" targetNamespace="http://schemas.microsoft.com/office/2006/metadata/properties" ma:root="true" ma:fieldsID="1c20e19e109788141401e95e177d8727"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9CCD69-61BE-4472-A4D8-D6C027A9C9B2}">
  <ds:schemaRefs>
    <ds:schemaRef ds:uri="http://schemas.microsoft.com/sharepoint/v3/contenttype/forms"/>
  </ds:schemaRefs>
</ds:datastoreItem>
</file>

<file path=customXml/itemProps2.xml><?xml version="1.0" encoding="utf-8"?>
<ds:datastoreItem xmlns:ds="http://schemas.openxmlformats.org/officeDocument/2006/customXml" ds:itemID="{2229354E-5DD7-4703-B60C-536617DDDD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2602BF-1337-467C-8F6C-CCC35F41E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3653</TotalTime>
  <Words>1914</Words>
  <Application>Microsoft Office PowerPoint</Application>
  <PresentationFormat>Widescreen</PresentationFormat>
  <Paragraphs>193</Paragraphs>
  <Slides>17</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Amazon Ember</vt:lpstr>
      <vt:lpstr>Amazon Ember Light</vt:lpstr>
      <vt:lpstr>Arial</vt:lpstr>
      <vt:lpstr>Calibri</vt:lpstr>
      <vt:lpstr>Calibri Light</vt:lpstr>
      <vt:lpstr>Lucida Console</vt:lpstr>
      <vt:lpstr>Segoe UI</vt:lpstr>
      <vt:lpstr>Office Theme</vt:lpstr>
      <vt:lpstr>Exam Readiness: AWS Certified Solutions Architect - Associate</vt:lpstr>
      <vt:lpstr>Agenda</vt:lpstr>
      <vt:lpstr>What is Covered in This Course?</vt:lpstr>
      <vt:lpstr>Housekeeping</vt:lpstr>
      <vt:lpstr>The Exam What to Expect</vt:lpstr>
      <vt:lpstr>Why Certify?</vt:lpstr>
      <vt:lpstr>Validate Expertise with AWS Certification</vt:lpstr>
      <vt:lpstr>Maintaining Your Edge</vt:lpstr>
      <vt:lpstr>Question Allocation</vt:lpstr>
      <vt:lpstr>The Exam: Logistics</vt:lpstr>
      <vt:lpstr>The Exam: Mechanics</vt:lpstr>
      <vt:lpstr>The Exam: Sample Question</vt:lpstr>
      <vt:lpstr>The Exam: Sample Question</vt:lpstr>
      <vt:lpstr>The Exam: Sample Question</vt:lpstr>
      <vt:lpstr>The Exam: Sample Question</vt:lpstr>
      <vt:lpstr>General Strategies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Guerrero, John</cp:lastModifiedBy>
  <cp:revision>175</cp:revision>
  <cp:lastPrinted>2018-12-10T23:37:28Z</cp:lastPrinted>
  <dcterms:created xsi:type="dcterms:W3CDTF">2018-05-21T16:28:30Z</dcterms:created>
  <dcterms:modified xsi:type="dcterms:W3CDTF">2020-12-21T17:13:13Z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