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44" r:id="rId4"/>
    <p:sldId id="453" r:id="rId5"/>
    <p:sldId id="454" r:id="rId6"/>
    <p:sldId id="497" r:id="rId7"/>
    <p:sldId id="498" r:id="rId8"/>
    <p:sldId id="455" r:id="rId9"/>
    <p:sldId id="456" r:id="rId10"/>
    <p:sldId id="457" r:id="rId11"/>
    <p:sldId id="487" r:id="rId12"/>
    <p:sldId id="48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322" r:id="rId22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esclarecimentos pela URBEL, relativos à 4ª Reunião do COE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Orientações e procedimentos,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Esclarecimentos, solicitados pelo CMAR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2434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5313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CMAR</a:t>
            </a:r>
            <a:endParaRPr lang="pt-BR" sz="4000" b="1" dirty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99" y="1162115"/>
            <a:ext cx="10972802" cy="51603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2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Banco de Imóveis;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pt-BR" sz="220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2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Equipamentos para o CMAR;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pt-BR" sz="220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2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Horário de permanência na sala designada para o CMAR.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pt-BR" sz="220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pt-BR" sz="2200" dirty="0" smtClean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sz="2200" dirty="0" smtClean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sz="2200" dirty="0" smtClean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algn="just"/>
            <a:endParaRPr lang="pt-BR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2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esclarecimentos pela URBEL, relativos à 4ª Reunião do COE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Orientações e procedimentos,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Esclarecimentos, solicitados pelo CMAR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2434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3336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11"/>
          <p:cNvSpPr txBox="1">
            <a:spLocks noChangeArrowheads="1"/>
          </p:cNvSpPr>
          <p:nvPr/>
        </p:nvSpPr>
        <p:spPr bwMode="auto">
          <a:xfrm>
            <a:off x="1489642" y="2088696"/>
            <a:ext cx="92763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algn="just" eaLnBrk="1"/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Ações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 comunicação institucional que ajudem a viabilizar o reassentamento </a:t>
            </a:r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 264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famílias com o menor risco possível de conflitos pela intermediação entre os diversos atores/</a:t>
            </a:r>
            <a:r>
              <a:rPr lang="pt-BR" altLang="pt-BR" sz="2400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players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do Programa.</a:t>
            </a:r>
          </a:p>
          <a:p>
            <a:pPr algn="just" eaLnBrk="1"/>
            <a:endParaRPr lang="pt-BR" altLang="pt-BR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 eaLnBrk="1"/>
            <a:endParaRPr lang="pt-BR" altLang="pt-BR" sz="24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 eaLnBrk="1"/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proposta acompanha as </a:t>
            </a:r>
            <a:r>
              <a:rPr lang="pt-BR" altLang="pt-BR" sz="2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macroetapas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e </a:t>
            </a:r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cronograma, constantes no Plano de Providências nº </a:t>
            </a:r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01/2017</a:t>
            </a:r>
            <a:endParaRPr lang="pt-BR" alt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86543" y="671705"/>
            <a:ext cx="9655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PLANO DE COMUNICAÇÃO INSTITUCIONAL</a:t>
            </a:r>
            <a:endParaRPr lang="pt-BR" sz="4000" b="1" dirty="0">
              <a:solidFill>
                <a:schemeClr val="accent5">
                  <a:lumMod val="50000"/>
                </a:schemeClr>
              </a:solidFill>
              <a:latin typeface="Calibri" panose="020F0502020204030204"/>
            </a:endParaRP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651760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11"/>
          <p:cNvSpPr txBox="1">
            <a:spLocks noChangeArrowheads="1"/>
          </p:cNvSpPr>
          <p:nvPr/>
        </p:nvSpPr>
        <p:spPr bwMode="auto">
          <a:xfrm>
            <a:off x="1451768" y="1874461"/>
            <a:ext cx="97605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algn="just" eaLnBrk="1"/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Passar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ao </a:t>
            </a:r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público-alvo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, ou seja, àquelas famílias que serão reassentadas, </a:t>
            </a:r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informações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que </a:t>
            </a:r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permitam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que o processo ocorra da maneira mais segura e proveitosa possível para todas as partes envolvidas. </a:t>
            </a:r>
          </a:p>
        </p:txBody>
      </p:sp>
      <p:sp>
        <p:nvSpPr>
          <p:cNvPr id="6147" name="CaixaDeTexto 1"/>
          <p:cNvSpPr txBox="1">
            <a:spLocks noChangeArrowheads="1"/>
          </p:cNvSpPr>
          <p:nvPr/>
        </p:nvSpPr>
        <p:spPr bwMode="auto">
          <a:xfrm>
            <a:off x="1451769" y="944563"/>
            <a:ext cx="22665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OBJETIVO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149" name="CaixaDeTexto 2"/>
          <p:cNvSpPr txBox="1">
            <a:spLocks noChangeArrowheads="1"/>
          </p:cNvSpPr>
          <p:nvPr/>
        </p:nvSpPr>
        <p:spPr bwMode="auto">
          <a:xfrm>
            <a:off x="1481591" y="4152542"/>
            <a:ext cx="97008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Foi </a:t>
            </a:r>
            <a:r>
              <a:rPr lang="pt-BR" altLang="pt-BR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usado como base o estudo Mídia e Favela, Comunicação e Democracia nas Favelas e Espaços Populares: Levantamento de Mídia Alternativa. </a:t>
            </a: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1451768" y="3296802"/>
            <a:ext cx="28039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REFERÊNCIA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337955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137"/>
          <p:cNvSpPr txBox="1">
            <a:spLocks noChangeArrowheads="1"/>
          </p:cNvSpPr>
          <p:nvPr/>
        </p:nvSpPr>
        <p:spPr bwMode="auto">
          <a:xfrm>
            <a:off x="1180760" y="1157075"/>
            <a:ext cx="94870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algn="just" eaLnBrk="1"/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As ações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de comunicação institucional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partem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das constatações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de um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estudo que identificou 104 veículos de comunicação, presentes em favelas e espaços populares da Região Metropolitana do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RJ.</a:t>
            </a: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eaLnBrk="1"/>
            <a:r>
              <a:rPr lang="pt-BR" altLang="pt-BR" sz="1800" dirty="0"/>
              <a:t> </a:t>
            </a:r>
          </a:p>
        </p:txBody>
      </p:sp>
      <p:pic>
        <p:nvPicPr>
          <p:cNvPr id="7171" name="Imagem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24802" r="32281" b="17101"/>
          <a:stretch>
            <a:fillRect/>
          </a:stretch>
        </p:blipFill>
        <p:spPr bwMode="auto">
          <a:xfrm>
            <a:off x="5605750" y="2304522"/>
            <a:ext cx="5153025" cy="432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CaixaDeTexto 139"/>
          <p:cNvSpPr txBox="1">
            <a:spLocks noChangeArrowheads="1"/>
          </p:cNvSpPr>
          <p:nvPr/>
        </p:nvSpPr>
        <p:spPr bwMode="auto">
          <a:xfrm>
            <a:off x="1180760" y="2782651"/>
            <a:ext cx="484296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1800" dirty="0"/>
              <a:t>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Entre os tipos de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veículos mais comuns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identificados pelo levantamento estão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os blogs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(23),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seguidos de jornais impressos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(18)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 rádios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(12). Dos 73 que responderam ao questionário, 39 são veículos de Internet (blogs, sites, web-TVs, web-rádios etc.).</a:t>
            </a:r>
          </a:p>
          <a:p>
            <a:pPr eaLnBrk="1"/>
            <a:endParaRPr lang="pt-BR" altLang="pt-BR" sz="1800" dirty="0"/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1180760" y="375065"/>
            <a:ext cx="1925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ESTUDO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32731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aixaDeTexto 139"/>
          <p:cNvSpPr txBox="1">
            <a:spLocks noChangeArrowheads="1"/>
          </p:cNvSpPr>
          <p:nvPr/>
        </p:nvSpPr>
        <p:spPr bwMode="auto">
          <a:xfrm>
            <a:off x="1265601" y="1517797"/>
            <a:ext cx="91821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marL="342900" indent="-342900" eaLnBrk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Reformulação do site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institucional;</a:t>
            </a: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Criação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de uma “sala do reassentado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”; </a:t>
            </a: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Criação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de eventos/reuniões periódicos para explicações primárias sobre o andamento do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programa; </a:t>
            </a: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Criação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de um jornal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impresso;</a:t>
            </a: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eaLnBrk="1">
              <a:buFont typeface="Arial" panose="020B0604020202020204" pitchFamily="34" charset="0"/>
              <a:buChar char="•"/>
            </a:pP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Acompanhamento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 registro de matérias e fotos/vídeos das etapas como a “seleção preliminar de imóveis prospectados” e “vistoria dos imóveis selecionados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”; </a:t>
            </a: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eaLnBrk="1"/>
            <a:endParaRPr lang="pt-BR" altLang="pt-BR" sz="1800" dirty="0"/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1265601" y="563601"/>
            <a:ext cx="1590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AÇÕES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56014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1"/>
          <p:cNvSpPr txBox="1">
            <a:spLocks noChangeArrowheads="1"/>
          </p:cNvSpPr>
          <p:nvPr/>
        </p:nvSpPr>
        <p:spPr bwMode="auto">
          <a:xfrm>
            <a:off x="1395270" y="1683215"/>
            <a:ext cx="89082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marL="342900" indent="-342900" algn="just" eaLnBrk="1">
              <a:buFont typeface="Arial" panose="020B0604020202020204" pitchFamily="34" charset="0"/>
              <a:buChar char="•"/>
            </a:pP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Esclarecimento de dúvidas por meio de reuniões, simulações, vídeos explicativos, reportagens e material impresso: fundamental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para que os participantes do programa e as comunidades em geral percebam uma atitude séria e de comprometimento por parte dos órgãos envolvidos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;</a:t>
            </a:r>
          </a:p>
          <a:p>
            <a:pPr marL="342900" indent="-342900" algn="just" eaLnBrk="1">
              <a:buFont typeface="Arial" panose="020B0604020202020204" pitchFamily="34" charset="0"/>
              <a:buChar char="•"/>
            </a:pPr>
            <a:endParaRPr lang="pt-BR" altLang="pt-BR" sz="24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algn="just" eaLnBrk="1"/>
            <a:endParaRPr lang="pt-BR" altLang="pt-BR" sz="1800" dirty="0"/>
          </a:p>
        </p:txBody>
      </p:sp>
      <p:sp>
        <p:nvSpPr>
          <p:cNvPr id="9220" name="CaixaDeTexto 2"/>
          <p:cNvSpPr txBox="1">
            <a:spLocks noChangeArrowheads="1"/>
          </p:cNvSpPr>
          <p:nvPr/>
        </p:nvSpPr>
        <p:spPr bwMode="auto">
          <a:xfrm>
            <a:off x="1395269" y="4048349"/>
            <a:ext cx="89082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marL="342900" indent="-342900" algn="just" eaLnBrk="1">
              <a:buFont typeface="Arial" panose="020B0604020202020204" pitchFamily="34" charset="0"/>
              <a:buChar char="•"/>
            </a:pP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Fomento de cursos de interesse coletivo. Tais atividades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podem ser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criadas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com a participação de parceiros, tais como 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Cemig, </a:t>
            </a:r>
            <a:r>
              <a:rPr lang="pt-BR" altLang="pt-BR" sz="2400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Copasa</a:t>
            </a:r>
            <a:r>
              <a:rPr lang="pt-BR" alt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pt-BR" altLang="pt-BR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 demais empresas responsáveis pelos serviços públicos;</a:t>
            </a:r>
          </a:p>
          <a:p>
            <a:pPr algn="just" eaLnBrk="1"/>
            <a:endParaRPr lang="pt-BR" altLang="pt-BR" sz="2400" dirty="0"/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1265601" y="563601"/>
            <a:ext cx="1590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AÇÕES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81585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1"/>
          <p:cNvSpPr txBox="1">
            <a:spLocks noChangeArrowheads="1"/>
          </p:cNvSpPr>
          <p:nvPr/>
        </p:nvSpPr>
        <p:spPr bwMode="auto">
          <a:xfrm>
            <a:off x="1395270" y="1673789"/>
            <a:ext cx="89082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Criação de mutirões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em diversas datas em que serão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explicadas informações-chaves do Programa. 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É necessário que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os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reassentados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compreendam tudo para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que não voltem atrás nas decisões.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Registro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dos mutirões, depoimentos dos envolvidos a serem publicados no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site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 jornal;</a:t>
            </a:r>
          </a:p>
          <a:p>
            <a:pPr marL="342900" indent="-342900" algn="just" eaLnBrk="1">
              <a:buFont typeface="Arial" panose="020B0604020202020204" pitchFamily="34" charset="0"/>
              <a:buChar char="•"/>
            </a:pPr>
            <a:endParaRPr lang="pt-BR" altLang="pt-BR" sz="1800" dirty="0"/>
          </a:p>
        </p:txBody>
      </p:sp>
      <p:sp>
        <p:nvSpPr>
          <p:cNvPr id="9220" name="CaixaDeTexto 2"/>
          <p:cNvSpPr txBox="1">
            <a:spLocks noChangeArrowheads="1"/>
          </p:cNvSpPr>
          <p:nvPr/>
        </p:nvSpPr>
        <p:spPr bwMode="auto">
          <a:xfrm>
            <a:off x="1395270" y="3208239"/>
            <a:ext cx="890822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Os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mutirões acima vão ser prévia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da audiência pública,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que deve ser realizada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em um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contexto de evento de maior porte, com a presença de todos os parceiros e famílias a serem reassentadas.  Registro e fotos para divulgação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;</a:t>
            </a:r>
          </a:p>
          <a:p>
            <a:endParaRPr lang="pt-BR" altLang="pt-BR" sz="2000" dirty="0" smtClean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a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criação de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uma pauta para divulgar nos grandes meios deverá ser avaliada e, caso julgada conveniente, serão fornecidos os subsídios e informações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às assessorias.</a:t>
            </a:r>
            <a:endParaRPr lang="pt-BR" altLang="pt-BR" sz="20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algn="just" eaLnBrk="1"/>
            <a:endParaRPr lang="pt-BR" altLang="pt-BR" sz="2400" dirty="0"/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1265601" y="563601"/>
            <a:ext cx="1590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AÇÕES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517709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1"/>
          <p:cNvSpPr txBox="1">
            <a:spLocks noChangeArrowheads="1"/>
          </p:cNvSpPr>
          <p:nvPr/>
        </p:nvSpPr>
        <p:spPr bwMode="auto">
          <a:xfrm>
            <a:off x="1265601" y="2032007"/>
            <a:ext cx="93772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A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etapas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do reassentamento representam </a:t>
            </a: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a materialização do Programa e geram bons depoimentos e casos a serem registrados e publicados no </a:t>
            </a:r>
            <a:r>
              <a:rPr lang="pt-BR" alt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site e jornal impresso;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algn="just"/>
            <a:endParaRPr lang="pt-BR" altLang="pt-BR" sz="2000" dirty="0" smtClean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Articulação com todos os parceiros a fim de mitigar conflitos e promover maior divulgação das ações do Programa. Todas as matérias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, fotos e vídeos podem ser disponibilizados nos sites dos parceiros e demais mídias veiculadas por eles. </a:t>
            </a:r>
            <a:endParaRPr lang="pt-BR" altLang="pt-BR" sz="20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endParaRPr lang="pt-BR" altLang="pt-BR" sz="2000" dirty="0"/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1265601" y="563601"/>
            <a:ext cx="1590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AÇÕES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061377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6ª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3 </a:t>
            </a:r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de outubro de 2017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1"/>
          <p:cNvSpPr txBox="1">
            <a:spLocks noChangeArrowheads="1"/>
          </p:cNvSpPr>
          <p:nvPr/>
        </p:nvSpPr>
        <p:spPr bwMode="auto">
          <a:xfrm>
            <a:off x="1265601" y="1871752"/>
            <a:ext cx="890822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mobilização poderá ser feita de várias formas, incluindo sempre a estrutura das comunidades.  As associações podem ser parceiras e garantir o acesso às informações como data de encontros, eventos etc.;</a:t>
            </a:r>
          </a:p>
          <a:p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 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Poderão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ser usados igrejas, escolas, comércios, centros de atendimento social e de saúde para distribuição de material impresso;</a:t>
            </a:r>
          </a:p>
          <a:p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P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residentes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das associações  de moradores 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e líderes comunitários podem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formar grupos no 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Whatsapp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para repassar as informações e trocar ideias com os reassentados.</a:t>
            </a: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1058211" y="591882"/>
            <a:ext cx="105324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742950" indent="-28575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1430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6002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057400" indent="-228600"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E7E7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eaLnBrk="1"/>
            <a:r>
              <a:rPr lang="pt-BR" altLang="pt-BR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MOBILIZAÇÃO DO PÚBLICO A SER REASSENTADO</a:t>
            </a:r>
            <a:endParaRPr lang="pt-BR" altLang="pt-BR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51985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encaminhamento, solicitados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pelo DNIT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para encaminhamento, solicitados pela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URBEL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esclarecimentos pela URBEL, relativos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à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4ª Reunião do COE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Orientações e procedimentos, solicitados pela URBEL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Esclarecimentos, solicitados pelo CMAR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2434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encaminhamento, solicitados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pelo DNIT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esclarecimentos pela URBEL, relativos à 4ª Reunião do COE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Orientações e procedimentos,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Esclarecimentos, solicitados pelo CMAR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2434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9477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para encaminhamento, solicitados pela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URBEL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esclarecimentos pela URBEL, relativos à 4ª Reunião do COE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Orientações e procedimentos,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Esclarecimentos, solicitados pelo CMAR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2434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7304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2814929" y="2559915"/>
            <a:ext cx="6866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Status do reassentamento</a:t>
            </a:r>
            <a:endParaRPr lang="pt-BR" sz="4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147559"/>
              </p:ext>
            </p:extLst>
          </p:nvPr>
        </p:nvGraphicFramePr>
        <p:xfrm>
          <a:off x="2941638" y="300038"/>
          <a:ext cx="6308725" cy="625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lanilha" r:id="rId3" imgW="6309360" imgH="6256202" progId="Excel.Sheet.12">
                  <p:embed/>
                </p:oleObj>
              </mc:Choice>
              <mc:Fallback>
                <p:oleObj name="Planilha" r:id="rId3" imgW="6309360" imgH="62562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1638" y="300038"/>
                        <a:ext cx="6308725" cy="625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2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esclarecimentos pela URBEL, relativos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à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4ª Reunião do COE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Orientações e procedimentos,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Esclarecimentos, solicitados pelo CMAR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2434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212971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esclarecimentos pela URBEL, relativos à 4ª Reunião do COE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Orientações e procedimentos,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2434" y="4612603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Esclarecimentos, solicitados pelo CMAR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2434" y="5377340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12841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6497</TotalTime>
  <Words>1252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Times New Roman</vt:lpstr>
      <vt:lpstr>Wingdings</vt:lpstr>
      <vt:lpstr>Tema do Office</vt:lpstr>
      <vt:lpstr>Planilha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CMAR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463</cp:revision>
  <cp:lastPrinted>2017-10-02T19:29:58Z</cp:lastPrinted>
  <dcterms:created xsi:type="dcterms:W3CDTF">2017-04-07T13:10:33Z</dcterms:created>
  <dcterms:modified xsi:type="dcterms:W3CDTF">2017-11-21T18:49:21Z</dcterms:modified>
</cp:coreProperties>
</file>