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453" r:id="rId4"/>
    <p:sldId id="488" r:id="rId5"/>
    <p:sldId id="489" r:id="rId6"/>
    <p:sldId id="490" r:id="rId7"/>
    <p:sldId id="493" r:id="rId8"/>
    <p:sldId id="494" r:id="rId9"/>
    <p:sldId id="322" r:id="rId10"/>
  </p:sldIdLst>
  <p:sldSz cx="12192000" cy="6858000"/>
  <p:notesSz cx="6797675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5896947"/>
            <a:ext cx="12192000" cy="961053"/>
          </a:xfrm>
          <a:prstGeom prst="rect">
            <a:avLst/>
          </a:prstGeom>
          <a:solidFill>
            <a:srgbClr val="0C6A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9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 descr="pasted-image.png"/>
          <p:cNvPicPr>
            <a:picLocks noChangeAspect="1"/>
          </p:cNvPicPr>
          <p:nvPr/>
        </p:nvPicPr>
        <p:blipFill>
          <a:blip r:embed="rId2">
            <a:alphaModFix amt="34503"/>
            <a:extLst/>
          </a:blip>
          <a:stretch>
            <a:fillRect/>
          </a:stretch>
        </p:blipFill>
        <p:spPr>
          <a:xfrm rot="5400000">
            <a:off x="10054468" y="4194550"/>
            <a:ext cx="2893220" cy="313535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o do Título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802" cy="1143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Texto do Título</a:t>
            </a:r>
          </a:p>
        </p:txBody>
      </p:sp>
      <p:sp>
        <p:nvSpPr>
          <p:cNvPr id="3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802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3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497" y="6308725"/>
            <a:ext cx="1527433" cy="49022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tângulo"/>
          <p:cNvSpPr/>
          <p:nvPr/>
        </p:nvSpPr>
        <p:spPr>
          <a:xfrm>
            <a:off x="-12774" y="347436"/>
            <a:ext cx="180410" cy="997404"/>
          </a:xfrm>
          <a:prstGeom prst="rect">
            <a:avLst/>
          </a:prstGeom>
          <a:solidFill>
            <a:srgbClr val="2983C4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0" name="Retângulo"/>
          <p:cNvSpPr/>
          <p:nvPr/>
        </p:nvSpPr>
        <p:spPr>
          <a:xfrm>
            <a:off x="-12774" y="1885381"/>
            <a:ext cx="180410" cy="997405"/>
          </a:xfrm>
          <a:prstGeom prst="rect">
            <a:avLst/>
          </a:prstGeom>
          <a:solidFill>
            <a:srgbClr val="E7692E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1" name="Retângulo"/>
          <p:cNvSpPr/>
          <p:nvPr/>
        </p:nvSpPr>
        <p:spPr>
          <a:xfrm>
            <a:off x="-12774" y="3423326"/>
            <a:ext cx="180410" cy="997405"/>
          </a:xfrm>
          <a:prstGeom prst="rect">
            <a:avLst/>
          </a:prstGeom>
          <a:solidFill>
            <a:srgbClr val="3F8837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" name="Retângulo"/>
          <p:cNvSpPr/>
          <p:nvPr/>
        </p:nvSpPr>
        <p:spPr>
          <a:xfrm>
            <a:off x="-12774" y="4961272"/>
            <a:ext cx="180410" cy="997405"/>
          </a:xfrm>
          <a:prstGeom prst="rect">
            <a:avLst/>
          </a:prstGeom>
          <a:solidFill>
            <a:srgbClr val="E04875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69963" y="6218564"/>
            <a:ext cx="267426" cy="27557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3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7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6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52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 descr="pasted-image.png"/>
          <p:cNvPicPr>
            <a:picLocks noChangeAspect="1"/>
          </p:cNvPicPr>
          <p:nvPr/>
        </p:nvPicPr>
        <p:blipFill>
          <a:blip r:embed="rId2">
            <a:alphaModFix amt="5238"/>
            <a:extLst/>
          </a:blip>
          <a:stretch>
            <a:fillRect/>
          </a:stretch>
        </p:blipFill>
        <p:spPr>
          <a:xfrm>
            <a:off x="2981325" y="627856"/>
            <a:ext cx="7819232" cy="603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4025" y="763588"/>
            <a:ext cx="3663158" cy="4880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96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2" name="Retângulo 1"/>
          <p:cNvSpPr/>
          <p:nvPr/>
        </p:nvSpPr>
        <p:spPr>
          <a:xfrm>
            <a:off x="2826905" y="2383876"/>
            <a:ext cx="6092825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accent5">
                    <a:lumMod val="50000"/>
                  </a:schemeClr>
                </a:solidFill>
              </a:rPr>
              <a:t>10ª Reunião do Conselho Executivo</a:t>
            </a:r>
            <a:endParaRPr lang="pt-BR" sz="5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</a:rPr>
              <a:t>19 de dezembro de 2017</a:t>
            </a:r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10418" y="685189"/>
            <a:ext cx="10125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PROGRAMA JUDICIAL DE CONCILIAÇÃO PARA REMOÇÃO E REASSENTAMENTO</a:t>
            </a:r>
          </a:p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HUMANIZADOS DE FAMÍLIAS DO ANEL RODOVIÁRIO E BR-381</a:t>
            </a:r>
          </a:p>
        </p:txBody>
      </p:sp>
    </p:spTree>
    <p:extLst>
      <p:ext uri="{BB962C8B-B14F-4D97-AF65-F5344CB8AC3E}">
        <p14:creationId xmlns:p14="http://schemas.microsoft.com/office/powerpoint/2010/main" val="28432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Pleitos do CMAR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Pleitos do CMAR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3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Pleitos CMAR</a:t>
            </a:r>
            <a:endParaRPr lang="pt-BR" sz="4000" b="1" dirty="0">
              <a:solidFill>
                <a:schemeClr val="accent5">
                  <a:lumMod val="50000"/>
                </a:schemeClr>
              </a:solidFill>
              <a:latin typeface="Calibri" panose="020F0502020204030204"/>
            </a:endParaRP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9267" y="1019988"/>
            <a:ext cx="109728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Calibri"/>
                <a:cs typeface="Times New Roman"/>
              </a:rPr>
              <a:t>1) Solicitação do CMAR: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/>
                <a:cs typeface="Times New Roman"/>
              </a:rPr>
              <a:t>Em 01/09/2017 o CMAR solicita fornecimento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Calibri"/>
                <a:cs typeface="Times New Roman"/>
              </a:rPr>
              <a:t>de bens e materiais ao juízo; 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Times New Roman"/>
              </a:rPr>
              <a:t> Em 19/09/2017 o juiz profere a seguinte decisão: considerando-se o volume de material cujo empréstimo foi solicitado, bem como eventuais implicações advindas da troca de sala requerida, intimem-se os parceiros do Programa (DNIT, URBEL, MPF e DPU) para que se manifestem acerca do pedido formulado.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dirty="0">
              <a:solidFill>
                <a:schemeClr val="accent1">
                  <a:lumMod val="50000"/>
                </a:schemeClr>
              </a:solidFill>
              <a:latin typeface="Arial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Times New Roman"/>
              </a:rPr>
              <a:t>2) Demais pontos: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Times New Roman"/>
              </a:rPr>
              <a:t>Custeamento de despesas gerais;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Times New Roman"/>
              </a:rPr>
              <a:t>Atendimento ao Regimento Interno do Edifício </a:t>
            </a:r>
            <a:r>
              <a:rPr lang="pt-BR" smtClean="0">
                <a:solidFill>
                  <a:schemeClr val="accent1">
                    <a:lumMod val="50000"/>
                  </a:schemeClr>
                </a:solidFill>
                <a:latin typeface="Arial"/>
                <a:cs typeface="Times New Roman"/>
              </a:rPr>
              <a:t>Chagas Dória.</a:t>
            </a:r>
            <a:endParaRPr lang="pt-BR" dirty="0" smtClean="0">
              <a:solidFill>
                <a:schemeClr val="accent1">
                  <a:lumMod val="50000"/>
                </a:schemeClr>
              </a:solidFill>
              <a:latin typeface="Arial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chemeClr val="accent1">
                  <a:lumMod val="50000"/>
                </a:schemeClr>
              </a:solidFill>
              <a:latin typeface="Arial"/>
              <a:cs typeface="Times New Roman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9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Pleitos do CMAR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Pauta Livre</a:t>
            </a:r>
            <a:endParaRPr lang="pt-BR" sz="4000" b="1" dirty="0">
              <a:solidFill>
                <a:schemeClr val="accent5">
                  <a:lumMod val="50000"/>
                </a:schemeClr>
              </a:solidFill>
              <a:latin typeface="Calibri" panose="020F0502020204030204"/>
            </a:endParaRP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Status do reassentamento definitivo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9267" y="157073"/>
            <a:ext cx="10972802" cy="61799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Status dos processos homologados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679267" y="1324074"/>
            <a:ext cx="10972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Calibri"/>
                <a:cs typeface="Times New Roman"/>
              </a:rPr>
              <a:t> Processos homologados: 34;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Calibri"/>
                <a:cs typeface="Times New Roman"/>
              </a:rPr>
              <a:t>Valor do aluguel social: R$ 229.200,00/ano;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77610"/>
              </p:ext>
            </p:extLst>
          </p:nvPr>
        </p:nvGraphicFramePr>
        <p:xfrm>
          <a:off x="3815443" y="2796415"/>
          <a:ext cx="2907574" cy="2579668"/>
        </p:xfrm>
        <a:graphic>
          <a:graphicData uri="http://schemas.openxmlformats.org/drawingml/2006/table">
            <a:tbl>
              <a:tblPr/>
              <a:tblGrid>
                <a:gridCol w="1537338">
                  <a:extLst>
                    <a:ext uri="{9D8B030D-6E8A-4147-A177-3AD203B41FA5}">
                      <a16:colId xmlns:a16="http://schemas.microsoft.com/office/drawing/2014/main" xmlns="" val="2353589826"/>
                    </a:ext>
                  </a:extLst>
                </a:gridCol>
                <a:gridCol w="1370236">
                  <a:extLst>
                    <a:ext uri="{9D8B030D-6E8A-4147-A177-3AD203B41FA5}">
                      <a16:colId xmlns:a16="http://schemas.microsoft.com/office/drawing/2014/main" xmlns="" val="2007437562"/>
                    </a:ext>
                  </a:extLst>
                </a:gridCol>
              </a:tblGrid>
              <a:tr h="3685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Origem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Quantidade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3351708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Bom Destino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9702955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3500098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Vila da Luz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0543640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Vila da Paz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99575633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Vila Pica Pau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3146029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Vila PUC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478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apoio.png" descr="apo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107" y="2239106"/>
            <a:ext cx="6458745" cy="581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Untitled-1.png" descr="Untitled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05" y="3398838"/>
            <a:ext cx="10389395" cy="1050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70" y="2349345"/>
            <a:ext cx="1286256" cy="4754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00905" y="3394931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Realização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53870" y="1683155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Apoio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37243" y="1661194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Parceiros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6775</TotalTime>
  <Words>389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Status dos processos homologados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Guedes</dc:creator>
  <cp:lastModifiedBy>Lucas Guedes</cp:lastModifiedBy>
  <cp:revision>474</cp:revision>
  <cp:lastPrinted>2017-12-19T13:30:26Z</cp:lastPrinted>
  <dcterms:created xsi:type="dcterms:W3CDTF">2017-04-07T13:10:33Z</dcterms:created>
  <dcterms:modified xsi:type="dcterms:W3CDTF">2018-01-02T16:55:35Z</dcterms:modified>
</cp:coreProperties>
</file>