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2" r:id="rId2"/>
    <p:sldId id="313" r:id="rId3"/>
    <p:sldId id="344" r:id="rId4"/>
    <p:sldId id="515" r:id="rId5"/>
    <p:sldId id="516" r:id="rId6"/>
    <p:sldId id="526" r:id="rId7"/>
    <p:sldId id="531" r:id="rId8"/>
    <p:sldId id="532" r:id="rId9"/>
    <p:sldId id="533" r:id="rId10"/>
    <p:sldId id="530" r:id="rId11"/>
  </p:sldIdLst>
  <p:sldSz cx="12192000" cy="6858000"/>
  <p:notesSz cx="6797675" cy="987266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C6A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732" autoAdjust="0"/>
    <p:restoredTop sz="94660"/>
  </p:normalViewPr>
  <p:slideViewPr>
    <p:cSldViewPr snapToGrid="0">
      <p:cViewPr varScale="1">
        <p:scale>
          <a:sx n="81" d="100"/>
          <a:sy n="81" d="100"/>
        </p:scale>
        <p:origin x="1085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pt-BR" dirty="0" smtClean="0"/>
              <a:t>Clique para editar o estilo do subtítulo mestre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26B61-6D7E-4802-9C03-0D088B1457B8}" type="datetimeFigureOut">
              <a:rPr lang="pt-BR" smtClean="0"/>
              <a:t>02/01/2018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1D534-25CE-4AF0-BB79-166E316DA4E0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Retângulo 6"/>
          <p:cNvSpPr/>
          <p:nvPr userDrawn="1"/>
        </p:nvSpPr>
        <p:spPr>
          <a:xfrm>
            <a:off x="0" y="5896947"/>
            <a:ext cx="12192000" cy="961053"/>
          </a:xfrm>
          <a:prstGeom prst="rect">
            <a:avLst/>
          </a:prstGeom>
          <a:solidFill>
            <a:srgbClr val="0C6A8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3980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26B61-6D7E-4802-9C03-0D088B1457B8}" type="datetimeFigureOut">
              <a:rPr lang="pt-BR" smtClean="0"/>
              <a:t>02/01/2018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1D534-25CE-4AF0-BB79-166E316DA4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4351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26B61-6D7E-4802-9C03-0D088B1457B8}" type="datetimeFigureOut">
              <a:rPr lang="pt-BR" smtClean="0"/>
              <a:t>02/01/2018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1D534-25CE-4AF0-BB79-166E316DA4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1940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26B61-6D7E-4802-9C03-0D088B1457B8}" type="datetimeFigureOut">
              <a:rPr lang="pt-BR" smtClean="0"/>
              <a:t>02/01/2018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1D534-25CE-4AF0-BB79-166E316DA4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3154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asted-image.png" descr="pasted-image.png"/>
          <p:cNvPicPr>
            <a:picLocks noChangeAspect="1"/>
          </p:cNvPicPr>
          <p:nvPr/>
        </p:nvPicPr>
        <p:blipFill>
          <a:blip r:embed="rId2">
            <a:alphaModFix amt="34503"/>
            <a:extLst/>
          </a:blip>
          <a:stretch>
            <a:fillRect/>
          </a:stretch>
        </p:blipFill>
        <p:spPr>
          <a:xfrm rot="5400000">
            <a:off x="10054468" y="4194550"/>
            <a:ext cx="2893220" cy="3135359"/>
          </a:xfrm>
          <a:prstGeom prst="rect">
            <a:avLst/>
          </a:prstGeom>
          <a:ln w="12700">
            <a:miter lim="400000"/>
          </a:ln>
        </p:spPr>
      </p:pic>
      <p:sp>
        <p:nvSpPr>
          <p:cNvPr id="36" name="Texto do Título"/>
          <p:cNvSpPr txBox="1">
            <a:spLocks noGrp="1"/>
          </p:cNvSpPr>
          <p:nvPr>
            <p:ph type="title"/>
          </p:nvPr>
        </p:nvSpPr>
        <p:spPr>
          <a:xfrm>
            <a:off x="609599" y="274638"/>
            <a:ext cx="10972802" cy="1143000"/>
          </a:xfrm>
          <a:prstGeom prst="rect">
            <a:avLst/>
          </a:prstGeom>
        </p:spPr>
        <p:txBody>
          <a:bodyPr lIns="45718" tIns="45718" rIns="45718" bIns="45718" anchor="t"/>
          <a:lstStyle/>
          <a:p>
            <a:r>
              <a:t>Texto do Título</a:t>
            </a:r>
          </a:p>
        </p:txBody>
      </p:sp>
      <p:sp>
        <p:nvSpPr>
          <p:cNvPr id="37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609599" y="1600200"/>
            <a:ext cx="10972802" cy="4525963"/>
          </a:xfrm>
          <a:prstGeom prst="rect">
            <a:avLst/>
          </a:prstGeom>
        </p:spPr>
        <p:txBody>
          <a:bodyPr lIns="45718" tIns="45718" rIns="45718" bIns="45718"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pic>
        <p:nvPicPr>
          <p:cNvPr id="38" name="pasted-image.pdf" descr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89497" y="6308725"/>
            <a:ext cx="1527433" cy="490224"/>
          </a:xfrm>
          <a:prstGeom prst="rect">
            <a:avLst/>
          </a:prstGeom>
          <a:ln w="12700">
            <a:miter lim="400000"/>
          </a:ln>
        </p:spPr>
      </p:pic>
      <p:sp>
        <p:nvSpPr>
          <p:cNvPr id="39" name="Retângulo"/>
          <p:cNvSpPr/>
          <p:nvPr/>
        </p:nvSpPr>
        <p:spPr>
          <a:xfrm>
            <a:off x="-12774" y="347436"/>
            <a:ext cx="180410" cy="997404"/>
          </a:xfrm>
          <a:prstGeom prst="rect">
            <a:avLst/>
          </a:prstGeom>
          <a:solidFill>
            <a:srgbClr val="2983C4"/>
          </a:solidFill>
          <a:ln w="25400">
            <a:solidFill>
              <a:schemeClr val="accent1"/>
            </a:solidFill>
          </a:ln>
        </p:spPr>
        <p:txBody>
          <a:bodyPr lIns="22859" tIns="22859" rIns="22859" bIns="22859"/>
          <a:lstStyle/>
          <a:p>
            <a:endParaRPr sz="900"/>
          </a:p>
        </p:txBody>
      </p:sp>
      <p:sp>
        <p:nvSpPr>
          <p:cNvPr id="40" name="Retângulo"/>
          <p:cNvSpPr/>
          <p:nvPr/>
        </p:nvSpPr>
        <p:spPr>
          <a:xfrm>
            <a:off x="-12774" y="1885381"/>
            <a:ext cx="180410" cy="997405"/>
          </a:xfrm>
          <a:prstGeom prst="rect">
            <a:avLst/>
          </a:prstGeom>
          <a:solidFill>
            <a:srgbClr val="E7692E"/>
          </a:solidFill>
          <a:ln w="25400">
            <a:solidFill>
              <a:schemeClr val="accent1"/>
            </a:solidFill>
          </a:ln>
        </p:spPr>
        <p:txBody>
          <a:bodyPr lIns="22859" tIns="22859" rIns="22859" bIns="22859"/>
          <a:lstStyle/>
          <a:p>
            <a:endParaRPr sz="900"/>
          </a:p>
        </p:txBody>
      </p:sp>
      <p:sp>
        <p:nvSpPr>
          <p:cNvPr id="41" name="Retângulo"/>
          <p:cNvSpPr/>
          <p:nvPr/>
        </p:nvSpPr>
        <p:spPr>
          <a:xfrm>
            <a:off x="-12774" y="3423326"/>
            <a:ext cx="180410" cy="997405"/>
          </a:xfrm>
          <a:prstGeom prst="rect">
            <a:avLst/>
          </a:prstGeom>
          <a:solidFill>
            <a:srgbClr val="3F8837"/>
          </a:solidFill>
          <a:ln w="25400">
            <a:solidFill>
              <a:schemeClr val="accent1"/>
            </a:solidFill>
          </a:ln>
        </p:spPr>
        <p:txBody>
          <a:bodyPr lIns="22859" tIns="22859" rIns="22859" bIns="22859"/>
          <a:lstStyle/>
          <a:p>
            <a:endParaRPr sz="900"/>
          </a:p>
        </p:txBody>
      </p:sp>
      <p:sp>
        <p:nvSpPr>
          <p:cNvPr id="42" name="Retângulo"/>
          <p:cNvSpPr/>
          <p:nvPr/>
        </p:nvSpPr>
        <p:spPr>
          <a:xfrm>
            <a:off x="-12774" y="4961272"/>
            <a:ext cx="180410" cy="997405"/>
          </a:xfrm>
          <a:prstGeom prst="rect">
            <a:avLst/>
          </a:prstGeom>
          <a:solidFill>
            <a:srgbClr val="E04875"/>
          </a:solidFill>
          <a:ln w="25400">
            <a:solidFill>
              <a:schemeClr val="accent1"/>
            </a:solidFill>
          </a:ln>
        </p:spPr>
        <p:txBody>
          <a:bodyPr lIns="22859" tIns="22859" rIns="22859" bIns="22859"/>
          <a:lstStyle/>
          <a:p>
            <a:endParaRPr sz="900"/>
          </a:p>
        </p:txBody>
      </p:sp>
      <p:sp>
        <p:nvSpPr>
          <p:cNvPr id="43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8469963" y="6218564"/>
            <a:ext cx="267426" cy="27557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97366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26B61-6D7E-4802-9C03-0D088B1457B8}" type="datetimeFigureOut">
              <a:rPr lang="pt-BR" smtClean="0"/>
              <a:t>02/01/2018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1D534-25CE-4AF0-BB79-166E316DA4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0375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26B61-6D7E-4802-9C03-0D088B1457B8}" type="datetimeFigureOut">
              <a:rPr lang="pt-BR" smtClean="0"/>
              <a:t>02/01/2018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1D534-25CE-4AF0-BB79-166E316DA4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2677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26B61-6D7E-4802-9C03-0D088B1457B8}" type="datetimeFigureOut">
              <a:rPr lang="pt-BR" smtClean="0"/>
              <a:t>02/01/2018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1D534-25CE-4AF0-BB79-166E316DA4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0679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26B61-6D7E-4802-9C03-0D088B1457B8}" type="datetimeFigureOut">
              <a:rPr lang="pt-BR" smtClean="0"/>
              <a:t>02/01/2018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1D534-25CE-4AF0-BB79-166E316DA4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9235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26B61-6D7E-4802-9C03-0D088B1457B8}" type="datetimeFigureOut">
              <a:rPr lang="pt-BR" smtClean="0"/>
              <a:t>02/01/2018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1D534-25CE-4AF0-BB79-166E316DA4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2706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26B61-6D7E-4802-9C03-0D088B1457B8}" type="datetimeFigureOut">
              <a:rPr lang="pt-BR" smtClean="0"/>
              <a:t>02/01/2018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1D534-25CE-4AF0-BB79-166E316DA4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4528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26B61-6D7E-4802-9C03-0D088B1457B8}" type="datetimeFigureOut">
              <a:rPr lang="pt-BR" smtClean="0"/>
              <a:t>02/01/2018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1D534-25CE-4AF0-BB79-166E316DA4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4815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26B61-6D7E-4802-9C03-0D088B1457B8}" type="datetimeFigureOut">
              <a:rPr lang="pt-BR" smtClean="0"/>
              <a:t>02/01/2018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1D534-25CE-4AF0-BB79-166E316DA4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6790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226B61-6D7E-4802-9C03-0D088B1457B8}" type="datetimeFigureOut">
              <a:rPr lang="pt-BR" smtClean="0"/>
              <a:t>02/01/2018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71D534-25CE-4AF0-BB79-166E316DA4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9718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1" r:id="rId13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pasted-image.png" descr="pasted-image.png"/>
          <p:cNvPicPr>
            <a:picLocks noChangeAspect="1"/>
          </p:cNvPicPr>
          <p:nvPr/>
        </p:nvPicPr>
        <p:blipFill>
          <a:blip r:embed="rId2">
            <a:alphaModFix amt="5238"/>
            <a:extLst/>
          </a:blip>
          <a:stretch>
            <a:fillRect/>
          </a:stretch>
        </p:blipFill>
        <p:spPr>
          <a:xfrm>
            <a:off x="2981325" y="627856"/>
            <a:ext cx="7819232" cy="6031708"/>
          </a:xfrm>
          <a:prstGeom prst="rect">
            <a:avLst/>
          </a:prstGeom>
          <a:ln w="12700">
            <a:miter lim="400000"/>
          </a:ln>
        </p:spPr>
      </p:pic>
      <p:pic>
        <p:nvPicPr>
          <p:cNvPr id="64" name="pasted-image.png" descr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264025" y="763588"/>
            <a:ext cx="3663158" cy="488077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4249697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apoio.png" descr="apoi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26107" y="2239106"/>
            <a:ext cx="6458745" cy="581820"/>
          </a:xfrm>
          <a:prstGeom prst="rect">
            <a:avLst/>
          </a:prstGeom>
          <a:ln w="12700">
            <a:miter lim="400000"/>
          </a:ln>
        </p:spPr>
      </p:pic>
      <p:pic>
        <p:nvPicPr>
          <p:cNvPr id="187" name="Untitled-1.png" descr="Untitled-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00905" y="3398838"/>
            <a:ext cx="10389395" cy="1050133"/>
          </a:xfrm>
          <a:prstGeom prst="rect">
            <a:avLst/>
          </a:prstGeom>
          <a:ln w="12700">
            <a:miter lim="400000"/>
          </a:ln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3870" y="2349345"/>
            <a:ext cx="1286256" cy="475488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900905" y="3394931"/>
            <a:ext cx="2658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accent5">
                    <a:lumMod val="75000"/>
                  </a:schemeClr>
                </a:solidFill>
              </a:rPr>
              <a:t>Realização</a:t>
            </a:r>
            <a:endParaRPr lang="pt-BR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1653870" y="1683155"/>
            <a:ext cx="2658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accent5">
                    <a:lumMod val="75000"/>
                  </a:schemeClr>
                </a:solidFill>
              </a:rPr>
              <a:t>Apoio</a:t>
            </a:r>
            <a:endParaRPr lang="pt-BR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3437243" y="1661194"/>
            <a:ext cx="2658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accent5">
                    <a:lumMod val="75000"/>
                  </a:schemeClr>
                </a:solidFill>
              </a:rPr>
              <a:t>Parceiros</a:t>
            </a:r>
            <a:endParaRPr lang="pt-BR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3852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fill="hold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ITE CONCILIA"/>
          <p:cNvSpPr txBox="1"/>
          <p:nvPr/>
        </p:nvSpPr>
        <p:spPr>
          <a:xfrm>
            <a:off x="810418" y="297656"/>
            <a:ext cx="3609183" cy="5078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2859" tIns="22859" rIns="22859" bIns="22859">
            <a:spAutoFit/>
          </a:bodyPr>
          <a:lstStyle>
            <a:lvl1pPr>
              <a:defRPr sz="6000" b="1">
                <a:solidFill>
                  <a:srgbClr val="041B3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endParaRPr sz="3000" dirty="0"/>
          </a:p>
        </p:txBody>
      </p:sp>
      <p:sp>
        <p:nvSpPr>
          <p:cNvPr id="2" name="Retângulo 1"/>
          <p:cNvSpPr/>
          <p:nvPr/>
        </p:nvSpPr>
        <p:spPr>
          <a:xfrm>
            <a:off x="2826905" y="2383876"/>
            <a:ext cx="6092825" cy="243143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pt-BR" sz="5400" b="1" dirty="0" smtClean="0">
                <a:solidFill>
                  <a:schemeClr val="accent5">
                    <a:lumMod val="50000"/>
                  </a:schemeClr>
                </a:solidFill>
              </a:rPr>
              <a:t>9ª Reunião do Conselho Executivo</a:t>
            </a:r>
            <a:endParaRPr lang="pt-BR" sz="5400" b="1" dirty="0">
              <a:solidFill>
                <a:schemeClr val="accent5">
                  <a:lumMod val="50000"/>
                </a:schemeClr>
              </a:solidFill>
            </a:endParaRPr>
          </a:p>
          <a:p>
            <a:pPr algn="ctr"/>
            <a:endParaRPr lang="pt-BR" sz="2200" b="1" dirty="0">
              <a:solidFill>
                <a:schemeClr val="accent5">
                  <a:lumMod val="50000"/>
                </a:schemeClr>
              </a:solidFill>
            </a:endParaRPr>
          </a:p>
          <a:p>
            <a:pPr algn="ctr"/>
            <a:r>
              <a:rPr lang="pt-BR" sz="2200" b="1" dirty="0" smtClean="0">
                <a:solidFill>
                  <a:schemeClr val="accent5">
                    <a:lumMod val="50000"/>
                  </a:schemeClr>
                </a:solidFill>
              </a:rPr>
              <a:t>4 </a:t>
            </a:r>
            <a:r>
              <a:rPr lang="pt-BR" sz="2200" b="1" dirty="0" smtClean="0">
                <a:solidFill>
                  <a:schemeClr val="accent5">
                    <a:lumMod val="50000"/>
                  </a:schemeClr>
                </a:solidFill>
              </a:rPr>
              <a:t>de dezembro de 2017</a:t>
            </a:r>
            <a:endParaRPr lang="pt-BR" sz="22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810418" y="685189"/>
            <a:ext cx="1012580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000" dirty="0">
                <a:solidFill>
                  <a:schemeClr val="accent5">
                    <a:lumMod val="50000"/>
                  </a:schemeClr>
                </a:solidFill>
              </a:rPr>
              <a:t>PROGRAMA JUDICIAL DE CONCILIAÇÃO PARA REMOÇÃO E REASSENTAMENTO</a:t>
            </a:r>
          </a:p>
          <a:p>
            <a:pPr algn="ctr"/>
            <a:r>
              <a:rPr lang="pt-BR" sz="2000" dirty="0">
                <a:solidFill>
                  <a:schemeClr val="accent5">
                    <a:lumMod val="50000"/>
                  </a:schemeClr>
                </a:solidFill>
              </a:rPr>
              <a:t>HUMANIZADOS DE FAMÍLIAS DO ANEL RODOVIÁRIO E BR-381</a:t>
            </a:r>
          </a:p>
        </p:txBody>
      </p:sp>
    </p:spTree>
    <p:extLst>
      <p:ext uri="{BB962C8B-B14F-4D97-AF65-F5344CB8AC3E}">
        <p14:creationId xmlns:p14="http://schemas.microsoft.com/office/powerpoint/2010/main" val="2843288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animBg="1" advAuto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ixaDeTexto 9"/>
          <p:cNvSpPr txBox="1"/>
          <p:nvPr/>
        </p:nvSpPr>
        <p:spPr>
          <a:xfrm>
            <a:off x="3269836" y="366904"/>
            <a:ext cx="552450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pt-BR" sz="4000" b="1" dirty="0">
                <a:solidFill>
                  <a:schemeClr val="accent5">
                    <a:lumMod val="50000"/>
                  </a:schemeClr>
                </a:solidFill>
                <a:latin typeface="Calibri" panose="020F0502020204030204"/>
              </a:rPr>
              <a:t>AGENDA</a:t>
            </a:r>
          </a:p>
          <a:p>
            <a:pPr defTabSz="457200"/>
            <a:endParaRPr lang="pt-BR" sz="900" b="1" dirty="0">
              <a:solidFill>
                <a:prstClr val="black"/>
              </a:solidFill>
              <a:latin typeface="Calibri" panose="020F0502020204030204"/>
            </a:endParaRPr>
          </a:p>
          <a:p>
            <a:pPr defTabSz="457200"/>
            <a:endParaRPr lang="pt-BR" sz="900" dirty="0">
              <a:solidFill>
                <a:prstClr val="black"/>
              </a:solidFill>
              <a:latin typeface="Calibri" panose="020F0502020204030204"/>
            </a:endParaRPr>
          </a:p>
          <a:p>
            <a:pPr defTabSz="457200"/>
            <a:endParaRPr lang="pt-BR" sz="900" dirty="0">
              <a:solidFill>
                <a:prstClr val="black"/>
              </a:solidFill>
              <a:latin typeface="Calibri" panose="020F0502020204030204"/>
            </a:endParaRPr>
          </a:p>
          <a:p>
            <a:pPr defTabSz="457200"/>
            <a:endParaRPr lang="pt-BR" sz="9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1016635" y="1582622"/>
            <a:ext cx="10124441" cy="605295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1143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335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24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pt-BR" altLang="pt-BR" sz="2000" b="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</a:rPr>
              <a:t> Processos para encaminhamento, solicitados </a:t>
            </a:r>
            <a:r>
              <a:rPr lang="pt-BR" altLang="pt-BR" sz="2000" b="1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</a:rPr>
              <a:t>pelo DNIT</a:t>
            </a:r>
            <a:endParaRPr lang="pt-BR" altLang="pt-BR" sz="2000" b="1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1016634" y="2377334"/>
            <a:ext cx="10124442" cy="605295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1143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335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24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pt-BR" altLang="pt-BR" sz="2000" b="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</a:rPr>
              <a:t>Processos </a:t>
            </a:r>
            <a:r>
              <a:rPr lang="pt-BR" altLang="pt-BR" sz="2000" b="1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</a:rPr>
              <a:t>para encaminhamento, solicitados pela </a:t>
            </a:r>
            <a:r>
              <a:rPr lang="pt-BR" altLang="pt-BR" sz="2000" b="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</a:rPr>
              <a:t>URBEL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Esclarecimentos a serem realizados pela URBEL sobre os processos de determinadas famílias citadas na 4ª Reunião do Conselho Executivo;</a:t>
            </a:r>
            <a:r>
              <a:rPr kumimoji="0" lang="pt-BR" altLang="pt-BR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/>
            </a:r>
            <a:br>
              <a:rPr kumimoji="0" lang="pt-BR" altLang="pt-BR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</a:rPr>
            </a:br>
            <a:r>
              <a:rPr kumimoji="0" lang="pt-BR" altLang="pt-BR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/>
            </a:r>
            <a:br>
              <a:rPr kumimoji="0" lang="pt-BR" altLang="pt-BR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</a:rPr>
            </a:br>
            <a:endParaRPr kumimoji="0" lang="pt-BR" alt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Esclarecimentos a serem realizados pela URBEL sobre os processos de determinadas famílias citadas na 4ª Reunião do Conselho Executivo;</a:t>
            </a:r>
            <a:r>
              <a:rPr kumimoji="0" lang="pt-BR" altLang="pt-BR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/>
            </a:r>
            <a:br>
              <a:rPr kumimoji="0" lang="pt-BR" altLang="pt-BR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</a:rPr>
            </a:br>
            <a:r>
              <a:rPr kumimoji="0" lang="pt-BR" altLang="pt-BR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/>
            </a:r>
            <a:br>
              <a:rPr kumimoji="0" lang="pt-BR" altLang="pt-BR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</a:rPr>
            </a:br>
            <a:endParaRPr kumimoji="0" lang="pt-BR" alt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2"/>
          <p:cNvSpPr>
            <a:spLocks noChangeArrowheads="1"/>
          </p:cNvSpPr>
          <p:nvPr/>
        </p:nvSpPr>
        <p:spPr bwMode="auto">
          <a:xfrm>
            <a:off x="1051679" y="3172046"/>
            <a:ext cx="10088642" cy="605295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1143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335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24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pt-BR" altLang="pt-BR" sz="2000" b="1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</a:rPr>
              <a:t>Pauta livre</a:t>
            </a:r>
            <a:endParaRPr lang="pt-BR" altLang="pt-BR" sz="2000" b="1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8814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fill="hold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ixaDeTexto 9"/>
          <p:cNvSpPr txBox="1"/>
          <p:nvPr/>
        </p:nvSpPr>
        <p:spPr>
          <a:xfrm>
            <a:off x="3269836" y="366904"/>
            <a:ext cx="552450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pt-BR" sz="4000" b="1" dirty="0">
                <a:solidFill>
                  <a:schemeClr val="accent5">
                    <a:lumMod val="50000"/>
                  </a:schemeClr>
                </a:solidFill>
                <a:latin typeface="Calibri" panose="020F0502020204030204"/>
              </a:rPr>
              <a:t>AGENDA</a:t>
            </a:r>
          </a:p>
          <a:p>
            <a:pPr defTabSz="457200"/>
            <a:endParaRPr lang="pt-BR" sz="900" b="1" dirty="0">
              <a:solidFill>
                <a:prstClr val="black"/>
              </a:solidFill>
              <a:latin typeface="Calibri" panose="020F0502020204030204"/>
            </a:endParaRPr>
          </a:p>
          <a:p>
            <a:pPr defTabSz="457200"/>
            <a:endParaRPr lang="pt-BR" sz="900" dirty="0">
              <a:solidFill>
                <a:prstClr val="black"/>
              </a:solidFill>
              <a:latin typeface="Calibri" panose="020F0502020204030204"/>
            </a:endParaRPr>
          </a:p>
          <a:p>
            <a:pPr defTabSz="457200"/>
            <a:endParaRPr lang="pt-BR" sz="900" dirty="0">
              <a:solidFill>
                <a:prstClr val="black"/>
              </a:solidFill>
              <a:latin typeface="Calibri" panose="020F0502020204030204"/>
            </a:endParaRPr>
          </a:p>
          <a:p>
            <a:pPr defTabSz="457200"/>
            <a:endParaRPr lang="pt-BR" sz="9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1016635" y="1582622"/>
            <a:ext cx="10124441" cy="605295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1143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335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24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pt-BR" altLang="pt-BR" sz="2000" b="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</a:rPr>
              <a:t> Processos para encaminhamento, solicitados </a:t>
            </a:r>
            <a:r>
              <a:rPr lang="pt-BR" altLang="pt-BR" sz="2000" b="1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</a:rPr>
              <a:t>pelo DNIT</a:t>
            </a:r>
            <a:endParaRPr lang="pt-BR" altLang="pt-BR" sz="2000" b="1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1016634" y="2377334"/>
            <a:ext cx="10124442" cy="605295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1143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335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24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pt-BR" altLang="pt-BR" sz="2000" b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</a:rPr>
              <a:t>Processos para encaminhamento, solicitados pela URBEL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Esclarecimentos a serem realizados pela URBEL sobre os processos de determinadas famílias citadas na 4ª Reunião do Conselho Executivo;</a:t>
            </a:r>
            <a:r>
              <a:rPr kumimoji="0" lang="pt-BR" altLang="pt-BR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/>
            </a:r>
            <a:br>
              <a:rPr kumimoji="0" lang="pt-BR" altLang="pt-BR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</a:rPr>
            </a:br>
            <a:r>
              <a:rPr kumimoji="0" lang="pt-BR" altLang="pt-BR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/>
            </a:r>
            <a:br>
              <a:rPr kumimoji="0" lang="pt-BR" altLang="pt-BR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</a:rPr>
            </a:br>
            <a:endParaRPr kumimoji="0" lang="pt-BR" alt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Esclarecimentos a serem realizados pela URBEL sobre os processos de determinadas famílias citadas na 4ª Reunião do Conselho Executivo;</a:t>
            </a:r>
            <a:r>
              <a:rPr kumimoji="0" lang="pt-BR" altLang="pt-BR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/>
            </a:r>
            <a:br>
              <a:rPr kumimoji="0" lang="pt-BR" altLang="pt-BR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</a:rPr>
            </a:br>
            <a:r>
              <a:rPr kumimoji="0" lang="pt-BR" altLang="pt-BR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/>
            </a:r>
            <a:br>
              <a:rPr kumimoji="0" lang="pt-BR" altLang="pt-BR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</a:rPr>
            </a:br>
            <a:endParaRPr kumimoji="0" lang="pt-BR" alt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2"/>
          <p:cNvSpPr>
            <a:spLocks noChangeArrowheads="1"/>
          </p:cNvSpPr>
          <p:nvPr/>
        </p:nvSpPr>
        <p:spPr bwMode="auto">
          <a:xfrm>
            <a:off x="1051679" y="3172046"/>
            <a:ext cx="10088642" cy="605295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1143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335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24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pt-BR" altLang="pt-BR" sz="2000" b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</a:rPr>
              <a:t>Pauta livre</a:t>
            </a:r>
          </a:p>
        </p:txBody>
      </p:sp>
    </p:spTree>
    <p:extLst>
      <p:ext uri="{BB962C8B-B14F-4D97-AF65-F5344CB8AC3E}">
        <p14:creationId xmlns:p14="http://schemas.microsoft.com/office/powerpoint/2010/main" val="4162790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fill="hold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ixaDeTexto 9"/>
          <p:cNvSpPr txBox="1"/>
          <p:nvPr/>
        </p:nvSpPr>
        <p:spPr>
          <a:xfrm>
            <a:off x="3269836" y="366904"/>
            <a:ext cx="552450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pt-BR" sz="4000" b="1" dirty="0">
                <a:solidFill>
                  <a:schemeClr val="accent5">
                    <a:lumMod val="50000"/>
                  </a:schemeClr>
                </a:solidFill>
                <a:latin typeface="Calibri" panose="020F0502020204030204"/>
              </a:rPr>
              <a:t>AGENDA</a:t>
            </a:r>
          </a:p>
          <a:p>
            <a:pPr defTabSz="457200"/>
            <a:endParaRPr lang="pt-BR" sz="900" b="1" dirty="0">
              <a:solidFill>
                <a:prstClr val="black"/>
              </a:solidFill>
              <a:latin typeface="Calibri" panose="020F0502020204030204"/>
            </a:endParaRPr>
          </a:p>
          <a:p>
            <a:pPr defTabSz="457200"/>
            <a:endParaRPr lang="pt-BR" sz="900" dirty="0">
              <a:solidFill>
                <a:prstClr val="black"/>
              </a:solidFill>
              <a:latin typeface="Calibri" panose="020F0502020204030204"/>
            </a:endParaRPr>
          </a:p>
          <a:p>
            <a:pPr defTabSz="457200"/>
            <a:endParaRPr lang="pt-BR" sz="900" dirty="0">
              <a:solidFill>
                <a:prstClr val="black"/>
              </a:solidFill>
              <a:latin typeface="Calibri" panose="020F0502020204030204"/>
            </a:endParaRPr>
          </a:p>
          <a:p>
            <a:pPr defTabSz="457200"/>
            <a:endParaRPr lang="pt-BR" sz="9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1016635" y="1582622"/>
            <a:ext cx="10124441" cy="605295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1143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335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24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pt-BR" altLang="pt-BR" sz="2000" b="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pt-BR" altLang="pt-BR" sz="2000" b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</a:rPr>
              <a:t>Processos para encaminhamento, solicitados pelo DNIT</a:t>
            </a:r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1016634" y="2377334"/>
            <a:ext cx="10124442" cy="605295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1143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335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24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pt-BR" altLang="pt-BR" sz="2000" b="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</a:rPr>
              <a:t>Processos para encaminhamento, solicitados pela URBEL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Esclarecimentos a serem realizados pela URBEL sobre os processos de determinadas famílias citadas na 4ª Reunião do Conselho Executivo;</a:t>
            </a:r>
            <a:r>
              <a:rPr kumimoji="0" lang="pt-BR" altLang="pt-BR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/>
            </a:r>
            <a:br>
              <a:rPr kumimoji="0" lang="pt-BR" altLang="pt-BR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</a:rPr>
            </a:br>
            <a:r>
              <a:rPr kumimoji="0" lang="pt-BR" altLang="pt-BR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/>
            </a:r>
            <a:br>
              <a:rPr kumimoji="0" lang="pt-BR" altLang="pt-BR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</a:rPr>
            </a:br>
            <a:endParaRPr kumimoji="0" lang="pt-BR" alt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Esclarecimentos a serem realizados pela URBEL sobre os processos de determinadas famílias citadas na 4ª Reunião do Conselho Executivo;</a:t>
            </a:r>
            <a:r>
              <a:rPr kumimoji="0" lang="pt-BR" altLang="pt-BR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/>
            </a:r>
            <a:br>
              <a:rPr kumimoji="0" lang="pt-BR" altLang="pt-BR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</a:rPr>
            </a:br>
            <a:r>
              <a:rPr kumimoji="0" lang="pt-BR" altLang="pt-BR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/>
            </a:r>
            <a:br>
              <a:rPr kumimoji="0" lang="pt-BR" altLang="pt-BR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</a:rPr>
            </a:br>
            <a:endParaRPr kumimoji="0" lang="pt-BR" alt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2"/>
          <p:cNvSpPr>
            <a:spLocks noChangeArrowheads="1"/>
          </p:cNvSpPr>
          <p:nvPr/>
        </p:nvSpPr>
        <p:spPr bwMode="auto">
          <a:xfrm>
            <a:off x="1051679" y="3172046"/>
            <a:ext cx="10088642" cy="605295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1143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335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24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pt-BR" altLang="pt-BR" sz="2000" b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</a:rPr>
              <a:t>Pauta livre</a:t>
            </a:r>
          </a:p>
        </p:txBody>
      </p:sp>
    </p:spTree>
    <p:extLst>
      <p:ext uri="{BB962C8B-B14F-4D97-AF65-F5344CB8AC3E}">
        <p14:creationId xmlns:p14="http://schemas.microsoft.com/office/powerpoint/2010/main" val="623850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fill="hold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ITE CONCILIA"/>
          <p:cNvSpPr txBox="1"/>
          <p:nvPr/>
        </p:nvSpPr>
        <p:spPr>
          <a:xfrm>
            <a:off x="810418" y="297656"/>
            <a:ext cx="3609183" cy="5078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2859" tIns="22859" rIns="22859" bIns="22859">
            <a:spAutoFit/>
          </a:bodyPr>
          <a:lstStyle>
            <a:lvl1pPr>
              <a:defRPr sz="6000" b="1">
                <a:solidFill>
                  <a:srgbClr val="041B3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3000" b="1" i="0" u="none" strike="noStrike" kern="1200" cap="none" spc="0" normalizeH="0" baseline="0" noProof="0" dirty="0">
              <a:ln>
                <a:noFill/>
              </a:ln>
              <a:solidFill>
                <a:srgbClr val="041B31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3269836" y="366904"/>
            <a:ext cx="552450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0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AGENDA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1016634" y="3065607"/>
            <a:ext cx="10124442" cy="605295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1143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335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24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altLang="pt-BR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Processos para esclarecimentos pela URBEL, </a:t>
            </a:r>
            <a:r>
              <a:rPr kumimoji="0" lang="pt-BR" altLang="pt-BR" sz="20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relativos à </a:t>
            </a:r>
            <a:r>
              <a:rPr kumimoji="0" lang="pt-BR" altLang="pt-BR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4ª Reunião do COE</a:t>
            </a:r>
            <a:endParaRPr kumimoji="0" lang="pt-BR" altLang="pt-BR" sz="20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50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36187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fill="hold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ixaDeTexto 9"/>
          <p:cNvSpPr txBox="1"/>
          <p:nvPr/>
        </p:nvSpPr>
        <p:spPr>
          <a:xfrm>
            <a:off x="3269836" y="366904"/>
            <a:ext cx="552450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pt-BR" sz="4000" b="1" dirty="0">
                <a:solidFill>
                  <a:schemeClr val="accent5">
                    <a:lumMod val="50000"/>
                  </a:schemeClr>
                </a:solidFill>
                <a:latin typeface="Calibri" panose="020F0502020204030204"/>
              </a:rPr>
              <a:t>AGENDA</a:t>
            </a:r>
          </a:p>
          <a:p>
            <a:pPr defTabSz="457200"/>
            <a:endParaRPr lang="pt-BR" sz="900" b="1" dirty="0">
              <a:solidFill>
                <a:prstClr val="black"/>
              </a:solidFill>
              <a:latin typeface="Calibri" panose="020F0502020204030204"/>
            </a:endParaRPr>
          </a:p>
          <a:p>
            <a:pPr defTabSz="457200"/>
            <a:endParaRPr lang="pt-BR" sz="900" dirty="0">
              <a:solidFill>
                <a:prstClr val="black"/>
              </a:solidFill>
              <a:latin typeface="Calibri" panose="020F0502020204030204"/>
            </a:endParaRPr>
          </a:p>
          <a:p>
            <a:pPr defTabSz="457200"/>
            <a:endParaRPr lang="pt-BR" sz="900" dirty="0">
              <a:solidFill>
                <a:prstClr val="black"/>
              </a:solidFill>
              <a:latin typeface="Calibri" panose="020F0502020204030204"/>
            </a:endParaRPr>
          </a:p>
          <a:p>
            <a:pPr defTabSz="457200"/>
            <a:endParaRPr lang="pt-BR" sz="9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1016635" y="1582622"/>
            <a:ext cx="10124441" cy="605295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1143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335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24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pt-BR" altLang="pt-BR" sz="2000" b="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pt-BR" altLang="pt-BR" sz="2000" b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</a:rPr>
              <a:t>Processos para encaminhamento, solicitados pelo DNIT</a:t>
            </a:r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1016634" y="2377334"/>
            <a:ext cx="10124442" cy="605295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1143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335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24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pt-BR" altLang="pt-BR" sz="2000" b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</a:rPr>
              <a:t>Processos para encaminhamento, solicitados pela URBEL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Esclarecimentos a serem realizados pela URBEL sobre os processos de determinadas famílias citadas na 4ª Reunião do Conselho Executivo;</a:t>
            </a:r>
            <a:r>
              <a:rPr kumimoji="0" lang="pt-BR" altLang="pt-BR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/>
            </a:r>
            <a:br>
              <a:rPr kumimoji="0" lang="pt-BR" altLang="pt-BR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</a:rPr>
            </a:br>
            <a:r>
              <a:rPr kumimoji="0" lang="pt-BR" altLang="pt-BR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/>
            </a:r>
            <a:br>
              <a:rPr kumimoji="0" lang="pt-BR" altLang="pt-BR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</a:rPr>
            </a:br>
            <a:endParaRPr kumimoji="0" lang="pt-BR" alt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Esclarecimentos a serem realizados pela URBEL sobre os processos de determinadas famílias citadas na 4ª Reunião do Conselho Executivo;</a:t>
            </a:r>
            <a:r>
              <a:rPr kumimoji="0" lang="pt-BR" altLang="pt-BR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/>
            </a:r>
            <a:br>
              <a:rPr kumimoji="0" lang="pt-BR" altLang="pt-BR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</a:rPr>
            </a:br>
            <a:r>
              <a:rPr kumimoji="0" lang="pt-BR" altLang="pt-BR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/>
            </a:r>
            <a:br>
              <a:rPr kumimoji="0" lang="pt-BR" altLang="pt-BR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</a:rPr>
            </a:br>
            <a:endParaRPr kumimoji="0" lang="pt-BR" alt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2"/>
          <p:cNvSpPr>
            <a:spLocks noChangeArrowheads="1"/>
          </p:cNvSpPr>
          <p:nvPr/>
        </p:nvSpPr>
        <p:spPr bwMode="auto">
          <a:xfrm>
            <a:off x="1051679" y="3172046"/>
            <a:ext cx="10088642" cy="605295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1143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335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24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pt-BR" altLang="pt-BR" sz="2000" b="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</a:rPr>
              <a:t>Pauta livre</a:t>
            </a:r>
          </a:p>
        </p:txBody>
      </p:sp>
    </p:spTree>
    <p:extLst>
      <p:ext uri="{BB962C8B-B14F-4D97-AF65-F5344CB8AC3E}">
        <p14:creationId xmlns:p14="http://schemas.microsoft.com/office/powerpoint/2010/main" val="2941527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fill="hold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599" y="221298"/>
            <a:ext cx="10972802" cy="649559"/>
          </a:xfrm>
        </p:spPr>
        <p:txBody>
          <a:bodyPr>
            <a:normAutofit/>
          </a:bodyPr>
          <a:lstStyle/>
          <a:p>
            <a:pPr algn="ctr"/>
            <a:r>
              <a:rPr lang="pt-BR" sz="4000" b="1" dirty="0" smtClean="0">
                <a:solidFill>
                  <a:srgbClr val="4472C4">
                    <a:lumMod val="50000"/>
                  </a:srgbClr>
                </a:solidFill>
                <a:latin typeface="Calibri" panose="020F0502020204030204"/>
              </a:rPr>
              <a:t>Mudanças em andamento </a:t>
            </a:r>
            <a:endParaRPr lang="pt-BR" sz="4000" b="1" dirty="0">
              <a:solidFill>
                <a:srgbClr val="4472C4">
                  <a:lumMod val="50000"/>
                </a:srgbClr>
              </a:solidFill>
              <a:latin typeface="Calibri" panose="020F0502020204030204"/>
            </a:endParaRP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598" y="772115"/>
            <a:ext cx="11129555" cy="5898651"/>
          </a:xfrm>
        </p:spPr>
        <p:txBody>
          <a:bodyPr>
            <a:normAutofit/>
          </a:bodyPr>
          <a:lstStyle/>
          <a:p>
            <a:pPr algn="just">
              <a:lnSpc>
                <a:spcPct val="170000"/>
              </a:lnSpc>
              <a:spcBef>
                <a:spcPts val="0"/>
              </a:spcBef>
            </a:pPr>
            <a:r>
              <a:rPr lang="pt-BR" sz="2000" dirty="0" smtClean="0">
                <a:solidFill>
                  <a:schemeClr val="accent1">
                    <a:lumMod val="50000"/>
                  </a:schemeClr>
                </a:solidFill>
                <a:ea typeface="Calibri"/>
                <a:cs typeface="Arial" panose="020B0604020202020204" pitchFamily="34" charset="0"/>
              </a:rPr>
              <a:t>O prazo de pagamento acordado nas audiências de conciliação (mutirão) foi de 45 dias; </a:t>
            </a:r>
          </a:p>
          <a:p>
            <a:pPr algn="just">
              <a:lnSpc>
                <a:spcPct val="170000"/>
              </a:lnSpc>
              <a:spcBef>
                <a:spcPts val="0"/>
              </a:spcBef>
            </a:pPr>
            <a:r>
              <a:rPr lang="pt-BR" sz="2000" dirty="0" smtClean="0">
                <a:solidFill>
                  <a:schemeClr val="accent1">
                    <a:lumMod val="50000"/>
                  </a:schemeClr>
                </a:solidFill>
                <a:ea typeface="Calibri"/>
                <a:cs typeface="Arial" panose="020B0604020202020204" pitchFamily="34" charset="0"/>
              </a:rPr>
              <a:t>Houve atraso no fornecimento de documentos por parte de muitos proprietários;</a:t>
            </a:r>
          </a:p>
          <a:p>
            <a:pPr algn="just">
              <a:lnSpc>
                <a:spcPct val="170000"/>
              </a:lnSpc>
              <a:spcBef>
                <a:spcPts val="0"/>
              </a:spcBef>
            </a:pPr>
            <a:r>
              <a:rPr lang="pt-BR" sz="2000" dirty="0" smtClean="0">
                <a:solidFill>
                  <a:schemeClr val="accent1">
                    <a:lumMod val="50000"/>
                  </a:schemeClr>
                </a:solidFill>
                <a:ea typeface="Calibri"/>
                <a:cs typeface="Arial" panose="020B0604020202020204" pitchFamily="34" charset="0"/>
              </a:rPr>
              <a:t>Restou pouco tempo para a efetuação da mudança;</a:t>
            </a:r>
          </a:p>
          <a:p>
            <a:pPr algn="just">
              <a:lnSpc>
                <a:spcPct val="170000"/>
              </a:lnSpc>
              <a:spcBef>
                <a:spcPts val="0"/>
              </a:spcBef>
            </a:pPr>
            <a:r>
              <a:rPr lang="pt-BR" sz="2000" dirty="0" smtClean="0">
                <a:solidFill>
                  <a:schemeClr val="accent1">
                    <a:lumMod val="50000"/>
                  </a:schemeClr>
                </a:solidFill>
                <a:ea typeface="Calibri"/>
                <a:cs typeface="Arial" panose="020B0604020202020204" pitchFamily="34" charset="0"/>
              </a:rPr>
              <a:t>Várias famílias solicitaram a postergação da mudança, em função de calendário escolar;</a:t>
            </a:r>
          </a:p>
          <a:p>
            <a:pPr algn="just">
              <a:lnSpc>
                <a:spcPct val="170000"/>
              </a:lnSpc>
              <a:spcBef>
                <a:spcPts val="0"/>
              </a:spcBef>
            </a:pPr>
            <a:r>
              <a:rPr lang="pt-BR" sz="2000" dirty="0" smtClean="0">
                <a:solidFill>
                  <a:schemeClr val="accent1">
                    <a:lumMod val="50000"/>
                  </a:schemeClr>
                </a:solidFill>
                <a:ea typeface="Calibri"/>
                <a:cs typeface="Arial" panose="020B0604020202020204" pitchFamily="34" charset="0"/>
              </a:rPr>
              <a:t>A mudança de algumas famílias tiveram que ser canceladas em função do fornecimento de água e energia;</a:t>
            </a:r>
          </a:p>
          <a:p>
            <a:pPr algn="just">
              <a:lnSpc>
                <a:spcPct val="170000"/>
              </a:lnSpc>
              <a:spcBef>
                <a:spcPts val="0"/>
              </a:spcBef>
            </a:pPr>
            <a:r>
              <a:rPr lang="pt-BR" sz="2000" dirty="0" smtClean="0">
                <a:solidFill>
                  <a:schemeClr val="accent1">
                    <a:lumMod val="50000"/>
                  </a:schemeClr>
                </a:solidFill>
                <a:ea typeface="Calibri"/>
                <a:cs typeface="Arial" panose="020B0604020202020204" pitchFamily="34" charset="0"/>
              </a:rPr>
              <a:t>Nesta semana haverá a mudança das seguintes famílias: Daiane Aparecida Silva Cruz, Ângela Carmem </a:t>
            </a:r>
            <a:r>
              <a:rPr lang="pt-BR" sz="2000" dirty="0" err="1" smtClean="0">
                <a:solidFill>
                  <a:schemeClr val="accent1">
                    <a:lumMod val="50000"/>
                  </a:schemeClr>
                </a:solidFill>
                <a:ea typeface="Calibri"/>
                <a:cs typeface="Arial" panose="020B0604020202020204" pitchFamily="34" charset="0"/>
              </a:rPr>
              <a:t>Paiz</a:t>
            </a:r>
            <a:r>
              <a:rPr lang="pt-BR" sz="2000" dirty="0" smtClean="0">
                <a:solidFill>
                  <a:schemeClr val="accent1">
                    <a:lumMod val="50000"/>
                  </a:schemeClr>
                </a:solidFill>
                <a:ea typeface="Calibri"/>
                <a:cs typeface="Arial" panose="020B0604020202020204" pitchFamily="34" charset="0"/>
              </a:rPr>
              <a:t>, Ana Maria Pereira e Waldir Gomes Lopes.  </a:t>
            </a:r>
          </a:p>
          <a:p>
            <a:pPr algn="just">
              <a:lnSpc>
                <a:spcPct val="170000"/>
              </a:lnSpc>
              <a:spcBef>
                <a:spcPts val="0"/>
              </a:spcBef>
            </a:pPr>
            <a:r>
              <a:rPr lang="pt-BR" sz="2000" dirty="0" smtClean="0">
                <a:solidFill>
                  <a:schemeClr val="accent1">
                    <a:lumMod val="50000"/>
                  </a:schemeClr>
                </a:solidFill>
                <a:ea typeface="Calibri"/>
                <a:cs typeface="Arial" panose="020B0604020202020204" pitchFamily="34" charset="0"/>
              </a:rPr>
              <a:t>As demais famílias da 1ª audiência assinarão, junto aos vendedores, o </a:t>
            </a:r>
            <a:r>
              <a:rPr lang="pt-BR" sz="2000" b="1" dirty="0" smtClean="0">
                <a:solidFill>
                  <a:schemeClr val="accent1">
                    <a:lumMod val="50000"/>
                  </a:schemeClr>
                </a:solidFill>
                <a:ea typeface="Calibri"/>
                <a:cs typeface="Arial" panose="020B0604020202020204" pitchFamily="34" charset="0"/>
              </a:rPr>
              <a:t>Termo de Imissão de Posse </a:t>
            </a:r>
            <a:r>
              <a:rPr lang="pt-BR" sz="2000" dirty="0" smtClean="0">
                <a:solidFill>
                  <a:schemeClr val="accent1">
                    <a:lumMod val="50000"/>
                  </a:schemeClr>
                </a:solidFill>
                <a:ea typeface="Calibri"/>
                <a:cs typeface="Arial" panose="020B0604020202020204" pitchFamily="34" charset="0"/>
              </a:rPr>
              <a:t>e o </a:t>
            </a:r>
            <a:r>
              <a:rPr lang="pt-BR" sz="2000" b="1" dirty="0" smtClean="0">
                <a:solidFill>
                  <a:schemeClr val="accent1">
                    <a:lumMod val="50000"/>
                  </a:schemeClr>
                </a:solidFill>
                <a:ea typeface="Calibri"/>
                <a:cs typeface="Arial" panose="020B0604020202020204" pitchFamily="34" charset="0"/>
              </a:rPr>
              <a:t>Termo de Protelamento de Mudança</a:t>
            </a:r>
            <a:r>
              <a:rPr lang="pt-BR" sz="2000" dirty="0" smtClean="0">
                <a:solidFill>
                  <a:schemeClr val="accent1">
                    <a:lumMod val="50000"/>
                  </a:schemeClr>
                </a:solidFill>
                <a:ea typeface="Calibri"/>
                <a:cs typeface="Arial" panose="020B0604020202020204" pitchFamily="34" charset="0"/>
              </a:rPr>
              <a:t>, habilitando o pagamento da primeira parcela.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3033420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>
        <p:dissolve/>
      </p:transition>
    </mc:Choice>
    <mc:Fallback xmlns="">
      <p:transition advClick="0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599" y="221298"/>
            <a:ext cx="10972802" cy="649559"/>
          </a:xfrm>
        </p:spPr>
        <p:txBody>
          <a:bodyPr>
            <a:normAutofit/>
          </a:bodyPr>
          <a:lstStyle/>
          <a:p>
            <a:pPr algn="ctr"/>
            <a:r>
              <a:rPr lang="pt-BR" sz="4000" b="1" dirty="0" smtClean="0">
                <a:solidFill>
                  <a:srgbClr val="4472C4">
                    <a:lumMod val="50000"/>
                  </a:srgbClr>
                </a:solidFill>
                <a:latin typeface="Calibri" panose="020F0502020204030204"/>
              </a:rPr>
              <a:t>Mudanças em andamento </a:t>
            </a:r>
            <a:endParaRPr lang="pt-BR" sz="4000" b="1" dirty="0">
              <a:solidFill>
                <a:srgbClr val="4472C4">
                  <a:lumMod val="50000"/>
                </a:srgbClr>
              </a:solidFill>
              <a:latin typeface="Calibri" panose="020F0502020204030204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3715" y="870857"/>
            <a:ext cx="3870008" cy="5663806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3372" y="870857"/>
            <a:ext cx="4005942" cy="5663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104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>
        <p:dissolve/>
      </p:transition>
    </mc:Choice>
    <mc:Fallback xmlns="">
      <p:transition advClick="0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6737</TotalTime>
  <Words>409</Words>
  <Application>Microsoft Office PowerPoint</Application>
  <PresentationFormat>Widescreen</PresentationFormat>
  <Paragraphs>53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Mudanças em andamento </vt:lpstr>
      <vt:lpstr>Mudanças em andamento 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Lucas Guedes</dc:creator>
  <cp:lastModifiedBy>Lucas Guedes</cp:lastModifiedBy>
  <cp:revision>493</cp:revision>
  <cp:lastPrinted>2017-11-28T12:19:43Z</cp:lastPrinted>
  <dcterms:created xsi:type="dcterms:W3CDTF">2017-04-07T13:10:33Z</dcterms:created>
  <dcterms:modified xsi:type="dcterms:W3CDTF">2018-01-02T16:45:37Z</dcterms:modified>
</cp:coreProperties>
</file>