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275" r:id="rId9"/>
    <p:sldId id="276" r:id="rId10"/>
    <p:sldId id="277" r:id="rId11"/>
    <p:sldId id="278" r:id="rId12"/>
    <p:sldId id="279" r:id="rId13"/>
    <p:sldId id="323" r:id="rId14"/>
    <p:sldId id="287" r:id="rId15"/>
    <p:sldId id="288" r:id="rId16"/>
    <p:sldId id="336" r:id="rId17"/>
    <p:sldId id="337" r:id="rId18"/>
    <p:sldId id="338" r:id="rId19"/>
  </p:sldIdLst>
  <p:sldSz cx="12192000" cy="6858000"/>
  <p:notesSz cx="6797675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8\Volume_1\Desapropria\GLICIA\Banco%20de%20Im&#243;veis%20orig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icia\Desktop\Banco%20de%20Im&#243;veistuli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'[Banco de Imóveis original.xlsx]Plan1'!$A$91:$A$94</c:f>
              <c:strCache>
                <c:ptCount val="4"/>
                <c:pt idx="0">
                  <c:v>Quantidade de imóveis com valor menor ou igual a R$110.000,00</c:v>
                </c:pt>
                <c:pt idx="1">
                  <c:v>Quantidade de Apto com 2 Quartos até R$121.000,00</c:v>
                </c:pt>
                <c:pt idx="2">
                  <c:v>Quantidade de Apto com 3 Quartos até R$152.000,00</c:v>
                </c:pt>
                <c:pt idx="3">
                  <c:v>Quantidade de casa com 2 Quartos até R$135.500,00</c:v>
                </c:pt>
              </c:strCache>
            </c:strRef>
          </c:cat>
          <c:val>
            <c:numRef>
              <c:f>'[Banco de Imóveis original.xlsx]Plan1'!$F$91:$F$94</c:f>
              <c:numCache>
                <c:formatCode>General</c:formatCode>
                <c:ptCount val="4"/>
                <c:pt idx="0">
                  <c:v>29</c:v>
                </c:pt>
                <c:pt idx="1">
                  <c:v>203</c:v>
                </c:pt>
                <c:pt idx="2">
                  <c:v>11</c:v>
                </c:pt>
                <c:pt idx="3">
                  <c:v>219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10-495A-82FB-359C4517E0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960080"/>
        <c:axId val="183395300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'[Banco de Imóveis original.xlsx]Plan1'!$A$91:$A$94</c15:sqref>
                        </c15:formulaRef>
                      </c:ext>
                    </c:extLst>
                    <c:strCache>
                      <c:ptCount val="4"/>
                      <c:pt idx="0">
                        <c:v>Quantidade de imóveis com valor menor ou igual a R$110.000,00</c:v>
                      </c:pt>
                      <c:pt idx="1">
                        <c:v>Quantidade de Apto com 2 Quartos até R$121.000,00</c:v>
                      </c:pt>
                      <c:pt idx="2">
                        <c:v>Quantidade de Apto com 3 Quartos até R$152.000,00</c:v>
                      </c:pt>
                      <c:pt idx="3">
                        <c:v>Quantidade de casa com 2 Quartos até R$135.500,00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'[Banco de Imóveis original.xlsx]Plan1'!$B$91:$B$94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F510-495A-82FB-359C4517E021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'[Banco de Imóveis original.xlsx]Plan1'!$A$91:$A$94</c15:sqref>
                        </c15:formulaRef>
                      </c:ext>
                    </c:extLst>
                    <c:strCache>
                      <c:ptCount val="4"/>
                      <c:pt idx="0">
                        <c:v>Quantidade de imóveis com valor menor ou igual a R$110.000,00</c:v>
                      </c:pt>
                      <c:pt idx="1">
                        <c:v>Quantidade de Apto com 2 Quartos até R$121.000,00</c:v>
                      </c:pt>
                      <c:pt idx="2">
                        <c:v>Quantidade de Apto com 3 Quartos até R$152.000,00</c:v>
                      </c:pt>
                      <c:pt idx="3">
                        <c:v>Quantidade de casa com 2 Quartos até R$135.500,00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'[Banco de Imóveis original.xlsx]Plan1'!$C$91:$C$94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F510-495A-82FB-359C4517E021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'[Banco de Imóveis original.xlsx]Plan1'!$A$91:$A$94</c15:sqref>
                        </c15:formulaRef>
                      </c:ext>
                    </c:extLst>
                    <c:strCache>
                      <c:ptCount val="4"/>
                      <c:pt idx="0">
                        <c:v>Quantidade de imóveis com valor menor ou igual a R$110.000,00</c:v>
                      </c:pt>
                      <c:pt idx="1">
                        <c:v>Quantidade de Apto com 2 Quartos até R$121.000,00</c:v>
                      </c:pt>
                      <c:pt idx="2">
                        <c:v>Quantidade de Apto com 3 Quartos até R$152.000,00</c:v>
                      </c:pt>
                      <c:pt idx="3">
                        <c:v>Quantidade de casa com 2 Quartos até R$135.500,00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'[Banco de Imóveis original.xlsx]Plan1'!$D$91:$D$94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3-F510-495A-82FB-359C4517E021}"/>
                  </c:ext>
                </c:extLst>
              </c15:ser>
            </c15:filteredBarSeries>
            <c15:filteredBarSeries>
              <c15:ser>
                <c:idx val="3"/>
                <c:order val="3"/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'[Banco de Imóveis original.xlsx]Plan1'!$A$91:$A$94</c15:sqref>
                        </c15:formulaRef>
                      </c:ext>
                    </c:extLst>
                    <c:strCache>
                      <c:ptCount val="4"/>
                      <c:pt idx="0">
                        <c:v>Quantidade de imóveis com valor menor ou igual a R$110.000,00</c:v>
                      </c:pt>
                      <c:pt idx="1">
                        <c:v>Quantidade de Apto com 2 Quartos até R$121.000,00</c:v>
                      </c:pt>
                      <c:pt idx="2">
                        <c:v>Quantidade de Apto com 3 Quartos até R$152.000,00</c:v>
                      </c:pt>
                      <c:pt idx="3">
                        <c:v>Quantidade de casa com 2 Quartos até R$135.500,00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'[Banco de Imóveis original.xlsx]Plan1'!$E$91:$E$94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4-F510-495A-82FB-359C4517E021}"/>
                  </c:ext>
                </c:extLst>
              </c15:ser>
            </c15:filteredBarSeries>
          </c:ext>
        </c:extLst>
      </c:barChart>
      <c:catAx>
        <c:axId val="183396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3953008"/>
        <c:crosses val="autoZero"/>
        <c:auto val="1"/>
        <c:lblAlgn val="ctr"/>
        <c:lblOffset val="100"/>
        <c:tickLblSkip val="1"/>
        <c:noMultiLvlLbl val="0"/>
      </c:catAx>
      <c:valAx>
        <c:axId val="18339530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3960080"/>
        <c:crosses val="autoZero"/>
        <c:crossBetween val="between"/>
        <c:majorUnit val="30"/>
        <c:min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773900421538219E-2"/>
          <c:y val="4.6807661248319393E-2"/>
          <c:w val="0.91833721068957286"/>
          <c:h val="0.67213861740682457"/>
        </c:manualLayout>
      </c:layout>
      <c:barChart>
        <c:barDir val="col"/>
        <c:grouping val="clustered"/>
        <c:varyColors val="0"/>
        <c:ser>
          <c:idx val="0"/>
          <c:order val="0"/>
          <c:tx>
            <c:v>Estudo Técnico</c:v>
          </c:tx>
          <c:spPr>
            <a:solidFill>
              <a:schemeClr val="accent1"/>
            </a:solidFill>
            <a:ln w="381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Planilha1!$J$11:$J$31</c:f>
              <c:strCache>
                <c:ptCount val="21"/>
                <c:pt idx="0">
                  <c:v>Belo Horizonte Apto 2Q</c:v>
                </c:pt>
                <c:pt idx="1">
                  <c:v>Betim Apto 2Q</c:v>
                </c:pt>
                <c:pt idx="2">
                  <c:v>Betim Casa 2Q</c:v>
                </c:pt>
                <c:pt idx="3">
                  <c:v>Contagem Apto 2Q</c:v>
                </c:pt>
                <c:pt idx="4">
                  <c:v>Contagem Casa 2Q</c:v>
                </c:pt>
                <c:pt idx="5">
                  <c:v>Esmeraldas Apto 2Q</c:v>
                </c:pt>
                <c:pt idx="6">
                  <c:v>Esmeraldas Apto 3Q</c:v>
                </c:pt>
                <c:pt idx="7">
                  <c:v>Esmeraldas Casa 2Q</c:v>
                </c:pt>
                <c:pt idx="8">
                  <c:v>Igarapé Apto 2Q</c:v>
                </c:pt>
                <c:pt idx="9">
                  <c:v>Juatuba Apto 2Q</c:v>
                </c:pt>
                <c:pt idx="10">
                  <c:v>Lagoa Santa Apto 2Q</c:v>
                </c:pt>
                <c:pt idx="11">
                  <c:v>Mateus Leme Casa 2Q</c:v>
                </c:pt>
                <c:pt idx="12">
                  <c:v>Matozinhos Apto 2Q</c:v>
                </c:pt>
                <c:pt idx="13">
                  <c:v>Pedro Leopoldo Apto 2Q</c:v>
                </c:pt>
                <c:pt idx="14">
                  <c:v>Pedro Leopoldo Apto 3Q</c:v>
                </c:pt>
                <c:pt idx="15">
                  <c:v>Ribeirão das Neves Apto 2Q</c:v>
                </c:pt>
                <c:pt idx="16">
                  <c:v>Ribeirão das Neves Apto 3Q</c:v>
                </c:pt>
                <c:pt idx="17">
                  <c:v>Ribeirão das Neves Casa 2Q</c:v>
                </c:pt>
                <c:pt idx="18">
                  <c:v>Santa Luzia Apto 2Q</c:v>
                </c:pt>
                <c:pt idx="19">
                  <c:v>Sete Lagoas Apto 2Q</c:v>
                </c:pt>
                <c:pt idx="20">
                  <c:v>Vespasiano Apto 2Q</c:v>
                </c:pt>
              </c:strCache>
            </c:strRef>
          </c:cat>
          <c:val>
            <c:numRef>
              <c:f>Planilha1!$K$11:$K$31</c:f>
              <c:numCache>
                <c:formatCode>General</c:formatCode>
                <c:ptCount val="21"/>
                <c:pt idx="0">
                  <c:v>1</c:v>
                </c:pt>
                <c:pt idx="1">
                  <c:v>21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4</c:v>
                </c:pt>
                <c:pt idx="7">
                  <c:v>64</c:v>
                </c:pt>
                <c:pt idx="8">
                  <c:v>5</c:v>
                </c:pt>
                <c:pt idx="9">
                  <c:v>134</c:v>
                </c:pt>
                <c:pt idx="10">
                  <c:v>0</c:v>
                </c:pt>
                <c:pt idx="11">
                  <c:v>46</c:v>
                </c:pt>
                <c:pt idx="12">
                  <c:v>35</c:v>
                </c:pt>
                <c:pt idx="13">
                  <c:v>1</c:v>
                </c:pt>
                <c:pt idx="14">
                  <c:v>1</c:v>
                </c:pt>
                <c:pt idx="15">
                  <c:v>39</c:v>
                </c:pt>
                <c:pt idx="16">
                  <c:v>6</c:v>
                </c:pt>
                <c:pt idx="17">
                  <c:v>66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95-45FE-B070-B1FB6BE31FE0}"/>
            </c:ext>
          </c:extLst>
        </c:ser>
        <c:ser>
          <c:idx val="1"/>
          <c:order val="1"/>
          <c:tx>
            <c:v>Mercado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Planilha1!$J$11:$J$31</c:f>
              <c:strCache>
                <c:ptCount val="21"/>
                <c:pt idx="0">
                  <c:v>Belo Horizonte Apto 2Q</c:v>
                </c:pt>
                <c:pt idx="1">
                  <c:v>Betim Apto 2Q</c:v>
                </c:pt>
                <c:pt idx="2">
                  <c:v>Betim Casa 2Q</c:v>
                </c:pt>
                <c:pt idx="3">
                  <c:v>Contagem Apto 2Q</c:v>
                </c:pt>
                <c:pt idx="4">
                  <c:v>Contagem Casa 2Q</c:v>
                </c:pt>
                <c:pt idx="5">
                  <c:v>Esmeraldas Apto 2Q</c:v>
                </c:pt>
                <c:pt idx="6">
                  <c:v>Esmeraldas Apto 3Q</c:v>
                </c:pt>
                <c:pt idx="7">
                  <c:v>Esmeraldas Casa 2Q</c:v>
                </c:pt>
                <c:pt idx="8">
                  <c:v>Igarapé Apto 2Q</c:v>
                </c:pt>
                <c:pt idx="9">
                  <c:v>Juatuba Apto 2Q</c:v>
                </c:pt>
                <c:pt idx="10">
                  <c:v>Lagoa Santa Apto 2Q</c:v>
                </c:pt>
                <c:pt idx="11">
                  <c:v>Mateus Leme Casa 2Q</c:v>
                </c:pt>
                <c:pt idx="12">
                  <c:v>Matozinhos Apto 2Q</c:v>
                </c:pt>
                <c:pt idx="13">
                  <c:v>Pedro Leopoldo Apto 2Q</c:v>
                </c:pt>
                <c:pt idx="14">
                  <c:v>Pedro Leopoldo Apto 3Q</c:v>
                </c:pt>
                <c:pt idx="15">
                  <c:v>Ribeirão das Neves Apto 2Q</c:v>
                </c:pt>
                <c:pt idx="16">
                  <c:v>Ribeirão das Neves Apto 3Q</c:v>
                </c:pt>
                <c:pt idx="17">
                  <c:v>Ribeirão das Neves Casa 2Q</c:v>
                </c:pt>
                <c:pt idx="18">
                  <c:v>Santa Luzia Apto 2Q</c:v>
                </c:pt>
                <c:pt idx="19">
                  <c:v>Sete Lagoas Apto 2Q</c:v>
                </c:pt>
                <c:pt idx="20">
                  <c:v>Vespasiano Apto 2Q</c:v>
                </c:pt>
              </c:strCache>
            </c:strRef>
          </c:cat>
          <c:val>
            <c:numRef>
              <c:f>Planilha1!$L$11:$L$31</c:f>
              <c:numCache>
                <c:formatCode>General</c:formatCode>
                <c:ptCount val="21"/>
                <c:pt idx="0">
                  <c:v>1</c:v>
                </c:pt>
                <c:pt idx="1">
                  <c:v>147</c:v>
                </c:pt>
                <c:pt idx="2">
                  <c:v>14</c:v>
                </c:pt>
                <c:pt idx="3">
                  <c:v>5</c:v>
                </c:pt>
                <c:pt idx="4">
                  <c:v>1</c:v>
                </c:pt>
                <c:pt idx="5">
                  <c:v>24</c:v>
                </c:pt>
                <c:pt idx="6">
                  <c:v>0</c:v>
                </c:pt>
                <c:pt idx="7">
                  <c:v>55</c:v>
                </c:pt>
                <c:pt idx="8">
                  <c:v>0</c:v>
                </c:pt>
                <c:pt idx="9">
                  <c:v>0</c:v>
                </c:pt>
                <c:pt idx="10">
                  <c:v>88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40</c:v>
                </c:pt>
                <c:pt idx="16">
                  <c:v>3</c:v>
                </c:pt>
                <c:pt idx="17">
                  <c:v>72</c:v>
                </c:pt>
                <c:pt idx="18">
                  <c:v>104</c:v>
                </c:pt>
                <c:pt idx="19">
                  <c:v>62</c:v>
                </c:pt>
                <c:pt idx="20">
                  <c:v>107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95-45FE-B070-B1FB6BE31F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963888"/>
        <c:axId val="1833964976"/>
      </c:barChart>
      <c:catAx>
        <c:axId val="183396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3964976"/>
        <c:crosses val="autoZero"/>
        <c:auto val="1"/>
        <c:lblAlgn val="ctr"/>
        <c:lblOffset val="100"/>
        <c:noMultiLvlLbl val="0"/>
      </c:catAx>
      <c:valAx>
        <c:axId val="183396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396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485087091386305"/>
          <c:y val="0.91654657614469759"/>
          <c:w val="0.30736896524298096"/>
          <c:h val="8.3453423855302439E-2"/>
        </c:manualLayout>
      </c:layout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5896947"/>
            <a:ext cx="12192000" cy="961053"/>
          </a:xfrm>
          <a:prstGeom prst="rect">
            <a:avLst/>
          </a:prstGeom>
          <a:solidFill>
            <a:srgbClr val="0C6A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9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 descr="pasted-image.png"/>
          <p:cNvPicPr>
            <a:picLocks noChangeAspect="1"/>
          </p:cNvPicPr>
          <p:nvPr/>
        </p:nvPicPr>
        <p:blipFill>
          <a:blip r:embed="rId2">
            <a:alphaModFix amt="34503"/>
            <a:extLst/>
          </a:blip>
          <a:stretch>
            <a:fillRect/>
          </a:stretch>
        </p:blipFill>
        <p:spPr>
          <a:xfrm rot="5400000">
            <a:off x="10054468" y="4194550"/>
            <a:ext cx="2893220" cy="313535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o do Título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802" cy="1143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Texto do Título</a:t>
            </a:r>
          </a:p>
        </p:txBody>
      </p:sp>
      <p:sp>
        <p:nvSpPr>
          <p:cNvPr id="3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802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3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497" y="6308725"/>
            <a:ext cx="1527433" cy="49022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tângulo"/>
          <p:cNvSpPr/>
          <p:nvPr/>
        </p:nvSpPr>
        <p:spPr>
          <a:xfrm>
            <a:off x="-12774" y="347436"/>
            <a:ext cx="180410" cy="997404"/>
          </a:xfrm>
          <a:prstGeom prst="rect">
            <a:avLst/>
          </a:prstGeom>
          <a:solidFill>
            <a:srgbClr val="2983C4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0" name="Retângulo"/>
          <p:cNvSpPr/>
          <p:nvPr/>
        </p:nvSpPr>
        <p:spPr>
          <a:xfrm>
            <a:off x="-12774" y="1885381"/>
            <a:ext cx="180410" cy="997405"/>
          </a:xfrm>
          <a:prstGeom prst="rect">
            <a:avLst/>
          </a:prstGeom>
          <a:solidFill>
            <a:srgbClr val="E7692E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1" name="Retângulo"/>
          <p:cNvSpPr/>
          <p:nvPr/>
        </p:nvSpPr>
        <p:spPr>
          <a:xfrm>
            <a:off x="-12774" y="3423326"/>
            <a:ext cx="180410" cy="997405"/>
          </a:xfrm>
          <a:prstGeom prst="rect">
            <a:avLst/>
          </a:prstGeom>
          <a:solidFill>
            <a:srgbClr val="3F8837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" name="Retângulo"/>
          <p:cNvSpPr/>
          <p:nvPr/>
        </p:nvSpPr>
        <p:spPr>
          <a:xfrm>
            <a:off x="-12774" y="4961272"/>
            <a:ext cx="180410" cy="997405"/>
          </a:xfrm>
          <a:prstGeom prst="rect">
            <a:avLst/>
          </a:prstGeom>
          <a:solidFill>
            <a:srgbClr val="E04875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69963" y="6218564"/>
            <a:ext cx="267426" cy="27557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3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7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6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52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 descr="pasted-image.png"/>
          <p:cNvPicPr>
            <a:picLocks noChangeAspect="1"/>
          </p:cNvPicPr>
          <p:nvPr/>
        </p:nvPicPr>
        <p:blipFill>
          <a:blip r:embed="rId2">
            <a:alphaModFix amt="5238"/>
            <a:extLst/>
          </a:blip>
          <a:stretch>
            <a:fillRect/>
          </a:stretch>
        </p:blipFill>
        <p:spPr>
          <a:xfrm>
            <a:off x="2981325" y="627856"/>
            <a:ext cx="7819232" cy="603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4025" y="763588"/>
            <a:ext cx="3663158" cy="4880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96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G_2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54" y="257841"/>
            <a:ext cx="4178663" cy="313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IMG_2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93" y="2370909"/>
            <a:ext cx="4926503" cy="370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MG_21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54" y="3501037"/>
            <a:ext cx="4178663" cy="313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46423" y="756169"/>
            <a:ext cx="3882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Município: 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Ribeirão das Neves</a:t>
            </a:r>
          </a:p>
          <a:p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Valor: 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R$135.000,00 </a:t>
            </a:r>
          </a:p>
          <a:p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Tipologia: 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Casa de 2 quartos</a:t>
            </a:r>
          </a:p>
          <a:p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Unidades disponíveis: 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66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IMG_20160913_141435958_HD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295" y="1995936"/>
            <a:ext cx="3324022" cy="38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G_20160913_1414400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54" y="1995936"/>
            <a:ext cx="3505985" cy="377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503817" y="-635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81680" y="288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503817" y="577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503817" y="8714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IMG_20160913_1419118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1" y="1995936"/>
            <a:ext cx="3531657" cy="374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06027" y="242363"/>
            <a:ext cx="6045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Município: 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Betim</a:t>
            </a:r>
          </a:p>
          <a:p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Valor: 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R$105.000,00 </a:t>
            </a:r>
          </a:p>
          <a:p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Tipologia: 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Apartamento de 2 quartos</a:t>
            </a:r>
          </a:p>
          <a:p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Unidades disponíveis: 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21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1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86000" y="381000"/>
            <a:ext cx="3086100" cy="323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2" y="3093558"/>
            <a:ext cx="3797037" cy="28477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2" y="145568"/>
            <a:ext cx="3797037" cy="28477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30" y="792480"/>
            <a:ext cx="3153339" cy="420445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517914" y="1261266"/>
            <a:ext cx="3499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Município: 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Esmeraldas</a:t>
            </a:r>
          </a:p>
          <a:p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Valor: 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R$135.000,00 </a:t>
            </a:r>
          </a:p>
          <a:p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Tipologia: 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Casa de 2 quartos</a:t>
            </a:r>
          </a:p>
          <a:p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Unidades disponíveis: 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64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Síntese do Banco de Imóveis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44905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Diretrizes de priorização de atendimento 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16634" y="3107188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de 11 famílias da BR-381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16634" y="3940147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28201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74914" y="0"/>
            <a:ext cx="10940144" cy="624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Os trabalhos foram desenvolvidos por agrupamento, sendo: 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pt-BR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Agrupamento A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Famílias com pessoas com deficiência ou sofrimento mental, com indicativo de agravamento do quadro em função da possibilidade de residência verticalizada, ou mesmo provocar transtornos à vida coletiva/em condomínio e famílias com idosos ou pessoas com deficiência ou mobilidade reduzida (não sendo possível, serão indicadas às unidades verticalizadas, primeiro andar);</a:t>
            </a:r>
          </a:p>
          <a:p>
            <a:pPr lvl="0" algn="just"/>
            <a:endParaRPr lang="pt-BR" sz="185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Agrupamento B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Apenas famílias com pessoas com deficiência ou sofrimento mental, com indicativo de agravamento do quadro em função da possibilidade de residência verticalizada, ou mesmo provocar transtornos à vida coletiva/em condomínio;</a:t>
            </a:r>
          </a:p>
          <a:p>
            <a:pPr algn="just"/>
            <a:endParaRPr lang="pt-BR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Agrupamento C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Apenas famílias com idosos ou pessoas com deficiência ou mobilidade reduzida (não sendo possível, serão indicadas às unidades verticalizadas, primeiro andar);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185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Agrupamento D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Famílias com atividade de renda domiciliar, que não seja geradora de transtornos para o entorno e que seja incompatível com unidade verticalizada;</a:t>
            </a:r>
          </a:p>
          <a:p>
            <a:pPr algn="just"/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Agrupamento E 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Demais famílias beneficiárias do Aluguel Social e que não se encontram nos agrupamentos acima.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86000" y="381000"/>
            <a:ext cx="3086100" cy="323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40136"/>
              </p:ext>
            </p:extLst>
          </p:nvPr>
        </p:nvGraphicFramePr>
        <p:xfrm>
          <a:off x="3535135" y="1584630"/>
          <a:ext cx="5515249" cy="4447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651">
                  <a:extLst>
                    <a:ext uri="{9D8B030D-6E8A-4147-A177-3AD203B41FA5}">
                      <a16:colId xmlns:a16="http://schemas.microsoft.com/office/drawing/2014/main" xmlns="" val="1461610194"/>
                    </a:ext>
                  </a:extLst>
                </a:gridCol>
                <a:gridCol w="2384246">
                  <a:extLst>
                    <a:ext uri="{9D8B030D-6E8A-4147-A177-3AD203B41FA5}">
                      <a16:colId xmlns:a16="http://schemas.microsoft.com/office/drawing/2014/main" xmlns="" val="2852626895"/>
                    </a:ext>
                  </a:extLst>
                </a:gridCol>
                <a:gridCol w="1380352">
                  <a:extLst>
                    <a:ext uri="{9D8B030D-6E8A-4147-A177-3AD203B41FA5}">
                      <a16:colId xmlns:a16="http://schemas.microsoft.com/office/drawing/2014/main" xmlns="" val="1453447323"/>
                    </a:ext>
                  </a:extLst>
                </a:gridCol>
              </a:tblGrid>
              <a:tr h="33144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Agrupamentos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</a:t>
                      </a:r>
                      <a:r>
                        <a:rPr lang="pt-BR" baseline="0" dirty="0" smtClean="0"/>
                        <a:t> de famílias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86105948"/>
                  </a:ext>
                </a:extLst>
              </a:tr>
              <a:tr h="486399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pt-BR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Famílias</a:t>
                      </a:r>
                      <a:r>
                        <a:rPr lang="pt-BR" b="0" baseline="0" dirty="0" smtClean="0">
                          <a:solidFill>
                            <a:schemeClr val="tx1"/>
                          </a:solidFill>
                        </a:rPr>
                        <a:t> com </a:t>
                      </a:r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PCD e</a:t>
                      </a:r>
                      <a:r>
                        <a:rPr lang="pt-BR" b="0" baseline="0" dirty="0" smtClean="0">
                          <a:solidFill>
                            <a:schemeClr val="tx1"/>
                          </a:solidFill>
                        </a:rPr>
                        <a:t> idosos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5843952"/>
                  </a:ext>
                </a:extLst>
              </a:tr>
              <a:tr h="486399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pt-B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Famílias com </a:t>
                      </a:r>
                      <a:r>
                        <a:rPr lang="pt-BR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PCD (apenas)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40531"/>
                  </a:ext>
                </a:extLst>
              </a:tr>
              <a:tr h="486399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Famílias com idosos (apenas)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2460469"/>
                  </a:ext>
                </a:extLst>
              </a:tr>
              <a:tr h="486399">
                <a:tc>
                  <a:txBody>
                    <a:bodyPr/>
                    <a:lstStyle/>
                    <a:p>
                      <a:pPr algn="ctr"/>
                      <a:endParaRPr lang="pt-BR" sz="18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377" rtl="0" eaLnBrk="1" latinLnBrk="0" hangingPunct="1"/>
                      <a:r>
                        <a:rPr lang="pt-B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pt-B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Famílias que</a:t>
                      </a:r>
                      <a:r>
                        <a:rPr lang="pt-BR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exercem 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atividade de renda domiciliar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63641825"/>
                  </a:ext>
                </a:extLst>
              </a:tr>
              <a:tr h="486399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pt-B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pt-B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Demais famílias 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81736596"/>
                  </a:ext>
                </a:extLst>
              </a:tr>
              <a:tr h="486399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Total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122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84450999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944582" y="381000"/>
            <a:ext cx="6696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5">
                    <a:lumMod val="75000"/>
                  </a:schemeClr>
                </a:solidFill>
              </a:rPr>
              <a:t>Prioridades</a:t>
            </a:r>
            <a:endParaRPr lang="pt-BR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Síntese do Banco de Imóveis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44905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Diretrizes de priorização de atendimento 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16634" y="3189735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Processos de 11 famílias da BR-381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16634" y="404251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156008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Síntese do Banco de Imóveis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44905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Diretrizes de priorização de atendimento 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16634" y="3189735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Processos de 11 famílias da BR-381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16634" y="404251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34344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apoio.png" descr="apo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107" y="2239106"/>
            <a:ext cx="6458745" cy="581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Untitled-1.png" descr="Untitled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05" y="3398838"/>
            <a:ext cx="10389395" cy="1050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70" y="2349345"/>
            <a:ext cx="1286256" cy="4754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00905" y="3394931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Realização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53870" y="1683155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Apoio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37243" y="1661194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Parceiros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9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2" name="Retângulo 1"/>
          <p:cNvSpPr/>
          <p:nvPr/>
        </p:nvSpPr>
        <p:spPr>
          <a:xfrm>
            <a:off x="2826905" y="2383876"/>
            <a:ext cx="6092825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5400" b="1" dirty="0">
                <a:solidFill>
                  <a:schemeClr val="accent5">
                    <a:lumMod val="50000"/>
                  </a:schemeClr>
                </a:solidFill>
              </a:rPr>
              <a:t>2ª Reunião do </a:t>
            </a:r>
          </a:p>
          <a:p>
            <a:pPr algn="ctr"/>
            <a:r>
              <a:rPr lang="pt-BR" sz="5400" b="1" dirty="0">
                <a:solidFill>
                  <a:schemeClr val="accent5">
                    <a:lumMod val="50000"/>
                  </a:schemeClr>
                </a:solidFill>
              </a:rPr>
              <a:t>Conselho Executivo</a:t>
            </a:r>
          </a:p>
          <a:p>
            <a:pPr algn="ctr"/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pt-BR" sz="2200" b="1" dirty="0">
                <a:solidFill>
                  <a:schemeClr val="accent5">
                    <a:lumMod val="50000"/>
                  </a:schemeClr>
                </a:solidFill>
              </a:rPr>
              <a:t>04 de julho de 2017</a:t>
            </a:r>
          </a:p>
        </p:txBody>
      </p:sp>
      <p:sp>
        <p:nvSpPr>
          <p:cNvPr id="3" name="Retângulo 2"/>
          <p:cNvSpPr/>
          <p:nvPr/>
        </p:nvSpPr>
        <p:spPr>
          <a:xfrm>
            <a:off x="810418" y="685189"/>
            <a:ext cx="10125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PROGRAMA JUDICIAL DE CONCILIAÇÃO PARA REMOÇÃO E REASSENTAMENTO</a:t>
            </a:r>
          </a:p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HUMANIZADOS DE FAMÍLIAS DO ANEL RODOVIÁRIO E BR-381</a:t>
            </a:r>
          </a:p>
        </p:txBody>
      </p:sp>
    </p:spTree>
    <p:extLst>
      <p:ext uri="{BB962C8B-B14F-4D97-AF65-F5344CB8AC3E}">
        <p14:creationId xmlns:p14="http://schemas.microsoft.com/office/powerpoint/2010/main" val="28432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Síntese do Banco de Imóveis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44905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Diretrizes de priorização de atendimento 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4534" y="3100987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Processos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de 11 </a:t>
            </a: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famílias da BR-381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16634" y="3884325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Pauta livre</a:t>
            </a:r>
          </a:p>
        </p:txBody>
      </p:sp>
    </p:spTree>
    <p:extLst>
      <p:ext uri="{BB962C8B-B14F-4D97-AF65-F5344CB8AC3E}">
        <p14:creationId xmlns:p14="http://schemas.microsoft.com/office/powerpoint/2010/main" val="109283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Síntese do Banco de Imóveis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44905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Diretrizes de priorização de atendimento 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16634" y="3107188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de 11 famílias da BR-381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16634" y="3900227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41174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2" name="Retângulo 1"/>
          <p:cNvSpPr/>
          <p:nvPr/>
        </p:nvSpPr>
        <p:spPr>
          <a:xfrm>
            <a:off x="927984" y="442164"/>
            <a:ext cx="10343357" cy="5866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5">
                    <a:lumMod val="75000"/>
                  </a:schemeClr>
                </a:solidFill>
              </a:rPr>
              <a:t>Banco de imóveis</a:t>
            </a:r>
            <a:endParaRPr lang="pt-BR" sz="4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pt-BR" sz="12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9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50" b="1" dirty="0" smtClean="0">
                <a:solidFill>
                  <a:schemeClr val="accent5">
                    <a:lumMod val="75000"/>
                  </a:schemeClr>
                </a:solidFill>
              </a:rPr>
              <a:t>Localização:</a:t>
            </a:r>
            <a:endParaRPr lang="pt-BR" sz="185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Moradias prospectadas na Região Metropolitana de Belo Horizonte e Colar Metropolitano da Região de Belo Horizonte.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85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50" b="1" dirty="0" smtClean="0">
                <a:solidFill>
                  <a:schemeClr val="accent5">
                    <a:lumMod val="75000"/>
                  </a:schemeClr>
                </a:solidFill>
              </a:rPr>
              <a:t>Características:</a:t>
            </a:r>
            <a:endParaRPr lang="pt-BR" sz="185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Área interna entre 43,10m² e 108m²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Valores entre R$73.000 e </a:t>
            </a: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R$180.000,00.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85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50" b="1" dirty="0" smtClean="0">
                <a:solidFill>
                  <a:schemeClr val="accent5">
                    <a:lumMod val="75000"/>
                  </a:schemeClr>
                </a:solidFill>
              </a:rPr>
              <a:t>Tipologia: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Apartamentos de 2 e 3 quartos;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Casas de 2 e 3 quartos.</a:t>
            </a:r>
            <a:endParaRPr lang="pt-BR" sz="185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pt-BR" sz="9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2" name="Retângulo 1"/>
          <p:cNvSpPr/>
          <p:nvPr/>
        </p:nvSpPr>
        <p:spPr>
          <a:xfrm>
            <a:off x="962818" y="442164"/>
            <a:ext cx="10343357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5">
                    <a:lumMod val="75000"/>
                  </a:schemeClr>
                </a:solidFill>
              </a:rPr>
              <a:t>Banco de imóveis</a:t>
            </a:r>
          </a:p>
          <a:p>
            <a:pPr algn="ctr"/>
            <a:endParaRPr lang="pt-BR" sz="9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50" b="1" dirty="0" smtClean="0">
                <a:solidFill>
                  <a:schemeClr val="accent5">
                    <a:lumMod val="75000"/>
                  </a:schemeClr>
                </a:solidFill>
              </a:rPr>
              <a:t>Aspectos </a:t>
            </a:r>
            <a:r>
              <a:rPr lang="pt-BR" sz="1850" b="1" dirty="0">
                <a:solidFill>
                  <a:schemeClr val="accent5">
                    <a:lumMod val="75000"/>
                  </a:schemeClr>
                </a:solidFill>
              </a:rPr>
              <a:t>considerados: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85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1850" b="1" dirty="0">
                <a:solidFill>
                  <a:schemeClr val="accent5">
                    <a:lumMod val="75000"/>
                  </a:schemeClr>
                </a:solidFill>
              </a:rPr>
              <a:t>Físico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: O imóvel deverá estar em perfeitas condições de habitabilidade (iluminação, ventilação, salubridade, estrutural, geológico, entre outros</a:t>
            </a: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</a:p>
          <a:p>
            <a:pPr algn="just">
              <a:lnSpc>
                <a:spcPct val="150000"/>
              </a:lnSpc>
            </a:pPr>
            <a:endParaRPr lang="pt-BR" sz="185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1850" b="1" dirty="0">
                <a:solidFill>
                  <a:schemeClr val="accent5">
                    <a:lumMod val="75000"/>
                  </a:schemeClr>
                </a:solidFill>
              </a:rPr>
              <a:t>Jurídico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: O imóvel deverá possuir situação jurídica regular ou que possibilite a transferência de seu registro, conforme análise do Conselho Executivo do Programa</a:t>
            </a: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endParaRPr lang="pt-BR" sz="185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1850" b="1" dirty="0">
                <a:solidFill>
                  <a:schemeClr val="accent5">
                    <a:lumMod val="75000"/>
                  </a:schemeClr>
                </a:solidFill>
              </a:rPr>
              <a:t>Sociocultural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: Análise quanto a existência de equipamentos públicos/privados da região</a:t>
            </a: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85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1850" b="1" dirty="0">
                <a:solidFill>
                  <a:schemeClr val="accent5">
                    <a:lumMod val="75000"/>
                  </a:schemeClr>
                </a:solidFill>
              </a:rPr>
              <a:t>Financeiro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: O imóvel deverá conter valor dentro dos parâmetros estabelecidos pelo estudo técnico elaborado pelo DNIT.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455138" y="2645537"/>
            <a:ext cx="4012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9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2" name="Retângulo 1"/>
          <p:cNvSpPr/>
          <p:nvPr/>
        </p:nvSpPr>
        <p:spPr>
          <a:xfrm>
            <a:off x="962818" y="442164"/>
            <a:ext cx="1034335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5">
                    <a:lumMod val="75000"/>
                  </a:schemeClr>
                </a:solidFill>
              </a:rPr>
              <a:t>Quantitativo</a:t>
            </a:r>
            <a:endParaRPr lang="pt-BR" sz="40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pt-BR" sz="900" dirty="0"/>
          </a:p>
          <a:p>
            <a:endParaRPr lang="pt-BR" sz="900" dirty="0"/>
          </a:p>
          <a:p>
            <a:endParaRPr lang="pt-BR" sz="2200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O Banco de Imóveis é composto por 1.151 imóveis, sendo:</a:t>
            </a:r>
          </a:p>
          <a:p>
            <a:endParaRPr lang="pt-BR" sz="2200" b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2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5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pt-BR" sz="1850" b="1" smtClean="0">
                <a:solidFill>
                  <a:schemeClr val="accent5">
                    <a:lumMod val="75000"/>
                  </a:schemeClr>
                </a:solidFill>
              </a:rPr>
              <a:t>Tipologia </a:t>
            </a:r>
            <a:r>
              <a:rPr lang="pt-BR" sz="185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2200" b="1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</a:t>
            </a:r>
            <a:r>
              <a:rPr lang="pt-BR" sz="1850" b="1" dirty="0">
                <a:solidFill>
                  <a:schemeClr val="accent5">
                    <a:lumMod val="75000"/>
                  </a:schemeClr>
                </a:solidFill>
              </a:rPr>
              <a:t>Quantidade</a:t>
            </a:r>
          </a:p>
          <a:p>
            <a:pPr>
              <a:lnSpc>
                <a:spcPct val="150000"/>
              </a:lnSpc>
            </a:pP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	Apartamento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com 2 quartos </a:t>
            </a: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- até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R$121.000,00                 </a:t>
            </a: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203</a:t>
            </a:r>
          </a:p>
          <a:p>
            <a:pPr>
              <a:lnSpc>
                <a:spcPct val="150000"/>
              </a:lnSpc>
            </a:pP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	Apartamento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com 3 quartos </a:t>
            </a: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- até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R$152.000,00                 </a:t>
            </a: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	Casa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com 2 quartos </a:t>
            </a: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- até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R$135.500,00                                 </a:t>
            </a: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</a:t>
            </a:r>
            <a:r>
              <a:rPr lang="pt-BR" sz="1850" dirty="0">
                <a:solidFill>
                  <a:schemeClr val="accent5">
                    <a:lumMod val="75000"/>
                  </a:schemeClr>
                </a:solidFill>
              </a:rPr>
              <a:t>219</a:t>
            </a:r>
          </a:p>
          <a:p>
            <a:pPr>
              <a:lnSpc>
                <a:spcPct val="150000"/>
              </a:lnSpc>
            </a:pP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pt-BR" sz="1850" b="1" dirty="0" smtClean="0">
                <a:solidFill>
                  <a:schemeClr val="accent5">
                    <a:lumMod val="75000"/>
                  </a:schemeClr>
                </a:solidFill>
              </a:rPr>
              <a:t>Total  </a:t>
            </a:r>
            <a:r>
              <a:rPr lang="pt-BR" sz="185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                                                                                            </a:t>
            </a:r>
            <a:r>
              <a:rPr lang="pt-BR" sz="1850" b="1" dirty="0">
                <a:solidFill>
                  <a:schemeClr val="accent5">
                    <a:lumMod val="75000"/>
                  </a:schemeClr>
                </a:solidFill>
              </a:rPr>
              <a:t>433</a:t>
            </a:r>
          </a:p>
          <a:p>
            <a:endParaRPr lang="pt-BR" sz="2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200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85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pt-BR" sz="9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9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1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439217"/>
              </p:ext>
            </p:extLst>
          </p:nvPr>
        </p:nvGraphicFramePr>
        <p:xfrm>
          <a:off x="1654629" y="1513114"/>
          <a:ext cx="8447314" cy="486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tângulo 5"/>
          <p:cNvSpPr/>
          <p:nvPr/>
        </p:nvSpPr>
        <p:spPr>
          <a:xfrm>
            <a:off x="3520469" y="501134"/>
            <a:ext cx="5128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4000" b="1" dirty="0" smtClean="0">
                <a:solidFill>
                  <a:schemeClr val="accent5">
                    <a:lumMod val="75000"/>
                  </a:schemeClr>
                </a:solidFill>
              </a:rPr>
              <a:t>Tipologia x Quantidade</a:t>
            </a:r>
            <a:endParaRPr lang="pt-BR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86000" y="381000"/>
            <a:ext cx="3086100" cy="323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982686" y="372438"/>
            <a:ext cx="6759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5">
                    <a:lumMod val="75000"/>
                  </a:schemeClr>
                </a:solidFill>
              </a:rPr>
              <a:t>Município x Quantidade</a:t>
            </a:r>
            <a:endParaRPr lang="pt-BR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53386"/>
              </p:ext>
            </p:extLst>
          </p:nvPr>
        </p:nvGraphicFramePr>
        <p:xfrm>
          <a:off x="1066800" y="1194330"/>
          <a:ext cx="10058400" cy="515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146525" y="5964762"/>
            <a:ext cx="342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</a:rPr>
              <a:t>(valor acima do estudo técnico)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3287</TotalTime>
  <Words>414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Guedes</dc:creator>
  <cp:lastModifiedBy>Lucas Guedes</cp:lastModifiedBy>
  <cp:revision>218</cp:revision>
  <cp:lastPrinted>2017-05-29T13:49:36Z</cp:lastPrinted>
  <dcterms:created xsi:type="dcterms:W3CDTF">2017-04-07T13:10:33Z</dcterms:created>
  <dcterms:modified xsi:type="dcterms:W3CDTF">2017-08-03T16:49:12Z</dcterms:modified>
</cp:coreProperties>
</file>