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2" r:id="rId2"/>
    <p:sldId id="313" r:id="rId3"/>
    <p:sldId id="344" r:id="rId4"/>
    <p:sldId id="426" r:id="rId5"/>
    <p:sldId id="427" r:id="rId6"/>
    <p:sldId id="428" r:id="rId7"/>
    <p:sldId id="429" r:id="rId8"/>
    <p:sldId id="430" r:id="rId9"/>
    <p:sldId id="431" r:id="rId10"/>
    <p:sldId id="424" r:id="rId11"/>
    <p:sldId id="425" r:id="rId12"/>
    <p:sldId id="451" r:id="rId13"/>
    <p:sldId id="417" r:id="rId14"/>
    <p:sldId id="418" r:id="rId15"/>
    <p:sldId id="419" r:id="rId16"/>
    <p:sldId id="420" r:id="rId17"/>
    <p:sldId id="421" r:id="rId18"/>
    <p:sldId id="422" r:id="rId19"/>
    <p:sldId id="423" r:id="rId20"/>
    <p:sldId id="452" r:id="rId21"/>
    <p:sldId id="322" r:id="rId22"/>
  </p:sldIdLst>
  <p:sldSz cx="12192000" cy="6858000"/>
  <p:notesSz cx="6797675" cy="987266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6A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8" autoAdjust="0"/>
    <p:restoredTop sz="94660"/>
  </p:normalViewPr>
  <p:slideViewPr>
    <p:cSldViewPr snapToGrid="0">
      <p:cViewPr varScale="1">
        <p:scale>
          <a:sx n="96" d="100"/>
          <a:sy n="96" d="100"/>
        </p:scale>
        <p:origin x="20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pt-BR" dirty="0" smtClean="0"/>
              <a:t>Clique para editar o estilo do subtítulo mestre</a:t>
            </a:r>
            <a:endParaRPr lang="pt-BR" dirty="0"/>
          </a:p>
        </p:txBody>
      </p:sp>
      <p:sp>
        <p:nvSpPr>
          <p:cNvPr id="4" name="Espaço Reservado para Data 3"/>
          <p:cNvSpPr>
            <a:spLocks noGrp="1"/>
          </p:cNvSpPr>
          <p:nvPr>
            <p:ph type="dt" sz="half" idx="10"/>
          </p:nvPr>
        </p:nvSpPr>
        <p:spPr/>
        <p:txBody>
          <a:bodyPr/>
          <a:lstStyle/>
          <a:p>
            <a:fld id="{CE226B61-6D7E-4802-9C03-0D088B1457B8}" type="datetimeFigureOut">
              <a:rPr lang="pt-BR" smtClean="0"/>
              <a:t>06/09/2017</a:t>
            </a:fld>
            <a:endParaRPr lang="pt-BR"/>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071D534-25CE-4AF0-BB79-166E316DA4E0}" type="slidenum">
              <a:rPr lang="pt-BR" smtClean="0"/>
              <a:t>‹nº›</a:t>
            </a:fld>
            <a:endParaRPr lang="pt-BR"/>
          </a:p>
        </p:txBody>
      </p:sp>
      <p:sp>
        <p:nvSpPr>
          <p:cNvPr id="7" name="Retângulo 6"/>
          <p:cNvSpPr/>
          <p:nvPr userDrawn="1"/>
        </p:nvSpPr>
        <p:spPr>
          <a:xfrm>
            <a:off x="0" y="5896947"/>
            <a:ext cx="12192000" cy="961053"/>
          </a:xfrm>
          <a:prstGeom prst="rect">
            <a:avLst/>
          </a:prstGeom>
          <a:solidFill>
            <a:srgbClr val="0C6A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23980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E226B61-6D7E-4802-9C03-0D088B1457B8}" type="datetimeFigureOut">
              <a:rPr lang="pt-BR" smtClean="0"/>
              <a:t>06/09/2017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1624351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E226B61-6D7E-4802-9C03-0D088B1457B8}" type="datetimeFigureOut">
              <a:rPr lang="pt-BR" smtClean="0"/>
              <a:t>06/09/2017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3861940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E226B61-6D7E-4802-9C03-0D088B1457B8}" type="datetimeFigureOut">
              <a:rPr lang="pt-BR" smtClean="0"/>
              <a:t>06/09/2017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1233154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35" name="pasted-image.png" descr="pasted-image.png"/>
          <p:cNvPicPr>
            <a:picLocks noChangeAspect="1"/>
          </p:cNvPicPr>
          <p:nvPr/>
        </p:nvPicPr>
        <p:blipFill>
          <a:blip r:embed="rId2">
            <a:alphaModFix amt="34503"/>
            <a:extLst/>
          </a:blip>
          <a:stretch>
            <a:fillRect/>
          </a:stretch>
        </p:blipFill>
        <p:spPr>
          <a:xfrm rot="5400000">
            <a:off x="10054468" y="4194550"/>
            <a:ext cx="2893220" cy="3135359"/>
          </a:xfrm>
          <a:prstGeom prst="rect">
            <a:avLst/>
          </a:prstGeom>
          <a:ln w="12700">
            <a:miter lim="400000"/>
          </a:ln>
        </p:spPr>
      </p:pic>
      <p:sp>
        <p:nvSpPr>
          <p:cNvPr id="36" name="Texto do Título"/>
          <p:cNvSpPr txBox="1">
            <a:spLocks noGrp="1"/>
          </p:cNvSpPr>
          <p:nvPr>
            <p:ph type="title"/>
          </p:nvPr>
        </p:nvSpPr>
        <p:spPr>
          <a:xfrm>
            <a:off x="609599" y="274638"/>
            <a:ext cx="10972802" cy="1143000"/>
          </a:xfrm>
          <a:prstGeom prst="rect">
            <a:avLst/>
          </a:prstGeom>
        </p:spPr>
        <p:txBody>
          <a:bodyPr lIns="45718" tIns="45718" rIns="45718" bIns="45718" anchor="t"/>
          <a:lstStyle/>
          <a:p>
            <a:r>
              <a:t>Texto do Título</a:t>
            </a:r>
          </a:p>
        </p:txBody>
      </p:sp>
      <p:sp>
        <p:nvSpPr>
          <p:cNvPr id="37" name="Nível de Corpo Um…"/>
          <p:cNvSpPr txBox="1">
            <a:spLocks noGrp="1"/>
          </p:cNvSpPr>
          <p:nvPr>
            <p:ph type="body" idx="1"/>
          </p:nvPr>
        </p:nvSpPr>
        <p:spPr>
          <a:xfrm>
            <a:off x="609599" y="1600200"/>
            <a:ext cx="10972802" cy="4525963"/>
          </a:xfrm>
          <a:prstGeom prst="rect">
            <a:avLst/>
          </a:prstGeom>
        </p:spPr>
        <p:txBody>
          <a:bodyPr lIns="45718" tIns="45718" rIns="45718" bIns="45718"/>
          <a:lstStyle/>
          <a:p>
            <a:r>
              <a:t>Nível de Corpo Um</a:t>
            </a:r>
          </a:p>
          <a:p>
            <a:pPr lvl="1"/>
            <a:r>
              <a:t>Nível de Corpo Dois</a:t>
            </a:r>
          </a:p>
          <a:p>
            <a:pPr lvl="2"/>
            <a:r>
              <a:t>Nível de Corpo Três</a:t>
            </a:r>
          </a:p>
          <a:p>
            <a:pPr lvl="3"/>
            <a:r>
              <a:t>Nível de Corpo Quatro</a:t>
            </a:r>
          </a:p>
          <a:p>
            <a:pPr lvl="4"/>
            <a:r>
              <a:t>Nível de Corpo Cinco</a:t>
            </a:r>
          </a:p>
        </p:txBody>
      </p:sp>
      <p:pic>
        <p:nvPicPr>
          <p:cNvPr id="38" name="pasted-image.pdf" descr="pasted-image.pdf"/>
          <p:cNvPicPr>
            <a:picLocks noChangeAspect="1"/>
          </p:cNvPicPr>
          <p:nvPr/>
        </p:nvPicPr>
        <p:blipFill>
          <a:blip r:embed="rId3">
            <a:extLst/>
          </a:blip>
          <a:stretch>
            <a:fillRect/>
          </a:stretch>
        </p:blipFill>
        <p:spPr>
          <a:xfrm>
            <a:off x="489497" y="6308725"/>
            <a:ext cx="1527433" cy="490224"/>
          </a:xfrm>
          <a:prstGeom prst="rect">
            <a:avLst/>
          </a:prstGeom>
          <a:ln w="12700">
            <a:miter lim="400000"/>
          </a:ln>
        </p:spPr>
      </p:pic>
      <p:sp>
        <p:nvSpPr>
          <p:cNvPr id="39" name="Retângulo"/>
          <p:cNvSpPr/>
          <p:nvPr/>
        </p:nvSpPr>
        <p:spPr>
          <a:xfrm>
            <a:off x="-12774" y="347436"/>
            <a:ext cx="180410" cy="997404"/>
          </a:xfrm>
          <a:prstGeom prst="rect">
            <a:avLst/>
          </a:prstGeom>
          <a:solidFill>
            <a:srgbClr val="2983C4"/>
          </a:solidFill>
          <a:ln w="25400">
            <a:solidFill>
              <a:schemeClr val="accent1"/>
            </a:solidFill>
          </a:ln>
        </p:spPr>
        <p:txBody>
          <a:bodyPr lIns="22859" tIns="22859" rIns="22859" bIns="22859"/>
          <a:lstStyle/>
          <a:p>
            <a:endParaRPr sz="900"/>
          </a:p>
        </p:txBody>
      </p:sp>
      <p:sp>
        <p:nvSpPr>
          <p:cNvPr id="40" name="Retângulo"/>
          <p:cNvSpPr/>
          <p:nvPr/>
        </p:nvSpPr>
        <p:spPr>
          <a:xfrm>
            <a:off x="-12774" y="1885381"/>
            <a:ext cx="180410" cy="997405"/>
          </a:xfrm>
          <a:prstGeom prst="rect">
            <a:avLst/>
          </a:prstGeom>
          <a:solidFill>
            <a:srgbClr val="E7692E"/>
          </a:solidFill>
          <a:ln w="25400">
            <a:solidFill>
              <a:schemeClr val="accent1"/>
            </a:solidFill>
          </a:ln>
        </p:spPr>
        <p:txBody>
          <a:bodyPr lIns="22859" tIns="22859" rIns="22859" bIns="22859"/>
          <a:lstStyle/>
          <a:p>
            <a:endParaRPr sz="900"/>
          </a:p>
        </p:txBody>
      </p:sp>
      <p:sp>
        <p:nvSpPr>
          <p:cNvPr id="41" name="Retângulo"/>
          <p:cNvSpPr/>
          <p:nvPr/>
        </p:nvSpPr>
        <p:spPr>
          <a:xfrm>
            <a:off x="-12774" y="3423326"/>
            <a:ext cx="180410" cy="997405"/>
          </a:xfrm>
          <a:prstGeom prst="rect">
            <a:avLst/>
          </a:prstGeom>
          <a:solidFill>
            <a:srgbClr val="3F8837"/>
          </a:solidFill>
          <a:ln w="25400">
            <a:solidFill>
              <a:schemeClr val="accent1"/>
            </a:solidFill>
          </a:ln>
        </p:spPr>
        <p:txBody>
          <a:bodyPr lIns="22859" tIns="22859" rIns="22859" bIns="22859"/>
          <a:lstStyle/>
          <a:p>
            <a:endParaRPr sz="900"/>
          </a:p>
        </p:txBody>
      </p:sp>
      <p:sp>
        <p:nvSpPr>
          <p:cNvPr id="42" name="Retângulo"/>
          <p:cNvSpPr/>
          <p:nvPr/>
        </p:nvSpPr>
        <p:spPr>
          <a:xfrm>
            <a:off x="-12774" y="4961272"/>
            <a:ext cx="180410" cy="997405"/>
          </a:xfrm>
          <a:prstGeom prst="rect">
            <a:avLst/>
          </a:prstGeom>
          <a:solidFill>
            <a:srgbClr val="E04875"/>
          </a:solidFill>
          <a:ln w="25400">
            <a:solidFill>
              <a:schemeClr val="accent1"/>
            </a:solidFill>
          </a:ln>
        </p:spPr>
        <p:txBody>
          <a:bodyPr lIns="22859" tIns="22859" rIns="22859" bIns="22859"/>
          <a:lstStyle/>
          <a:p>
            <a:endParaRPr sz="900"/>
          </a:p>
        </p:txBody>
      </p:sp>
      <p:sp>
        <p:nvSpPr>
          <p:cNvPr id="43" name="Número do Slide"/>
          <p:cNvSpPr txBox="1">
            <a:spLocks noGrp="1"/>
          </p:cNvSpPr>
          <p:nvPr>
            <p:ph type="sldNum" sz="quarter" idx="2"/>
          </p:nvPr>
        </p:nvSpPr>
        <p:spPr>
          <a:xfrm>
            <a:off x="8469963" y="6218564"/>
            <a:ext cx="267426" cy="275572"/>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097366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E226B61-6D7E-4802-9C03-0D088B1457B8}" type="datetimeFigureOut">
              <a:rPr lang="pt-BR" smtClean="0"/>
              <a:t>06/09/2017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185037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E226B61-6D7E-4802-9C03-0D088B1457B8}" type="datetimeFigureOut">
              <a:rPr lang="pt-BR" smtClean="0"/>
              <a:t>06/09/2017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742677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CE226B61-6D7E-4802-9C03-0D088B1457B8}" type="datetimeFigureOut">
              <a:rPr lang="pt-BR" smtClean="0"/>
              <a:t>06/09/2017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890679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E226B61-6D7E-4802-9C03-0D088B1457B8}" type="datetimeFigureOut">
              <a:rPr lang="pt-BR" smtClean="0"/>
              <a:t>06/09/2017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3469235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9"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1"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E226B61-6D7E-4802-9C03-0D088B1457B8}" type="datetimeFigureOut">
              <a:rPr lang="pt-BR" smtClean="0"/>
              <a:t>06/09/2017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2532706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E226B61-6D7E-4802-9C03-0D088B1457B8}" type="datetimeFigureOut">
              <a:rPr lang="pt-BR" smtClean="0"/>
              <a:t>06/09/2017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3994528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E226B61-6D7E-4802-9C03-0D088B1457B8}" type="datetimeFigureOut">
              <a:rPr lang="pt-BR" smtClean="0"/>
              <a:t>06/09/2017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834815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E226B61-6D7E-4802-9C03-0D088B1457B8}" type="datetimeFigureOut">
              <a:rPr lang="pt-BR" smtClean="0"/>
              <a:t>06/09/2017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071D534-25CE-4AF0-BB79-166E316DA4E0}" type="slidenum">
              <a:rPr lang="pt-BR" smtClean="0"/>
              <a:t>‹nº›</a:t>
            </a:fld>
            <a:endParaRPr lang="pt-BR"/>
          </a:p>
        </p:txBody>
      </p:sp>
    </p:spTree>
    <p:extLst>
      <p:ext uri="{BB962C8B-B14F-4D97-AF65-F5344CB8AC3E}">
        <p14:creationId xmlns:p14="http://schemas.microsoft.com/office/powerpoint/2010/main" val="3956790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26B61-6D7E-4802-9C03-0D088B1457B8}" type="datetimeFigureOut">
              <a:rPr lang="pt-BR" smtClean="0"/>
              <a:t>06/09/2017</a:t>
            </a:fld>
            <a:endParaRPr lang="pt-BR"/>
          </a:p>
        </p:txBody>
      </p:sp>
      <p:sp>
        <p:nvSpPr>
          <p:cNvPr id="5" name="Espaço Reservado para Rodapé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1D534-25CE-4AF0-BB79-166E316DA4E0}" type="slidenum">
              <a:rPr lang="pt-BR" smtClean="0"/>
              <a:t>‹nº›</a:t>
            </a:fld>
            <a:endParaRPr lang="pt-BR"/>
          </a:p>
        </p:txBody>
      </p:sp>
    </p:spTree>
    <p:extLst>
      <p:ext uri="{BB962C8B-B14F-4D97-AF65-F5344CB8AC3E}">
        <p14:creationId xmlns:p14="http://schemas.microsoft.com/office/powerpoint/2010/main" val="35097188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asted-image.png" descr="pasted-image.png"/>
          <p:cNvPicPr>
            <a:picLocks noChangeAspect="1"/>
          </p:cNvPicPr>
          <p:nvPr/>
        </p:nvPicPr>
        <p:blipFill>
          <a:blip r:embed="rId2">
            <a:alphaModFix amt="5238"/>
            <a:extLst/>
          </a:blip>
          <a:stretch>
            <a:fillRect/>
          </a:stretch>
        </p:blipFill>
        <p:spPr>
          <a:xfrm>
            <a:off x="2981325" y="627856"/>
            <a:ext cx="7819232" cy="6031708"/>
          </a:xfrm>
          <a:prstGeom prst="rect">
            <a:avLst/>
          </a:prstGeom>
          <a:ln w="12700">
            <a:miter lim="400000"/>
          </a:ln>
        </p:spPr>
      </p:pic>
      <p:pic>
        <p:nvPicPr>
          <p:cNvPr id="64" name="pasted-image.png" descr="pasted-image.png"/>
          <p:cNvPicPr>
            <a:picLocks noChangeAspect="1"/>
          </p:cNvPicPr>
          <p:nvPr/>
        </p:nvPicPr>
        <p:blipFill>
          <a:blip r:embed="rId3">
            <a:extLst/>
          </a:blip>
          <a:stretch>
            <a:fillRect/>
          </a:stretch>
        </p:blipFill>
        <p:spPr>
          <a:xfrm>
            <a:off x="4264025" y="763588"/>
            <a:ext cx="3663158" cy="4880770"/>
          </a:xfrm>
          <a:prstGeom prst="rect">
            <a:avLst/>
          </a:prstGeom>
          <a:ln w="12700">
            <a:miter lim="400000"/>
          </a:ln>
        </p:spPr>
      </p:pic>
    </p:spTree>
    <p:extLst>
      <p:ext uri="{BB962C8B-B14F-4D97-AF65-F5344CB8AC3E}">
        <p14:creationId xmlns:p14="http://schemas.microsoft.com/office/powerpoint/2010/main" val="4249697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10" name="CaixaDeTexto 9"/>
          <p:cNvSpPr txBox="1"/>
          <p:nvPr/>
        </p:nvSpPr>
        <p:spPr>
          <a:xfrm>
            <a:off x="679269" y="366904"/>
            <a:ext cx="10633165" cy="707886"/>
          </a:xfrm>
          <a:prstGeom prst="rect">
            <a:avLst/>
          </a:prstGeom>
          <a:noFill/>
        </p:spPr>
        <p:txBody>
          <a:bodyPr wrap="square" rtlCol="0">
            <a:spAutoFit/>
          </a:bodyPr>
          <a:lstStyle/>
          <a:p>
            <a:pPr algn="ctr" defTabSz="457200"/>
            <a:r>
              <a:rPr lang="pt-BR" sz="4000" b="1" dirty="0" smtClean="0">
                <a:solidFill>
                  <a:schemeClr val="accent5">
                    <a:lumMod val="50000"/>
                  </a:schemeClr>
                </a:solidFill>
                <a:latin typeface="Calibri" panose="020F0502020204030204"/>
              </a:rPr>
              <a:t>Pauta Livre</a:t>
            </a:r>
            <a:endParaRPr lang="pt-BR" sz="1400" b="1" dirty="0">
              <a:solidFill>
                <a:schemeClr val="accent5">
                  <a:lumMod val="50000"/>
                </a:schemeClr>
              </a:solidFill>
            </a:endParaRPr>
          </a:p>
        </p:txBody>
      </p:sp>
      <p:sp>
        <p:nvSpPr>
          <p:cNvPr id="6" name="Espaço Reservado para Texto 2"/>
          <p:cNvSpPr>
            <a:spLocks noGrp="1"/>
          </p:cNvSpPr>
          <p:nvPr>
            <p:ph type="body" idx="1"/>
          </p:nvPr>
        </p:nvSpPr>
        <p:spPr>
          <a:xfrm>
            <a:off x="609599" y="1162115"/>
            <a:ext cx="10972802" cy="5038387"/>
          </a:xfrm>
        </p:spPr>
        <p:txBody>
          <a:bodyPr>
            <a:noAutofit/>
          </a:bodyPr>
          <a:lstStyle/>
          <a:p>
            <a:pPr marL="0" indent="0" algn="just">
              <a:lnSpc>
                <a:spcPct val="150000"/>
              </a:lnSpc>
              <a:buNone/>
            </a:pPr>
            <a:r>
              <a:rPr lang="pt-BR" sz="1600" dirty="0" smtClean="0">
                <a:solidFill>
                  <a:schemeClr val="accent1">
                    <a:lumMod val="50000"/>
                  </a:schemeClr>
                </a:solidFill>
                <a:latin typeface="Arial"/>
                <a:ea typeface="Calibri"/>
                <a:cs typeface="Times New Roman"/>
              </a:rPr>
              <a:t> </a:t>
            </a:r>
            <a:endParaRPr lang="pt-BR" sz="1600" dirty="0">
              <a:solidFill>
                <a:schemeClr val="accent1">
                  <a:lumMod val="50000"/>
                </a:schemeClr>
              </a:solidFill>
              <a:latin typeface="Arial"/>
              <a:ea typeface="Calibri"/>
              <a:cs typeface="Times New Roman"/>
            </a:endParaRPr>
          </a:p>
          <a:p>
            <a:pPr algn="just">
              <a:lnSpc>
                <a:spcPct val="150000"/>
              </a:lnSpc>
              <a:buFont typeface="Wingdings" panose="05000000000000000000" pitchFamily="2" charset="2"/>
              <a:buChar char="ü"/>
            </a:pPr>
            <a:endParaRPr lang="pt-BR" sz="1600" dirty="0" smtClean="0">
              <a:solidFill>
                <a:schemeClr val="accent1">
                  <a:lumMod val="50000"/>
                </a:schemeClr>
              </a:solidFill>
              <a:latin typeface="Arial"/>
              <a:ea typeface="Calibri"/>
              <a:cs typeface="Times New Roman"/>
            </a:endParaRPr>
          </a:p>
          <a:p>
            <a:pPr marL="0" indent="0">
              <a:lnSpc>
                <a:spcPct val="150000"/>
              </a:lnSpc>
              <a:buNone/>
            </a:pPr>
            <a:endParaRPr lang="pt-BR" sz="1600" dirty="0" smtClean="0">
              <a:solidFill>
                <a:schemeClr val="accent1">
                  <a:lumMod val="50000"/>
                </a:schemeClr>
              </a:solidFill>
              <a:latin typeface="Arial"/>
              <a:ea typeface="Calibri"/>
              <a:cs typeface="Times New Roman"/>
            </a:endParaRPr>
          </a:p>
          <a:p>
            <a:pPr marL="0" indent="0">
              <a:buNone/>
            </a:pPr>
            <a:r>
              <a:rPr lang="pt-BR" sz="2200" b="1" dirty="0" smtClean="0">
                <a:solidFill>
                  <a:schemeClr val="accent1">
                    <a:lumMod val="50000"/>
                  </a:schemeClr>
                </a:solidFill>
                <a:ea typeface="Calibri"/>
                <a:cs typeface="Times New Roman"/>
              </a:rPr>
              <a:t>Edital dos serviços de mudança</a:t>
            </a:r>
            <a:endParaRPr lang="pt-BR" sz="2200" b="1" dirty="0">
              <a:solidFill>
                <a:schemeClr val="accent1">
                  <a:lumMod val="50000"/>
                </a:schemeClr>
              </a:solidFill>
              <a:ea typeface="Calibri"/>
              <a:cs typeface="Times New Roman"/>
            </a:endParaRPr>
          </a:p>
          <a:p>
            <a:pPr marL="0" indent="0">
              <a:buNone/>
            </a:pPr>
            <a:endParaRPr lang="pt-BR" sz="1600" dirty="0">
              <a:solidFill>
                <a:schemeClr val="accent1">
                  <a:lumMod val="50000"/>
                </a:schemeClr>
              </a:solidFill>
              <a:latin typeface="Arial"/>
              <a:ea typeface="Calibri"/>
              <a:cs typeface="Times New Roman"/>
            </a:endParaRPr>
          </a:p>
          <a:p>
            <a:pPr marL="0" indent="0">
              <a:buNone/>
            </a:pPr>
            <a:endParaRPr lang="pt-BR" sz="1600" dirty="0">
              <a:solidFill>
                <a:schemeClr val="accent1">
                  <a:lumMod val="50000"/>
                </a:schemeClr>
              </a:solidFill>
              <a:latin typeface="Arial"/>
              <a:ea typeface="Calibri"/>
              <a:cs typeface="Times New Roman"/>
            </a:endParaRPr>
          </a:p>
        </p:txBody>
      </p:sp>
      <p:pic>
        <p:nvPicPr>
          <p:cNvPr id="2" name="Imagem 1"/>
          <p:cNvPicPr>
            <a:picLocks noChangeAspect="1"/>
          </p:cNvPicPr>
          <p:nvPr/>
        </p:nvPicPr>
        <p:blipFill>
          <a:blip r:embed="rId2"/>
          <a:stretch>
            <a:fillRect/>
          </a:stretch>
        </p:blipFill>
        <p:spPr>
          <a:xfrm>
            <a:off x="4419601" y="1004458"/>
            <a:ext cx="4243461" cy="5353700"/>
          </a:xfrm>
          <a:prstGeom prst="rect">
            <a:avLst/>
          </a:prstGeom>
        </p:spPr>
      </p:pic>
    </p:spTree>
    <p:extLst>
      <p:ext uri="{BB962C8B-B14F-4D97-AF65-F5344CB8AC3E}">
        <p14:creationId xmlns:p14="http://schemas.microsoft.com/office/powerpoint/2010/main" val="3765892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10" name="CaixaDeTexto 9"/>
          <p:cNvSpPr txBox="1"/>
          <p:nvPr/>
        </p:nvSpPr>
        <p:spPr>
          <a:xfrm>
            <a:off x="679269" y="366904"/>
            <a:ext cx="10633165" cy="707886"/>
          </a:xfrm>
          <a:prstGeom prst="rect">
            <a:avLst/>
          </a:prstGeom>
          <a:noFill/>
        </p:spPr>
        <p:txBody>
          <a:bodyPr wrap="square" rtlCol="0">
            <a:spAutoFit/>
          </a:bodyPr>
          <a:lstStyle/>
          <a:p>
            <a:pPr algn="ctr" defTabSz="457200"/>
            <a:r>
              <a:rPr lang="pt-BR" sz="4000" b="1" dirty="0">
                <a:solidFill>
                  <a:schemeClr val="accent5">
                    <a:lumMod val="50000"/>
                  </a:schemeClr>
                </a:solidFill>
              </a:rPr>
              <a:t>Pauta Livre</a:t>
            </a:r>
            <a:endParaRPr lang="pt-BR" sz="1400" b="1" dirty="0">
              <a:solidFill>
                <a:schemeClr val="accent5">
                  <a:lumMod val="50000"/>
                </a:schemeClr>
              </a:solidFill>
            </a:endParaRPr>
          </a:p>
        </p:txBody>
      </p:sp>
      <p:sp>
        <p:nvSpPr>
          <p:cNvPr id="6" name="Espaço Reservado para Texto 2"/>
          <p:cNvSpPr>
            <a:spLocks noGrp="1"/>
          </p:cNvSpPr>
          <p:nvPr>
            <p:ph type="body" idx="1"/>
          </p:nvPr>
        </p:nvSpPr>
        <p:spPr>
          <a:xfrm>
            <a:off x="609599" y="1162115"/>
            <a:ext cx="10972802" cy="5038387"/>
          </a:xfrm>
        </p:spPr>
        <p:txBody>
          <a:bodyPr>
            <a:noAutofit/>
          </a:bodyPr>
          <a:lstStyle/>
          <a:p>
            <a:pPr marL="0" indent="0" algn="just">
              <a:lnSpc>
                <a:spcPct val="150000"/>
              </a:lnSpc>
              <a:buNone/>
            </a:pPr>
            <a:r>
              <a:rPr lang="pt-BR" sz="1600" dirty="0" smtClean="0">
                <a:solidFill>
                  <a:schemeClr val="accent1">
                    <a:lumMod val="50000"/>
                  </a:schemeClr>
                </a:solidFill>
                <a:latin typeface="Arial"/>
                <a:ea typeface="Calibri"/>
                <a:cs typeface="Times New Roman"/>
              </a:rPr>
              <a:t> </a:t>
            </a:r>
            <a:endParaRPr lang="pt-BR" sz="1600" dirty="0">
              <a:solidFill>
                <a:schemeClr val="accent1">
                  <a:lumMod val="50000"/>
                </a:schemeClr>
              </a:solidFill>
              <a:latin typeface="Arial"/>
              <a:ea typeface="Calibri"/>
              <a:cs typeface="Times New Roman"/>
            </a:endParaRPr>
          </a:p>
          <a:p>
            <a:pPr algn="just">
              <a:lnSpc>
                <a:spcPct val="150000"/>
              </a:lnSpc>
              <a:buFont typeface="Wingdings" panose="05000000000000000000" pitchFamily="2" charset="2"/>
              <a:buChar char="ü"/>
            </a:pPr>
            <a:endParaRPr lang="pt-BR" sz="1600" dirty="0" smtClean="0">
              <a:solidFill>
                <a:schemeClr val="accent1">
                  <a:lumMod val="50000"/>
                </a:schemeClr>
              </a:solidFill>
              <a:latin typeface="Arial"/>
              <a:ea typeface="Calibri"/>
              <a:cs typeface="Times New Roman"/>
            </a:endParaRPr>
          </a:p>
          <a:p>
            <a:pPr algn="just">
              <a:lnSpc>
                <a:spcPct val="150000"/>
              </a:lnSpc>
              <a:buFont typeface="Wingdings" panose="05000000000000000000" pitchFamily="2" charset="2"/>
              <a:buChar char="ü"/>
            </a:pPr>
            <a:endParaRPr lang="pt-BR" sz="1600" dirty="0" smtClean="0">
              <a:solidFill>
                <a:schemeClr val="accent1">
                  <a:lumMod val="50000"/>
                </a:schemeClr>
              </a:solidFill>
              <a:latin typeface="Arial"/>
              <a:ea typeface="Calibri"/>
              <a:cs typeface="Times New Roman"/>
            </a:endParaRPr>
          </a:p>
          <a:p>
            <a:pPr marL="0" indent="0" algn="ctr">
              <a:lnSpc>
                <a:spcPct val="150000"/>
              </a:lnSpc>
              <a:buNone/>
            </a:pPr>
            <a:r>
              <a:rPr lang="pt-BR" sz="4400" b="1" dirty="0">
                <a:solidFill>
                  <a:schemeClr val="accent5">
                    <a:lumMod val="50000"/>
                  </a:schemeClr>
                </a:solidFill>
              </a:rPr>
              <a:t>Plano de </a:t>
            </a:r>
            <a:r>
              <a:rPr lang="pt-BR" sz="4400" b="1" dirty="0" smtClean="0">
                <a:solidFill>
                  <a:schemeClr val="accent5">
                    <a:lumMod val="50000"/>
                  </a:schemeClr>
                </a:solidFill>
              </a:rPr>
              <a:t>Comunicação Institucional</a:t>
            </a:r>
            <a:endParaRPr lang="pt-BR" sz="4400" b="1" dirty="0">
              <a:solidFill>
                <a:schemeClr val="accent5">
                  <a:lumMod val="50000"/>
                </a:schemeClr>
              </a:solidFill>
            </a:endParaRPr>
          </a:p>
          <a:p>
            <a:pPr marL="0" indent="0">
              <a:lnSpc>
                <a:spcPct val="150000"/>
              </a:lnSpc>
              <a:buNone/>
            </a:pPr>
            <a:endParaRPr lang="pt-BR" sz="1600" dirty="0" smtClean="0">
              <a:solidFill>
                <a:schemeClr val="accent1">
                  <a:lumMod val="50000"/>
                </a:schemeClr>
              </a:solidFill>
              <a:latin typeface="Arial"/>
              <a:ea typeface="Calibri"/>
              <a:cs typeface="Times New Roman"/>
            </a:endParaRPr>
          </a:p>
          <a:p>
            <a:pPr marL="0" indent="0">
              <a:buNone/>
            </a:pPr>
            <a:endParaRPr lang="pt-BR" sz="1600" dirty="0">
              <a:solidFill>
                <a:schemeClr val="accent1">
                  <a:lumMod val="50000"/>
                </a:schemeClr>
              </a:solidFill>
              <a:latin typeface="Arial"/>
              <a:ea typeface="Calibri"/>
              <a:cs typeface="Times New Roman"/>
            </a:endParaRPr>
          </a:p>
          <a:p>
            <a:pPr marL="0" indent="0">
              <a:buNone/>
            </a:pPr>
            <a:endParaRPr lang="pt-BR" sz="1600" dirty="0">
              <a:solidFill>
                <a:schemeClr val="accent1">
                  <a:lumMod val="50000"/>
                </a:schemeClr>
              </a:solidFill>
              <a:latin typeface="Arial"/>
              <a:ea typeface="Calibri"/>
              <a:cs typeface="Times New Roman"/>
            </a:endParaRPr>
          </a:p>
          <a:p>
            <a:pPr marL="0" indent="0">
              <a:buNone/>
            </a:pPr>
            <a:endParaRPr lang="pt-BR" sz="1600" dirty="0">
              <a:solidFill>
                <a:schemeClr val="accent1">
                  <a:lumMod val="50000"/>
                </a:schemeClr>
              </a:solidFill>
              <a:latin typeface="Arial"/>
              <a:ea typeface="Calibri"/>
              <a:cs typeface="Times New Roman"/>
            </a:endParaRPr>
          </a:p>
        </p:txBody>
      </p:sp>
    </p:spTree>
    <p:extLst>
      <p:ext uri="{BB962C8B-B14F-4D97-AF65-F5344CB8AC3E}">
        <p14:creationId xmlns:p14="http://schemas.microsoft.com/office/powerpoint/2010/main" val="4003050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aixaDeTexto 11"/>
          <p:cNvSpPr txBox="1">
            <a:spLocks noChangeArrowheads="1"/>
          </p:cNvSpPr>
          <p:nvPr/>
        </p:nvSpPr>
        <p:spPr bwMode="auto">
          <a:xfrm>
            <a:off x="1489642" y="2088696"/>
            <a:ext cx="927632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algn="just" eaLnBrk="1"/>
            <a:r>
              <a:rPr lang="pt-BR" altLang="pt-BR" sz="2400" dirty="0" smtClean="0">
                <a:solidFill>
                  <a:schemeClr val="accent1">
                    <a:lumMod val="50000"/>
                  </a:schemeClr>
                </a:solidFill>
                <a:latin typeface="+mn-lt"/>
              </a:rPr>
              <a:t>Ações </a:t>
            </a:r>
            <a:r>
              <a:rPr lang="pt-BR" altLang="pt-BR" sz="2400" dirty="0">
                <a:solidFill>
                  <a:schemeClr val="accent1">
                    <a:lumMod val="50000"/>
                  </a:schemeClr>
                </a:solidFill>
                <a:latin typeface="+mn-lt"/>
              </a:rPr>
              <a:t>de comunicação institucional que ajudem a </a:t>
            </a:r>
            <a:r>
              <a:rPr lang="pt-BR" altLang="pt-BR" sz="2400" b="1" dirty="0">
                <a:solidFill>
                  <a:schemeClr val="accent1">
                    <a:lumMod val="50000"/>
                  </a:schemeClr>
                </a:solidFill>
                <a:latin typeface="+mn-lt"/>
              </a:rPr>
              <a:t>viabilizar o reassentamento </a:t>
            </a:r>
            <a:r>
              <a:rPr lang="pt-BR" altLang="pt-BR" sz="2400" b="1" dirty="0" smtClean="0">
                <a:solidFill>
                  <a:schemeClr val="accent1">
                    <a:lumMod val="50000"/>
                  </a:schemeClr>
                </a:solidFill>
                <a:latin typeface="+mn-lt"/>
              </a:rPr>
              <a:t>de 264 </a:t>
            </a:r>
            <a:r>
              <a:rPr lang="pt-BR" altLang="pt-BR" sz="2400" b="1" dirty="0">
                <a:solidFill>
                  <a:schemeClr val="accent1">
                    <a:lumMod val="50000"/>
                  </a:schemeClr>
                </a:solidFill>
                <a:latin typeface="+mn-lt"/>
              </a:rPr>
              <a:t>famílias com o menor risco possível de conflitos pela intermediação entre os diversos atores/</a:t>
            </a:r>
            <a:r>
              <a:rPr lang="pt-BR" altLang="pt-BR" sz="2400" b="1" i="1" dirty="0">
                <a:solidFill>
                  <a:schemeClr val="accent1">
                    <a:lumMod val="50000"/>
                  </a:schemeClr>
                </a:solidFill>
                <a:latin typeface="+mn-lt"/>
              </a:rPr>
              <a:t>players</a:t>
            </a:r>
            <a:r>
              <a:rPr lang="pt-BR" altLang="pt-BR" sz="2400" b="1" dirty="0">
                <a:solidFill>
                  <a:schemeClr val="accent1">
                    <a:lumMod val="50000"/>
                  </a:schemeClr>
                </a:solidFill>
                <a:latin typeface="+mn-lt"/>
              </a:rPr>
              <a:t> </a:t>
            </a:r>
            <a:r>
              <a:rPr lang="pt-BR" altLang="pt-BR" sz="2400" b="1" dirty="0" smtClean="0">
                <a:solidFill>
                  <a:schemeClr val="accent1">
                    <a:lumMod val="50000"/>
                  </a:schemeClr>
                </a:solidFill>
                <a:latin typeface="+mn-lt"/>
              </a:rPr>
              <a:t>do Programa</a:t>
            </a:r>
            <a:r>
              <a:rPr lang="pt-BR" altLang="pt-BR" sz="2400" dirty="0" smtClean="0">
                <a:solidFill>
                  <a:schemeClr val="accent1">
                    <a:lumMod val="50000"/>
                  </a:schemeClr>
                </a:solidFill>
                <a:latin typeface="+mn-lt"/>
              </a:rPr>
              <a:t>.</a:t>
            </a:r>
          </a:p>
          <a:p>
            <a:pPr algn="just" eaLnBrk="1"/>
            <a:endParaRPr lang="pt-BR" altLang="pt-BR" sz="2400" dirty="0">
              <a:solidFill>
                <a:schemeClr val="accent1">
                  <a:lumMod val="50000"/>
                </a:schemeClr>
              </a:solidFill>
              <a:latin typeface="+mn-lt"/>
            </a:endParaRPr>
          </a:p>
          <a:p>
            <a:pPr algn="just" eaLnBrk="1"/>
            <a:endParaRPr lang="pt-BR" altLang="pt-BR" sz="2400" dirty="0" smtClean="0">
              <a:solidFill>
                <a:schemeClr val="accent1">
                  <a:lumMod val="50000"/>
                </a:schemeClr>
              </a:solidFill>
              <a:latin typeface="+mn-lt"/>
            </a:endParaRPr>
          </a:p>
          <a:p>
            <a:pPr algn="just" eaLnBrk="1"/>
            <a:r>
              <a:rPr lang="pt-BR" altLang="pt-BR" sz="2400" dirty="0" smtClean="0">
                <a:solidFill>
                  <a:schemeClr val="accent1">
                    <a:lumMod val="50000"/>
                  </a:schemeClr>
                </a:solidFill>
                <a:latin typeface="+mn-lt"/>
              </a:rPr>
              <a:t>A </a:t>
            </a:r>
            <a:r>
              <a:rPr lang="pt-BR" altLang="pt-BR" sz="2400" dirty="0">
                <a:solidFill>
                  <a:schemeClr val="accent1">
                    <a:lumMod val="50000"/>
                  </a:schemeClr>
                </a:solidFill>
                <a:latin typeface="+mn-lt"/>
              </a:rPr>
              <a:t>proposta acompanha as </a:t>
            </a:r>
            <a:r>
              <a:rPr lang="pt-BR" altLang="pt-BR" sz="2400" dirty="0" err="1">
                <a:solidFill>
                  <a:schemeClr val="accent1">
                    <a:lumMod val="50000"/>
                  </a:schemeClr>
                </a:solidFill>
                <a:latin typeface="+mn-lt"/>
              </a:rPr>
              <a:t>macroetapas</a:t>
            </a:r>
            <a:r>
              <a:rPr lang="pt-BR" altLang="pt-BR" sz="2400" dirty="0">
                <a:solidFill>
                  <a:schemeClr val="accent1">
                    <a:lumMod val="50000"/>
                  </a:schemeClr>
                </a:solidFill>
                <a:latin typeface="+mn-lt"/>
              </a:rPr>
              <a:t> e </a:t>
            </a:r>
            <a:r>
              <a:rPr lang="pt-BR" altLang="pt-BR" sz="2400" dirty="0" smtClean="0">
                <a:solidFill>
                  <a:schemeClr val="accent1">
                    <a:lumMod val="50000"/>
                  </a:schemeClr>
                </a:solidFill>
                <a:latin typeface="+mn-lt"/>
              </a:rPr>
              <a:t>o </a:t>
            </a:r>
            <a:r>
              <a:rPr lang="pt-BR" altLang="pt-BR" sz="2400" dirty="0">
                <a:solidFill>
                  <a:schemeClr val="accent1">
                    <a:lumMod val="50000"/>
                  </a:schemeClr>
                </a:solidFill>
                <a:latin typeface="+mn-lt"/>
              </a:rPr>
              <a:t>cronograma, constantes no Plano de Providências nº </a:t>
            </a:r>
            <a:r>
              <a:rPr lang="pt-BR" altLang="pt-BR" sz="2400" dirty="0" smtClean="0">
                <a:solidFill>
                  <a:schemeClr val="accent1">
                    <a:lumMod val="50000"/>
                  </a:schemeClr>
                </a:solidFill>
                <a:latin typeface="+mn-lt"/>
              </a:rPr>
              <a:t>01/2017</a:t>
            </a:r>
            <a:endParaRPr lang="pt-BR" altLang="pt-BR" sz="1800" dirty="0"/>
          </a:p>
        </p:txBody>
      </p:sp>
      <p:sp>
        <p:nvSpPr>
          <p:cNvPr id="5" name="CaixaDeTexto 4"/>
          <p:cNvSpPr txBox="1"/>
          <p:nvPr/>
        </p:nvSpPr>
        <p:spPr>
          <a:xfrm>
            <a:off x="1186543" y="671705"/>
            <a:ext cx="9655628" cy="1261884"/>
          </a:xfrm>
          <a:prstGeom prst="rect">
            <a:avLst/>
          </a:prstGeom>
          <a:noFill/>
        </p:spPr>
        <p:txBody>
          <a:bodyPr wrap="square" rtlCol="0">
            <a:spAutoFit/>
          </a:bodyPr>
          <a:lstStyle/>
          <a:p>
            <a:pPr algn="ctr" defTabSz="457200"/>
            <a:r>
              <a:rPr lang="pt-BR" sz="4000" b="1" dirty="0" smtClean="0">
                <a:solidFill>
                  <a:schemeClr val="accent5">
                    <a:lumMod val="50000"/>
                  </a:schemeClr>
                </a:solidFill>
                <a:latin typeface="Calibri" panose="020F0502020204030204"/>
              </a:rPr>
              <a:t>PLANO DE COMUNICAÇÃO INSTITUCIONAL</a:t>
            </a:r>
            <a:endParaRPr lang="pt-BR" sz="4000" b="1" dirty="0">
              <a:solidFill>
                <a:schemeClr val="accent5">
                  <a:lumMod val="50000"/>
                </a:schemeClr>
              </a:solidFill>
              <a:latin typeface="Calibri" panose="020F0502020204030204"/>
            </a:endParaRPr>
          </a:p>
          <a:p>
            <a:pPr defTabSz="457200"/>
            <a:endParaRPr lang="pt-BR" sz="900" b="1"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p:txBody>
      </p:sp>
    </p:spTree>
    <p:extLst>
      <p:ext uri="{BB962C8B-B14F-4D97-AF65-F5344CB8AC3E}">
        <p14:creationId xmlns:p14="http://schemas.microsoft.com/office/powerpoint/2010/main" val="1378840609"/>
      </p:ext>
    </p:extLst>
  </p:cSld>
  <p:clrMapOvr>
    <a:masterClrMapping/>
  </p:clrMapOvr>
  <p:transition spd="slow">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aixaDeTexto 11"/>
          <p:cNvSpPr txBox="1">
            <a:spLocks noChangeArrowheads="1"/>
          </p:cNvSpPr>
          <p:nvPr/>
        </p:nvSpPr>
        <p:spPr bwMode="auto">
          <a:xfrm>
            <a:off x="1451768" y="1874461"/>
            <a:ext cx="976051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algn="just" eaLnBrk="1"/>
            <a:r>
              <a:rPr lang="pt-BR" altLang="pt-BR" sz="2400" dirty="0" smtClean="0">
                <a:solidFill>
                  <a:schemeClr val="accent1">
                    <a:lumMod val="50000"/>
                  </a:schemeClr>
                </a:solidFill>
                <a:latin typeface="+mn-lt"/>
              </a:rPr>
              <a:t>Passar </a:t>
            </a:r>
            <a:r>
              <a:rPr lang="pt-BR" altLang="pt-BR" sz="2400" dirty="0">
                <a:solidFill>
                  <a:schemeClr val="accent1">
                    <a:lumMod val="50000"/>
                  </a:schemeClr>
                </a:solidFill>
                <a:latin typeface="+mn-lt"/>
              </a:rPr>
              <a:t>ao </a:t>
            </a:r>
            <a:r>
              <a:rPr lang="pt-BR" altLang="pt-BR" sz="2400" dirty="0" smtClean="0">
                <a:solidFill>
                  <a:schemeClr val="accent1">
                    <a:lumMod val="50000"/>
                  </a:schemeClr>
                </a:solidFill>
                <a:latin typeface="+mn-lt"/>
              </a:rPr>
              <a:t>público-alvo</a:t>
            </a:r>
            <a:r>
              <a:rPr lang="pt-BR" altLang="pt-BR" sz="2400" dirty="0">
                <a:solidFill>
                  <a:schemeClr val="accent1">
                    <a:lumMod val="50000"/>
                  </a:schemeClr>
                </a:solidFill>
                <a:latin typeface="+mn-lt"/>
              </a:rPr>
              <a:t>, ou seja, àquelas famílias que serão reassentadas, </a:t>
            </a:r>
            <a:r>
              <a:rPr lang="pt-BR" altLang="pt-BR" sz="2400" dirty="0" smtClean="0">
                <a:solidFill>
                  <a:schemeClr val="accent1">
                    <a:lumMod val="50000"/>
                  </a:schemeClr>
                </a:solidFill>
                <a:latin typeface="+mn-lt"/>
              </a:rPr>
              <a:t>informações </a:t>
            </a:r>
            <a:r>
              <a:rPr lang="pt-BR" altLang="pt-BR" sz="2400" dirty="0">
                <a:solidFill>
                  <a:schemeClr val="accent1">
                    <a:lumMod val="50000"/>
                  </a:schemeClr>
                </a:solidFill>
                <a:latin typeface="+mn-lt"/>
              </a:rPr>
              <a:t>que </a:t>
            </a:r>
            <a:r>
              <a:rPr lang="pt-BR" altLang="pt-BR" sz="2400" dirty="0" smtClean="0">
                <a:solidFill>
                  <a:schemeClr val="accent1">
                    <a:lumMod val="50000"/>
                  </a:schemeClr>
                </a:solidFill>
                <a:latin typeface="+mn-lt"/>
              </a:rPr>
              <a:t>permitam </a:t>
            </a:r>
            <a:r>
              <a:rPr lang="pt-BR" altLang="pt-BR" sz="2400" dirty="0">
                <a:solidFill>
                  <a:schemeClr val="accent1">
                    <a:lumMod val="50000"/>
                  </a:schemeClr>
                </a:solidFill>
                <a:latin typeface="+mn-lt"/>
              </a:rPr>
              <a:t>que o processo ocorra da maneira mais segura e proveitosa possível para todas as partes envolvidas. </a:t>
            </a:r>
          </a:p>
        </p:txBody>
      </p:sp>
      <p:sp>
        <p:nvSpPr>
          <p:cNvPr id="6147" name="CaixaDeTexto 1"/>
          <p:cNvSpPr txBox="1">
            <a:spLocks noChangeArrowheads="1"/>
          </p:cNvSpPr>
          <p:nvPr/>
        </p:nvSpPr>
        <p:spPr bwMode="auto">
          <a:xfrm>
            <a:off x="1451769" y="944563"/>
            <a:ext cx="22665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4000" b="1" dirty="0" smtClean="0">
                <a:solidFill>
                  <a:schemeClr val="accent1">
                    <a:lumMod val="50000"/>
                  </a:schemeClr>
                </a:solidFill>
                <a:latin typeface="+mn-lt"/>
              </a:rPr>
              <a:t>OBJETIVO</a:t>
            </a:r>
            <a:endParaRPr lang="pt-BR" altLang="pt-BR" sz="4000" b="1" dirty="0">
              <a:solidFill>
                <a:schemeClr val="accent1">
                  <a:lumMod val="50000"/>
                </a:schemeClr>
              </a:solidFill>
              <a:latin typeface="+mn-lt"/>
            </a:endParaRPr>
          </a:p>
        </p:txBody>
      </p:sp>
      <p:sp>
        <p:nvSpPr>
          <p:cNvPr id="6149" name="CaixaDeTexto 2"/>
          <p:cNvSpPr txBox="1">
            <a:spLocks noChangeArrowheads="1"/>
          </p:cNvSpPr>
          <p:nvPr/>
        </p:nvSpPr>
        <p:spPr bwMode="auto">
          <a:xfrm>
            <a:off x="1481591" y="4283172"/>
            <a:ext cx="97008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2400" dirty="0" smtClean="0">
                <a:solidFill>
                  <a:schemeClr val="accent1">
                    <a:lumMod val="50000"/>
                  </a:schemeClr>
                </a:solidFill>
                <a:latin typeface="+mn-lt"/>
              </a:rPr>
              <a:t>Foi </a:t>
            </a:r>
            <a:r>
              <a:rPr lang="pt-BR" altLang="pt-BR" sz="2400" dirty="0">
                <a:solidFill>
                  <a:schemeClr val="accent1">
                    <a:lumMod val="50000"/>
                  </a:schemeClr>
                </a:solidFill>
                <a:latin typeface="+mn-lt"/>
              </a:rPr>
              <a:t>usado como base o estudo Mídia e Favela, Comunicação e Democracia nas Favelas e Espaços Populares: Levantamento de Mídia Alternativa. </a:t>
            </a:r>
          </a:p>
        </p:txBody>
      </p:sp>
      <p:sp>
        <p:nvSpPr>
          <p:cNvPr id="8" name="CaixaDeTexto 1"/>
          <p:cNvSpPr txBox="1">
            <a:spLocks noChangeArrowheads="1"/>
          </p:cNvSpPr>
          <p:nvPr/>
        </p:nvSpPr>
        <p:spPr bwMode="auto">
          <a:xfrm>
            <a:off x="1451768" y="3401306"/>
            <a:ext cx="28039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4000" b="1" dirty="0" smtClean="0">
                <a:solidFill>
                  <a:schemeClr val="accent1">
                    <a:lumMod val="50000"/>
                  </a:schemeClr>
                </a:solidFill>
                <a:latin typeface="+mn-lt"/>
              </a:rPr>
              <a:t>REFERÊNCIA</a:t>
            </a:r>
            <a:endParaRPr lang="pt-BR" altLang="pt-BR" sz="4000" b="1" dirty="0">
              <a:solidFill>
                <a:schemeClr val="accent1">
                  <a:lumMod val="50000"/>
                </a:schemeClr>
              </a:solidFill>
              <a:latin typeface="+mn-lt"/>
            </a:endParaRPr>
          </a:p>
        </p:txBody>
      </p:sp>
    </p:spTree>
    <p:extLst>
      <p:ext uri="{BB962C8B-B14F-4D97-AF65-F5344CB8AC3E}">
        <p14:creationId xmlns:p14="http://schemas.microsoft.com/office/powerpoint/2010/main" val="328058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aixaDeTexto 137"/>
          <p:cNvSpPr txBox="1">
            <a:spLocks noChangeArrowheads="1"/>
          </p:cNvSpPr>
          <p:nvPr/>
        </p:nvSpPr>
        <p:spPr bwMode="auto">
          <a:xfrm>
            <a:off x="1180760" y="1157075"/>
            <a:ext cx="948703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algn="just" eaLnBrk="1"/>
            <a:r>
              <a:rPr lang="pt-BR" altLang="pt-BR" sz="2400" dirty="0" smtClean="0">
                <a:solidFill>
                  <a:schemeClr val="accent5">
                    <a:lumMod val="50000"/>
                  </a:schemeClr>
                </a:solidFill>
                <a:latin typeface="+mn-lt"/>
              </a:rPr>
              <a:t>As ações </a:t>
            </a:r>
            <a:r>
              <a:rPr lang="pt-BR" altLang="pt-BR" sz="2400" dirty="0">
                <a:solidFill>
                  <a:schemeClr val="accent5">
                    <a:lumMod val="50000"/>
                  </a:schemeClr>
                </a:solidFill>
                <a:latin typeface="+mn-lt"/>
              </a:rPr>
              <a:t>de comunicação institucional </a:t>
            </a:r>
            <a:r>
              <a:rPr lang="pt-BR" altLang="pt-BR" sz="2400" dirty="0" smtClean="0">
                <a:solidFill>
                  <a:schemeClr val="accent5">
                    <a:lumMod val="50000"/>
                  </a:schemeClr>
                </a:solidFill>
                <a:latin typeface="+mn-lt"/>
              </a:rPr>
              <a:t>partem </a:t>
            </a:r>
            <a:r>
              <a:rPr lang="pt-BR" altLang="pt-BR" sz="2400" dirty="0">
                <a:solidFill>
                  <a:schemeClr val="accent5">
                    <a:lumMod val="50000"/>
                  </a:schemeClr>
                </a:solidFill>
                <a:latin typeface="+mn-lt"/>
              </a:rPr>
              <a:t>das constatações </a:t>
            </a:r>
            <a:r>
              <a:rPr lang="pt-BR" altLang="pt-BR" sz="2400" dirty="0" smtClean="0">
                <a:solidFill>
                  <a:schemeClr val="accent5">
                    <a:lumMod val="50000"/>
                  </a:schemeClr>
                </a:solidFill>
                <a:latin typeface="+mn-lt"/>
              </a:rPr>
              <a:t>de um </a:t>
            </a:r>
            <a:r>
              <a:rPr lang="pt-BR" altLang="pt-BR" sz="2400" dirty="0">
                <a:solidFill>
                  <a:schemeClr val="accent5">
                    <a:lumMod val="50000"/>
                  </a:schemeClr>
                </a:solidFill>
                <a:latin typeface="+mn-lt"/>
              </a:rPr>
              <a:t>estudo que identificou 104 veículos de comunicação, presentes em favelas e espaços populares da Região Metropolitana do </a:t>
            </a:r>
            <a:r>
              <a:rPr lang="pt-BR" altLang="pt-BR" sz="2400" dirty="0" smtClean="0">
                <a:solidFill>
                  <a:schemeClr val="accent5">
                    <a:lumMod val="50000"/>
                  </a:schemeClr>
                </a:solidFill>
                <a:latin typeface="+mn-lt"/>
              </a:rPr>
              <a:t>RJ.</a:t>
            </a:r>
            <a:endParaRPr lang="pt-BR" altLang="pt-BR" sz="2400" dirty="0">
              <a:solidFill>
                <a:schemeClr val="accent5">
                  <a:lumMod val="50000"/>
                </a:schemeClr>
              </a:solidFill>
              <a:latin typeface="+mn-lt"/>
            </a:endParaRPr>
          </a:p>
          <a:p>
            <a:pPr eaLnBrk="1"/>
            <a:r>
              <a:rPr lang="pt-BR" altLang="pt-BR" sz="1800" dirty="0"/>
              <a:t> </a:t>
            </a:r>
          </a:p>
        </p:txBody>
      </p:sp>
      <p:pic>
        <p:nvPicPr>
          <p:cNvPr id="7171" name="Imagem 138"/>
          <p:cNvPicPr>
            <a:picLocks noChangeAspect="1"/>
          </p:cNvPicPr>
          <p:nvPr/>
        </p:nvPicPr>
        <p:blipFill>
          <a:blip r:embed="rId2">
            <a:extLst>
              <a:ext uri="{28A0092B-C50C-407E-A947-70E740481C1C}">
                <a14:useLocalDpi xmlns:a14="http://schemas.microsoft.com/office/drawing/2010/main" val="0"/>
              </a:ext>
            </a:extLst>
          </a:blip>
          <a:srcRect l="28738" t="24802" r="32281" b="17101"/>
          <a:stretch>
            <a:fillRect/>
          </a:stretch>
        </p:blipFill>
        <p:spPr bwMode="auto">
          <a:xfrm>
            <a:off x="5605750" y="2304522"/>
            <a:ext cx="5153025" cy="432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CaixaDeTexto 139"/>
          <p:cNvSpPr txBox="1">
            <a:spLocks noChangeArrowheads="1"/>
          </p:cNvSpPr>
          <p:nvPr/>
        </p:nvSpPr>
        <p:spPr bwMode="auto">
          <a:xfrm>
            <a:off x="1180760" y="2782651"/>
            <a:ext cx="484296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1800" dirty="0"/>
              <a:t> </a:t>
            </a:r>
            <a:r>
              <a:rPr lang="pt-BR" altLang="pt-BR" sz="2400" dirty="0">
                <a:solidFill>
                  <a:schemeClr val="accent5">
                    <a:lumMod val="50000"/>
                  </a:schemeClr>
                </a:solidFill>
                <a:latin typeface="+mn-lt"/>
              </a:rPr>
              <a:t>Entre os tipos de </a:t>
            </a:r>
            <a:r>
              <a:rPr lang="pt-BR" altLang="pt-BR" sz="2400" b="1" dirty="0">
                <a:solidFill>
                  <a:schemeClr val="accent5">
                    <a:lumMod val="50000"/>
                  </a:schemeClr>
                </a:solidFill>
                <a:latin typeface="+mn-lt"/>
              </a:rPr>
              <a:t>veículos mais comuns</a:t>
            </a:r>
            <a:r>
              <a:rPr lang="pt-BR" altLang="pt-BR" sz="2400" dirty="0">
                <a:solidFill>
                  <a:schemeClr val="accent5">
                    <a:lumMod val="50000"/>
                  </a:schemeClr>
                </a:solidFill>
                <a:latin typeface="+mn-lt"/>
              </a:rPr>
              <a:t> identificados pelo levantamento estão </a:t>
            </a:r>
            <a:r>
              <a:rPr lang="pt-BR" altLang="pt-BR" sz="2400" b="1" dirty="0">
                <a:solidFill>
                  <a:schemeClr val="accent5">
                    <a:lumMod val="50000"/>
                  </a:schemeClr>
                </a:solidFill>
                <a:latin typeface="+mn-lt"/>
              </a:rPr>
              <a:t>os blogs</a:t>
            </a:r>
            <a:r>
              <a:rPr lang="pt-BR" altLang="pt-BR" sz="2400" dirty="0">
                <a:solidFill>
                  <a:schemeClr val="accent5">
                    <a:lumMod val="50000"/>
                  </a:schemeClr>
                </a:solidFill>
                <a:latin typeface="+mn-lt"/>
              </a:rPr>
              <a:t> (23), </a:t>
            </a:r>
            <a:r>
              <a:rPr lang="pt-BR" altLang="pt-BR" sz="2400" b="1" dirty="0">
                <a:solidFill>
                  <a:schemeClr val="accent5">
                    <a:lumMod val="50000"/>
                  </a:schemeClr>
                </a:solidFill>
                <a:latin typeface="+mn-lt"/>
              </a:rPr>
              <a:t>seguidos de jornais impressos</a:t>
            </a:r>
            <a:r>
              <a:rPr lang="pt-BR" altLang="pt-BR" sz="2400" dirty="0">
                <a:solidFill>
                  <a:schemeClr val="accent5">
                    <a:lumMod val="50000"/>
                  </a:schemeClr>
                </a:solidFill>
                <a:latin typeface="+mn-lt"/>
              </a:rPr>
              <a:t> (18) </a:t>
            </a:r>
            <a:r>
              <a:rPr lang="pt-BR" altLang="pt-BR" sz="2400" b="1" dirty="0">
                <a:solidFill>
                  <a:schemeClr val="accent5">
                    <a:lumMod val="50000"/>
                  </a:schemeClr>
                </a:solidFill>
                <a:latin typeface="+mn-lt"/>
              </a:rPr>
              <a:t>e rádios</a:t>
            </a:r>
            <a:r>
              <a:rPr lang="pt-BR" altLang="pt-BR" sz="2400" dirty="0">
                <a:solidFill>
                  <a:schemeClr val="accent5">
                    <a:lumMod val="50000"/>
                  </a:schemeClr>
                </a:solidFill>
                <a:latin typeface="+mn-lt"/>
              </a:rPr>
              <a:t> (12). Dos 73 que responderam ao questionário, 39 são veículos de Internet (blogs, sites, web-TVs, web-rádios etc.).</a:t>
            </a:r>
          </a:p>
          <a:p>
            <a:pPr eaLnBrk="1"/>
            <a:endParaRPr lang="pt-BR" altLang="pt-BR" sz="1800" dirty="0"/>
          </a:p>
        </p:txBody>
      </p:sp>
      <p:sp>
        <p:nvSpPr>
          <p:cNvPr id="5" name="CaixaDeTexto 1"/>
          <p:cNvSpPr txBox="1">
            <a:spLocks noChangeArrowheads="1"/>
          </p:cNvSpPr>
          <p:nvPr/>
        </p:nvSpPr>
        <p:spPr bwMode="auto">
          <a:xfrm>
            <a:off x="1180760" y="375065"/>
            <a:ext cx="19251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4000" b="1" dirty="0" smtClean="0">
                <a:solidFill>
                  <a:schemeClr val="accent1">
                    <a:lumMod val="50000"/>
                  </a:schemeClr>
                </a:solidFill>
                <a:latin typeface="+mn-lt"/>
              </a:rPr>
              <a:t>ESTUDO</a:t>
            </a:r>
            <a:endParaRPr lang="pt-BR" altLang="pt-BR" sz="4000" b="1" dirty="0">
              <a:solidFill>
                <a:schemeClr val="accent1">
                  <a:lumMod val="50000"/>
                </a:schemeClr>
              </a:solidFill>
              <a:latin typeface="+mn-lt"/>
            </a:endParaRPr>
          </a:p>
        </p:txBody>
      </p:sp>
    </p:spTree>
    <p:extLst>
      <p:ext uri="{BB962C8B-B14F-4D97-AF65-F5344CB8AC3E}">
        <p14:creationId xmlns:p14="http://schemas.microsoft.com/office/powerpoint/2010/main" val="930557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aixaDeTexto 139"/>
          <p:cNvSpPr txBox="1">
            <a:spLocks noChangeArrowheads="1"/>
          </p:cNvSpPr>
          <p:nvPr/>
        </p:nvSpPr>
        <p:spPr bwMode="auto">
          <a:xfrm>
            <a:off x="1265601" y="1517797"/>
            <a:ext cx="91821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marL="342900" indent="-342900" eaLnBrk="1">
              <a:buFont typeface="Arial" panose="020B0604020202020204" pitchFamily="34" charset="0"/>
              <a:buChar char="•"/>
            </a:pPr>
            <a:r>
              <a:rPr lang="pt-BR" altLang="pt-BR" sz="2400" dirty="0">
                <a:solidFill>
                  <a:schemeClr val="accent5">
                    <a:lumMod val="50000"/>
                  </a:schemeClr>
                </a:solidFill>
                <a:latin typeface="+mn-lt"/>
              </a:rPr>
              <a:t>Reformulação do site </a:t>
            </a:r>
            <a:r>
              <a:rPr lang="pt-BR" altLang="pt-BR" sz="2400" dirty="0" smtClean="0">
                <a:solidFill>
                  <a:schemeClr val="accent5">
                    <a:lumMod val="50000"/>
                  </a:schemeClr>
                </a:solidFill>
                <a:latin typeface="+mn-lt"/>
              </a:rPr>
              <a:t>institucional;</a:t>
            </a:r>
            <a:endParaRPr lang="pt-BR" altLang="pt-BR" sz="2400" dirty="0">
              <a:solidFill>
                <a:schemeClr val="accent5">
                  <a:lumMod val="50000"/>
                </a:schemeClr>
              </a:solidFill>
              <a:latin typeface="+mn-lt"/>
            </a:endParaRPr>
          </a:p>
          <a:p>
            <a:pPr marL="342900" indent="-342900" eaLnBrk="1">
              <a:buFont typeface="Arial" panose="020B0604020202020204" pitchFamily="34" charset="0"/>
              <a:buChar char="•"/>
            </a:pPr>
            <a:endParaRPr lang="pt-BR" altLang="pt-BR" sz="2400" dirty="0">
              <a:solidFill>
                <a:schemeClr val="accent5">
                  <a:lumMod val="50000"/>
                </a:schemeClr>
              </a:solidFill>
              <a:latin typeface="+mn-lt"/>
            </a:endParaRPr>
          </a:p>
          <a:p>
            <a:pPr marL="342900" indent="-342900" eaLnBrk="1">
              <a:buFont typeface="Arial" panose="020B0604020202020204" pitchFamily="34" charset="0"/>
              <a:buChar char="•"/>
            </a:pPr>
            <a:r>
              <a:rPr lang="pt-BR" altLang="pt-BR" sz="2400" dirty="0" smtClean="0">
                <a:solidFill>
                  <a:schemeClr val="accent5">
                    <a:lumMod val="50000"/>
                  </a:schemeClr>
                </a:solidFill>
                <a:latin typeface="+mn-lt"/>
              </a:rPr>
              <a:t>Criação </a:t>
            </a:r>
            <a:r>
              <a:rPr lang="pt-BR" altLang="pt-BR" sz="2400" dirty="0">
                <a:solidFill>
                  <a:schemeClr val="accent5">
                    <a:lumMod val="50000"/>
                  </a:schemeClr>
                </a:solidFill>
                <a:latin typeface="+mn-lt"/>
              </a:rPr>
              <a:t>de uma “sala do reassentado</a:t>
            </a:r>
            <a:r>
              <a:rPr lang="pt-BR" altLang="pt-BR" sz="2400" dirty="0" smtClean="0">
                <a:solidFill>
                  <a:schemeClr val="accent5">
                    <a:lumMod val="50000"/>
                  </a:schemeClr>
                </a:solidFill>
                <a:latin typeface="+mn-lt"/>
              </a:rPr>
              <a:t>”; </a:t>
            </a:r>
            <a:endParaRPr lang="pt-BR" altLang="pt-BR" sz="2400" dirty="0">
              <a:solidFill>
                <a:schemeClr val="accent5">
                  <a:lumMod val="50000"/>
                </a:schemeClr>
              </a:solidFill>
              <a:latin typeface="+mn-lt"/>
            </a:endParaRPr>
          </a:p>
          <a:p>
            <a:pPr marL="342900" indent="-342900" eaLnBrk="1">
              <a:buFont typeface="Arial" panose="020B0604020202020204" pitchFamily="34" charset="0"/>
              <a:buChar char="•"/>
            </a:pPr>
            <a:endParaRPr lang="pt-BR" altLang="pt-BR" sz="2400" dirty="0">
              <a:solidFill>
                <a:schemeClr val="accent5">
                  <a:lumMod val="50000"/>
                </a:schemeClr>
              </a:solidFill>
              <a:latin typeface="+mn-lt"/>
            </a:endParaRPr>
          </a:p>
          <a:p>
            <a:pPr marL="342900" indent="-342900" eaLnBrk="1">
              <a:buFont typeface="Arial" panose="020B0604020202020204" pitchFamily="34" charset="0"/>
              <a:buChar char="•"/>
            </a:pPr>
            <a:r>
              <a:rPr lang="pt-BR" altLang="pt-BR" sz="2400" dirty="0" smtClean="0">
                <a:solidFill>
                  <a:schemeClr val="accent5">
                    <a:lumMod val="50000"/>
                  </a:schemeClr>
                </a:solidFill>
                <a:latin typeface="+mn-lt"/>
              </a:rPr>
              <a:t>Reuniões/eventos </a:t>
            </a:r>
            <a:r>
              <a:rPr lang="pt-BR" altLang="pt-BR" sz="2400" dirty="0">
                <a:solidFill>
                  <a:schemeClr val="accent5">
                    <a:lumMod val="50000"/>
                  </a:schemeClr>
                </a:solidFill>
                <a:latin typeface="+mn-lt"/>
              </a:rPr>
              <a:t>periódicos para explicações primárias sobre o andamento do </a:t>
            </a:r>
            <a:r>
              <a:rPr lang="pt-BR" altLang="pt-BR" sz="2400" dirty="0" smtClean="0">
                <a:solidFill>
                  <a:schemeClr val="accent5">
                    <a:lumMod val="50000"/>
                  </a:schemeClr>
                </a:solidFill>
                <a:latin typeface="+mn-lt"/>
              </a:rPr>
              <a:t>programa; </a:t>
            </a:r>
            <a:endParaRPr lang="pt-BR" altLang="pt-BR" sz="2400" dirty="0">
              <a:solidFill>
                <a:schemeClr val="accent5">
                  <a:lumMod val="50000"/>
                </a:schemeClr>
              </a:solidFill>
              <a:latin typeface="+mn-lt"/>
            </a:endParaRPr>
          </a:p>
          <a:p>
            <a:pPr marL="342900" indent="-342900" eaLnBrk="1">
              <a:buFont typeface="Arial" panose="020B0604020202020204" pitchFamily="34" charset="0"/>
              <a:buChar char="•"/>
            </a:pPr>
            <a:endParaRPr lang="pt-BR" altLang="pt-BR" sz="2400" dirty="0">
              <a:solidFill>
                <a:schemeClr val="accent5">
                  <a:lumMod val="50000"/>
                </a:schemeClr>
              </a:solidFill>
              <a:latin typeface="+mn-lt"/>
            </a:endParaRPr>
          </a:p>
          <a:p>
            <a:pPr marL="342900" indent="-342900" eaLnBrk="1">
              <a:buFont typeface="Arial" panose="020B0604020202020204" pitchFamily="34" charset="0"/>
              <a:buChar char="•"/>
            </a:pPr>
            <a:r>
              <a:rPr lang="pt-BR" altLang="pt-BR" sz="2400" dirty="0" smtClean="0">
                <a:solidFill>
                  <a:schemeClr val="accent5">
                    <a:lumMod val="50000"/>
                  </a:schemeClr>
                </a:solidFill>
                <a:latin typeface="+mn-lt"/>
              </a:rPr>
              <a:t>Criação </a:t>
            </a:r>
            <a:r>
              <a:rPr lang="pt-BR" altLang="pt-BR" sz="2400" dirty="0">
                <a:solidFill>
                  <a:schemeClr val="accent5">
                    <a:lumMod val="50000"/>
                  </a:schemeClr>
                </a:solidFill>
                <a:latin typeface="+mn-lt"/>
              </a:rPr>
              <a:t>de um jornal </a:t>
            </a:r>
            <a:r>
              <a:rPr lang="pt-BR" altLang="pt-BR" sz="2400" dirty="0" smtClean="0">
                <a:solidFill>
                  <a:schemeClr val="accent5">
                    <a:lumMod val="50000"/>
                  </a:schemeClr>
                </a:solidFill>
                <a:latin typeface="+mn-lt"/>
              </a:rPr>
              <a:t>impresso;</a:t>
            </a:r>
            <a:endParaRPr lang="pt-BR" altLang="pt-BR" sz="2400" dirty="0">
              <a:solidFill>
                <a:schemeClr val="accent5">
                  <a:lumMod val="50000"/>
                </a:schemeClr>
              </a:solidFill>
              <a:latin typeface="+mn-lt"/>
            </a:endParaRPr>
          </a:p>
          <a:p>
            <a:pPr marL="342900" indent="-342900" eaLnBrk="1">
              <a:buFont typeface="Arial" panose="020B0604020202020204" pitchFamily="34" charset="0"/>
              <a:buChar char="•"/>
            </a:pPr>
            <a:endParaRPr lang="pt-BR" altLang="pt-BR" sz="2400" dirty="0">
              <a:solidFill>
                <a:schemeClr val="accent5">
                  <a:lumMod val="50000"/>
                </a:schemeClr>
              </a:solidFill>
              <a:latin typeface="+mn-lt"/>
            </a:endParaRPr>
          </a:p>
          <a:p>
            <a:pPr marL="342900" indent="-342900" eaLnBrk="1">
              <a:buFont typeface="Arial" panose="020B0604020202020204" pitchFamily="34" charset="0"/>
              <a:buChar char="•"/>
            </a:pPr>
            <a:r>
              <a:rPr lang="pt-BR" altLang="pt-BR" sz="2400" dirty="0" smtClean="0">
                <a:solidFill>
                  <a:schemeClr val="accent5">
                    <a:lumMod val="50000"/>
                  </a:schemeClr>
                </a:solidFill>
                <a:latin typeface="+mn-lt"/>
              </a:rPr>
              <a:t>Acompanhamento </a:t>
            </a:r>
            <a:r>
              <a:rPr lang="pt-BR" altLang="pt-BR" sz="2400" dirty="0">
                <a:solidFill>
                  <a:schemeClr val="accent5">
                    <a:lumMod val="50000"/>
                  </a:schemeClr>
                </a:solidFill>
                <a:latin typeface="+mn-lt"/>
              </a:rPr>
              <a:t>e registro de matérias </a:t>
            </a:r>
            <a:r>
              <a:rPr lang="pt-BR" altLang="pt-BR" sz="2400" dirty="0" smtClean="0">
                <a:solidFill>
                  <a:schemeClr val="accent5">
                    <a:lumMod val="50000"/>
                  </a:schemeClr>
                </a:solidFill>
                <a:latin typeface="+mn-lt"/>
              </a:rPr>
              <a:t>com </a:t>
            </a:r>
            <a:r>
              <a:rPr lang="pt-BR" altLang="pt-BR" sz="2400" dirty="0">
                <a:solidFill>
                  <a:schemeClr val="accent5">
                    <a:lumMod val="50000"/>
                  </a:schemeClr>
                </a:solidFill>
                <a:latin typeface="+mn-lt"/>
              </a:rPr>
              <a:t>fotos/vídeos das etapas como a “seleção preliminar de imóveis prospectados” e “vistoria dos imóveis selecionados</a:t>
            </a:r>
            <a:r>
              <a:rPr lang="pt-BR" altLang="pt-BR" sz="2400" dirty="0" smtClean="0">
                <a:solidFill>
                  <a:schemeClr val="accent5">
                    <a:lumMod val="50000"/>
                  </a:schemeClr>
                </a:solidFill>
                <a:latin typeface="+mn-lt"/>
              </a:rPr>
              <a:t>”; </a:t>
            </a:r>
            <a:endParaRPr lang="pt-BR" altLang="pt-BR" sz="2400" dirty="0">
              <a:solidFill>
                <a:schemeClr val="accent5">
                  <a:lumMod val="50000"/>
                </a:schemeClr>
              </a:solidFill>
              <a:latin typeface="+mn-lt"/>
            </a:endParaRPr>
          </a:p>
          <a:p>
            <a:pPr eaLnBrk="1"/>
            <a:endParaRPr lang="pt-BR" altLang="pt-BR" sz="1800" dirty="0"/>
          </a:p>
        </p:txBody>
      </p:sp>
      <p:sp>
        <p:nvSpPr>
          <p:cNvPr id="6" name="CaixaDeTexto 1"/>
          <p:cNvSpPr txBox="1">
            <a:spLocks noChangeArrowheads="1"/>
          </p:cNvSpPr>
          <p:nvPr/>
        </p:nvSpPr>
        <p:spPr bwMode="auto">
          <a:xfrm>
            <a:off x="1265601" y="563601"/>
            <a:ext cx="15901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4000" b="1" dirty="0" smtClean="0">
                <a:solidFill>
                  <a:schemeClr val="accent1">
                    <a:lumMod val="50000"/>
                  </a:schemeClr>
                </a:solidFill>
                <a:latin typeface="+mn-lt"/>
              </a:rPr>
              <a:t>AÇÕES</a:t>
            </a:r>
            <a:endParaRPr lang="pt-BR" altLang="pt-BR" sz="4000" b="1" dirty="0">
              <a:solidFill>
                <a:schemeClr val="accent1">
                  <a:lumMod val="50000"/>
                </a:schemeClr>
              </a:solidFill>
              <a:latin typeface="+mn-lt"/>
            </a:endParaRPr>
          </a:p>
        </p:txBody>
      </p:sp>
    </p:spTree>
    <p:extLst>
      <p:ext uri="{BB962C8B-B14F-4D97-AF65-F5344CB8AC3E}">
        <p14:creationId xmlns:p14="http://schemas.microsoft.com/office/powerpoint/2010/main" val="3793045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aixaDeTexto 1"/>
          <p:cNvSpPr txBox="1">
            <a:spLocks noChangeArrowheads="1"/>
          </p:cNvSpPr>
          <p:nvPr/>
        </p:nvSpPr>
        <p:spPr bwMode="auto">
          <a:xfrm>
            <a:off x="1395270" y="1683215"/>
            <a:ext cx="890822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marL="342900" indent="-342900" algn="just" eaLnBrk="1">
              <a:buFont typeface="Arial" panose="020B0604020202020204" pitchFamily="34" charset="0"/>
              <a:buChar char="•"/>
            </a:pPr>
            <a:r>
              <a:rPr lang="pt-BR" altLang="pt-BR" sz="2400" dirty="0" smtClean="0">
                <a:solidFill>
                  <a:schemeClr val="accent5">
                    <a:lumMod val="50000"/>
                  </a:schemeClr>
                </a:solidFill>
                <a:latin typeface="+mn-lt"/>
              </a:rPr>
              <a:t>Esclarecimento de dúvidas por meio de reuniões, simulações, vídeos explicativos, reportagens e material impresso: fundamental </a:t>
            </a:r>
            <a:r>
              <a:rPr lang="pt-BR" altLang="pt-BR" sz="2400" dirty="0">
                <a:solidFill>
                  <a:schemeClr val="accent5">
                    <a:lumMod val="50000"/>
                  </a:schemeClr>
                </a:solidFill>
                <a:latin typeface="+mn-lt"/>
              </a:rPr>
              <a:t>para que os participantes do programa e as comunidades em geral percebam uma atitude séria e de comprometimento por parte dos órgãos envolvidos</a:t>
            </a:r>
            <a:r>
              <a:rPr lang="pt-BR" altLang="pt-BR" sz="2400" dirty="0" smtClean="0">
                <a:solidFill>
                  <a:schemeClr val="accent5">
                    <a:lumMod val="50000"/>
                  </a:schemeClr>
                </a:solidFill>
                <a:latin typeface="+mn-lt"/>
              </a:rPr>
              <a:t>;</a:t>
            </a:r>
          </a:p>
          <a:p>
            <a:pPr marL="342900" indent="-342900" algn="just" eaLnBrk="1">
              <a:buFont typeface="Arial" panose="020B0604020202020204" pitchFamily="34" charset="0"/>
              <a:buChar char="•"/>
            </a:pPr>
            <a:endParaRPr lang="pt-BR" altLang="pt-BR" sz="2400" dirty="0">
              <a:solidFill>
                <a:schemeClr val="accent5">
                  <a:lumMod val="50000"/>
                </a:schemeClr>
              </a:solidFill>
              <a:latin typeface="+mn-lt"/>
            </a:endParaRPr>
          </a:p>
          <a:p>
            <a:pPr algn="just" eaLnBrk="1"/>
            <a:endParaRPr lang="pt-BR" altLang="pt-BR" sz="1800" dirty="0"/>
          </a:p>
        </p:txBody>
      </p:sp>
      <p:sp>
        <p:nvSpPr>
          <p:cNvPr id="9220" name="CaixaDeTexto 2"/>
          <p:cNvSpPr txBox="1">
            <a:spLocks noChangeArrowheads="1"/>
          </p:cNvSpPr>
          <p:nvPr/>
        </p:nvSpPr>
        <p:spPr bwMode="auto">
          <a:xfrm>
            <a:off x="1395269" y="4048349"/>
            <a:ext cx="89082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marL="342900" indent="-342900" algn="just" eaLnBrk="1">
              <a:buFont typeface="Arial" panose="020B0604020202020204" pitchFamily="34" charset="0"/>
              <a:buChar char="•"/>
            </a:pPr>
            <a:r>
              <a:rPr lang="pt-BR" altLang="pt-BR" sz="2400" dirty="0" smtClean="0">
                <a:solidFill>
                  <a:schemeClr val="accent5">
                    <a:lumMod val="50000"/>
                  </a:schemeClr>
                </a:solidFill>
                <a:latin typeface="+mn-lt"/>
              </a:rPr>
              <a:t>Fomento de cursos de interesse coletivo. Tais atividades </a:t>
            </a:r>
            <a:r>
              <a:rPr lang="pt-BR" altLang="pt-BR" sz="2400" dirty="0">
                <a:solidFill>
                  <a:schemeClr val="accent5">
                    <a:lumMod val="50000"/>
                  </a:schemeClr>
                </a:solidFill>
                <a:latin typeface="+mn-lt"/>
              </a:rPr>
              <a:t>podem ser </a:t>
            </a:r>
            <a:r>
              <a:rPr lang="pt-BR" altLang="pt-BR" sz="2400" dirty="0" smtClean="0">
                <a:solidFill>
                  <a:schemeClr val="accent5">
                    <a:lumMod val="50000"/>
                  </a:schemeClr>
                </a:solidFill>
                <a:latin typeface="+mn-lt"/>
              </a:rPr>
              <a:t>criadas </a:t>
            </a:r>
            <a:r>
              <a:rPr lang="pt-BR" altLang="pt-BR" sz="2400" dirty="0">
                <a:solidFill>
                  <a:schemeClr val="accent5">
                    <a:lumMod val="50000"/>
                  </a:schemeClr>
                </a:solidFill>
                <a:latin typeface="+mn-lt"/>
              </a:rPr>
              <a:t>com a participação de parceiros, tais como </a:t>
            </a:r>
            <a:r>
              <a:rPr lang="pt-BR" altLang="pt-BR" sz="2400" dirty="0" smtClean="0">
                <a:solidFill>
                  <a:schemeClr val="accent5">
                    <a:lumMod val="50000"/>
                  </a:schemeClr>
                </a:solidFill>
                <a:latin typeface="+mn-lt"/>
              </a:rPr>
              <a:t>Cemig, </a:t>
            </a:r>
            <a:r>
              <a:rPr lang="pt-BR" altLang="pt-BR" sz="2400" dirty="0" err="1" smtClean="0">
                <a:solidFill>
                  <a:schemeClr val="accent5">
                    <a:lumMod val="50000"/>
                  </a:schemeClr>
                </a:solidFill>
                <a:latin typeface="+mn-lt"/>
              </a:rPr>
              <a:t>Copasa</a:t>
            </a:r>
            <a:r>
              <a:rPr lang="pt-BR" altLang="pt-BR" sz="2400" dirty="0" smtClean="0">
                <a:solidFill>
                  <a:schemeClr val="accent5">
                    <a:lumMod val="50000"/>
                  </a:schemeClr>
                </a:solidFill>
                <a:latin typeface="+mn-lt"/>
              </a:rPr>
              <a:t> </a:t>
            </a:r>
            <a:r>
              <a:rPr lang="pt-BR" altLang="pt-BR" sz="2400" dirty="0">
                <a:solidFill>
                  <a:schemeClr val="accent5">
                    <a:lumMod val="50000"/>
                  </a:schemeClr>
                </a:solidFill>
                <a:latin typeface="+mn-lt"/>
              </a:rPr>
              <a:t>e demais empresas responsáveis pelos serviços públicos;</a:t>
            </a:r>
          </a:p>
          <a:p>
            <a:pPr algn="just" eaLnBrk="1"/>
            <a:endParaRPr lang="pt-BR" altLang="pt-BR" sz="2400" dirty="0"/>
          </a:p>
        </p:txBody>
      </p:sp>
      <p:sp>
        <p:nvSpPr>
          <p:cNvPr id="5" name="CaixaDeTexto 1"/>
          <p:cNvSpPr txBox="1">
            <a:spLocks noChangeArrowheads="1"/>
          </p:cNvSpPr>
          <p:nvPr/>
        </p:nvSpPr>
        <p:spPr bwMode="auto">
          <a:xfrm>
            <a:off x="1265601" y="563601"/>
            <a:ext cx="15901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4000" b="1" dirty="0" smtClean="0">
                <a:solidFill>
                  <a:schemeClr val="accent1">
                    <a:lumMod val="50000"/>
                  </a:schemeClr>
                </a:solidFill>
                <a:latin typeface="+mn-lt"/>
              </a:rPr>
              <a:t>AÇÕES</a:t>
            </a:r>
            <a:endParaRPr lang="pt-BR" altLang="pt-BR" sz="4000" b="1" dirty="0">
              <a:solidFill>
                <a:schemeClr val="accent1">
                  <a:lumMod val="50000"/>
                </a:schemeClr>
              </a:solidFill>
              <a:latin typeface="+mn-lt"/>
            </a:endParaRPr>
          </a:p>
        </p:txBody>
      </p:sp>
    </p:spTree>
    <p:extLst>
      <p:ext uri="{BB962C8B-B14F-4D97-AF65-F5344CB8AC3E}">
        <p14:creationId xmlns:p14="http://schemas.microsoft.com/office/powerpoint/2010/main" val="643493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aixaDeTexto 1"/>
          <p:cNvSpPr txBox="1">
            <a:spLocks noChangeArrowheads="1"/>
          </p:cNvSpPr>
          <p:nvPr/>
        </p:nvSpPr>
        <p:spPr bwMode="auto">
          <a:xfrm>
            <a:off x="1395270" y="1673789"/>
            <a:ext cx="89082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marL="342900" indent="-342900" algn="just">
              <a:buFont typeface="Arial" panose="020B0604020202020204" pitchFamily="34" charset="0"/>
              <a:buChar char="•"/>
            </a:pPr>
            <a:r>
              <a:rPr lang="pt-BR" altLang="pt-BR" sz="2200" dirty="0" smtClean="0">
                <a:solidFill>
                  <a:schemeClr val="accent5">
                    <a:lumMod val="50000"/>
                  </a:schemeClr>
                </a:solidFill>
                <a:latin typeface="+mn-lt"/>
              </a:rPr>
              <a:t>Criação de mutirões </a:t>
            </a:r>
            <a:r>
              <a:rPr lang="pt-BR" altLang="pt-BR" sz="2200" dirty="0">
                <a:solidFill>
                  <a:schemeClr val="accent5">
                    <a:lumMod val="50000"/>
                  </a:schemeClr>
                </a:solidFill>
                <a:latin typeface="+mn-lt"/>
              </a:rPr>
              <a:t>em diversas datas em que serão </a:t>
            </a:r>
            <a:r>
              <a:rPr lang="pt-BR" altLang="pt-BR" sz="2200" dirty="0" smtClean="0">
                <a:solidFill>
                  <a:schemeClr val="accent5">
                    <a:lumMod val="50000"/>
                  </a:schemeClr>
                </a:solidFill>
                <a:latin typeface="+mn-lt"/>
              </a:rPr>
              <a:t>explicadas informações-chaves do programa.  </a:t>
            </a:r>
            <a:r>
              <a:rPr lang="pt-BR" altLang="pt-BR" sz="2200" dirty="0">
                <a:solidFill>
                  <a:schemeClr val="accent5">
                    <a:lumMod val="50000"/>
                  </a:schemeClr>
                </a:solidFill>
                <a:latin typeface="+mn-lt"/>
              </a:rPr>
              <a:t>É necessário que </a:t>
            </a:r>
            <a:r>
              <a:rPr lang="pt-BR" altLang="pt-BR" sz="2200" dirty="0" smtClean="0">
                <a:solidFill>
                  <a:schemeClr val="accent5">
                    <a:lumMod val="50000"/>
                  </a:schemeClr>
                </a:solidFill>
                <a:latin typeface="+mn-lt"/>
              </a:rPr>
              <a:t>os </a:t>
            </a:r>
            <a:r>
              <a:rPr lang="pt-BR" altLang="pt-BR" sz="2200" dirty="0">
                <a:solidFill>
                  <a:schemeClr val="accent5">
                    <a:lumMod val="50000"/>
                  </a:schemeClr>
                </a:solidFill>
                <a:latin typeface="+mn-lt"/>
              </a:rPr>
              <a:t>reassentados </a:t>
            </a:r>
            <a:r>
              <a:rPr lang="pt-BR" altLang="pt-BR" sz="2200" dirty="0" smtClean="0">
                <a:solidFill>
                  <a:schemeClr val="accent5">
                    <a:lumMod val="50000"/>
                  </a:schemeClr>
                </a:solidFill>
                <a:latin typeface="+mn-lt"/>
              </a:rPr>
              <a:t>compreendam tudo para </a:t>
            </a:r>
            <a:r>
              <a:rPr lang="pt-BR" altLang="pt-BR" sz="2200" dirty="0">
                <a:solidFill>
                  <a:schemeClr val="accent5">
                    <a:lumMod val="50000"/>
                  </a:schemeClr>
                </a:solidFill>
                <a:latin typeface="+mn-lt"/>
              </a:rPr>
              <a:t>que não voltem atrás nas decisões. </a:t>
            </a:r>
            <a:r>
              <a:rPr lang="pt-BR" altLang="pt-BR" sz="2200" dirty="0" smtClean="0">
                <a:solidFill>
                  <a:schemeClr val="accent5">
                    <a:lumMod val="50000"/>
                  </a:schemeClr>
                </a:solidFill>
                <a:latin typeface="+mn-lt"/>
              </a:rPr>
              <a:t>Registro </a:t>
            </a:r>
            <a:r>
              <a:rPr lang="pt-BR" altLang="pt-BR" sz="2200" dirty="0">
                <a:solidFill>
                  <a:schemeClr val="accent5">
                    <a:lumMod val="50000"/>
                  </a:schemeClr>
                </a:solidFill>
                <a:latin typeface="+mn-lt"/>
              </a:rPr>
              <a:t>dos mutirões, depoimentos dos envolvidos a serem publicados no </a:t>
            </a:r>
            <a:r>
              <a:rPr lang="pt-BR" altLang="pt-BR" sz="2200" dirty="0" smtClean="0">
                <a:solidFill>
                  <a:schemeClr val="accent5">
                    <a:lumMod val="50000"/>
                  </a:schemeClr>
                </a:solidFill>
                <a:latin typeface="+mn-lt"/>
              </a:rPr>
              <a:t>site </a:t>
            </a:r>
            <a:r>
              <a:rPr lang="pt-BR" altLang="pt-BR" sz="2200" dirty="0">
                <a:solidFill>
                  <a:schemeClr val="accent5">
                    <a:lumMod val="50000"/>
                  </a:schemeClr>
                </a:solidFill>
                <a:latin typeface="+mn-lt"/>
              </a:rPr>
              <a:t>e jornal;</a:t>
            </a:r>
          </a:p>
          <a:p>
            <a:pPr marL="342900" indent="-342900" algn="just" eaLnBrk="1">
              <a:buFont typeface="Arial" panose="020B0604020202020204" pitchFamily="34" charset="0"/>
              <a:buChar char="•"/>
            </a:pPr>
            <a:endParaRPr lang="pt-BR" altLang="pt-BR" sz="1800" dirty="0"/>
          </a:p>
        </p:txBody>
      </p:sp>
      <p:sp>
        <p:nvSpPr>
          <p:cNvPr id="9220" name="CaixaDeTexto 2"/>
          <p:cNvSpPr txBox="1">
            <a:spLocks noChangeArrowheads="1"/>
          </p:cNvSpPr>
          <p:nvPr/>
        </p:nvSpPr>
        <p:spPr bwMode="auto">
          <a:xfrm>
            <a:off x="1395270" y="3573999"/>
            <a:ext cx="890822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marL="342900" indent="-342900" algn="just">
              <a:buFont typeface="Arial" panose="020B0604020202020204" pitchFamily="34" charset="0"/>
              <a:buChar char="•"/>
            </a:pPr>
            <a:r>
              <a:rPr lang="pt-BR" altLang="pt-BR" sz="2200" dirty="0" smtClean="0">
                <a:solidFill>
                  <a:schemeClr val="accent5">
                    <a:lumMod val="50000"/>
                  </a:schemeClr>
                </a:solidFill>
                <a:latin typeface="+mn-lt"/>
              </a:rPr>
              <a:t>Os </a:t>
            </a:r>
            <a:r>
              <a:rPr lang="pt-BR" altLang="pt-BR" sz="2200" dirty="0">
                <a:solidFill>
                  <a:schemeClr val="accent5">
                    <a:lumMod val="50000"/>
                  </a:schemeClr>
                </a:solidFill>
                <a:latin typeface="+mn-lt"/>
              </a:rPr>
              <a:t>mutirões acima vão ser prévia </a:t>
            </a:r>
            <a:r>
              <a:rPr lang="pt-BR" altLang="pt-BR" sz="2200" dirty="0" smtClean="0">
                <a:solidFill>
                  <a:schemeClr val="accent5">
                    <a:lumMod val="50000"/>
                  </a:schemeClr>
                </a:solidFill>
                <a:latin typeface="+mn-lt"/>
              </a:rPr>
              <a:t>da audiência pública, </a:t>
            </a:r>
            <a:r>
              <a:rPr lang="pt-BR" altLang="pt-BR" sz="2200" dirty="0">
                <a:solidFill>
                  <a:schemeClr val="accent5">
                    <a:lumMod val="50000"/>
                  </a:schemeClr>
                </a:solidFill>
                <a:latin typeface="+mn-lt"/>
              </a:rPr>
              <a:t>que deve ser realizada </a:t>
            </a:r>
            <a:r>
              <a:rPr lang="pt-BR" altLang="pt-BR" sz="2200" dirty="0" smtClean="0">
                <a:solidFill>
                  <a:schemeClr val="accent5">
                    <a:lumMod val="50000"/>
                  </a:schemeClr>
                </a:solidFill>
                <a:latin typeface="+mn-lt"/>
              </a:rPr>
              <a:t>em um </a:t>
            </a:r>
            <a:r>
              <a:rPr lang="pt-BR" altLang="pt-BR" sz="2200" dirty="0">
                <a:solidFill>
                  <a:schemeClr val="accent5">
                    <a:lumMod val="50000"/>
                  </a:schemeClr>
                </a:solidFill>
                <a:latin typeface="+mn-lt"/>
              </a:rPr>
              <a:t>contexto de evento de maior porte, com a presença de todos os parceiros e famílias a serem reassentadas.  Registro e fotos para divulgação</a:t>
            </a:r>
            <a:r>
              <a:rPr lang="pt-BR" altLang="pt-BR" sz="2200" dirty="0" smtClean="0">
                <a:solidFill>
                  <a:schemeClr val="accent5">
                    <a:lumMod val="50000"/>
                  </a:schemeClr>
                </a:solidFill>
                <a:latin typeface="+mn-lt"/>
              </a:rPr>
              <a:t>;</a:t>
            </a:r>
          </a:p>
          <a:p>
            <a:pPr algn="just"/>
            <a:endParaRPr lang="pt-BR" altLang="pt-BR" sz="2200" dirty="0" smtClean="0">
              <a:solidFill>
                <a:schemeClr val="accent5">
                  <a:lumMod val="50000"/>
                </a:schemeClr>
              </a:solidFill>
              <a:latin typeface="+mn-lt"/>
            </a:endParaRPr>
          </a:p>
          <a:p>
            <a:pPr marL="342900" indent="-342900" algn="just">
              <a:buFont typeface="Arial" panose="020B0604020202020204" pitchFamily="34" charset="0"/>
              <a:buChar char="•"/>
            </a:pPr>
            <a:r>
              <a:rPr lang="pt-BR" altLang="pt-BR" sz="2200" dirty="0">
                <a:solidFill>
                  <a:schemeClr val="accent5">
                    <a:lumMod val="50000"/>
                  </a:schemeClr>
                </a:solidFill>
                <a:latin typeface="+mn-lt"/>
              </a:rPr>
              <a:t>a </a:t>
            </a:r>
            <a:r>
              <a:rPr lang="pt-BR" altLang="pt-BR" sz="2200" dirty="0" smtClean="0">
                <a:solidFill>
                  <a:schemeClr val="accent5">
                    <a:lumMod val="50000"/>
                  </a:schemeClr>
                </a:solidFill>
                <a:latin typeface="+mn-lt"/>
              </a:rPr>
              <a:t>criação de </a:t>
            </a:r>
            <a:r>
              <a:rPr lang="pt-BR" altLang="pt-BR" sz="2200" dirty="0">
                <a:solidFill>
                  <a:schemeClr val="accent5">
                    <a:lumMod val="50000"/>
                  </a:schemeClr>
                </a:solidFill>
                <a:latin typeface="+mn-lt"/>
              </a:rPr>
              <a:t>uma pauta para divulgar nos grandes meios deverá ser avaliada e, caso julgada conveniente, serão fornecidos os subsídios e informações </a:t>
            </a:r>
            <a:r>
              <a:rPr lang="pt-BR" altLang="pt-BR" sz="2200" dirty="0" smtClean="0">
                <a:solidFill>
                  <a:schemeClr val="accent5">
                    <a:lumMod val="50000"/>
                  </a:schemeClr>
                </a:solidFill>
                <a:latin typeface="+mn-lt"/>
              </a:rPr>
              <a:t>às assessorias.</a:t>
            </a:r>
            <a:endParaRPr lang="pt-BR" altLang="pt-BR" sz="2200" dirty="0">
              <a:solidFill>
                <a:schemeClr val="accent5">
                  <a:lumMod val="50000"/>
                </a:schemeClr>
              </a:solidFill>
              <a:latin typeface="+mn-lt"/>
            </a:endParaRPr>
          </a:p>
          <a:p>
            <a:pPr marL="342900" indent="-342900">
              <a:buFont typeface="Arial" panose="020B0604020202020204" pitchFamily="34" charset="0"/>
              <a:buChar char="•"/>
            </a:pPr>
            <a:endParaRPr lang="pt-BR" altLang="pt-BR" sz="2000" dirty="0">
              <a:solidFill>
                <a:schemeClr val="accent5">
                  <a:lumMod val="50000"/>
                </a:schemeClr>
              </a:solidFill>
              <a:latin typeface="+mn-lt"/>
            </a:endParaRPr>
          </a:p>
          <a:p>
            <a:pPr algn="just" eaLnBrk="1"/>
            <a:endParaRPr lang="pt-BR" altLang="pt-BR" sz="2400" dirty="0"/>
          </a:p>
        </p:txBody>
      </p:sp>
      <p:sp>
        <p:nvSpPr>
          <p:cNvPr id="5" name="CaixaDeTexto 1"/>
          <p:cNvSpPr txBox="1">
            <a:spLocks noChangeArrowheads="1"/>
          </p:cNvSpPr>
          <p:nvPr/>
        </p:nvSpPr>
        <p:spPr bwMode="auto">
          <a:xfrm>
            <a:off x="1265601" y="563601"/>
            <a:ext cx="15901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4000" b="1" dirty="0" smtClean="0">
                <a:solidFill>
                  <a:schemeClr val="accent1">
                    <a:lumMod val="50000"/>
                  </a:schemeClr>
                </a:solidFill>
                <a:latin typeface="+mn-lt"/>
              </a:rPr>
              <a:t>AÇÕES</a:t>
            </a:r>
            <a:endParaRPr lang="pt-BR" altLang="pt-BR" sz="4000" b="1" dirty="0">
              <a:solidFill>
                <a:schemeClr val="accent1">
                  <a:lumMod val="50000"/>
                </a:schemeClr>
              </a:solidFill>
              <a:latin typeface="+mn-lt"/>
            </a:endParaRPr>
          </a:p>
        </p:txBody>
      </p:sp>
    </p:spTree>
    <p:extLst>
      <p:ext uri="{BB962C8B-B14F-4D97-AF65-F5344CB8AC3E}">
        <p14:creationId xmlns:p14="http://schemas.microsoft.com/office/powerpoint/2010/main" val="3776344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aixaDeTexto 1"/>
          <p:cNvSpPr txBox="1">
            <a:spLocks noChangeArrowheads="1"/>
          </p:cNvSpPr>
          <p:nvPr/>
        </p:nvSpPr>
        <p:spPr bwMode="auto">
          <a:xfrm>
            <a:off x="1265601" y="2032007"/>
            <a:ext cx="9377261"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marL="342900" indent="-342900" algn="just">
              <a:buFont typeface="Arial" panose="020B0604020202020204" pitchFamily="34" charset="0"/>
              <a:buChar char="•"/>
            </a:pPr>
            <a:r>
              <a:rPr lang="pt-BR" altLang="pt-BR" sz="2200" dirty="0">
                <a:solidFill>
                  <a:schemeClr val="accent5">
                    <a:lumMod val="50000"/>
                  </a:schemeClr>
                </a:solidFill>
                <a:latin typeface="+mn-lt"/>
              </a:rPr>
              <a:t>A</a:t>
            </a:r>
            <a:r>
              <a:rPr lang="pt-BR" altLang="pt-BR" sz="2200" dirty="0" smtClean="0">
                <a:solidFill>
                  <a:schemeClr val="accent5">
                    <a:lumMod val="50000"/>
                  </a:schemeClr>
                </a:solidFill>
                <a:latin typeface="+mn-lt"/>
              </a:rPr>
              <a:t>s </a:t>
            </a:r>
            <a:r>
              <a:rPr lang="pt-BR" altLang="pt-BR" sz="2200" dirty="0">
                <a:solidFill>
                  <a:schemeClr val="accent5">
                    <a:lumMod val="50000"/>
                  </a:schemeClr>
                </a:solidFill>
                <a:latin typeface="+mn-lt"/>
              </a:rPr>
              <a:t>etapas </a:t>
            </a:r>
            <a:r>
              <a:rPr lang="pt-BR" altLang="pt-BR" sz="2200" dirty="0" smtClean="0">
                <a:solidFill>
                  <a:schemeClr val="accent5">
                    <a:lumMod val="50000"/>
                  </a:schemeClr>
                </a:solidFill>
                <a:latin typeface="+mn-lt"/>
              </a:rPr>
              <a:t>do reassentamento representam </a:t>
            </a:r>
            <a:r>
              <a:rPr lang="pt-BR" altLang="pt-BR" sz="2200" dirty="0">
                <a:solidFill>
                  <a:schemeClr val="accent5">
                    <a:lumMod val="50000"/>
                  </a:schemeClr>
                </a:solidFill>
                <a:latin typeface="+mn-lt"/>
              </a:rPr>
              <a:t>a materialização do Programa e geram bons depoimentos e casos a serem registrados e publicados no </a:t>
            </a:r>
            <a:r>
              <a:rPr lang="pt-BR" altLang="pt-BR" sz="2200" dirty="0" smtClean="0">
                <a:solidFill>
                  <a:schemeClr val="accent5">
                    <a:lumMod val="50000"/>
                  </a:schemeClr>
                </a:solidFill>
                <a:latin typeface="+mn-lt"/>
              </a:rPr>
              <a:t>site e jornal impresso;</a:t>
            </a:r>
          </a:p>
          <a:p>
            <a:pPr marL="342900" indent="-342900" algn="just">
              <a:buFont typeface="Arial" panose="020B0604020202020204" pitchFamily="34" charset="0"/>
              <a:buChar char="•"/>
            </a:pPr>
            <a:endParaRPr lang="pt-BR" altLang="pt-BR" sz="2200" dirty="0">
              <a:solidFill>
                <a:schemeClr val="accent5">
                  <a:lumMod val="50000"/>
                </a:schemeClr>
              </a:solidFill>
              <a:latin typeface="+mn-lt"/>
            </a:endParaRPr>
          </a:p>
          <a:p>
            <a:pPr algn="just"/>
            <a:endParaRPr lang="pt-BR" altLang="pt-BR" sz="2200" dirty="0" smtClean="0">
              <a:solidFill>
                <a:schemeClr val="accent5">
                  <a:lumMod val="50000"/>
                </a:schemeClr>
              </a:solidFill>
              <a:latin typeface="+mn-lt"/>
            </a:endParaRPr>
          </a:p>
          <a:p>
            <a:pPr marL="342900" indent="-342900" algn="just">
              <a:buFont typeface="Arial" panose="020B0604020202020204" pitchFamily="34" charset="0"/>
              <a:buChar char="•"/>
            </a:pPr>
            <a:r>
              <a:rPr lang="pt-BR" sz="2200" dirty="0" smtClean="0">
                <a:solidFill>
                  <a:schemeClr val="accent5">
                    <a:lumMod val="50000"/>
                  </a:schemeClr>
                </a:solidFill>
                <a:latin typeface="+mn-lt"/>
              </a:rPr>
              <a:t>Articulação com todos os parceiros a fim de mitigar conflitos e promover maior divulgação das ações do Programa. Todas as matérias</a:t>
            </a:r>
            <a:r>
              <a:rPr lang="pt-BR" sz="2200" dirty="0">
                <a:solidFill>
                  <a:schemeClr val="accent5">
                    <a:lumMod val="50000"/>
                  </a:schemeClr>
                </a:solidFill>
                <a:latin typeface="+mn-lt"/>
              </a:rPr>
              <a:t>, fotos e vídeos podem ser disponibilizados nos sites dos parceiros e demais mídias veiculadas por eles. </a:t>
            </a:r>
            <a:endParaRPr lang="pt-BR" altLang="pt-BR" sz="2200" dirty="0">
              <a:solidFill>
                <a:schemeClr val="accent5">
                  <a:lumMod val="50000"/>
                </a:schemeClr>
              </a:solidFill>
              <a:latin typeface="+mn-lt"/>
            </a:endParaRPr>
          </a:p>
          <a:p>
            <a:endParaRPr lang="pt-BR" altLang="pt-BR" sz="2200" dirty="0"/>
          </a:p>
        </p:txBody>
      </p:sp>
      <p:sp>
        <p:nvSpPr>
          <p:cNvPr id="5" name="CaixaDeTexto 1"/>
          <p:cNvSpPr txBox="1">
            <a:spLocks noChangeArrowheads="1"/>
          </p:cNvSpPr>
          <p:nvPr/>
        </p:nvSpPr>
        <p:spPr bwMode="auto">
          <a:xfrm>
            <a:off x="1265601" y="563601"/>
            <a:ext cx="15901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4000" b="1" dirty="0" smtClean="0">
                <a:solidFill>
                  <a:schemeClr val="accent1">
                    <a:lumMod val="50000"/>
                  </a:schemeClr>
                </a:solidFill>
                <a:latin typeface="+mn-lt"/>
              </a:rPr>
              <a:t>AÇÕES</a:t>
            </a:r>
            <a:endParaRPr lang="pt-BR" altLang="pt-BR" sz="4000" b="1" dirty="0">
              <a:solidFill>
                <a:schemeClr val="accent1">
                  <a:lumMod val="50000"/>
                </a:schemeClr>
              </a:solidFill>
              <a:latin typeface="+mn-lt"/>
            </a:endParaRPr>
          </a:p>
        </p:txBody>
      </p:sp>
    </p:spTree>
    <p:extLst>
      <p:ext uri="{BB962C8B-B14F-4D97-AF65-F5344CB8AC3E}">
        <p14:creationId xmlns:p14="http://schemas.microsoft.com/office/powerpoint/2010/main" val="1983398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aixaDeTexto 1"/>
          <p:cNvSpPr txBox="1">
            <a:spLocks noChangeArrowheads="1"/>
          </p:cNvSpPr>
          <p:nvPr/>
        </p:nvSpPr>
        <p:spPr bwMode="auto">
          <a:xfrm>
            <a:off x="1265601" y="1871752"/>
            <a:ext cx="890822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marL="342900" lvl="0" indent="-342900" algn="just">
              <a:buFont typeface="Arial" panose="020B0604020202020204" pitchFamily="34" charset="0"/>
              <a:buChar char="•"/>
            </a:pPr>
            <a:r>
              <a:rPr lang="pt-BR" sz="2200" dirty="0" smtClean="0">
                <a:solidFill>
                  <a:schemeClr val="accent5">
                    <a:lumMod val="50000"/>
                  </a:schemeClr>
                </a:solidFill>
                <a:latin typeface="+mn-lt"/>
              </a:rPr>
              <a:t>A </a:t>
            </a:r>
            <a:r>
              <a:rPr lang="pt-BR" sz="2200" dirty="0">
                <a:solidFill>
                  <a:schemeClr val="accent5">
                    <a:lumMod val="50000"/>
                  </a:schemeClr>
                </a:solidFill>
                <a:latin typeface="+mn-lt"/>
              </a:rPr>
              <a:t>mobilização poderá ser feita de várias formas, incluindo sempre a estrutura das comunidades.  As associações podem ser parceiras e garantir o acesso às informações como data de encontros, </a:t>
            </a:r>
            <a:r>
              <a:rPr lang="pt-BR" sz="2200" dirty="0" smtClean="0">
                <a:solidFill>
                  <a:schemeClr val="accent5">
                    <a:lumMod val="50000"/>
                  </a:schemeClr>
                </a:solidFill>
                <a:latin typeface="+mn-lt"/>
              </a:rPr>
              <a:t>eventos, </a:t>
            </a:r>
            <a:r>
              <a:rPr lang="pt-BR" sz="2200" dirty="0">
                <a:solidFill>
                  <a:schemeClr val="accent5">
                    <a:lumMod val="50000"/>
                  </a:schemeClr>
                </a:solidFill>
                <a:latin typeface="+mn-lt"/>
              </a:rPr>
              <a:t>etc.;</a:t>
            </a:r>
          </a:p>
          <a:p>
            <a:pPr algn="just"/>
            <a:r>
              <a:rPr lang="pt-BR" sz="2200" b="1" dirty="0">
                <a:solidFill>
                  <a:schemeClr val="accent5">
                    <a:lumMod val="50000"/>
                  </a:schemeClr>
                </a:solidFill>
                <a:latin typeface="+mn-lt"/>
              </a:rPr>
              <a:t> </a:t>
            </a:r>
            <a:endParaRPr lang="pt-BR" sz="2200" dirty="0">
              <a:solidFill>
                <a:schemeClr val="accent5">
                  <a:lumMod val="50000"/>
                </a:schemeClr>
              </a:solidFill>
              <a:latin typeface="+mn-lt"/>
            </a:endParaRPr>
          </a:p>
          <a:p>
            <a:pPr marL="342900" lvl="0" indent="-342900" algn="just">
              <a:buFont typeface="Arial" panose="020B0604020202020204" pitchFamily="34" charset="0"/>
              <a:buChar char="•"/>
            </a:pPr>
            <a:r>
              <a:rPr lang="pt-BR" sz="2200" dirty="0" smtClean="0">
                <a:solidFill>
                  <a:schemeClr val="accent5">
                    <a:lumMod val="50000"/>
                  </a:schemeClr>
                </a:solidFill>
                <a:latin typeface="+mn-lt"/>
              </a:rPr>
              <a:t>Poderão </a:t>
            </a:r>
            <a:r>
              <a:rPr lang="pt-BR" sz="2200" dirty="0">
                <a:solidFill>
                  <a:schemeClr val="accent5">
                    <a:lumMod val="50000"/>
                  </a:schemeClr>
                </a:solidFill>
                <a:latin typeface="+mn-lt"/>
              </a:rPr>
              <a:t>ser usados </a:t>
            </a:r>
            <a:r>
              <a:rPr lang="pt-BR" sz="2200" dirty="0" smtClean="0">
                <a:solidFill>
                  <a:schemeClr val="accent5">
                    <a:lumMod val="50000"/>
                  </a:schemeClr>
                </a:solidFill>
                <a:latin typeface="+mn-lt"/>
              </a:rPr>
              <a:t>comércios</a:t>
            </a:r>
            <a:r>
              <a:rPr lang="pt-BR" sz="2200" dirty="0">
                <a:solidFill>
                  <a:schemeClr val="accent5">
                    <a:lumMod val="50000"/>
                  </a:schemeClr>
                </a:solidFill>
                <a:latin typeface="+mn-lt"/>
              </a:rPr>
              <a:t>, centros de atendimento social e de </a:t>
            </a:r>
            <a:r>
              <a:rPr lang="pt-BR" sz="2200" dirty="0" smtClean="0">
                <a:solidFill>
                  <a:schemeClr val="accent5">
                    <a:lumMod val="50000"/>
                  </a:schemeClr>
                </a:solidFill>
                <a:latin typeface="+mn-lt"/>
              </a:rPr>
              <a:t>saúde, </a:t>
            </a:r>
            <a:r>
              <a:rPr lang="pt-BR" sz="2200" dirty="0">
                <a:solidFill>
                  <a:schemeClr val="accent5">
                    <a:lumMod val="50000"/>
                  </a:schemeClr>
                </a:solidFill>
                <a:latin typeface="+mn-lt"/>
              </a:rPr>
              <a:t>igrejas, escolas</a:t>
            </a:r>
            <a:r>
              <a:rPr lang="pt-BR" sz="2200" dirty="0" smtClean="0">
                <a:solidFill>
                  <a:schemeClr val="accent5">
                    <a:lumMod val="50000"/>
                  </a:schemeClr>
                </a:solidFill>
                <a:latin typeface="+mn-lt"/>
              </a:rPr>
              <a:t>, </a:t>
            </a:r>
            <a:r>
              <a:rPr lang="pt-BR" sz="2200" dirty="0" err="1" smtClean="0">
                <a:solidFill>
                  <a:schemeClr val="accent5">
                    <a:lumMod val="50000"/>
                  </a:schemeClr>
                </a:solidFill>
                <a:latin typeface="+mn-lt"/>
              </a:rPr>
              <a:t>etc</a:t>
            </a:r>
            <a:r>
              <a:rPr lang="pt-BR" sz="2200" dirty="0" smtClean="0">
                <a:solidFill>
                  <a:schemeClr val="accent5">
                    <a:lumMod val="50000"/>
                  </a:schemeClr>
                </a:solidFill>
                <a:latin typeface="+mn-lt"/>
              </a:rPr>
              <a:t>, </a:t>
            </a:r>
            <a:r>
              <a:rPr lang="pt-BR" sz="2200" dirty="0">
                <a:solidFill>
                  <a:schemeClr val="accent5">
                    <a:lumMod val="50000"/>
                  </a:schemeClr>
                </a:solidFill>
                <a:latin typeface="+mn-lt"/>
              </a:rPr>
              <a:t>para distribuição de material impresso;</a:t>
            </a:r>
          </a:p>
          <a:p>
            <a:pPr algn="just"/>
            <a:endParaRPr lang="pt-BR" sz="2200" dirty="0">
              <a:solidFill>
                <a:schemeClr val="accent5">
                  <a:lumMod val="50000"/>
                </a:schemeClr>
              </a:solidFill>
              <a:latin typeface="+mn-lt"/>
            </a:endParaRPr>
          </a:p>
          <a:p>
            <a:pPr marL="342900" lvl="0" indent="-342900" algn="just">
              <a:buFont typeface="Arial" panose="020B0604020202020204" pitchFamily="34" charset="0"/>
              <a:buChar char="•"/>
            </a:pPr>
            <a:r>
              <a:rPr lang="pt-BR" sz="2200" dirty="0">
                <a:solidFill>
                  <a:schemeClr val="accent5">
                    <a:lumMod val="50000"/>
                  </a:schemeClr>
                </a:solidFill>
                <a:latin typeface="+mn-lt"/>
              </a:rPr>
              <a:t>P</a:t>
            </a:r>
            <a:r>
              <a:rPr lang="pt-BR" sz="2200" dirty="0" smtClean="0">
                <a:solidFill>
                  <a:schemeClr val="accent5">
                    <a:lumMod val="50000"/>
                  </a:schemeClr>
                </a:solidFill>
                <a:latin typeface="+mn-lt"/>
              </a:rPr>
              <a:t>residentes </a:t>
            </a:r>
            <a:r>
              <a:rPr lang="pt-BR" sz="2200" dirty="0">
                <a:solidFill>
                  <a:schemeClr val="accent5">
                    <a:lumMod val="50000"/>
                  </a:schemeClr>
                </a:solidFill>
                <a:latin typeface="+mn-lt"/>
              </a:rPr>
              <a:t>das associações  de moradores </a:t>
            </a:r>
            <a:r>
              <a:rPr lang="pt-BR" sz="2200" dirty="0" smtClean="0">
                <a:solidFill>
                  <a:schemeClr val="accent5">
                    <a:lumMod val="50000"/>
                  </a:schemeClr>
                </a:solidFill>
                <a:latin typeface="+mn-lt"/>
              </a:rPr>
              <a:t>e líderes comunitários podem </a:t>
            </a:r>
            <a:r>
              <a:rPr lang="pt-BR" sz="2200" dirty="0">
                <a:solidFill>
                  <a:schemeClr val="accent5">
                    <a:lumMod val="50000"/>
                  </a:schemeClr>
                </a:solidFill>
                <a:latin typeface="+mn-lt"/>
              </a:rPr>
              <a:t>formar grupos no </a:t>
            </a:r>
            <a:r>
              <a:rPr lang="pt-BR" sz="2200" dirty="0" err="1">
                <a:solidFill>
                  <a:schemeClr val="accent5">
                    <a:lumMod val="50000"/>
                  </a:schemeClr>
                </a:solidFill>
                <a:latin typeface="+mn-lt"/>
              </a:rPr>
              <a:t>Whatsapp</a:t>
            </a:r>
            <a:r>
              <a:rPr lang="pt-BR" sz="2200" dirty="0">
                <a:solidFill>
                  <a:schemeClr val="accent5">
                    <a:lumMod val="50000"/>
                  </a:schemeClr>
                </a:solidFill>
                <a:latin typeface="+mn-lt"/>
              </a:rPr>
              <a:t> para repassar as informações e trocar ideias com os reassentados.</a:t>
            </a:r>
          </a:p>
        </p:txBody>
      </p:sp>
      <p:sp>
        <p:nvSpPr>
          <p:cNvPr id="5" name="CaixaDeTexto 1"/>
          <p:cNvSpPr txBox="1">
            <a:spLocks noChangeArrowheads="1"/>
          </p:cNvSpPr>
          <p:nvPr/>
        </p:nvSpPr>
        <p:spPr bwMode="auto">
          <a:xfrm>
            <a:off x="1058211" y="591882"/>
            <a:ext cx="1053243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4000" b="1" dirty="0" smtClean="0">
                <a:solidFill>
                  <a:schemeClr val="accent1">
                    <a:lumMod val="50000"/>
                  </a:schemeClr>
                </a:solidFill>
                <a:latin typeface="+mn-lt"/>
              </a:rPr>
              <a:t>MOBILIZAÇÃO DO PÚBLICO A SER REASSENTADO</a:t>
            </a:r>
            <a:endParaRPr lang="pt-BR" altLang="pt-BR" sz="4000" b="1" dirty="0">
              <a:solidFill>
                <a:schemeClr val="accent1">
                  <a:lumMod val="50000"/>
                </a:schemeClr>
              </a:solidFill>
              <a:latin typeface="+mn-lt"/>
            </a:endParaRPr>
          </a:p>
        </p:txBody>
      </p:sp>
    </p:spTree>
    <p:extLst>
      <p:ext uri="{BB962C8B-B14F-4D97-AF65-F5344CB8AC3E}">
        <p14:creationId xmlns:p14="http://schemas.microsoft.com/office/powerpoint/2010/main" val="1210780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ma14="http://schemas.microsoft.com/office/mac/drawingml/2011/main" xmlns=""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2" name="Retângulo 1"/>
          <p:cNvSpPr/>
          <p:nvPr/>
        </p:nvSpPr>
        <p:spPr>
          <a:xfrm>
            <a:off x="2826905" y="2383876"/>
            <a:ext cx="6092825" cy="2431435"/>
          </a:xfrm>
          <a:prstGeom prst="rect">
            <a:avLst/>
          </a:prstGeom>
        </p:spPr>
        <p:txBody>
          <a:bodyPr>
            <a:spAutoFit/>
          </a:bodyPr>
          <a:lstStyle/>
          <a:p>
            <a:pPr algn="ctr"/>
            <a:r>
              <a:rPr lang="pt-BR" sz="5400" b="1" dirty="0" smtClean="0">
                <a:solidFill>
                  <a:schemeClr val="accent5">
                    <a:lumMod val="50000"/>
                  </a:schemeClr>
                </a:solidFill>
              </a:rPr>
              <a:t>5ª Reunião do Conselho Executivo</a:t>
            </a:r>
            <a:endParaRPr lang="pt-BR" sz="5400" b="1" dirty="0">
              <a:solidFill>
                <a:schemeClr val="accent5">
                  <a:lumMod val="50000"/>
                </a:schemeClr>
              </a:solidFill>
            </a:endParaRPr>
          </a:p>
          <a:p>
            <a:pPr algn="ctr"/>
            <a:endParaRPr lang="pt-BR" sz="2200" b="1" dirty="0">
              <a:solidFill>
                <a:schemeClr val="accent5">
                  <a:lumMod val="50000"/>
                </a:schemeClr>
              </a:solidFill>
            </a:endParaRPr>
          </a:p>
          <a:p>
            <a:pPr algn="ctr"/>
            <a:r>
              <a:rPr lang="pt-BR" sz="2200" b="1" dirty="0" smtClean="0">
                <a:solidFill>
                  <a:schemeClr val="accent5">
                    <a:lumMod val="50000"/>
                  </a:schemeClr>
                </a:solidFill>
              </a:rPr>
              <a:t>05 de setembro de 2017</a:t>
            </a:r>
            <a:endParaRPr lang="pt-BR" sz="2200" b="1" dirty="0">
              <a:solidFill>
                <a:schemeClr val="accent5">
                  <a:lumMod val="50000"/>
                </a:schemeClr>
              </a:solidFill>
            </a:endParaRPr>
          </a:p>
        </p:txBody>
      </p:sp>
      <p:sp>
        <p:nvSpPr>
          <p:cNvPr id="3" name="Retângulo 2"/>
          <p:cNvSpPr/>
          <p:nvPr/>
        </p:nvSpPr>
        <p:spPr>
          <a:xfrm>
            <a:off x="810418" y="685189"/>
            <a:ext cx="10125801" cy="707886"/>
          </a:xfrm>
          <a:prstGeom prst="rect">
            <a:avLst/>
          </a:prstGeom>
        </p:spPr>
        <p:txBody>
          <a:bodyPr wrap="square">
            <a:spAutoFit/>
          </a:bodyPr>
          <a:lstStyle/>
          <a:p>
            <a:pPr algn="ctr"/>
            <a:r>
              <a:rPr lang="pt-BR" sz="2000" dirty="0">
                <a:solidFill>
                  <a:schemeClr val="accent5">
                    <a:lumMod val="50000"/>
                  </a:schemeClr>
                </a:solidFill>
              </a:rPr>
              <a:t>PROGRAMA JUDICIAL DE CONCILIAÇÃO PARA REMOÇÃO E REASSENTAMENTO</a:t>
            </a:r>
          </a:p>
          <a:p>
            <a:pPr algn="ctr"/>
            <a:r>
              <a:rPr lang="pt-BR" sz="2000" dirty="0">
                <a:solidFill>
                  <a:schemeClr val="accent5">
                    <a:lumMod val="50000"/>
                  </a:schemeClr>
                </a:solidFill>
              </a:rPr>
              <a:t>HUMANIZADOS DE FAMÍLIAS DO ANEL RODOVIÁRIO E BR-381</a:t>
            </a:r>
          </a:p>
        </p:txBody>
      </p:sp>
    </p:spTree>
    <p:extLst>
      <p:ext uri="{BB962C8B-B14F-4D97-AF65-F5344CB8AC3E}">
        <p14:creationId xmlns:p14="http://schemas.microsoft.com/office/powerpoint/2010/main" val="2843288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72"/>
                                        </p:tgtEl>
                                        <p:attrNameLst>
                                          <p:attrName>style.visibility</p:attrName>
                                        </p:attrNameLst>
                                      </p:cBhvr>
                                      <p:to>
                                        <p:strVal val="visible"/>
                                      </p:to>
                                    </p:set>
                                    <p:anim calcmode="lin" valueType="num">
                                      <p:cBhvr>
                                        <p:cTn id="7" dur="1000" fill="hold"/>
                                        <p:tgtEl>
                                          <p:spTgt spid="72"/>
                                        </p:tgtEl>
                                        <p:attrNameLst>
                                          <p:attrName>ppt_x</p:attrName>
                                        </p:attrNameLst>
                                      </p:cBhvr>
                                      <p:tavLst>
                                        <p:tav tm="0">
                                          <p:val>
                                            <p:strVal val="0-#ppt_w/2"/>
                                          </p:val>
                                        </p:tav>
                                        <p:tav tm="100000">
                                          <p:val>
                                            <p:strVal val="#ppt_x"/>
                                          </p:val>
                                        </p:tav>
                                      </p:tavLst>
                                    </p:anim>
                                    <p:anim calcmode="lin" valueType="num">
                                      <p:cBhvr>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1"/>
          <p:cNvSpPr txBox="1">
            <a:spLocks noChangeArrowheads="1"/>
          </p:cNvSpPr>
          <p:nvPr/>
        </p:nvSpPr>
        <p:spPr bwMode="auto">
          <a:xfrm>
            <a:off x="1058211" y="591882"/>
            <a:ext cx="71955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742950" indent="-28575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1430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6002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2057400" indent="-228600">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5146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6pPr>
            <a:lvl7pPr marL="29718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7pPr>
            <a:lvl8pPr marL="34290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8pPr>
            <a:lvl9pPr marL="3886200" indent="-228600" defTabSz="1827213" eaLnBrk="0" fontAlgn="base" hangingPunct="0">
              <a:spcBef>
                <a:spcPct val="0"/>
              </a:spcBef>
              <a:spcAft>
                <a:spcPct val="0"/>
              </a:spcAft>
              <a:defRPr sz="3600">
                <a:solidFill>
                  <a:srgbClr val="7E7E7E"/>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9pPr>
          </a:lstStyle>
          <a:p>
            <a:pPr eaLnBrk="1"/>
            <a:r>
              <a:rPr lang="pt-BR" altLang="pt-BR" sz="4000" b="1" dirty="0" smtClean="0">
                <a:solidFill>
                  <a:schemeClr val="accent1">
                    <a:lumMod val="50000"/>
                  </a:schemeClr>
                </a:solidFill>
                <a:latin typeface="+mn-lt"/>
              </a:rPr>
              <a:t>JORNAL DO CONCILIA - Protótipo</a:t>
            </a:r>
            <a:endParaRPr lang="pt-BR" altLang="pt-BR" sz="4000" b="1" dirty="0">
              <a:solidFill>
                <a:schemeClr val="accent1">
                  <a:lumMod val="50000"/>
                </a:schemeClr>
              </a:solidFill>
              <a:latin typeface="+mn-lt"/>
            </a:endParaRPr>
          </a:p>
        </p:txBody>
      </p:sp>
      <p:pic>
        <p:nvPicPr>
          <p:cNvPr id="2" name="Imagem 1"/>
          <p:cNvPicPr>
            <a:picLocks noChangeAspect="1"/>
          </p:cNvPicPr>
          <p:nvPr/>
        </p:nvPicPr>
        <p:blipFill rotWithShape="1">
          <a:blip r:embed="rId2"/>
          <a:srcRect l="39592" t="10089" r="39726" b="38483"/>
          <a:stretch/>
        </p:blipFill>
        <p:spPr>
          <a:xfrm rot="21298562">
            <a:off x="1058211" y="1841863"/>
            <a:ext cx="2690949" cy="3762104"/>
          </a:xfrm>
          <a:prstGeom prst="rect">
            <a:avLst/>
          </a:prstGeom>
        </p:spPr>
      </p:pic>
      <p:pic>
        <p:nvPicPr>
          <p:cNvPr id="3" name="Imagem 2"/>
          <p:cNvPicPr>
            <a:picLocks noChangeAspect="1"/>
          </p:cNvPicPr>
          <p:nvPr/>
        </p:nvPicPr>
        <p:blipFill rotWithShape="1">
          <a:blip r:embed="rId3"/>
          <a:srcRect l="39592" t="23661" r="39927" b="24554"/>
          <a:stretch/>
        </p:blipFill>
        <p:spPr>
          <a:xfrm>
            <a:off x="4655991" y="1731263"/>
            <a:ext cx="2664823" cy="3788229"/>
          </a:xfrm>
          <a:prstGeom prst="rect">
            <a:avLst/>
          </a:prstGeom>
        </p:spPr>
      </p:pic>
      <p:pic>
        <p:nvPicPr>
          <p:cNvPr id="4" name="Imagem 3"/>
          <p:cNvPicPr>
            <a:picLocks noChangeAspect="1"/>
          </p:cNvPicPr>
          <p:nvPr/>
        </p:nvPicPr>
        <p:blipFill rotWithShape="1">
          <a:blip r:embed="rId4"/>
          <a:srcRect l="39592" t="24816" r="39826" b="23125"/>
          <a:stretch/>
        </p:blipFill>
        <p:spPr>
          <a:xfrm>
            <a:off x="7320814" y="1750422"/>
            <a:ext cx="2677886" cy="3808257"/>
          </a:xfrm>
          <a:prstGeom prst="rect">
            <a:avLst/>
          </a:prstGeom>
        </p:spPr>
      </p:pic>
    </p:spTree>
    <p:extLst>
      <p:ext uri="{BB962C8B-B14F-4D97-AF65-F5344CB8AC3E}">
        <p14:creationId xmlns:p14="http://schemas.microsoft.com/office/powerpoint/2010/main" val="132971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apoio.png" descr="apoio.png"/>
          <p:cNvPicPr>
            <a:picLocks noChangeAspect="1"/>
          </p:cNvPicPr>
          <p:nvPr/>
        </p:nvPicPr>
        <p:blipFill>
          <a:blip r:embed="rId2">
            <a:extLst/>
          </a:blip>
          <a:stretch>
            <a:fillRect/>
          </a:stretch>
        </p:blipFill>
        <p:spPr>
          <a:xfrm>
            <a:off x="3526107" y="2239106"/>
            <a:ext cx="6458745" cy="581820"/>
          </a:xfrm>
          <a:prstGeom prst="rect">
            <a:avLst/>
          </a:prstGeom>
          <a:ln w="12700">
            <a:miter lim="400000"/>
          </a:ln>
        </p:spPr>
      </p:pic>
      <p:pic>
        <p:nvPicPr>
          <p:cNvPr id="187" name="Untitled-1.png" descr="Untitled-1.png"/>
          <p:cNvPicPr>
            <a:picLocks noChangeAspect="1"/>
          </p:cNvPicPr>
          <p:nvPr/>
        </p:nvPicPr>
        <p:blipFill>
          <a:blip r:embed="rId3">
            <a:extLst/>
          </a:blip>
          <a:stretch>
            <a:fillRect/>
          </a:stretch>
        </p:blipFill>
        <p:spPr>
          <a:xfrm>
            <a:off x="900905" y="3398838"/>
            <a:ext cx="10389395" cy="1050133"/>
          </a:xfrm>
          <a:prstGeom prst="rect">
            <a:avLst/>
          </a:prstGeom>
          <a:ln w="12700">
            <a:miter lim="400000"/>
          </a:ln>
        </p:spPr>
      </p:pic>
      <p:pic>
        <p:nvPicPr>
          <p:cNvPr id="2" name="Imagem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3870" y="2349345"/>
            <a:ext cx="1286256" cy="475488"/>
          </a:xfrm>
          <a:prstGeom prst="rect">
            <a:avLst/>
          </a:prstGeom>
        </p:spPr>
      </p:pic>
      <p:sp>
        <p:nvSpPr>
          <p:cNvPr id="4" name="CaixaDeTexto 3"/>
          <p:cNvSpPr txBox="1"/>
          <p:nvPr/>
        </p:nvSpPr>
        <p:spPr>
          <a:xfrm>
            <a:off x="900905" y="3394931"/>
            <a:ext cx="2658359" cy="369332"/>
          </a:xfrm>
          <a:prstGeom prst="rect">
            <a:avLst/>
          </a:prstGeom>
          <a:noFill/>
        </p:spPr>
        <p:txBody>
          <a:bodyPr wrap="square" rtlCol="0">
            <a:spAutoFit/>
          </a:bodyPr>
          <a:lstStyle/>
          <a:p>
            <a:r>
              <a:rPr lang="pt-BR" dirty="0" smtClean="0">
                <a:solidFill>
                  <a:schemeClr val="accent5">
                    <a:lumMod val="75000"/>
                  </a:schemeClr>
                </a:solidFill>
              </a:rPr>
              <a:t>Realização</a:t>
            </a:r>
            <a:endParaRPr lang="pt-BR" dirty="0">
              <a:solidFill>
                <a:schemeClr val="accent5">
                  <a:lumMod val="75000"/>
                </a:schemeClr>
              </a:solidFill>
            </a:endParaRPr>
          </a:p>
        </p:txBody>
      </p:sp>
      <p:sp>
        <p:nvSpPr>
          <p:cNvPr id="7" name="CaixaDeTexto 6"/>
          <p:cNvSpPr txBox="1"/>
          <p:nvPr/>
        </p:nvSpPr>
        <p:spPr>
          <a:xfrm>
            <a:off x="1653870" y="1683155"/>
            <a:ext cx="2658359" cy="369332"/>
          </a:xfrm>
          <a:prstGeom prst="rect">
            <a:avLst/>
          </a:prstGeom>
          <a:noFill/>
        </p:spPr>
        <p:txBody>
          <a:bodyPr wrap="square" rtlCol="0">
            <a:spAutoFit/>
          </a:bodyPr>
          <a:lstStyle/>
          <a:p>
            <a:r>
              <a:rPr lang="pt-BR" dirty="0" smtClean="0">
                <a:solidFill>
                  <a:schemeClr val="accent5">
                    <a:lumMod val="75000"/>
                  </a:schemeClr>
                </a:solidFill>
              </a:rPr>
              <a:t>Apoio</a:t>
            </a:r>
            <a:endParaRPr lang="pt-BR" dirty="0">
              <a:solidFill>
                <a:schemeClr val="accent5">
                  <a:lumMod val="75000"/>
                </a:schemeClr>
              </a:solidFill>
            </a:endParaRPr>
          </a:p>
        </p:txBody>
      </p:sp>
      <p:sp>
        <p:nvSpPr>
          <p:cNvPr id="8" name="CaixaDeTexto 7"/>
          <p:cNvSpPr txBox="1"/>
          <p:nvPr/>
        </p:nvSpPr>
        <p:spPr>
          <a:xfrm>
            <a:off x="3437243" y="1661194"/>
            <a:ext cx="2658359" cy="369332"/>
          </a:xfrm>
          <a:prstGeom prst="rect">
            <a:avLst/>
          </a:prstGeom>
          <a:noFill/>
        </p:spPr>
        <p:txBody>
          <a:bodyPr wrap="square" rtlCol="0">
            <a:spAutoFit/>
          </a:bodyPr>
          <a:lstStyle/>
          <a:p>
            <a:r>
              <a:rPr lang="pt-BR" dirty="0" smtClean="0">
                <a:solidFill>
                  <a:schemeClr val="accent5">
                    <a:lumMod val="75000"/>
                  </a:schemeClr>
                </a:solidFill>
              </a:rPr>
              <a:t>Parceiros</a:t>
            </a:r>
            <a:endParaRPr lang="pt-BR" dirty="0">
              <a:solidFill>
                <a:schemeClr val="accent5">
                  <a:lumMod val="75000"/>
                </a:schemeClr>
              </a:solidFill>
            </a:endParaRPr>
          </a:p>
        </p:txBody>
      </p:sp>
    </p:spTree>
    <p:extLst>
      <p:ext uri="{BB962C8B-B14F-4D97-AF65-F5344CB8AC3E}">
        <p14:creationId xmlns:p14="http://schemas.microsoft.com/office/powerpoint/2010/main" val="2415475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10" name="CaixaDeTexto 9"/>
          <p:cNvSpPr txBox="1"/>
          <p:nvPr/>
        </p:nvSpPr>
        <p:spPr>
          <a:xfrm>
            <a:off x="3269836" y="366904"/>
            <a:ext cx="5524500" cy="1261884"/>
          </a:xfrm>
          <a:prstGeom prst="rect">
            <a:avLst/>
          </a:prstGeom>
          <a:noFill/>
        </p:spPr>
        <p:txBody>
          <a:bodyPr wrap="square" rtlCol="0">
            <a:spAutoFit/>
          </a:bodyPr>
          <a:lstStyle/>
          <a:p>
            <a:pPr algn="ctr" defTabSz="457200"/>
            <a:r>
              <a:rPr lang="pt-BR" sz="4000" b="1" dirty="0">
                <a:solidFill>
                  <a:schemeClr val="accent5">
                    <a:lumMod val="50000"/>
                  </a:schemeClr>
                </a:solidFill>
                <a:latin typeface="Calibri" panose="020F0502020204030204"/>
              </a:rPr>
              <a:t>AGENDA</a:t>
            </a:r>
          </a:p>
          <a:p>
            <a:pPr defTabSz="457200"/>
            <a:endParaRPr lang="pt-BR" sz="900" b="1"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p:txBody>
      </p:sp>
      <p:sp>
        <p:nvSpPr>
          <p:cNvPr id="11" name="Rectangle 2"/>
          <p:cNvSpPr>
            <a:spLocks noChangeArrowheads="1"/>
          </p:cNvSpPr>
          <p:nvPr/>
        </p:nvSpPr>
        <p:spPr bwMode="auto">
          <a:xfrm>
            <a:off x="1016635" y="1582622"/>
            <a:ext cx="10124441"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 Processos para encaminhamento, solicitados </a:t>
            </a:r>
            <a:r>
              <a:rPr lang="pt-BR" altLang="pt-BR" sz="2000" b="1" dirty="0" smtClean="0">
                <a:solidFill>
                  <a:schemeClr val="accent5">
                    <a:lumMod val="50000"/>
                  </a:schemeClr>
                </a:solidFill>
                <a:latin typeface="Arial" panose="020B0604020202020204" pitchFamily="34" charset="0"/>
              </a:rPr>
              <a:t>pelo DNIT</a:t>
            </a:r>
            <a:endParaRPr lang="pt-BR" altLang="pt-BR" sz="2000" b="1" dirty="0">
              <a:solidFill>
                <a:schemeClr val="accent5">
                  <a:lumMod val="50000"/>
                </a:schemeClr>
              </a:solidFill>
              <a:latin typeface="Arial" panose="020B0604020202020204" pitchFamily="34" charset="0"/>
            </a:endParaRPr>
          </a:p>
        </p:txBody>
      </p:sp>
      <p:sp>
        <p:nvSpPr>
          <p:cNvPr id="13" name="Rectangle 2"/>
          <p:cNvSpPr>
            <a:spLocks noChangeArrowheads="1"/>
          </p:cNvSpPr>
          <p:nvPr/>
        </p:nvSpPr>
        <p:spPr bwMode="auto">
          <a:xfrm>
            <a:off x="1016634" y="2377334"/>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Processos </a:t>
            </a:r>
            <a:r>
              <a:rPr lang="pt-BR" altLang="pt-BR" sz="2000" b="1" dirty="0" smtClean="0">
                <a:solidFill>
                  <a:schemeClr val="accent5">
                    <a:lumMod val="50000"/>
                  </a:schemeClr>
                </a:solidFill>
                <a:latin typeface="Arial" panose="020B0604020202020204" pitchFamily="34" charset="0"/>
              </a:rPr>
              <a:t>para encaminhamento, solicitados pela </a:t>
            </a:r>
            <a:r>
              <a:rPr lang="pt-BR" altLang="pt-BR" sz="2000" b="1" dirty="0">
                <a:solidFill>
                  <a:schemeClr val="accent5">
                    <a:lumMod val="50000"/>
                  </a:schemeClr>
                </a:solidFill>
                <a:latin typeface="Arial" panose="020B0604020202020204" pitchFamily="34" charset="0"/>
              </a:rPr>
              <a:t>URBEL</a:t>
            </a:r>
          </a:p>
        </p:txBody>
      </p:sp>
      <p:sp>
        <p:nvSpPr>
          <p:cNvPr id="14" name="Rectangle 2"/>
          <p:cNvSpPr>
            <a:spLocks noChangeArrowheads="1"/>
          </p:cNvSpPr>
          <p:nvPr/>
        </p:nvSpPr>
        <p:spPr bwMode="auto">
          <a:xfrm>
            <a:off x="1016634" y="3065607"/>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Processos para esclarecimentos pela URBEL, relativos </a:t>
            </a:r>
            <a:r>
              <a:rPr lang="pt-BR" altLang="pt-BR" sz="2000" b="1" dirty="0" smtClean="0">
                <a:solidFill>
                  <a:schemeClr val="accent5">
                    <a:lumMod val="50000"/>
                  </a:schemeClr>
                </a:solidFill>
                <a:latin typeface="Arial" panose="020B0604020202020204" pitchFamily="34" charset="0"/>
              </a:rPr>
              <a:t>à </a:t>
            </a:r>
            <a:r>
              <a:rPr lang="pt-BR" altLang="pt-BR" sz="2000" b="1" dirty="0">
                <a:solidFill>
                  <a:schemeClr val="accent5">
                    <a:lumMod val="50000"/>
                  </a:schemeClr>
                </a:solidFill>
                <a:latin typeface="Arial" panose="020B0604020202020204" pitchFamily="34" charset="0"/>
              </a:rPr>
              <a:t>4ª Reunião do COE</a:t>
            </a:r>
          </a:p>
        </p:txBody>
      </p:sp>
      <p:sp>
        <p:nvSpPr>
          <p:cNvPr id="15" name="Rectangle 2"/>
          <p:cNvSpPr>
            <a:spLocks noChangeArrowheads="1"/>
          </p:cNvSpPr>
          <p:nvPr/>
        </p:nvSpPr>
        <p:spPr bwMode="auto">
          <a:xfrm>
            <a:off x="1052434" y="3847866"/>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smtClean="0">
                <a:solidFill>
                  <a:schemeClr val="accent5">
                    <a:lumMod val="50000"/>
                  </a:schemeClr>
                </a:solidFill>
                <a:latin typeface="Arial" panose="020B0604020202020204" pitchFamily="34" charset="0"/>
              </a:rPr>
              <a:t>Tramitação da solicitação de avaliação imobiliária emitida por Oficial de Justiça</a:t>
            </a:r>
            <a:endParaRPr lang="pt-BR" altLang="pt-BR" sz="2000" b="1" dirty="0">
              <a:solidFill>
                <a:schemeClr val="accent5">
                  <a:lumMod val="50000"/>
                </a:schemeClr>
              </a:solidFill>
              <a:latin typeface="Arial" panose="020B0604020202020204" pitchFamily="34" charset="0"/>
            </a:endParaRPr>
          </a:p>
        </p:txBody>
      </p:sp>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52434" y="4612603"/>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smtClean="0">
                <a:solidFill>
                  <a:schemeClr val="accent5">
                    <a:lumMod val="50000"/>
                  </a:schemeClr>
                </a:solidFill>
                <a:latin typeface="Arial" panose="020B0604020202020204" pitchFamily="34" charset="0"/>
              </a:rPr>
              <a:t>Pauta livre</a:t>
            </a:r>
            <a:endParaRPr lang="pt-BR" altLang="pt-BR" sz="2000" b="1" dirty="0">
              <a:solidFill>
                <a:schemeClr val="accent5">
                  <a:lumMod val="50000"/>
                </a:schemeClr>
              </a:solidFill>
              <a:latin typeface="Arial" panose="020B0604020202020204" pitchFamily="34" charset="0"/>
            </a:endParaRPr>
          </a:p>
        </p:txBody>
      </p:sp>
    </p:spTree>
    <p:extLst>
      <p:ext uri="{BB962C8B-B14F-4D97-AF65-F5344CB8AC3E}">
        <p14:creationId xmlns:p14="http://schemas.microsoft.com/office/powerpoint/2010/main" val="3928814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10" name="CaixaDeTexto 9"/>
          <p:cNvSpPr txBox="1"/>
          <p:nvPr/>
        </p:nvSpPr>
        <p:spPr>
          <a:xfrm>
            <a:off x="3269836" y="366904"/>
            <a:ext cx="5524500" cy="1261884"/>
          </a:xfrm>
          <a:prstGeom prst="rect">
            <a:avLst/>
          </a:prstGeom>
          <a:noFill/>
        </p:spPr>
        <p:txBody>
          <a:bodyPr wrap="square" rtlCol="0">
            <a:spAutoFit/>
          </a:bodyPr>
          <a:lstStyle/>
          <a:p>
            <a:pPr algn="ctr" defTabSz="457200"/>
            <a:r>
              <a:rPr lang="pt-BR" sz="4000" b="1" dirty="0">
                <a:solidFill>
                  <a:schemeClr val="accent5">
                    <a:lumMod val="50000"/>
                  </a:schemeClr>
                </a:solidFill>
                <a:latin typeface="Calibri" panose="020F0502020204030204"/>
              </a:rPr>
              <a:t>AGENDA</a:t>
            </a:r>
          </a:p>
          <a:p>
            <a:pPr defTabSz="457200"/>
            <a:endParaRPr lang="pt-BR" sz="900" b="1"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p:txBody>
      </p:sp>
      <p:sp>
        <p:nvSpPr>
          <p:cNvPr id="11" name="Rectangle 2"/>
          <p:cNvSpPr>
            <a:spLocks noChangeArrowheads="1"/>
          </p:cNvSpPr>
          <p:nvPr/>
        </p:nvSpPr>
        <p:spPr bwMode="auto">
          <a:xfrm>
            <a:off x="1016635" y="1582622"/>
            <a:ext cx="10124441"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 Processos para encaminhamento, solicitados </a:t>
            </a:r>
            <a:r>
              <a:rPr lang="pt-BR" altLang="pt-BR" sz="2000" b="1" dirty="0" smtClean="0">
                <a:solidFill>
                  <a:schemeClr val="accent5">
                    <a:lumMod val="50000"/>
                  </a:schemeClr>
                </a:solidFill>
                <a:latin typeface="Arial" panose="020B0604020202020204" pitchFamily="34" charset="0"/>
              </a:rPr>
              <a:t>pelo DNIT</a:t>
            </a:r>
            <a:endParaRPr lang="pt-BR" altLang="pt-BR" sz="2000" b="1" dirty="0">
              <a:solidFill>
                <a:schemeClr val="accent5">
                  <a:lumMod val="50000"/>
                </a:schemeClr>
              </a:solidFill>
              <a:latin typeface="Arial" panose="020B0604020202020204" pitchFamily="34" charset="0"/>
            </a:endParaRPr>
          </a:p>
        </p:txBody>
      </p:sp>
      <p:sp>
        <p:nvSpPr>
          <p:cNvPr id="13" name="Rectangle 2"/>
          <p:cNvSpPr>
            <a:spLocks noChangeArrowheads="1"/>
          </p:cNvSpPr>
          <p:nvPr/>
        </p:nvSpPr>
        <p:spPr bwMode="auto">
          <a:xfrm>
            <a:off x="1016634" y="2377334"/>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Processos para encaminhamento, solicitados pela URBEL</a:t>
            </a:r>
          </a:p>
        </p:txBody>
      </p:sp>
      <p:sp>
        <p:nvSpPr>
          <p:cNvPr id="14" name="Rectangle 2"/>
          <p:cNvSpPr>
            <a:spLocks noChangeArrowheads="1"/>
          </p:cNvSpPr>
          <p:nvPr/>
        </p:nvSpPr>
        <p:spPr bwMode="auto">
          <a:xfrm>
            <a:off x="1016634" y="3065607"/>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Processos para esclarecimentos pela URBEL, relativos à 4ª Reunião do COE</a:t>
            </a:r>
          </a:p>
        </p:txBody>
      </p:sp>
      <p:sp>
        <p:nvSpPr>
          <p:cNvPr id="15" name="Rectangle 2"/>
          <p:cNvSpPr>
            <a:spLocks noChangeArrowheads="1"/>
          </p:cNvSpPr>
          <p:nvPr/>
        </p:nvSpPr>
        <p:spPr bwMode="auto">
          <a:xfrm>
            <a:off x="1052434" y="3847866"/>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Tramitação da solicitação de avaliação imobiliária emitida por Oficial de Justiça</a:t>
            </a:r>
          </a:p>
        </p:txBody>
      </p:sp>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52434" y="4612603"/>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Pauta livre</a:t>
            </a:r>
          </a:p>
        </p:txBody>
      </p:sp>
    </p:spTree>
    <p:extLst>
      <p:ext uri="{BB962C8B-B14F-4D97-AF65-F5344CB8AC3E}">
        <p14:creationId xmlns:p14="http://schemas.microsoft.com/office/powerpoint/2010/main" val="3779869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10" name="CaixaDeTexto 9"/>
          <p:cNvSpPr txBox="1"/>
          <p:nvPr/>
        </p:nvSpPr>
        <p:spPr>
          <a:xfrm>
            <a:off x="3269836" y="366904"/>
            <a:ext cx="5524500" cy="1261884"/>
          </a:xfrm>
          <a:prstGeom prst="rect">
            <a:avLst/>
          </a:prstGeom>
          <a:noFill/>
        </p:spPr>
        <p:txBody>
          <a:bodyPr wrap="square" rtlCol="0">
            <a:spAutoFit/>
          </a:bodyPr>
          <a:lstStyle/>
          <a:p>
            <a:pPr algn="ctr" defTabSz="457200"/>
            <a:r>
              <a:rPr lang="pt-BR" sz="4000" b="1" dirty="0">
                <a:solidFill>
                  <a:schemeClr val="accent5">
                    <a:lumMod val="50000"/>
                  </a:schemeClr>
                </a:solidFill>
                <a:latin typeface="Calibri" panose="020F0502020204030204"/>
              </a:rPr>
              <a:t>AGENDA</a:t>
            </a:r>
          </a:p>
          <a:p>
            <a:pPr defTabSz="457200"/>
            <a:endParaRPr lang="pt-BR" sz="900" b="1"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p:txBody>
      </p:sp>
      <p:sp>
        <p:nvSpPr>
          <p:cNvPr id="11" name="Rectangle 2"/>
          <p:cNvSpPr>
            <a:spLocks noChangeArrowheads="1"/>
          </p:cNvSpPr>
          <p:nvPr/>
        </p:nvSpPr>
        <p:spPr bwMode="auto">
          <a:xfrm>
            <a:off x="1016635" y="1582622"/>
            <a:ext cx="10124441"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 </a:t>
            </a:r>
            <a:r>
              <a:rPr lang="pt-BR" altLang="pt-BR" sz="2000" b="1" dirty="0">
                <a:solidFill>
                  <a:schemeClr val="bg2">
                    <a:lumMod val="75000"/>
                  </a:schemeClr>
                </a:solidFill>
                <a:latin typeface="Arial" panose="020B0604020202020204" pitchFamily="34" charset="0"/>
              </a:rPr>
              <a:t>Processos para encaminhamento, solicitados pelo DNIT</a:t>
            </a:r>
          </a:p>
        </p:txBody>
      </p:sp>
      <p:sp>
        <p:nvSpPr>
          <p:cNvPr id="13" name="Rectangle 2"/>
          <p:cNvSpPr>
            <a:spLocks noChangeArrowheads="1"/>
          </p:cNvSpPr>
          <p:nvPr/>
        </p:nvSpPr>
        <p:spPr bwMode="auto">
          <a:xfrm>
            <a:off x="1016634" y="2377334"/>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Processos para encaminhamento, solicitados pela URBEL</a:t>
            </a:r>
          </a:p>
        </p:txBody>
      </p:sp>
      <p:sp>
        <p:nvSpPr>
          <p:cNvPr id="14" name="Rectangle 2"/>
          <p:cNvSpPr>
            <a:spLocks noChangeArrowheads="1"/>
          </p:cNvSpPr>
          <p:nvPr/>
        </p:nvSpPr>
        <p:spPr bwMode="auto">
          <a:xfrm>
            <a:off x="1016634" y="3065607"/>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Processos para esclarecimentos pela URBEL, relativos à 4ª Reunião do COE</a:t>
            </a:r>
          </a:p>
        </p:txBody>
      </p:sp>
      <p:sp>
        <p:nvSpPr>
          <p:cNvPr id="15" name="Rectangle 2"/>
          <p:cNvSpPr>
            <a:spLocks noChangeArrowheads="1"/>
          </p:cNvSpPr>
          <p:nvPr/>
        </p:nvSpPr>
        <p:spPr bwMode="auto">
          <a:xfrm>
            <a:off x="1052434" y="3847866"/>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Tramitação da solicitação de avaliação imobiliária emitida por Oficial de Justiça</a:t>
            </a:r>
          </a:p>
        </p:txBody>
      </p:sp>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52434" y="4612603"/>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Pauta livre</a:t>
            </a:r>
          </a:p>
        </p:txBody>
      </p:sp>
    </p:spTree>
    <p:extLst>
      <p:ext uri="{BB962C8B-B14F-4D97-AF65-F5344CB8AC3E}">
        <p14:creationId xmlns:p14="http://schemas.microsoft.com/office/powerpoint/2010/main" val="381855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10" name="CaixaDeTexto 9"/>
          <p:cNvSpPr txBox="1"/>
          <p:nvPr/>
        </p:nvSpPr>
        <p:spPr>
          <a:xfrm>
            <a:off x="3269836" y="366904"/>
            <a:ext cx="5524500" cy="1261884"/>
          </a:xfrm>
          <a:prstGeom prst="rect">
            <a:avLst/>
          </a:prstGeom>
          <a:noFill/>
        </p:spPr>
        <p:txBody>
          <a:bodyPr wrap="square" rtlCol="0">
            <a:spAutoFit/>
          </a:bodyPr>
          <a:lstStyle/>
          <a:p>
            <a:pPr algn="ctr" defTabSz="457200"/>
            <a:r>
              <a:rPr lang="pt-BR" sz="4000" b="1" dirty="0">
                <a:solidFill>
                  <a:schemeClr val="accent5">
                    <a:lumMod val="50000"/>
                  </a:schemeClr>
                </a:solidFill>
                <a:latin typeface="Calibri" panose="020F0502020204030204"/>
              </a:rPr>
              <a:t>AGENDA</a:t>
            </a:r>
          </a:p>
          <a:p>
            <a:pPr defTabSz="457200"/>
            <a:endParaRPr lang="pt-BR" sz="900" b="1"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p:txBody>
      </p:sp>
      <p:sp>
        <p:nvSpPr>
          <p:cNvPr id="11" name="Rectangle 2"/>
          <p:cNvSpPr>
            <a:spLocks noChangeArrowheads="1"/>
          </p:cNvSpPr>
          <p:nvPr/>
        </p:nvSpPr>
        <p:spPr bwMode="auto">
          <a:xfrm>
            <a:off x="1016635" y="1582622"/>
            <a:ext cx="10124441"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 </a:t>
            </a:r>
            <a:r>
              <a:rPr lang="pt-BR" altLang="pt-BR" sz="2000" b="1" dirty="0">
                <a:solidFill>
                  <a:schemeClr val="bg2">
                    <a:lumMod val="75000"/>
                  </a:schemeClr>
                </a:solidFill>
                <a:latin typeface="Arial" panose="020B0604020202020204" pitchFamily="34" charset="0"/>
              </a:rPr>
              <a:t>Processos para encaminhamento, solicitados pelo DNIT</a:t>
            </a:r>
          </a:p>
        </p:txBody>
      </p:sp>
      <p:sp>
        <p:nvSpPr>
          <p:cNvPr id="13" name="Rectangle 2"/>
          <p:cNvSpPr>
            <a:spLocks noChangeArrowheads="1"/>
          </p:cNvSpPr>
          <p:nvPr/>
        </p:nvSpPr>
        <p:spPr bwMode="auto">
          <a:xfrm>
            <a:off x="1016634" y="2377334"/>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Processos para encaminhamento, solicitados pela URBEL</a:t>
            </a:r>
          </a:p>
        </p:txBody>
      </p:sp>
      <p:sp>
        <p:nvSpPr>
          <p:cNvPr id="14" name="Rectangle 2"/>
          <p:cNvSpPr>
            <a:spLocks noChangeArrowheads="1"/>
          </p:cNvSpPr>
          <p:nvPr/>
        </p:nvSpPr>
        <p:spPr bwMode="auto">
          <a:xfrm>
            <a:off x="1016634" y="3065607"/>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Processos para esclarecimentos pela URBEL, relativos à 4ª Reunião do COE</a:t>
            </a:r>
          </a:p>
        </p:txBody>
      </p:sp>
      <p:sp>
        <p:nvSpPr>
          <p:cNvPr id="15" name="Rectangle 2"/>
          <p:cNvSpPr>
            <a:spLocks noChangeArrowheads="1"/>
          </p:cNvSpPr>
          <p:nvPr/>
        </p:nvSpPr>
        <p:spPr bwMode="auto">
          <a:xfrm>
            <a:off x="1052434" y="3847866"/>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Tramitação da solicitação de avaliação imobiliária emitida por Oficial de Justiça</a:t>
            </a:r>
          </a:p>
        </p:txBody>
      </p:sp>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52434" y="4612603"/>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Pauta livre</a:t>
            </a:r>
          </a:p>
        </p:txBody>
      </p:sp>
    </p:spTree>
    <p:extLst>
      <p:ext uri="{BB962C8B-B14F-4D97-AF65-F5344CB8AC3E}">
        <p14:creationId xmlns:p14="http://schemas.microsoft.com/office/powerpoint/2010/main" val="84433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10" name="CaixaDeTexto 9"/>
          <p:cNvSpPr txBox="1"/>
          <p:nvPr/>
        </p:nvSpPr>
        <p:spPr>
          <a:xfrm>
            <a:off x="3269836" y="366904"/>
            <a:ext cx="5524500" cy="1261884"/>
          </a:xfrm>
          <a:prstGeom prst="rect">
            <a:avLst/>
          </a:prstGeom>
          <a:noFill/>
        </p:spPr>
        <p:txBody>
          <a:bodyPr wrap="square" rtlCol="0">
            <a:spAutoFit/>
          </a:bodyPr>
          <a:lstStyle/>
          <a:p>
            <a:pPr algn="ctr" defTabSz="457200"/>
            <a:r>
              <a:rPr lang="pt-BR" sz="4000" b="1" dirty="0">
                <a:solidFill>
                  <a:schemeClr val="accent5">
                    <a:lumMod val="50000"/>
                  </a:schemeClr>
                </a:solidFill>
                <a:latin typeface="Calibri" panose="020F0502020204030204"/>
              </a:rPr>
              <a:t>AGENDA</a:t>
            </a:r>
          </a:p>
          <a:p>
            <a:pPr defTabSz="457200"/>
            <a:endParaRPr lang="pt-BR" sz="900" b="1"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p:txBody>
      </p:sp>
      <p:sp>
        <p:nvSpPr>
          <p:cNvPr id="11" name="Rectangle 2"/>
          <p:cNvSpPr>
            <a:spLocks noChangeArrowheads="1"/>
          </p:cNvSpPr>
          <p:nvPr/>
        </p:nvSpPr>
        <p:spPr bwMode="auto">
          <a:xfrm>
            <a:off x="1016635" y="1582622"/>
            <a:ext cx="10124441"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 </a:t>
            </a:r>
            <a:r>
              <a:rPr lang="pt-BR" altLang="pt-BR" sz="2000" b="1" dirty="0">
                <a:solidFill>
                  <a:schemeClr val="bg2">
                    <a:lumMod val="75000"/>
                  </a:schemeClr>
                </a:solidFill>
                <a:latin typeface="Arial" panose="020B0604020202020204" pitchFamily="34" charset="0"/>
              </a:rPr>
              <a:t>Processos para encaminhamento, solicitados pelo DNIT</a:t>
            </a:r>
          </a:p>
        </p:txBody>
      </p:sp>
      <p:sp>
        <p:nvSpPr>
          <p:cNvPr id="13" name="Rectangle 2"/>
          <p:cNvSpPr>
            <a:spLocks noChangeArrowheads="1"/>
          </p:cNvSpPr>
          <p:nvPr/>
        </p:nvSpPr>
        <p:spPr bwMode="auto">
          <a:xfrm>
            <a:off x="1016634" y="2377334"/>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Processos para encaminhamento, solicitados pela URBEL</a:t>
            </a:r>
          </a:p>
        </p:txBody>
      </p:sp>
      <p:sp>
        <p:nvSpPr>
          <p:cNvPr id="14" name="Rectangle 2"/>
          <p:cNvSpPr>
            <a:spLocks noChangeArrowheads="1"/>
          </p:cNvSpPr>
          <p:nvPr/>
        </p:nvSpPr>
        <p:spPr bwMode="auto">
          <a:xfrm>
            <a:off x="1016634" y="3065607"/>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Processos para esclarecimentos pela URBEL, relativos à 4ª Reunião do COE</a:t>
            </a:r>
          </a:p>
        </p:txBody>
      </p:sp>
      <p:sp>
        <p:nvSpPr>
          <p:cNvPr id="15" name="Rectangle 2"/>
          <p:cNvSpPr>
            <a:spLocks noChangeArrowheads="1"/>
          </p:cNvSpPr>
          <p:nvPr/>
        </p:nvSpPr>
        <p:spPr bwMode="auto">
          <a:xfrm>
            <a:off x="1052434" y="3847866"/>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Tramitação da solicitação de avaliação imobiliária emitida por Oficial de Justiça</a:t>
            </a:r>
          </a:p>
        </p:txBody>
      </p:sp>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52434" y="4612603"/>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Pauta livre</a:t>
            </a:r>
          </a:p>
        </p:txBody>
      </p:sp>
    </p:spTree>
    <p:extLst>
      <p:ext uri="{BB962C8B-B14F-4D97-AF65-F5344CB8AC3E}">
        <p14:creationId xmlns:p14="http://schemas.microsoft.com/office/powerpoint/2010/main" val="3543990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10" name="CaixaDeTexto 9"/>
          <p:cNvSpPr txBox="1"/>
          <p:nvPr/>
        </p:nvSpPr>
        <p:spPr>
          <a:xfrm>
            <a:off x="679269" y="366904"/>
            <a:ext cx="10633165" cy="707886"/>
          </a:xfrm>
          <a:prstGeom prst="rect">
            <a:avLst/>
          </a:prstGeom>
          <a:noFill/>
        </p:spPr>
        <p:txBody>
          <a:bodyPr wrap="square" rtlCol="0">
            <a:spAutoFit/>
          </a:bodyPr>
          <a:lstStyle/>
          <a:p>
            <a:pPr algn="ctr" defTabSz="457200"/>
            <a:r>
              <a:rPr lang="pt-BR" sz="4000" b="1" dirty="0" smtClean="0">
                <a:solidFill>
                  <a:schemeClr val="accent5">
                    <a:lumMod val="50000"/>
                  </a:schemeClr>
                </a:solidFill>
                <a:latin typeface="Calibri" panose="020F0502020204030204"/>
              </a:rPr>
              <a:t>Laudo de Avaliação</a:t>
            </a:r>
            <a:endParaRPr lang="pt-BR" sz="1400" b="1" dirty="0">
              <a:solidFill>
                <a:schemeClr val="accent5">
                  <a:lumMod val="50000"/>
                </a:schemeClr>
              </a:solidFill>
            </a:endParaRPr>
          </a:p>
        </p:txBody>
      </p:sp>
      <p:sp>
        <p:nvSpPr>
          <p:cNvPr id="6" name="Espaço Reservado para Texto 2"/>
          <p:cNvSpPr>
            <a:spLocks noGrp="1"/>
          </p:cNvSpPr>
          <p:nvPr>
            <p:ph type="body" idx="1"/>
          </p:nvPr>
        </p:nvSpPr>
        <p:spPr>
          <a:xfrm>
            <a:off x="679269" y="1619315"/>
            <a:ext cx="10972802" cy="5038387"/>
          </a:xfrm>
        </p:spPr>
        <p:txBody>
          <a:bodyPr>
            <a:noAutofit/>
          </a:bodyPr>
          <a:lstStyle/>
          <a:p>
            <a:pPr algn="just">
              <a:lnSpc>
                <a:spcPct val="100000"/>
              </a:lnSpc>
              <a:spcBef>
                <a:spcPts val="0"/>
              </a:spcBef>
              <a:buFont typeface="Wingdings" panose="05000000000000000000" pitchFamily="2" charset="2"/>
              <a:buChar char="ü"/>
            </a:pPr>
            <a:r>
              <a:rPr lang="pt-BR" sz="2200" dirty="0" smtClean="0">
                <a:solidFill>
                  <a:schemeClr val="accent1">
                    <a:lumMod val="50000"/>
                  </a:schemeClr>
                </a:solidFill>
                <a:ea typeface="Calibri"/>
                <a:cs typeface="Times New Roman"/>
              </a:rPr>
              <a:t>O documento Critérios e Regras, no item 7 – Laudos de Avaliação Imobiliária, estabelece o seguinte:</a:t>
            </a:r>
          </a:p>
          <a:p>
            <a:pPr lvl="1" algn="just">
              <a:lnSpc>
                <a:spcPct val="100000"/>
              </a:lnSpc>
              <a:spcBef>
                <a:spcPts val="0"/>
              </a:spcBef>
              <a:buFontTx/>
              <a:buChar char="-"/>
            </a:pPr>
            <a:r>
              <a:rPr lang="pt-BR" sz="2200" dirty="0" smtClean="0">
                <a:solidFill>
                  <a:schemeClr val="accent1">
                    <a:lumMod val="50000"/>
                  </a:schemeClr>
                </a:solidFill>
                <a:ea typeface="Calibri"/>
                <a:cs typeface="Times New Roman"/>
              </a:rPr>
              <a:t>Todos os imóveis de origem (exceto aqueles cujos beneficiários se encontram no aluguel social), bem como aqueles que serão adquiridos, deverão possuir Laudo de Avaliação Imobiliária, elaborado por Oficial de Justiça Avaliador designado pelo juízo.</a:t>
            </a:r>
          </a:p>
          <a:p>
            <a:pPr lvl="1" algn="just">
              <a:lnSpc>
                <a:spcPct val="100000"/>
              </a:lnSpc>
              <a:spcBef>
                <a:spcPts val="0"/>
              </a:spcBef>
              <a:buFontTx/>
              <a:buChar char="-"/>
            </a:pPr>
            <a:endParaRPr lang="pt-BR" sz="2200" dirty="0">
              <a:solidFill>
                <a:schemeClr val="accent1">
                  <a:lumMod val="50000"/>
                </a:schemeClr>
              </a:solidFill>
              <a:ea typeface="Calibri"/>
              <a:cs typeface="Times New Roman"/>
            </a:endParaRPr>
          </a:p>
          <a:p>
            <a:pPr lvl="1" algn="just">
              <a:lnSpc>
                <a:spcPct val="100000"/>
              </a:lnSpc>
              <a:spcBef>
                <a:spcPts val="0"/>
              </a:spcBef>
              <a:buFontTx/>
              <a:buChar char="-"/>
            </a:pPr>
            <a:endParaRPr lang="pt-BR" sz="2200" dirty="0" smtClean="0">
              <a:solidFill>
                <a:schemeClr val="accent1">
                  <a:lumMod val="50000"/>
                </a:schemeClr>
              </a:solidFill>
              <a:ea typeface="Calibri"/>
              <a:cs typeface="Times New Roman"/>
            </a:endParaRPr>
          </a:p>
          <a:p>
            <a:pPr algn="just">
              <a:lnSpc>
                <a:spcPct val="100000"/>
              </a:lnSpc>
              <a:spcBef>
                <a:spcPts val="0"/>
              </a:spcBef>
              <a:buFont typeface="Wingdings" panose="05000000000000000000" pitchFamily="2" charset="2"/>
              <a:buChar char="ü"/>
            </a:pPr>
            <a:r>
              <a:rPr lang="pt-BR" sz="2200" dirty="0" smtClean="0">
                <a:solidFill>
                  <a:schemeClr val="accent1">
                    <a:lumMod val="50000"/>
                  </a:schemeClr>
                </a:solidFill>
                <a:ea typeface="Calibri"/>
                <a:cs typeface="Times New Roman"/>
              </a:rPr>
              <a:t>Não houve determinação quanto à periodicidade e mecanismo de envio da solicitação de emissão dos laudos ao </a:t>
            </a:r>
            <a:r>
              <a:rPr lang="pt-BR" sz="2200" dirty="0" smtClean="0">
                <a:solidFill>
                  <a:schemeClr val="accent1">
                    <a:lumMod val="50000"/>
                  </a:schemeClr>
                </a:solidFill>
                <a:ea typeface="Calibri"/>
                <a:cs typeface="Times New Roman"/>
              </a:rPr>
              <a:t>Juízo</a:t>
            </a:r>
            <a:r>
              <a:rPr lang="pt-BR" sz="2200" dirty="0" smtClean="0">
                <a:solidFill>
                  <a:schemeClr val="accent1">
                    <a:lumMod val="50000"/>
                  </a:schemeClr>
                </a:solidFill>
                <a:ea typeface="Calibri"/>
                <a:cs typeface="Times New Roman"/>
              </a:rPr>
              <a:t>. Devido à dinâmica desse mercado imobiliário específico,  é necessária decisão que acelere o processo.  </a:t>
            </a:r>
          </a:p>
          <a:p>
            <a:pPr algn="just">
              <a:lnSpc>
                <a:spcPct val="150000"/>
              </a:lnSpc>
              <a:buFont typeface="Wingdings" panose="05000000000000000000" pitchFamily="2" charset="2"/>
              <a:buChar char="ü"/>
            </a:pPr>
            <a:endParaRPr lang="pt-BR" sz="1600" dirty="0" smtClean="0">
              <a:solidFill>
                <a:schemeClr val="accent1">
                  <a:lumMod val="50000"/>
                </a:schemeClr>
              </a:solidFill>
              <a:latin typeface="Arial"/>
              <a:ea typeface="Calibri"/>
              <a:cs typeface="Times New Roman"/>
            </a:endParaRPr>
          </a:p>
          <a:p>
            <a:pPr marL="0" indent="0">
              <a:buNone/>
            </a:pPr>
            <a:endParaRPr lang="pt-BR" sz="1600" dirty="0">
              <a:solidFill>
                <a:schemeClr val="accent1">
                  <a:lumMod val="50000"/>
                </a:schemeClr>
              </a:solidFill>
              <a:latin typeface="Arial"/>
              <a:ea typeface="Calibri"/>
              <a:cs typeface="Times New Roman"/>
            </a:endParaRPr>
          </a:p>
          <a:p>
            <a:pPr marL="0" indent="0">
              <a:buNone/>
            </a:pPr>
            <a:endParaRPr lang="pt-BR" sz="1600" dirty="0">
              <a:solidFill>
                <a:schemeClr val="accent1">
                  <a:lumMod val="50000"/>
                </a:schemeClr>
              </a:solidFill>
              <a:latin typeface="Arial"/>
              <a:ea typeface="Calibri"/>
              <a:cs typeface="Times New Roman"/>
            </a:endParaRPr>
          </a:p>
          <a:p>
            <a:pPr marL="0" indent="0">
              <a:buNone/>
            </a:pPr>
            <a:endParaRPr lang="pt-BR" sz="1600" dirty="0">
              <a:solidFill>
                <a:schemeClr val="accent1">
                  <a:lumMod val="50000"/>
                </a:schemeClr>
              </a:solidFill>
              <a:latin typeface="Arial"/>
              <a:ea typeface="Calibri"/>
              <a:cs typeface="Times New Roman"/>
            </a:endParaRPr>
          </a:p>
        </p:txBody>
      </p:sp>
    </p:spTree>
    <p:extLst>
      <p:ext uri="{BB962C8B-B14F-4D97-AF65-F5344CB8AC3E}">
        <p14:creationId xmlns:p14="http://schemas.microsoft.com/office/powerpoint/2010/main" val="332730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ITE CONCILIA"/>
          <p:cNvSpPr txBox="1"/>
          <p:nvPr/>
        </p:nvSpPr>
        <p:spPr>
          <a:xfrm>
            <a:off x="810418" y="297656"/>
            <a:ext cx="3609183" cy="50782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defRPr sz="6000" b="1">
                <a:solidFill>
                  <a:srgbClr val="041B31"/>
                </a:solidFill>
                <a:latin typeface="Arial"/>
                <a:ea typeface="Arial"/>
                <a:cs typeface="Arial"/>
                <a:sym typeface="Arial"/>
              </a:defRPr>
            </a:lvl1pPr>
          </a:lstStyle>
          <a:p>
            <a:endParaRPr sz="3000" dirty="0"/>
          </a:p>
        </p:txBody>
      </p:sp>
      <p:sp>
        <p:nvSpPr>
          <p:cNvPr id="10" name="CaixaDeTexto 9"/>
          <p:cNvSpPr txBox="1"/>
          <p:nvPr/>
        </p:nvSpPr>
        <p:spPr>
          <a:xfrm>
            <a:off x="3269836" y="366904"/>
            <a:ext cx="5524500" cy="1261884"/>
          </a:xfrm>
          <a:prstGeom prst="rect">
            <a:avLst/>
          </a:prstGeom>
          <a:noFill/>
        </p:spPr>
        <p:txBody>
          <a:bodyPr wrap="square" rtlCol="0">
            <a:spAutoFit/>
          </a:bodyPr>
          <a:lstStyle/>
          <a:p>
            <a:pPr algn="ctr" defTabSz="457200"/>
            <a:r>
              <a:rPr lang="pt-BR" sz="4000" b="1" dirty="0">
                <a:solidFill>
                  <a:schemeClr val="accent5">
                    <a:lumMod val="50000"/>
                  </a:schemeClr>
                </a:solidFill>
                <a:latin typeface="Calibri" panose="020F0502020204030204"/>
              </a:rPr>
              <a:t>AGENDA</a:t>
            </a:r>
          </a:p>
          <a:p>
            <a:pPr defTabSz="457200"/>
            <a:endParaRPr lang="pt-BR" sz="900" b="1"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a:p>
            <a:pPr defTabSz="457200"/>
            <a:endParaRPr lang="pt-BR" sz="900" dirty="0">
              <a:solidFill>
                <a:prstClr val="black"/>
              </a:solidFill>
              <a:latin typeface="Calibri" panose="020F0502020204030204"/>
            </a:endParaRPr>
          </a:p>
        </p:txBody>
      </p:sp>
      <p:sp>
        <p:nvSpPr>
          <p:cNvPr id="11" name="Rectangle 2"/>
          <p:cNvSpPr>
            <a:spLocks noChangeArrowheads="1"/>
          </p:cNvSpPr>
          <p:nvPr/>
        </p:nvSpPr>
        <p:spPr bwMode="auto">
          <a:xfrm>
            <a:off x="1016635" y="1582622"/>
            <a:ext cx="10124441"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 </a:t>
            </a:r>
            <a:r>
              <a:rPr lang="pt-BR" altLang="pt-BR" sz="2000" b="1" dirty="0">
                <a:solidFill>
                  <a:schemeClr val="bg2">
                    <a:lumMod val="75000"/>
                  </a:schemeClr>
                </a:solidFill>
                <a:latin typeface="Arial" panose="020B0604020202020204" pitchFamily="34" charset="0"/>
              </a:rPr>
              <a:t>Processos para encaminhamento, solicitados pelo DNIT</a:t>
            </a:r>
          </a:p>
        </p:txBody>
      </p:sp>
      <p:sp>
        <p:nvSpPr>
          <p:cNvPr id="13" name="Rectangle 2"/>
          <p:cNvSpPr>
            <a:spLocks noChangeArrowheads="1"/>
          </p:cNvSpPr>
          <p:nvPr/>
        </p:nvSpPr>
        <p:spPr bwMode="auto">
          <a:xfrm>
            <a:off x="1016634" y="2377334"/>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Processos para encaminhamento, solicitados pela URBEL</a:t>
            </a:r>
          </a:p>
        </p:txBody>
      </p:sp>
      <p:sp>
        <p:nvSpPr>
          <p:cNvPr id="14" name="Rectangle 2"/>
          <p:cNvSpPr>
            <a:spLocks noChangeArrowheads="1"/>
          </p:cNvSpPr>
          <p:nvPr/>
        </p:nvSpPr>
        <p:spPr bwMode="auto">
          <a:xfrm>
            <a:off x="1016634" y="3065607"/>
            <a:ext cx="101244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Processos para esclarecimentos pela URBEL, relativos à 4ª Reunião do COE</a:t>
            </a:r>
          </a:p>
        </p:txBody>
      </p:sp>
      <p:sp>
        <p:nvSpPr>
          <p:cNvPr id="15" name="Rectangle 2"/>
          <p:cNvSpPr>
            <a:spLocks noChangeArrowheads="1"/>
          </p:cNvSpPr>
          <p:nvPr/>
        </p:nvSpPr>
        <p:spPr bwMode="auto">
          <a:xfrm>
            <a:off x="1052434" y="3847866"/>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bg2">
                    <a:lumMod val="75000"/>
                  </a:schemeClr>
                </a:solidFill>
                <a:latin typeface="Arial" panose="020B0604020202020204" pitchFamily="34" charset="0"/>
              </a:rPr>
              <a:t>Tramitação da solicitação de avaliação imobiliária emitida por Oficial de Justiça</a:t>
            </a:r>
          </a:p>
        </p:txBody>
      </p:sp>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Esclarecimentos a serem realizados pela URBEL sobre os processos de determinadas famílias citadas na 4ª Reunião do Conselho Executivo;</a:t>
            </a: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r>
              <a:rPr kumimoji="0" lang="pt-BR" altLang="pt-BR" sz="1200" b="0" i="0" u="none" strike="noStrike" cap="none" normalizeH="0" baseline="0" smtClean="0">
                <a:ln>
                  <a:noFill/>
                </a:ln>
                <a:solidFill>
                  <a:srgbClr val="000000"/>
                </a:solidFill>
                <a:effectLst/>
                <a:ea typeface="Calibri" panose="020F0502020204030204" pitchFamily="34" charset="0"/>
              </a:rPr>
              <a:t/>
            </a:r>
            <a:br>
              <a:rPr kumimoji="0" lang="pt-BR" altLang="pt-BR" sz="1200" b="0" i="0" u="none" strike="noStrike" cap="none" normalizeH="0" baseline="0" smtClean="0">
                <a:ln>
                  <a:noFill/>
                </a:ln>
                <a:solidFill>
                  <a:srgbClr val="000000"/>
                </a:solidFill>
                <a:effectLst/>
                <a:ea typeface="Calibri" panose="020F050202020403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52434" y="4630125"/>
            <a:ext cx="10088642" cy="60529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1143000">
              <a:defRPr sz="2400">
                <a:solidFill>
                  <a:schemeClr val="tx1"/>
                </a:solidFill>
                <a:latin typeface="Times New Roman" panose="02020603050405020304" pitchFamily="18" charset="0"/>
              </a:defRPr>
            </a:lvl2pPr>
            <a:lvl3pPr marL="1333500">
              <a:defRPr sz="2400">
                <a:solidFill>
                  <a:schemeClr val="tx1"/>
                </a:solidFill>
                <a:latin typeface="Times New Roman" panose="02020603050405020304" pitchFamily="18" charset="0"/>
              </a:defRPr>
            </a:lvl3pPr>
            <a:lvl4pPr marL="15240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000" b="1" dirty="0">
                <a:solidFill>
                  <a:schemeClr val="accent5">
                    <a:lumMod val="50000"/>
                  </a:schemeClr>
                </a:solidFill>
                <a:latin typeface="Arial" panose="020B0604020202020204" pitchFamily="34" charset="0"/>
              </a:rPr>
              <a:t>Pauta livre</a:t>
            </a:r>
          </a:p>
        </p:txBody>
      </p:sp>
    </p:spTree>
    <p:extLst>
      <p:ext uri="{BB962C8B-B14F-4D97-AF65-F5344CB8AC3E}">
        <p14:creationId xmlns:p14="http://schemas.microsoft.com/office/powerpoint/2010/main" val="2334338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5916</TotalTime>
  <Words>1177</Words>
  <Application>Microsoft Office PowerPoint</Application>
  <PresentationFormat>Widescreen</PresentationFormat>
  <Paragraphs>133</Paragraphs>
  <Slides>21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21</vt:i4>
      </vt:variant>
    </vt:vector>
  </HeadingPairs>
  <TitlesOfParts>
    <vt:vector size="28" baseType="lpstr">
      <vt:lpstr>Arial</vt:lpstr>
      <vt:lpstr>Calibri</vt:lpstr>
      <vt:lpstr>Calibri Light</vt:lpstr>
      <vt:lpstr>Lato</vt:lpstr>
      <vt:lpstr>Times New Roman</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Guedes</dc:creator>
  <cp:lastModifiedBy>Lucas Guedes</cp:lastModifiedBy>
  <cp:revision>404</cp:revision>
  <cp:lastPrinted>2017-09-06T14:14:24Z</cp:lastPrinted>
  <dcterms:created xsi:type="dcterms:W3CDTF">2017-04-07T13:10:33Z</dcterms:created>
  <dcterms:modified xsi:type="dcterms:W3CDTF">2017-09-06T14:20:11Z</dcterms:modified>
</cp:coreProperties>
</file>