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9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0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2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7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BD59-D9BB-44F0-A5CB-3B3897877424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ED49-5367-413A-A797-9ECB959A2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3135528" y="5118317"/>
            <a:ext cx="5684943" cy="761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915816" y="2315120"/>
            <a:ext cx="144016" cy="990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직사각형 75"/>
          <p:cNvSpPr/>
          <p:nvPr/>
        </p:nvSpPr>
        <p:spPr>
          <a:xfrm>
            <a:off x="7452320" y="1412776"/>
            <a:ext cx="179512" cy="1053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직사각형 74"/>
          <p:cNvSpPr/>
          <p:nvPr/>
        </p:nvSpPr>
        <p:spPr>
          <a:xfrm>
            <a:off x="-19424" y="3284984"/>
            <a:ext cx="8720272" cy="99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직사각형 73"/>
          <p:cNvSpPr/>
          <p:nvPr/>
        </p:nvSpPr>
        <p:spPr>
          <a:xfrm>
            <a:off x="3131840" y="2294134"/>
            <a:ext cx="6021308" cy="990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/>
          <p:cNvSpPr/>
          <p:nvPr/>
        </p:nvSpPr>
        <p:spPr>
          <a:xfrm>
            <a:off x="0" y="1412776"/>
            <a:ext cx="7380312" cy="1053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직사각형 29"/>
          <p:cNvSpPr/>
          <p:nvPr/>
        </p:nvSpPr>
        <p:spPr>
          <a:xfrm>
            <a:off x="0" y="1899461"/>
            <a:ext cx="9144000" cy="9238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148" y="188721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1</a:t>
            </a:r>
            <a:r>
              <a:rPr lang="ko-KR" altLang="en-US" sz="5400" b="1" dirty="0">
                <a:solidFill>
                  <a:schemeClr val="bg1"/>
                </a:solidFill>
              </a:rPr>
              <a:t>조 </a:t>
            </a:r>
            <a:r>
              <a:rPr lang="ko-KR" altLang="en-US" sz="5400" b="1" dirty="0" err="1">
                <a:solidFill>
                  <a:schemeClr val="bg1"/>
                </a:solidFill>
              </a:rPr>
              <a:t>오라클</a:t>
            </a:r>
            <a:r>
              <a:rPr lang="ko-KR" altLang="en-US" sz="5400" b="1" dirty="0">
                <a:solidFill>
                  <a:schemeClr val="bg1"/>
                </a:solidFill>
              </a:rPr>
              <a:t> 프로젝트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81379"/>
              </p:ext>
            </p:extLst>
          </p:nvPr>
        </p:nvGraphicFramePr>
        <p:xfrm>
          <a:off x="3174545" y="5157192"/>
          <a:ext cx="5609308" cy="6864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0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조장</a:t>
                      </a:r>
                    </a:p>
                  </a:txBody>
                  <a:tcPr marL="84140" marR="84140" marT="42070" marB="420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조원</a:t>
                      </a: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조원</a:t>
                      </a: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조원</a:t>
                      </a: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채상혁</a:t>
                      </a:r>
                    </a:p>
                  </a:txBody>
                  <a:tcPr marL="84140" marR="84140" marT="42070" marB="420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김우현</a:t>
                      </a:r>
                    </a:p>
                  </a:txBody>
                  <a:tcPr marL="84140" marR="84140" marT="42070" marB="420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박세원</a:t>
                      </a:r>
                    </a:p>
                  </a:txBody>
                  <a:tcPr marL="84140" marR="84140" marT="42070" marB="420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서희원</a:t>
                      </a:r>
                    </a:p>
                  </a:txBody>
                  <a:tcPr marL="84140" marR="84140" marT="42070" marB="420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379572" y="1484784"/>
            <a:ext cx="3040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CREATE TABLE 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5032" y="2878149"/>
            <a:ext cx="832581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조장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조원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1,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조원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2,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조원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3);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5032" y="3422549"/>
            <a:ext cx="8325816" cy="30777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INSERT INTO 1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조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오라클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프로젝트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 VALUES (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채상혁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김우현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박세원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서희원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5032" y="3782589"/>
            <a:ext cx="8325816" cy="30777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SELECT * FROM 1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조 </a:t>
            </a:r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오라클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프로젝트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71668" y="3287164"/>
            <a:ext cx="120812" cy="99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0941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E2B5-357B-ABEB-484A-01684AF4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D126AF-98A0-01D1-0B02-8C1753A46B53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D04CE-3ED4-EC71-4BFE-D0A6470FC4C4}"/>
              </a:ext>
            </a:extLst>
          </p:cNvPr>
          <p:cNvSpPr txBox="1"/>
          <p:nvPr/>
        </p:nvSpPr>
        <p:spPr>
          <a:xfrm>
            <a:off x="107504" y="983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6-3. </a:t>
            </a:r>
            <a:r>
              <a:rPr lang="ko-KR" altLang="en-US" sz="3200" b="1" dirty="0">
                <a:solidFill>
                  <a:schemeClr val="bg1"/>
                </a:solidFill>
              </a:rPr>
              <a:t>물리 다이어그램 전체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20E0A5-B3DC-5DB2-E62E-976453707876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16C5FD90-E5E3-E9A4-9CD4-59ACE1515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352928" cy="37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8469-4446-1DC3-0767-F8A319DB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431792-FAFB-EACD-13E8-96F0735020E0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F051-441C-0F96-66FA-78FC6EEAB3AD}"/>
              </a:ext>
            </a:extLst>
          </p:cNvPr>
          <p:cNvSpPr txBox="1"/>
          <p:nvPr/>
        </p:nvSpPr>
        <p:spPr>
          <a:xfrm>
            <a:off x="107504" y="983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6-4. </a:t>
            </a:r>
            <a:r>
              <a:rPr lang="ko-KR" altLang="en-US" sz="3200" b="1" dirty="0">
                <a:solidFill>
                  <a:schemeClr val="bg1"/>
                </a:solidFill>
              </a:rPr>
              <a:t>논리 다이어그램 교사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1ACECC-1726-A6B2-75DC-D0116A622705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04A39C6D-C1B0-EB66-5F8F-501D68A2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68216"/>
            <a:ext cx="6480720" cy="54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8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741DF-2973-25E6-7A11-9A8FEA26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FD07B-5651-FA94-9183-6BA7C11C9400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89384-CFC7-B8F8-B8BF-6DAC09B3EB3E}"/>
              </a:ext>
            </a:extLst>
          </p:cNvPr>
          <p:cNvSpPr txBox="1"/>
          <p:nvPr/>
        </p:nvSpPr>
        <p:spPr>
          <a:xfrm>
            <a:off x="107504" y="983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6-5. </a:t>
            </a:r>
            <a:r>
              <a:rPr lang="ko-KR" altLang="en-US" sz="3200" b="1" dirty="0">
                <a:solidFill>
                  <a:schemeClr val="bg1"/>
                </a:solidFill>
              </a:rPr>
              <a:t>논리 다이어그램 교육생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DB3F8A-080A-7635-D7EE-4F5C4099C02A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도표, 번호, 폰트이(가) 표시된 사진&#10;&#10;자동 생성된 설명">
            <a:extLst>
              <a:ext uri="{FF2B5EF4-FFF2-40B4-BE49-F238E27FC236}">
                <a16:creationId xmlns:a16="http://schemas.microsoft.com/office/drawing/2014/main" id="{267CA522-3714-2CBC-5DE6-7C2D2473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8064896" cy="59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054C-2395-B876-18F8-0FB027B7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3F3F94-C57F-F8EF-AA59-504C9B577661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9417-AC87-FF6C-5FD5-2A399FFD61E5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6-6. </a:t>
            </a:r>
            <a:r>
              <a:rPr lang="ko-KR" altLang="en-US" sz="3200" b="1" dirty="0">
                <a:solidFill>
                  <a:schemeClr val="bg1"/>
                </a:solidFill>
              </a:rPr>
              <a:t>논리 다이어그램 추가기능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1B6F2-36FC-B176-71CE-482B8B9B70EB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906AB7F-E1E7-E1A7-F5DB-37F2FE11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9" y="1268760"/>
            <a:ext cx="7910342" cy="51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0639-FD71-2820-ED0A-2BB547F40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221939-9270-F8BF-3CD3-FC0BCABD0F8F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D500B-32E6-57A7-F61B-2AC192FE0EED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7-1.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ANSI 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9CA79C-7245-91D7-9384-93FABA3A7CB5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5697C2B-F624-4F0D-7604-A5B33B436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" y="861909"/>
            <a:ext cx="7844972" cy="52972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736A7-1B4B-961F-6F2A-A5269AAD2FB7}"/>
              </a:ext>
            </a:extLst>
          </p:cNvPr>
          <p:cNvSpPr txBox="1"/>
          <p:nvPr/>
        </p:nvSpPr>
        <p:spPr>
          <a:xfrm>
            <a:off x="4427984" y="3284984"/>
            <a:ext cx="4595812" cy="2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ERD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기준으로 모든 테이블을 생성하여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요구사항에 기반해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C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reate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R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ead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U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pdate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D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elete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58445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B24A-A658-23D8-DCD5-6B16BE3B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CA4F28-D1DB-EDE3-F264-53537640954A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078CC-2039-FBE4-1643-0EDC98CE6CE0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7-1.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ANSI 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EF4FA8-8ED0-7A4B-A43B-4F7B1DCCD15D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라인, 평행이(가) 표시된 사진&#10;&#10;자동 생성된 설명">
            <a:extLst>
              <a:ext uri="{FF2B5EF4-FFF2-40B4-BE49-F238E27FC236}">
                <a16:creationId xmlns:a16="http://schemas.microsoft.com/office/drawing/2014/main" id="{E6BBC250-39D0-44A2-D018-5B3EE334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27" y="939461"/>
            <a:ext cx="5866469" cy="56612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1EEED5-8580-3AC3-FAA4-B2094531EC7C}"/>
              </a:ext>
            </a:extLst>
          </p:cNvPr>
          <p:cNvSpPr txBox="1"/>
          <p:nvPr/>
        </p:nvSpPr>
        <p:spPr>
          <a:xfrm>
            <a:off x="4427984" y="3284984"/>
            <a:ext cx="4595812" cy="2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ERD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기준으로 모든 테이블을 생성하여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요구사항에 기반해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C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reate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R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ead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U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pdate</a:t>
            </a:r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bg1"/>
                </a:solidFill>
                <a:highlight>
                  <a:srgbClr val="FF0000"/>
                </a:highlight>
              </a:rPr>
              <a:t>D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elete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1342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7E4F-A6AF-B5AB-AE5F-10CB85AC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058086-9D14-9BAA-54CC-B8DAE7FD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861910"/>
            <a:ext cx="8064897" cy="501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78D5C-DA4E-0510-3646-2AFCB0FB8D86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EEB3A-822F-662D-3E6D-251EB837DC20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7-1.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ANSI 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87B952-7484-5481-03F0-96038A597A7F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E150B-838B-0070-3E81-663276D9D01F}"/>
              </a:ext>
            </a:extLst>
          </p:cNvPr>
          <p:cNvSpPr txBox="1"/>
          <p:nvPr/>
        </p:nvSpPr>
        <p:spPr>
          <a:xfrm>
            <a:off x="3720604" y="1556792"/>
            <a:ext cx="4595812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Case end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사용 기능구현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강의진행여부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 컬럼 생성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조건을걸음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강의예정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=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과목시작날짜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&gt;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현재날짜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강의중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=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현재날짜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&gt;=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과목종료날짜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이외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종료날짜이후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) =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강의종료</a:t>
            </a:r>
          </a:p>
        </p:txBody>
      </p:sp>
    </p:spTree>
    <p:extLst>
      <p:ext uri="{BB962C8B-B14F-4D97-AF65-F5344CB8AC3E}">
        <p14:creationId xmlns:p14="http://schemas.microsoft.com/office/powerpoint/2010/main" val="348482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106BB-866F-971F-F7D3-9504E5729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소프트웨어, 번호, 컴퓨터 아이콘이(가) 표시된 사진&#10;&#10;자동 생성된 설명">
            <a:extLst>
              <a:ext uri="{FF2B5EF4-FFF2-40B4-BE49-F238E27FC236}">
                <a16:creationId xmlns:a16="http://schemas.microsoft.com/office/drawing/2014/main" id="{F1FB4061-BA10-3416-C592-872E0AB0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5" y="791042"/>
            <a:ext cx="9793088" cy="58642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5643DA-E6C8-52BD-6A2F-4EE7E7498098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896C1-7EEE-5924-822C-E110A7093088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7-2.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PL/SQL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C9F735-4EAE-B422-8C1E-267FD25B15B6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C2C69-3EFE-E81F-4E2B-E02017F28E67}"/>
              </a:ext>
            </a:extLst>
          </p:cNvPr>
          <p:cNvSpPr txBox="1"/>
          <p:nvPr/>
        </p:nvSpPr>
        <p:spPr>
          <a:xfrm>
            <a:off x="6383982" y="3212976"/>
            <a:ext cx="4595812" cy="18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과목번호를 조회하여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교육생 정보 출력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Cursor 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사용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과목에서 루프를 돌려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결과를 얻어냄</a:t>
            </a:r>
          </a:p>
        </p:txBody>
      </p:sp>
    </p:spTree>
    <p:extLst>
      <p:ext uri="{BB962C8B-B14F-4D97-AF65-F5344CB8AC3E}">
        <p14:creationId xmlns:p14="http://schemas.microsoft.com/office/powerpoint/2010/main" val="394737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CA58-E8DB-F192-6A16-56EF88CA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4C78DCE2-73D9-C210-1CC4-0AA8D08C0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861908"/>
            <a:ext cx="10484410" cy="50873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4A2571-39AB-2E76-A3BC-D990C89A5B5F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893D8-218A-2860-3C87-FC0388DEECF4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7-2.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PL/SQL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2ADA9D-6BA5-48CE-B3A6-01AA7D9BE138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A9AF7-7479-3D83-3150-23544DC77E56}"/>
              </a:ext>
            </a:extLst>
          </p:cNvPr>
          <p:cNvSpPr txBox="1"/>
          <p:nvPr/>
        </p:nvSpPr>
        <p:spPr>
          <a:xfrm>
            <a:off x="3635896" y="4457499"/>
            <a:ext cx="6479802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교사번호와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과정번호을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입력하여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교사가 강의한 과정의 모든 교육생의 출결 조회</a:t>
            </a:r>
          </a:p>
          <a:p>
            <a:pPr>
              <a:lnSpc>
                <a:spcPct val="130000"/>
              </a:lnSpc>
            </a:pPr>
            <a:endParaRPr lang="ko-KR" altLang="en-US" sz="14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과정번호를 기준으로 학생 목록을 커서로 뽑고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위 커서에서 뽑아낸 학생을 기준으로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출결목록을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 다시 커서로 조회</a:t>
            </a:r>
          </a:p>
          <a:p>
            <a:pPr>
              <a:lnSpc>
                <a:spcPct val="130000"/>
              </a:lnSpc>
            </a:pPr>
            <a:endParaRPr lang="ko-KR" altLang="en-US" sz="14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출석일이 없는 공휴일은 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holiday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테이블을 조인하여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일요일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토요일</a:t>
            </a:r>
            <a:r>
              <a:rPr lang="en-US" altLang="ko-KR" sz="1400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추가 휴일을 목록에 띄우게끔 코드를 작성함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EB5A59-780B-C55D-6E95-35CEA82DB794}"/>
              </a:ext>
            </a:extLst>
          </p:cNvPr>
          <p:cNvSpPr/>
          <p:nvPr/>
        </p:nvSpPr>
        <p:spPr>
          <a:xfrm>
            <a:off x="6084168" y="620687"/>
            <a:ext cx="2952328" cy="3658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F3476B-2F2B-528A-D7FB-15C23D84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83171"/>
            <a:ext cx="2781688" cy="35247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B1F6-472F-4127-8FA5-A478DB04BD68}"/>
              </a:ext>
            </a:extLst>
          </p:cNvPr>
          <p:cNvSpPr/>
          <p:nvPr/>
        </p:nvSpPr>
        <p:spPr>
          <a:xfrm>
            <a:off x="6228184" y="3039914"/>
            <a:ext cx="100811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54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DEA2-BE41-CE6F-EF39-E38422D9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BC6F0F-A35F-0167-F581-35DEBA2291CF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4ECDD-B364-C0EC-6321-A1B489ADD2DF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7-2. </a:t>
            </a:r>
            <a:r>
              <a:rPr lang="ko-KR" altLang="en-US" sz="3200" b="1" dirty="0">
                <a:solidFill>
                  <a:schemeClr val="bg1"/>
                </a:solidFill>
              </a:rPr>
              <a:t>기능구현 </a:t>
            </a:r>
            <a:r>
              <a:rPr lang="en-US" altLang="ko-KR" sz="3200" b="1" dirty="0">
                <a:solidFill>
                  <a:schemeClr val="bg1"/>
                </a:solidFill>
              </a:rPr>
              <a:t>PL/SQL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45654-CC67-2643-B79B-35AD01C03BA4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AC67FA-D7E9-75A4-A94C-23F2F3BE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5" y="910400"/>
            <a:ext cx="4391638" cy="3810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A16F55-E611-4BD4-47D7-B20F0C84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08" y="983828"/>
            <a:ext cx="4467849" cy="800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D1FB81-1E33-1F63-6321-ED59768C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177" y="1784040"/>
            <a:ext cx="8333743" cy="8018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7744C5-FF19-AF0B-741C-46833FE9948E}"/>
              </a:ext>
            </a:extLst>
          </p:cNvPr>
          <p:cNvSpPr txBox="1"/>
          <p:nvPr/>
        </p:nvSpPr>
        <p:spPr>
          <a:xfrm>
            <a:off x="212015" y="4794360"/>
            <a:ext cx="6479802" cy="149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추가기능</a:t>
            </a:r>
            <a:endParaRPr lang="en-US" altLang="ko-KR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학생 이름으로 조회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학생의 자격증과 회사를 매칭하여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>
              <a:lnSpc>
                <a:spcPct val="130000"/>
              </a:lnSpc>
            </a:pPr>
            <a:r>
              <a:rPr lang="ko-KR" alt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지원할수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 있는 회사의 목록을 보여줌</a:t>
            </a:r>
          </a:p>
        </p:txBody>
      </p:sp>
    </p:spTree>
    <p:extLst>
      <p:ext uri="{BB962C8B-B14F-4D97-AF65-F5344CB8AC3E}">
        <p14:creationId xmlns:p14="http://schemas.microsoft.com/office/powerpoint/2010/main" val="36975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67744" y="1556792"/>
            <a:ext cx="5112568" cy="41764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544" y="0"/>
            <a:ext cx="1264176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3276" y="0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26252"/>
              </p:ext>
            </p:extLst>
          </p:nvPr>
        </p:nvGraphicFramePr>
        <p:xfrm>
          <a:off x="2339752" y="1628800"/>
          <a:ext cx="4968552" cy="40324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개발환경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요구분석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팀원별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업무분담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순서도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다이어그램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기능구현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5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0920-3BF6-B5FC-797B-C389FEEE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9733E7-6293-3171-0523-A642CFC95DBC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0439C-EFD6-5345-3DB0-90A3D0309E78}"/>
              </a:ext>
            </a:extLst>
          </p:cNvPr>
          <p:cNvSpPr txBox="1"/>
          <p:nvPr/>
        </p:nvSpPr>
        <p:spPr>
          <a:xfrm>
            <a:off x="107504" y="98396"/>
            <a:ext cx="6112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7-3. </a:t>
            </a:r>
            <a:r>
              <a:rPr lang="ko-KR" altLang="en-US" sz="3200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728028-6DD7-50AA-2389-7D1CB26ECD29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446B9-7456-FCBD-2568-4C74B5F027F0}"/>
              </a:ext>
            </a:extLst>
          </p:cNvPr>
          <p:cNvSpPr txBox="1"/>
          <p:nvPr/>
        </p:nvSpPr>
        <p:spPr>
          <a:xfrm>
            <a:off x="1515842" y="3013501"/>
            <a:ext cx="6112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기능 라이브 시연</a:t>
            </a:r>
          </a:p>
        </p:txBody>
      </p:sp>
    </p:spTree>
    <p:extLst>
      <p:ext uri="{BB962C8B-B14F-4D97-AF65-F5344CB8AC3E}">
        <p14:creationId xmlns:p14="http://schemas.microsoft.com/office/powerpoint/2010/main" val="200527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5536" y="2060848"/>
            <a:ext cx="8352928" cy="2592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544" y="0"/>
            <a:ext cx="3064376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1840" y="0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1190"/>
              </p:ext>
            </p:extLst>
          </p:nvPr>
        </p:nvGraphicFramePr>
        <p:xfrm>
          <a:off x="467544" y="2132856"/>
          <a:ext cx="8208912" cy="244827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플랫폼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개발도구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사용언어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2025-01-30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2025-02-07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WINDOWS10,11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SQL Developer,</a:t>
                      </a:r>
                    </a:p>
                    <a:p>
                      <a:pPr algn="ctr" latinLnBrk="1"/>
                      <a:r>
                        <a:rPr lang="en-US" altLang="ko-KR" sz="200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eXERD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Oracle,</a:t>
                      </a:r>
                    </a:p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Ansi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SQL,</a:t>
                      </a:r>
                      <a:b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/SQL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63688" y="1340768"/>
            <a:ext cx="5616624" cy="4752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544" y="0"/>
            <a:ext cx="3064376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31840" y="0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95793"/>
              </p:ext>
            </p:extLst>
          </p:nvPr>
        </p:nvGraphicFramePr>
        <p:xfrm>
          <a:off x="1835696" y="1412776"/>
          <a:ext cx="5472608" cy="460851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01-31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요구분석서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02-01~02-02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개념다이어그램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02-03(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물리 다이어그램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02-04(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인서트 작성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02-05(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ANSI</a:t>
                      </a:r>
                      <a:r>
                        <a:rPr lang="en-US" altLang="ko-KR" sz="2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SQL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02-06(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PL/SQL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02-07(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PPT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74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544" y="0"/>
            <a:ext cx="4288512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요구분석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57137" y="-300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632" y="1340768"/>
            <a:ext cx="6840760" cy="48965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40096"/>
              </p:ext>
            </p:extLst>
          </p:nvPr>
        </p:nvGraphicFramePr>
        <p:xfrm>
          <a:off x="1331640" y="1412776"/>
          <a:ext cx="6696744" cy="475252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8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기초정보관리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교사계정 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개설과정 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개설과목 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교육생 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시험관리 및 성적조회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출결관리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및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출결조회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교사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강의 스케줄 조회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배점 입출력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성적 입출력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출결관리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및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출결조회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학생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개인성적정보 확인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출결조회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추가정보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학원 휴무일 관리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공휴일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공강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휴일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),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 자격증 추가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 기술 추가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회사 정보 추가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학생 자격증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기술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회사정보를 이용한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취업추천 시스템 구현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1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544" y="0"/>
            <a:ext cx="4288512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 err="1">
                <a:solidFill>
                  <a:schemeClr val="bg1"/>
                </a:solidFill>
              </a:rPr>
              <a:t>팀원별</a:t>
            </a:r>
            <a:r>
              <a:rPr lang="ko-KR" altLang="en-US" sz="3200" b="1" dirty="0">
                <a:solidFill>
                  <a:schemeClr val="bg1"/>
                </a:solidFill>
              </a:rPr>
              <a:t> 업무분담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57137" y="-300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632" y="1412776"/>
            <a:ext cx="6840760" cy="46085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11530"/>
              </p:ext>
            </p:extLst>
          </p:nvPr>
        </p:nvGraphicFramePr>
        <p:xfrm>
          <a:off x="1331640" y="1484784"/>
          <a:ext cx="6696744" cy="446449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8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공통업무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요구분석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DDL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DML,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ANSI, PL/SQL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채상혁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기능구현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김우현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기능구현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교사</a:t>
                      </a:r>
                      <a:r>
                        <a:rPr lang="en-US" altLang="ko-KR" sz="18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박세원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물리 다이어그램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기능구현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교육생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추가요구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서희원</a:t>
                      </a:r>
                    </a:p>
                  </a:txBody>
                  <a:tcPr marL="84140" marR="84140" marT="42070" marB="4207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물리 다이어그램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기능구현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추가요구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4140" marR="84140" marT="42070" marB="4207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8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32D4-31FB-E7A1-530A-5CBAA760C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6D663-9F74-6BD3-49DA-8907F1174EE3}"/>
              </a:ext>
            </a:extLst>
          </p:cNvPr>
          <p:cNvSpPr/>
          <p:nvPr/>
        </p:nvSpPr>
        <p:spPr>
          <a:xfrm>
            <a:off x="-4544" y="0"/>
            <a:ext cx="3064376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AC263-2334-45BD-3323-40C37370693E}"/>
              </a:ext>
            </a:extLst>
          </p:cNvPr>
          <p:cNvSpPr txBox="1"/>
          <p:nvPr/>
        </p:nvSpPr>
        <p:spPr>
          <a:xfrm>
            <a:off x="107504" y="98396"/>
            <a:ext cx="3685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</a:t>
            </a:r>
            <a:r>
              <a:rPr lang="ko-KR" altLang="en-US" sz="3200" b="1" dirty="0">
                <a:solidFill>
                  <a:schemeClr val="bg1"/>
                </a:solidFill>
              </a:rPr>
              <a:t>순서도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55FCD7-65A8-E750-349C-F7548974C807}"/>
              </a:ext>
            </a:extLst>
          </p:cNvPr>
          <p:cNvSpPr/>
          <p:nvPr/>
        </p:nvSpPr>
        <p:spPr>
          <a:xfrm>
            <a:off x="3131840" y="0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10CF850-40E0-27DE-7E6B-F285039DB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7" y="1340768"/>
            <a:ext cx="868550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DE87-267A-EFF6-FB01-8B144B48C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39CDE8-91A3-2DEB-9B72-9BE522E5311F}"/>
              </a:ext>
            </a:extLst>
          </p:cNvPr>
          <p:cNvSpPr/>
          <p:nvPr/>
        </p:nvSpPr>
        <p:spPr>
          <a:xfrm>
            <a:off x="-4544" y="0"/>
            <a:ext cx="4936584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8241-AA31-7913-5AA7-61B4DFC5E1F7}"/>
              </a:ext>
            </a:extLst>
          </p:cNvPr>
          <p:cNvSpPr txBox="1"/>
          <p:nvPr/>
        </p:nvSpPr>
        <p:spPr>
          <a:xfrm>
            <a:off x="107504" y="9839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6-1. </a:t>
            </a:r>
            <a:r>
              <a:rPr lang="ko-KR" altLang="en-US" sz="3200" b="1" dirty="0" err="1">
                <a:solidFill>
                  <a:schemeClr val="bg1"/>
                </a:solidFill>
              </a:rPr>
              <a:t>개념다이어그램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A3404-03F0-6EDB-33A8-682A369A2535}"/>
              </a:ext>
            </a:extLst>
          </p:cNvPr>
          <p:cNvSpPr/>
          <p:nvPr/>
        </p:nvSpPr>
        <p:spPr>
          <a:xfrm>
            <a:off x="4995684" y="0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패턴, 그림, 자수이(가) 표시된 사진&#10;&#10;자동 생성된 설명">
            <a:extLst>
              <a:ext uri="{FF2B5EF4-FFF2-40B4-BE49-F238E27FC236}">
                <a16:creationId xmlns:a16="http://schemas.microsoft.com/office/drawing/2014/main" id="{F937375C-FB9B-E86B-285A-BF47D0F3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136904" cy="5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3BE23-BC2D-0AA6-F4B8-54FA2069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E8E6D1-6666-ED34-7591-089FB8FD173F}"/>
              </a:ext>
            </a:extLst>
          </p:cNvPr>
          <p:cNvSpPr/>
          <p:nvPr/>
        </p:nvSpPr>
        <p:spPr>
          <a:xfrm>
            <a:off x="-4544" y="0"/>
            <a:ext cx="616072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822D6-FA4A-82D8-937D-2B6517CE41F8}"/>
              </a:ext>
            </a:extLst>
          </p:cNvPr>
          <p:cNvSpPr txBox="1"/>
          <p:nvPr/>
        </p:nvSpPr>
        <p:spPr>
          <a:xfrm>
            <a:off x="107504" y="9839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6-2. </a:t>
            </a:r>
            <a:r>
              <a:rPr lang="ko-KR" altLang="en-US" sz="3200" b="1" dirty="0">
                <a:solidFill>
                  <a:schemeClr val="bg1"/>
                </a:solidFill>
              </a:rPr>
              <a:t>논리 다이어그램 전체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AC2BB1-C211-51BF-6766-2B76F6C683BA}"/>
              </a:ext>
            </a:extLst>
          </p:cNvPr>
          <p:cNvSpPr/>
          <p:nvPr/>
        </p:nvSpPr>
        <p:spPr>
          <a:xfrm>
            <a:off x="6219820" y="1191"/>
            <a:ext cx="152380" cy="764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8143035D-D815-2B68-0244-6FE247A04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62252"/>
            <a:ext cx="8352928" cy="37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473</Words>
  <Application>Microsoft Office PowerPoint</Application>
  <PresentationFormat>화면 슬라이드 쇼(4:3)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채채</dc:creator>
  <cp:lastModifiedBy>채 채</cp:lastModifiedBy>
  <cp:revision>15</cp:revision>
  <dcterms:created xsi:type="dcterms:W3CDTF">2025-02-06T19:27:00Z</dcterms:created>
  <dcterms:modified xsi:type="dcterms:W3CDTF">2025-02-07T04:05:31Z</dcterms:modified>
</cp:coreProperties>
</file>