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6" r:id="rId3"/>
    <p:sldId id="257" r:id="rId4"/>
    <p:sldId id="272" r:id="rId5"/>
    <p:sldId id="264" r:id="rId6"/>
    <p:sldId id="260" r:id="rId7"/>
    <p:sldId id="313" r:id="rId8"/>
    <p:sldId id="267" r:id="rId9"/>
    <p:sldId id="280" r:id="rId10"/>
    <p:sldId id="282" r:id="rId11"/>
    <p:sldId id="283" r:id="rId12"/>
    <p:sldId id="268" r:id="rId13"/>
    <p:sldId id="279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81" r:id="rId22"/>
    <p:sldId id="291" r:id="rId23"/>
    <p:sldId id="273" r:id="rId24"/>
    <p:sldId id="292" r:id="rId25"/>
    <p:sldId id="274" r:id="rId26"/>
    <p:sldId id="295" r:id="rId27"/>
    <p:sldId id="293" r:id="rId28"/>
    <p:sldId id="294" r:id="rId29"/>
    <p:sldId id="296" r:id="rId30"/>
    <p:sldId id="275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276" r:id="rId40"/>
    <p:sldId id="305" r:id="rId41"/>
    <p:sldId id="306" r:id="rId42"/>
    <p:sldId id="307" r:id="rId43"/>
    <p:sldId id="308" r:id="rId44"/>
    <p:sldId id="309" r:id="rId45"/>
    <p:sldId id="278" r:id="rId46"/>
    <p:sldId id="310" r:id="rId47"/>
    <p:sldId id="311" r:id="rId48"/>
    <p:sldId id="312" r:id="rId4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3351"/>
    <p:restoredTop sz="93939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4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presProps" Target="presProps.xml"  /><Relationship Id="rId51" Type="http://schemas.openxmlformats.org/officeDocument/2006/relationships/viewProps" Target="viewProps.xml"  /><Relationship Id="rId52" Type="http://schemas.openxmlformats.org/officeDocument/2006/relationships/theme" Target="theme/theme1.xml"  /><Relationship Id="rId53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76116CE-C4A3-4A05-B2D7-7C2E9A889C0F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24.png"  /><Relationship Id="rId5" Type="http://schemas.openxmlformats.org/officeDocument/2006/relationships/image" Target="../media/image3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3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3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39.png"  /><Relationship Id="rId7" Type="http://schemas.openxmlformats.org/officeDocument/2006/relationships/image" Target="../media/image4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4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4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44.png"  /><Relationship Id="rId7" Type="http://schemas.openxmlformats.org/officeDocument/2006/relationships/image" Target="../media/image4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4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4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47.png"  /><Relationship Id="rId7" Type="http://schemas.openxmlformats.org/officeDocument/2006/relationships/image" Target="../media/image4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5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5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5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5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5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55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56.png"  /><Relationship Id="rId7" Type="http://schemas.openxmlformats.org/officeDocument/2006/relationships/image" Target="../media/image5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5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59.png"  /><Relationship Id="rId6" Type="http://schemas.openxmlformats.org/officeDocument/2006/relationships/image" Target="../media/image6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61.png"  /><Relationship Id="rId7" Type="http://schemas.openxmlformats.org/officeDocument/2006/relationships/image" Target="../media/image6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63.png"  /><Relationship Id="rId7" Type="http://schemas.openxmlformats.org/officeDocument/2006/relationships/image" Target="../media/image64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65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66.png"  /><Relationship Id="rId7" Type="http://schemas.openxmlformats.org/officeDocument/2006/relationships/image" Target="../media/image67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68.png"  /><Relationship Id="rId7" Type="http://schemas.openxmlformats.org/officeDocument/2006/relationships/image" Target="../media/image69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70.png"  /><Relationship Id="rId7" Type="http://schemas.openxmlformats.org/officeDocument/2006/relationships/image" Target="../media/image71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72.png"  /><Relationship Id="rId7" Type="http://schemas.openxmlformats.org/officeDocument/2006/relationships/image" Target="../media/image73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74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75.png"  /><Relationship Id="rId6" Type="http://schemas.openxmlformats.org/officeDocument/2006/relationships/image" Target="../media/image7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77.png"  /><Relationship Id="rId6" Type="http://schemas.openxmlformats.org/officeDocument/2006/relationships/image" Target="../media/image78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79.png"  /><Relationship Id="rId6" Type="http://schemas.openxmlformats.org/officeDocument/2006/relationships/image" Target="../media/image80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81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82.png"  /><Relationship Id="rId6" Type="http://schemas.openxmlformats.org/officeDocument/2006/relationships/image" Target="../media/image83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84.png"  /><Relationship Id="rId6" Type="http://schemas.openxmlformats.org/officeDocument/2006/relationships/image" Target="../media/image85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86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9.png"  /><Relationship Id="rId4" Type="http://schemas.openxmlformats.org/officeDocument/2006/relationships/image" Target="../media/image2.png"  /><Relationship Id="rId5" Type="http://schemas.openxmlformats.org/officeDocument/2006/relationships/image" Target="../media/image32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png"  /><Relationship Id="rId3" Type="http://schemas.openxmlformats.org/officeDocument/2006/relationships/image" Target="../media/image2.png"  /><Relationship Id="rId4" Type="http://schemas.openxmlformats.org/officeDocument/2006/relationships/image" Target="../media/image32.png"  /><Relationship Id="rId5" Type="http://schemas.openxmlformats.org/officeDocument/2006/relationships/image" Target="../media/image89.png"  /><Relationship Id="rId6" Type="http://schemas.openxmlformats.org/officeDocument/2006/relationships/image" Target="../media/image9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2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24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24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2514600" y="2628900"/>
            <a:ext cx="7086600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1005" name="가로 글상자 1004"/>
          <p:cNvSpPr txBox="1"/>
          <p:nvPr/>
        </p:nvSpPr>
        <p:spPr>
          <a:xfrm>
            <a:off x="4876800" y="647700"/>
            <a:ext cx="7696200" cy="75057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xmlns:mc="http://schemas.openxmlformats.org/markup-compatibility/2006" xmlns:hp="http://schemas.haansoft.com/office/presentation/8.0" lang="ko-KR" altLang="en-US" sz="4400" b="1" mc:Ignorable="hp" hp:hslEmbossed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</a:rPr>
              <a:t>개인 건강 비서 웹 서비스 개발</a:t>
            </a:r>
            <a:endParaRPr xmlns:mc="http://schemas.openxmlformats.org/markup-compatibility/2006" xmlns:hp="http://schemas.haansoft.com/office/presentation/8.0" lang="ko-KR" altLang="en-US" sz="4400" b="1" mc:Ignorable="hp" hp:hslEmbossed="0">
              <a:ln w="12700" cap="flat" cmpd="sng" algn="ctr">
                <a:gradFill flip="xy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5400000" scaled="0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bg1"/>
              </a:solidFill>
              <a:effectLst>
                <a:outerShdw blurRad="63500" dist="31750" dir="16200000" rotWithShape="0">
                  <a:schemeClr val="tx1"/>
                </a:outerShdw>
              </a:effectLst>
            </a:endParaRPr>
          </a:p>
        </p:txBody>
      </p:sp>
      <p:sp>
        <p:nvSpPr>
          <p:cNvPr id="1006" name="가로 글상자 1005"/>
          <p:cNvSpPr txBox="1"/>
          <p:nvPr/>
        </p:nvSpPr>
        <p:spPr>
          <a:xfrm>
            <a:off x="14249400" y="4126227"/>
            <a:ext cx="2438400" cy="4438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400" b="1"/>
              <a:t>정원준</a:t>
            </a:r>
            <a:endParaRPr lang="ko-KR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 rot="0"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1011" name="가로 글상자 1010"/>
          <p:cNvSpPr txBox="1"/>
          <p:nvPr/>
        </p:nvSpPr>
        <p:spPr>
          <a:xfrm>
            <a:off x="5257800" y="480059"/>
            <a:ext cx="8763000" cy="8534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build.gradle(dependencies)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7" name="그림 10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57800" y="1890258"/>
            <a:ext cx="7449590" cy="6506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505200" y="419100"/>
            <a:ext cx="124206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구현된 기능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로그인 및 회원가입 페이지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1524000" y="6478905"/>
            <a:ext cx="5410200" cy="118681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첫 페이지는 로그인 페이지로 로그인 할 아이디와 비밀번호를 입력 받도록 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사용자의 편의성을 위하여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OAuth2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인증방식을 구글로그인으로 구현 하였습니다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8" name="가로 글상자 1007"/>
          <p:cNvSpPr txBox="1"/>
          <p:nvPr/>
        </p:nvSpPr>
        <p:spPr>
          <a:xfrm>
            <a:off x="11201400" y="6549390"/>
            <a:ext cx="4495800" cy="1183004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로그인 할 아이디가 존재하지 않는다면 회원 가입 페이지를 클릭하여 아이디와 비밀번호를 입력 받은 뒤 데이터베이스에 저장하도록 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1" name="가로 글상자 1010"/>
          <p:cNvSpPr txBox="1"/>
          <p:nvPr/>
        </p:nvSpPr>
        <p:spPr>
          <a:xfrm>
            <a:off x="11125200" y="7823833"/>
            <a:ext cx="4953000" cy="1461137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회원가입 과정에는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보안성  향상을 위해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‘Spring Security’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클래스를 이용하였습니다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이는 스프링 웹에서 회원가입 시 데이터베이스에 등록되는 비밀번호를 암호화 하여 무방비한  비밀번호 유출을 막아줍니다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2" name="그림 10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66800" y="2171700"/>
            <a:ext cx="5144252" cy="4267200"/>
          </a:xfrm>
          <a:prstGeom prst="rect">
            <a:avLst/>
          </a:prstGeom>
        </p:spPr>
      </p:pic>
      <p:pic>
        <p:nvPicPr>
          <p:cNvPr id="1013" name="그림 10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125200" y="2552699"/>
            <a:ext cx="4191000" cy="39179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505200" y="419100"/>
            <a:ext cx="124206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SecurityConfig.java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11201400" y="2251711"/>
            <a:ext cx="5410200" cy="3928109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Spring Security를 사용하기 위해서 Config파일을 작성하여 필요한 메서드들을 오버라이드를 해주어야 합니다.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csrf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설정은 프로젝트의 원활한 구동을 위하여 일시적으로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disable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해두었습니다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.formLogin()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메서드에서 로그인 관련 설정이 가능합니다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defaultSuccessUrl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을 사용하면 로그인 성공할 시 메인페이지로 이동하고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fail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시 메인페이지로 로그인이 되지 않은 채로 돌아가도록 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oauth2Login()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메서드를 적용하여 구글로그인이 가능하도록 하였습니다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로그아웃 시 인덱스 페이지로 돌아온 뒤 세션을 초기화 하도록 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14400" y="1790700"/>
            <a:ext cx="9650436" cy="708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105399" y="495300"/>
            <a:ext cx="92964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Domain/member.java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1676400" y="7734300"/>
            <a:ext cx="5410200" cy="1184909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회원의 아이디로 사용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될 username, 비밀번호로 사용될 password를 만들어줍니다.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" y="2095500"/>
            <a:ext cx="7543800" cy="5342603"/>
          </a:xfrm>
          <a:prstGeom prst="rect">
            <a:avLst/>
          </a:prstGeom>
        </p:spPr>
      </p:pic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448800" y="3238500"/>
            <a:ext cx="8839200" cy="3124199"/>
          </a:xfrm>
          <a:prstGeom prst="rect">
            <a:avLst/>
          </a:prstGeom>
        </p:spPr>
      </p:pic>
      <p:sp>
        <p:nvSpPr>
          <p:cNvPr id="1019" name="가로 글상자 1018"/>
          <p:cNvSpPr txBox="1"/>
          <p:nvPr/>
        </p:nvSpPr>
        <p:spPr>
          <a:xfrm>
            <a:off x="10287000" y="7277100"/>
            <a:ext cx="5410200" cy="145542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JpaRepository&lt;&gt;를 상속받아 Repository를 만들어주고 UserDetailService에서 username으로 회원을 검색할 수 있도록 메서드를 정의해 줍니다.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505200" y="419100"/>
            <a:ext cx="124206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MemberService.java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11201400" y="2251711"/>
            <a:ext cx="5410200" cy="1461134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signUp(MemberDto memberDto) : form에서 입력받은 정보를 담은 MemberDto를 받아 password를 암호화를 해준 뒤 MemberDto를 Member객체로 변환하여 JPA를 통해 save()해줍니다.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" y="1866899"/>
            <a:ext cx="8229600" cy="7848600"/>
          </a:xfrm>
          <a:prstGeom prst="rect">
            <a:avLst/>
          </a:prstGeom>
        </p:spPr>
      </p:pic>
      <p:sp>
        <p:nvSpPr>
          <p:cNvPr id="1018" name="가로 글상자 1017"/>
          <p:cNvSpPr txBox="1"/>
          <p:nvPr/>
        </p:nvSpPr>
        <p:spPr>
          <a:xfrm>
            <a:off x="11125200" y="4215766"/>
            <a:ext cx="5410200" cy="1735454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loadUserByUsername(String username) : Spring Security가 제공하는 로그인을 사용하기 위해 UserDetailsService를 구현해주어야 합니다. 로그인 form에서 입력받은 username을 가지고 DB를 찾은 뒤 있다면 권한 정보를 추가해주어 UserDetails라는 객체로 반환을 해줍니다.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6248400" y="411480"/>
            <a:ext cx="7162800" cy="8534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MemberDto.java,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Role.java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8" name="그림 10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25309" y="1790700"/>
            <a:ext cx="7032890" cy="7125131"/>
          </a:xfrm>
          <a:prstGeom prst="rect">
            <a:avLst/>
          </a:prstGeom>
        </p:spPr>
      </p:pic>
      <p:pic>
        <p:nvPicPr>
          <p:cNvPr id="1019" name="그림 101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439400" y="2171700"/>
            <a:ext cx="6596472" cy="4510238"/>
          </a:xfrm>
          <a:prstGeom prst="rect">
            <a:avLst/>
          </a:prstGeom>
        </p:spPr>
      </p:pic>
      <p:sp>
        <p:nvSpPr>
          <p:cNvPr id="1020" name="가로 글상자 1019"/>
          <p:cNvSpPr txBox="1"/>
          <p:nvPr/>
        </p:nvSpPr>
        <p:spPr>
          <a:xfrm>
            <a:off x="10668000" y="7277100"/>
            <a:ext cx="54102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권한을 부여할 수 있는 클래스 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505200" y="419100"/>
            <a:ext cx="124206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MemberController.java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9906000" y="2171700"/>
            <a:ext cx="5410200" cy="17316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get mapping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을 사용해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localhot:8080/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가 입력될 경우 인덱스 페이지를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/memver/signup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일 경우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signupForm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페이지를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/member/login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일 경우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loginForm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페이지를 리턴합니다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postmapping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을 통해서는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/member/signup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페이지의 정보를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memverService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에서 추가합니다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8" name="가로 글상자 1017"/>
          <p:cNvSpPr txBox="1"/>
          <p:nvPr/>
        </p:nvSpPr>
        <p:spPr>
          <a:xfrm>
            <a:off x="9906000" y="4275773"/>
            <a:ext cx="5410200" cy="1735454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loadUserByUsername(String username) : Spring Security가 제공하는 로그인을 사용하기 위해 UserDetailsService를 구현해주어야 합니다. 로그인 form에서 입력받은 username을 가지고 DB를 찾은 뒤 있다면 권한 정보를 추가해주어 UserDetails라는 객체로 반환을 해줍니다.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9" name="그림 101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71600" y="1671408"/>
            <a:ext cx="5820588" cy="6944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505200" y="419100"/>
            <a:ext cx="124206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Index.html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9982200" y="2552700"/>
            <a:ext cx="5410200" cy="33794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sec:authorize="" : Spring Security가 제공해주는 인증에 관한 정보를 사용하기 위한 태그입니다. 따라서 isAnonymous()(로그인이 이루어지지 않은 상태), isAuthenticated()(로그인이 이루어진 상태)의 메서드를 사용하여 현재 로그인 여부 상태를 체크할 수 있습니다. sec:authentication="name" 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현재 로그인 되어있는 사용자의 name 값을 가져옵니다.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th:href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는 타임리프 기능을 이용해 하이퍼링크를 클릭하면 해당 위치로 이동시켜주는 기능 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oAuth2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인증을 위하여 구글 로그인 페이지로 버튼 클릭시 이동하도록 하였습니다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20" name="그림 101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80316" y="2552700"/>
            <a:ext cx="8963684" cy="57127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505200" y="419100"/>
            <a:ext cx="124206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loginForm,signUpForm.html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9525000" y="7048500"/>
            <a:ext cx="5410200" cy="17316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&lt;input type="hidden" th:name="${_csrf.parameterName}" th:value="${_csrf.token}" /&gt;를 사용하여 csrf토큰을 생성할 수 있습니다. csrf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토큰은 데이터를 안전하게 전송하기 위한 장치입니다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21" name="그림 10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7200" y="2019300"/>
            <a:ext cx="8382000" cy="6705600"/>
          </a:xfrm>
          <a:prstGeom prst="rect">
            <a:avLst/>
          </a:prstGeom>
        </p:spPr>
      </p:pic>
      <p:pic>
        <p:nvPicPr>
          <p:cNvPr id="1022" name="그림 102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44000" y="2047581"/>
            <a:ext cx="8632996" cy="4848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505200" y="419100"/>
            <a:ext cx="124206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signUpForm.html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9982200" y="2552700"/>
            <a:ext cx="5410200" cy="17316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&lt;input type="hidden" th:name="${_csrf.parameterName}" th:value="${_csrf.token}" /&gt;를 사용하여 csrf토큰을 생성할 수 있습니다. csrf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토큰은 데이터를 안전하게 전송하기 위한 장치입니다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21" name="그림 10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1000" y="2019300"/>
            <a:ext cx="8382000" cy="670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2286" y="0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52206" y="-4952084"/>
              <a:ext cx="36571428" cy="23221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sp>
        <p:nvSpPr>
          <p:cNvPr id="1005" name="가로 글상자 1004"/>
          <p:cNvSpPr txBox="1"/>
          <p:nvPr/>
        </p:nvSpPr>
        <p:spPr>
          <a:xfrm>
            <a:off x="1600199" y="4394835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Clr>
                <a:schemeClr val="tx1"/>
              </a:buClr>
              <a:buFont typeface="Wingdings"/>
              <a:buChar char="l"/>
              <a:defRPr/>
            </a:pPr>
            <a:r>
              <a:rPr lang="ko-KR" altLang="en-US"/>
              <a:t> 연구의 배경 및 필요성</a:t>
            </a:r>
            <a:endParaRPr lang="ko-KR" altLang="en-US"/>
          </a:p>
        </p:txBody>
      </p:sp>
      <p:sp>
        <p:nvSpPr>
          <p:cNvPr id="1008" name="가로 글상자 1007"/>
          <p:cNvSpPr txBox="1"/>
          <p:nvPr/>
        </p:nvSpPr>
        <p:spPr>
          <a:xfrm>
            <a:off x="1600200" y="5143500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연구의 차별성 발견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9" name="가로 글상자 1008"/>
          <p:cNvSpPr txBox="1"/>
          <p:nvPr/>
        </p:nvSpPr>
        <p:spPr>
          <a:xfrm>
            <a:off x="7353300" y="4381500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개발 연구 환경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0" name="가로 글상자 1009"/>
          <p:cNvSpPr txBox="1"/>
          <p:nvPr/>
        </p:nvSpPr>
        <p:spPr>
          <a:xfrm>
            <a:off x="7353300" y="5143500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시스템 흐름도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1" name="가로 글상자 1010"/>
          <p:cNvSpPr txBox="1"/>
          <p:nvPr/>
        </p:nvSpPr>
        <p:spPr>
          <a:xfrm>
            <a:off x="12725400" y="4394835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구현된 기능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4" name="가로 글상자 1013"/>
          <p:cNvSpPr txBox="1"/>
          <p:nvPr/>
        </p:nvSpPr>
        <p:spPr>
          <a:xfrm>
            <a:off x="8077200" y="1402080"/>
            <a:ext cx="5334000" cy="845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/>
              <a:t>목차</a:t>
            </a:r>
            <a:endParaRPr lang="ko-KR" altLang="en-US" sz="5000"/>
          </a:p>
        </p:txBody>
      </p:sp>
      <p:sp>
        <p:nvSpPr>
          <p:cNvPr id="1015" name="가로 글상자 1014"/>
          <p:cNvSpPr txBox="1"/>
          <p:nvPr/>
        </p:nvSpPr>
        <p:spPr>
          <a:xfrm>
            <a:off x="7353300" y="5842635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프로젝트 구조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505200" y="419100"/>
            <a:ext cx="124206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데이터베이스 정보 저장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408820" y="2018864"/>
            <a:ext cx="7192379" cy="6249272"/>
          </a:xfrm>
          <a:prstGeom prst="rect">
            <a:avLst/>
          </a:prstGeom>
        </p:spPr>
      </p:pic>
      <p:sp>
        <p:nvSpPr>
          <p:cNvPr id="1016" name="가로 글상자 1015"/>
          <p:cNvSpPr txBox="1"/>
          <p:nvPr/>
        </p:nvSpPr>
        <p:spPr>
          <a:xfrm>
            <a:off x="10439400" y="2592705"/>
            <a:ext cx="5410200" cy="146304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회원가입을 진행할 시 다음과 같이 데이터베이스에 패스워드가 해시로 암호화되고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username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또한 등록되는 것을 확인할 수 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이때 패스워드를 암호화 하는 이유는 보안성을 위한 조치 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3505200" y="419100"/>
            <a:ext cx="124206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구글로그인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10134600" y="4478655"/>
            <a:ext cx="5410200" cy="1739264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구글 로그인 버튼을 클릭하면 계정 선택 페이지가 나오고 로그인을 완료 하면 메인페이지로 이동하여 위와같이 로그인이 완료 된 것을 확인할 수 있으며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로그아웃 버튼을 클릭하면 메인페이지로 돌아갑니다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22" name="그림 102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905000" y="1899785"/>
            <a:ext cx="6001588" cy="6487430"/>
          </a:xfrm>
          <a:prstGeom prst="rect">
            <a:avLst/>
          </a:prstGeom>
        </p:spPr>
      </p:pic>
      <p:pic>
        <p:nvPicPr>
          <p:cNvPr id="1023" name="그림 102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134600" y="2628900"/>
            <a:ext cx="6382248" cy="390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30820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562598" y="563879"/>
            <a:ext cx="7924802" cy="84582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구현된 기능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메인페이지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10134600" y="2705100"/>
            <a:ext cx="4953000" cy="17316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로그인에 성공하면 위와 같은 메인 페이지로 이동하게 되고 네비게이션바에서 날씨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스케줄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메모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공지사항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자유게시판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운동성과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채팅룸 등의 페이지로 이동할 수 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페이지 소개 아랫 부분은 기능을 간단히 설명하는 부분을 포함했습니다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3433" y="2400952"/>
            <a:ext cx="8640566" cy="5485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30820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562598" y="563879"/>
            <a:ext cx="7924802" cy="84582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main.html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10058400" y="2628900"/>
            <a:ext cx="57150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네비게이션 바에서는 각 아이템을 클릭하면 타임리프를 통해 각 페이지로 이동하도록 구현하였습니다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7200" y="2247900"/>
            <a:ext cx="8686800" cy="624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334000" y="487680"/>
            <a:ext cx="8153400" cy="8534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구현된 기능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날씨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9906000" y="2247900"/>
            <a:ext cx="4953000" cy="13982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OpenWeathermapApi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를 통해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json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데이터를 받아 현재의 날씨 및 최저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/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최대 기온을 나타내고 현재의 날씨 상황을 시각적인 아이콘으로 표현하였습니다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82234" y="1899863"/>
            <a:ext cx="5180565" cy="648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334000" y="487680"/>
            <a:ext cx="8153400" cy="8534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weather.js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3" name="가로 글상자 1012"/>
          <p:cNvSpPr txBox="1"/>
          <p:nvPr/>
        </p:nvSpPr>
        <p:spPr>
          <a:xfrm>
            <a:off x="9677400" y="2628900"/>
            <a:ext cx="4953000" cy="271272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제이쿼리를 사용하여 제이슨데이터를 받아온 뒤 현재기온과 최저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/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최대기온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날씨 아이콘을 출력합니다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Math.floor()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를 사용해 반올림하여 온도를 설정합니다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현재 시간을 알기 위한 기능을 추가하였습니다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nowtime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에 현재시간을 지정합니다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7" name="그림 10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3400" y="2247900"/>
            <a:ext cx="8337029" cy="647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334000" y="487680"/>
            <a:ext cx="8153400" cy="8534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weather.html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3" name="가로 글상자 1012"/>
          <p:cNvSpPr txBox="1"/>
          <p:nvPr/>
        </p:nvSpPr>
        <p:spPr>
          <a:xfrm>
            <a:off x="10058400" y="2705100"/>
            <a:ext cx="4953000" cy="1836419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js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파일에서 지정한 변수들을 클래스에 할당하면 받은 데이터를 화면에 표시하도록 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&lt;script src="/js/weather.js"&gt;&lt;/script&gt;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를 추가하여 동작을 적용시킵니다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27672" y="1794995"/>
            <a:ext cx="7716326" cy="6697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28700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257800" y="251460"/>
            <a:ext cx="8153400" cy="8534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구현된 기능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캘린더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3" name="가로 글상자 1012"/>
          <p:cNvSpPr txBox="1"/>
          <p:nvPr/>
        </p:nvSpPr>
        <p:spPr>
          <a:xfrm>
            <a:off x="9906000" y="2247900"/>
            <a:ext cx="4953000" cy="271843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full-calendar 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라이브러리를 사용하여 </a:t>
            </a:r>
            <a:r>
              <a:rPr xmlns:mc="http://schemas.openxmlformats.org/markup-compatibility/2006" xmlns:hp="http://schemas.haansoft.com/office/presentation/8.0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어떤 날짜에 어떤 운동을 수행할지 캘린더 기능을 통해서 계획적으로 정할 수 있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달력을 클릭 후 드래그하여 창에 일정을 입력하면 일정이 포함됩니다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다시한번 클릭을 하면 일정을 삭제할 것인지 묻고 예를 누르면 일정이 삭제됩니다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3614" y="1714500"/>
            <a:ext cx="7994586" cy="6038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028700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257800" y="251460"/>
            <a:ext cx="8153400" cy="8534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calendar.html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3" name="가로 글상자 1012"/>
          <p:cNvSpPr txBox="1"/>
          <p:nvPr/>
        </p:nvSpPr>
        <p:spPr>
          <a:xfrm>
            <a:off x="3124200" y="9326880"/>
            <a:ext cx="11049000" cy="96012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마우스로 달력을 드래그하여 일정을 추가할 수 있습니다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또한 추가된 일정을 마우스로 옮길 수 있습니다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eventclick 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함수를 이용해 일정을 클릭하면 일정을 삭제할 수 있도록 구현하였습니다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7" name="그림 10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1000" y="1095410"/>
            <a:ext cx="8229600" cy="8096180"/>
          </a:xfrm>
          <a:prstGeom prst="rect">
            <a:avLst/>
          </a:prstGeom>
        </p:spPr>
      </p:pic>
      <p:pic>
        <p:nvPicPr>
          <p:cNvPr id="1018" name="그림 10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677400" y="1112354"/>
            <a:ext cx="7086600" cy="8062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067300" y="419100"/>
            <a:ext cx="91821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구현된 기능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운동성과 및 메모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114800" y="7576184"/>
            <a:ext cx="8763000" cy="1834516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수면시간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/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운동횟수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/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일일 권장 단백질량 섭취의 점수를 나눠 계산하여 해당하는 티어를 측정해 본인이 어느정도로 건강한 생활을 유지중인지 파악하고 기록할 수 있도록 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점수를 매기는 방식 및 기준은 추가및 수정될 수 있습니다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이러한 게임화 요소를 통해 사용자의 운동 동기 및 성취감을 향상 시켜줄 수  있을 것으로 생각합니다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69522" y="1866900"/>
            <a:ext cx="9817878" cy="556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8985727" y="1685714"/>
            <a:ext cx="5223776" cy="7025359"/>
            <a:chOff x="8985727" y="1685714"/>
            <a:chExt cx="5223776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985727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373861" y="1685714"/>
            <a:ext cx="5223776" cy="7025359"/>
            <a:chOff x="4373861" y="1685714"/>
            <a:chExt cx="5223776" cy="70253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73861" y="1685714"/>
              <a:ext cx="5223776" cy="70253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0" y="1685714"/>
            <a:ext cx="5223776" cy="7025359"/>
            <a:chOff x="0" y="1685714"/>
            <a:chExt cx="5223776" cy="70253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0" y="1685714"/>
              <a:ext cx="5223776" cy="7025359"/>
            </a:xfrm>
            <a:prstGeom prst="rect">
              <a:avLst/>
            </a:prstGeom>
          </p:spPr>
        </p:pic>
      </p:grpSp>
      <p:sp>
        <p:nvSpPr>
          <p:cNvPr id="1006" name="가로 글상자 1005"/>
          <p:cNvSpPr txBox="1"/>
          <p:nvPr/>
        </p:nvSpPr>
        <p:spPr>
          <a:xfrm>
            <a:off x="5791200" y="495300"/>
            <a:ext cx="80772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프로젝트의 배경 및 필요성 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7" name="가로 글상자 1006"/>
          <p:cNvSpPr txBox="1"/>
          <p:nvPr/>
        </p:nvSpPr>
        <p:spPr>
          <a:xfrm>
            <a:off x="685800" y="3964305"/>
            <a:ext cx="3124200" cy="11791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100</a:t>
            </a:r>
            <a:r>
              <a:rPr lang="ko-KR" altLang="en-US"/>
              <a:t>세시대 속 건강에 대한 관심이 높아지며 건강한 신체와 정신의 중요성이 강조되고 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008" name="가로 글상자 1007"/>
          <p:cNvSpPr txBox="1"/>
          <p:nvPr/>
        </p:nvSpPr>
        <p:spPr>
          <a:xfrm>
            <a:off x="5257800" y="3964305"/>
            <a:ext cx="312420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09" name="가로 글상자 1008"/>
          <p:cNvSpPr txBox="1"/>
          <p:nvPr/>
        </p:nvSpPr>
        <p:spPr>
          <a:xfrm>
            <a:off x="14401800" y="3964305"/>
            <a:ext cx="3124200" cy="118681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건강 비서 역할을 하는 웹사이트를 구축하여 이용자들의 건강한 삶에 도움이 되고자 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10" name="가로 글상자 1009"/>
          <p:cNvSpPr txBox="1"/>
          <p:nvPr/>
        </p:nvSpPr>
        <p:spPr>
          <a:xfrm>
            <a:off x="5029200" y="3964304"/>
            <a:ext cx="3124200" cy="90106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이를 위해서는 건강한 식습관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꾸준한 운동 등이 필수적이다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11" name="가로 글상자 1010"/>
          <p:cNvSpPr txBox="1"/>
          <p:nvPr/>
        </p:nvSpPr>
        <p:spPr>
          <a:xfrm>
            <a:off x="9677400" y="3964304"/>
            <a:ext cx="3124200" cy="145351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오늘의 운동 성과 기록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일정관리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알림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게시판과 채팅룸을 통한 정보 공유 등의 기능을 통해 각종 편의성이 필요함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5067300" y="419100"/>
            <a:ext cx="91821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memo.java,TimeStamp.java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1371600" y="9029700"/>
            <a:ext cx="6324600" cy="13982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memo.java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는 데이터베이스의 테이블 역할을 하는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Domain 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클래스 입니다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43000" y="1809284"/>
            <a:ext cx="7162800" cy="6852614"/>
          </a:xfrm>
          <a:prstGeom prst="rect">
            <a:avLst/>
          </a:prstGeom>
        </p:spPr>
      </p:pic>
      <p:pic>
        <p:nvPicPr>
          <p:cNvPr id="1017" name="그림 10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448800" y="1790700"/>
            <a:ext cx="8001000" cy="6858000"/>
          </a:xfrm>
          <a:prstGeom prst="rect">
            <a:avLst/>
          </a:prstGeom>
        </p:spPr>
      </p:pic>
      <p:sp>
        <p:nvSpPr>
          <p:cNvPr id="1018" name="가로 글상자 1017"/>
          <p:cNvSpPr txBox="1"/>
          <p:nvPr/>
        </p:nvSpPr>
        <p:spPr>
          <a:xfrm>
            <a:off x="9525000" y="9029700"/>
            <a:ext cx="6324600" cy="13982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TimeStamp.java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는 생성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수정 시간을 자동으로 업데이트 하도록 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038600" y="419100"/>
            <a:ext cx="10896600" cy="1607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simplamemberapplication.java,memoRepository.java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838200" y="5676900"/>
            <a:ext cx="7239000" cy="14058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생성/수정 시간을 JPA 가 자동으로 업데이트 할 수 있도록 Application 에 어노테이션을 추가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해줍니다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8" name="그림 10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0271" y="2247900"/>
            <a:ext cx="8621329" cy="3095992"/>
          </a:xfrm>
          <a:prstGeom prst="rect">
            <a:avLst/>
          </a:prstGeom>
        </p:spPr>
      </p:pic>
      <p:sp>
        <p:nvSpPr>
          <p:cNvPr id="1025" name="가로 글상자 1024"/>
          <p:cNvSpPr txBox="1"/>
          <p:nvPr/>
        </p:nvSpPr>
        <p:spPr>
          <a:xfrm>
            <a:off x="9677400" y="5701665"/>
            <a:ext cx="7239000" cy="96583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MemoRepository.java은 DB의 SQL 역할을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 JPA를 사용하기 위해 JpaRepository&lt;domain 클래스, id의 type&gt; 을 상속받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6" name="그림 102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390722" y="2324100"/>
            <a:ext cx="8897279" cy="30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038600" y="419100"/>
            <a:ext cx="11049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MemoRequestDto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.java,MemoService.java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914400" y="6869430"/>
            <a:ext cx="7239000" cy="13982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테이블에 값을 넣을 때 Memo 클래스를 직접 사용하는 것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보다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완충재로 DTO 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를 사용하는것 이 좋습니다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sp>
        <p:nvSpPr>
          <p:cNvPr id="1025" name="가로 글상자 1024"/>
          <p:cNvSpPr txBox="1"/>
          <p:nvPr/>
        </p:nvSpPr>
        <p:spPr>
          <a:xfrm>
            <a:off x="9296400" y="7124700"/>
            <a:ext cx="7239000" cy="140208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Service 는 중간 부분이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며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 중요한 동작이 많이 일어나는 부분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자동으로 데이터베이스에  업데이트를 실행합니다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0" lvl="0" indent="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7" name="그림 102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" y="2568862"/>
            <a:ext cx="6705600" cy="3489038"/>
          </a:xfrm>
          <a:prstGeom prst="rect">
            <a:avLst/>
          </a:prstGeom>
        </p:spPr>
      </p:pic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44000" y="2171700"/>
            <a:ext cx="7544852" cy="441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038600" y="419100"/>
            <a:ext cx="11049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MemoController.java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9601200" y="2247900"/>
            <a:ext cx="7239000" cy="13982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요청 및 응답을 처리할 수 있으며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메모를 생성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조회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변경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삭제 할 수 있도록 컨트롤러에서 매핑합니다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url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로 들어온 요청과 응답을 처리합니다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9500" y="1790700"/>
            <a:ext cx="8459700" cy="693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038600" y="419100"/>
            <a:ext cx="11049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memo.html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1523999" y="7658100"/>
            <a:ext cx="7239000" cy="22745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isValidContents()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는 사용자가 내용을 올바르게 입력하였는지 확인하기 위한 메소드를 포함합니다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getRandomName()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은 익명의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username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을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Math.random()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함수를 이용하여 생성하는 메소드 입니다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ko-KR" altLang="en-US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13409" y="1913744"/>
            <a:ext cx="7630590" cy="5591955"/>
          </a:xfrm>
          <a:prstGeom prst="rect">
            <a:avLst/>
          </a:prstGeom>
        </p:spPr>
      </p:pic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372600" y="1990094"/>
            <a:ext cx="7239000" cy="5591806"/>
          </a:xfrm>
          <a:prstGeom prst="rect">
            <a:avLst/>
          </a:prstGeom>
        </p:spPr>
      </p:pic>
      <p:sp>
        <p:nvSpPr>
          <p:cNvPr id="1032" name="가로 글상자 1031"/>
          <p:cNvSpPr txBox="1"/>
          <p:nvPr/>
        </p:nvSpPr>
        <p:spPr>
          <a:xfrm>
            <a:off x="9372600" y="7745730"/>
            <a:ext cx="7239000" cy="184404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editPost()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를 이용해 내용을 수정할 수 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또한 버튼을 숨기거나 나타나게 할 수 있는 메서드를 포함합니다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0" lvl="0" indent="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038600" y="419100"/>
            <a:ext cx="11049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memo.html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1523999" y="7658100"/>
            <a:ext cx="7239001" cy="13982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getMessages()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는 모든 메모를 조회하는 메서드 입니다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또한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ajax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를 이용해 메모 목록을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get 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요청으로 불러오도록 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ko-KR" altLang="en-US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sp>
        <p:nvSpPr>
          <p:cNvPr id="1032" name="가로 글상자 1031"/>
          <p:cNvSpPr txBox="1"/>
          <p:nvPr/>
        </p:nvSpPr>
        <p:spPr>
          <a:xfrm>
            <a:off x="9372600" y="7745730"/>
            <a:ext cx="7239000" cy="96774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메모를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html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로 만들어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card-box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에 붙여넣는 메소드 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84927" y="2095500"/>
            <a:ext cx="7154273" cy="5257800"/>
          </a:xfrm>
          <a:prstGeom prst="rect">
            <a:avLst/>
          </a:prstGeom>
        </p:spPr>
      </p:pic>
      <p:pic>
        <p:nvPicPr>
          <p:cNvPr id="1034" name="그림 103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372600" y="2171700"/>
            <a:ext cx="7086600" cy="510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038600" y="419100"/>
            <a:ext cx="11049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memo.html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952998" y="7962900"/>
            <a:ext cx="7239002" cy="96012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마찬가지로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writepost()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메서드를 이용해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post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요청으로 메모를 생성하도록 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수정과 삭제도 요청만 다르고 방식은 동일합니다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35" name="그림 103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32600" y="2095500"/>
            <a:ext cx="6620799" cy="5486400"/>
          </a:xfrm>
          <a:prstGeom prst="rect">
            <a:avLst/>
          </a:prstGeom>
        </p:spPr>
      </p:pic>
      <p:pic>
        <p:nvPicPr>
          <p:cNvPr id="1036" name="그림 103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44000" y="2247900"/>
            <a:ext cx="5791200" cy="5438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038600" y="419100"/>
            <a:ext cx="11049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memo.html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37" name="그림 103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7200" y="2476500"/>
            <a:ext cx="8305800" cy="4876800"/>
          </a:xfrm>
          <a:prstGeom prst="rect">
            <a:avLst/>
          </a:prstGeom>
        </p:spPr>
      </p:pic>
      <p:pic>
        <p:nvPicPr>
          <p:cNvPr id="1038" name="그림 103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372600" y="2552700"/>
            <a:ext cx="8610600" cy="4724400"/>
          </a:xfrm>
          <a:prstGeom prst="rect">
            <a:avLst/>
          </a:prstGeom>
        </p:spPr>
      </p:pic>
      <p:sp>
        <p:nvSpPr>
          <p:cNvPr id="1039" name="가로 글상자 1038"/>
          <p:cNvSpPr txBox="1"/>
          <p:nvPr/>
        </p:nvSpPr>
        <p:spPr>
          <a:xfrm>
            <a:off x="9829800" y="7658100"/>
            <a:ext cx="7239002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버튼을 클릭 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writePost()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메서드가 실행 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419600" y="419100"/>
            <a:ext cx="10591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구현된 기능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공지사항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자유게시판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876800" y="6271260"/>
            <a:ext cx="7467600" cy="184404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공지사항및자유게시판</a:t>
            </a:r>
            <a:r>
              <a:rPr xmlns:mc="http://schemas.openxmlformats.org/markup-compatibility/2006" xmlns:hp="http://schemas.haansoft.com/office/presentation/8.0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페이지 탭을 클릭하면 등록된 게시글을 확인할 수 있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습니다</a:t>
            </a:r>
            <a:r>
              <a:rPr xmlns:mc="http://schemas.openxmlformats.org/markup-compatibility/2006" xmlns:hp="http://schemas.haansoft.com/office/presentation/8.0" 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 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글 작성 버튼을 클릭하면 글 작성 폼으로 이동한 뒤 글을 작성 할 수 있습니다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추후에 글 보기 를 클릭 한 뒤 글 작성시 입력한 암호가 올바른지 확인하여 글을 작성한 본인만 삭제 및 수정이 가능하도록 설정하였습니다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7" name="그림 10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71800" y="2392438"/>
            <a:ext cx="12745410" cy="3741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419600" y="419100"/>
            <a:ext cx="10591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content.java,contentRepository.java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5105400" y="8343900"/>
            <a:ext cx="7467600" cy="96012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content 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객체 생성 및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레파지토리에서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contents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라는 맵을 생성 후 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CRUD</a:t>
            </a: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기능을 하도록 합니다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8" name="그림 10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00200" y="2028305"/>
            <a:ext cx="6324600" cy="5724009"/>
          </a:xfrm>
          <a:prstGeom prst="rect">
            <a:avLst/>
          </a:prstGeom>
        </p:spPr>
      </p:pic>
      <p:pic>
        <p:nvPicPr>
          <p:cNvPr id="1019" name="그림 101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839200" y="2019300"/>
            <a:ext cx="8453789" cy="579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3485714" y="1685714"/>
            <a:ext cx="4802185" cy="7025359"/>
            <a:chOff x="13485714" y="1685714"/>
            <a:chExt cx="4802185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485714" y="1685714"/>
              <a:ext cx="4802185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5635630" y="5208326"/>
            <a:ext cx="6971597" cy="21429"/>
            <a:chOff x="5635630" y="5208326"/>
            <a:chExt cx="6971597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5630" y="5208326"/>
              <a:ext cx="6971597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329083" y="5208326"/>
            <a:ext cx="6971597" cy="21429"/>
            <a:chOff x="1329083" y="5208326"/>
            <a:chExt cx="6971597" cy="2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1329083" y="5208326"/>
              <a:ext cx="6971597" cy="21429"/>
            </a:xfrm>
            <a:prstGeom prst="rect">
              <a:avLst/>
            </a:prstGeom>
          </p:spPr>
        </p:pic>
      </p:grpSp>
      <p:sp>
        <p:nvSpPr>
          <p:cNvPr id="1007" name="가로 글상자 1006"/>
          <p:cNvSpPr txBox="1"/>
          <p:nvPr/>
        </p:nvSpPr>
        <p:spPr>
          <a:xfrm>
            <a:off x="4876800" y="411480"/>
            <a:ext cx="9067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연구의 차별성 발견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9" name="가로 글상자 1008"/>
          <p:cNvSpPr txBox="1"/>
          <p:nvPr/>
        </p:nvSpPr>
        <p:spPr>
          <a:xfrm>
            <a:off x="4419600" y="6134100"/>
            <a:ext cx="243840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1010" name="가로 글상자 1009"/>
          <p:cNvSpPr txBox="1"/>
          <p:nvPr/>
        </p:nvSpPr>
        <p:spPr>
          <a:xfrm>
            <a:off x="762000" y="3964304"/>
            <a:ext cx="2895600" cy="117919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Clr>
                <a:schemeClr val="tx1"/>
              </a:buClr>
              <a:buFont typeface="Wingdings"/>
              <a:buChar char="l"/>
              <a:defRPr/>
            </a:pPr>
            <a:r>
              <a:rPr lang="ko-KR" altLang="en-US"/>
              <a:t>연구의 차별성을 조사하고자 관련 웹사이트가 존재하는지 알아보았다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011" name="가로 글상자 1010"/>
          <p:cNvSpPr txBox="1"/>
          <p:nvPr/>
        </p:nvSpPr>
        <p:spPr>
          <a:xfrm>
            <a:off x="4953000" y="3964305"/>
            <a:ext cx="2895600" cy="117919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어플리케이션으로는 관련 앱이 존재 하였지만 웹 사이트로는 발견되지 않았다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9525000" y="4000500"/>
            <a:ext cx="2895600" cy="393001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사용자의 편의성을 위하여 관련 기능을 하는 웹 사이트 개발의 필요성을 느꼈다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부가적으로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목표 운동 성취도를 달성하면 포인트를 지급하여 티어별로 순위를 매겨 성취욕을 상승시키는 시스템 또한 발견하지 못하여 이를 웹 사이트에 적용하여 차별성을 더욱 높이고자한다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3" name="가로 글상자 1012"/>
          <p:cNvSpPr txBox="1"/>
          <p:nvPr/>
        </p:nvSpPr>
        <p:spPr>
          <a:xfrm>
            <a:off x="14096999" y="4114799"/>
            <a:ext cx="2895601" cy="2274571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섭취한 음식의 이름과 칼로리를 저장하여 보관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수면시간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일일 권장 단백질 섭취량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개인의 몸무게 변화량 등을 시각적으로 확인할 수 있도록 메모 기능 구현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4" name="가로 글상자 1013"/>
          <p:cNvSpPr txBox="1"/>
          <p:nvPr/>
        </p:nvSpPr>
        <p:spPr>
          <a:xfrm>
            <a:off x="14706602" y="2476500"/>
            <a:ext cx="2362198" cy="5410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000" b="1"/>
              <a:t>연구 제안</a:t>
            </a:r>
            <a:endParaRPr lang="ko-KR" altLang="en-US" sz="3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419600" y="419100"/>
            <a:ext cx="10591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contentService.java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571999" y="8679180"/>
            <a:ext cx="7467601" cy="5295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ko-KR" altLang="en-US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0" name="그림 10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6509" y="2219119"/>
            <a:ext cx="7631690" cy="5848762"/>
          </a:xfrm>
          <a:prstGeom prst="rect">
            <a:avLst/>
          </a:prstGeom>
        </p:spPr>
      </p:pic>
      <p:pic>
        <p:nvPicPr>
          <p:cNvPr id="1021" name="그림 10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829800" y="2247900"/>
            <a:ext cx="8678915" cy="6019800"/>
          </a:xfrm>
          <a:prstGeom prst="rect">
            <a:avLst/>
          </a:prstGeom>
        </p:spPr>
      </p:pic>
      <p:sp>
        <p:nvSpPr>
          <p:cNvPr id="1022" name="가로 글상자 1021"/>
          <p:cNvSpPr txBox="1"/>
          <p:nvPr/>
        </p:nvSpPr>
        <p:spPr>
          <a:xfrm>
            <a:off x="5981700" y="8888730"/>
            <a:ext cx="6324600" cy="96774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Controller, Repository와 연결되어 데이터 송/수신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글 작성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삭제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조회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419600" y="419100"/>
            <a:ext cx="10591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contentController.java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571999" y="8679180"/>
            <a:ext cx="7467601" cy="5295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ko-KR" altLang="en-US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sp>
        <p:nvSpPr>
          <p:cNvPr id="1022" name="가로 글상자 1021"/>
          <p:cNvSpPr txBox="1"/>
          <p:nvPr/>
        </p:nvSpPr>
        <p:spPr>
          <a:xfrm>
            <a:off x="5981700" y="8888730"/>
            <a:ext cx="6324600" cy="5295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게시판의 모든  화면을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url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을 통해 매핑하는 컨트롤러 클래스입니다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3" name="그림 102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7074" y="2008965"/>
            <a:ext cx="7897326" cy="5801534"/>
          </a:xfrm>
          <a:prstGeom prst="rect">
            <a:avLst/>
          </a:prstGeom>
        </p:spPr>
      </p:pic>
      <p:pic>
        <p:nvPicPr>
          <p:cNvPr id="1024" name="그림 10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601200" y="2019300"/>
            <a:ext cx="8151104" cy="586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419600" y="419100"/>
            <a:ext cx="10591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content.html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571999" y="8679180"/>
            <a:ext cx="7467601" cy="5295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ko-KR" altLang="en-US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sp>
        <p:nvSpPr>
          <p:cNvPr id="1022" name="가로 글상자 1021"/>
          <p:cNvSpPr txBox="1"/>
          <p:nvPr/>
        </p:nvSpPr>
        <p:spPr>
          <a:xfrm>
            <a:off x="5981700" y="8888730"/>
            <a:ext cx="6324600" cy="5295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글 작성 및 글 보기 기능을 수행하는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content.html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페이지 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5" name="그림 102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57600" y="1747363"/>
            <a:ext cx="8627527" cy="6367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419600" y="419100"/>
            <a:ext cx="10591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content-page,write-page.html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571999" y="8679180"/>
            <a:ext cx="7467601" cy="5295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ko-KR" altLang="en-US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sp>
        <p:nvSpPr>
          <p:cNvPr id="1022" name="가로 글상자 1021"/>
          <p:cNvSpPr txBox="1"/>
          <p:nvPr/>
        </p:nvSpPr>
        <p:spPr>
          <a:xfrm>
            <a:off x="5981700" y="8888730"/>
            <a:ext cx="6324600" cy="96774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글 쓰기 화면과 글 보기 화면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html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 글 보기 화면에서 글 수정 및 삭제 시 비밀번호 확인창에 입력한 번호와 일치해야 작동 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6" name="그림 10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47800" y="2023110"/>
            <a:ext cx="6934200" cy="6240780"/>
          </a:xfrm>
          <a:prstGeom prst="rect">
            <a:avLst/>
          </a:prstGeom>
        </p:spPr>
      </p:pic>
      <p:pic>
        <p:nvPicPr>
          <p:cNvPr id="1027" name="그림 102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742926" y="2057400"/>
            <a:ext cx="8240274" cy="617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2286000" y="419100"/>
            <a:ext cx="13411199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구현된 기능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실시간 채팅룸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(WebSocket 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활용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)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2438400" y="7048500"/>
            <a:ext cx="4724400" cy="14058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채팅룸을 구현하여 실시간으로 사용자들간  운동정보 및 팁을 원활하게 공유할 수 있도록 하여 웹 사용자들의 편의성을  높였습니다</a:t>
            </a:r>
            <a:r>
              <a:rPr xmlns:mc="http://schemas.openxmlformats.org/markup-compatibility/2006" xmlns:hp="http://schemas.haansoft.com/office/presentation/8.0" lang="en-US" altLang="ko-KR" b="0" i="0" u="none" strike="noStrike" spc="-20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sp>
        <p:nvSpPr>
          <p:cNvPr id="1016" name="가로 글상자 1015"/>
          <p:cNvSpPr txBox="1"/>
          <p:nvPr/>
        </p:nvSpPr>
        <p:spPr>
          <a:xfrm>
            <a:off x="10515600" y="6972300"/>
            <a:ext cx="5943600" cy="13982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웹소켓은 클라이언트가 접속 요청을 하고 웹 서버가 응답한 후 연결을 끊는 것이 아닌 연결 을 그대로 유지하고 클라이언트의 요청 없이도 데이터를 전송할 수 있는 프로토콜입니다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17" name="그림 10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049000" y="2335876"/>
            <a:ext cx="4800600" cy="4407824"/>
          </a:xfrm>
          <a:prstGeom prst="rect">
            <a:avLst/>
          </a:prstGeom>
        </p:spPr>
      </p:pic>
      <p:pic>
        <p:nvPicPr>
          <p:cNvPr id="1018" name="그림 10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9200" y="2278103"/>
            <a:ext cx="7589275" cy="4313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419600" y="419100"/>
            <a:ext cx="10591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webSocketConfig.java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571999" y="8679180"/>
            <a:ext cx="7467601" cy="5295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ko-KR" altLang="en-US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sp>
        <p:nvSpPr>
          <p:cNvPr id="1022" name="가로 글상자 1021"/>
          <p:cNvSpPr txBox="1"/>
          <p:nvPr/>
        </p:nvSpPr>
        <p:spPr>
          <a:xfrm>
            <a:off x="3657600" y="7658100"/>
            <a:ext cx="11391900" cy="96774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웹 소켓 관련 설정 파일 입니다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@Configuration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으로 컨테이너를 등록하고 @EnableWebSocketMessageBroker로 웹소켓 서버 사용 설정을 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endpoint()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는 양 사용자 간 웹소켓 핸드쉐이크를 위해 사용됩니다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52383" y="2552700"/>
            <a:ext cx="9897016" cy="4608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419600" y="419100"/>
            <a:ext cx="10591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webSocketConfig.java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571999" y="8679180"/>
            <a:ext cx="7467601" cy="5295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ko-KR" altLang="en-US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sp>
        <p:nvSpPr>
          <p:cNvPr id="1022" name="가로 글상자 1021"/>
          <p:cNvSpPr txBox="1"/>
          <p:nvPr/>
        </p:nvSpPr>
        <p:spPr>
          <a:xfrm>
            <a:off x="8801097" y="4131945"/>
            <a:ext cx="9258302" cy="360235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사용자가 입장 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chat.html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을 리턴하고,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chat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.html에서 웹소켓을 연결하기 위한 주소로 @ServerEndpoint()를 지정합니다. 그리고 필드에는 사용자 정보를 담기 위해 session list를 선언하고 사용자가 페이지에 접속할 때 실행되는 @OnOpen메서드에서 세션 리스트에 담아줍니다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사용자가 증가할 때마다 세션의 getId()는 1씩 증가하며 문자열 형태로 지정됩니다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@OnMessage 메서드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사용자로부터 메시지를 받았을 때, 실행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.세션을 가져온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뒤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그 후 세션에 담겨있는 모든 사용자에게 메세지를 전달하기 위해 session의 size만큼 반복문을 돌려주고,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메세지를 보낸 사람의 SessionId와 SessionList의 Id가 같지 않으면 상대방이 보낸 메시지,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아이디가 같다면 내가 보낸 메시지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입니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다.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9600" y="1761653"/>
            <a:ext cx="7924800" cy="6763693"/>
          </a:xfrm>
          <a:prstGeom prst="rect">
            <a:avLst/>
          </a:prstGeom>
        </p:spPr>
      </p:pic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296398" y="2171700"/>
            <a:ext cx="8991601" cy="1305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142857" y="-1826965"/>
              <a:ext cx="36571428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004" name="가로 글상자 1003"/>
          <p:cNvSpPr txBox="1"/>
          <p:nvPr/>
        </p:nvSpPr>
        <p:spPr>
          <a:xfrm>
            <a:off x="4419600" y="419100"/>
            <a:ext cx="105918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chat.html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05" name="가로 글상자 1004"/>
          <p:cNvSpPr txBox="1"/>
          <p:nvPr/>
        </p:nvSpPr>
        <p:spPr>
          <a:xfrm>
            <a:off x="2438400" y="6743700"/>
            <a:ext cx="4953000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2" name="가로 글상자 1011"/>
          <p:cNvSpPr txBox="1"/>
          <p:nvPr/>
        </p:nvSpPr>
        <p:spPr>
          <a:xfrm>
            <a:off x="4571999" y="8679180"/>
            <a:ext cx="7467601" cy="52959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>
              <a:lnSpc>
                <a:spcPct val="160000"/>
              </a:lnSpc>
              <a:buClr>
                <a:srgbClr val="000000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lang="ko-KR" altLang="en-US" b="0" i="0" u="none" strike="noStrike" spc="-20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sp>
        <p:nvSpPr>
          <p:cNvPr id="1022" name="가로 글상자 1021"/>
          <p:cNvSpPr txBox="1"/>
          <p:nvPr/>
        </p:nvSpPr>
        <p:spPr>
          <a:xfrm>
            <a:off x="3657600" y="7658100"/>
            <a:ext cx="11391900" cy="13982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just" defTabSz="914400" rtl="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socket.onopen은 서버와 연결됐을 때, 발생하는 함수이며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onerror은 에러 발생 시 함수.onmessage는 메시지를 받았을 때, 사용되는 함수입니다. 웹 소켓 을  연결하는 스크립트를 작성한 뒤 버튼을 클릭하면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sendMsg()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 메서드로 메시지를 보내 소켓을 통해 내용을 전송합니다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한양신명조"/>
                <a:ea typeface="한양신명조"/>
                <a:cs typeface="한양신명조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0" normalizeH="0" baseline="0" mc:Ignorable="hp" hp:hslEmbossed="0">
              <a:solidFill>
                <a:srgbClr val="000000"/>
              </a:solidFill>
              <a:latin typeface="한양신명조"/>
              <a:ea typeface="한양신명조"/>
              <a:cs typeface="한양신명조"/>
            </a:endParaRPr>
          </a:p>
        </p:txBody>
      </p:sp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7200" y="1866900"/>
            <a:ext cx="7741088" cy="5596389"/>
          </a:xfrm>
          <a:prstGeom prst="rect">
            <a:avLst/>
          </a:prstGeom>
        </p:spPr>
      </p:pic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34600" y="1790700"/>
            <a:ext cx="7468567" cy="5820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 rot="0"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sp>
        <p:nvSpPr>
          <p:cNvPr id="1011" name="가로 글상자 1010"/>
          <p:cNvSpPr txBox="1"/>
          <p:nvPr/>
        </p:nvSpPr>
        <p:spPr>
          <a:xfrm>
            <a:off x="7086600" y="419100"/>
            <a:ext cx="5334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개발 연구 환경 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2" name="그림 10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725400" y="2752551"/>
            <a:ext cx="1333686" cy="1247949"/>
          </a:xfrm>
          <a:prstGeom prst="rect">
            <a:avLst/>
          </a:prstGeom>
        </p:spPr>
      </p:pic>
      <p:pic>
        <p:nvPicPr>
          <p:cNvPr id="1013" name="그림 10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67100" y="2476500"/>
            <a:ext cx="3400899" cy="1762370"/>
          </a:xfrm>
          <a:prstGeom prst="rect">
            <a:avLst/>
          </a:prstGeom>
        </p:spPr>
      </p:pic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43313" y="5753100"/>
            <a:ext cx="1876686" cy="1371791"/>
          </a:xfrm>
          <a:prstGeom prst="rect">
            <a:avLst/>
          </a:prstGeom>
        </p:spPr>
      </p:pic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058400" y="5857709"/>
            <a:ext cx="3096057" cy="1190791"/>
          </a:xfrm>
          <a:prstGeom prst="rect">
            <a:avLst/>
          </a:prstGeom>
        </p:spPr>
      </p:pic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886200" y="2628900"/>
            <a:ext cx="1152685" cy="1771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 rot="0"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sp>
        <p:nvSpPr>
          <p:cNvPr id="1011" name="가로 글상자 1010"/>
          <p:cNvSpPr txBox="1"/>
          <p:nvPr/>
        </p:nvSpPr>
        <p:spPr>
          <a:xfrm>
            <a:off x="3581400" y="419100"/>
            <a:ext cx="115824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스프링부트 프레임 워크를 선택한 이유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?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3" name="그림 10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62200" y="2542930"/>
            <a:ext cx="3400899" cy="1762370"/>
          </a:xfrm>
          <a:prstGeom prst="rect">
            <a:avLst/>
          </a:prstGeom>
        </p:spPr>
      </p:pic>
      <p:sp>
        <p:nvSpPr>
          <p:cNvPr id="1017" name="가로 글상자 1016"/>
          <p:cNvSpPr txBox="1"/>
          <p:nvPr/>
        </p:nvSpPr>
        <p:spPr>
          <a:xfrm>
            <a:off x="7086600" y="2716530"/>
            <a:ext cx="55626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자바 애플리케이션 개발을 진행할 때 스프링 에 비해 초기설정이 편하고 사용할 기술들만 추가해주기에 개발이 용이합니다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sp>
        <p:nvSpPr>
          <p:cNvPr id="1018" name="가로 글상자 1017"/>
          <p:cNvSpPr txBox="1"/>
          <p:nvPr/>
        </p:nvSpPr>
        <p:spPr>
          <a:xfrm>
            <a:off x="7162800" y="4088129"/>
            <a:ext cx="5562600" cy="901066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웹 개발시 필요한 톰캣이 포함되어있습니다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또한 spring-boot-starter-web 만 추가하면 관련 라이브러리를 편하게 사용 가능합니다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 rot="0"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1011" name="가로 글상자 1010"/>
          <p:cNvSpPr txBox="1"/>
          <p:nvPr/>
        </p:nvSpPr>
        <p:spPr>
          <a:xfrm>
            <a:off x="7239000" y="495300"/>
            <a:ext cx="5334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시스템 흐름도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2" name="그림 10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52177" y="1671153"/>
            <a:ext cx="10183646" cy="6944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 rot="0"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1011" name="가로 글상자 1010"/>
          <p:cNvSpPr txBox="1"/>
          <p:nvPr/>
        </p:nvSpPr>
        <p:spPr>
          <a:xfrm>
            <a:off x="7239000" y="495300"/>
            <a:ext cx="5334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프로젝트 구조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3" name="그림 10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69466" y="2104580"/>
            <a:ext cx="5768252" cy="7001320"/>
          </a:xfrm>
          <a:prstGeom prst="rect">
            <a:avLst/>
          </a:prstGeom>
        </p:spPr>
      </p:pic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287000" y="2171700"/>
            <a:ext cx="5638800" cy="704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 rot="0"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1011" name="가로 글상자 1010"/>
          <p:cNvSpPr txBox="1"/>
          <p:nvPr/>
        </p:nvSpPr>
        <p:spPr>
          <a:xfrm>
            <a:off x="5715000" y="487680"/>
            <a:ext cx="6858000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application.yml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?? ??"/>
              </a:rPr>
              <a:t> 설정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?? ??"/>
            </a:endParaRPr>
          </a:p>
        </p:txBody>
      </p: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95400" y="2324100"/>
            <a:ext cx="6392891" cy="5638800"/>
          </a:xfrm>
          <a:prstGeom prst="rect">
            <a:avLst/>
          </a:prstGeom>
        </p:spPr>
      </p:pic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382000" y="2523945"/>
            <a:ext cx="8314660" cy="5239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1284</ep:Words>
  <ep:PresentationFormat>On-screen Show (4:3)</ep:PresentationFormat>
  <ep:Paragraphs>127</ep:Paragraphs>
  <ep:Slides>47</ep:Slides>
  <ep:Notes>20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ep:HeadingPairs>
  <ep:TitlesOfParts>
    <vt:vector size="4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2023-04-14T17:14:47.000</dcterms:created>
  <dc:creator>officegen</dc:creator>
  <cp:lastModifiedBy>user</cp:lastModifiedBy>
  <dcterms:modified xsi:type="dcterms:W3CDTF">2023-06-13T06:24:25.525</dcterms:modified>
  <cp:revision>330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