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배달의민족 한나체 Pro" panose="020B0600000101010101" pitchFamily="50" charset="-127"/>
      <p:regular r:id="rId9"/>
    </p:embeddedFont>
    <p:embeddedFont>
      <p:font typeface="맑은 고딕" panose="020B0503020000020004" pitchFamily="50" charset="-127"/>
      <p:regular r:id="rId10"/>
      <p:bold r:id="rId11"/>
    </p:embeddedFont>
    <p:embeddedFont>
      <p:font typeface="배달의민족 주아" panose="02020603020101020101" pitchFamily="18" charset="-127"/>
      <p:regular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5D423-CDDD-42B9-AE6B-214D504ECB6B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2FC6D-FAA0-4399-92BA-F4BA2F0B5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02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369-16BE-4621-AF2F-B3B939425A93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31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369-16BE-4621-AF2F-B3B939425A93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92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369-16BE-4621-AF2F-B3B939425A93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97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369-16BE-4621-AF2F-B3B939425A93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86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369-16BE-4621-AF2F-B3B939425A93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20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369-16BE-4621-AF2F-B3B939425A93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33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369-16BE-4621-AF2F-B3B939425A93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85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369-16BE-4621-AF2F-B3B939425A93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3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369-16BE-4621-AF2F-B3B939425A93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42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369-16BE-4621-AF2F-B3B939425A93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2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369-16BE-4621-AF2F-B3B939425A93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1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28369-16BE-4621-AF2F-B3B939425A93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79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82" y="82105"/>
            <a:ext cx="200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Sma-IT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정의서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96844" y="756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451437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80" y="498252"/>
            <a:ext cx="358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매장 배치용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입장시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Cam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Page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70065" y="933446"/>
            <a:ext cx="8337665" cy="5536276"/>
            <a:chOff x="532015" y="914400"/>
            <a:chExt cx="8337665" cy="5536276"/>
          </a:xfrm>
        </p:grpSpPr>
        <p:sp>
          <p:nvSpPr>
            <p:cNvPr id="5" name="직사각형 4"/>
            <p:cNvSpPr/>
            <p:nvPr/>
          </p:nvSpPr>
          <p:spPr>
            <a:xfrm>
              <a:off x="532015" y="914400"/>
              <a:ext cx="8337665" cy="5536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015" y="920923"/>
              <a:ext cx="2351573" cy="669752"/>
            </a:xfrm>
            <a:prstGeom prst="rect">
              <a:avLst/>
            </a:prstGeom>
          </p:spPr>
        </p:pic>
        <p:grpSp>
          <p:nvGrpSpPr>
            <p:cNvPr id="23" name="그룹 22"/>
            <p:cNvGrpSpPr/>
            <p:nvPr/>
          </p:nvGrpSpPr>
          <p:grpSpPr>
            <a:xfrm>
              <a:off x="4114213" y="1590675"/>
              <a:ext cx="3714791" cy="4512708"/>
              <a:chOff x="2843451" y="1676399"/>
              <a:chExt cx="3714791" cy="4512708"/>
            </a:xfrm>
          </p:grpSpPr>
          <p:sp>
            <p:nvSpPr>
              <p:cNvPr id="13" name="1/2 액자 12"/>
              <p:cNvSpPr/>
              <p:nvPr/>
            </p:nvSpPr>
            <p:spPr>
              <a:xfrm>
                <a:off x="3099088" y="1676399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1/2 액자 13"/>
              <p:cNvSpPr/>
              <p:nvPr/>
            </p:nvSpPr>
            <p:spPr>
              <a:xfrm flipV="1">
                <a:off x="3099088" y="4676774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1/2 액자 14"/>
              <p:cNvSpPr/>
              <p:nvPr/>
            </p:nvSpPr>
            <p:spPr>
              <a:xfrm flipH="1" flipV="1">
                <a:off x="5835013" y="4676774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1/2 액자 15"/>
              <p:cNvSpPr/>
              <p:nvPr/>
            </p:nvSpPr>
            <p:spPr>
              <a:xfrm flipH="1">
                <a:off x="5835013" y="1676399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3374014" y="1847850"/>
                <a:ext cx="2735925" cy="315277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099088" y="5819775"/>
                <a:ext cx="3285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43451" y="5417639"/>
                <a:ext cx="37147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>
                    <a:solidFill>
                      <a:srgbClr val="192537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얼굴을 가이드라인에 맞춰주시고</a:t>
                </a:r>
                <a:endParaRPr lang="en-US" altLang="ko-KR" dirty="0" smtClean="0">
                  <a:solidFill>
                    <a:srgbClr val="192537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endParaRPr>
              </a:p>
              <a:p>
                <a:pPr algn="ctr"/>
                <a:r>
                  <a:rPr lang="ko-KR" altLang="en-US" dirty="0" smtClean="0">
                    <a:solidFill>
                      <a:srgbClr val="192537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인식이 완료될때까지 잠시 기다려주세요</a:t>
                </a:r>
                <a:r>
                  <a:rPr lang="en-US" altLang="ko-KR" dirty="0" smtClean="0">
                    <a:solidFill>
                      <a:srgbClr val="192537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.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084031" y="1826262"/>
              <a:ext cx="1971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방문을 진심으로</a:t>
              </a:r>
              <a:endParaRPr lang="en-US" altLang="ko-KR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환영합니다</a:t>
              </a:r>
              <a:r>
                <a:rPr lang="en-US" altLang="ko-KR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</a:t>
              </a:r>
              <a:endParaRPr lang="ko-KR" altLang="en-US" dirty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840915" y="2952520"/>
              <a:ext cx="2433835" cy="2715903"/>
            </a:xfrm>
            <a:prstGeom prst="roundRect">
              <a:avLst/>
            </a:prstGeom>
            <a:noFill/>
            <a:ln w="28575">
              <a:solidFill>
                <a:srgbClr val="1925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40307" y="3005014"/>
              <a:ext cx="1265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SALE </a:t>
              </a:r>
              <a:r>
                <a:rPr lang="ko-KR" altLang="en-US" sz="1600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상품</a:t>
              </a:r>
              <a:endParaRPr lang="ko-KR" altLang="en-US" sz="1600" dirty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40307" y="4203527"/>
              <a:ext cx="1265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New </a:t>
              </a:r>
              <a:r>
                <a:rPr lang="ko-KR" altLang="en-US" sz="1600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상품</a:t>
              </a:r>
              <a:endParaRPr lang="ko-KR" altLang="en-US" sz="1600" dirty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436" y="3374899"/>
              <a:ext cx="797296" cy="797296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7252" y="3343568"/>
              <a:ext cx="799200" cy="799200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532" y="4571244"/>
              <a:ext cx="799200" cy="799200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7252" y="4603127"/>
              <a:ext cx="799200" cy="799200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8693546" y="1934641"/>
            <a:ext cx="34984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얼굴 인식 진행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마스크 착용 여부 체크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(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미착용시 경고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출입 불가 안내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</a:p>
          <a:p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마스크 착용 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&amp;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등록된 고객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이라면 인식 완료시 입장 안내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(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매장 직원에게 고객 정보 제공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</a:p>
          <a:p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인식이 되는 시간 동안 기다림의 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지루함을 없애기 위한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</a:p>
          <a:p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SALE, NEW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상품 소개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19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82" y="82105"/>
            <a:ext cx="200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Sma-IT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정의서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96844" y="756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451437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81" y="498252"/>
            <a:ext cx="368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매장 배치용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결제시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Cam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Page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70065" y="933446"/>
            <a:ext cx="8337665" cy="5536276"/>
            <a:chOff x="532015" y="914400"/>
            <a:chExt cx="8337665" cy="5536276"/>
          </a:xfrm>
        </p:grpSpPr>
        <p:sp>
          <p:nvSpPr>
            <p:cNvPr id="5" name="직사각형 4"/>
            <p:cNvSpPr/>
            <p:nvPr/>
          </p:nvSpPr>
          <p:spPr>
            <a:xfrm>
              <a:off x="532015" y="914400"/>
              <a:ext cx="8337665" cy="5536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015" y="920923"/>
              <a:ext cx="2351573" cy="669752"/>
            </a:xfrm>
            <a:prstGeom prst="rect">
              <a:avLst/>
            </a:prstGeom>
          </p:spPr>
        </p:pic>
        <p:grpSp>
          <p:nvGrpSpPr>
            <p:cNvPr id="23" name="그룹 22"/>
            <p:cNvGrpSpPr/>
            <p:nvPr/>
          </p:nvGrpSpPr>
          <p:grpSpPr>
            <a:xfrm>
              <a:off x="4114213" y="1590675"/>
              <a:ext cx="3714791" cy="4512708"/>
              <a:chOff x="2843451" y="1676399"/>
              <a:chExt cx="3714791" cy="4512708"/>
            </a:xfrm>
          </p:grpSpPr>
          <p:sp>
            <p:nvSpPr>
              <p:cNvPr id="13" name="1/2 액자 12"/>
              <p:cNvSpPr/>
              <p:nvPr/>
            </p:nvSpPr>
            <p:spPr>
              <a:xfrm>
                <a:off x="3099088" y="1676399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1/2 액자 13"/>
              <p:cNvSpPr/>
              <p:nvPr/>
            </p:nvSpPr>
            <p:spPr>
              <a:xfrm flipV="1">
                <a:off x="3099088" y="4676774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1/2 액자 14"/>
              <p:cNvSpPr/>
              <p:nvPr/>
            </p:nvSpPr>
            <p:spPr>
              <a:xfrm flipH="1" flipV="1">
                <a:off x="5835013" y="4676774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1/2 액자 15"/>
              <p:cNvSpPr/>
              <p:nvPr/>
            </p:nvSpPr>
            <p:spPr>
              <a:xfrm flipH="1">
                <a:off x="5835013" y="1676399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3374014" y="1847850"/>
                <a:ext cx="2735925" cy="315277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099088" y="5819775"/>
                <a:ext cx="3285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43451" y="5417639"/>
                <a:ext cx="37147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>
                    <a:solidFill>
                      <a:srgbClr val="192537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얼굴을 가이드라인에 맞춰주시고</a:t>
                </a:r>
                <a:endParaRPr lang="en-US" altLang="ko-KR" dirty="0" smtClean="0">
                  <a:solidFill>
                    <a:srgbClr val="192537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endParaRPr>
              </a:p>
              <a:p>
                <a:pPr algn="ctr"/>
                <a:r>
                  <a:rPr lang="ko-KR" altLang="en-US" dirty="0" smtClean="0">
                    <a:solidFill>
                      <a:srgbClr val="192537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결제가 완료될때까지 잠시 기다려주세요</a:t>
                </a:r>
                <a:r>
                  <a:rPr lang="en-US" altLang="ko-KR" dirty="0" smtClean="0">
                    <a:solidFill>
                      <a:srgbClr val="192537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.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083359" y="1825536"/>
              <a:ext cx="1971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등록된 결제 수단으로</a:t>
              </a:r>
              <a:endParaRPr lang="en-US" altLang="ko-KR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결제됩니다</a:t>
              </a:r>
              <a:r>
                <a:rPr lang="en-US" altLang="ko-KR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</a:t>
              </a:r>
              <a:endParaRPr lang="ko-KR" altLang="en-US" dirty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836216" y="2694683"/>
              <a:ext cx="2433835" cy="2715903"/>
            </a:xfrm>
            <a:prstGeom prst="roundRect">
              <a:avLst/>
            </a:prstGeom>
            <a:noFill/>
            <a:ln w="28575">
              <a:solidFill>
                <a:srgbClr val="1925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20622" y="2757793"/>
              <a:ext cx="1265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구매 목록</a:t>
              </a:r>
              <a:endParaRPr lang="ko-KR" altLang="en-US" sz="1600" dirty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55979" y="3148765"/>
              <a:ext cx="1265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상품명</a:t>
              </a:r>
              <a:endParaRPr lang="ko-KR" altLang="en-US" sz="1400" dirty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00370" y="3148765"/>
              <a:ext cx="672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가격</a:t>
              </a:r>
              <a:endParaRPr lang="ko-KR" altLang="en-US" sz="1400" dirty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57945" y="4990744"/>
              <a:ext cx="2012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총액 </a:t>
              </a:r>
              <a:r>
                <a:rPr lang="en-US" altLang="ko-KR" sz="1400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: 100,000,000</a:t>
              </a:r>
              <a:endParaRPr lang="ko-KR" altLang="en-US" sz="1400" dirty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694557" y="2490913"/>
            <a:ext cx="3498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얼굴 인식 진행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등록된 결제 수단이 있다면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</a:t>
            </a:r>
          </a:p>
          <a:p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얼굴인식을 통해서 결제합니다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구매 목록을 볼 수 있으며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</a:t>
            </a:r>
          </a:p>
          <a:p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개별 금액 및 총액을 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확인할 수 있습니다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474266" y="3152941"/>
            <a:ext cx="2433835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861995" y="3167811"/>
            <a:ext cx="0" cy="1781006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74266" y="4933947"/>
            <a:ext cx="2433835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74266" y="3466060"/>
            <a:ext cx="2433835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4254" y="3560014"/>
            <a:ext cx="1200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벤츠 </a:t>
            </a:r>
            <a:r>
              <a:rPr lang="en-US" altLang="ko-KR" sz="1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e350</a:t>
            </a:r>
            <a:endParaRPr lang="ko-KR" altLang="en-US" sz="1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26164" y="3553012"/>
            <a:ext cx="1200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89,500,000</a:t>
            </a:r>
            <a:endParaRPr lang="ko-KR" altLang="en-US" sz="1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4266" y="3906722"/>
            <a:ext cx="14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에르메스</a:t>
            </a:r>
            <a:r>
              <a:rPr lang="ko-KR" altLang="en-US" sz="1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14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벌킨</a:t>
            </a:r>
            <a:r>
              <a:rPr lang="en-US" altLang="ko-KR" sz="1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30</a:t>
            </a:r>
            <a:endParaRPr lang="ko-KR" altLang="en-US" sz="1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36491" y="3899473"/>
            <a:ext cx="1200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10,500,000</a:t>
            </a:r>
            <a:endParaRPr lang="ko-KR" altLang="en-US" sz="1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61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82" y="82105"/>
            <a:ext cx="200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Sma-IT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정의서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96844" y="756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451437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81" y="498252"/>
            <a:ext cx="368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매장 배치용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퇴장시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Cam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Page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72447" y="941124"/>
            <a:ext cx="8337665" cy="5536276"/>
            <a:chOff x="532015" y="914400"/>
            <a:chExt cx="8337665" cy="5536276"/>
          </a:xfrm>
        </p:grpSpPr>
        <p:sp>
          <p:nvSpPr>
            <p:cNvPr id="5" name="직사각형 4"/>
            <p:cNvSpPr/>
            <p:nvPr/>
          </p:nvSpPr>
          <p:spPr>
            <a:xfrm>
              <a:off x="532015" y="914400"/>
              <a:ext cx="8337665" cy="5536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015" y="920923"/>
              <a:ext cx="2351573" cy="669752"/>
            </a:xfrm>
            <a:prstGeom prst="rect">
              <a:avLst/>
            </a:prstGeom>
          </p:spPr>
        </p:pic>
        <p:grpSp>
          <p:nvGrpSpPr>
            <p:cNvPr id="23" name="그룹 22"/>
            <p:cNvGrpSpPr/>
            <p:nvPr/>
          </p:nvGrpSpPr>
          <p:grpSpPr>
            <a:xfrm>
              <a:off x="4114213" y="1590675"/>
              <a:ext cx="3714791" cy="4512708"/>
              <a:chOff x="2843451" y="1676399"/>
              <a:chExt cx="3714791" cy="4512708"/>
            </a:xfrm>
          </p:grpSpPr>
          <p:sp>
            <p:nvSpPr>
              <p:cNvPr id="13" name="1/2 액자 12"/>
              <p:cNvSpPr/>
              <p:nvPr/>
            </p:nvSpPr>
            <p:spPr>
              <a:xfrm>
                <a:off x="3099088" y="1676399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1/2 액자 13"/>
              <p:cNvSpPr/>
              <p:nvPr/>
            </p:nvSpPr>
            <p:spPr>
              <a:xfrm flipV="1">
                <a:off x="3099088" y="4676774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1/2 액자 14"/>
              <p:cNvSpPr/>
              <p:nvPr/>
            </p:nvSpPr>
            <p:spPr>
              <a:xfrm flipH="1" flipV="1">
                <a:off x="5835013" y="4676774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1/2 액자 15"/>
              <p:cNvSpPr/>
              <p:nvPr/>
            </p:nvSpPr>
            <p:spPr>
              <a:xfrm flipH="1">
                <a:off x="5835013" y="1676399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3374014" y="1847850"/>
                <a:ext cx="2735925" cy="315277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099088" y="5819775"/>
                <a:ext cx="3285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43451" y="5417639"/>
                <a:ext cx="37147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>
                    <a:solidFill>
                      <a:srgbClr val="192537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얼굴을 가이드라인에 맞춰주시고</a:t>
                </a:r>
                <a:endParaRPr lang="en-US" altLang="ko-KR" dirty="0" smtClean="0">
                  <a:solidFill>
                    <a:srgbClr val="192537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endParaRPr>
              </a:p>
              <a:p>
                <a:pPr algn="ctr"/>
                <a:r>
                  <a:rPr lang="ko-KR" altLang="en-US" dirty="0" smtClean="0">
                    <a:solidFill>
                      <a:srgbClr val="192537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인식이 완료될때까지 잠시 기다려주세요</a:t>
                </a:r>
                <a:r>
                  <a:rPr lang="en-US" altLang="ko-KR" dirty="0" smtClean="0">
                    <a:solidFill>
                      <a:srgbClr val="192537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.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083359" y="1825536"/>
              <a:ext cx="1971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만족도 평가가</a:t>
              </a:r>
              <a:endParaRPr lang="en-US" altLang="ko-KR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저장됩니다</a:t>
              </a:r>
              <a:r>
                <a:rPr lang="en-US" altLang="ko-KR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</a:t>
              </a:r>
              <a:endParaRPr lang="ko-KR" altLang="en-US" dirty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736622" y="2975158"/>
            <a:ext cx="3498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얼굴 인식 진행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감정분석을 통해서 만족도를 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저장합니다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455452" y="2556775"/>
            <a:ext cx="2503588" cy="2616343"/>
            <a:chOff x="5764915" y="2456206"/>
            <a:chExt cx="2229028" cy="2208206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91449" y="2456206"/>
              <a:ext cx="2088484" cy="2208206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6709482" y="2538531"/>
              <a:ext cx="3902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accent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기쁨</a:t>
              </a:r>
              <a:endParaRPr lang="ko-KR" altLang="en-US" sz="8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246676" y="2729671"/>
              <a:ext cx="3902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accent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재미</a:t>
              </a:r>
              <a:endParaRPr lang="ko-KR" altLang="en-US" sz="8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03722" y="3208143"/>
              <a:ext cx="3902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>
                  <a:solidFill>
                    <a:schemeClr val="accent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긍지</a:t>
              </a:r>
              <a:endParaRPr lang="ko-KR" altLang="en-US" sz="8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16061" y="2729351"/>
              <a:ext cx="3902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>
                  <a:solidFill>
                    <a:schemeClr val="accent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안심</a:t>
              </a:r>
              <a:endParaRPr lang="ko-KR" altLang="en-US" sz="8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764915" y="3210665"/>
              <a:ext cx="3902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>
                  <a:solidFill>
                    <a:schemeClr val="accent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만족</a:t>
              </a:r>
              <a:endParaRPr lang="ko-KR" altLang="en-US" sz="8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598879" y="3790684"/>
              <a:ext cx="3902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accent2">
                      <a:lumMod val="7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불만</a:t>
              </a:r>
              <a:endParaRPr lang="ko-KR" altLang="en-US" sz="800" dirty="0">
                <a:solidFill>
                  <a:schemeClr val="accent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238802" y="4269156"/>
              <a:ext cx="3902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accent2">
                      <a:lumMod val="7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공포</a:t>
              </a:r>
              <a:endParaRPr lang="ko-KR" altLang="en-US" sz="800" dirty="0">
                <a:solidFill>
                  <a:schemeClr val="accent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09482" y="4422490"/>
              <a:ext cx="3902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accent2">
                      <a:lumMod val="7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슬픔</a:t>
              </a:r>
              <a:endParaRPr lang="ko-KR" altLang="en-US" sz="800" dirty="0">
                <a:solidFill>
                  <a:schemeClr val="accent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101617" y="4269156"/>
              <a:ext cx="3902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>
                  <a:solidFill>
                    <a:schemeClr val="accent2">
                      <a:lumMod val="7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혐오</a:t>
              </a:r>
              <a:endParaRPr lang="ko-KR" altLang="en-US" sz="800" dirty="0">
                <a:solidFill>
                  <a:schemeClr val="accent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78126" y="3787842"/>
              <a:ext cx="3902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accent2">
                      <a:lumMod val="7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분노</a:t>
              </a:r>
              <a:endParaRPr lang="ko-KR" altLang="en-US" sz="800" dirty="0">
                <a:solidFill>
                  <a:schemeClr val="accent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6" name="타원 5"/>
          <p:cNvSpPr/>
          <p:nvPr/>
        </p:nvSpPr>
        <p:spPr>
          <a:xfrm>
            <a:off x="4806717" y="2593516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5618206" y="2376823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6440357" y="2537060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5618206" y="2958688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660944" y="2909580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986458" y="2779222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6623068" y="2909580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249092" y="2779222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5259496" y="3372806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6003325" y="3373241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5625193" y="3746579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6523754" y="3906557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5858690" y="4008951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5392071" y="4008951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4774368" y="3889109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5618206" y="4532826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53" idx="2"/>
          </p:cNvCxnSpPr>
          <p:nvPr/>
        </p:nvCxnSpPr>
        <p:spPr>
          <a:xfrm flipH="1">
            <a:off x="4815029" y="2401498"/>
            <a:ext cx="803177" cy="220826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6" idx="3"/>
            <a:endCxn id="56" idx="0"/>
          </p:cNvCxnSpPr>
          <p:nvPr/>
        </p:nvCxnSpPr>
        <p:spPr>
          <a:xfrm flipH="1">
            <a:off x="4684798" y="2635638"/>
            <a:ext cx="128906" cy="273942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6" idx="5"/>
            <a:endCxn id="73" idx="2"/>
          </p:cNvCxnSpPr>
          <p:nvPr/>
        </p:nvCxnSpPr>
        <p:spPr>
          <a:xfrm>
            <a:off x="4847438" y="2635638"/>
            <a:ext cx="401654" cy="168259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6" idx="6"/>
            <a:endCxn id="73" idx="2"/>
          </p:cNvCxnSpPr>
          <p:nvPr/>
        </p:nvCxnSpPr>
        <p:spPr>
          <a:xfrm flipV="1">
            <a:off x="4708652" y="2803897"/>
            <a:ext cx="540440" cy="130358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73" idx="5"/>
            <a:endCxn id="55" idx="2"/>
          </p:cNvCxnSpPr>
          <p:nvPr/>
        </p:nvCxnSpPr>
        <p:spPr>
          <a:xfrm>
            <a:off x="5289813" y="2821344"/>
            <a:ext cx="328393" cy="162019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53" idx="3"/>
            <a:endCxn id="73" idx="7"/>
          </p:cNvCxnSpPr>
          <p:nvPr/>
        </p:nvCxnSpPr>
        <p:spPr>
          <a:xfrm flipH="1">
            <a:off x="5289813" y="2418945"/>
            <a:ext cx="335380" cy="367504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53" idx="4"/>
            <a:endCxn id="55" idx="0"/>
          </p:cNvCxnSpPr>
          <p:nvPr/>
        </p:nvCxnSpPr>
        <p:spPr>
          <a:xfrm>
            <a:off x="5642060" y="2426172"/>
            <a:ext cx="0" cy="532516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53" idx="6"/>
            <a:endCxn id="57" idx="1"/>
          </p:cNvCxnSpPr>
          <p:nvPr/>
        </p:nvCxnSpPr>
        <p:spPr>
          <a:xfrm>
            <a:off x="5665914" y="2401498"/>
            <a:ext cx="327531" cy="384951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53" idx="6"/>
            <a:endCxn id="54" idx="2"/>
          </p:cNvCxnSpPr>
          <p:nvPr/>
        </p:nvCxnSpPr>
        <p:spPr>
          <a:xfrm>
            <a:off x="5665914" y="2401498"/>
            <a:ext cx="774443" cy="160237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54" idx="2"/>
            <a:endCxn id="57" idx="6"/>
          </p:cNvCxnSpPr>
          <p:nvPr/>
        </p:nvCxnSpPr>
        <p:spPr>
          <a:xfrm flipH="1">
            <a:off x="6034166" y="2561735"/>
            <a:ext cx="406191" cy="242162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57" idx="3"/>
            <a:endCxn id="55" idx="6"/>
          </p:cNvCxnSpPr>
          <p:nvPr/>
        </p:nvCxnSpPr>
        <p:spPr>
          <a:xfrm flipH="1">
            <a:off x="5665914" y="2821344"/>
            <a:ext cx="327531" cy="162019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57" idx="5"/>
            <a:endCxn id="72" idx="2"/>
          </p:cNvCxnSpPr>
          <p:nvPr/>
        </p:nvCxnSpPr>
        <p:spPr>
          <a:xfrm>
            <a:off x="6027179" y="2821344"/>
            <a:ext cx="595889" cy="112911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54" idx="5"/>
            <a:endCxn id="72" idx="0"/>
          </p:cNvCxnSpPr>
          <p:nvPr/>
        </p:nvCxnSpPr>
        <p:spPr>
          <a:xfrm>
            <a:off x="6481078" y="2579182"/>
            <a:ext cx="165844" cy="330398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55" idx="4"/>
            <a:endCxn id="74" idx="7"/>
          </p:cNvCxnSpPr>
          <p:nvPr/>
        </p:nvCxnSpPr>
        <p:spPr>
          <a:xfrm flipH="1">
            <a:off x="5300217" y="3008037"/>
            <a:ext cx="341843" cy="371996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55" idx="5"/>
            <a:endCxn id="75" idx="1"/>
          </p:cNvCxnSpPr>
          <p:nvPr/>
        </p:nvCxnSpPr>
        <p:spPr>
          <a:xfrm>
            <a:off x="5658927" y="3000810"/>
            <a:ext cx="351385" cy="379658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57" idx="5"/>
            <a:endCxn id="75" idx="7"/>
          </p:cNvCxnSpPr>
          <p:nvPr/>
        </p:nvCxnSpPr>
        <p:spPr>
          <a:xfrm>
            <a:off x="6027179" y="2821344"/>
            <a:ext cx="16867" cy="559124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>
            <a:stCxn id="73" idx="4"/>
            <a:endCxn id="74" idx="1"/>
          </p:cNvCxnSpPr>
          <p:nvPr/>
        </p:nvCxnSpPr>
        <p:spPr>
          <a:xfrm flipH="1">
            <a:off x="5266483" y="2828571"/>
            <a:ext cx="6463" cy="551462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56" idx="4"/>
            <a:endCxn id="74" idx="2"/>
          </p:cNvCxnSpPr>
          <p:nvPr/>
        </p:nvCxnSpPr>
        <p:spPr>
          <a:xfrm>
            <a:off x="4684798" y="2958929"/>
            <a:ext cx="574698" cy="438552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72" idx="3"/>
            <a:endCxn id="75" idx="6"/>
          </p:cNvCxnSpPr>
          <p:nvPr/>
        </p:nvCxnSpPr>
        <p:spPr>
          <a:xfrm flipH="1">
            <a:off x="6051033" y="2951702"/>
            <a:ext cx="579022" cy="446214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55" idx="4"/>
            <a:endCxn id="76" idx="0"/>
          </p:cNvCxnSpPr>
          <p:nvPr/>
        </p:nvCxnSpPr>
        <p:spPr>
          <a:xfrm>
            <a:off x="5642060" y="3008037"/>
            <a:ext cx="6987" cy="738542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56" idx="4"/>
            <a:endCxn id="80" idx="0"/>
          </p:cNvCxnSpPr>
          <p:nvPr/>
        </p:nvCxnSpPr>
        <p:spPr>
          <a:xfrm>
            <a:off x="4684798" y="2958929"/>
            <a:ext cx="113424" cy="930180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74" idx="3"/>
            <a:endCxn id="80" idx="6"/>
          </p:cNvCxnSpPr>
          <p:nvPr/>
        </p:nvCxnSpPr>
        <p:spPr>
          <a:xfrm flipH="1">
            <a:off x="4822076" y="3414928"/>
            <a:ext cx="444407" cy="498856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80" idx="6"/>
            <a:endCxn id="79" idx="2"/>
          </p:cNvCxnSpPr>
          <p:nvPr/>
        </p:nvCxnSpPr>
        <p:spPr>
          <a:xfrm>
            <a:off x="4822076" y="3913784"/>
            <a:ext cx="569995" cy="119842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74" idx="4"/>
            <a:endCxn id="79" idx="0"/>
          </p:cNvCxnSpPr>
          <p:nvPr/>
        </p:nvCxnSpPr>
        <p:spPr>
          <a:xfrm>
            <a:off x="5283350" y="3422155"/>
            <a:ext cx="132575" cy="586796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74" idx="6"/>
            <a:endCxn id="76" idx="2"/>
          </p:cNvCxnSpPr>
          <p:nvPr/>
        </p:nvCxnSpPr>
        <p:spPr>
          <a:xfrm>
            <a:off x="5307204" y="3397481"/>
            <a:ext cx="317989" cy="373773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stCxn id="76" idx="4"/>
            <a:endCxn id="79" idx="6"/>
          </p:cNvCxnSpPr>
          <p:nvPr/>
        </p:nvCxnSpPr>
        <p:spPr>
          <a:xfrm flipH="1">
            <a:off x="5439779" y="3795928"/>
            <a:ext cx="209268" cy="237698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stCxn id="75" idx="4"/>
            <a:endCxn id="76" idx="6"/>
          </p:cNvCxnSpPr>
          <p:nvPr/>
        </p:nvCxnSpPr>
        <p:spPr>
          <a:xfrm flipH="1">
            <a:off x="5672901" y="3422590"/>
            <a:ext cx="354278" cy="348664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75" idx="4"/>
            <a:endCxn id="78" idx="7"/>
          </p:cNvCxnSpPr>
          <p:nvPr/>
        </p:nvCxnSpPr>
        <p:spPr>
          <a:xfrm flipH="1">
            <a:off x="5899411" y="3422590"/>
            <a:ext cx="127768" cy="593588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76" idx="4"/>
            <a:endCxn id="78" idx="2"/>
          </p:cNvCxnSpPr>
          <p:nvPr/>
        </p:nvCxnSpPr>
        <p:spPr>
          <a:xfrm>
            <a:off x="5649047" y="3795928"/>
            <a:ext cx="209643" cy="237698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endCxn id="81" idx="0"/>
          </p:cNvCxnSpPr>
          <p:nvPr/>
        </p:nvCxnSpPr>
        <p:spPr>
          <a:xfrm>
            <a:off x="5640801" y="3787651"/>
            <a:ext cx="1259" cy="745175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>
            <a:stCxn id="80" idx="5"/>
            <a:endCxn id="81" idx="2"/>
          </p:cNvCxnSpPr>
          <p:nvPr/>
        </p:nvCxnSpPr>
        <p:spPr>
          <a:xfrm>
            <a:off x="4815089" y="3931231"/>
            <a:ext cx="803117" cy="626270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stCxn id="79" idx="4"/>
            <a:endCxn id="81" idx="1"/>
          </p:cNvCxnSpPr>
          <p:nvPr/>
        </p:nvCxnSpPr>
        <p:spPr>
          <a:xfrm>
            <a:off x="5415925" y="4058300"/>
            <a:ext cx="209268" cy="481753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stCxn id="78" idx="4"/>
            <a:endCxn id="81" idx="6"/>
          </p:cNvCxnSpPr>
          <p:nvPr/>
        </p:nvCxnSpPr>
        <p:spPr>
          <a:xfrm flipH="1">
            <a:off x="5665914" y="4058300"/>
            <a:ext cx="216630" cy="499201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75" idx="6"/>
            <a:endCxn id="77" idx="1"/>
          </p:cNvCxnSpPr>
          <p:nvPr/>
        </p:nvCxnSpPr>
        <p:spPr>
          <a:xfrm>
            <a:off x="6051033" y="3397916"/>
            <a:ext cx="479708" cy="515868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>
            <a:stCxn id="72" idx="4"/>
            <a:endCxn id="77" idx="7"/>
          </p:cNvCxnSpPr>
          <p:nvPr/>
        </p:nvCxnSpPr>
        <p:spPr>
          <a:xfrm flipH="1">
            <a:off x="6564475" y="2958929"/>
            <a:ext cx="82447" cy="954855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>
            <a:stCxn id="77" idx="2"/>
            <a:endCxn id="78" idx="6"/>
          </p:cNvCxnSpPr>
          <p:nvPr/>
        </p:nvCxnSpPr>
        <p:spPr>
          <a:xfrm flipH="1">
            <a:off x="5906398" y="3931232"/>
            <a:ext cx="617356" cy="102394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>
            <a:stCxn id="77" idx="4"/>
            <a:endCxn id="81" idx="6"/>
          </p:cNvCxnSpPr>
          <p:nvPr/>
        </p:nvCxnSpPr>
        <p:spPr>
          <a:xfrm flipH="1">
            <a:off x="5665914" y="3955906"/>
            <a:ext cx="881694" cy="601595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0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82" y="82105"/>
            <a:ext cx="200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Sma-IT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정의서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96844" y="756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451437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81" y="498252"/>
            <a:ext cx="368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관리자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Main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Page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97385" y="914398"/>
            <a:ext cx="8337665" cy="5536276"/>
            <a:chOff x="532015" y="914400"/>
            <a:chExt cx="8337665" cy="5536276"/>
          </a:xfrm>
        </p:grpSpPr>
        <p:sp>
          <p:nvSpPr>
            <p:cNvPr id="5" name="직사각형 4"/>
            <p:cNvSpPr/>
            <p:nvPr/>
          </p:nvSpPr>
          <p:spPr>
            <a:xfrm>
              <a:off x="532015" y="914400"/>
              <a:ext cx="8337665" cy="5536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015" y="920923"/>
              <a:ext cx="2351573" cy="669752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8675768" y="2528374"/>
            <a:ext cx="3498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관리자는 다음과 같은 페이지에서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현재 매장에 방문한 고객들의 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정보를 알 수 있습니다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b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고객 등록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고객 정보 수정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탭으로 이동할 수 있습니다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만족도를 확인할 수 있습니다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723866" y="2561617"/>
            <a:ext cx="1662546" cy="3506674"/>
          </a:xfrm>
          <a:prstGeom prst="roundRect">
            <a:avLst/>
          </a:prstGeom>
          <a:noFill/>
          <a:ln w="38100"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2609130" y="2561617"/>
            <a:ext cx="1662546" cy="3506674"/>
          </a:xfrm>
          <a:prstGeom prst="roundRect">
            <a:avLst/>
          </a:prstGeom>
          <a:noFill/>
          <a:ln w="38100"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4476471" y="2561617"/>
            <a:ext cx="1662546" cy="3506674"/>
          </a:xfrm>
          <a:prstGeom prst="roundRect">
            <a:avLst/>
          </a:prstGeom>
          <a:noFill/>
          <a:ln w="38100"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6360614" y="2561617"/>
            <a:ext cx="1662546" cy="3506674"/>
          </a:xfrm>
          <a:prstGeom prst="roundRect">
            <a:avLst/>
          </a:prstGeom>
          <a:noFill/>
          <a:ln w="38100"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8147821" y="4096453"/>
            <a:ext cx="262568" cy="319930"/>
          </a:xfrm>
          <a:prstGeom prst="chevron">
            <a:avLst/>
          </a:prstGeom>
          <a:noFill/>
          <a:ln w="28575"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 flipH="1">
            <a:off x="296680" y="4080456"/>
            <a:ext cx="262568" cy="335927"/>
          </a:xfrm>
          <a:prstGeom prst="chevron">
            <a:avLst/>
          </a:prstGeom>
          <a:noFill/>
          <a:ln w="28575"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6680" y="1966603"/>
            <a:ext cx="472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방문 고객 현황    </a:t>
            </a:r>
            <a:r>
              <a:rPr lang="en-US" altLang="ko-KR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</a:t>
            </a:r>
            <a:r>
              <a:rPr lang="ko-KR" altLang="en-US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고객 수 </a:t>
            </a:r>
            <a:r>
              <a:rPr lang="en-US" altLang="ko-KR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6</a:t>
            </a:r>
            <a:r>
              <a:rPr lang="ko-KR" altLang="en-US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 </a:t>
            </a:r>
            <a:r>
              <a:rPr lang="en-US" altLang="ko-KR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solidFill>
                <a:srgbClr val="19253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그림 9"/>
          <p:cNvPicPr preferRelativeResize="0">
            <a:picLocks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514" b="59306" l="34106" r="78035">
                        <a14:foregroundMark x1="36793" y1="50556" x2="34384" y2="55000"/>
                        <a14:foregroundMark x1="36979" y1="56111" x2="58665" y2="54306"/>
                        <a14:foregroundMark x1="57739" y1="55278" x2="58480" y2="56111"/>
                        <a14:foregroundMark x1="52363" y1="56806" x2="51622" y2="57500"/>
                        <a14:foregroundMark x1="38091" y1="55833" x2="37720" y2="58056"/>
                        <a14:foregroundMark x1="37164" y1="53611" x2="34754" y2="54583"/>
                        <a14:foregroundMark x1="35496" y1="50556" x2="34198" y2="53472"/>
                        <a14:foregroundMark x1="78035" y1="56944" x2="78035" y2="56944"/>
                      </a14:backgroundRemoval>
                    </a14:imgEffect>
                  </a14:imgLayer>
                </a14:imgProps>
              </a:ext>
            </a:extLst>
          </a:blip>
          <a:srcRect l="32205" t="30000" r="36469" b="43056"/>
          <a:stretch/>
        </p:blipFill>
        <p:spPr>
          <a:xfrm>
            <a:off x="864584" y="2759885"/>
            <a:ext cx="720000" cy="90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그림 21"/>
          <p:cNvPicPr preferRelativeResize="0">
            <a:picLocks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168" b="100000" l="0" r="100000">
                        <a14:foregroundMark x1="91988" y1="88614" x2="91691" y2="94554"/>
                        <a14:foregroundMark x1="91395" y1="80693" x2="97923" y2="84901"/>
                        <a14:foregroundMark x1="89021" y1="77228" x2="98220" y2="81436"/>
                        <a14:backgroundMark x1="17804" y1="69554" x2="8309" y2="774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0883" y="2759885"/>
            <a:ext cx="720000" cy="90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4" name="그림 93"/>
          <p:cNvPicPr preferRelativeResize="0">
            <a:picLocks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168" b="100000" l="0" r="100000">
                        <a14:foregroundMark x1="91988" y1="88614" x2="91691" y2="94554"/>
                        <a14:foregroundMark x1="91395" y1="80693" x2="97923" y2="84901"/>
                        <a14:foregroundMark x1="89021" y1="77228" x2="98220" y2="81436"/>
                        <a14:backgroundMark x1="17804" y1="69554" x2="8309" y2="774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8224" y="2759885"/>
            <a:ext cx="720000" cy="90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그림 23"/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6502368" y="2759885"/>
            <a:ext cx="720000" cy="90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6" name="TextBox 25"/>
          <p:cNvSpPr txBox="1"/>
          <p:nvPr/>
        </p:nvSpPr>
        <p:spPr>
          <a:xfrm>
            <a:off x="1599238" y="2836914"/>
            <a:ext cx="68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조준형</a:t>
            </a:r>
            <a:endParaRPr lang="en-US" altLang="ko-KR" sz="1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13</a:t>
            </a:r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</a:t>
            </a:r>
            <a:endParaRPr lang="en-US" altLang="ko-KR" sz="1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남성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548209" y="2836914"/>
            <a:ext cx="68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조조녕</a:t>
            </a:r>
            <a:endParaRPr lang="en-US" altLang="ko-KR" sz="1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</a:t>
            </a:r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</a:t>
            </a:r>
            <a:endParaRPr lang="en-US" altLang="ko-KR" sz="1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남성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421140" y="2836914"/>
            <a:ext cx="68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올라프</a:t>
            </a:r>
            <a:endParaRPr lang="en-US" altLang="ko-KR" sz="1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26</a:t>
            </a:r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</a:t>
            </a:r>
            <a:endParaRPr lang="en-US" altLang="ko-KR" sz="1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남성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298592" y="2836914"/>
            <a:ext cx="68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조순형</a:t>
            </a:r>
            <a:endParaRPr lang="en-US" altLang="ko-KR" sz="1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</a:t>
            </a:r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</a:t>
            </a:r>
            <a:endParaRPr lang="en-US" altLang="ko-KR" sz="1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</a:t>
            </a:r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19503" y="3711594"/>
            <a:ext cx="167317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등급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다이아몬드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관심 상품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명품 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매장 방문 횟수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13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요구 사항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먼저 말 걸지 말아주세요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문의 사항이 있으면 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여쭤볼게요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만족도 확인</a:t>
            </a:r>
            <a:endParaRPr lang="en-US" altLang="ko-KR" sz="1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723900" y="5438801"/>
            <a:ext cx="1661160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2610516" y="5438801"/>
            <a:ext cx="1661160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4477857" y="5438801"/>
            <a:ext cx="1661160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6362000" y="5438801"/>
            <a:ext cx="1661160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2610516" y="3711594"/>
            <a:ext cx="167317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등급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새싹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관심 상품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비니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매장 방문 횟수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6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요구 사항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먼저 말 거는게 힘들어요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먼저 다가와 주세요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1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만족도 확인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4" name="직선 연결선 113"/>
          <p:cNvCxnSpPr/>
          <p:nvPr/>
        </p:nvCxnSpPr>
        <p:spPr>
          <a:xfrm>
            <a:off x="723900" y="3712486"/>
            <a:ext cx="1661160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2616524" y="3712486"/>
            <a:ext cx="1661160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4476471" y="3712486"/>
            <a:ext cx="1661160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362000" y="3712486"/>
            <a:ext cx="1661160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77945" y="5511879"/>
            <a:ext cx="16071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입장 시간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21.03.04 18:18</a:t>
            </a:r>
          </a:p>
          <a:p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퇴장 시간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퇴장 전</a:t>
            </a:r>
          </a:p>
          <a:p>
            <a:endParaRPr lang="ko-KR" altLang="en-US" sz="1050" dirty="0"/>
          </a:p>
        </p:txBody>
      </p:sp>
      <p:sp>
        <p:nvSpPr>
          <p:cNvPr id="122" name="TextBox 121"/>
          <p:cNvSpPr txBox="1"/>
          <p:nvPr/>
        </p:nvSpPr>
        <p:spPr>
          <a:xfrm>
            <a:off x="2624821" y="5511879"/>
            <a:ext cx="16071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입장 시간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21.03.04 18:15</a:t>
            </a:r>
          </a:p>
          <a:p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퇴장 시간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퇴장 전</a:t>
            </a:r>
          </a:p>
          <a:p>
            <a:endParaRPr lang="ko-KR" altLang="en-US" sz="1050" dirty="0"/>
          </a:p>
        </p:txBody>
      </p:sp>
      <p:sp>
        <p:nvSpPr>
          <p:cNvPr id="124" name="TextBox 123"/>
          <p:cNvSpPr txBox="1"/>
          <p:nvPr/>
        </p:nvSpPr>
        <p:spPr>
          <a:xfrm>
            <a:off x="4514046" y="5511879"/>
            <a:ext cx="162957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입장 시간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21.03.04 18:08</a:t>
            </a:r>
          </a:p>
          <a:p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퇴장 시간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퇴장 전</a:t>
            </a:r>
          </a:p>
          <a:p>
            <a:endParaRPr lang="ko-KR" altLang="en-US" sz="1050" dirty="0"/>
          </a:p>
        </p:txBody>
      </p:sp>
      <p:sp>
        <p:nvSpPr>
          <p:cNvPr id="126" name="TextBox 125"/>
          <p:cNvSpPr txBox="1"/>
          <p:nvPr/>
        </p:nvSpPr>
        <p:spPr>
          <a:xfrm>
            <a:off x="6340801" y="5511879"/>
            <a:ext cx="166366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입장 시간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21.03.04 18:02</a:t>
            </a:r>
          </a:p>
          <a:p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퇴장 시간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퇴장 전</a:t>
            </a:r>
          </a:p>
          <a:p>
            <a:endParaRPr lang="ko-KR" altLang="en-US" sz="1050" dirty="0"/>
          </a:p>
        </p:txBody>
      </p:sp>
      <p:sp>
        <p:nvSpPr>
          <p:cNvPr id="128" name="직사각형 127"/>
          <p:cNvSpPr/>
          <p:nvPr/>
        </p:nvSpPr>
        <p:spPr>
          <a:xfrm>
            <a:off x="4485653" y="3711594"/>
            <a:ext cx="167317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등급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실버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관심 상품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셔츠 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매장 방문 횟수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3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요구 사항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저는 신상 셔츠는 다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구매할꺼에요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추천부탁드려요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만족도 확인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6359228" y="3711594"/>
            <a:ext cx="167317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등급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골드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관심 상품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비키니 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매장 방문 횟수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8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요구 사항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비키니를 자주 사는데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살 때 조금 부끄러우니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조용히 다가와주세요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만족도 확인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48958" y="906778"/>
            <a:ext cx="5986092" cy="676275"/>
          </a:xfrm>
          <a:prstGeom prst="rect">
            <a:avLst/>
          </a:prstGeom>
          <a:solidFill>
            <a:srgbClr val="192537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5498724" y="1055114"/>
            <a:ext cx="100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등록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778048" y="1061478"/>
            <a:ext cx="140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정보 수정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55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82" y="82105"/>
            <a:ext cx="200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Sma-IT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정의서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96844" y="756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451437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81" y="498252"/>
            <a:ext cx="368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등록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Page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97385" y="914398"/>
            <a:ext cx="8337665" cy="5536276"/>
            <a:chOff x="532015" y="914400"/>
            <a:chExt cx="8337665" cy="5536276"/>
          </a:xfrm>
        </p:grpSpPr>
        <p:sp>
          <p:nvSpPr>
            <p:cNvPr id="5" name="직사각형 4"/>
            <p:cNvSpPr/>
            <p:nvPr/>
          </p:nvSpPr>
          <p:spPr>
            <a:xfrm>
              <a:off x="532015" y="914400"/>
              <a:ext cx="8337665" cy="5536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015" y="920923"/>
              <a:ext cx="2351573" cy="669752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8577254" y="3341035"/>
            <a:ext cx="349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새로운 고객을 등록할 수 있습니다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548958" y="906778"/>
            <a:ext cx="5986092" cy="676275"/>
          </a:xfrm>
          <a:prstGeom prst="rect">
            <a:avLst/>
          </a:prstGeom>
          <a:solidFill>
            <a:srgbClr val="192537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5498724" y="1055114"/>
            <a:ext cx="100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등록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778048" y="1061478"/>
            <a:ext cx="140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정보 수정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37286" y="1927047"/>
            <a:ext cx="105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등록</a:t>
            </a:r>
            <a:endParaRPr lang="ko-KR" altLang="en-US" dirty="0">
              <a:solidFill>
                <a:srgbClr val="19253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432767" y="2335573"/>
            <a:ext cx="1720258" cy="1671973"/>
            <a:chOff x="3318467" y="1999199"/>
            <a:chExt cx="1980000" cy="2134367"/>
          </a:xfrm>
        </p:grpSpPr>
        <p:grpSp>
          <p:nvGrpSpPr>
            <p:cNvPr id="25" name="그룹 24"/>
            <p:cNvGrpSpPr/>
            <p:nvPr/>
          </p:nvGrpSpPr>
          <p:grpSpPr>
            <a:xfrm>
              <a:off x="3318467" y="1999199"/>
              <a:ext cx="1980000" cy="2134367"/>
              <a:chOff x="3318467" y="1999199"/>
              <a:chExt cx="1980000" cy="2134367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3318467" y="1999199"/>
                <a:ext cx="1980000" cy="1981200"/>
              </a:xfrm>
              <a:prstGeom prst="ellipse">
                <a:avLst/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순서도: 지연 16"/>
              <p:cNvSpPr/>
              <p:nvPr/>
            </p:nvSpPr>
            <p:spPr>
              <a:xfrm rot="16200000">
                <a:off x="3769096" y="2835358"/>
                <a:ext cx="1086044" cy="151037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4008429" y="2299179"/>
                <a:ext cx="600075" cy="6643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원호 17"/>
            <p:cNvSpPr/>
            <p:nvPr/>
          </p:nvSpPr>
          <p:spPr>
            <a:xfrm rot="5400000">
              <a:off x="3375958" y="2025662"/>
              <a:ext cx="1865018" cy="1980000"/>
            </a:xfrm>
            <a:prstGeom prst="arc">
              <a:avLst>
                <a:gd name="adj1" fmla="val 16200000"/>
                <a:gd name="adj2" fmla="val 4863201"/>
              </a:avLst>
            </a:prstGeom>
            <a:ln>
              <a:solidFill>
                <a:srgbClr val="1925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3557394" y="4417695"/>
            <a:ext cx="713751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54518" y="5375425"/>
            <a:ext cx="542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12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  <a:endParaRPr lang="ko-KR" altLang="en-US" sz="1200" dirty="0">
              <a:solidFill>
                <a:srgbClr val="19253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050178" y="4175544"/>
            <a:ext cx="5807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이름 </a:t>
            </a:r>
            <a:r>
              <a:rPr lang="en-US" altLang="ko-KR" sz="13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endParaRPr lang="ko-KR" altLang="en-US" sz="1300" dirty="0">
              <a:solidFill>
                <a:srgbClr val="19253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5134075" y="4417695"/>
            <a:ext cx="713751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626859" y="4175544"/>
            <a:ext cx="5807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나이 </a:t>
            </a:r>
            <a:r>
              <a:rPr lang="en-US" altLang="ko-KR" sz="13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endParaRPr lang="ko-KR" altLang="en-US" sz="1300" dirty="0">
              <a:solidFill>
                <a:srgbClr val="19253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3557394" y="4829985"/>
            <a:ext cx="2290432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761147" y="4563889"/>
            <a:ext cx="7962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관심 분야 </a:t>
            </a:r>
            <a:r>
              <a:rPr lang="en-US" altLang="ko-KR" sz="13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endParaRPr lang="ko-KR" altLang="en-US" sz="1300" dirty="0">
              <a:solidFill>
                <a:srgbClr val="19253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3557394" y="5213842"/>
            <a:ext cx="2290432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761147" y="4947746"/>
            <a:ext cx="7962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요구 사항</a:t>
            </a:r>
            <a:r>
              <a:rPr lang="en-US" altLang="ko-KR" sz="13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endParaRPr lang="ko-KR" altLang="en-US" sz="1300" dirty="0">
              <a:solidFill>
                <a:srgbClr val="19253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97362" y="5375425"/>
            <a:ext cx="691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  <a:r>
              <a:rPr lang="ko-KR" altLang="en-US" sz="12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초기화</a:t>
            </a:r>
            <a:endParaRPr lang="ko-KR" altLang="en-US" sz="1200" dirty="0">
              <a:solidFill>
                <a:srgbClr val="19253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841522" y="3625826"/>
            <a:ext cx="91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12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사진 등록</a:t>
            </a:r>
            <a:endParaRPr lang="ko-KR" altLang="en-US" sz="1200" dirty="0">
              <a:solidFill>
                <a:srgbClr val="19253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50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82" y="82105"/>
            <a:ext cx="200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Sma-IT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정의서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96844" y="756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451437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81" y="498252"/>
            <a:ext cx="368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등록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Page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97385" y="914398"/>
            <a:ext cx="8337665" cy="5536276"/>
            <a:chOff x="532015" y="914400"/>
            <a:chExt cx="8337665" cy="5536276"/>
          </a:xfrm>
        </p:grpSpPr>
        <p:sp>
          <p:nvSpPr>
            <p:cNvPr id="5" name="직사각형 4"/>
            <p:cNvSpPr/>
            <p:nvPr/>
          </p:nvSpPr>
          <p:spPr>
            <a:xfrm>
              <a:off x="532015" y="914400"/>
              <a:ext cx="8337665" cy="5536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015" y="920923"/>
              <a:ext cx="2351573" cy="669752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8577254" y="3341035"/>
            <a:ext cx="3498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등록된 고객님의 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정보를 수정할 수 있습니다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548958" y="906778"/>
            <a:ext cx="5986092" cy="676275"/>
          </a:xfrm>
          <a:prstGeom prst="rect">
            <a:avLst/>
          </a:prstGeom>
          <a:solidFill>
            <a:srgbClr val="192537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5498724" y="1055114"/>
            <a:ext cx="100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등록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778048" y="1061478"/>
            <a:ext cx="140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정보 수정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52263" y="1711570"/>
            <a:ext cx="144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정보 수정</a:t>
            </a:r>
            <a:endParaRPr lang="ko-KR" altLang="en-US" dirty="0">
              <a:solidFill>
                <a:srgbClr val="19253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96815"/>
              </p:ext>
            </p:extLst>
          </p:nvPr>
        </p:nvGraphicFramePr>
        <p:xfrm>
          <a:off x="426536" y="2080902"/>
          <a:ext cx="787936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623">
                  <a:extLst>
                    <a:ext uri="{9D8B030D-6E8A-4147-A177-3AD203B41FA5}">
                      <a16:colId xmlns:a16="http://schemas.microsoft.com/office/drawing/2014/main" val="4141070589"/>
                    </a:ext>
                  </a:extLst>
                </a:gridCol>
                <a:gridCol w="1125623">
                  <a:extLst>
                    <a:ext uri="{9D8B030D-6E8A-4147-A177-3AD203B41FA5}">
                      <a16:colId xmlns:a16="http://schemas.microsoft.com/office/drawing/2014/main" val="3442978184"/>
                    </a:ext>
                  </a:extLst>
                </a:gridCol>
                <a:gridCol w="1125623">
                  <a:extLst>
                    <a:ext uri="{9D8B030D-6E8A-4147-A177-3AD203B41FA5}">
                      <a16:colId xmlns:a16="http://schemas.microsoft.com/office/drawing/2014/main" val="442008405"/>
                    </a:ext>
                  </a:extLst>
                </a:gridCol>
                <a:gridCol w="1125623">
                  <a:extLst>
                    <a:ext uri="{9D8B030D-6E8A-4147-A177-3AD203B41FA5}">
                      <a16:colId xmlns:a16="http://schemas.microsoft.com/office/drawing/2014/main" val="1242945324"/>
                    </a:ext>
                  </a:extLst>
                </a:gridCol>
                <a:gridCol w="1125623">
                  <a:extLst>
                    <a:ext uri="{9D8B030D-6E8A-4147-A177-3AD203B41FA5}">
                      <a16:colId xmlns:a16="http://schemas.microsoft.com/office/drawing/2014/main" val="2703332591"/>
                    </a:ext>
                  </a:extLst>
                </a:gridCol>
                <a:gridCol w="1222449">
                  <a:extLst>
                    <a:ext uri="{9D8B030D-6E8A-4147-A177-3AD203B41FA5}">
                      <a16:colId xmlns:a16="http://schemas.microsoft.com/office/drawing/2014/main" val="2202642814"/>
                    </a:ext>
                  </a:extLst>
                </a:gridCol>
                <a:gridCol w="1028797">
                  <a:extLst>
                    <a:ext uri="{9D8B030D-6E8A-4147-A177-3AD203B41FA5}">
                      <a16:colId xmlns:a16="http://schemas.microsoft.com/office/drawing/2014/main" val="3625012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고객명</a:t>
                      </a:r>
                      <a:endParaRPr lang="ko-KR" altLang="en-US" sz="1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나이</a:t>
                      </a:r>
                      <a:endParaRPr lang="ko-KR" altLang="en-US" sz="1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등급</a:t>
                      </a:r>
                      <a:endParaRPr lang="ko-KR" altLang="en-US" sz="1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관심사</a:t>
                      </a:r>
                      <a:endParaRPr lang="ko-KR" altLang="en-US" sz="1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요구사항</a:t>
                      </a:r>
                      <a:endParaRPr lang="ko-KR" altLang="en-US" sz="1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사진</a:t>
                      </a:r>
                      <a:endParaRPr lang="ko-KR" altLang="en-US" sz="1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rgbClr val="192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01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192537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송원준</a:t>
                      </a:r>
                      <a:endParaRPr lang="ko-KR" altLang="en-US" dirty="0">
                        <a:solidFill>
                          <a:srgbClr val="192537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26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Diamond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운동화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가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…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송원준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.png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54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192537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조석준</a:t>
                      </a:r>
                      <a:endParaRPr lang="ko-KR" altLang="en-US" dirty="0">
                        <a:solidFill>
                          <a:srgbClr val="192537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29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Diamond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맨투맨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나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…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조석준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.png</a:t>
                      </a:r>
                      <a:endParaRPr lang="ko-KR" altLang="en-US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7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192537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조준형</a:t>
                      </a:r>
                      <a:endParaRPr lang="ko-KR" altLang="en-US" dirty="0">
                        <a:solidFill>
                          <a:srgbClr val="192537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26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Platinum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후드티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다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…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조준형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.png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392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192537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김두상</a:t>
                      </a:r>
                      <a:endParaRPr lang="ko-KR" altLang="en-US" dirty="0">
                        <a:solidFill>
                          <a:srgbClr val="192537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27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Platinum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양말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라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...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김두상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.png</a:t>
                      </a:r>
                      <a:endParaRPr lang="ko-KR" altLang="en-US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02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192537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천민주</a:t>
                      </a:r>
                      <a:endParaRPr lang="ko-KR" altLang="en-US" dirty="0">
                        <a:solidFill>
                          <a:srgbClr val="192537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26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Gold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안경테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마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…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천민주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.png</a:t>
                      </a:r>
                      <a:endParaRPr lang="ko-KR" altLang="en-US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2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192537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아이유</a:t>
                      </a:r>
                      <a:endParaRPr lang="ko-KR" altLang="en-US" dirty="0">
                        <a:solidFill>
                          <a:srgbClr val="192537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29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Silver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마이크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바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…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아이유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.png</a:t>
                      </a:r>
                      <a:endParaRPr lang="ko-KR" altLang="en-US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97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192537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손흥민</a:t>
                      </a:r>
                      <a:endParaRPr lang="ko-KR" altLang="en-US" dirty="0">
                        <a:solidFill>
                          <a:srgbClr val="192537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30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Iron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축구공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…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손흥민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.png</a:t>
                      </a:r>
                      <a:endParaRPr lang="ko-KR" altLang="en-US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440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192537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류현진</a:t>
                      </a:r>
                      <a:endParaRPr lang="ko-KR" altLang="en-US" dirty="0">
                        <a:solidFill>
                          <a:srgbClr val="192537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35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Iron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야구공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아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…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류현진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.png</a:t>
                      </a:r>
                      <a:endParaRPr lang="ko-KR" altLang="en-US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63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192537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김연아</a:t>
                      </a:r>
                      <a:endParaRPr lang="ko-KR" altLang="en-US" dirty="0">
                        <a:solidFill>
                          <a:srgbClr val="192537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32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Iron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얼음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자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…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김연아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.png</a:t>
                      </a:r>
                      <a:endParaRPr lang="ko-KR" altLang="en-US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4549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737735" y="6000713"/>
            <a:ext cx="147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---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더보기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---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18" y="2493766"/>
            <a:ext cx="262471" cy="26247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51765" y="2478442"/>
            <a:ext cx="290158" cy="29015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18" y="2877413"/>
            <a:ext cx="262471" cy="262471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51765" y="2862089"/>
            <a:ext cx="290158" cy="290158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18" y="3246745"/>
            <a:ext cx="262471" cy="262471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51765" y="3231421"/>
            <a:ext cx="290158" cy="290158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18" y="3616077"/>
            <a:ext cx="262471" cy="262471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51765" y="3600753"/>
            <a:ext cx="290158" cy="290158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18" y="3999724"/>
            <a:ext cx="262471" cy="262471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51765" y="3984400"/>
            <a:ext cx="290158" cy="290158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18" y="4369056"/>
            <a:ext cx="262471" cy="262471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51765" y="4353732"/>
            <a:ext cx="290158" cy="290158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18" y="4723064"/>
            <a:ext cx="262471" cy="262471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51765" y="4707740"/>
            <a:ext cx="290158" cy="290158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18" y="5106711"/>
            <a:ext cx="262471" cy="262471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51765" y="5091387"/>
            <a:ext cx="290158" cy="290158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18" y="5476043"/>
            <a:ext cx="262471" cy="262471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51765" y="5460719"/>
            <a:ext cx="290158" cy="29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97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564</Words>
  <Application>Microsoft Office PowerPoint</Application>
  <PresentationFormat>와이드스크린</PresentationFormat>
  <Paragraphs>207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배달의민족 한나체 Pro</vt:lpstr>
      <vt:lpstr>맑은 고딕</vt:lpstr>
      <vt:lpstr>Arial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25</cp:revision>
  <dcterms:created xsi:type="dcterms:W3CDTF">2021-03-10T04:40:25Z</dcterms:created>
  <dcterms:modified xsi:type="dcterms:W3CDTF">2021-03-12T08:15:49Z</dcterms:modified>
</cp:coreProperties>
</file>