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74" r:id="rId2"/>
    <p:sldId id="261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9" r:id="rId13"/>
    <p:sldId id="270" r:id="rId14"/>
    <p:sldId id="273" r:id="rId1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159C-8DEA-4392-B468-241DEAE2176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9D6E-C92C-411B-AA35-E29115C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16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90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9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26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00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4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0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57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4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05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7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71ad3138e_6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71ad3138e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13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1ad3138e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1ad3138e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2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7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2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7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16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6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2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7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42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7792" y="3327206"/>
            <a:ext cx="9279683" cy="73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3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733" y1="34091" x2="29467" y2="29545"/>
                        <a14:foregroundMark x1="23867" y1="25974" x2="23867" y2="25974"/>
                        <a14:foregroundMark x1="24400" y1="24675" x2="24400" y2="24675"/>
                        <a14:foregroundMark x1="24800" y1="23864" x2="24800" y2="23864"/>
                        <a14:foregroundMark x1="25200" y1="22890" x2="25200" y2="22890"/>
                        <a14:foregroundMark x1="63733" y1="76948" x2="63733" y2="76948"/>
                        <a14:foregroundMark x1="65067" y1="80357" x2="65067" y2="80357"/>
                        <a14:foregroundMark x1="60133" y1="69156" x2="68267" y2="87175"/>
                        <a14:foregroundMark x1="76267" y1="79545" x2="79867" y2="81981"/>
                        <a14:foregroundMark x1="81467" y1="84903" x2="81733" y2="86688"/>
                        <a14:foregroundMark x1="80400" y1="88474" x2="80800" y2="88312"/>
                        <a14:foregroundMark x1="92267" y1="68994" x2="96400" y2="72240"/>
                        <a14:foregroundMark x1="96800" y1="74351" x2="97200" y2="75487"/>
                        <a14:foregroundMark x1="96933" y1="76623" x2="96533" y2="77435"/>
                        <a14:foregroundMark x1="75733" y1="58442" x2="83867" y2="76299"/>
                        <a14:foregroundMark x1="26800" y1="40584" x2="26800" y2="40584"/>
                        <a14:backgroundMark x1="9067" y1="73377" x2="15200" y2="77760"/>
                        <a14:backgroundMark x1="15200" y1="77760" x2="15200" y2="77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12" y="2147212"/>
            <a:ext cx="3190620" cy="272831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36935" y="1282257"/>
            <a:ext cx="3025860" cy="1510404"/>
            <a:chOff x="840305" y="676819"/>
            <a:chExt cx="2797372" cy="1546129"/>
          </a:xfrm>
        </p:grpSpPr>
        <p:sp>
          <p:nvSpPr>
            <p:cNvPr id="7" name="텍스트 상자 8"/>
            <p:cNvSpPr txBox="1"/>
            <p:nvPr/>
          </p:nvSpPr>
          <p:spPr>
            <a:xfrm>
              <a:off x="889686" y="676819"/>
              <a:ext cx="2431191" cy="34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Square" charset="-127"/>
              </a:endParaRPr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840305" y="946970"/>
              <a:ext cx="2797372" cy="127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NanumSquare Light" charset="-127"/>
                </a:rPr>
                <a:t>Smart Marketing With IT  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32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NanumSquare" charset="-127"/>
                </a:rPr>
                <a:t>스마이트   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NanumSquare" charset="-127"/>
                </a:rPr>
                <a:t>: </a:t>
              </a:r>
              <a:r>
                <a:rPr kumimoji="1" lang="en-US" altLang="ko-KR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NanumSquare" charset="-127"/>
                </a:rPr>
                <a:t> </a:t>
              </a:r>
              <a:r>
                <a:rPr kumimoji="1" lang="en-US" altLang="ko-KR" b="1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NanumSquare" charset="-127"/>
                </a:rPr>
                <a:t>Sma-IT</a:t>
              </a:r>
              <a:endParaRPr kumimoji="1" lang="ko-KR" altLang="en-US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Square Light" charset="-127"/>
              </a:endParaRPr>
            </a:p>
          </p:txBody>
        </p:sp>
      </p:grpSp>
      <p:sp>
        <p:nvSpPr>
          <p:cNvPr id="9" name="텍스트 상자 11"/>
          <p:cNvSpPr txBox="1"/>
          <p:nvPr/>
        </p:nvSpPr>
        <p:spPr>
          <a:xfrm>
            <a:off x="1398670" y="3585563"/>
            <a:ext cx="36126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Face recognition &amp; 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Emotion Analysis</a:t>
            </a:r>
            <a:endParaRPr kumimoji="1" lang="en-US" altLang="ko-KR" sz="16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numBarunpen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도입한 효율적 고객 서비스</a:t>
            </a:r>
            <a:r>
              <a:rPr kumimoji="1"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(</a:t>
            </a:r>
            <a:r>
              <a:rPr kumimoji="1"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마케팅</a:t>
            </a:r>
            <a:r>
              <a:rPr kumimoji="1"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)</a:t>
            </a:r>
            <a:r>
              <a:rPr kumimoji="1" lang="ko-KR" altLang="en-US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 실현 </a:t>
            </a:r>
            <a:r>
              <a:rPr kumimoji="1"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NanumBarunpen" charset="-127"/>
              </a:rPr>
              <a:t> </a:t>
            </a:r>
            <a:endParaRPr kumimoji="1" lang="ko-KR" altLang="en-US" sz="16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NanumBarunpen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6736" y="371621"/>
            <a:ext cx="4939689" cy="5924404"/>
            <a:chOff x="1997215" y="84851"/>
            <a:chExt cx="6086707" cy="628036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97215" y="3352449"/>
              <a:ext cx="360000" cy="36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552" y="124834"/>
              <a:ext cx="360000" cy="36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689" y="252651"/>
              <a:ext cx="360000" cy="36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30217" y="252651"/>
              <a:ext cx="360000" cy="3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530217" y="5825213"/>
              <a:ext cx="360000" cy="360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9689" y="5825213"/>
              <a:ext cx="360000" cy="360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70217" y="142940"/>
              <a:ext cx="360000" cy="36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37908" y="612651"/>
              <a:ext cx="360000" cy="36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689" y="5935648"/>
              <a:ext cx="360000" cy="360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519689" y="142940"/>
              <a:ext cx="360000" cy="360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782" y="5935648"/>
              <a:ext cx="360000" cy="360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37908" y="5465213"/>
              <a:ext cx="360000" cy="360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687708" y="5465213"/>
              <a:ext cx="360000" cy="3600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687708" y="612651"/>
              <a:ext cx="360000" cy="360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782" y="124834"/>
              <a:ext cx="360000" cy="360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990782" y="5935648"/>
              <a:ext cx="360000" cy="360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39552" y="5935648"/>
              <a:ext cx="360000" cy="36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01065" y="5270161"/>
              <a:ext cx="360000" cy="36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01065" y="780523"/>
              <a:ext cx="360000" cy="360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87708" y="780523"/>
              <a:ext cx="360000" cy="3600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87708" y="5270161"/>
              <a:ext cx="360000" cy="36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484" y="108636"/>
              <a:ext cx="360000" cy="3600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2113" y="108636"/>
              <a:ext cx="360000" cy="360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782113" y="5967373"/>
              <a:ext cx="360000" cy="360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887484" y="5967373"/>
              <a:ext cx="360000" cy="36000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10748" y="5105213"/>
              <a:ext cx="360000" cy="360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19270" y="992745"/>
              <a:ext cx="360000" cy="3600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19270" y="5102289"/>
              <a:ext cx="360000" cy="360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10748" y="993795"/>
              <a:ext cx="360000" cy="360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08" y="1351067"/>
              <a:ext cx="216000" cy="216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08" y="4889213"/>
              <a:ext cx="216000" cy="216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91270" y="1353795"/>
              <a:ext cx="216000" cy="21600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91270" y="4889213"/>
              <a:ext cx="216000" cy="2160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308" y="6039373"/>
              <a:ext cx="216000" cy="216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490" y="6039373"/>
              <a:ext cx="216000" cy="216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80490" y="196834"/>
              <a:ext cx="216000" cy="216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249194" y="196834"/>
              <a:ext cx="216000" cy="216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82" y="157641"/>
              <a:ext cx="360000" cy="360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4" y="157641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467082" y="5967373"/>
              <a:ext cx="360000" cy="36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213444" y="5967373"/>
              <a:ext cx="360000" cy="36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37908" y="1582119"/>
              <a:ext cx="360000" cy="3600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37908" y="4514161"/>
              <a:ext cx="360000" cy="36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92111" y="1582119"/>
              <a:ext cx="360000" cy="360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92111" y="4514161"/>
              <a:ext cx="360000" cy="360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331" y="129212"/>
              <a:ext cx="288000" cy="28800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49331" y="6041213"/>
              <a:ext cx="288000" cy="2880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747753" y="6041213"/>
              <a:ext cx="288000" cy="2880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49760" y="129212"/>
              <a:ext cx="288000" cy="28800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2018567" y="4315532"/>
              <a:ext cx="288000" cy="288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791270" y="4315532"/>
              <a:ext cx="288000" cy="288000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18567" y="1871444"/>
              <a:ext cx="288000" cy="28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81825" y="1874333"/>
              <a:ext cx="288000" cy="288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10748" y="3962795"/>
              <a:ext cx="360000" cy="360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10748" y="2170444"/>
              <a:ext cx="360000" cy="3600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23922" y="3953545"/>
              <a:ext cx="360000" cy="360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23922" y="2161194"/>
              <a:ext cx="360000" cy="360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840" y="108636"/>
              <a:ext cx="360000" cy="360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7760" y="108636"/>
              <a:ext cx="360000" cy="36000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11840" y="6005213"/>
              <a:ext cx="360000" cy="360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037760" y="6005213"/>
              <a:ext cx="360000" cy="360000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37908" y="2541614"/>
              <a:ext cx="360000" cy="36000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01065" y="2709486"/>
              <a:ext cx="360000" cy="36000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48983" y="3272404"/>
              <a:ext cx="256515" cy="288000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2037908" y="3614923"/>
              <a:ext cx="360000" cy="3600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048984" y="2920087"/>
              <a:ext cx="256515" cy="28800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65514" y="3352449"/>
              <a:ext cx="360000" cy="36000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06207" y="2541614"/>
              <a:ext cx="360000" cy="36000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669364" y="2709486"/>
              <a:ext cx="360000" cy="36000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717282" y="3272404"/>
              <a:ext cx="256515" cy="28800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706207" y="3614923"/>
              <a:ext cx="360000" cy="36000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 flipV="1">
              <a:off x="7717283" y="2920087"/>
              <a:ext cx="256515" cy="288000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271" y="3136448"/>
              <a:ext cx="216000" cy="216000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708" y="3136448"/>
              <a:ext cx="216000" cy="216000"/>
            </a:xfrm>
            <a:prstGeom prst="rect">
              <a:avLst/>
            </a:prstGeom>
          </p:spPr>
        </p:pic>
        <p:cxnSp>
          <p:nvCxnSpPr>
            <p:cNvPr id="85" name="직선 연결선 84"/>
            <p:cNvCxnSpPr>
              <a:stCxn id="71" idx="3"/>
              <a:endCxn id="70" idx="1"/>
            </p:cNvCxnSpPr>
            <p:nvPr/>
          </p:nvCxnSpPr>
          <p:spPr>
            <a:xfrm>
              <a:off x="4511792" y="6185213"/>
              <a:ext cx="1086016" cy="0"/>
            </a:xfrm>
            <a:prstGeom prst="line">
              <a:avLst/>
            </a:prstGeom>
            <a:ln w="34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406" y="84851"/>
              <a:ext cx="1544770" cy="439966"/>
            </a:xfrm>
            <a:prstGeom prst="rect">
              <a:avLst/>
            </a:prstGeom>
          </p:spPr>
        </p:pic>
      </p:grpSp>
      <p:sp>
        <p:nvSpPr>
          <p:cNvPr id="88" name="TextBox 87"/>
          <p:cNvSpPr txBox="1"/>
          <p:nvPr/>
        </p:nvSpPr>
        <p:spPr>
          <a:xfrm>
            <a:off x="6390972" y="1217054"/>
            <a:ext cx="478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화면별 테스트 케이스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41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02;p30"/>
          <p:cNvSpPr/>
          <p:nvPr/>
        </p:nvSpPr>
        <p:spPr>
          <a:xfrm>
            <a:off x="8495955" y="2083152"/>
            <a:ext cx="361080" cy="407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9" name="Google Shape;302;p30"/>
          <p:cNvSpPr/>
          <p:nvPr/>
        </p:nvSpPr>
        <p:spPr>
          <a:xfrm>
            <a:off x="8495955" y="3162698"/>
            <a:ext cx="361080" cy="407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0" name="Google Shape;299;p30"/>
          <p:cNvSpPr txBox="1"/>
          <p:nvPr/>
        </p:nvSpPr>
        <p:spPr>
          <a:xfrm>
            <a:off x="8981145" y="3146156"/>
            <a:ext cx="2839380" cy="4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연</a:t>
            </a: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필 버튼 클릭 시 수정 가능 </a:t>
            </a:r>
            <a:r>
              <a:rPr lang="en-US" altLang="ko-KR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(Dialog)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1" name="Google Shape;299;p30"/>
          <p:cNvSpPr txBox="1"/>
          <p:nvPr/>
        </p:nvSpPr>
        <p:spPr>
          <a:xfrm>
            <a:off x="8981145" y="4244280"/>
            <a:ext cx="2561245" cy="4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latinLnBrk="0">
              <a:buClr>
                <a:srgbClr val="000000"/>
              </a:buClr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휴지통 버튼 클릭 시 삭제 </a:t>
            </a:r>
            <a:r>
              <a:rPr lang="en-US" altLang="ko-KR" sz="14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(Dialog)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1" name="Google Shape;299;p30"/>
          <p:cNvSpPr txBox="1"/>
          <p:nvPr/>
        </p:nvSpPr>
        <p:spPr>
          <a:xfrm>
            <a:off x="8981145" y="5217278"/>
            <a:ext cx="3115481" cy="4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하단 스크롤 시 고객 정보가 추가로 확인 가능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3" name="Google Shape;302;p30"/>
          <p:cNvSpPr/>
          <p:nvPr/>
        </p:nvSpPr>
        <p:spPr>
          <a:xfrm>
            <a:off x="8495955" y="4245784"/>
            <a:ext cx="361080" cy="407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6" name="Google Shape;299;p30"/>
          <p:cNvSpPr txBox="1"/>
          <p:nvPr/>
        </p:nvSpPr>
        <p:spPr>
          <a:xfrm>
            <a:off x="8981145" y="2066610"/>
            <a:ext cx="3163230" cy="4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고객의 정보 및 입장시간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퇴장시간 확인 가능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6" name="Google Shape;296;p30"/>
          <p:cNvGraphicFramePr/>
          <p:nvPr>
            <p:extLst>
              <p:ext uri="{D42A27DB-BD31-4B8C-83A1-F6EECF244321}">
                <p14:modId xmlns:p14="http://schemas.microsoft.com/office/powerpoint/2010/main" val="2816615311"/>
              </p:ext>
            </p:extLst>
          </p:nvPr>
        </p:nvGraphicFramePr>
        <p:xfrm>
          <a:off x="358140" y="331429"/>
          <a:ext cx="11510010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수정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Smait-CustomerModify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/customerModify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58141" y="1211775"/>
            <a:ext cx="5558838" cy="4439124"/>
            <a:chOff x="358140" y="1211775"/>
            <a:chExt cx="6088397" cy="443912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" y="1211775"/>
              <a:ext cx="6088397" cy="443912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03242" y="2358900"/>
              <a:ext cx="1758958" cy="3017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Google Shape;302;p30"/>
            <p:cNvSpPr/>
            <p:nvPr/>
          </p:nvSpPr>
          <p:spPr>
            <a:xfrm>
              <a:off x="476475" y="2211783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1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56308" y="5136950"/>
              <a:ext cx="179762" cy="189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56333" y="5136950"/>
              <a:ext cx="179762" cy="189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Google Shape;302;p30"/>
            <p:cNvSpPr/>
            <p:nvPr/>
          </p:nvSpPr>
          <p:spPr>
            <a:xfrm>
              <a:off x="1165901" y="4971999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2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302;p30"/>
            <p:cNvSpPr/>
            <p:nvPr/>
          </p:nvSpPr>
          <p:spPr>
            <a:xfrm>
              <a:off x="1646328" y="4971999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3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5" name="Google Shape;302;p30"/>
          <p:cNvSpPr/>
          <p:nvPr/>
        </p:nvSpPr>
        <p:spPr>
          <a:xfrm>
            <a:off x="8495955" y="5233820"/>
            <a:ext cx="361080" cy="407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715" y="1211775"/>
            <a:ext cx="2010105" cy="540110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175555" y="1197405"/>
            <a:ext cx="1996265" cy="5415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527716" y="1103775"/>
            <a:ext cx="216000" cy="216000"/>
          </a:xfrm>
          <a:prstGeom prst="rect">
            <a:avLst/>
          </a:prstGeom>
        </p:spPr>
      </p:pic>
      <p:sp>
        <p:nvSpPr>
          <p:cNvPr id="27" name="Google Shape;302;p30"/>
          <p:cNvSpPr/>
          <p:nvPr/>
        </p:nvSpPr>
        <p:spPr>
          <a:xfrm>
            <a:off x="6286863" y="1081875"/>
            <a:ext cx="231482" cy="2598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684680" y="2471656"/>
            <a:ext cx="3364445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684680" y="3551202"/>
            <a:ext cx="3364445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684680" y="4623140"/>
            <a:ext cx="3364445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684680" y="5622324"/>
            <a:ext cx="3364445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99;p30"/>
          <p:cNvSpPr txBox="1"/>
          <p:nvPr/>
        </p:nvSpPr>
        <p:spPr>
          <a:xfrm>
            <a:off x="8957394" y="5516256"/>
            <a:ext cx="3115481" cy="4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Malgun Gothic"/>
                <a:sym typeface="Malgun Gothic"/>
              </a:rPr>
              <a:t>※ </a:t>
            </a: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(</a:t>
            </a:r>
            <a:r>
              <a:rPr kumimoji="0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무한 스크롤</a:t>
            </a:r>
            <a:r>
              <a:rPr kumimoji="0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)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92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02;p30"/>
          <p:cNvSpPr/>
          <p:nvPr/>
        </p:nvSpPr>
        <p:spPr>
          <a:xfrm>
            <a:off x="8003435" y="2229087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02;p30"/>
          <p:cNvSpPr/>
          <p:nvPr/>
        </p:nvSpPr>
        <p:spPr>
          <a:xfrm>
            <a:off x="8003435" y="2880398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299;p30"/>
          <p:cNvSpPr txBox="1"/>
          <p:nvPr/>
        </p:nvSpPr>
        <p:spPr>
          <a:xfrm>
            <a:off x="8520542" y="2865360"/>
            <a:ext cx="218244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정보 수정 취소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1" name="Google Shape;299;p30"/>
          <p:cNvSpPr txBox="1"/>
          <p:nvPr/>
        </p:nvSpPr>
        <p:spPr>
          <a:xfrm>
            <a:off x="8520542" y="3516671"/>
            <a:ext cx="25612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정보 수정 완료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3" name="Google Shape;302;p30"/>
          <p:cNvSpPr/>
          <p:nvPr/>
        </p:nvSpPr>
        <p:spPr>
          <a:xfrm>
            <a:off x="8003435" y="3529666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99;p30"/>
          <p:cNvSpPr txBox="1"/>
          <p:nvPr/>
        </p:nvSpPr>
        <p:spPr>
          <a:xfrm>
            <a:off x="8520542" y="2214049"/>
            <a:ext cx="14296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고객 정보 수정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3" name="Google Shape;296;p30"/>
          <p:cNvGraphicFramePr/>
          <p:nvPr>
            <p:extLst>
              <p:ext uri="{D42A27DB-BD31-4B8C-83A1-F6EECF244321}">
                <p14:modId xmlns:p14="http://schemas.microsoft.com/office/powerpoint/2010/main" val="1985606947"/>
              </p:ext>
            </p:extLst>
          </p:nvPr>
        </p:nvGraphicFramePr>
        <p:xfrm>
          <a:off x="331839" y="238133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수정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Smait-CustomerModify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ssafy.io/camRegister 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(c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ustomerModify Dialog)</a:t>
                      </a: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296;p30"/>
          <p:cNvGraphicFramePr/>
          <p:nvPr>
            <p:extLst>
              <p:ext uri="{D42A27DB-BD31-4B8C-83A1-F6EECF244321}">
                <p14:modId xmlns:p14="http://schemas.microsoft.com/office/powerpoint/2010/main" val="3976957584"/>
              </p:ext>
            </p:extLst>
          </p:nvPr>
        </p:nvGraphicFramePr>
        <p:xfrm>
          <a:off x="331839" y="973174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</a:t>
                      </a: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삭제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UI-Smait-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CustomerModify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p.ssafy.io/camRegister 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(customerDelete Dialog)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4" y="1799213"/>
            <a:ext cx="5956935" cy="241168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90013" y="3038109"/>
            <a:ext cx="1503612" cy="773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302;p30"/>
          <p:cNvSpPr/>
          <p:nvPr/>
        </p:nvSpPr>
        <p:spPr>
          <a:xfrm>
            <a:off x="2793420" y="2967537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1724" y="3724412"/>
            <a:ext cx="292394" cy="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44570" y="3724412"/>
            <a:ext cx="249055" cy="87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302;p30"/>
          <p:cNvSpPr/>
          <p:nvPr/>
        </p:nvSpPr>
        <p:spPr>
          <a:xfrm>
            <a:off x="4323751" y="3637399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5" name="Google Shape;302;p30"/>
          <p:cNvSpPr/>
          <p:nvPr/>
        </p:nvSpPr>
        <p:spPr>
          <a:xfrm>
            <a:off x="3750616" y="364866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173110" y="2599091"/>
            <a:ext cx="158771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173110" y="3250402"/>
            <a:ext cx="158771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173110" y="3907572"/>
            <a:ext cx="158771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3" y="4347577"/>
            <a:ext cx="5956935" cy="2388871"/>
          </a:xfrm>
          <a:prstGeom prst="rect">
            <a:avLst/>
          </a:prstGeom>
        </p:spPr>
      </p:pic>
      <p:sp>
        <p:nvSpPr>
          <p:cNvPr id="31" name="Google Shape;302;p30"/>
          <p:cNvSpPr/>
          <p:nvPr/>
        </p:nvSpPr>
        <p:spPr>
          <a:xfrm>
            <a:off x="8003435" y="4766967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2" name="Google Shape;302;p30"/>
          <p:cNvSpPr/>
          <p:nvPr/>
        </p:nvSpPr>
        <p:spPr>
          <a:xfrm>
            <a:off x="8003435" y="5597071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3" name="Google Shape;299;p30"/>
          <p:cNvSpPr txBox="1"/>
          <p:nvPr/>
        </p:nvSpPr>
        <p:spPr>
          <a:xfrm>
            <a:off x="8520542" y="4756396"/>
            <a:ext cx="174400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고객 정보 삭제 취소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4" name="Google Shape;299;p30"/>
          <p:cNvSpPr txBox="1"/>
          <p:nvPr/>
        </p:nvSpPr>
        <p:spPr>
          <a:xfrm>
            <a:off x="8520542" y="5582033"/>
            <a:ext cx="218244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정보 수정 삭제 완료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8173110" y="5136971"/>
            <a:ext cx="184719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3110" y="5967075"/>
            <a:ext cx="184719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09950" y="5505888"/>
            <a:ext cx="266700" cy="17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76650" y="5505888"/>
            <a:ext cx="266700" cy="17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302;p30"/>
          <p:cNvSpPr/>
          <p:nvPr/>
        </p:nvSpPr>
        <p:spPr>
          <a:xfrm>
            <a:off x="3264643" y="5375394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0" name="Google Shape;302;p30"/>
          <p:cNvSpPr/>
          <p:nvPr/>
        </p:nvSpPr>
        <p:spPr>
          <a:xfrm>
            <a:off x="3883377" y="5366033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24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961198643"/>
              </p:ext>
            </p:extLst>
          </p:nvPr>
        </p:nvGraphicFramePr>
        <p:xfrm>
          <a:off x="358140" y="1817687"/>
          <a:ext cx="11510009" cy="4080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8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남은 고객 정보가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Limit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이상일 때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관리자가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스크롤링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스크롤을 통해서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남은 고객 정보를 추가로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확인 가능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4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남은 고객 정보가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Limit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미만일 때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관리자가 스크롤링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스크롤링 불가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8891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관리자가 수정 버튼 클릭 시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수정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Dialog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통해서 데이터 수정 가능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8891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관리자가 삭제 버튼 클릭 시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삭제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Dialog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통해서 데이터 삭제 가능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5518150" y="20955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76315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209958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L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3" name="Google Shape;296;p30"/>
          <p:cNvGraphicFramePr/>
          <p:nvPr>
            <p:extLst>
              <p:ext uri="{D42A27DB-BD31-4B8C-83A1-F6EECF244321}">
                <p14:modId xmlns:p14="http://schemas.microsoft.com/office/powerpoint/2010/main" val="1355556868"/>
              </p:ext>
            </p:extLst>
          </p:nvPr>
        </p:nvGraphicFramePr>
        <p:xfrm>
          <a:off x="358140" y="331429"/>
          <a:ext cx="11510010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 수정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Smait-CustomerModify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/customerModify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02;p30"/>
          <p:cNvSpPr/>
          <p:nvPr/>
        </p:nvSpPr>
        <p:spPr>
          <a:xfrm>
            <a:off x="6336814" y="1292072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8" name="Google Shape;302;p30"/>
          <p:cNvSpPr/>
          <p:nvPr/>
        </p:nvSpPr>
        <p:spPr>
          <a:xfrm>
            <a:off x="6326377" y="2595650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9" name="Google Shape;302;p30"/>
          <p:cNvSpPr/>
          <p:nvPr/>
        </p:nvSpPr>
        <p:spPr>
          <a:xfrm>
            <a:off x="6336814" y="1947450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0" name="Google Shape;299;p30"/>
          <p:cNvSpPr txBox="1"/>
          <p:nvPr/>
        </p:nvSpPr>
        <p:spPr>
          <a:xfrm>
            <a:off x="6787587" y="1331040"/>
            <a:ext cx="24583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noProof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버튼 클릭 시</a:t>
            </a:r>
            <a:r>
              <a:rPr lang="en-US" altLang="ko-KR" sz="14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총액 확인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1" name="Google Shape;299;p30"/>
          <p:cNvSpPr txBox="1"/>
          <p:nvPr/>
        </p:nvSpPr>
        <p:spPr>
          <a:xfrm>
            <a:off x="6795308" y="1919986"/>
            <a:ext cx="31154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버튼 클릭 시 얼굴 인식 진행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2" name="Google Shape;299;p30"/>
          <p:cNvSpPr txBox="1"/>
          <p:nvPr/>
        </p:nvSpPr>
        <p:spPr>
          <a:xfrm>
            <a:off x="6795480" y="2576342"/>
            <a:ext cx="349689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얼굴 인식으로 본인 확인 진행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3" name="Google Shape;296;p30"/>
          <p:cNvGraphicFramePr/>
          <p:nvPr>
            <p:extLst>
              <p:ext uri="{D42A27DB-BD31-4B8C-83A1-F6EECF244321}">
                <p14:modId xmlns:p14="http://schemas.microsoft.com/office/powerpoint/2010/main" val="1566002557"/>
              </p:ext>
            </p:extLst>
          </p:nvPr>
        </p:nvGraphicFramePr>
        <p:xfrm>
          <a:off x="358140" y="331429"/>
          <a:ext cx="11510010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Smait-Payment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en-US" altLang="ko-KR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camPayment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58140" y="1004165"/>
            <a:ext cx="5652135" cy="2769675"/>
            <a:chOff x="291465" y="1373700"/>
            <a:chExt cx="7813680" cy="444146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65" y="1373700"/>
              <a:ext cx="7813680" cy="444146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831781" y="2714096"/>
              <a:ext cx="1356110" cy="1848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Google Shape;302;p30"/>
            <p:cNvSpPr/>
            <p:nvPr/>
          </p:nvSpPr>
          <p:spPr>
            <a:xfrm>
              <a:off x="723781" y="2606096"/>
              <a:ext cx="216000" cy="2160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44476" y="2737218"/>
              <a:ext cx="1356110" cy="1848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Google Shape;302;p30"/>
            <p:cNvSpPr/>
            <p:nvPr/>
          </p:nvSpPr>
          <p:spPr>
            <a:xfrm>
              <a:off x="6136476" y="2629218"/>
              <a:ext cx="216000" cy="2160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2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81916" y="2225572"/>
              <a:ext cx="3492350" cy="2613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Google Shape;302;p30"/>
            <p:cNvSpPr/>
            <p:nvPr/>
          </p:nvSpPr>
          <p:spPr>
            <a:xfrm>
              <a:off x="2373916" y="2117572"/>
              <a:ext cx="216000" cy="2160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4821" y="3812458"/>
            <a:ext cx="23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작동에 의한 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295071" y="4138623"/>
            <a:ext cx="5643437" cy="2566977"/>
            <a:chOff x="5415567" y="1799111"/>
            <a:chExt cx="7778739" cy="442159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567" y="1799111"/>
              <a:ext cx="7778739" cy="442159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8289528" y="3446571"/>
              <a:ext cx="2083197" cy="1152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Google Shape;302;p30"/>
            <p:cNvSpPr/>
            <p:nvPr/>
          </p:nvSpPr>
          <p:spPr>
            <a:xfrm>
              <a:off x="8203763" y="3305646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8140" y="4138623"/>
            <a:ext cx="5652135" cy="2566977"/>
            <a:chOff x="-1228916" y="4406930"/>
            <a:chExt cx="7826016" cy="444146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28916" y="4406930"/>
              <a:ext cx="7826016" cy="4441460"/>
            </a:xfrm>
            <a:prstGeom prst="rect">
              <a:avLst/>
            </a:prstGeom>
          </p:spPr>
        </p:pic>
        <p:sp>
          <p:nvSpPr>
            <p:cNvPr id="21" name="Google Shape;302;p30"/>
            <p:cNvSpPr/>
            <p:nvPr/>
          </p:nvSpPr>
          <p:spPr>
            <a:xfrm>
              <a:off x="1458207" y="5623332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302;p30"/>
            <p:cNvSpPr/>
            <p:nvPr/>
          </p:nvSpPr>
          <p:spPr>
            <a:xfrm>
              <a:off x="2848857" y="7300430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302;p30"/>
            <p:cNvSpPr/>
            <p:nvPr/>
          </p:nvSpPr>
          <p:spPr>
            <a:xfrm>
              <a:off x="3252265" y="7300430"/>
              <a:ext cx="253534" cy="259800"/>
            </a:xfrm>
            <a:prstGeom prst="ellipse">
              <a:avLst/>
            </a:prstGeom>
            <a:solidFill>
              <a:srgbClr val="192537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noProof="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/>
                  <a:sym typeface="Arial"/>
                </a:rPr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64531" y="5609448"/>
              <a:ext cx="1907583" cy="1595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72403" y="7484812"/>
              <a:ext cx="266700" cy="1710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72449" y="7484812"/>
              <a:ext cx="266700" cy="1710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Google Shape;302;p30"/>
          <p:cNvSpPr/>
          <p:nvPr/>
        </p:nvSpPr>
        <p:spPr>
          <a:xfrm>
            <a:off x="6336814" y="3251918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noProof="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7" name="Google Shape;302;p30"/>
          <p:cNvSpPr/>
          <p:nvPr/>
        </p:nvSpPr>
        <p:spPr>
          <a:xfrm>
            <a:off x="9082053" y="1911981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8" name="Google Shape;302;p30"/>
          <p:cNvSpPr/>
          <p:nvPr/>
        </p:nvSpPr>
        <p:spPr>
          <a:xfrm>
            <a:off x="9082053" y="1310656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9" name="Google Shape;299;p30"/>
          <p:cNvSpPr txBox="1"/>
          <p:nvPr/>
        </p:nvSpPr>
        <p:spPr>
          <a:xfrm>
            <a:off x="6787587" y="3227355"/>
            <a:ext cx="24583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등록된 결제 정보 확인</a:t>
            </a:r>
            <a:r>
              <a:rPr lang="ko-KR" altLang="en-US" sz="14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진행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0" name="Google Shape;299;p30"/>
          <p:cNvSpPr txBox="1"/>
          <p:nvPr/>
        </p:nvSpPr>
        <p:spPr>
          <a:xfrm>
            <a:off x="9576769" y="1293564"/>
            <a:ext cx="22961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취소하기 버튼 클릭 시 결제 취소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1" name="Google Shape;299;p30"/>
          <p:cNvSpPr txBox="1"/>
          <p:nvPr/>
        </p:nvSpPr>
        <p:spPr>
          <a:xfrm>
            <a:off x="9547441" y="1902035"/>
            <a:ext cx="23910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결제하기 버튼 클릭 시 결제 완료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2" name="Google Shape;302;p30"/>
          <p:cNvSpPr/>
          <p:nvPr/>
        </p:nvSpPr>
        <p:spPr>
          <a:xfrm>
            <a:off x="9082054" y="2586707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3" name="Google Shape;299;p30"/>
          <p:cNvSpPr txBox="1"/>
          <p:nvPr/>
        </p:nvSpPr>
        <p:spPr>
          <a:xfrm>
            <a:off x="9576769" y="2575048"/>
            <a:ext cx="24583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결제가 끝나면 결제 완료 창 뜸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481853" y="2317454"/>
            <a:ext cx="2356059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473616" y="1654515"/>
            <a:ext cx="2070309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506917" y="2965654"/>
            <a:ext cx="2356059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499024" y="3613997"/>
            <a:ext cx="2356059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262593" y="1678156"/>
            <a:ext cx="2524193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262592" y="2281985"/>
            <a:ext cx="2524194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258561" y="2956711"/>
            <a:ext cx="2457519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152124668"/>
              </p:ext>
            </p:extLst>
          </p:nvPr>
        </p:nvGraphicFramePr>
        <p:xfrm>
          <a:off x="358141" y="1909923"/>
          <a:ext cx="11510009" cy="45431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8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dirty="0" err="1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금액 확인을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원할 경우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금액 확인 버튼 클릭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구매하고자 하는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상품의 총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액 확인 가능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결제를 원할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경우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총액 확인 후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위해 등록된 결제 수단을 확인하기 위한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 진행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결제를 위한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 성공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얼굴 인식 진행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인식을 통해 해당 고객님의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정보를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알림창을 통해 안내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결제를 위한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 실패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얼굴 인식 진행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정보를 확인할 수 없다는</a:t>
                      </a:r>
                      <a:r>
                        <a:rPr lang="ko-KR" altLang="en-US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안내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진행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창에서 결제하기 버튼 클릭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등록된 결제 정보를 통해서 결제 진행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   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b="0" i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취소</a:t>
                      </a:r>
                      <a:endParaRPr lang="ko-KR" altLang="en-US" b="0" i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창에서 취소하기 버튼 클릭</a:t>
                      </a:r>
                      <a:endParaRPr lang="ko-KR" altLang="en-US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취소하고 초기화면으로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이동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5518150" y="20955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76315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256076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0" name="Google Shape;296;p30"/>
          <p:cNvGraphicFramePr/>
          <p:nvPr>
            <p:extLst>
              <p:ext uri="{D42A27DB-BD31-4B8C-83A1-F6EECF244321}">
                <p14:modId xmlns:p14="http://schemas.microsoft.com/office/powerpoint/2010/main" val="1562359921"/>
              </p:ext>
            </p:extLst>
          </p:nvPr>
        </p:nvGraphicFramePr>
        <p:xfrm>
          <a:off x="358140" y="331429"/>
          <a:ext cx="11510010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5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결제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Smait-Payment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en-US" altLang="ko-KR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camPayment</a:t>
                      </a:r>
                      <a:endParaRPr lang="en-US" altLang="ko-KR" sz="14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0"/>
          <p:cNvGraphicFramePr/>
          <p:nvPr>
            <p:extLst>
              <p:ext uri="{D42A27DB-BD31-4B8C-83A1-F6EECF244321}">
                <p14:modId xmlns:p14="http://schemas.microsoft.com/office/powerpoint/2010/main" val="1181659641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Main</a:t>
                      </a:r>
                      <a:r>
                        <a:rPr 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Page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Smait-Main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j4d102.p.ssafy.io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30"/>
          <p:cNvSpPr txBox="1"/>
          <p:nvPr/>
        </p:nvSpPr>
        <p:spPr>
          <a:xfrm>
            <a:off x="7013941" y="1256531"/>
            <a:ext cx="138710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각 페이지로 이동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545940" y="1882745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13941" y="2456839"/>
            <a:ext cx="14537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인식 확인 알림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6542555" y="3053014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01;p30"/>
          <p:cNvSpPr txBox="1"/>
          <p:nvPr/>
        </p:nvSpPr>
        <p:spPr>
          <a:xfrm>
            <a:off x="7052406" y="3027951"/>
            <a:ext cx="141532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안내 메시지 변경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8" name="Google Shape;298;p30"/>
          <p:cNvSpPr/>
          <p:nvPr/>
        </p:nvSpPr>
        <p:spPr>
          <a:xfrm>
            <a:off x="6542555" y="1282078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1097122"/>
            <a:ext cx="5518785" cy="2522257"/>
          </a:xfrm>
          <a:prstGeom prst="rect">
            <a:avLst/>
          </a:prstGeom>
        </p:spPr>
      </p:pic>
      <p:sp>
        <p:nvSpPr>
          <p:cNvPr id="42" name="Google Shape;299;p30"/>
          <p:cNvSpPr txBox="1"/>
          <p:nvPr/>
        </p:nvSpPr>
        <p:spPr>
          <a:xfrm>
            <a:off x="7013941" y="1862883"/>
            <a:ext cx="14537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마스크 인식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3" name="Google Shape;300;p30"/>
          <p:cNvSpPr/>
          <p:nvPr/>
        </p:nvSpPr>
        <p:spPr>
          <a:xfrm>
            <a:off x="6545940" y="2483412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4094224"/>
            <a:ext cx="5518785" cy="252013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06" y="4094224"/>
            <a:ext cx="5518785" cy="2544388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28" idx="4"/>
          </p:cNvCxnSpPr>
          <p:nvPr/>
        </p:nvCxnSpPr>
        <p:spPr>
          <a:xfrm flipV="1">
            <a:off x="6712505" y="1626029"/>
            <a:ext cx="1755220" cy="4349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774095" y="2226696"/>
            <a:ext cx="1755220" cy="4349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712505" y="2827363"/>
            <a:ext cx="1755220" cy="4349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37260" y="5078051"/>
            <a:ext cx="1382266" cy="570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6712505" y="3396965"/>
            <a:ext cx="1755220" cy="4349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" y="3673977"/>
            <a:ext cx="23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작동에 의한 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2486" y="1213222"/>
            <a:ext cx="308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buClr>
                <a:srgbClr val="000000"/>
              </a:buClr>
              <a:defRPr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※</a:t>
            </a:r>
            <a:r>
              <a:rPr lang="en-US" altLang="ko-KR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매장 서비스에서는 필요 없지만 </a:t>
            </a:r>
            <a:endParaRPr lang="en-US" altLang="ko-KR" sz="1400" kern="0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  <a:p>
            <a:pPr lvl="0" latinLnBrk="0">
              <a:buClr>
                <a:srgbClr val="000000"/>
              </a:buClr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테스트를 </a:t>
            </a:r>
            <a:r>
              <a:rPr lang="ko-KR" altLang="en-US" sz="14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위한 페이지 이동입니다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.)</a:t>
            </a:r>
            <a:endParaRPr lang="ko-KR" altLang="en-US" sz="1400" kern="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4" name="Google Shape;300;p30"/>
          <p:cNvSpPr/>
          <p:nvPr/>
        </p:nvSpPr>
        <p:spPr>
          <a:xfrm>
            <a:off x="2324547" y="4970052"/>
            <a:ext cx="268729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85165" y="5078051"/>
            <a:ext cx="1382266" cy="570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Google Shape;300;p30"/>
          <p:cNvSpPr/>
          <p:nvPr/>
        </p:nvSpPr>
        <p:spPr>
          <a:xfrm>
            <a:off x="8423145" y="4970051"/>
            <a:ext cx="265322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47552" y="6061057"/>
            <a:ext cx="1382266" cy="3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88921" y="6037534"/>
            <a:ext cx="1382266" cy="3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302;p30"/>
          <p:cNvSpPr/>
          <p:nvPr/>
        </p:nvSpPr>
        <p:spPr>
          <a:xfrm>
            <a:off x="1920192" y="5986813"/>
            <a:ext cx="268729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8" name="Google Shape;302;p30"/>
          <p:cNvSpPr/>
          <p:nvPr/>
        </p:nvSpPr>
        <p:spPr>
          <a:xfrm>
            <a:off x="7982230" y="6002683"/>
            <a:ext cx="265322" cy="216001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0712" y="3105831"/>
            <a:ext cx="288386" cy="322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300;p30"/>
          <p:cNvSpPr/>
          <p:nvPr/>
        </p:nvSpPr>
        <p:spPr>
          <a:xfrm>
            <a:off x="3386425" y="3013649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22" y="1096037"/>
            <a:ext cx="659027" cy="21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98;p30"/>
          <p:cNvSpPr/>
          <p:nvPr/>
        </p:nvSpPr>
        <p:spPr>
          <a:xfrm>
            <a:off x="358140" y="997222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7227" y="1115087"/>
            <a:ext cx="386694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786209" y="1115087"/>
            <a:ext cx="386694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99871" y="1115087"/>
            <a:ext cx="386694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852504" y="1115087"/>
            <a:ext cx="386694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394006" y="1115087"/>
            <a:ext cx="386694" cy="18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Google Shape;298;p30"/>
          <p:cNvSpPr/>
          <p:nvPr/>
        </p:nvSpPr>
        <p:spPr>
          <a:xfrm>
            <a:off x="2982339" y="940020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6" name="Google Shape;298;p30"/>
          <p:cNvSpPr/>
          <p:nvPr/>
        </p:nvSpPr>
        <p:spPr>
          <a:xfrm>
            <a:off x="3655070" y="940020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7" name="Google Shape;298;p30"/>
          <p:cNvSpPr/>
          <p:nvPr/>
        </p:nvSpPr>
        <p:spPr>
          <a:xfrm>
            <a:off x="4731886" y="937903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8" name="Google Shape;298;p30"/>
          <p:cNvSpPr/>
          <p:nvPr/>
        </p:nvSpPr>
        <p:spPr>
          <a:xfrm>
            <a:off x="4193478" y="940020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9" name="Google Shape;298;p30"/>
          <p:cNvSpPr/>
          <p:nvPr/>
        </p:nvSpPr>
        <p:spPr>
          <a:xfrm>
            <a:off x="5270295" y="937903"/>
            <a:ext cx="268644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21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4212570095"/>
              </p:ext>
            </p:extLst>
          </p:nvPr>
        </p:nvGraphicFramePr>
        <p:xfrm>
          <a:off x="358140" y="1778001"/>
          <a:ext cx="11553451" cy="4345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dirty="0" err="1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미착용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미착용으로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매장에 입장이 불가하다는 경고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착용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착용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확인 후 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매장 서비스 이용에 필요한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 안내 문구로 변경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확인 후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회원인 경우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마스크를 내리고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 이름을 문구에 추가하여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제대로 인식되었음을 알림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방문중인 고객 목록에 추가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 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새로운 고객님을 위한 안내 문구로 변경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확인 후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회원이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아닌 경우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마스크를 내리고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Guest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님 환영합니다를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문구와 서비스 이용을 위한 등록 안내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새로운 고객님을 위한 안내 문구로 변경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110180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3616387781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Main</a:t>
                      </a:r>
                      <a:r>
                        <a:rPr 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Page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Smait-Main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j4d102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3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374870" y="992867"/>
            <a:ext cx="6044980" cy="2607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8"/>
          <a:stretch/>
        </p:blipFill>
        <p:spPr>
          <a:xfrm>
            <a:off x="358140" y="4114495"/>
            <a:ext cx="6061710" cy="2530183"/>
          </a:xfrm>
          <a:prstGeom prst="rect">
            <a:avLst/>
          </a:prstGeom>
        </p:spPr>
      </p:pic>
      <p:sp>
        <p:nvSpPr>
          <p:cNvPr id="299" name="Google Shape;299;p30"/>
          <p:cNvSpPr txBox="1"/>
          <p:nvPr/>
        </p:nvSpPr>
        <p:spPr>
          <a:xfrm>
            <a:off x="8301421" y="2269830"/>
            <a:ext cx="297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noProof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현재 방문 인원 출력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7794956" y="2875624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8288146" y="3398419"/>
            <a:ext cx="228636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최근 만족도 확인 버튼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791571" y="4003624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9" name="Google Shape;301;p30"/>
          <p:cNvSpPr txBox="1"/>
          <p:nvPr/>
        </p:nvSpPr>
        <p:spPr>
          <a:xfrm>
            <a:off x="8301421" y="3977734"/>
            <a:ext cx="214911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최근 만족도 평가 그래프 확인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8" name="Google Shape;298;p30"/>
          <p:cNvSpPr/>
          <p:nvPr/>
        </p:nvSpPr>
        <p:spPr>
          <a:xfrm>
            <a:off x="7791571" y="2295077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2" name="Google Shape;299;p30"/>
          <p:cNvSpPr txBox="1"/>
          <p:nvPr/>
        </p:nvSpPr>
        <p:spPr>
          <a:xfrm>
            <a:off x="8301421" y="2849734"/>
            <a:ext cx="297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고객 정보 출력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3" name="Google Shape;300;p30"/>
          <p:cNvSpPr/>
          <p:nvPr/>
        </p:nvSpPr>
        <p:spPr>
          <a:xfrm>
            <a:off x="7791571" y="3429638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0" name="Google Shape;302;p30"/>
          <p:cNvSpPr/>
          <p:nvPr/>
        </p:nvSpPr>
        <p:spPr>
          <a:xfrm>
            <a:off x="7791571" y="4553255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2" name="Google Shape;301;p30"/>
          <p:cNvSpPr txBox="1"/>
          <p:nvPr/>
        </p:nvSpPr>
        <p:spPr>
          <a:xfrm>
            <a:off x="8301421" y="4525829"/>
            <a:ext cx="177416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입장시간 출력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21" name="Google Shape;296;p30"/>
          <p:cNvGraphicFramePr/>
          <p:nvPr>
            <p:extLst>
              <p:ext uri="{D42A27DB-BD31-4B8C-83A1-F6EECF244321}">
                <p14:modId xmlns:p14="http://schemas.microsoft.com/office/powerpoint/2010/main" val="2137324205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Smait-Management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</a:t>
                      </a:r>
                      <a:r>
                        <a:rPr lang="en-US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adminMain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8140" y="3719554"/>
            <a:ext cx="23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작동에 의한 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961521" y="2643378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961521" y="3228274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58136" y="3782288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961521" y="4356273"/>
            <a:ext cx="2479120" cy="1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7961521" y="4904275"/>
            <a:ext cx="2479120" cy="1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36639" y="4981575"/>
            <a:ext cx="1701986" cy="1085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302;p30"/>
          <p:cNvSpPr/>
          <p:nvPr/>
        </p:nvSpPr>
        <p:spPr>
          <a:xfrm>
            <a:off x="2428639" y="4847966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81540" y="3007491"/>
            <a:ext cx="799785" cy="24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60081" y="2768723"/>
            <a:ext cx="563919" cy="23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300;p30"/>
          <p:cNvSpPr/>
          <p:nvPr/>
        </p:nvSpPr>
        <p:spPr>
          <a:xfrm>
            <a:off x="801943" y="2633734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1" name="Google Shape;302;p30"/>
          <p:cNvSpPr/>
          <p:nvPr/>
        </p:nvSpPr>
        <p:spPr>
          <a:xfrm>
            <a:off x="2023073" y="289295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5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7620" y="1455149"/>
            <a:ext cx="1215453" cy="23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98;p30"/>
          <p:cNvSpPr/>
          <p:nvPr/>
        </p:nvSpPr>
        <p:spPr>
          <a:xfrm>
            <a:off x="659157" y="136822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9848" y="1693636"/>
            <a:ext cx="1215453" cy="162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300;p30"/>
          <p:cNvSpPr/>
          <p:nvPr/>
        </p:nvSpPr>
        <p:spPr>
          <a:xfrm>
            <a:off x="516090" y="161497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407710176"/>
              </p:ext>
            </p:extLst>
          </p:nvPr>
        </p:nvGraphicFramePr>
        <p:xfrm>
          <a:off x="358140" y="1790696"/>
          <a:ext cx="11553451" cy="4333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95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방문 고객이 있을 경우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 페이지 입장 시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매장에 방문한 고객님 중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Sma-IT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서비스에 등록된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고객님의 총원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출력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방문 고객이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 이상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 페이지 입장 시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방문 고객 목록 우측에 슬라이드 버튼이 생성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버튼을 통해 고객 정보 확인 가능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880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방문한 고객이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명 이상인 경우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 페이지 입장 시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방문한 고객의 이미지 및 정보와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및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입장 시간 등의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정보를 제공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845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평가한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기록이 존재하는 경우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확인 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가장 최근 방문에 남긴 만족도를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그래프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형태로 정보 제공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142803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96;p30"/>
          <p:cNvGraphicFramePr/>
          <p:nvPr>
            <p:extLst>
              <p:ext uri="{D42A27DB-BD31-4B8C-83A1-F6EECF244321}">
                <p14:modId xmlns:p14="http://schemas.microsoft.com/office/powerpoint/2010/main" val="1652344029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관리자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Smait-Management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</a:t>
                      </a:r>
                      <a:r>
                        <a:rPr lang="en-US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adminMain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4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1120868"/>
            <a:ext cx="5490210" cy="2560472"/>
          </a:xfrm>
          <a:prstGeom prst="rect">
            <a:avLst/>
          </a:prstGeom>
        </p:spPr>
      </p:pic>
      <p:sp>
        <p:nvSpPr>
          <p:cNvPr id="299" name="Google Shape;299;p30"/>
          <p:cNvSpPr txBox="1"/>
          <p:nvPr/>
        </p:nvSpPr>
        <p:spPr>
          <a:xfrm>
            <a:off x="7393496" y="1382031"/>
            <a:ext cx="139473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감정 분석 버튼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896921" y="1978340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393496" y="2514562"/>
            <a:ext cx="228636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감정 분석 결과 저장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6893536" y="3099236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9" name="Google Shape;301;p30"/>
          <p:cNvSpPr txBox="1"/>
          <p:nvPr/>
        </p:nvSpPr>
        <p:spPr>
          <a:xfrm>
            <a:off x="7393496" y="3079607"/>
            <a:ext cx="214152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현재 방문 목록에서 제외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8" name="Google Shape;298;p30"/>
          <p:cNvSpPr/>
          <p:nvPr/>
        </p:nvSpPr>
        <p:spPr>
          <a:xfrm>
            <a:off x="6893536" y="1407921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2" name="Google Shape;299;p30"/>
          <p:cNvSpPr txBox="1"/>
          <p:nvPr/>
        </p:nvSpPr>
        <p:spPr>
          <a:xfrm>
            <a:off x="7393496" y="1951343"/>
            <a:ext cx="237009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감정 분석</a:t>
            </a: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결과 그래프로 확인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3" name="Google Shape;300;p30"/>
          <p:cNvSpPr/>
          <p:nvPr/>
        </p:nvSpPr>
        <p:spPr>
          <a:xfrm>
            <a:off x="6896921" y="2536092"/>
            <a:ext cx="339900" cy="348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4133521"/>
            <a:ext cx="5490211" cy="2561820"/>
          </a:xfrm>
          <a:prstGeom prst="rect">
            <a:avLst/>
          </a:prstGeom>
        </p:spPr>
      </p:pic>
      <p:sp>
        <p:nvSpPr>
          <p:cNvPr id="26" name="Google Shape;300;p30"/>
          <p:cNvSpPr/>
          <p:nvPr/>
        </p:nvSpPr>
        <p:spPr>
          <a:xfrm>
            <a:off x="5057997" y="4467296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noProof="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</a:p>
        </p:txBody>
      </p:sp>
      <p:graphicFrame>
        <p:nvGraphicFramePr>
          <p:cNvPr id="20" name="Google Shape;296;p30"/>
          <p:cNvGraphicFramePr/>
          <p:nvPr>
            <p:extLst>
              <p:ext uri="{D42A27DB-BD31-4B8C-83A1-F6EECF244321}">
                <p14:modId xmlns:p14="http://schemas.microsoft.com/office/powerpoint/2010/main" val="4130137716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기록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Smait-satisfied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</a:t>
                      </a:r>
                      <a:r>
                        <a:rPr lang="en-US" altLang="ko-KR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camSatisfied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8140" y="3764189"/>
            <a:ext cx="23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작동에 의한 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055905" y="1756221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055905" y="2326640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55905" y="2884392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55905" y="3447536"/>
            <a:ext cx="2479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31775" y="3149345"/>
            <a:ext cx="249825" cy="26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4667" y="2093299"/>
            <a:ext cx="1672722" cy="1144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300;p30"/>
          <p:cNvSpPr/>
          <p:nvPr/>
        </p:nvSpPr>
        <p:spPr>
          <a:xfrm>
            <a:off x="896667" y="199566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1" name="Google Shape;298;p30"/>
          <p:cNvSpPr/>
          <p:nvPr/>
        </p:nvSpPr>
        <p:spPr>
          <a:xfrm>
            <a:off x="4771715" y="3002591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98" y="4133521"/>
            <a:ext cx="5490211" cy="256182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411865" y="5098411"/>
            <a:ext cx="1417185" cy="645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300;p30"/>
          <p:cNvSpPr/>
          <p:nvPr/>
        </p:nvSpPr>
        <p:spPr>
          <a:xfrm>
            <a:off x="2318745" y="5002241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98390" y="4787659"/>
            <a:ext cx="1188585" cy="1396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Google Shape;300;p30"/>
          <p:cNvSpPr/>
          <p:nvPr/>
        </p:nvSpPr>
        <p:spPr>
          <a:xfrm>
            <a:off x="8788226" y="4679659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noProof="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03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4227540963"/>
              </p:ext>
            </p:extLst>
          </p:nvPr>
        </p:nvGraphicFramePr>
        <p:xfrm>
          <a:off x="358140" y="1763713"/>
          <a:ext cx="11553451" cy="30952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303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3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기록을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원할 경우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마스크 미착용 상태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얼굴 인식 후 감정 분석 하고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분석한 데이터를 가지고 그래프로 확인 가능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6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퇴장에 따른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방문 고객 변동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기록 후 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매장에서 퇴장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Admin Main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페이지에서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직원은 현재 방문 중인 고객에서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기록 후 퇴장한 고객님이</a:t>
                      </a:r>
                      <a:endParaRPr lang="en-US" altLang="ko-KR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사라진 것을 확인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가능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40" y="1156297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L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0" name="Google Shape;296;p30"/>
          <p:cNvGraphicFramePr/>
          <p:nvPr>
            <p:extLst>
              <p:ext uri="{D42A27DB-BD31-4B8C-83A1-F6EECF244321}">
                <p14:modId xmlns:p14="http://schemas.microsoft.com/office/powerpoint/2010/main" val="1294047383"/>
              </p:ext>
            </p:extLst>
          </p:nvPr>
        </p:nvGraphicFramePr>
        <p:xfrm>
          <a:off x="358140" y="22410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만족도 기록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Smait-satisfied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</a:t>
                      </a:r>
                      <a:r>
                        <a:rPr lang="en-US" altLang="ko-KR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camSatisfied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" r="12393" b="30984"/>
          <a:stretch/>
        </p:blipFill>
        <p:spPr>
          <a:xfrm>
            <a:off x="571030" y="974136"/>
            <a:ext cx="5204462" cy="2712039"/>
          </a:xfrm>
          <a:prstGeom prst="rect">
            <a:avLst/>
          </a:prstGeom>
        </p:spPr>
      </p:pic>
      <p:sp>
        <p:nvSpPr>
          <p:cNvPr id="36" name="Google Shape;302;p30"/>
          <p:cNvSpPr/>
          <p:nvPr/>
        </p:nvSpPr>
        <p:spPr>
          <a:xfrm>
            <a:off x="7227396" y="4351548"/>
            <a:ext cx="361080" cy="3723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7" name="Google Shape;302;p30"/>
          <p:cNvSpPr/>
          <p:nvPr/>
        </p:nvSpPr>
        <p:spPr>
          <a:xfrm>
            <a:off x="7227396" y="2504439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8" name="Google Shape;302;p30"/>
          <p:cNvSpPr/>
          <p:nvPr/>
        </p:nvSpPr>
        <p:spPr>
          <a:xfrm>
            <a:off x="7227396" y="3737159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9" name="Google Shape;302;p30"/>
          <p:cNvSpPr/>
          <p:nvPr/>
        </p:nvSpPr>
        <p:spPr>
          <a:xfrm>
            <a:off x="7227395" y="3124827"/>
            <a:ext cx="361080" cy="370004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rgbClr val="19253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40" name="Google Shape;299;p30"/>
          <p:cNvSpPr txBox="1"/>
          <p:nvPr/>
        </p:nvSpPr>
        <p:spPr>
          <a:xfrm>
            <a:off x="7729576" y="2494769"/>
            <a:ext cx="33346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고객의 사진 업로드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1" name="Google Shape;299;p30"/>
          <p:cNvSpPr txBox="1"/>
          <p:nvPr/>
        </p:nvSpPr>
        <p:spPr>
          <a:xfrm>
            <a:off x="7750685" y="3126345"/>
            <a:ext cx="31154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개인 정보 입력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2" name="Google Shape;299;p30"/>
          <p:cNvSpPr txBox="1"/>
          <p:nvPr/>
        </p:nvSpPr>
        <p:spPr>
          <a:xfrm>
            <a:off x="7750686" y="3726328"/>
            <a:ext cx="349689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입력했던 정보 리셋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3" name="Google Shape;299;p30"/>
          <p:cNvSpPr txBox="1"/>
          <p:nvPr/>
        </p:nvSpPr>
        <p:spPr>
          <a:xfrm>
            <a:off x="7750686" y="4336645"/>
            <a:ext cx="349689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회원 등록 완료와 메인 페이지로 돌아감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6" name="Google Shape;296;p30"/>
          <p:cNvGraphicFramePr/>
          <p:nvPr>
            <p:extLst>
              <p:ext uri="{D42A27DB-BD31-4B8C-83A1-F6EECF244321}">
                <p14:modId xmlns:p14="http://schemas.microsoft.com/office/powerpoint/2010/main" val="1651567342"/>
              </p:ext>
            </p:extLst>
          </p:nvPr>
        </p:nvGraphicFramePr>
        <p:xfrm>
          <a:off x="358138" y="206537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등록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Smait-CreateRegister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</a:t>
                      </a:r>
                      <a:r>
                        <a:rPr lang="en-US" sz="14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camRegister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20803" y="1892852"/>
            <a:ext cx="446239" cy="14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302;p30"/>
          <p:cNvSpPr/>
          <p:nvPr/>
        </p:nvSpPr>
        <p:spPr>
          <a:xfrm>
            <a:off x="3712803" y="1737286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0351" y="2041781"/>
            <a:ext cx="1466692" cy="1303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302;p30"/>
          <p:cNvSpPr/>
          <p:nvPr/>
        </p:nvSpPr>
        <p:spPr>
          <a:xfrm>
            <a:off x="2692351" y="190924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4684" y="3049475"/>
            <a:ext cx="294120" cy="162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46240" y="3049475"/>
            <a:ext cx="320802" cy="16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302;p30"/>
          <p:cNvSpPr/>
          <p:nvPr/>
        </p:nvSpPr>
        <p:spPr>
          <a:xfrm>
            <a:off x="3849758" y="290716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34" name="Google Shape;302;p30"/>
          <p:cNvSpPr/>
          <p:nvPr/>
        </p:nvSpPr>
        <p:spPr>
          <a:xfrm>
            <a:off x="3525758" y="2907165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68496" y="2878064"/>
            <a:ext cx="193993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8495" y="3494401"/>
            <a:ext cx="20284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68496" y="4107163"/>
            <a:ext cx="20284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368496" y="4723848"/>
            <a:ext cx="3050120" cy="0"/>
          </a:xfrm>
          <a:prstGeom prst="line">
            <a:avLst/>
          </a:prstGeom>
          <a:ln w="19050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0" y="4182049"/>
            <a:ext cx="5204462" cy="24626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6265" y="3764189"/>
            <a:ext cx="23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작동에 의한 페이지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70024" y="4604891"/>
            <a:ext cx="1466692" cy="142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302;p30"/>
          <p:cNvSpPr/>
          <p:nvPr/>
        </p:nvSpPr>
        <p:spPr>
          <a:xfrm>
            <a:off x="2362024" y="4520724"/>
            <a:ext cx="216000" cy="216000"/>
          </a:xfrm>
          <a:prstGeom prst="ellipse">
            <a:avLst/>
          </a:prstGeom>
          <a:solidFill>
            <a:srgbClr val="19253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1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375;p38"/>
          <p:cNvGraphicFramePr/>
          <p:nvPr>
            <p:extLst>
              <p:ext uri="{D42A27DB-BD31-4B8C-83A1-F6EECF244321}">
                <p14:modId xmlns:p14="http://schemas.microsoft.com/office/powerpoint/2010/main" val="2678284542"/>
              </p:ext>
            </p:extLst>
          </p:nvPr>
        </p:nvGraphicFramePr>
        <p:xfrm>
          <a:off x="358138" y="1844676"/>
          <a:ext cx="11553452" cy="422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3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2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87"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No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Given#1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Given#2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</a:t>
                      </a:r>
                      <a:r>
                        <a:rPr lang="ko-KR" sz="14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Then</a:t>
                      </a:r>
                      <a:endParaRPr sz="14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8725" marB="18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번호 </a:t>
                      </a:r>
                      <a:r>
                        <a:rPr lang="en-US" altLang="ko-KR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16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 초과시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카드 번호 입력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 등록 실패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알림 이후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다시 입력 가능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sz="1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번호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정확히 </a:t>
                      </a: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16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카드 번호 입력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 가입 완료 알림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이후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메인 페이지로 이동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3341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관심분야 공백 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등록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버튼 클릭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관심분야 없음으로 등록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74725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공백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등록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버튼 클릭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요구사항 없음으로 등록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6792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 공백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 등록 안 했을 경우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등록 버튼 클릭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이름을 입력하라는 알림 이후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다시 입력 가능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8758"/>
                  </a:ext>
                </a:extLst>
              </a:tr>
              <a:tr h="5789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   6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b="0" i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나이가 공백</a:t>
                      </a:r>
                      <a:endParaRPr lang="ko-KR" altLang="en-US" b="0" i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0" i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 </a:t>
                      </a:r>
                      <a:r>
                        <a:rPr lang="en-US" altLang="ko-KR" b="0" i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150</a:t>
                      </a:r>
                      <a:r>
                        <a:rPr lang="ko-KR" altLang="en-US" b="0" i="0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이상의 숫자 입력 시</a:t>
                      </a:r>
                      <a:endParaRPr lang="ko-KR" altLang="en-US" b="0" i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사용자가 등록 버튼 클릭</a:t>
                      </a: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‘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넣어주세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 </a:t>
                      </a: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알림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이후</a:t>
                      </a:r>
                      <a:endParaRPr lang="en-US" altLang="ko-KR" baseline="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다시 입력 가능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37450" marR="37450" marT="11225" marB="112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3667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576315" y="1817688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76;p38"/>
          <p:cNvSpPr txBox="1"/>
          <p:nvPr/>
        </p:nvSpPr>
        <p:spPr>
          <a:xfrm>
            <a:off x="358138" y="1193630"/>
            <a:ext cx="16943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✔</a:t>
            </a:r>
            <a:r>
              <a:rPr 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Check </a:t>
            </a:r>
            <a:r>
              <a:rPr lang="en-US" altLang="ko-KR" sz="1800" b="1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L</a:t>
            </a:r>
            <a:r>
              <a:rPr lang="ko-KR" sz="1800" b="1" dirty="0" err="1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ist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graphicFrame>
        <p:nvGraphicFramePr>
          <p:cNvPr id="10" name="Google Shape;296;p30"/>
          <p:cNvGraphicFramePr/>
          <p:nvPr>
            <p:extLst>
              <p:ext uri="{D42A27DB-BD31-4B8C-83A1-F6EECF244321}">
                <p14:modId xmlns:p14="http://schemas.microsoft.com/office/powerpoint/2010/main" val="1623212988"/>
              </p:ext>
            </p:extLst>
          </p:nvPr>
        </p:nvGraphicFramePr>
        <p:xfrm>
          <a:off x="358138" y="298772"/>
          <a:ext cx="11553451" cy="640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0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Page title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ID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Screen Path</a:t>
                      </a:r>
                      <a:endParaRPr sz="16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2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고객 등록</a:t>
                      </a:r>
                      <a:r>
                        <a:rPr lang="ko-KR" altLang="en-US" baseline="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페이지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UI-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Smait-CreateRegister</a:t>
                      </a:r>
                      <a:endParaRPr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https://j4d102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p.</a:t>
                      </a:r>
                      <a:r>
                        <a:rPr lang="en-US" sz="14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ssafy.io/camRegister</a:t>
                      </a:r>
                      <a:endParaRPr sz="14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99050" marR="99050" marT="45725" marB="4572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011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1093</Words>
  <Application>Microsoft Office PowerPoint</Application>
  <PresentationFormat>와이드스크린</PresentationFormat>
  <Paragraphs>414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NanumSquare Light</vt:lpstr>
      <vt:lpstr>NanumSquare</vt:lpstr>
      <vt:lpstr>배달의민족 주아</vt:lpstr>
      <vt:lpstr>맑은 고딕</vt:lpstr>
      <vt:lpstr>NanumBarunpen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74</cp:revision>
  <dcterms:created xsi:type="dcterms:W3CDTF">2021-01-21T06:50:02Z</dcterms:created>
  <dcterms:modified xsi:type="dcterms:W3CDTF">2021-04-07T09:06:55Z</dcterms:modified>
</cp:coreProperties>
</file>