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T" initials="MT" lastIdx="8" clrIdx="0">
    <p:extLst>
      <p:ext uri="{19B8F6BF-5375-455C-9EA6-DF929625EA0E}">
        <p15:presenceInfo xmlns:p15="http://schemas.microsoft.com/office/powerpoint/2012/main" userId="1fccb45771fde9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4T22:24:08.148" idx="1">
    <p:pos x="3784" y="399"/>
    <p:text>1.	Доля плохих/хороших новостей (по выбранному региону)
2. Доли новостей по категориям  (по региону)</p:text>
    <p:extLst>
      <p:ext uri="{C676402C-5697-4E1C-873F-D02D1690AC5C}">
        <p15:threadingInfo xmlns:p15="http://schemas.microsoft.com/office/powerpoint/2012/main" timeZoneBias="-180"/>
      </p:ext>
    </p:extLst>
  </p:cm>
  <p:cm authorId="1" dt="2021-04-04T22:26:37.138" idx="2">
    <p:pos x="4773" y="1330"/>
    <p:text>К субъекту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4T22:58:56.725" idx="3">
    <p:pos x="4202" y="523"/>
    <p:text>Появление флажков для отметки в списке</p:text>
    <p:extLst>
      <p:ext uri="{C676402C-5697-4E1C-873F-D02D1690AC5C}">
        <p15:threadingInfo xmlns:p15="http://schemas.microsoft.com/office/powerpoint/2012/main" timeZoneBias="-180"/>
      </p:ext>
    </p:extLst>
  </p:cm>
  <p:cm authorId="1" dt="2021-04-04T23:11:32.356" idx="4">
    <p:pos x="6800" y="3624"/>
    <p:text>Возврат на родительский экран (в данном случае на экран виджетов)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4T23:44:49.556" idx="5">
    <p:pos x="6624" y="929"/>
    <p:text>Над точкой пишется количество обсуждений. Раскраска говорит о тональности (красный - плохо, зеленый хорошо, серый - нейтрально)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5T00:20:36.215" idx="7">
    <p:pos x="3466" y="427"/>
    <p:text>По умолчанию</p:text>
    <p:extLst>
      <p:ext uri="{C676402C-5697-4E1C-873F-D02D1690AC5C}">
        <p15:threadingInfo xmlns:p15="http://schemas.microsoft.com/office/powerpoint/2012/main" timeZoneBias="-180"/>
      </p:ext>
    </p:extLst>
  </p:cm>
  <p:cm authorId="1" dt="2021-04-05T00:20:58.095" idx="8">
    <p:pos x="4458" y="410"/>
    <p:text>Три категории: Отрицательные, Нейтральные, Положительные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930F3-63BB-4AD2-8B59-829402F60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9DEF3F-400D-4977-846A-A5FA97A06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A76447-1FB0-49C1-B068-D65F1228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832F85-AE94-4144-A321-15386C7F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BD513-72F7-4880-A357-6CB64DA8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37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8EC47-0702-4FCC-93C2-75E7D921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E02DAE-339F-401C-B00F-8025CCB68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2C7B1B-B80A-41AD-8FF5-4FC8A9B1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77EB93-D991-4669-850F-4A12829D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79A6F9-56F1-43AA-A6DF-2FC83795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54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7EBCD3-5C10-45F1-A367-1493331C7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177221-2FEF-4540-A4B6-F5802757F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24C571-E75D-4EB7-BB21-7FBD1D38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85D09A-60AF-438B-AE46-FC90BDE1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F02AEC-2077-4207-B57C-B6ADBBE8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30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D4136-8241-45EE-ADAA-DBF3D8AC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CA88E-32B9-4020-A25C-7642C8FF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C6BACE-8EF5-4484-BB82-96A1E0EA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C1205E-EB34-4A32-8D05-E6DDDC8A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093C4C-B191-41CB-A9FA-04334DAC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16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52E3C-A26D-4837-A860-21DD7712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04DC09-2BE0-4871-B4F6-A1E13832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2183B6-BC97-430C-82DA-22DFB2A8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CC546A-730A-435B-A129-9CA7E09C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F49C68-9F7C-4EA8-946E-43F54924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89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F869A-D1D3-4D0D-873E-37FFF189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8AFFD-2474-4398-A898-EB845FAF5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AD81F6-7ABD-4D39-824F-43D981ECC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0BBA29-64DC-4C0D-A736-C5A614B6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436844-9094-4170-8B5A-6D9139E8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7A28BE-7B60-47B9-898D-E6209670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85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5EE57-C7E7-43D3-A4BD-2649C216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F3680F-8C7E-4A06-BDDE-C0EE5A1AB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EB043D-CC66-4E88-A6D4-9C67402D1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77E7EF-66F1-45D7-B80D-9B2F22478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0DD14E-F531-44FA-9DA0-71E554DD4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5D0BB1B-8F34-468E-B36D-E6FF56D7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1887E7-A066-46B6-97BF-3C7006C0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47C941-F42F-4209-9373-67938F9D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71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AE4B4-C728-4EA0-AE88-69DE960B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3BB57C-8CE1-4E3A-A943-BCFB922E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C2BA25-41ED-491E-9A01-D2085239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95E189-F398-4489-86E4-22672B30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08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1C142D-3BA1-422A-AA7D-4A655290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79D387-510B-4502-A64F-8A47B122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7986D9-9B51-47EB-A0BB-9E4CCB40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45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23BA5-E534-4130-8E51-8C667BC1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D1FC3C-D60D-4C9E-85AB-3B82B6011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319ED9-85EC-411F-962B-9169527E2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69DD20-9013-49E7-BD5F-DD7F38D2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F1D04E-E1CF-47C0-955E-A47C50B2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EA4E80-FA0B-4025-86BE-94503C0C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99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BB575-40C7-4724-A145-0D423BF4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FE9A8C-3503-42E5-A4A9-81E4078E2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A3E85D-8349-4A0E-AE17-0E27ED882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EC8DDF-2B81-4521-9D22-792B3458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A86A77-183E-4317-B74E-5DC625CA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66CD7A-C509-40AF-A18F-F16D2718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7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60307-7E0B-4F70-9013-71AA1D74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5A709F-23B8-4713-A9EC-766A060CC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18FE0D-A701-485D-8249-EAC658F80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0D55A-41C6-46CA-AC3B-308FF6D5F691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4E15D7-2B9D-4814-9018-E60D7AB41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9221E5-DA9F-40E7-8FFF-DB8EF4BB1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32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lenta.ru/news/2021/03/29/kadru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lenta.ru/news/2021/03/31/hospital/" TargetMode="External"/><Relationship Id="rId12" Type="http://schemas.openxmlformats.org/officeDocument/2006/relationships/comments" Target="../comments/commen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hyperlink" Target="https://lenta.ru/news/2021/03/27/melnichenko/" TargetMode="External"/><Relationship Id="rId5" Type="http://schemas.openxmlformats.org/officeDocument/2006/relationships/image" Target="../media/image7.png"/><Relationship Id="rId10" Type="http://schemas.openxmlformats.org/officeDocument/2006/relationships/hyperlink" Target="https://lenta.ru/news/2021/03/28/vrio/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lenta.ru/news/2021/03/29/deputa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6B3618-C17D-467C-AB19-BE90B1D97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5" y="100012"/>
            <a:ext cx="3381375" cy="66579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F5EFFC-CFBB-4D1D-85B4-92838A2A2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07" y="618638"/>
            <a:ext cx="2879595" cy="507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4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C97C46-6553-469B-9364-79379578A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5" y="100012"/>
            <a:ext cx="3381375" cy="6657975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5E33C3E-D5FB-4EA0-B695-820E787C28F4}"/>
              </a:ext>
            </a:extLst>
          </p:cNvPr>
          <p:cNvSpPr/>
          <p:nvPr/>
        </p:nvSpPr>
        <p:spPr>
          <a:xfrm>
            <a:off x="794759" y="8460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Регион: Челябинск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C1F4627-D85E-47CD-95DC-8306CF0F6351}"/>
              </a:ext>
            </a:extLst>
          </p:cNvPr>
          <p:cNvSpPr/>
          <p:nvPr/>
        </p:nvSpPr>
        <p:spPr>
          <a:xfrm>
            <a:off x="2256090" y="846033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Произвольный запрос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0E76C98-BA56-438F-9B76-E6E4002B1489}"/>
              </a:ext>
            </a:extLst>
          </p:cNvPr>
          <p:cNvSpPr/>
          <p:nvPr/>
        </p:nvSpPr>
        <p:spPr>
          <a:xfrm>
            <a:off x="2256090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Настроение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B2933C4-4F1D-4D89-A822-238BE23CD3C6}"/>
              </a:ext>
            </a:extLst>
          </p:cNvPr>
          <p:cNvSpPr/>
          <p:nvPr/>
        </p:nvSpPr>
        <p:spPr>
          <a:xfrm>
            <a:off x="794759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Статистика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C9DA061-97D5-4193-9E9A-05E98B06EF7D}"/>
              </a:ext>
            </a:extLst>
          </p:cNvPr>
          <p:cNvSpPr/>
          <p:nvPr/>
        </p:nvSpPr>
        <p:spPr>
          <a:xfrm>
            <a:off x="2256090" y="5031339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Недавние запросы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086CC0B-4544-4465-A45C-56B7B4CC11D3}"/>
              </a:ext>
            </a:extLst>
          </p:cNvPr>
          <p:cNvSpPr/>
          <p:nvPr/>
        </p:nvSpPr>
        <p:spPr>
          <a:xfrm>
            <a:off x="794759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События рядом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6F88638-E06B-45D6-B390-1A5A81A9665E}"/>
              </a:ext>
            </a:extLst>
          </p:cNvPr>
          <p:cNvSpPr/>
          <p:nvPr/>
        </p:nvSpPr>
        <p:spPr>
          <a:xfrm>
            <a:off x="794759" y="5031338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Анализ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A4EBA4B-0C5A-4C61-A9F6-C2D0E276C296}"/>
              </a:ext>
            </a:extLst>
          </p:cNvPr>
          <p:cNvSpPr/>
          <p:nvPr/>
        </p:nvSpPr>
        <p:spPr>
          <a:xfrm>
            <a:off x="2256090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Лояльность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EFBC254-F18C-42BE-B6F1-3196154AEF9B}"/>
              </a:ext>
            </a:extLst>
          </p:cNvPr>
          <p:cNvSpPr/>
          <p:nvPr/>
        </p:nvSpPr>
        <p:spPr>
          <a:xfrm>
            <a:off x="5144569" y="773396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Обстановка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8F440AA7-8DD1-46BD-93AE-1678B42B11D3}"/>
              </a:ext>
            </a:extLst>
          </p:cNvPr>
          <p:cNvSpPr/>
          <p:nvPr/>
        </p:nvSpPr>
        <p:spPr>
          <a:xfrm>
            <a:off x="6665721" y="79048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Категории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9D5ED0E-D536-43CE-825C-78672C24A2C2}"/>
              </a:ext>
            </a:extLst>
          </p:cNvPr>
          <p:cNvSpPr/>
          <p:nvPr/>
        </p:nvSpPr>
        <p:spPr>
          <a:xfrm>
            <a:off x="5144569" y="2185585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Популяр </a:t>
            </a:r>
            <a:r>
              <a:rPr lang="ru-RU" sz="1500" dirty="0" err="1"/>
              <a:t>ность</a:t>
            </a:r>
            <a:endParaRPr lang="ru-RU" sz="1500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ABEA6D0F-8980-45E5-A1DE-4362674417A1}"/>
              </a:ext>
            </a:extLst>
          </p:cNvPr>
          <p:cNvSpPr/>
          <p:nvPr/>
        </p:nvSpPr>
        <p:spPr>
          <a:xfrm>
            <a:off x="6665721" y="2187372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Отношение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EF285589-201F-46DD-8370-B97DAA929AF6}"/>
              </a:ext>
            </a:extLst>
          </p:cNvPr>
          <p:cNvSpPr/>
          <p:nvPr/>
        </p:nvSpPr>
        <p:spPr>
          <a:xfrm>
            <a:off x="8186873" y="79048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Субъект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8AD4F4E-42C0-4707-A98D-0755C1E1745C}"/>
              </a:ext>
            </a:extLst>
          </p:cNvPr>
          <p:cNvSpPr/>
          <p:nvPr/>
        </p:nvSpPr>
        <p:spPr>
          <a:xfrm>
            <a:off x="9708025" y="790483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Событие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0AD59E2B-5D81-4FAF-9DF4-ABBEC5D52800}"/>
              </a:ext>
            </a:extLst>
          </p:cNvPr>
          <p:cNvSpPr/>
          <p:nvPr/>
        </p:nvSpPr>
        <p:spPr>
          <a:xfrm>
            <a:off x="8186873" y="2185585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Обсужда</a:t>
            </a:r>
            <a:r>
              <a:rPr lang="ru-RU" sz="1400" dirty="0"/>
              <a:t> </a:t>
            </a:r>
            <a:r>
              <a:rPr lang="ru-RU" sz="1400" dirty="0" err="1"/>
              <a:t>емое</a:t>
            </a:r>
            <a:endParaRPr lang="ru-RU" sz="1400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D979F4B2-D32F-4EEA-BD51-4B2DCBAE4007}"/>
              </a:ext>
            </a:extLst>
          </p:cNvPr>
          <p:cNvSpPr/>
          <p:nvPr/>
        </p:nvSpPr>
        <p:spPr>
          <a:xfrm>
            <a:off x="5144569" y="3708875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Тьюториал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7558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AFC6EBC-9874-4752-A373-44EE4FD5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5" y="100012"/>
            <a:ext cx="3381375" cy="6657975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4FB37204-61CD-4990-B3B3-ACAAF9037F3C}"/>
              </a:ext>
            </a:extLst>
          </p:cNvPr>
          <p:cNvSpPr/>
          <p:nvPr/>
        </p:nvSpPr>
        <p:spPr>
          <a:xfrm>
            <a:off x="794759" y="846034"/>
            <a:ext cx="1264778" cy="11878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Регион: Челябинск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774EE0B-B0DD-49BD-8897-26326569B173}"/>
              </a:ext>
            </a:extLst>
          </p:cNvPr>
          <p:cNvSpPr/>
          <p:nvPr/>
        </p:nvSpPr>
        <p:spPr>
          <a:xfrm>
            <a:off x="2256090" y="846033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Произвольный запрос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642A2F2-8270-4327-9DFF-179FDBAF87ED}"/>
              </a:ext>
            </a:extLst>
          </p:cNvPr>
          <p:cNvSpPr/>
          <p:nvPr/>
        </p:nvSpPr>
        <p:spPr>
          <a:xfrm>
            <a:off x="2256090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Настроение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4772CAB-2749-44A6-9823-DD8BD9F028B9}"/>
              </a:ext>
            </a:extLst>
          </p:cNvPr>
          <p:cNvSpPr/>
          <p:nvPr/>
        </p:nvSpPr>
        <p:spPr>
          <a:xfrm>
            <a:off x="794759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Статистика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1FCAE3C-646E-4339-8F91-03666BC306DF}"/>
              </a:ext>
            </a:extLst>
          </p:cNvPr>
          <p:cNvSpPr/>
          <p:nvPr/>
        </p:nvSpPr>
        <p:spPr>
          <a:xfrm>
            <a:off x="2256090" y="5031339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Недавние запросы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E1D4209-E65F-4F56-8411-733753AB1E44}"/>
              </a:ext>
            </a:extLst>
          </p:cNvPr>
          <p:cNvSpPr/>
          <p:nvPr/>
        </p:nvSpPr>
        <p:spPr>
          <a:xfrm>
            <a:off x="794759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События рядом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ADF6714-AA01-4501-8F89-31F8CF6278D3}"/>
              </a:ext>
            </a:extLst>
          </p:cNvPr>
          <p:cNvSpPr/>
          <p:nvPr/>
        </p:nvSpPr>
        <p:spPr>
          <a:xfrm>
            <a:off x="794759" y="5031338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Анализ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B4B1EFC-4475-47A3-A614-FDB2AB00BC37}"/>
              </a:ext>
            </a:extLst>
          </p:cNvPr>
          <p:cNvSpPr/>
          <p:nvPr/>
        </p:nvSpPr>
        <p:spPr>
          <a:xfrm>
            <a:off x="2256090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Лояльность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AE2620-E5F8-486E-9FDB-F5443940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486" y="100012"/>
            <a:ext cx="3381375" cy="66579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75DED3D-9CC3-4526-8130-38C76933B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273" y="1614010"/>
            <a:ext cx="2731761" cy="35738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4BE3351-582B-4A0D-B100-9E46F446C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33" y="5322824"/>
            <a:ext cx="495300" cy="3693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5E2870-4E77-4846-97CF-3F9B918897B2}"/>
              </a:ext>
            </a:extLst>
          </p:cNvPr>
          <p:cNvSpPr txBox="1"/>
          <p:nvPr/>
        </p:nvSpPr>
        <p:spPr>
          <a:xfrm>
            <a:off x="4652815" y="5322823"/>
            <a:ext cx="22089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Указать районы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999D530-E243-4A65-A1EB-F49D658BCC56}"/>
              </a:ext>
            </a:extLst>
          </p:cNvPr>
          <p:cNvSpPr/>
          <p:nvPr/>
        </p:nvSpPr>
        <p:spPr>
          <a:xfrm>
            <a:off x="4625272" y="5883154"/>
            <a:ext cx="2731761" cy="54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Далее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662009D-CBC3-4B68-B90B-55C61FB9C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091" y="100012"/>
            <a:ext cx="3381375" cy="66579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572F4A-3BD0-4E42-AF20-2CF704C8B63D}"/>
              </a:ext>
            </a:extLst>
          </p:cNvPr>
          <p:cNvSpPr txBox="1"/>
          <p:nvPr/>
        </p:nvSpPr>
        <p:spPr>
          <a:xfrm>
            <a:off x="8510571" y="1590579"/>
            <a:ext cx="2731761" cy="3788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err="1"/>
              <a:t>Алапаевский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Артёмовский 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Артинский</a:t>
            </a:r>
            <a:r>
              <a:rPr lang="ru-RU" dirty="0"/>
              <a:t> 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Ачитский</a:t>
            </a:r>
            <a:r>
              <a:rPr lang="ru-RU" dirty="0"/>
              <a:t> 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Байкаловский</a:t>
            </a:r>
            <a:r>
              <a:rPr lang="ru-RU" dirty="0"/>
              <a:t> </a:t>
            </a:r>
          </a:p>
          <a:p>
            <a:pPr>
              <a:lnSpc>
                <a:spcPct val="150000"/>
              </a:lnSpc>
            </a:pPr>
            <a:r>
              <a:rPr lang="ru-RU" dirty="0"/>
              <a:t>Белоярский 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Богдановичский</a:t>
            </a:r>
            <a:r>
              <a:rPr lang="ru-RU" dirty="0"/>
              <a:t> 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Верхнесалдинский</a:t>
            </a:r>
            <a:r>
              <a:rPr lang="ru-RU" dirty="0"/>
              <a:t> </a:t>
            </a:r>
          </a:p>
          <a:p>
            <a:pPr>
              <a:lnSpc>
                <a:spcPct val="150000"/>
              </a:lnSpc>
            </a:pPr>
            <a:r>
              <a:rPr lang="ru-RU" dirty="0"/>
              <a:t>Верхотурский 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23DA6A7-B8F3-4D37-A7F2-C06048F05880}"/>
              </a:ext>
            </a:extLst>
          </p:cNvPr>
          <p:cNvSpPr/>
          <p:nvPr/>
        </p:nvSpPr>
        <p:spPr>
          <a:xfrm>
            <a:off x="8510572" y="5883153"/>
            <a:ext cx="2731761" cy="54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ОК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0D6F87C-4C7E-4AD6-A2A0-5A109DB30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33" y="992505"/>
            <a:ext cx="495300" cy="3693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DB159C-EC6A-43BA-87B3-EFD2ED52295F}"/>
              </a:ext>
            </a:extLst>
          </p:cNvPr>
          <p:cNvSpPr txBox="1"/>
          <p:nvPr/>
        </p:nvSpPr>
        <p:spPr>
          <a:xfrm>
            <a:off x="4625272" y="992504"/>
            <a:ext cx="22364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Выбрать несколько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2961439-3326-49A2-A00A-6C04FB84C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7033" y="992505"/>
            <a:ext cx="495300" cy="3693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9C4BAF-4550-40DF-BD96-8AB923EAFFF6}"/>
              </a:ext>
            </a:extLst>
          </p:cNvPr>
          <p:cNvSpPr txBox="1"/>
          <p:nvPr/>
        </p:nvSpPr>
        <p:spPr>
          <a:xfrm>
            <a:off x="8510572" y="992504"/>
            <a:ext cx="22364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Выбрать несколько</a:t>
            </a:r>
          </a:p>
        </p:txBody>
      </p:sp>
    </p:spTree>
    <p:extLst>
      <p:ext uri="{BB962C8B-B14F-4D97-AF65-F5344CB8AC3E}">
        <p14:creationId xmlns:p14="http://schemas.microsoft.com/office/powerpoint/2010/main" val="85199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F0D5090-4B4F-4695-9E7F-41F683DEA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5" y="100012"/>
            <a:ext cx="3381375" cy="6657975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98B7CC8-77B5-474C-A68E-AB587CE920D1}"/>
              </a:ext>
            </a:extLst>
          </p:cNvPr>
          <p:cNvSpPr/>
          <p:nvPr/>
        </p:nvSpPr>
        <p:spPr>
          <a:xfrm>
            <a:off x="794759" y="8460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Регион: Челябинск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2E89318-324B-4FB1-9569-CF53CD8A9EE8}"/>
              </a:ext>
            </a:extLst>
          </p:cNvPr>
          <p:cNvSpPr/>
          <p:nvPr/>
        </p:nvSpPr>
        <p:spPr>
          <a:xfrm>
            <a:off x="2256090" y="846033"/>
            <a:ext cx="1264778" cy="11878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Произвольный запрос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693CFA9-3B6B-4A00-A8C1-359FA525DE34}"/>
              </a:ext>
            </a:extLst>
          </p:cNvPr>
          <p:cNvSpPr/>
          <p:nvPr/>
        </p:nvSpPr>
        <p:spPr>
          <a:xfrm>
            <a:off x="2256090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Настроение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AE3E19C-2763-4B89-A3E4-5D255BD54AB4}"/>
              </a:ext>
            </a:extLst>
          </p:cNvPr>
          <p:cNvSpPr/>
          <p:nvPr/>
        </p:nvSpPr>
        <p:spPr>
          <a:xfrm>
            <a:off x="794759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Статистика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773E8CA-C2B9-4D18-BAA4-C74FB58AAE52}"/>
              </a:ext>
            </a:extLst>
          </p:cNvPr>
          <p:cNvSpPr/>
          <p:nvPr/>
        </p:nvSpPr>
        <p:spPr>
          <a:xfrm>
            <a:off x="2256090" y="5031339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Недавние запросы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5F0815E-F4DB-4F7A-B2CD-74096360A969}"/>
              </a:ext>
            </a:extLst>
          </p:cNvPr>
          <p:cNvSpPr/>
          <p:nvPr/>
        </p:nvSpPr>
        <p:spPr>
          <a:xfrm>
            <a:off x="794759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События рядом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11B80A9-2BD2-440D-A81C-1CAA26134D6C}"/>
              </a:ext>
            </a:extLst>
          </p:cNvPr>
          <p:cNvSpPr/>
          <p:nvPr/>
        </p:nvSpPr>
        <p:spPr>
          <a:xfrm>
            <a:off x="794759" y="5031338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Анализ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70D9F0-D0EA-47D3-8EF6-DE3EB4F2218A}"/>
              </a:ext>
            </a:extLst>
          </p:cNvPr>
          <p:cNvSpPr/>
          <p:nvPr/>
        </p:nvSpPr>
        <p:spPr>
          <a:xfrm>
            <a:off x="2256090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Лояльность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7CDBCF3-71AE-40BD-A6B0-7ECADC91F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47" y="100012"/>
            <a:ext cx="3381375" cy="66579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DD70E78-99BF-4435-8A24-EA3B02124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155" y="1004818"/>
            <a:ext cx="2992988" cy="5262838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B0D5F4F-F1E1-4047-B67B-E6337219EAFE}"/>
              </a:ext>
            </a:extLst>
          </p:cNvPr>
          <p:cNvSpPr/>
          <p:nvPr/>
        </p:nvSpPr>
        <p:spPr>
          <a:xfrm>
            <a:off x="4518155" y="606490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произвольный запрос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8283021-048F-4951-AD47-FB30CD1E4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555" y="636998"/>
            <a:ext cx="324830" cy="33049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D15AC15-6997-46FE-BB31-DB9F9ED2D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191" y="100012"/>
            <a:ext cx="3381375" cy="66579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D2C82A-2D72-4513-AE66-9348323E6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199" y="1004818"/>
            <a:ext cx="2992988" cy="5262838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00A5A33-2A98-45C7-B07F-999EBCCB5692}"/>
              </a:ext>
            </a:extLst>
          </p:cNvPr>
          <p:cNvSpPr/>
          <p:nvPr/>
        </p:nvSpPr>
        <p:spPr>
          <a:xfrm>
            <a:off x="8399199" y="606490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мэр Иван Иваныч 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A95BBF3-8FBA-496F-B72B-106AFBA55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599" y="636998"/>
            <a:ext cx="324830" cy="3304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2C92CC-5896-408B-887B-5329A840F396}"/>
              </a:ext>
            </a:extLst>
          </p:cNvPr>
          <p:cNvSpPr txBox="1"/>
          <p:nvPr/>
        </p:nvSpPr>
        <p:spPr>
          <a:xfrm>
            <a:off x="8476334" y="1439965"/>
            <a:ext cx="251926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Отметка мест обсуждения субъекта</a:t>
            </a:r>
          </a:p>
        </p:txBody>
      </p:sp>
      <p:sp>
        <p:nvSpPr>
          <p:cNvPr id="20" name="Стрелка: вниз 19">
            <a:extLst>
              <a:ext uri="{FF2B5EF4-FFF2-40B4-BE49-F238E27FC236}">
                <a16:creationId xmlns:a16="http://schemas.microsoft.com/office/drawing/2014/main" id="{F2290734-839D-488C-A9AA-D1F765397485}"/>
              </a:ext>
            </a:extLst>
          </p:cNvPr>
          <p:cNvSpPr/>
          <p:nvPr/>
        </p:nvSpPr>
        <p:spPr>
          <a:xfrm>
            <a:off x="8892074" y="1023228"/>
            <a:ext cx="354563" cy="45505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ru-RU">
              <a:solidFill>
                <a:schemeClr val="tx1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EA607F1-3510-4B59-B132-F57CBAE15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8803" y="2685233"/>
            <a:ext cx="234986" cy="3005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6975FFD-AF1E-4692-B5FD-8C68077DF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144" y="2534951"/>
            <a:ext cx="234986" cy="30056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677ECAA-14E6-4F87-BB6A-A2FD0053A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9355" y="3416700"/>
            <a:ext cx="234986" cy="30056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B2C21D3-A193-4726-AA19-2D377D85F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462" y="2981131"/>
            <a:ext cx="228632" cy="29531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C9485D2-17FD-40B0-AD9E-7BD4EB1327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2215" y="4183752"/>
            <a:ext cx="228632" cy="2953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1E86C48-86E6-4DEE-B1C7-87ADF0AEF1BC}"/>
              </a:ext>
            </a:extLst>
          </p:cNvPr>
          <p:cNvSpPr txBox="1"/>
          <p:nvPr/>
        </p:nvSpPr>
        <p:spPr>
          <a:xfrm>
            <a:off x="9069355" y="239772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59D38A-8985-4E2D-A0F4-DF877083E4D2}"/>
              </a:ext>
            </a:extLst>
          </p:cNvPr>
          <p:cNvSpPr txBox="1"/>
          <p:nvPr/>
        </p:nvSpPr>
        <p:spPr>
          <a:xfrm>
            <a:off x="9821371" y="253495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5432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3002B5-8918-4C2C-BD7F-FDB020BE7F23}"/>
              </a:ext>
            </a:extLst>
          </p:cNvPr>
          <p:cNvSpPr txBox="1"/>
          <p:nvPr/>
        </p:nvSpPr>
        <p:spPr>
          <a:xfrm>
            <a:off x="9782902" y="401472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79BFC4-F9FA-4C66-9010-55A0120182BF}"/>
              </a:ext>
            </a:extLst>
          </p:cNvPr>
          <p:cNvSpPr txBox="1"/>
          <p:nvPr/>
        </p:nvSpPr>
        <p:spPr>
          <a:xfrm>
            <a:off x="9042471" y="325377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1E213-F2EA-4A82-BCF9-9CD8B3500908}"/>
              </a:ext>
            </a:extLst>
          </p:cNvPr>
          <p:cNvSpPr txBox="1"/>
          <p:nvPr/>
        </p:nvSpPr>
        <p:spPr>
          <a:xfrm>
            <a:off x="10639149" y="283506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578</a:t>
            </a:r>
          </a:p>
        </p:txBody>
      </p: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27CE3140-DF61-47CA-9891-ECEE38D7AD24}"/>
              </a:ext>
            </a:extLst>
          </p:cNvPr>
          <p:cNvSpPr/>
          <p:nvPr/>
        </p:nvSpPr>
        <p:spPr>
          <a:xfrm>
            <a:off x="11734845" y="3135086"/>
            <a:ext cx="385620" cy="373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92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91DC466-ACC9-482E-897D-C45C031B3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0" y="100012"/>
            <a:ext cx="3381375" cy="66579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DC2D6F-FE22-49D3-B943-56633BEB2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48" y="1004818"/>
            <a:ext cx="2992988" cy="5262838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E035BAA-C446-4DE7-AEB9-E93DF6CDA9BC}"/>
              </a:ext>
            </a:extLst>
          </p:cNvPr>
          <p:cNvSpPr/>
          <p:nvPr/>
        </p:nvSpPr>
        <p:spPr>
          <a:xfrm>
            <a:off x="458848" y="606490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мэр Иван Иваныч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96EAEB-3343-405C-9ADE-EDB8AD13D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248" y="636998"/>
            <a:ext cx="324830" cy="3304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EE566CD-413D-4D3D-921C-241836AE3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452" y="2685233"/>
            <a:ext cx="234986" cy="3005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D6FD4F-6D28-4D83-A365-AE3C84C14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793" y="2534951"/>
            <a:ext cx="234986" cy="30056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3B7802-AB80-40C9-A990-304D01412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004" y="3416700"/>
            <a:ext cx="234986" cy="300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516F1C9-0637-49B4-B929-CE702DC3D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111" y="2981131"/>
            <a:ext cx="228632" cy="29531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FED7070-7AB0-480F-981C-0A2CBD4A0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1864" y="4183752"/>
            <a:ext cx="228632" cy="295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A57EC9-8260-41FF-8EE2-44645501C9D5}"/>
              </a:ext>
            </a:extLst>
          </p:cNvPr>
          <p:cNvSpPr txBox="1"/>
          <p:nvPr/>
        </p:nvSpPr>
        <p:spPr>
          <a:xfrm>
            <a:off x="1129004" y="239772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32B606-2D01-43CF-B718-0659573AE1E1}"/>
              </a:ext>
            </a:extLst>
          </p:cNvPr>
          <p:cNvSpPr txBox="1"/>
          <p:nvPr/>
        </p:nvSpPr>
        <p:spPr>
          <a:xfrm>
            <a:off x="1881020" y="253495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5432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E70BDE-AB04-4D1F-A6C8-EC5A6705BF86}"/>
              </a:ext>
            </a:extLst>
          </p:cNvPr>
          <p:cNvSpPr txBox="1"/>
          <p:nvPr/>
        </p:nvSpPr>
        <p:spPr>
          <a:xfrm>
            <a:off x="1842551" y="401472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7557ED-5660-4A2E-8C2A-55D2280E33D6}"/>
              </a:ext>
            </a:extLst>
          </p:cNvPr>
          <p:cNvSpPr txBox="1"/>
          <p:nvPr/>
        </p:nvSpPr>
        <p:spPr>
          <a:xfrm>
            <a:off x="1102120" y="325377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B17B70-0A32-4555-ADBD-99312FCAEF63}"/>
              </a:ext>
            </a:extLst>
          </p:cNvPr>
          <p:cNvSpPr txBox="1"/>
          <p:nvPr/>
        </p:nvSpPr>
        <p:spPr>
          <a:xfrm>
            <a:off x="2698798" y="283506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578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596DFE40-F639-486D-9145-F5543D0A9187}"/>
              </a:ext>
            </a:extLst>
          </p:cNvPr>
          <p:cNvSpPr/>
          <p:nvPr/>
        </p:nvSpPr>
        <p:spPr>
          <a:xfrm>
            <a:off x="1800936" y="2547748"/>
            <a:ext cx="520828" cy="515559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EDBF68-4BC7-420F-AACD-DDF2303DF7A9}"/>
              </a:ext>
            </a:extLst>
          </p:cNvPr>
          <p:cNvSpPr txBox="1"/>
          <p:nvPr/>
        </p:nvSpPr>
        <p:spPr>
          <a:xfrm>
            <a:off x="3606999" y="2336078"/>
            <a:ext cx="83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тап на отметке</a:t>
            </a: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FF1003CB-DD0B-4890-829B-7CAF6EFFC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292" y="97384"/>
            <a:ext cx="3381375" cy="66579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523F62A-458D-4204-A2F1-0D5BC7DFCE2D}"/>
              </a:ext>
            </a:extLst>
          </p:cNvPr>
          <p:cNvSpPr txBox="1"/>
          <p:nvPr/>
        </p:nvSpPr>
        <p:spPr>
          <a:xfrm>
            <a:off x="8884723" y="661286"/>
            <a:ext cx="31053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ВКонтакте — </a:t>
            </a:r>
            <a:r>
              <a:rPr lang="ru-RU" dirty="0"/>
              <a:t>31 марта 2021</a:t>
            </a:r>
          </a:p>
          <a:p>
            <a:r>
              <a:rPr lang="ru-RU" dirty="0">
                <a:hlinkClick r:id="rId7"/>
              </a:rPr>
              <a:t>Партнера Ивана Ивановича госпитализируют в больницу «Матросской тишины»</a:t>
            </a:r>
            <a:endParaRPr lang="ru-RU" dirty="0"/>
          </a:p>
          <a:p>
            <a:r>
              <a:rPr lang="ru-RU" b="1" dirty="0"/>
              <a:t>Одноклассники.</a:t>
            </a:r>
            <a:r>
              <a:rPr lang="en-US" b="1" dirty="0" err="1"/>
              <a:t>ru</a:t>
            </a:r>
            <a:r>
              <a:rPr lang="en-US" b="1" dirty="0"/>
              <a:t> </a:t>
            </a:r>
            <a:r>
              <a:rPr lang="ru-RU" b="1" dirty="0"/>
              <a:t>— </a:t>
            </a:r>
            <a:r>
              <a:rPr lang="ru-RU" dirty="0"/>
              <a:t>29 марта 2021</a:t>
            </a:r>
          </a:p>
          <a:p>
            <a:r>
              <a:rPr lang="ru-RU" dirty="0">
                <a:hlinkClick r:id="rId8"/>
              </a:rPr>
              <a:t>Врио губернатора Челябинской области произвел кадровые перестановки</a:t>
            </a:r>
            <a:endParaRPr lang="ru-RU" dirty="0"/>
          </a:p>
          <a:p>
            <a:r>
              <a:rPr lang="ru-RU" b="1" dirty="0"/>
              <a:t>ВКонтакте — </a:t>
            </a:r>
            <a:r>
              <a:rPr lang="ru-RU" dirty="0"/>
              <a:t>29 марта 2021</a:t>
            </a:r>
          </a:p>
          <a:p>
            <a:r>
              <a:rPr lang="ru-RU" dirty="0">
                <a:hlinkClick r:id="rId9"/>
              </a:rPr>
              <a:t>Российский депутат пойдет под суд по обвинению в мошенничестве</a:t>
            </a:r>
            <a:endParaRPr lang="ru-RU" dirty="0"/>
          </a:p>
          <a:p>
            <a:r>
              <a:rPr lang="ru-RU" b="1" dirty="0"/>
              <a:t>Одноклассники.</a:t>
            </a:r>
            <a:r>
              <a:rPr lang="en-US" b="1" dirty="0" err="1"/>
              <a:t>ru</a:t>
            </a:r>
            <a:r>
              <a:rPr lang="en-US" b="1" dirty="0"/>
              <a:t> </a:t>
            </a:r>
            <a:r>
              <a:rPr lang="ru-RU" b="1" dirty="0"/>
              <a:t> — </a:t>
            </a:r>
            <a:r>
              <a:rPr lang="ru-RU" dirty="0"/>
              <a:t>28 марта 2021</a:t>
            </a:r>
          </a:p>
          <a:p>
            <a:r>
              <a:rPr lang="ru-RU" dirty="0">
                <a:hlinkClick r:id="rId10"/>
              </a:rPr>
              <a:t>Врио главы </a:t>
            </a:r>
            <a:r>
              <a:rPr lang="ru-RU" dirty="0">
                <a:hlinkClick r:id="rId8"/>
              </a:rPr>
              <a:t>Челябинской</a:t>
            </a:r>
            <a:r>
              <a:rPr lang="ru-RU" dirty="0">
                <a:hlinkClick r:id="rId10"/>
              </a:rPr>
              <a:t> области отправил правительство в отставку</a:t>
            </a:r>
            <a:endParaRPr lang="ru-RU" dirty="0"/>
          </a:p>
          <a:p>
            <a:r>
              <a:rPr lang="ru-RU" b="1" dirty="0"/>
              <a:t>ТАСС — </a:t>
            </a:r>
            <a:r>
              <a:rPr lang="ru-RU" dirty="0"/>
              <a:t>27 марта 2021</a:t>
            </a:r>
          </a:p>
          <a:p>
            <a:r>
              <a:rPr lang="ru-RU" dirty="0">
                <a:hlinkClick r:id="rId11"/>
              </a:rPr>
              <a:t>В </a:t>
            </a:r>
            <a:r>
              <a:rPr lang="ru-RU" dirty="0">
                <a:hlinkClick r:id="rId8"/>
              </a:rPr>
              <a:t>Челябинской</a:t>
            </a:r>
            <a:r>
              <a:rPr lang="ru-RU" dirty="0">
                <a:hlinkClick r:id="rId11"/>
              </a:rPr>
              <a:t> области</a:t>
            </a:r>
            <a:r>
              <a:rPr lang="ru-RU" dirty="0"/>
              <a:t> …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764962F-1E56-420D-B86D-D7A34B952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903" y="100012"/>
            <a:ext cx="3381375" cy="66579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FD2EC3C-2CDC-401B-B804-2209FC952E97}"/>
              </a:ext>
            </a:extLst>
          </p:cNvPr>
          <p:cNvSpPr txBox="1"/>
          <p:nvPr/>
        </p:nvSpPr>
        <p:spPr>
          <a:xfrm>
            <a:off x="4721294" y="2283106"/>
            <a:ext cx="2659225" cy="375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400" b="1" dirty="0"/>
              <a:t>Всего – </a:t>
            </a:r>
            <a:r>
              <a:rPr lang="ru-RU" sz="2400" b="1" u="sng" dirty="0">
                <a:solidFill>
                  <a:schemeClr val="accent1"/>
                </a:solidFill>
              </a:rPr>
              <a:t>5432</a:t>
            </a:r>
            <a:r>
              <a:rPr lang="ru-RU" sz="2400" b="1" dirty="0"/>
              <a:t>  </a:t>
            </a:r>
            <a:endParaRPr lang="ru-RU" sz="2400" dirty="0"/>
          </a:p>
          <a:p>
            <a:pPr>
              <a:lnSpc>
                <a:spcPct val="200000"/>
              </a:lnSpc>
            </a:pPr>
            <a:r>
              <a:rPr lang="ru-RU" sz="2400" b="1" dirty="0"/>
              <a:t>ВКонтакте – </a:t>
            </a:r>
            <a:r>
              <a:rPr lang="ru-RU" sz="2400" b="1" u="sng" dirty="0">
                <a:solidFill>
                  <a:schemeClr val="accent1"/>
                </a:solidFill>
              </a:rPr>
              <a:t>3500</a:t>
            </a:r>
          </a:p>
          <a:p>
            <a:pPr>
              <a:spcBef>
                <a:spcPts val="600"/>
              </a:spcBef>
            </a:pPr>
            <a:r>
              <a:rPr lang="ru-RU" sz="2400" b="1" dirty="0"/>
              <a:t>Одноклассники.</a:t>
            </a:r>
            <a:r>
              <a:rPr lang="en-US" sz="2400" b="1" dirty="0" err="1"/>
              <a:t>ru</a:t>
            </a:r>
            <a:r>
              <a:rPr lang="en-US" sz="2400" b="1" dirty="0"/>
              <a:t> </a:t>
            </a:r>
            <a:r>
              <a:rPr lang="ru-RU" sz="2400" b="1" dirty="0"/>
              <a:t>– </a:t>
            </a:r>
            <a:r>
              <a:rPr lang="ru-RU" sz="2400" b="1" u="sng" dirty="0">
                <a:solidFill>
                  <a:schemeClr val="accent1"/>
                </a:solidFill>
              </a:rPr>
              <a:t>1000</a:t>
            </a:r>
            <a:r>
              <a:rPr lang="ru-RU" sz="2400" b="1" dirty="0"/>
              <a:t> </a:t>
            </a:r>
            <a:endParaRPr lang="ru-RU" sz="2400" dirty="0"/>
          </a:p>
          <a:p>
            <a:pPr>
              <a:lnSpc>
                <a:spcPct val="200000"/>
              </a:lnSpc>
            </a:pPr>
            <a:r>
              <a:rPr lang="en-US" sz="2400" b="1" dirty="0"/>
              <a:t>Telegram</a:t>
            </a:r>
            <a:r>
              <a:rPr lang="ru-RU" sz="2400" b="1" dirty="0"/>
              <a:t> – </a:t>
            </a:r>
            <a:r>
              <a:rPr lang="ru-RU" sz="2400" b="1" u="sng" dirty="0">
                <a:solidFill>
                  <a:schemeClr val="accent1"/>
                </a:solidFill>
              </a:rPr>
              <a:t>500</a:t>
            </a:r>
            <a:r>
              <a:rPr lang="ru-RU" sz="2400" b="1" dirty="0"/>
              <a:t> </a:t>
            </a:r>
            <a:endParaRPr lang="ru-RU" sz="2400" dirty="0"/>
          </a:p>
          <a:p>
            <a:pPr>
              <a:lnSpc>
                <a:spcPct val="200000"/>
              </a:lnSpc>
            </a:pPr>
            <a:r>
              <a:rPr lang="ru-RU" sz="2400" b="1" dirty="0"/>
              <a:t>Прочие - </a:t>
            </a:r>
            <a:r>
              <a:rPr lang="ru-RU" sz="2400" b="1" u="sng" dirty="0">
                <a:solidFill>
                  <a:schemeClr val="accent1"/>
                </a:solidFill>
              </a:rPr>
              <a:t>432</a:t>
            </a:r>
            <a:endParaRPr lang="ru-RU" sz="2400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3F87F61D-8166-43D8-AD56-72F22C77E561}"/>
              </a:ext>
            </a:extLst>
          </p:cNvPr>
          <p:cNvSpPr/>
          <p:nvPr/>
        </p:nvSpPr>
        <p:spPr>
          <a:xfrm>
            <a:off x="5704119" y="2348421"/>
            <a:ext cx="883298" cy="861304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260C1459-074D-4D1C-8B46-0EB5D5E59EBE}"/>
              </a:ext>
            </a:extLst>
          </p:cNvPr>
          <p:cNvCxnSpPr>
            <a:cxnSpLocks/>
          </p:cNvCxnSpPr>
          <p:nvPr/>
        </p:nvCxnSpPr>
        <p:spPr>
          <a:xfrm flipV="1">
            <a:off x="2321764" y="2816404"/>
            <a:ext cx="20253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7E0EE8DF-9529-4DA6-A5BD-29F6FF2FFD0B}"/>
              </a:ext>
            </a:extLst>
          </p:cNvPr>
          <p:cNvCxnSpPr>
            <a:cxnSpLocks/>
          </p:cNvCxnSpPr>
          <p:nvPr/>
        </p:nvCxnSpPr>
        <p:spPr>
          <a:xfrm flipV="1">
            <a:off x="6597579" y="2783738"/>
            <a:ext cx="20253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344EEA9-1794-4EF3-8D0D-E0195934FAF6}"/>
              </a:ext>
            </a:extLst>
          </p:cNvPr>
          <p:cNvSpPr txBox="1"/>
          <p:nvPr/>
        </p:nvSpPr>
        <p:spPr>
          <a:xfrm>
            <a:off x="7946679" y="2502074"/>
            <a:ext cx="542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тап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C94718FF-C457-456D-9FE1-E8467C2AED79}"/>
              </a:ext>
            </a:extLst>
          </p:cNvPr>
          <p:cNvSpPr/>
          <p:nvPr/>
        </p:nvSpPr>
        <p:spPr>
          <a:xfrm>
            <a:off x="4711700" y="76392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 источникам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1DC5D60B-969A-4AB7-9A7C-CD464F2FE763}"/>
              </a:ext>
            </a:extLst>
          </p:cNvPr>
          <p:cNvSpPr/>
          <p:nvPr/>
        </p:nvSpPr>
        <p:spPr>
          <a:xfrm>
            <a:off x="6195528" y="76392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 тональности</a:t>
            </a:r>
          </a:p>
        </p:txBody>
      </p:sp>
      <p:sp>
        <p:nvSpPr>
          <p:cNvPr id="50" name="Стрелка: вниз 49">
            <a:extLst>
              <a:ext uri="{FF2B5EF4-FFF2-40B4-BE49-F238E27FC236}">
                <a16:creationId xmlns:a16="http://schemas.microsoft.com/office/drawing/2014/main" id="{16435663-4ACB-45F0-97E8-F30FA3599426}"/>
              </a:ext>
            </a:extLst>
          </p:cNvPr>
          <p:cNvSpPr/>
          <p:nvPr/>
        </p:nvSpPr>
        <p:spPr>
          <a:xfrm>
            <a:off x="5290457" y="1875453"/>
            <a:ext cx="242596" cy="4076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53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CE43DF-5C1F-464F-8546-0077180A3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5" y="100012"/>
            <a:ext cx="3381375" cy="6657975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872B181-4BD5-4D9C-B848-E73AC33E9DA8}"/>
              </a:ext>
            </a:extLst>
          </p:cNvPr>
          <p:cNvSpPr/>
          <p:nvPr/>
        </p:nvSpPr>
        <p:spPr>
          <a:xfrm>
            <a:off x="794759" y="8460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Регион: Челябинск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DEC574B-8CF5-4A56-AB28-F39C5E6E52EC}"/>
              </a:ext>
            </a:extLst>
          </p:cNvPr>
          <p:cNvSpPr/>
          <p:nvPr/>
        </p:nvSpPr>
        <p:spPr>
          <a:xfrm>
            <a:off x="2256090" y="846033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Произвольный запрос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0248BB4-807C-403C-AEB4-2F3FE56D0EA0}"/>
              </a:ext>
            </a:extLst>
          </p:cNvPr>
          <p:cNvSpPr/>
          <p:nvPr/>
        </p:nvSpPr>
        <p:spPr>
          <a:xfrm>
            <a:off x="794759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Статистика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646AA9C-883B-42E8-AB60-8E438FF5E702}"/>
              </a:ext>
            </a:extLst>
          </p:cNvPr>
          <p:cNvSpPr/>
          <p:nvPr/>
        </p:nvSpPr>
        <p:spPr>
          <a:xfrm>
            <a:off x="2256090" y="5031339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Недавние запросы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2B87509-027C-4652-AD89-F5E3AD19B2D0}"/>
              </a:ext>
            </a:extLst>
          </p:cNvPr>
          <p:cNvSpPr/>
          <p:nvPr/>
        </p:nvSpPr>
        <p:spPr>
          <a:xfrm>
            <a:off x="794759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События рядом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A04EAC5-0C49-412C-BCD3-31C3A57252E6}"/>
              </a:ext>
            </a:extLst>
          </p:cNvPr>
          <p:cNvSpPr/>
          <p:nvPr/>
        </p:nvSpPr>
        <p:spPr>
          <a:xfrm>
            <a:off x="794759" y="5031338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Анализ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501AAC5-6679-4649-A10B-F86AA8B36343}"/>
              </a:ext>
            </a:extLst>
          </p:cNvPr>
          <p:cNvSpPr/>
          <p:nvPr/>
        </p:nvSpPr>
        <p:spPr>
          <a:xfrm>
            <a:off x="2256090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Лояльность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BBCF02B-EFC2-41FA-9AEC-56A7F0F55322}"/>
              </a:ext>
            </a:extLst>
          </p:cNvPr>
          <p:cNvSpPr/>
          <p:nvPr/>
        </p:nvSpPr>
        <p:spPr>
          <a:xfrm>
            <a:off x="2256090" y="3636235"/>
            <a:ext cx="1264778" cy="11878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Категории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F128DBD-475D-408B-9F09-8EBBE1786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065" y="100012"/>
            <a:ext cx="3381375" cy="6657975"/>
          </a:xfrm>
          <a:prstGeom prst="rect">
            <a:avLst/>
          </a:prstGeom>
        </p:spPr>
      </p:pic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AEA31EB-8EF2-436A-A3A5-3C702668A922}"/>
              </a:ext>
            </a:extLst>
          </p:cNvPr>
          <p:cNvSpPr/>
          <p:nvPr/>
        </p:nvSpPr>
        <p:spPr>
          <a:xfrm>
            <a:off x="4634669" y="8460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Политика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57FBB51-413A-4024-B248-35AC7705718D}"/>
              </a:ext>
            </a:extLst>
          </p:cNvPr>
          <p:cNvSpPr/>
          <p:nvPr/>
        </p:nvSpPr>
        <p:spPr>
          <a:xfrm>
            <a:off x="6096000" y="846033"/>
            <a:ext cx="1264778" cy="11878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Экономика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261CA44-5BF6-4703-8345-85D50DB63B89}"/>
              </a:ext>
            </a:extLst>
          </p:cNvPr>
          <p:cNvSpPr/>
          <p:nvPr/>
        </p:nvSpPr>
        <p:spPr>
          <a:xfrm>
            <a:off x="4634669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Наука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42A4096-F310-43AC-B7BE-AB7502C86068}"/>
              </a:ext>
            </a:extLst>
          </p:cNvPr>
          <p:cNvSpPr/>
          <p:nvPr/>
        </p:nvSpPr>
        <p:spPr>
          <a:xfrm>
            <a:off x="6096000" y="5031339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Спорт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B98113D-13A3-403F-B09C-97FFB49AEE81}"/>
              </a:ext>
            </a:extLst>
          </p:cNvPr>
          <p:cNvSpPr/>
          <p:nvPr/>
        </p:nvSpPr>
        <p:spPr>
          <a:xfrm>
            <a:off x="4634669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Криминал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9235E92-2CE8-4BEC-A298-4DA86D196185}"/>
              </a:ext>
            </a:extLst>
          </p:cNvPr>
          <p:cNvSpPr/>
          <p:nvPr/>
        </p:nvSpPr>
        <p:spPr>
          <a:xfrm>
            <a:off x="4634669" y="5031338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Культура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95D2F4C9-4E06-403A-A0A0-910A61333223}"/>
              </a:ext>
            </a:extLst>
          </p:cNvPr>
          <p:cNvSpPr/>
          <p:nvPr/>
        </p:nvSpPr>
        <p:spPr>
          <a:xfrm>
            <a:off x="6096000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Общество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4951A363-A9A8-4C6C-9B8D-A2F0E7FBF560}"/>
              </a:ext>
            </a:extLst>
          </p:cNvPr>
          <p:cNvSpPr/>
          <p:nvPr/>
        </p:nvSpPr>
        <p:spPr>
          <a:xfrm>
            <a:off x="6096000" y="36362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Армия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E619D16-2502-4509-BEA7-5B73E4B91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191" y="100012"/>
            <a:ext cx="3381375" cy="665797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CE45F2B-38CC-4FB0-85DE-970B969E6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199" y="1004818"/>
            <a:ext cx="2992988" cy="5262838"/>
          </a:xfrm>
          <a:prstGeom prst="rect">
            <a:avLst/>
          </a:prstGeom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DA78465-A02E-41BD-B261-5CC5EAA37347}"/>
              </a:ext>
            </a:extLst>
          </p:cNvPr>
          <p:cNvSpPr/>
          <p:nvPr/>
        </p:nvSpPr>
        <p:spPr>
          <a:xfrm>
            <a:off x="8399199" y="606490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Экономика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26B264B-45D7-40B5-8A70-E470A3D87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599" y="636998"/>
            <a:ext cx="324830" cy="3304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48C365-50D4-465F-B665-B791519954A1}"/>
              </a:ext>
            </a:extLst>
          </p:cNvPr>
          <p:cNvSpPr txBox="1"/>
          <p:nvPr/>
        </p:nvSpPr>
        <p:spPr>
          <a:xfrm>
            <a:off x="8476334" y="1439965"/>
            <a:ext cx="251926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Отметка мест обсуждения категории</a:t>
            </a:r>
          </a:p>
        </p:txBody>
      </p:sp>
      <p:sp>
        <p:nvSpPr>
          <p:cNvPr id="27" name="Стрелка: вниз 26">
            <a:extLst>
              <a:ext uri="{FF2B5EF4-FFF2-40B4-BE49-F238E27FC236}">
                <a16:creationId xmlns:a16="http://schemas.microsoft.com/office/drawing/2014/main" id="{9B2C3B6D-62B3-4474-9FE1-6CD678FB624D}"/>
              </a:ext>
            </a:extLst>
          </p:cNvPr>
          <p:cNvSpPr/>
          <p:nvPr/>
        </p:nvSpPr>
        <p:spPr>
          <a:xfrm>
            <a:off x="8892074" y="1023228"/>
            <a:ext cx="354563" cy="45505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ru-RU">
              <a:solidFill>
                <a:schemeClr val="tx1"/>
              </a:solidFill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16E123E2-CAA4-4396-9B4F-B9B90B9AD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8803" y="2685233"/>
            <a:ext cx="234986" cy="30056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3BCCFCD-217C-4105-B819-A8FD15534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144" y="2534951"/>
            <a:ext cx="234986" cy="300564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079719A7-2C94-49B1-A321-7F59B51A4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9355" y="3416700"/>
            <a:ext cx="234986" cy="30056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D748315-E65D-4E92-A85B-BBB19485D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462" y="2981131"/>
            <a:ext cx="228632" cy="295316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2117351-EBAE-4584-AA07-DA672A3F0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2215" y="4183752"/>
            <a:ext cx="228632" cy="2953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4143DE5-D92B-4D3C-8214-3F24BC9B381D}"/>
              </a:ext>
            </a:extLst>
          </p:cNvPr>
          <p:cNvSpPr txBox="1"/>
          <p:nvPr/>
        </p:nvSpPr>
        <p:spPr>
          <a:xfrm>
            <a:off x="9069355" y="239772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4B64D-B10D-48CE-A623-A2C48833263E}"/>
              </a:ext>
            </a:extLst>
          </p:cNvPr>
          <p:cNvSpPr txBox="1"/>
          <p:nvPr/>
        </p:nvSpPr>
        <p:spPr>
          <a:xfrm>
            <a:off x="9821371" y="253495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5432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92D991-698E-4C02-A1EB-5C83EF6B4A54}"/>
              </a:ext>
            </a:extLst>
          </p:cNvPr>
          <p:cNvSpPr txBox="1"/>
          <p:nvPr/>
        </p:nvSpPr>
        <p:spPr>
          <a:xfrm>
            <a:off x="9782902" y="401472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F5ED92-6807-4C4A-A87F-04812D18C75B}"/>
              </a:ext>
            </a:extLst>
          </p:cNvPr>
          <p:cNvSpPr txBox="1"/>
          <p:nvPr/>
        </p:nvSpPr>
        <p:spPr>
          <a:xfrm>
            <a:off x="9042471" y="325377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130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9C766B-8EED-497B-9DBF-2D41C3459A34}"/>
              </a:ext>
            </a:extLst>
          </p:cNvPr>
          <p:cNvSpPr txBox="1"/>
          <p:nvPr/>
        </p:nvSpPr>
        <p:spPr>
          <a:xfrm>
            <a:off x="10639149" y="283506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578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67121879-8007-4D88-BF10-FFB22907C342}"/>
              </a:ext>
            </a:extLst>
          </p:cNvPr>
          <p:cNvSpPr/>
          <p:nvPr/>
        </p:nvSpPr>
        <p:spPr>
          <a:xfrm>
            <a:off x="3838530" y="3161944"/>
            <a:ext cx="458535" cy="307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008E45E2-9259-4527-AB99-76E91B2B0177}"/>
              </a:ext>
            </a:extLst>
          </p:cNvPr>
          <p:cNvSpPr/>
          <p:nvPr/>
        </p:nvSpPr>
        <p:spPr>
          <a:xfrm>
            <a:off x="7702999" y="3139714"/>
            <a:ext cx="458535" cy="307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65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8375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131</Words>
  <Application>Microsoft Office PowerPoint</Application>
  <PresentationFormat>Широкоэкранный</PresentationFormat>
  <Paragraphs>102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 T</dc:creator>
  <cp:lastModifiedBy>M T</cp:lastModifiedBy>
  <cp:revision>20</cp:revision>
  <dcterms:created xsi:type="dcterms:W3CDTF">2021-04-04T18:16:01Z</dcterms:created>
  <dcterms:modified xsi:type="dcterms:W3CDTF">2021-04-05T22:04:28Z</dcterms:modified>
</cp:coreProperties>
</file>