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91" r:id="rId3"/>
    <p:sldId id="257" r:id="rId4"/>
    <p:sldId id="383" r:id="rId5"/>
    <p:sldId id="384" r:id="rId6"/>
    <p:sldId id="385" r:id="rId7"/>
    <p:sldId id="387" r:id="rId8"/>
    <p:sldId id="388" r:id="rId9"/>
    <p:sldId id="386" r:id="rId10"/>
    <p:sldId id="380" r:id="rId11"/>
    <p:sldId id="389" r:id="rId12"/>
    <p:sldId id="391" r:id="rId13"/>
    <p:sldId id="390" r:id="rId14"/>
    <p:sldId id="394" r:id="rId15"/>
    <p:sldId id="392" r:id="rId16"/>
    <p:sldId id="393" r:id="rId17"/>
    <p:sldId id="395" r:id="rId18"/>
    <p:sldId id="396" r:id="rId19"/>
    <p:sldId id="401" r:id="rId20"/>
    <p:sldId id="400" r:id="rId21"/>
    <p:sldId id="399" r:id="rId22"/>
    <p:sldId id="397" r:id="rId23"/>
    <p:sldId id="398" r:id="rId24"/>
    <p:sldId id="357" r:id="rId25"/>
    <p:sldId id="373" r:id="rId26"/>
    <p:sldId id="382" r:id="rId27"/>
    <p:sldId id="292" r:id="rId2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Karp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32" autoAdjust="0"/>
  </p:normalViewPr>
  <p:slideViewPr>
    <p:cSldViewPr>
      <p:cViewPr varScale="1">
        <p:scale>
          <a:sx n="93" d="100"/>
          <a:sy n="93" d="100"/>
        </p:scale>
        <p:origin x="-120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453171-5752-466A-BE8D-E1E19A6DA5D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A7B117E-C729-42EE-82C7-873684AA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8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D2E6B-125E-45AD-BD01-791C69DAC5D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8C21-0314-4DAC-80E8-B33717D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today is called,</a:t>
            </a:r>
            <a:r>
              <a:rPr lang="en-US" baseline="0" dirty="0" smtClean="0"/>
              <a:t> geography of acute care, developing a population-based unit of analysis for emergency care</a:t>
            </a:r>
            <a:endParaRPr lang="en-US" dirty="0" smtClean="0"/>
          </a:p>
          <a:p>
            <a:r>
              <a:rPr lang="en-US" dirty="0" smtClean="0"/>
              <a:t>Want to talk about work we have been developing</a:t>
            </a:r>
            <a:r>
              <a:rPr lang="en-US" baseline="0" dirty="0" smtClean="0"/>
              <a:t> with our group in Philadelphia</a:t>
            </a:r>
          </a:p>
          <a:p>
            <a:r>
              <a:rPr lang="en-US" baseline="0" dirty="0" smtClean="0"/>
              <a:t>As the title suggests, we are using geographic approach to develop a new unit of analysis, that can be used to measure population health, specifically for emergency care, and that can someday soon be used to incentivize coordination between healthcare provides regionally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Dartmouth Atlas of Health Care cornerstone of understanding regional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</a:t>
            </a:r>
            <a:r>
              <a:rPr lang="en-US" sz="1200" i="1" dirty="0" smtClean="0"/>
              <a:t>will you have </a:t>
            </a:r>
            <a:r>
              <a:rPr lang="en-US" sz="1200" b="1" i="1" dirty="0" smtClean="0"/>
              <a:t>access</a:t>
            </a:r>
            <a:r>
              <a:rPr lang="en-US" sz="1200" i="1" dirty="0" smtClean="0"/>
              <a:t> to care </a:t>
            </a:r>
            <a:r>
              <a:rPr lang="en-US" sz="1200" b="1" i="1" dirty="0" smtClean="0"/>
              <a:t>where</a:t>
            </a:r>
            <a:r>
              <a:rPr lang="en-US" sz="1200" i="1" dirty="0" smtClean="0"/>
              <a:t> and </a:t>
            </a:r>
            <a:r>
              <a:rPr lang="en-US" sz="1200" b="1" i="1" dirty="0" smtClean="0"/>
              <a:t>when</a:t>
            </a:r>
            <a:r>
              <a:rPr lang="en-US" sz="1200" i="1" dirty="0" smtClean="0"/>
              <a:t> you need it?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 trauma,</a:t>
            </a:r>
            <a:r>
              <a:rPr lang="en-US" sz="1200" baseline="0" dirty="0" smtClean="0"/>
              <a:t> stroke, </a:t>
            </a:r>
            <a:r>
              <a:rPr lang="en-US" sz="1200" baseline="0" dirty="0" err="1" smtClean="0"/>
              <a:t>stemi</a:t>
            </a:r>
            <a:r>
              <a:rPr lang="en-US" sz="1200" baseline="0" dirty="0" smtClean="0"/>
              <a:t> are currently coordinated regionally (regionally protocols, tiered care system), calls to do so for cardiac arrest, as well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Dartmouth Atlas of Health Care cornerstone of understanding regional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</a:t>
            </a:r>
            <a:r>
              <a:rPr lang="en-US" sz="1200" i="1" dirty="0" smtClean="0"/>
              <a:t>will you have </a:t>
            </a:r>
            <a:r>
              <a:rPr lang="en-US" sz="1200" b="1" i="1" dirty="0" smtClean="0"/>
              <a:t>access</a:t>
            </a:r>
            <a:r>
              <a:rPr lang="en-US" sz="1200" i="1" dirty="0" smtClean="0"/>
              <a:t> to care </a:t>
            </a:r>
            <a:r>
              <a:rPr lang="en-US" sz="1200" b="1" i="1" dirty="0" smtClean="0"/>
              <a:t>where</a:t>
            </a:r>
            <a:r>
              <a:rPr lang="en-US" sz="1200" i="1" dirty="0" smtClean="0"/>
              <a:t> and </a:t>
            </a:r>
            <a:r>
              <a:rPr lang="en-US" sz="1200" b="1" i="1" dirty="0" smtClean="0"/>
              <a:t>when</a:t>
            </a:r>
            <a:r>
              <a:rPr lang="en-US" sz="1200" i="1" dirty="0" smtClean="0"/>
              <a:t> you need it?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 trauma,</a:t>
            </a:r>
            <a:r>
              <a:rPr lang="en-US" sz="1200" baseline="0" dirty="0" smtClean="0"/>
              <a:t> stroke, </a:t>
            </a:r>
            <a:r>
              <a:rPr lang="en-US" sz="1200" baseline="0" dirty="0" err="1" smtClean="0"/>
              <a:t>stemi</a:t>
            </a:r>
            <a:r>
              <a:rPr lang="en-US" sz="1200" baseline="0" dirty="0" smtClean="0"/>
              <a:t> are currently coordinated regionally (regionally protocols, tiered care system), calls to do so for cardiac arrest, as well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Dartmouth Atlas of Health Care cornerstone of understanding regional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</a:t>
            </a:r>
            <a:r>
              <a:rPr lang="en-US" sz="1200" i="1" dirty="0" smtClean="0"/>
              <a:t>will you have </a:t>
            </a:r>
            <a:r>
              <a:rPr lang="en-US" sz="1200" b="1" i="1" dirty="0" smtClean="0"/>
              <a:t>access</a:t>
            </a:r>
            <a:r>
              <a:rPr lang="en-US" sz="1200" i="1" dirty="0" smtClean="0"/>
              <a:t> to care </a:t>
            </a:r>
            <a:r>
              <a:rPr lang="en-US" sz="1200" b="1" i="1" dirty="0" smtClean="0"/>
              <a:t>where</a:t>
            </a:r>
            <a:r>
              <a:rPr lang="en-US" sz="1200" i="1" dirty="0" smtClean="0"/>
              <a:t> and </a:t>
            </a:r>
            <a:r>
              <a:rPr lang="en-US" sz="1200" b="1" i="1" dirty="0" smtClean="0"/>
              <a:t>when</a:t>
            </a:r>
            <a:r>
              <a:rPr lang="en-US" sz="1200" i="1" dirty="0" smtClean="0"/>
              <a:t> you need it?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 trauma,</a:t>
            </a:r>
            <a:r>
              <a:rPr lang="en-US" sz="1200" baseline="0" dirty="0" smtClean="0"/>
              <a:t> stroke, </a:t>
            </a:r>
            <a:r>
              <a:rPr lang="en-US" sz="1200" baseline="0" dirty="0" err="1" smtClean="0"/>
              <a:t>stemi</a:t>
            </a:r>
            <a:r>
              <a:rPr lang="en-US" sz="1200" baseline="0" dirty="0" smtClean="0"/>
              <a:t> are currently coordinated regionally (regionally protocols, tiered care system), calls to do so for cardiac arrest, as well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3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277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455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33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0388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9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23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4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0463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7924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7676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3373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556260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34692-AC59-B14C-AD9D-4D7C2970AE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1905000" y="6172200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www.traumamaps.org		www.strokemaps.org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3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5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7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nkarp.shinyapps.io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nkarp/BMIN503_Final_Projec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karp/BMIN503_Final_Project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dkarp@pennmedicine.upenn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13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706" y="1703294"/>
            <a:ext cx="8531412" cy="1470025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badi MT Condensed Light"/>
                <a:cs typeface="Abadi MT Condensed Light"/>
              </a:rPr>
              <a:t>Geography of </a:t>
            </a:r>
            <a:r>
              <a:rPr lang="en-US" sz="4400" b="1" dirty="0" smtClean="0">
                <a:latin typeface="Abadi MT Condensed Light"/>
                <a:cs typeface="Abadi MT Condensed Light"/>
              </a:rPr>
              <a:t>the </a:t>
            </a:r>
            <a:r>
              <a:rPr lang="en-US" sz="4400" b="1" dirty="0" smtClean="0">
                <a:latin typeface="Abadi MT Condensed Light"/>
                <a:cs typeface="Abadi MT Condensed Light"/>
              </a:rPr>
              <a:t>US Opioid Crisis: </a:t>
            </a:r>
            <a:r>
              <a:rPr lang="en-US" sz="4400" dirty="0">
                <a:latin typeface="Abadi MT Condensed Light"/>
                <a:cs typeface="Abadi MT Condensed Light"/>
              </a:rPr>
              <a:t/>
            </a:r>
            <a:br>
              <a:rPr lang="en-US" sz="4400" dirty="0">
                <a:latin typeface="Abadi MT Condensed Light"/>
                <a:cs typeface="Abadi MT Condensed Light"/>
              </a:rPr>
            </a:br>
            <a:r>
              <a:rPr lang="en-US" sz="4400" i="1" dirty="0" smtClean="0">
                <a:latin typeface="Abadi MT Condensed Light"/>
                <a:cs typeface="Abadi MT Condensed Light"/>
              </a:rPr>
              <a:t>s</a:t>
            </a:r>
            <a:r>
              <a:rPr lang="en-US" sz="4400" i="1" dirty="0" smtClean="0">
                <a:latin typeface="Abadi MT Condensed Light"/>
                <a:cs typeface="Abadi MT Condensed Light"/>
              </a:rPr>
              <a:t>pace-time patterns of mortality using R </a:t>
            </a:r>
            <a:endParaRPr lang="en-US" sz="2800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495800"/>
            <a:ext cx="8686800" cy="1219200"/>
          </a:xfrm>
        </p:spPr>
        <p:txBody>
          <a:bodyPr numCol="1">
            <a:no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David N Karp, MUSA </a:t>
            </a:r>
            <a:endParaRPr lang="en-US" sz="2400" b="1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badi MT Condensed Light"/>
                <a:cs typeface="Abadi MT Condensed Light"/>
              </a:rPr>
              <a:t>Department of Biostatistics, Epidemiology &amp; Informatics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badi MT Condensed Light"/>
                <a:cs typeface="Abadi MT Condensed Light"/>
              </a:rPr>
              <a:t>Perelman School of Medicine, University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badi MT Condensed Light"/>
                <a:cs typeface="Abadi MT Condensed Light"/>
              </a:rPr>
              <a:t>of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badi MT Condensed Light"/>
                <a:cs typeface="Abadi MT Condensed Light"/>
              </a:rPr>
              <a:t>Pennsylvania, Philadelphia, PA USA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32306"/>
            <a:ext cx="9144000" cy="8113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06926" y="3427292"/>
            <a:ext cx="5707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381000" y="3581400"/>
            <a:ext cx="8531412" cy="762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charset="2"/>
              <a:buNone/>
              <a:defRPr sz="1600" kern="12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E887C"/>
              </a:buClr>
            </a:pPr>
            <a:r>
              <a:rPr lang="en-US" sz="2400" b="1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November 30, 2017</a:t>
            </a:r>
          </a:p>
          <a:p>
            <a:r>
              <a:rPr lang="en-US" sz="2400" dirty="0">
                <a:latin typeface="Abadi MT Condensed Light"/>
                <a:cs typeface="Abadi MT Condensed Light"/>
              </a:rPr>
              <a:t>Data Science for Biomedical Informatics (BMIN503/EPID600)</a:t>
            </a:r>
          </a:p>
          <a:p>
            <a:pPr>
              <a:buClr>
                <a:srgbClr val="8E887C"/>
              </a:buClr>
            </a:pPr>
            <a:endParaRPr lang="en-US" sz="2400" b="1" dirty="0" smtClean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Drug Deaths by </a:t>
            </a:r>
            <a:r>
              <a:rPr lang="en-US" sz="2800" dirty="0" smtClean="0"/>
              <a:t>Age (</a:t>
            </a:r>
            <a:r>
              <a:rPr lang="en-US" sz="2800" dirty="0"/>
              <a:t>1995-2015)</a:t>
            </a:r>
          </a:p>
        </p:txBody>
      </p:sp>
      <p:pic>
        <p:nvPicPr>
          <p:cNvPr id="6" name="Content Placeholder 5" descr="EX1-drug-all-year-by-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261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Drug Deaths by Sex (1995-2015)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5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Drug Deaths by Race (1995-2015)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92825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All Drug </a:t>
            </a:r>
            <a:r>
              <a:rPr lang="en-US" sz="2800" dirty="0" smtClean="0"/>
              <a:t>Deaths, Heroin v. Rx Opiates (</a:t>
            </a:r>
            <a:r>
              <a:rPr lang="en-US" sz="2800" dirty="0"/>
              <a:t>1995-2015)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2"/>
          </a:xfrm>
        </p:spPr>
      </p:pic>
    </p:spTree>
    <p:extLst>
      <p:ext uri="{BB962C8B-B14F-4D97-AF65-F5344CB8AC3E}">
        <p14:creationId xmlns:p14="http://schemas.microsoft.com/office/powerpoint/2010/main" val="150636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31398"/>
              </p:ext>
            </p:extLst>
          </p:nvPr>
        </p:nvGraphicFramePr>
        <p:xfrm>
          <a:off x="457200" y="1143000"/>
          <a:ext cx="8229604" cy="4876809"/>
        </p:xfrm>
        <a:graphic>
          <a:graphicData uri="http://schemas.openxmlformats.org/drawingml/2006/table">
            <a:tbl>
              <a:tblPr/>
              <a:tblGrid>
                <a:gridCol w="1830538"/>
                <a:gridCol w="1126486"/>
                <a:gridCol w="1126486"/>
                <a:gridCol w="1126486"/>
                <a:gridCol w="1126486"/>
                <a:gridCol w="1126486"/>
                <a:gridCol w="766636"/>
              </a:tblGrid>
              <a:tr h="2322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     test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16669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heroin = 1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2263 (93.9)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1839 (37.9)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 (18.7)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2855 (17.1)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12488 (43.2)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= Female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 (16.6)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1252 (25.8)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7156 (67.4)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10844 (65.1)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19432 (67.2)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 (81.5)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4266 (88.0)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9643 (90.9)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15374 (92.2)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25982 (89.8)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 ( 1.7)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 ( 1.4)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 ( 1.8)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 ( 1.8)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511 ( 1.8)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 (16.8)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 (10.7)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779 ( 7.3)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 ( 6.0)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2437 ( 8.4)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 (21.5)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587 (12.1)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 ( 8.2)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1157 ( 6.9)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2574 ( 8.9)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(mean (sd))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39.52 (10.79)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39.70 (10.60)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40.21 (12.04)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40.79 (12.76)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41.02 (12.89)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age.bins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 ( 0.5)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( 0.8)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 ( 1.2)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 ( 0.9)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 ( 0.4)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 ( 6.1)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 ( 8.6)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1147 (10.8)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1822 (10.9)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2695 ( 9.3)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25-34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561 (23.3)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 (19.3)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2187 (20.6)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3827 (23.0)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7746 (26.8)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35-53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1526 (63.4)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3159 (65.2)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6161 (58.1)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8460 (50.8)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13191 (45.6)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55-84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 ( 6.3)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 ( 5.8)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 ( 9.0)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2368 (14.2)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5154 (17.8)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85+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( 0.4)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( 0.2)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( 0.3)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( 0.2)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( 0.1)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placeofdeath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hospital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1133 (47.0)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 ( 6.8)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565 ( 5.3)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 ( 6.1)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2106 ( 7.3)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emergency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648 (26.9)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1039 (21.4)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2040 (19.2)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2930 (17.6)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4836 (16.7)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outside health system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629 (26.1)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3481 (71.8)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8005 (75.4)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12728 (76.4)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21988 (76.0)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13957" y="228600"/>
            <a:ext cx="7191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Summary of Opiates Only (Rx &amp; Heroin), by year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388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4221"/>
              </p:ext>
            </p:extLst>
          </p:nvPr>
        </p:nvGraphicFramePr>
        <p:xfrm>
          <a:off x="381000" y="990119"/>
          <a:ext cx="8229601" cy="5639281"/>
        </p:xfrm>
        <a:graphic>
          <a:graphicData uri="http://schemas.openxmlformats.org/drawingml/2006/table">
            <a:tbl>
              <a:tblPr/>
              <a:tblGrid>
                <a:gridCol w="3167313"/>
                <a:gridCol w="1867903"/>
                <a:gridCol w="1867903"/>
                <a:gridCol w="1326482"/>
              </a:tblGrid>
              <a:tr h="7620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Rx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Opiates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     test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42040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21428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 ( 0.3)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2263 (10.6)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3010 ( 7.2)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1839 ( 8.6)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8627 (20.5)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 ( 9.3)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331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13814 (32.9)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2855 (13.3)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9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16442 (39.1)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12488 (58.3)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= Female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25072 (59.6)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14012 (65.4)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38684 (92.0)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18546 (86.6)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734 ( 1.7)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 ( 1.7)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2622 ( 6.2)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 (11.7)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 = hispanic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2691 ( 6.4)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3014 (14.1)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age.bins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under18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 ( 0.9)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 ( 0.3)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5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18-24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3583 ( 8.5)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2646 (12.4)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743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25-34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8874 (21.1)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6384 (29.8)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2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35-53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22290 (53.0)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10207 (47.6)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55-84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6807 (16.2)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2107 ( 9.8)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85+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 ( 0.2)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( 0.0)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placeofdeath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hospital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2929 ( 7.0)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2215 (10.3)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3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emergency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7176 (17.1)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4317 (20.1)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outside health system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31935 (76.0)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14896 (69.5)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13957" y="228600"/>
            <a:ext cx="7225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Summary of Opiates Only (Rx &amp; Heroin), by drug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771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Drug-related Death Rate per 100,000 people, </a:t>
            </a:r>
            <a:br>
              <a:rPr lang="en-US" sz="2800" dirty="0" smtClean="0"/>
            </a:br>
            <a:r>
              <a:rPr lang="en-US" sz="2800" dirty="0" smtClean="0"/>
              <a:t>by state (2015)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219200"/>
            <a:ext cx="7543270" cy="4525962"/>
          </a:xfrm>
        </p:spPr>
      </p:pic>
      <p:sp>
        <p:nvSpPr>
          <p:cNvPr id="3" name="Rectangle 2"/>
          <p:cNvSpPr/>
          <p:nvPr/>
        </p:nvSpPr>
        <p:spPr>
          <a:xfrm>
            <a:off x="1828800" y="5943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 Min</a:t>
            </a:r>
            <a:r>
              <a:rPr lang="de-DE" b="1" dirty="0" smtClean="0"/>
              <a:t>.      	1st </a:t>
            </a:r>
            <a:r>
              <a:rPr lang="de-DE" b="1" dirty="0" err="1"/>
              <a:t>Qu</a:t>
            </a:r>
            <a:r>
              <a:rPr lang="de-DE" b="1" dirty="0"/>
              <a:t>.  </a:t>
            </a:r>
            <a:r>
              <a:rPr lang="de-DE" b="1" dirty="0" smtClean="0"/>
              <a:t>  Median    </a:t>
            </a:r>
            <a:r>
              <a:rPr lang="de-DE" b="1" dirty="0" err="1"/>
              <a:t>Mean</a:t>
            </a:r>
            <a:r>
              <a:rPr lang="de-DE" b="1" dirty="0"/>
              <a:t> </a:t>
            </a:r>
            <a:r>
              <a:rPr lang="de-DE" b="1" dirty="0" smtClean="0"/>
              <a:t>	3rd </a:t>
            </a:r>
            <a:r>
              <a:rPr lang="de-DE" b="1" dirty="0" err="1"/>
              <a:t>Qu</a:t>
            </a:r>
            <a:r>
              <a:rPr lang="de-DE" b="1" dirty="0"/>
              <a:t>.    </a:t>
            </a:r>
            <a:r>
              <a:rPr lang="de-DE" b="1" dirty="0" smtClean="0"/>
              <a:t>Max</a:t>
            </a:r>
            <a:r>
              <a:rPr lang="de-DE" b="1" dirty="0"/>
              <a:t>.    </a:t>
            </a:r>
          </a:p>
          <a:p>
            <a:r>
              <a:rPr lang="de-DE" b="1" dirty="0"/>
              <a:t> </a:t>
            </a:r>
            <a:r>
              <a:rPr lang="de-DE" b="1" dirty="0" smtClean="0"/>
              <a:t>2.016    	 4.880      8.831         10.295  	12.698  	33.272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3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/>
              <a:t>Drug-related Death Rate per 100,000 people, </a:t>
            </a:r>
            <a:br>
              <a:rPr lang="en-US" sz="2800" dirty="0"/>
            </a:br>
            <a:r>
              <a:rPr lang="en-US" sz="2800" dirty="0"/>
              <a:t>by </a:t>
            </a:r>
            <a:r>
              <a:rPr lang="en-US" sz="2800" dirty="0" smtClean="0"/>
              <a:t>county (</a:t>
            </a:r>
            <a:r>
              <a:rPr lang="en-US" sz="2800" dirty="0"/>
              <a:t>2015)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295400"/>
            <a:ext cx="7543270" cy="452596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057400" y="6019800"/>
            <a:ext cx="4953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 Min. </a:t>
            </a:r>
            <a:r>
              <a:rPr lang="de-DE" b="1" dirty="0" smtClean="0"/>
              <a:t>	 </a:t>
            </a:r>
            <a:r>
              <a:rPr lang="de-DE" b="1" dirty="0"/>
              <a:t>1st </a:t>
            </a:r>
            <a:r>
              <a:rPr lang="de-DE" b="1" dirty="0" err="1"/>
              <a:t>Qu</a:t>
            </a:r>
            <a:r>
              <a:rPr lang="de-DE" b="1" dirty="0" smtClean="0"/>
              <a:t>.	   </a:t>
            </a:r>
            <a:r>
              <a:rPr lang="de-DE" b="1" dirty="0"/>
              <a:t>Median   </a:t>
            </a:r>
            <a:r>
              <a:rPr lang="de-DE" b="1" dirty="0" smtClean="0"/>
              <a:t>  </a:t>
            </a:r>
            <a:r>
              <a:rPr lang="de-DE" b="1" dirty="0" err="1"/>
              <a:t>Mean</a:t>
            </a:r>
            <a:r>
              <a:rPr lang="de-DE" b="1" dirty="0"/>
              <a:t>  </a:t>
            </a:r>
            <a:r>
              <a:rPr lang="de-DE" b="1" dirty="0" smtClean="0"/>
              <a:t>	    3rd </a:t>
            </a:r>
            <a:r>
              <a:rPr lang="de-DE" b="1" dirty="0" err="1"/>
              <a:t>Qu</a:t>
            </a:r>
            <a:r>
              <a:rPr lang="de-DE" b="1" dirty="0"/>
              <a:t>.   </a:t>
            </a:r>
            <a:r>
              <a:rPr lang="de-DE" b="1" dirty="0" smtClean="0"/>
              <a:t>   </a:t>
            </a:r>
            <a:r>
              <a:rPr lang="de-DE" b="1" dirty="0"/>
              <a:t>Max. </a:t>
            </a:r>
            <a:endParaRPr lang="de-DE" b="1" dirty="0" smtClean="0"/>
          </a:p>
          <a:p>
            <a:r>
              <a:rPr lang="de-DE" b="1" dirty="0" smtClean="0"/>
              <a:t>0.1953 	  6.1470	  </a:t>
            </a:r>
            <a:r>
              <a:rPr lang="de-DE" b="1" dirty="0"/>
              <a:t>10.5572   </a:t>
            </a:r>
            <a:r>
              <a:rPr lang="de-DE" b="1" dirty="0" smtClean="0"/>
              <a:t>  13.9750   18.1747     100.9518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207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Spatial Autocorrelation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Nearer things are more closely associated</a:t>
            </a:r>
          </a:p>
          <a:p>
            <a:r>
              <a:rPr lang="en-US" dirty="0" smtClean="0"/>
              <a:t>Null hypothesis is that values are spatially random</a:t>
            </a:r>
          </a:p>
          <a:p>
            <a:r>
              <a:rPr lang="en-US" dirty="0" smtClean="0"/>
              <a:t>Global and local tests</a:t>
            </a:r>
          </a:p>
          <a:p>
            <a:r>
              <a:rPr lang="en-US" dirty="0" smtClean="0"/>
              <a:t>positive </a:t>
            </a:r>
            <a:r>
              <a:rPr lang="en-US" dirty="0"/>
              <a:t>= clustered, negative = </a:t>
            </a:r>
            <a:r>
              <a:rPr lang="en-US" dirty="0" smtClean="0"/>
              <a:t>dispersed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shot 2017-11-30 07.4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724400"/>
            <a:ext cx="5080000" cy="104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5943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/>
              </a:rPr>
              <a:t> </a:t>
            </a:r>
            <a:r>
              <a:rPr lang="en-US" b="1" dirty="0" smtClean="0"/>
              <a:t>Summary correlation coefficient + spatial weight 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929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Nearest Neighbors Weight Matrix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74" t="6272" r="9071" b="19774"/>
          <a:stretch/>
        </p:blipFill>
        <p:spPr>
          <a:xfrm>
            <a:off x="343022" y="1639756"/>
            <a:ext cx="8419978" cy="4854344"/>
          </a:xfrm>
        </p:spPr>
      </p:pic>
    </p:spTree>
    <p:extLst>
      <p:ext uri="{BB962C8B-B14F-4D97-AF65-F5344CB8AC3E}">
        <p14:creationId xmlns:p14="http://schemas.microsoft.com/office/powerpoint/2010/main" val="6961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Introduction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bjective </a:t>
            </a:r>
          </a:p>
          <a:p>
            <a:pPr marL="0" indent="0">
              <a:buNone/>
            </a:pPr>
            <a:r>
              <a:rPr lang="en-US" sz="2200" dirty="0" smtClean="0"/>
              <a:t>To analyze space-time patterns of drug overdose mortality in the US, in order to identify key drivers of regional variability.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1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Global Moran’s I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5715000"/>
            <a:ext cx="4953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statistic = 0.31597, observed rank = 100, p-value = 0.01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173" r="-6173"/>
          <a:stretch>
            <a:fillRect/>
          </a:stretch>
        </p:blipFill>
        <p:spPr>
          <a:xfrm>
            <a:off x="457200" y="12954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4295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Local Moran’s I (county level)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173" r="-6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844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Classifying Clusters (+/- Local I, p&lt;0.05)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6019800"/>
            <a:ext cx="4953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24" t="5494" r="16862" b="20986"/>
          <a:stretch/>
        </p:blipFill>
        <p:spPr>
          <a:xfrm>
            <a:off x="304800" y="938800"/>
            <a:ext cx="8198686" cy="5157199"/>
          </a:xfrm>
        </p:spPr>
      </p:pic>
    </p:spTree>
    <p:extLst>
      <p:ext uri="{BB962C8B-B14F-4D97-AF65-F5344CB8AC3E}">
        <p14:creationId xmlns:p14="http://schemas.microsoft.com/office/powerpoint/2010/main" val="209945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</a:p>
          <a:p>
            <a:r>
              <a:rPr lang="en-US" sz="2200" dirty="0" smtClean="0"/>
              <a:t>Age-adjustment</a:t>
            </a:r>
          </a:p>
          <a:p>
            <a:r>
              <a:rPr lang="en-US" sz="2200" dirty="0" smtClean="0"/>
              <a:t>Small counts</a:t>
            </a:r>
          </a:p>
          <a:p>
            <a:r>
              <a:rPr lang="en-US" sz="2200" dirty="0" err="1" smtClean="0"/>
              <a:t>Missingness</a:t>
            </a:r>
            <a:endParaRPr lang="en-US" sz="2200" dirty="0" smtClean="0"/>
          </a:p>
          <a:p>
            <a:r>
              <a:rPr lang="en-US" sz="2200" dirty="0" smtClean="0"/>
              <a:t>Death certificate coding</a:t>
            </a:r>
          </a:p>
          <a:p>
            <a:r>
              <a:rPr lang="en-US" sz="2200" dirty="0" smtClean="0"/>
              <a:t>Stability of pre-2000 data?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7F7F7F"/>
                </a:solidFill>
              </a:rPr>
              <a:t>Future </a:t>
            </a:r>
            <a:r>
              <a:rPr lang="en-US" b="1" i="1" dirty="0">
                <a:solidFill>
                  <a:srgbClr val="7F7F7F"/>
                </a:solidFill>
              </a:rPr>
              <a:t>development </a:t>
            </a:r>
            <a:endParaRPr lang="en-US" b="1" i="1" dirty="0" smtClean="0">
              <a:solidFill>
                <a:srgbClr val="7F7F7F"/>
              </a:solidFill>
            </a:endParaRPr>
          </a:p>
          <a:p>
            <a:r>
              <a:rPr lang="en-US" sz="2200" dirty="0" smtClean="0"/>
              <a:t>Pseudo-Bayesian models (space-time adjustments)</a:t>
            </a:r>
          </a:p>
          <a:p>
            <a:r>
              <a:rPr lang="en-US" sz="2200" dirty="0" smtClean="0"/>
              <a:t>Geographically weighted/lagged regression </a:t>
            </a:r>
          </a:p>
          <a:p>
            <a:r>
              <a:rPr lang="en-US" sz="2200" dirty="0" smtClean="0"/>
              <a:t>Spatially-enabled machine learning?</a:t>
            </a:r>
            <a:endParaRPr lang="en-US" sz="2200" dirty="0"/>
          </a:p>
          <a:p>
            <a:pPr marL="0" indent="0">
              <a:buNone/>
            </a:pPr>
            <a:endParaRPr lang="en-US" b="1" i="1" dirty="0">
              <a:solidFill>
                <a:srgbClr val="7F7F7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Limitations &amp; Next Steps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9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7F7F7F"/>
                </a:solidFill>
              </a:rPr>
              <a:t>Policy </a:t>
            </a:r>
            <a:r>
              <a:rPr lang="en-US" b="1" i="1" dirty="0">
                <a:solidFill>
                  <a:srgbClr val="7F7F7F"/>
                </a:solidFill>
              </a:rPr>
              <a:t>implications </a:t>
            </a:r>
          </a:p>
          <a:p>
            <a:r>
              <a:rPr lang="en-US" sz="2000" dirty="0" smtClean="0"/>
              <a:t>How can research facilitate targeted/data-driven policy?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7F7F7F"/>
                </a:solidFill>
              </a:rPr>
              <a:t>Reproducibility/data sharing </a:t>
            </a:r>
          </a:p>
          <a:p>
            <a:r>
              <a:rPr lang="en-US" sz="2200" dirty="0" err="1"/>
              <a:t>GitHub</a:t>
            </a:r>
            <a:r>
              <a:rPr lang="en-US" sz="2200" dirty="0" smtClean="0"/>
              <a:t>: </a:t>
            </a: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://github.com/dnkarp/</a:t>
            </a:r>
            <a:r>
              <a:rPr lang="en-US" sz="2200" dirty="0" smtClean="0">
                <a:hlinkClick r:id="rId2"/>
              </a:rPr>
              <a:t>BMIN503_Final_Project</a:t>
            </a:r>
            <a:endParaRPr lang="en-US" sz="2200" dirty="0" smtClean="0"/>
          </a:p>
          <a:p>
            <a:r>
              <a:rPr lang="en-US" sz="2200" dirty="0" err="1" smtClean="0"/>
              <a:t>RShinyApp</a:t>
            </a:r>
            <a:r>
              <a:rPr lang="en-US" sz="2200" dirty="0"/>
              <a:t>: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dnkarp.shinyapps.io</a:t>
            </a:r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b="1" dirty="0" smtClean="0">
              <a:solidFill>
                <a:srgbClr val="7F7F7F"/>
              </a:solidFill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Discussion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65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Co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-authors/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Advisors</a:t>
            </a:r>
          </a:p>
          <a:p>
            <a:pPr marL="0" indent="0">
              <a:buNone/>
            </a:pPr>
            <a:r>
              <a:rPr lang="en-US" sz="2800" dirty="0" smtClean="0"/>
              <a:t>Douglas J. </a:t>
            </a:r>
            <a:r>
              <a:rPr lang="en-US" sz="2800" dirty="0" err="1" smtClean="0"/>
              <a:t>Wiebe</a:t>
            </a:r>
            <a:endParaRPr lang="en-US" sz="2800" dirty="0" smtClean="0"/>
          </a:p>
          <a:p>
            <a:pPr marL="0" indent="0">
              <a:buNone/>
            </a:pPr>
            <a:r>
              <a:rPr lang="en-US" sz="2000" i="1" dirty="0" smtClean="0"/>
              <a:t>Department of Biostatistics</a:t>
            </a:r>
            <a:r>
              <a:rPr lang="en-US" sz="2000" i="1" dirty="0" smtClean="0"/>
              <a:t>, </a:t>
            </a:r>
            <a:r>
              <a:rPr lang="en-US" sz="2000" i="1" dirty="0" smtClean="0"/>
              <a:t>Epidemiology, &amp; </a:t>
            </a:r>
            <a:r>
              <a:rPr lang="en-US" sz="2000" i="1" dirty="0" smtClean="0"/>
              <a:t>Informatics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800" dirty="0" smtClean="0"/>
              <a:t>Chris </a:t>
            </a:r>
            <a:r>
              <a:rPr lang="en-US" sz="2800" dirty="0" smtClean="0"/>
              <a:t>Morrison</a:t>
            </a:r>
          </a:p>
          <a:p>
            <a:pPr marL="0" indent="0">
              <a:buNone/>
            </a:pPr>
            <a:r>
              <a:rPr lang="en-US" sz="2000" i="1" dirty="0" smtClean="0"/>
              <a:t>Penn Injury Science Center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 smtClean="0"/>
              <a:t>M. Kit </a:t>
            </a:r>
            <a:r>
              <a:rPr lang="en-US" sz="2800" dirty="0" smtClean="0"/>
              <a:t>Delgado</a:t>
            </a:r>
          </a:p>
          <a:p>
            <a:pPr marL="0" indent="0">
              <a:buNone/>
            </a:pPr>
            <a:r>
              <a:rPr lang="en-US" sz="2000" i="1" dirty="0" smtClean="0"/>
              <a:t>Department of Emergency Medicine</a:t>
            </a:r>
            <a:endParaRPr lang="en-US" sz="2000" i="1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R Packages &amp; Other Resources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Spatial libraries: </a:t>
            </a:r>
            <a:r>
              <a:rPr lang="en-US" sz="2200" dirty="0" err="1" smtClean="0"/>
              <a:t>spdep</a:t>
            </a:r>
            <a:r>
              <a:rPr lang="en-US" sz="2200" dirty="0" smtClean="0"/>
              <a:t>, </a:t>
            </a:r>
            <a:r>
              <a:rPr lang="en-US" sz="2200" dirty="0" err="1" smtClean="0"/>
              <a:t>tmap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Python for web-scraping data</a:t>
            </a:r>
            <a:endParaRPr lang="en-US" sz="2200" dirty="0"/>
          </a:p>
          <a:p>
            <a:pPr marL="0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Acknowledgements &amp; Notes</a:t>
            </a:r>
            <a:endParaRPr lang="en-US" sz="33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7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13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706" y="1120775"/>
            <a:ext cx="8531412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rPr>
              <a:t>Thank you</a:t>
            </a:r>
            <a:endParaRPr lang="en-US" sz="4000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32306"/>
            <a:ext cx="9144000" cy="8113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06926" y="2819400"/>
            <a:ext cx="5707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3999" cy="242292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David N. </a:t>
            </a:r>
            <a:r>
              <a:rPr lang="en-US" sz="4400" b="1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Karp</a:t>
            </a:r>
            <a:endParaRPr lang="en-US" sz="4400" b="1" dirty="0" smtClean="0">
              <a:solidFill>
                <a:srgbClr val="FFFFFF"/>
              </a:solidFill>
              <a:latin typeface="Abadi MT Condensed Light"/>
              <a:cs typeface="Abadi MT Condensed Light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Abadi MT Condensed Light"/>
                <a:cs typeface="Abadi MT Condensed Light"/>
                <a:hlinkClick r:id="rId2"/>
              </a:rPr>
              <a:t>dkarp@</a:t>
            </a:r>
            <a:r>
              <a:rPr lang="en-US" sz="3600" dirty="0" smtClean="0">
                <a:solidFill>
                  <a:srgbClr val="FFFFFF"/>
                </a:solidFill>
                <a:latin typeface="Abadi MT Condensed Light"/>
                <a:cs typeface="Abadi MT Condensed Light"/>
                <a:hlinkClick r:id="rId2"/>
              </a:rPr>
              <a:t>pennmedicine.upenn.edu</a:t>
            </a:r>
            <a:endParaRPr lang="en-US" sz="4400" dirty="0" smtClean="0">
              <a:solidFill>
                <a:srgbClr val="FFFFFF"/>
              </a:solidFill>
              <a:latin typeface="Abadi MT Condensed Light"/>
              <a:cs typeface="Abadi MT Condensed Light"/>
            </a:endParaRPr>
          </a:p>
          <a:p>
            <a:r>
              <a:rPr lang="en-US" sz="2800" dirty="0">
                <a:hlinkClick r:id="rId3"/>
              </a:rPr>
              <a:t>https://github.com/dnkarp/BMIN503_Final_Project</a:t>
            </a:r>
            <a:endParaRPr lang="en-US" sz="2800" dirty="0" smtClean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Introduction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000" b="1" i="1" dirty="0" smtClean="0">
                <a:solidFill>
                  <a:srgbClr val="7F7F7F"/>
                </a:solidFill>
              </a:rPr>
              <a:t>Background </a:t>
            </a:r>
            <a:endParaRPr lang="en-US" sz="8000" b="1" i="1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500" dirty="0" smtClean="0"/>
              <a:t>Drug-related deaths have reached a </a:t>
            </a:r>
            <a:r>
              <a:rPr lang="en-US" sz="5500" dirty="0" smtClean="0">
                <a:solidFill>
                  <a:srgbClr val="000000"/>
                </a:solidFill>
              </a:rPr>
              <a:t>all time</a:t>
            </a:r>
            <a:r>
              <a:rPr lang="en-US" sz="5500" dirty="0" smtClean="0"/>
              <a:t>-year high (65,000 people in 2016, 400% increase 1999, surpassing peak gun, HIV, car crash deaths)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Account for </a:t>
            </a:r>
            <a:r>
              <a:rPr lang="en-US" sz="5500" dirty="0" smtClean="0">
                <a:solidFill>
                  <a:srgbClr val="000000"/>
                </a:solidFill>
              </a:rPr>
              <a:t>30%</a:t>
            </a:r>
            <a:r>
              <a:rPr lang="en-US" sz="5500" dirty="0" smtClean="0"/>
              <a:t> of accidental deaths in the country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Estimated cost of $50-80B (healthcare, criminal justice, socioeconomic burden) </a:t>
            </a:r>
            <a:endParaRPr lang="en-US" sz="55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500" dirty="0" smtClean="0">
                <a:solidFill>
                  <a:srgbClr val="000000"/>
                </a:solidFill>
              </a:rPr>
              <a:t>Opioids </a:t>
            </a:r>
            <a:r>
              <a:rPr lang="en-US" sz="5500" dirty="0">
                <a:solidFill>
                  <a:srgbClr val="000000"/>
                </a:solidFill>
              </a:rPr>
              <a:t>are a </a:t>
            </a:r>
            <a:r>
              <a:rPr lang="en-US" sz="5500" dirty="0" smtClean="0">
                <a:solidFill>
                  <a:srgbClr val="000000"/>
                </a:solidFill>
              </a:rPr>
              <a:t>class </a:t>
            </a:r>
            <a:r>
              <a:rPr lang="en-US" sz="5500" dirty="0">
                <a:solidFill>
                  <a:srgbClr val="000000"/>
                </a:solidFill>
              </a:rPr>
              <a:t>of drugs that include </a:t>
            </a:r>
            <a:r>
              <a:rPr lang="en-US" sz="5500" dirty="0" smtClean="0">
                <a:solidFill>
                  <a:srgbClr val="000000"/>
                </a:solidFill>
              </a:rPr>
              <a:t>heroin </a:t>
            </a:r>
            <a:r>
              <a:rPr lang="en-US" sz="5500" dirty="0">
                <a:solidFill>
                  <a:srgbClr val="000000"/>
                </a:solidFill>
              </a:rPr>
              <a:t>as well </a:t>
            </a:r>
            <a:r>
              <a:rPr lang="en-US" sz="5500" dirty="0" smtClean="0">
                <a:solidFill>
                  <a:srgbClr val="000000"/>
                </a:solidFill>
              </a:rPr>
              <a:t>prescription pain </a:t>
            </a:r>
            <a:r>
              <a:rPr lang="en-US" sz="5500" dirty="0">
                <a:solidFill>
                  <a:srgbClr val="000000"/>
                </a:solidFill>
              </a:rPr>
              <a:t>relievers </a:t>
            </a:r>
            <a:r>
              <a:rPr lang="en-US" sz="5500" dirty="0" smtClean="0">
                <a:solidFill>
                  <a:srgbClr val="000000"/>
                </a:solidFill>
              </a:rPr>
              <a:t>(oxycodone, hydrocodone</a:t>
            </a:r>
            <a:r>
              <a:rPr lang="en-US" sz="5500" dirty="0">
                <a:solidFill>
                  <a:srgbClr val="000000"/>
                </a:solidFill>
              </a:rPr>
              <a:t>, codeine</a:t>
            </a:r>
            <a:r>
              <a:rPr lang="en-US" sz="5500" dirty="0" smtClean="0">
                <a:solidFill>
                  <a:srgbClr val="000000"/>
                </a:solidFill>
              </a:rPr>
              <a:t>, morphine</a:t>
            </a:r>
            <a:r>
              <a:rPr lang="en-US" sz="5500" dirty="0">
                <a:solidFill>
                  <a:srgbClr val="000000"/>
                </a:solidFill>
              </a:rPr>
              <a:t>, </a:t>
            </a:r>
            <a:r>
              <a:rPr lang="en-US" sz="5500" dirty="0" smtClean="0">
                <a:solidFill>
                  <a:srgbClr val="000000"/>
                </a:solidFill>
              </a:rPr>
              <a:t>fentanyl)</a:t>
            </a:r>
            <a:endParaRPr lang="en-US" sz="55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500" dirty="0" smtClean="0"/>
              <a:t>Origins of the crisis have include roles of: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pain management and palliative care, 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law enforcement and ‘Drug War’ policies/policing, </a:t>
            </a:r>
          </a:p>
          <a:p>
            <a:pPr lvl="1">
              <a:lnSpc>
                <a:spcPct val="120000"/>
              </a:lnSpc>
            </a:pPr>
            <a:r>
              <a:rPr lang="en-US" sz="4500" dirty="0"/>
              <a:t>treatment for mental </a:t>
            </a:r>
            <a:r>
              <a:rPr lang="en-US" sz="4500" dirty="0" smtClean="0"/>
              <a:t>health and addiction</a:t>
            </a:r>
            <a:r>
              <a:rPr lang="en-US" sz="4500" dirty="0"/>
              <a:t>/substance abuse, 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decriminalization/legalization of medical/recreation marijuana, 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job loss and economic downturns, 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among many other social, economic, political factors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Federal gov’t slow to declare a PH </a:t>
            </a:r>
            <a:r>
              <a:rPr lang="en-US" sz="5500" dirty="0" smtClean="0"/>
              <a:t>emergency (Oct 2017)</a:t>
            </a:r>
            <a:endParaRPr lang="en-US" sz="5500" dirty="0"/>
          </a:p>
          <a:p>
            <a:pPr>
              <a:lnSpc>
                <a:spcPct val="120000"/>
              </a:lnSpc>
            </a:pPr>
            <a:r>
              <a:rPr lang="en-US" sz="5500" dirty="0" smtClean="0"/>
              <a:t>Funding allocated </a:t>
            </a:r>
            <a:r>
              <a:rPr lang="en-US" sz="5500" dirty="0" smtClean="0"/>
              <a:t>(2017</a:t>
            </a:r>
            <a:r>
              <a:rPr lang="en-US" sz="5500" dirty="0"/>
              <a:t>, HHS invested </a:t>
            </a:r>
            <a:r>
              <a:rPr lang="en-US" sz="5500" dirty="0" smtClean="0"/>
              <a:t>$</a:t>
            </a:r>
            <a:r>
              <a:rPr lang="en-US" sz="5500" dirty="0"/>
              <a:t>900 million in opioid-specific </a:t>
            </a:r>
            <a:r>
              <a:rPr lang="en-US" sz="5500" dirty="0" smtClean="0"/>
              <a:t>funding)</a:t>
            </a:r>
          </a:p>
          <a:p>
            <a:pPr lvl="1">
              <a:lnSpc>
                <a:spcPct val="120000"/>
              </a:lnSpc>
            </a:pPr>
            <a:r>
              <a:rPr lang="en-US" sz="5100" i="1" dirty="0" smtClean="0"/>
              <a:t>support treatment and recovery services, target availability of overdose-reversing drugs, train </a:t>
            </a:r>
            <a:r>
              <a:rPr lang="en-US" sz="5100" i="1" dirty="0"/>
              <a:t>first responders [</a:t>
            </a:r>
            <a:r>
              <a:rPr lang="en-US" sz="5100" i="1" dirty="0" err="1" smtClean="0"/>
              <a:t>www.samhsa.gov</a:t>
            </a:r>
            <a:r>
              <a:rPr lang="en-US" sz="5100" i="1" dirty="0" smtClean="0"/>
              <a:t>]</a:t>
            </a:r>
            <a:endParaRPr lang="en-US" sz="5100" dirty="0" smtClean="0"/>
          </a:p>
          <a:p>
            <a:pPr>
              <a:lnSpc>
                <a:spcPct val="120000"/>
              </a:lnSpc>
            </a:pPr>
            <a:r>
              <a:rPr lang="en-US" sz="5500" dirty="0" smtClean="0"/>
              <a:t>Changing role of race and class, though mainstream rhetoric/response </a:t>
            </a:r>
            <a:r>
              <a:rPr lang="en-US" sz="5500" dirty="0" smtClean="0"/>
              <a:t>remains the same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3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Introduction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Aims </a:t>
            </a:r>
          </a:p>
          <a:p>
            <a:pPr marL="0" indent="0">
              <a:buNone/>
            </a:pPr>
            <a:r>
              <a:rPr lang="en-US" sz="2200" dirty="0" smtClean="0"/>
              <a:t>This study aims to:</a:t>
            </a:r>
          </a:p>
          <a:p>
            <a:r>
              <a:rPr lang="en-US" sz="2200" dirty="0" smtClean="0"/>
              <a:t>Analyze sub-regional variability in mortality rates</a:t>
            </a:r>
          </a:p>
          <a:p>
            <a:r>
              <a:rPr lang="en-US" sz="2200" dirty="0" smtClean="0"/>
              <a:t>Identify spatial and temporal patterns through a hot-spot/cluster analysis</a:t>
            </a:r>
          </a:p>
          <a:p>
            <a:r>
              <a:rPr lang="en-US" sz="2200" dirty="0" smtClean="0"/>
              <a:t>Estimate/predict outcomes based on multiple factors (demographic, healthcare, public health, socio-economic, political, built environment)</a:t>
            </a:r>
          </a:p>
          <a:p>
            <a:r>
              <a:rPr lang="en-US" sz="2200" dirty="0" smtClean="0"/>
              <a:t>Compare principle factors among high and low rate clusters and outliers</a:t>
            </a:r>
          </a:p>
          <a:p>
            <a:endParaRPr lang="en-US" sz="2200" i="1" dirty="0" smtClean="0"/>
          </a:p>
          <a:p>
            <a:r>
              <a:rPr lang="en-US" sz="2200" i="1" dirty="0" smtClean="0"/>
              <a:t>Learn R (data management, statistical analysis, spatial analysis/GIS)</a:t>
            </a:r>
          </a:p>
        </p:txBody>
      </p:sp>
    </p:spTree>
    <p:extLst>
      <p:ext uri="{BB962C8B-B14F-4D97-AF65-F5344CB8AC3E}">
        <p14:creationId xmlns:p14="http://schemas.microsoft.com/office/powerpoint/2010/main" val="304524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Study Population/Data</a:t>
            </a:r>
          </a:p>
          <a:p>
            <a:r>
              <a:rPr lang="en-US" sz="2200" dirty="0"/>
              <a:t>Cross-sectional data for all deaths in the US (not including outlying territories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Five </a:t>
            </a:r>
            <a:r>
              <a:rPr lang="en-US" sz="2200" dirty="0"/>
              <a:t>1-year time periods (1995, 2000, 2005, 2010, 2015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 smtClean="0"/>
              <a:t>Outcomes</a:t>
            </a:r>
          </a:p>
          <a:p>
            <a:r>
              <a:rPr lang="en-US" sz="2200" dirty="0" smtClean="0"/>
              <a:t>Multiple </a:t>
            </a:r>
            <a:r>
              <a:rPr lang="en-US" sz="2200" dirty="0"/>
              <a:t>Cause of Death (MCOD) </a:t>
            </a:r>
            <a:r>
              <a:rPr lang="en-US" sz="2200" dirty="0" smtClean="0"/>
              <a:t>files </a:t>
            </a:r>
            <a:r>
              <a:rPr lang="en-US" sz="2200" i="1" dirty="0" smtClean="0"/>
              <a:t>Centers </a:t>
            </a:r>
            <a:r>
              <a:rPr lang="en-US" sz="2200" i="1" dirty="0"/>
              <a:t>for Disease Control and Prevention (CDC/NCHS/NVSS) </a:t>
            </a:r>
          </a:p>
          <a:p>
            <a:pPr lvl="1"/>
            <a:r>
              <a:rPr lang="en-US" sz="1800" dirty="0" smtClean="0"/>
              <a:t>Limited </a:t>
            </a:r>
            <a:r>
              <a:rPr lang="en-US" sz="1800" dirty="0"/>
              <a:t>dataset, </a:t>
            </a:r>
            <a:r>
              <a:rPr lang="en-US" sz="1800" dirty="0" smtClean="0"/>
              <a:t>incident </a:t>
            </a:r>
            <a:r>
              <a:rPr lang="en-US" sz="1800" dirty="0"/>
              <a:t>level </a:t>
            </a:r>
            <a:r>
              <a:rPr lang="en-US" sz="1800" dirty="0" smtClean="0"/>
              <a:t>observations, state/county-level geographic </a:t>
            </a:r>
            <a:r>
              <a:rPr lang="en-US" sz="1800" dirty="0"/>
              <a:t>identifiers </a:t>
            </a:r>
            <a:r>
              <a:rPr lang="en-US" sz="1800" dirty="0" smtClean="0"/>
              <a:t>(location </a:t>
            </a:r>
            <a:r>
              <a:rPr lang="en-US" sz="1800" dirty="0"/>
              <a:t>of death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 smtClean="0"/>
              <a:t>Detailed </a:t>
            </a:r>
            <a:r>
              <a:rPr lang="en-US" sz="1800" dirty="0"/>
              <a:t>age, sex, and race/</a:t>
            </a:r>
            <a:r>
              <a:rPr lang="en-US" sz="1800" dirty="0" smtClean="0"/>
              <a:t>ethnicity</a:t>
            </a:r>
          </a:p>
          <a:p>
            <a:pPr lvl="1"/>
            <a:r>
              <a:rPr lang="en-US" sz="1800" dirty="0" smtClean="0"/>
              <a:t>Up </a:t>
            </a:r>
            <a:r>
              <a:rPr lang="en-US" sz="1800" dirty="0"/>
              <a:t>to 20 recorded cause of death codes (International Classification of Diseases, Ninth (ICD-9) and Tenth Revisions (ICD-10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Drug-related deaths, accidental, prescription drugs, opioids, heroin</a:t>
            </a:r>
          </a:p>
          <a:p>
            <a:pPr marL="0" indent="0">
              <a:buNone/>
            </a:pPr>
            <a:r>
              <a:rPr lang="en-US" sz="2200" u="sng" dirty="0" smtClean="0"/>
              <a:t>Explanatory Factors</a:t>
            </a:r>
          </a:p>
          <a:p>
            <a:r>
              <a:rPr lang="en-US" sz="2200" dirty="0" smtClean="0"/>
              <a:t>Multiple sources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Methods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7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86665"/>
              </p:ext>
            </p:extLst>
          </p:nvPr>
        </p:nvGraphicFramePr>
        <p:xfrm>
          <a:off x="0" y="-19059"/>
          <a:ext cx="9144000" cy="6620680"/>
        </p:xfrm>
        <a:graphic>
          <a:graphicData uri="http://schemas.openxmlformats.org/drawingml/2006/table">
            <a:tbl>
              <a:tblPr/>
              <a:tblGrid>
                <a:gridCol w="1676400"/>
                <a:gridCol w="2209800"/>
                <a:gridCol w="2317376"/>
                <a:gridCol w="1792942"/>
                <a:gridCol w="1147482"/>
              </a:tblGrid>
              <a:tr h="95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INDICATOR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NAME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GEOGRAPHIC SCALE/SCOPE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SCALE/SCOPE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OUTCOMES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 related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accidental drug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prescription drugs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opioid analgesic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144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heroin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DEMOGRAPHICS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77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5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ethnicity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144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 status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67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 income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6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inequality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mobility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8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homelessness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BUILT ENVIRONMENT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urban/rural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USDA/ERS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44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 density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vacancy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SOCIOPOLITICAL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voted democratic/republican in presidental election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ECONOMIC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 change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92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unemployment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9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growth/loss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building permits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Census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gross domestic product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State/Metro,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74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employment by industry sector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wages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3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housing market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CRIME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violent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640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narcotics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HEALTHCARE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utilization (ED visits/inpatient days)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AHRF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27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providers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AHRF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05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opioid prescription rates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83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pain clinics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0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82674"/>
              </p:ext>
            </p:extLst>
          </p:nvPr>
        </p:nvGraphicFramePr>
        <p:xfrm>
          <a:off x="0" y="-19059"/>
          <a:ext cx="9144000" cy="6226619"/>
        </p:xfrm>
        <a:graphic>
          <a:graphicData uri="http://schemas.openxmlformats.org/drawingml/2006/table">
            <a:tbl>
              <a:tblPr/>
              <a:tblGrid>
                <a:gridCol w="1676400"/>
                <a:gridCol w="2209800"/>
                <a:gridCol w="2317376"/>
                <a:gridCol w="1792942"/>
                <a:gridCol w="1147482"/>
              </a:tblGrid>
              <a:tr h="95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INDICATOR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NAME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GEOGRAPHIC SCALE/SCOPE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SCALE/SCOPE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HEALTHCARE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utilization (ED visits/inpatient days)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AHRF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27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providers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AHRF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05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opioid prescription rates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83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pain clinics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68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trauma centers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teaching hospitals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2010-2014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emergency departments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2010-2014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7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Herfindahl-Hirschman index (HHI)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TREATMENT/SOCIAL ASSISTANCE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methadone clinics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59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emergency relief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PREVENTATION/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HARM REDUCTION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availability of Narcan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7889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needle exchanges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POLICY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incarceration rates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372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legalization of marijuana (medical, recreational, decriminalization)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 HEALTH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funding for research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94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awareness campaigns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STATUS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substance abuse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56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nutrition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3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care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mental health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44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suicide rates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INSURANCE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coverage status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medicaid expansion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PHARMACEUTICAL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payments to doctors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GEOGRAPHY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8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coastal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international border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5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/>
              <a:t>Part I – Descriptive Analysis</a:t>
            </a:r>
          </a:p>
          <a:p>
            <a:pPr marL="0" indent="0">
              <a:buNone/>
            </a:pPr>
            <a:r>
              <a:rPr lang="en-US" sz="1800" dirty="0" smtClean="0"/>
              <a:t>- Descriptive statistics, </a:t>
            </a:r>
            <a:r>
              <a:rPr lang="en-US" sz="1800" dirty="0" err="1" smtClean="0"/>
              <a:t>univariate</a:t>
            </a:r>
            <a:r>
              <a:rPr lang="en-US" sz="1800" dirty="0" smtClean="0"/>
              <a:t> tests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200" dirty="0" smtClean="0"/>
              <a:t>Part II – Spatial Analysis (outcomes)</a:t>
            </a:r>
          </a:p>
          <a:p>
            <a:pPr marL="0" indent="0">
              <a:buNone/>
            </a:pPr>
            <a:r>
              <a:rPr lang="en-US" sz="1800" dirty="0" smtClean="0"/>
              <a:t>- Hotspot mapping, global/local spatial autocorrelation, cluster classification</a:t>
            </a:r>
            <a:endParaRPr lang="en-US" sz="18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Part III – Regression Analysis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Linear and logistic regression modeling, multivariable</a:t>
            </a:r>
            <a:endParaRPr lang="en-US" sz="18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Part IV – Machine Learning (classification and prediction)</a:t>
            </a:r>
          </a:p>
          <a:p>
            <a:pPr marL="0" indent="0">
              <a:buNone/>
            </a:pPr>
            <a:r>
              <a:rPr lang="en-US" sz="1800" dirty="0" smtClean="0"/>
              <a:t>- K-means (unsupervised), Random forest model (supervised), cross-validation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Part V – Visualization (explanatory factors)</a:t>
            </a:r>
            <a:endParaRPr lang="en-US" sz="2200" dirty="0" smtClean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Heat mapping, clustering</a:t>
            </a:r>
            <a:endParaRPr lang="en-US" sz="1800" dirty="0"/>
          </a:p>
          <a:p>
            <a:pPr marL="0" indent="0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Methods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4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Results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Preliminary findings</a:t>
            </a:r>
          </a:p>
          <a:p>
            <a:pPr marL="0" indent="0">
              <a:buNone/>
            </a:pPr>
            <a:r>
              <a:rPr lang="en-US" sz="2200" dirty="0" smtClean="0"/>
              <a:t>Individual-level analysis [unadjusted]</a:t>
            </a:r>
          </a:p>
          <a:p>
            <a:pPr>
              <a:buFontTx/>
              <a:buChar char="-"/>
            </a:pPr>
            <a:r>
              <a:rPr lang="en-US" sz="1800" dirty="0" smtClean="0"/>
              <a:t>Plot all </a:t>
            </a:r>
            <a:r>
              <a:rPr lang="en-US" sz="1800" dirty="0"/>
              <a:t>overdose by </a:t>
            </a:r>
            <a:r>
              <a:rPr lang="en-US" sz="1800" dirty="0" smtClean="0"/>
              <a:t>age, sex, race + year</a:t>
            </a:r>
          </a:p>
          <a:p>
            <a:pPr>
              <a:buFontTx/>
              <a:buChar char="-"/>
            </a:pPr>
            <a:r>
              <a:rPr lang="en-US" sz="1800" dirty="0" smtClean="0"/>
              <a:t>5X increase between 2000 and 2015 (all overdoses)</a:t>
            </a:r>
          </a:p>
          <a:p>
            <a:pPr>
              <a:buFontTx/>
              <a:buChar char="-"/>
            </a:pPr>
            <a:r>
              <a:rPr lang="en-US" sz="1800" dirty="0" smtClean="0"/>
              <a:t>Almost 6X increase in heroin deaths</a:t>
            </a:r>
          </a:p>
          <a:p>
            <a:pPr>
              <a:buFontTx/>
              <a:buChar char="-"/>
            </a:pPr>
            <a:r>
              <a:rPr lang="en-US" sz="1800" dirty="0" smtClean="0"/>
              <a:t>Highest total deaths among 35-54 y/o in all years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Almost 20X increase in 55-84 y/o (raw count + proportion of all deaths)</a:t>
            </a:r>
          </a:p>
          <a:p>
            <a:pPr>
              <a:buFontTx/>
              <a:buChar char="-"/>
            </a:pPr>
            <a:r>
              <a:rPr lang="en-US" sz="1800" dirty="0" smtClean="0"/>
              <a:t>1.6X increase in proportion of female deaths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Decrease in the share of Black and </a:t>
            </a:r>
            <a:r>
              <a:rPr lang="en-US" sz="1800" dirty="0"/>
              <a:t>H</a:t>
            </a:r>
            <a:r>
              <a:rPr lang="en-US" sz="1800" dirty="0" smtClean="0"/>
              <a:t>ispanic deaths</a:t>
            </a:r>
          </a:p>
          <a:p>
            <a:pPr>
              <a:buFontTx/>
              <a:buChar char="-"/>
            </a:pPr>
            <a:r>
              <a:rPr lang="en-US" sz="1800" dirty="0" smtClean="0"/>
              <a:t>Majority of deaths occur outside the hospital system</a:t>
            </a:r>
          </a:p>
          <a:p>
            <a:pPr>
              <a:buFontTx/>
              <a:buChar char="-"/>
            </a:pPr>
            <a:r>
              <a:rPr lang="en-US" sz="1800" dirty="0" smtClean="0"/>
              <a:t>Non-heroin deaths are whiter, and older, and occur outside of the health system</a:t>
            </a:r>
          </a:p>
          <a:p>
            <a:pPr marL="40005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State/county-level analysis</a:t>
            </a:r>
          </a:p>
          <a:p>
            <a:pPr>
              <a:buFontTx/>
              <a:buChar char="-"/>
            </a:pPr>
            <a:r>
              <a:rPr lang="en-US" sz="1800" dirty="0" smtClean="0"/>
              <a:t>3-fold variability in state and county level rates</a:t>
            </a:r>
          </a:p>
          <a:p>
            <a:pPr>
              <a:buFontTx/>
              <a:buChar char="-"/>
            </a:pPr>
            <a:r>
              <a:rPr lang="en-US" sz="1800" dirty="0" smtClean="0"/>
              <a:t>Clustering among US states, Global Moran’s=0.32,  p&lt;0.01</a:t>
            </a:r>
          </a:p>
          <a:p>
            <a:pPr>
              <a:buFontTx/>
              <a:buChar char="-"/>
            </a:pPr>
            <a:r>
              <a:rPr lang="en-US" sz="1800" dirty="0" smtClean="0"/>
              <a:t>Hotspots among counties (n=87) in NE/Appalachia, Local I -0.01-.42 (IQR)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998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27748</TotalTime>
  <Words>2408</Words>
  <Application>Microsoft Macintosh PowerPoint</Application>
  <PresentationFormat>On-screen Show (4:3)</PresentationFormat>
  <Paragraphs>588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Folio</vt:lpstr>
      <vt:lpstr>Geography of the US Opioid Crisis:  space-time patterns of mortality using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Drug Deaths by Age (1995-2015)</vt:lpstr>
      <vt:lpstr>All Drug Deaths by Sex (1995-2015)</vt:lpstr>
      <vt:lpstr>All Drug Deaths by Race (1995-2015)</vt:lpstr>
      <vt:lpstr>All Drug Deaths, Heroin v. Rx Opiates (1995-2015)</vt:lpstr>
      <vt:lpstr>PowerPoint Presentation</vt:lpstr>
      <vt:lpstr>PowerPoint Presentation</vt:lpstr>
      <vt:lpstr>Drug-related Death Rate per 100,000 people,  by state (2015)</vt:lpstr>
      <vt:lpstr>Drug-related Death Rate per 100,000 people,  by county (2015)</vt:lpstr>
      <vt:lpstr>Spatial Autocorrelation</vt:lpstr>
      <vt:lpstr>Nearest Neighbors Weight Matrix</vt:lpstr>
      <vt:lpstr>Global Moran’s I</vt:lpstr>
      <vt:lpstr>Local Moran’s I (county level)</vt:lpstr>
      <vt:lpstr>Classifying Clusters (+/- Local I, p&lt;0.05)</vt:lpstr>
      <vt:lpstr>PowerPoint Presentation</vt:lpstr>
      <vt:lpstr>PowerPoint Presentation</vt:lpstr>
      <vt:lpstr>PowerPoint Presentation</vt:lpstr>
      <vt:lpstr>Thank you</vt:lpstr>
    </vt:vector>
  </TitlesOfParts>
  <Company>PMACS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Karp</dc:creator>
  <cp:lastModifiedBy>David Karp</cp:lastModifiedBy>
  <cp:revision>179</cp:revision>
  <cp:lastPrinted>2017-06-19T17:17:56Z</cp:lastPrinted>
  <dcterms:created xsi:type="dcterms:W3CDTF">2017-06-06T19:19:59Z</dcterms:created>
  <dcterms:modified xsi:type="dcterms:W3CDTF">2017-11-30T12:57:05Z</dcterms:modified>
</cp:coreProperties>
</file>