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62" autoAdjust="0"/>
  </p:normalViewPr>
  <p:slideViewPr>
    <p:cSldViewPr snapToGrid="0">
      <p:cViewPr varScale="1">
        <p:scale>
          <a:sx n="98" d="100"/>
          <a:sy n="98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13968-351F-C70E-F51A-4CA50C33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A1DE7D-08EF-E488-668D-27306061A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4C665-84F8-47F8-6396-F72BC2EF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786B8-4E32-A40F-930B-478AB806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9DE47-FCA0-48A6-DDAC-1FA1AF43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40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CED58-DA78-ED6A-D466-B2510761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E25532-85EE-8D12-E81A-92FAD889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117BC-7F41-0A9E-A0EB-F4F14626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6AC37-6136-1AFC-3955-E545FE73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D550B-B2BA-7E8C-80F3-214863D2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C0278-C256-4E8E-CF9B-4F93BB1C7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FE876E-1B45-D877-479D-C5AF201D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96EF54-645C-4F0A-CCF7-1A90435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37C9CF-DF9F-99AB-D371-881C6E5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EC1A34-9BDB-B1D0-E76C-4B2FD131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75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D185F-9863-004F-F0D4-DA10508E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3F85A-59B3-DC41-7487-826B3424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4D4B64-3965-302F-DE97-BAB03B6A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2D2189-D7F7-A552-08F5-7FBA4B71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C76E5-296B-D63B-FE4A-D7B0579E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93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D650-7186-A4CC-19E7-988E2047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C044CA-F02A-03EA-93F4-A5614800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B770A-EB00-D41D-3C29-4740A8F2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A0C8D-4014-CB91-17BA-BD521E6E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5BE42-CD0E-7D66-8D4F-2BD14F8D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41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44135-ABD2-67F8-CE2C-DF1D469D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DA924-1A2B-80A5-2A8B-DC904BB64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7EA62-D1D0-FCD9-E389-ECA9BC66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5C5E3D-E5FD-4D42-1B1B-A3B18CFE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C333A1-83BC-5B30-03EB-52370D39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FFC007-F0C9-AD82-08F9-41C0A9D2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9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14EA9-0961-F3C1-B1B1-F298846F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5F02C-A827-F070-EA2C-3AFAA9FB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11821A-A883-F7CB-BFCA-D20849E5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1C41C7-2F9D-3ADE-658B-1D3E29873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C68199-0C17-733F-1FF1-FFAE49C98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D46854-ED4E-2A64-09C9-7CF51283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A6E00C-E5C2-84AA-542B-76CF3E04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18E371-FE59-9872-F063-8F432FC5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86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C5FC-A23A-CD39-0128-3D23D2E7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F69CE3-06FA-CC9C-D8BD-5E314DA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1FA9DD-7D79-C3EF-FF9E-32108FE4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3F336E-578A-DED0-D376-643A8674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26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16A52A-5F61-855D-8AA4-5A8399D5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5633AD-4F36-82F0-5A2D-7F89B9AB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D9FFDE-BF58-7370-1507-F018FE85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53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19C27-59E3-88F0-419C-6D482426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BF230-DE9B-6B41-E0D9-2575A71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492EC9-E858-982B-3A10-E0551114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EE72E0-BDE7-F847-1C36-4B891685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1AC18-AD61-AEC4-37C9-1EE9D593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EC5C1-48EB-3E56-5AED-C4D3EC66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7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5A697-6770-A785-33F0-879965CE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8D4EB2-1399-E944-28AE-5E3A4F7DD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3D6381-483A-37F7-CE60-6B398CB6F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608B1-4A6A-02D3-8B45-CFBC6D29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74F863-435B-5DB2-AF44-69DBF44C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EF96B1-2428-7AD2-BC02-46BDB5CD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4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B37A4D-412A-78FD-4358-C30E0EE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72F851-0AB8-91A2-4509-38CE41AB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BEE64-6D25-3F0B-6A01-980288758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5E68-6645-445F-8D64-51947EB72407}" type="datetimeFigureOut">
              <a:rPr lang="es-ES" smtClean="0"/>
              <a:t>02/11/2022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F7811-02CC-7B3E-8CAB-44A46748A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96A99-027D-2D1E-054C-1A104FA91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6EFF-FCD2-45C7-993A-D043E736B4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luciones.loyicard.com/tarjetas-sellos-digit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F6631E-1097-6922-B506-3BC80F2A6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s-ES" sz="4000" b="1" dirty="0" err="1"/>
              <a:t>Targetes</a:t>
            </a:r>
            <a:r>
              <a:rPr lang="es-ES" sz="4000" b="1" dirty="0"/>
              <a:t> de </a:t>
            </a:r>
            <a:r>
              <a:rPr lang="es-ES" sz="4000" b="1" dirty="0" err="1"/>
              <a:t>fidelizació</a:t>
            </a:r>
            <a:r>
              <a:rPr lang="es-ES" sz="4000" b="1" dirty="0"/>
              <a:t> </a:t>
            </a:r>
            <a:r>
              <a:rPr lang="es-ES" sz="4000" b="1" dirty="0" err="1"/>
              <a:t>digitals</a:t>
            </a:r>
            <a:endParaRPr lang="es-ES" sz="4000" b="1" dirty="0"/>
          </a:p>
        </p:txBody>
      </p:sp>
      <p:sp>
        <p:nvSpPr>
          <p:cNvPr id="207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Freeform: Shape 208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050" name="Picture 2" descr="Tarjetas de Fidelizacion: -39% de Descuento | 360imprimir">
            <a:extLst>
              <a:ext uri="{FF2B5EF4-FFF2-40B4-BE49-F238E27FC236}">
                <a16:creationId xmlns:a16="http://schemas.microsoft.com/office/drawing/2014/main" id="{11D80EDB-E80E-7B4E-6769-63A4ADD03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6" r="1" b="3201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7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F2B-422F-B38C-304F-5B7F71F6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ca-ES" b="1" dirty="0"/>
              <a:t>Targetes de </a:t>
            </a:r>
            <a:r>
              <a:rPr lang="ca-ES" b="1" dirty="0" err="1"/>
              <a:t>fidelizació</a:t>
            </a:r>
            <a:r>
              <a:rPr lang="ca-ES" b="1" dirty="0"/>
              <a:t> digitals: Concepte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1BEC5-C49E-36AE-E0B4-F36DEA71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92500" lnSpcReduction="20000"/>
          </a:bodyPr>
          <a:lstStyle/>
          <a:p>
            <a:r>
              <a:rPr lang="ca-ES" dirty="0"/>
              <a:t>Es tractaria de substituir la tradicional targeta de fidelització de paper mitjançant segells per una de digital gestionada per una </a:t>
            </a:r>
            <a:r>
              <a:rPr lang="ca-ES" dirty="0" err="1"/>
              <a:t>app</a:t>
            </a:r>
            <a:r>
              <a:rPr lang="ca-ES" dirty="0"/>
              <a:t> per telèfon mòbil.</a:t>
            </a:r>
          </a:p>
          <a:p>
            <a:r>
              <a:rPr lang="ca-ES" dirty="0"/>
              <a:t>Avantatges pels clients:</a:t>
            </a:r>
          </a:p>
          <a:p>
            <a:pPr lvl="1"/>
            <a:r>
              <a:rPr lang="ca-ES" dirty="0"/>
              <a:t>No cal tenir una targeta física</a:t>
            </a:r>
          </a:p>
          <a:p>
            <a:pPr lvl="1"/>
            <a:r>
              <a:rPr lang="ca-ES" dirty="0"/>
              <a:t>Ni tant sols la digital (es permet carregar els punts amb el número de mòbil)</a:t>
            </a:r>
          </a:p>
          <a:p>
            <a:pPr marL="457200" lvl="1" indent="0">
              <a:buNone/>
            </a:pPr>
            <a:endParaRPr lang="ca-ES" dirty="0"/>
          </a:p>
          <a:p>
            <a:r>
              <a:rPr lang="ca-ES" dirty="0"/>
              <a:t>Avantatges pels comerços:</a:t>
            </a:r>
          </a:p>
          <a:p>
            <a:pPr lvl="1"/>
            <a:r>
              <a:rPr lang="ca-ES" dirty="0"/>
              <a:t>Cap inversió inicial en impressió de targes ni disseny.</a:t>
            </a:r>
          </a:p>
          <a:p>
            <a:pPr lvl="1"/>
            <a:r>
              <a:rPr lang="ca-ES" dirty="0"/>
              <a:t>Estadístiques i base de dades de clients</a:t>
            </a:r>
          </a:p>
          <a:p>
            <a:pPr lvl="1"/>
            <a:r>
              <a:rPr lang="ca-ES" dirty="0"/>
              <a:t>Campanyes de màrqueting</a:t>
            </a:r>
          </a:p>
          <a:p>
            <a:pPr marL="457200" lvl="1" indent="0">
              <a:buNone/>
            </a:pPr>
            <a:endParaRPr lang="ca-ES" dirty="0"/>
          </a:p>
          <a:p>
            <a:pPr marL="457200" lvl="1" indent="0">
              <a:buNone/>
            </a:pPr>
            <a:r>
              <a:rPr lang="ca-ES" dirty="0"/>
              <a:t>Per entendre millor el concepte, podeu veure web &amp; vídeo d’una aplicació similar (servei de pagament):</a:t>
            </a:r>
          </a:p>
          <a:p>
            <a:pPr marL="457200" lvl="1" indent="0">
              <a:buNone/>
            </a:pPr>
            <a:endParaRPr lang="ca-ES" dirty="0">
              <a:hlinkClick r:id="rId2"/>
            </a:endParaRPr>
          </a:p>
          <a:p>
            <a:pPr marL="457200" lvl="1" indent="0">
              <a:buNone/>
            </a:pPr>
            <a:r>
              <a:rPr lang="ca-ES" dirty="0">
                <a:hlinkClick r:id="rId2"/>
              </a:rPr>
              <a:t>https://soluciones.loyicard.com/tarjetas-sellos-digitales</a:t>
            </a:r>
            <a:endParaRPr lang="ca-ES" dirty="0"/>
          </a:p>
          <a:p>
            <a:pPr marL="457200" lvl="1" indent="0">
              <a:buNone/>
            </a:pPr>
            <a:endParaRPr lang="ca-ES" dirty="0"/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75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F2B-422F-B38C-304F-5B7F71F6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73" y="365125"/>
            <a:ext cx="10736613" cy="503093"/>
          </a:xfrm>
        </p:spPr>
        <p:txBody>
          <a:bodyPr>
            <a:normAutofit fontScale="90000"/>
          </a:bodyPr>
          <a:lstStyle/>
          <a:p>
            <a:r>
              <a:rPr lang="ca-ES" b="1" dirty="0"/>
              <a:t>Targetes de fidelització digitals: Descripció Funcional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1BEC5-C49E-36AE-E0B4-F36DEA71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r>
              <a:rPr lang="ca-ES" dirty="0"/>
              <a:t>Caldria una aplicació  (possiblement una web + 1 </a:t>
            </a:r>
            <a:r>
              <a:rPr lang="ca-ES" dirty="0" err="1"/>
              <a:t>app</a:t>
            </a:r>
            <a:r>
              <a:rPr lang="ca-ES" dirty="0"/>
              <a:t>) pel comerç per tal de realitzar la configuració inicial, gestionar clients, estadístiques i campanyes de màrqueting i gestionar el dia a dia dels punts/segells i la redempció del premi.</a:t>
            </a:r>
          </a:p>
          <a:p>
            <a:r>
              <a:rPr lang="ca-ES" dirty="0"/>
              <a:t>Una </a:t>
            </a:r>
            <a:r>
              <a:rPr lang="ca-ES" dirty="0" err="1"/>
              <a:t>app</a:t>
            </a:r>
            <a:r>
              <a:rPr lang="ca-ES" dirty="0"/>
              <a:t> pels clients, per tal de consultar els punts/segells, premis i utilitzar el codi de client.</a:t>
            </a:r>
          </a:p>
          <a:p>
            <a:r>
              <a:rPr lang="ca-ES" dirty="0"/>
              <a:t>Addicionalment caldria una web per l’administrador del sistema per gestionar empreses, clients i campanyes de </a:t>
            </a:r>
            <a:r>
              <a:rPr lang="ca-ES" dirty="0" err="1"/>
              <a:t>marketing</a:t>
            </a:r>
            <a:r>
              <a:rPr lang="ca-ES" dirty="0"/>
              <a:t> globals.</a:t>
            </a:r>
          </a:p>
        </p:txBody>
      </p:sp>
    </p:spTree>
    <p:extLst>
      <p:ext uri="{BB962C8B-B14F-4D97-AF65-F5344CB8AC3E}">
        <p14:creationId xmlns:p14="http://schemas.microsoft.com/office/powerpoint/2010/main" val="385824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F2B-422F-B38C-304F-5B7F71F6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5264" cy="503093"/>
          </a:xfrm>
        </p:spPr>
        <p:txBody>
          <a:bodyPr>
            <a:normAutofit fontScale="90000"/>
          </a:bodyPr>
          <a:lstStyle/>
          <a:p>
            <a:r>
              <a:rPr lang="ca-ES" b="1" dirty="0"/>
              <a:t>Targetes de fidelització digitals: Descripció </a:t>
            </a:r>
            <a:r>
              <a:rPr lang="ca-ES" b="1" dirty="0" err="1"/>
              <a:t>tècnico</a:t>
            </a:r>
            <a:r>
              <a:rPr lang="ca-ES" b="1" dirty="0"/>
              <a:t>- funcional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BCE939-92A9-75C9-BF63-0F2839F4F48F}"/>
              </a:ext>
            </a:extLst>
          </p:cNvPr>
          <p:cNvSpPr/>
          <p:nvPr/>
        </p:nvSpPr>
        <p:spPr>
          <a:xfrm>
            <a:off x="3035370" y="2549166"/>
            <a:ext cx="2501661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Back-</a:t>
            </a:r>
            <a:r>
              <a:rPr lang="es-ES" dirty="0" err="1"/>
              <a:t>end</a:t>
            </a:r>
            <a:r>
              <a:rPr lang="es-ES" dirty="0"/>
              <a:t>:</a:t>
            </a:r>
          </a:p>
          <a:p>
            <a:pPr algn="ctr"/>
            <a:r>
              <a:rPr lang="es-ES" dirty="0" err="1"/>
              <a:t>Serveis</a:t>
            </a:r>
            <a:r>
              <a:rPr lang="es-ES" dirty="0"/>
              <a:t> de control i </a:t>
            </a:r>
            <a:r>
              <a:rPr lang="es-ES" dirty="0" err="1"/>
              <a:t>acces</a:t>
            </a:r>
            <a:r>
              <a:rPr lang="es-ES" dirty="0"/>
              <a:t> al </a:t>
            </a:r>
            <a:r>
              <a:rPr lang="es-ES" dirty="0" err="1"/>
              <a:t>model</a:t>
            </a:r>
            <a:r>
              <a:rPr lang="es-ES" dirty="0"/>
              <a:t> de dades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F99597-CD4A-89C2-7C81-15729F602A4D}"/>
              </a:ext>
            </a:extLst>
          </p:cNvPr>
          <p:cNvSpPr/>
          <p:nvPr/>
        </p:nvSpPr>
        <p:spPr>
          <a:xfrm>
            <a:off x="6652717" y="2549166"/>
            <a:ext cx="2501661" cy="9575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App terminal </a:t>
            </a:r>
            <a:r>
              <a:rPr lang="es-ES" dirty="0" err="1"/>
              <a:t>venedor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611A158-6C08-122F-8D89-E2E7B150FE7C}"/>
              </a:ext>
            </a:extLst>
          </p:cNvPr>
          <p:cNvSpPr/>
          <p:nvPr/>
        </p:nvSpPr>
        <p:spPr>
          <a:xfrm>
            <a:off x="3406308" y="6014109"/>
            <a:ext cx="5472024" cy="629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Web administrador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439540F-A158-6B25-D777-E15BD350CBAA}"/>
              </a:ext>
            </a:extLst>
          </p:cNvPr>
          <p:cNvCxnSpPr>
            <a:cxnSpLocks/>
          </p:cNvCxnSpPr>
          <p:nvPr/>
        </p:nvCxnSpPr>
        <p:spPr>
          <a:xfrm flipV="1">
            <a:off x="7443470" y="3506698"/>
            <a:ext cx="0" cy="65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117755C-08DF-3144-6A0B-DABF28B46D1F}"/>
              </a:ext>
            </a:extLst>
          </p:cNvPr>
          <p:cNvSpPr txBox="1"/>
          <p:nvPr/>
        </p:nvSpPr>
        <p:spPr>
          <a:xfrm>
            <a:off x="4712355" y="4781932"/>
            <a:ext cx="19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Targeta</a:t>
            </a:r>
            <a:r>
              <a:rPr lang="es-ES" dirty="0"/>
              <a:t> &amp; </a:t>
            </a:r>
            <a:r>
              <a:rPr lang="es-ES" dirty="0" err="1"/>
              <a:t>punts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9FA71B-892D-4D62-FD3D-146036A2DC0F}"/>
              </a:ext>
            </a:extLst>
          </p:cNvPr>
          <p:cNvSpPr txBox="1"/>
          <p:nvPr/>
        </p:nvSpPr>
        <p:spPr>
          <a:xfrm>
            <a:off x="6511820" y="3481633"/>
            <a:ext cx="9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Idclient</a:t>
            </a:r>
            <a:r>
              <a:rPr lang="es-ES" dirty="0"/>
              <a:t> (QR)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1B01C75-1EDE-309A-51B4-E4FC763AFCEE}"/>
              </a:ext>
            </a:extLst>
          </p:cNvPr>
          <p:cNvCxnSpPr>
            <a:cxnSpLocks/>
          </p:cNvCxnSpPr>
          <p:nvPr/>
        </p:nvCxnSpPr>
        <p:spPr>
          <a:xfrm flipV="1">
            <a:off x="7909297" y="5115524"/>
            <a:ext cx="0" cy="8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96EF8D1-9B97-A4A8-FA50-1050ED6F5F52}"/>
              </a:ext>
            </a:extLst>
          </p:cNvPr>
          <p:cNvSpPr txBox="1"/>
          <p:nvPr/>
        </p:nvSpPr>
        <p:spPr>
          <a:xfrm>
            <a:off x="5880653" y="5381670"/>
            <a:ext cx="222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Ads</a:t>
            </a:r>
            <a:r>
              <a:rPr lang="es-ES" dirty="0"/>
              <a:t> </a:t>
            </a:r>
            <a:r>
              <a:rPr lang="es-ES" dirty="0" err="1"/>
              <a:t>geolocalitzats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720AC58-4CBC-E5B2-2E85-25761EFE22C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537031" y="3027932"/>
            <a:ext cx="111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D88923-0F8A-F8E2-AAF7-F6292BAB8636}"/>
              </a:ext>
            </a:extLst>
          </p:cNvPr>
          <p:cNvSpPr txBox="1"/>
          <p:nvPr/>
        </p:nvSpPr>
        <p:spPr>
          <a:xfrm>
            <a:off x="5614670" y="2725868"/>
            <a:ext cx="96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campanya</a:t>
            </a:r>
            <a:endParaRPr lang="es-ES" sz="12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4F2FE95-2600-FFD1-019F-CE74BC396FFF}"/>
              </a:ext>
            </a:extLst>
          </p:cNvPr>
          <p:cNvCxnSpPr>
            <a:cxnSpLocks/>
          </p:cNvCxnSpPr>
          <p:nvPr/>
        </p:nvCxnSpPr>
        <p:spPr>
          <a:xfrm flipH="1">
            <a:off x="5537031" y="3291037"/>
            <a:ext cx="1115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EF9539C2-2908-9DDD-5F56-48A33FA21E18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810533" y="2982366"/>
            <a:ext cx="1317850" cy="2366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A0A48A7-CB00-8A26-25B9-47D658A8301E}"/>
              </a:ext>
            </a:extLst>
          </p:cNvPr>
          <p:cNvSpPr txBox="1"/>
          <p:nvPr/>
        </p:nvSpPr>
        <p:spPr>
          <a:xfrm>
            <a:off x="5647378" y="3252216"/>
            <a:ext cx="89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dirty="0" err="1"/>
              <a:t>Idclient</a:t>
            </a:r>
            <a:r>
              <a:rPr lang="es-ES" sz="900" dirty="0"/>
              <a:t> / </a:t>
            </a:r>
            <a:r>
              <a:rPr lang="es-ES" sz="900" dirty="0" err="1"/>
              <a:t>Telf</a:t>
            </a:r>
            <a:r>
              <a:rPr lang="es-ES" sz="900" dirty="0"/>
              <a:t> &amp; </a:t>
            </a:r>
            <a:r>
              <a:rPr lang="es-ES" sz="900" dirty="0" err="1"/>
              <a:t>punts</a:t>
            </a:r>
            <a:endParaRPr lang="es-ES" sz="900" dirty="0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04CEC78E-F16C-5C33-6A17-C0EC1178637E}"/>
              </a:ext>
            </a:extLst>
          </p:cNvPr>
          <p:cNvCxnSpPr>
            <a:cxnSpLocks/>
          </p:cNvCxnSpPr>
          <p:nvPr/>
        </p:nvCxnSpPr>
        <p:spPr>
          <a:xfrm rot="10800000">
            <a:off x="4596749" y="3481633"/>
            <a:ext cx="2288878" cy="1043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78E7BE7-EF05-8200-432E-C047625F0069}"/>
              </a:ext>
            </a:extLst>
          </p:cNvPr>
          <p:cNvSpPr txBox="1"/>
          <p:nvPr/>
        </p:nvSpPr>
        <p:spPr>
          <a:xfrm>
            <a:off x="5003634" y="4139272"/>
            <a:ext cx="9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idclient</a:t>
            </a:r>
            <a:endParaRPr lang="es-E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147B1C1-C3B4-DF78-0134-43BC1A6B627F}"/>
              </a:ext>
            </a:extLst>
          </p:cNvPr>
          <p:cNvSpPr/>
          <p:nvPr/>
        </p:nvSpPr>
        <p:spPr>
          <a:xfrm>
            <a:off x="3035370" y="1405111"/>
            <a:ext cx="2501661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Front-</a:t>
            </a:r>
            <a:r>
              <a:rPr lang="es-ES" dirty="0" err="1"/>
              <a:t>End</a:t>
            </a:r>
            <a:r>
              <a:rPr lang="es-ES" dirty="0"/>
              <a:t> Web </a:t>
            </a:r>
            <a:r>
              <a:rPr lang="es-ES" dirty="0" err="1"/>
              <a:t>configuracio</a:t>
            </a:r>
            <a:r>
              <a:rPr lang="es-ES" dirty="0"/>
              <a:t> i </a:t>
            </a:r>
            <a:r>
              <a:rPr lang="es-ES" dirty="0" err="1"/>
              <a:t>gestió</a:t>
            </a:r>
            <a:r>
              <a:rPr lang="es-ES" dirty="0"/>
              <a:t> del </a:t>
            </a:r>
            <a:r>
              <a:rPr lang="es-ES" dirty="0" err="1"/>
              <a:t>comerç</a:t>
            </a:r>
            <a:endParaRPr lang="es-ES" dirty="0"/>
          </a:p>
        </p:txBody>
      </p:sp>
      <p:pic>
        <p:nvPicPr>
          <p:cNvPr id="1026" name="Picture 2" descr="Icono Jefe, persona, corbata, personas en Kameleon">
            <a:extLst>
              <a:ext uri="{FF2B5EF4-FFF2-40B4-BE49-F238E27FC236}">
                <a16:creationId xmlns:a16="http://schemas.microsoft.com/office/drawing/2014/main" id="{6872A4BF-2795-5614-78DE-4FCB34A00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9" t="22169" r="16328" b="16739"/>
          <a:stretch/>
        </p:blipFill>
        <p:spPr bwMode="auto">
          <a:xfrm>
            <a:off x="5273208" y="1057129"/>
            <a:ext cx="527645" cy="5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 Jefe en Kameleon Yellow">
            <a:extLst>
              <a:ext uri="{FF2B5EF4-FFF2-40B4-BE49-F238E27FC236}">
                <a16:creationId xmlns:a16="http://schemas.microsoft.com/office/drawing/2014/main" id="{CAF24C35-EBB0-D4C2-4590-E3C8A3297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4" t="18406" r="18417" b="21250"/>
          <a:stretch/>
        </p:blipFill>
        <p:spPr bwMode="auto">
          <a:xfrm>
            <a:off x="8893414" y="2328294"/>
            <a:ext cx="503294" cy="5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lecha: hacia abajo 45">
            <a:extLst>
              <a:ext uri="{FF2B5EF4-FFF2-40B4-BE49-F238E27FC236}">
                <a16:creationId xmlns:a16="http://schemas.microsoft.com/office/drawing/2014/main" id="{BFDE4DA7-13A1-1FC0-DE7F-3BB2AE8225A1}"/>
              </a:ext>
            </a:extLst>
          </p:cNvPr>
          <p:cNvSpPr/>
          <p:nvPr/>
        </p:nvSpPr>
        <p:spPr>
          <a:xfrm>
            <a:off x="4085623" y="2362643"/>
            <a:ext cx="200578" cy="186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B6044FF-8B68-30FD-36AE-E2565297352F}"/>
              </a:ext>
            </a:extLst>
          </p:cNvPr>
          <p:cNvSpPr/>
          <p:nvPr/>
        </p:nvSpPr>
        <p:spPr>
          <a:xfrm>
            <a:off x="6652716" y="4157992"/>
            <a:ext cx="2501661" cy="9575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App </a:t>
            </a:r>
            <a:r>
              <a:rPr lang="es-ES" dirty="0" err="1"/>
              <a:t>clients</a:t>
            </a:r>
            <a:endParaRPr lang="es-ES" dirty="0"/>
          </a:p>
        </p:txBody>
      </p:sp>
      <p:pic>
        <p:nvPicPr>
          <p:cNvPr id="1030" name="Picture 6" descr="Cliente - Iconos gratis de márketing">
            <a:extLst>
              <a:ext uri="{FF2B5EF4-FFF2-40B4-BE49-F238E27FC236}">
                <a16:creationId xmlns:a16="http://schemas.microsoft.com/office/drawing/2014/main" id="{3830BAB1-579F-A700-3E89-CFFCB258E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699" y="3882105"/>
            <a:ext cx="596629" cy="59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8D58C6CF-8E15-40B3-3BED-D92333326AC0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>
            <a:off x="3035370" y="3027932"/>
            <a:ext cx="370938" cy="3301118"/>
          </a:xfrm>
          <a:prstGeom prst="bentConnector3">
            <a:avLst>
              <a:gd name="adj1" fmla="val 161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F2B-422F-B38C-304F-5B7F71F6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53" cy="503093"/>
          </a:xfrm>
        </p:spPr>
        <p:txBody>
          <a:bodyPr>
            <a:normAutofit fontScale="90000"/>
          </a:bodyPr>
          <a:lstStyle/>
          <a:p>
            <a:r>
              <a:rPr lang="ca-ES" b="1" dirty="0"/>
              <a:t>Targetes de fidelització digitals: Descripció funcional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BCE939-92A9-75C9-BF63-0F2839F4F48F}"/>
              </a:ext>
            </a:extLst>
          </p:cNvPr>
          <p:cNvSpPr/>
          <p:nvPr/>
        </p:nvSpPr>
        <p:spPr>
          <a:xfrm>
            <a:off x="328167" y="2750030"/>
            <a:ext cx="2084289" cy="61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ALTA COMERÇ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F99597-CD4A-89C2-7C81-15729F602A4D}"/>
              </a:ext>
            </a:extLst>
          </p:cNvPr>
          <p:cNvSpPr/>
          <p:nvPr/>
        </p:nvSpPr>
        <p:spPr>
          <a:xfrm>
            <a:off x="331225" y="5354005"/>
            <a:ext cx="2081232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GESTIÓ DE CLIENTS, ESTADISTIQUES, MARKETING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F0584A-5CB0-3C6A-73C0-FC6593B67FFE}"/>
              </a:ext>
            </a:extLst>
          </p:cNvPr>
          <p:cNvSpPr/>
          <p:nvPr/>
        </p:nvSpPr>
        <p:spPr>
          <a:xfrm>
            <a:off x="328167" y="3593094"/>
            <a:ext cx="2084289" cy="61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ALTA/GESTIO  CAMPANYA FIDELITZACIO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87FDCDC-D745-0044-FAC2-462F80CFBBE8}"/>
              </a:ext>
            </a:extLst>
          </p:cNvPr>
          <p:cNvSpPr/>
          <p:nvPr/>
        </p:nvSpPr>
        <p:spPr>
          <a:xfrm>
            <a:off x="328167" y="4415348"/>
            <a:ext cx="2084289" cy="61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ALTA/GESTIO TERMINAL VENEDORS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D3BD8A8-1D5C-475A-5A02-26ECDB9F5C05}"/>
              </a:ext>
            </a:extLst>
          </p:cNvPr>
          <p:cNvSpPr/>
          <p:nvPr/>
        </p:nvSpPr>
        <p:spPr>
          <a:xfrm>
            <a:off x="2747477" y="2723836"/>
            <a:ext cx="2084289" cy="9575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ASSOCIAR APP VENDOR A CAMPANYA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6C24403-A915-EF2E-FACA-2C47FC53DB14}"/>
              </a:ext>
            </a:extLst>
          </p:cNvPr>
          <p:cNvSpPr/>
          <p:nvPr/>
        </p:nvSpPr>
        <p:spPr>
          <a:xfrm>
            <a:off x="5167830" y="1955084"/>
            <a:ext cx="2084289" cy="611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DESCARREGAR APP</a:t>
            </a:r>
          </a:p>
          <a:p>
            <a:pPr algn="ctr"/>
            <a:r>
              <a:rPr lang="es-ES" dirty="0"/>
              <a:t>CLIENT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ACCA7C2-7C0E-532F-2AF8-EB4D97ACB43D}"/>
              </a:ext>
            </a:extLst>
          </p:cNvPr>
          <p:cNvSpPr/>
          <p:nvPr/>
        </p:nvSpPr>
        <p:spPr>
          <a:xfrm>
            <a:off x="2747476" y="1955083"/>
            <a:ext cx="2084289" cy="611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DESCARREGAR APP</a:t>
            </a:r>
          </a:p>
          <a:p>
            <a:pPr algn="ctr"/>
            <a:r>
              <a:rPr lang="es-ES" dirty="0"/>
              <a:t>CLIENT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53ADF12-D18E-48B5-D30E-EF285325545F}"/>
              </a:ext>
            </a:extLst>
          </p:cNvPr>
          <p:cNvSpPr/>
          <p:nvPr/>
        </p:nvSpPr>
        <p:spPr>
          <a:xfrm>
            <a:off x="2747476" y="4409931"/>
            <a:ext cx="2084289" cy="611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AFEGIR PUNTS VIA QR CLIENT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BC2A82-7198-82D6-7E13-F49B118880E5}"/>
              </a:ext>
            </a:extLst>
          </p:cNvPr>
          <p:cNvSpPr/>
          <p:nvPr/>
        </p:nvSpPr>
        <p:spPr>
          <a:xfrm>
            <a:off x="2747476" y="5215614"/>
            <a:ext cx="2084289" cy="611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AFEGIR PUNTS VIA </a:t>
            </a:r>
            <a:r>
              <a:rPr lang="es-ES" dirty="0" err="1"/>
              <a:t>Nº</a:t>
            </a:r>
            <a:r>
              <a:rPr lang="es-ES" dirty="0"/>
              <a:t> TELEFON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B08DE4F-63BB-26C3-1498-8E4F57928A29}"/>
              </a:ext>
            </a:extLst>
          </p:cNvPr>
          <p:cNvSpPr/>
          <p:nvPr/>
        </p:nvSpPr>
        <p:spPr>
          <a:xfrm>
            <a:off x="5159506" y="2724937"/>
            <a:ext cx="2084289" cy="611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ALTA CLIENT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6872933-FAB2-24E4-6454-F9765073433A}"/>
              </a:ext>
            </a:extLst>
          </p:cNvPr>
          <p:cNvSpPr/>
          <p:nvPr/>
        </p:nvSpPr>
        <p:spPr>
          <a:xfrm>
            <a:off x="5159505" y="3489418"/>
            <a:ext cx="2084289" cy="611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AGEFIR TARGETA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2D6FDF0-8F6E-CD11-7FD2-AE500282B619}"/>
              </a:ext>
            </a:extLst>
          </p:cNvPr>
          <p:cNvSpPr/>
          <p:nvPr/>
        </p:nvSpPr>
        <p:spPr>
          <a:xfrm>
            <a:off x="5159504" y="4409931"/>
            <a:ext cx="2084289" cy="611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QR CLIENT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04462A5-8FEB-91C9-9215-E780777BC47A}"/>
              </a:ext>
            </a:extLst>
          </p:cNvPr>
          <p:cNvSpPr/>
          <p:nvPr/>
        </p:nvSpPr>
        <p:spPr>
          <a:xfrm>
            <a:off x="5159503" y="5221554"/>
            <a:ext cx="2084289" cy="611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CONSULTAR ESTAT TARGETA</a:t>
            </a:r>
          </a:p>
        </p:txBody>
      </p:sp>
      <p:pic>
        <p:nvPicPr>
          <p:cNvPr id="20" name="Picture 2" descr="Icono Jefe, persona, corbata, personas en Kameleon">
            <a:extLst>
              <a:ext uri="{FF2B5EF4-FFF2-40B4-BE49-F238E27FC236}">
                <a16:creationId xmlns:a16="http://schemas.microsoft.com/office/drawing/2014/main" id="{71122791-2C73-BC30-A96B-FCF7894C9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9" t="22169" r="16328" b="16739"/>
          <a:stretch/>
        </p:blipFill>
        <p:spPr bwMode="auto">
          <a:xfrm>
            <a:off x="272816" y="1333415"/>
            <a:ext cx="527645" cy="5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B582E117-E230-BBEB-889B-BC72BCF7829D}"/>
              </a:ext>
            </a:extLst>
          </p:cNvPr>
          <p:cNvSpPr/>
          <p:nvPr/>
        </p:nvSpPr>
        <p:spPr>
          <a:xfrm>
            <a:off x="317121" y="1955083"/>
            <a:ext cx="2084289" cy="611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ACCEDIR WEB</a:t>
            </a:r>
          </a:p>
        </p:txBody>
      </p:sp>
      <p:pic>
        <p:nvPicPr>
          <p:cNvPr id="22" name="Picture 4" descr="Icono Jefe en Kameleon Yellow">
            <a:extLst>
              <a:ext uri="{FF2B5EF4-FFF2-40B4-BE49-F238E27FC236}">
                <a16:creationId xmlns:a16="http://schemas.microsoft.com/office/drawing/2014/main" id="{3775304E-8E0B-292B-F5C1-025EEEF5B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4" t="18406" r="18417" b="21250"/>
          <a:stretch/>
        </p:blipFill>
        <p:spPr bwMode="auto">
          <a:xfrm>
            <a:off x="2821017" y="1357088"/>
            <a:ext cx="452216" cy="4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liente - Iconos gratis de márketing">
            <a:extLst>
              <a:ext uri="{FF2B5EF4-FFF2-40B4-BE49-F238E27FC236}">
                <a16:creationId xmlns:a16="http://schemas.microsoft.com/office/drawing/2014/main" id="{96F0A481-2A0B-D76E-8B38-F0930CAA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03" y="1345159"/>
            <a:ext cx="498432" cy="4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F7925BF-1922-5933-1A11-CEC0940F3F40}"/>
              </a:ext>
            </a:extLst>
          </p:cNvPr>
          <p:cNvSpPr txBox="1"/>
          <p:nvPr/>
        </p:nvSpPr>
        <p:spPr>
          <a:xfrm>
            <a:off x="800461" y="1498060"/>
            <a:ext cx="153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Propietari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D08EE3D-5872-12D5-BF1E-51D9E38FCD65}"/>
              </a:ext>
            </a:extLst>
          </p:cNvPr>
          <p:cNvSpPr txBox="1"/>
          <p:nvPr/>
        </p:nvSpPr>
        <p:spPr>
          <a:xfrm>
            <a:off x="3273233" y="1512071"/>
            <a:ext cx="153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Venedor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7F8CDF-2ABE-22E3-C1A9-B4D515DCCECE}"/>
              </a:ext>
            </a:extLst>
          </p:cNvPr>
          <p:cNvSpPr txBox="1"/>
          <p:nvPr/>
        </p:nvSpPr>
        <p:spPr>
          <a:xfrm>
            <a:off x="5769795" y="1512071"/>
            <a:ext cx="153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A36707B3-B411-1F67-8116-E39F6F5B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828" y="1333414"/>
            <a:ext cx="4776171" cy="53786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ca-ES" sz="4800" dirty="0"/>
              <a:t>1.1 El propietari dona d’alta el comerç via web</a:t>
            </a:r>
          </a:p>
          <a:p>
            <a:pPr marL="0" indent="0">
              <a:buNone/>
            </a:pPr>
            <a:r>
              <a:rPr lang="ca-ES" sz="4800" dirty="0"/>
              <a:t>1.2 El propietari d’ona d’alta una (o més) campanya de fidelització (targeta. Defineix l’estil i l’objectiu pel premi.</a:t>
            </a:r>
          </a:p>
          <a:p>
            <a:pPr marL="0" indent="0">
              <a:buNone/>
            </a:pPr>
            <a:r>
              <a:rPr lang="ca-ES" sz="4800" dirty="0"/>
              <a:t>1.3 El propietari dona d’alta els terminals dels venedors, agrupats per botigues, i l’associa a una campanya. Els terminals es poden </a:t>
            </a:r>
            <a:r>
              <a:rPr lang="ca-ES" sz="4800" dirty="0" err="1"/>
              <a:t>deshabilitar</a:t>
            </a:r>
            <a:r>
              <a:rPr lang="ca-ES" sz="4800" dirty="0"/>
              <a:t> (cas de pèrdua o robatori)</a:t>
            </a:r>
          </a:p>
          <a:p>
            <a:pPr marL="0" indent="0">
              <a:buNone/>
            </a:pPr>
            <a:r>
              <a:rPr lang="ca-ES" sz="4800" dirty="0"/>
              <a:t>2.1 </a:t>
            </a:r>
            <a:r>
              <a:rPr lang="ca-ES" sz="4400" dirty="0"/>
              <a:t>Cada</a:t>
            </a:r>
            <a:r>
              <a:rPr lang="ca-ES" sz="4800" dirty="0"/>
              <a:t> venedor disposa d’un terminal mòbil amb el que sumarà punts als clients. Primer cal que es descarregui </a:t>
            </a:r>
            <a:r>
              <a:rPr lang="ca-ES" sz="4800" dirty="0" err="1"/>
              <a:t>l’app</a:t>
            </a:r>
            <a:r>
              <a:rPr lang="ca-ES" sz="4800" dirty="0"/>
              <a:t> Terminal de venedor.</a:t>
            </a:r>
          </a:p>
          <a:p>
            <a:pPr marL="0" indent="0">
              <a:buNone/>
            </a:pPr>
            <a:r>
              <a:rPr lang="ca-ES" sz="4800" dirty="0"/>
              <a:t>2.2 Cada venedor ha d’associar la seva </a:t>
            </a:r>
            <a:r>
              <a:rPr lang="ca-ES" sz="4800" dirty="0" err="1"/>
              <a:t>app</a:t>
            </a:r>
            <a:r>
              <a:rPr lang="ca-ES" sz="4800" dirty="0"/>
              <a:t> a un comerç + campanya, mitjançant un codi que li facilitarà el propietari.</a:t>
            </a:r>
          </a:p>
          <a:p>
            <a:pPr marL="0" indent="0">
              <a:buNone/>
            </a:pPr>
            <a:r>
              <a:rPr lang="ca-ES" sz="4800" dirty="0"/>
              <a:t>2.3 El terminal està llest per afegir punts via QR de client o Nº de telèfon (forma exprés) o redimir premis.</a:t>
            </a:r>
          </a:p>
          <a:p>
            <a:pPr marL="0" indent="0">
              <a:buNone/>
            </a:pPr>
            <a:r>
              <a:rPr lang="ca-ES" sz="4800" dirty="0"/>
              <a:t>3.1 Cada client que vol participar al programa de fidelització es descarrega </a:t>
            </a:r>
            <a:r>
              <a:rPr lang="ca-ES" sz="4800" dirty="0" err="1"/>
              <a:t>l’app</a:t>
            </a:r>
            <a:r>
              <a:rPr lang="ca-ES" sz="4800" dirty="0"/>
              <a:t>, omple les dades d’usuari i afegeix les targetes que vulgui (</a:t>
            </a:r>
            <a:r>
              <a:rPr lang="ca-ES" sz="4800" dirty="0" err="1"/>
              <a:t>l’app</a:t>
            </a:r>
            <a:r>
              <a:rPr lang="ca-ES" sz="4800" dirty="0"/>
              <a:t> es multi-comerç/multi-targeta) a partir d’un QR de campanya que hi haurà al comerç.</a:t>
            </a:r>
          </a:p>
          <a:p>
            <a:pPr marL="0" indent="0">
              <a:buNone/>
            </a:pPr>
            <a:r>
              <a:rPr lang="ca-ES" sz="4800" dirty="0"/>
              <a:t>4.1 Cada cop que es fa una venta el client mostra el seu QR de client </a:t>
            </a:r>
          </a:p>
          <a:p>
            <a:pPr marL="0" indent="0">
              <a:buNone/>
            </a:pPr>
            <a:r>
              <a:rPr lang="ca-ES" sz="4800" dirty="0"/>
              <a:t>4.2 El venedor el llegeix amb el seu terminal i afegeix els punts que toquin.</a:t>
            </a:r>
          </a:p>
          <a:p>
            <a:pPr marL="0" indent="0">
              <a:buNone/>
            </a:pPr>
            <a:r>
              <a:rPr lang="ca-ES" sz="4800" dirty="0"/>
              <a:t>4.3 En cas de no tenir el QR, el venedor podrà utilitzar el número de telèfon del client.</a:t>
            </a:r>
          </a:p>
          <a:p>
            <a:pPr marL="0" indent="0">
              <a:buNone/>
            </a:pPr>
            <a:r>
              <a:rPr lang="ca-ES" sz="4800" dirty="0"/>
              <a:t>4.4. La transacció s’envia al servidor i aquest suma els punts i notifica al venedor i al client del resultat de l’operació i el nou saldo.</a:t>
            </a:r>
          </a:p>
          <a:p>
            <a:pPr marL="0" indent="0">
              <a:buNone/>
            </a:pPr>
            <a:r>
              <a:rPr lang="ca-ES" sz="4800" dirty="0"/>
              <a:t>5.1 Per redimir un premi caldrà que el client mostri el seu QR de client i el venedor utilitzi l’opció de redimir premi. El servidor retornarà el resultat i en cas de ser afirmatiu el client rebrà el premi. </a:t>
            </a:r>
          </a:p>
          <a:p>
            <a:pPr marL="0" indent="0">
              <a:buNone/>
            </a:pPr>
            <a:r>
              <a:rPr lang="ca-ES" sz="4800" dirty="0"/>
              <a:t>6.1 Per consultar l’estat de la targeta el client seleccionarà la targeta de la llista de targetes. Podrà veure els punts i el premi i les campanyes de màrqueting que li hagin estat assignades pel propietari.</a:t>
            </a:r>
          </a:p>
          <a:p>
            <a:pPr marL="514350" indent="-514350">
              <a:buAutoNum type="arabicPeriod"/>
            </a:pPr>
            <a:endParaRPr lang="ca-ES" sz="4800" dirty="0"/>
          </a:p>
          <a:p>
            <a:pPr marL="514350" indent="-514350">
              <a:buAutoNum type="arabicPeriod"/>
            </a:pPr>
            <a:endParaRPr lang="ca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E7F9957-A9A2-C971-11E3-D87588F4D64C}"/>
              </a:ext>
            </a:extLst>
          </p:cNvPr>
          <p:cNvSpPr/>
          <p:nvPr/>
        </p:nvSpPr>
        <p:spPr>
          <a:xfrm>
            <a:off x="2747476" y="5980858"/>
            <a:ext cx="2084289" cy="611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REDIMIR PREMI</a:t>
            </a:r>
          </a:p>
        </p:txBody>
      </p:sp>
    </p:spTree>
    <p:extLst>
      <p:ext uri="{BB962C8B-B14F-4D97-AF65-F5344CB8AC3E}">
        <p14:creationId xmlns:p14="http://schemas.microsoft.com/office/powerpoint/2010/main" val="37322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F2B-422F-B38C-304F-5B7F71F6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ca-ES" b="1" dirty="0"/>
              <a:t>Targetes de </a:t>
            </a:r>
            <a:r>
              <a:rPr lang="ca-ES" b="1" dirty="0" err="1"/>
              <a:t>fidelizació</a:t>
            </a:r>
            <a:r>
              <a:rPr lang="ca-ES" b="1" dirty="0"/>
              <a:t> digitals: Monetització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1BEC5-C49E-36AE-E0B4-F36DEA71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r>
              <a:rPr lang="ca-ES" dirty="0" err="1"/>
              <a:t>App</a:t>
            </a:r>
            <a:r>
              <a:rPr lang="ca-ES" dirty="0"/>
              <a:t> </a:t>
            </a:r>
            <a:r>
              <a:rPr lang="ca-ES" dirty="0" err="1"/>
              <a:t>básica</a:t>
            </a:r>
            <a:r>
              <a:rPr lang="ca-ES" dirty="0"/>
              <a:t>: Servei gratuït bàsic tant per l’empresa con pel client</a:t>
            </a:r>
          </a:p>
          <a:p>
            <a:r>
              <a:rPr lang="ca-ES" dirty="0" err="1"/>
              <a:t>App</a:t>
            </a:r>
            <a:r>
              <a:rPr lang="ca-ES" dirty="0"/>
              <a:t> avançada: XX€/mes. Inclouria estadístiques avançades, base de dades de clients, comunicació amb els clients, campanyes de </a:t>
            </a:r>
            <a:r>
              <a:rPr lang="ca-ES" dirty="0" err="1"/>
              <a:t>marketing</a:t>
            </a:r>
            <a:r>
              <a:rPr lang="ca-ES" dirty="0"/>
              <a:t> (promocions personalitzades/</a:t>
            </a:r>
            <a:r>
              <a:rPr lang="ca-ES" dirty="0" err="1"/>
              <a:t>geolocalitzades</a:t>
            </a:r>
            <a:r>
              <a:rPr lang="ca-ES" dirty="0"/>
              <a:t>). </a:t>
            </a:r>
          </a:p>
          <a:p>
            <a:pPr marL="0" indent="0">
              <a:buNone/>
            </a:pPr>
            <a:r>
              <a:rPr lang="ca-ES" dirty="0"/>
              <a:t>Els competidors fan pagar ara 30-60€/mes amb 14 dies de prova sense servei gratuït.</a:t>
            </a:r>
          </a:p>
          <a:p>
            <a:r>
              <a:rPr lang="ca-ES" dirty="0" err="1"/>
              <a:t>Ads</a:t>
            </a:r>
            <a:r>
              <a:rPr lang="ca-ES" dirty="0"/>
              <a:t> propis i suggeriments </a:t>
            </a:r>
            <a:r>
              <a:rPr lang="ca-ES" dirty="0" err="1"/>
              <a:t>geolocalitzats</a:t>
            </a:r>
            <a:r>
              <a:rPr lang="ca-ES" dirty="0"/>
              <a:t> (servei addicional de pagament).</a:t>
            </a:r>
          </a:p>
          <a:p>
            <a:pPr lvl="1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560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F2B-422F-B38C-304F-5B7F71F6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74" y="365125"/>
            <a:ext cx="10515600" cy="503093"/>
          </a:xfrm>
        </p:spPr>
        <p:txBody>
          <a:bodyPr>
            <a:normAutofit fontScale="90000"/>
          </a:bodyPr>
          <a:lstStyle/>
          <a:p>
            <a:r>
              <a:rPr lang="ca-ES" b="1" dirty="0"/>
              <a:t>Targetes de fidelització digitals: Versió 0 – Treball Final CIFO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1BEC5-C49E-36AE-E0B4-F36DEA71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74" y="1433512"/>
            <a:ext cx="10515600" cy="5059363"/>
          </a:xfrm>
        </p:spPr>
        <p:txBody>
          <a:bodyPr>
            <a:normAutofit fontScale="77500" lnSpcReduction="20000"/>
          </a:bodyPr>
          <a:lstStyle/>
          <a:p>
            <a:r>
              <a:rPr lang="ca-ES" dirty="0"/>
              <a:t>La primera versió incorporaria la funcionalitat mínima per realitzar una </a:t>
            </a:r>
            <a:r>
              <a:rPr lang="ca-ES" dirty="0" err="1"/>
              <a:t>app</a:t>
            </a:r>
            <a:r>
              <a:rPr lang="ca-ES" dirty="0"/>
              <a:t> de concepte que permeti assolir els objectius d’aprenentatge del curs i també tenir un mínim de funcionalitat per tal de continuar amb una potencial versió 1 que es pugui començar a “comercialitzar” com a producte.</a:t>
            </a:r>
          </a:p>
          <a:p>
            <a:r>
              <a:rPr lang="ca-ES" dirty="0"/>
              <a:t>Es tractaria de fer les </a:t>
            </a:r>
            <a:r>
              <a:rPr lang="ca-ES" dirty="0" err="1"/>
              <a:t>apps</a:t>
            </a:r>
            <a:r>
              <a:rPr lang="ca-ES" dirty="0"/>
              <a:t> pel terminal del venedor i una </a:t>
            </a:r>
            <a:r>
              <a:rPr lang="ca-ES" dirty="0" err="1"/>
              <a:t>app</a:t>
            </a:r>
            <a:r>
              <a:rPr lang="ca-ES" dirty="0"/>
              <a:t> pels clients (front i </a:t>
            </a:r>
            <a:r>
              <a:rPr lang="ca-ES" dirty="0" err="1"/>
              <a:t>back</a:t>
            </a:r>
            <a:r>
              <a:rPr lang="ca-ES" dirty="0"/>
              <a:t>). Opcionalment faríem la part de gestió web del propietari i de l’administrador (en cas contrari seria una tasca que es faria per la porta del darrera per part de l’administrador o es pot valorar que la part del propietari es pugui dur a terme des de </a:t>
            </a:r>
            <a:r>
              <a:rPr lang="ca-ES" dirty="0" err="1"/>
              <a:t>l’app</a:t>
            </a:r>
            <a:r>
              <a:rPr lang="ca-ES" dirty="0"/>
              <a:t> del venedor amb una opció especial de propietari).</a:t>
            </a:r>
          </a:p>
          <a:p>
            <a:r>
              <a:rPr lang="ca-ES" dirty="0"/>
              <a:t>La funcionalitat d’aquesta versió 0 seria limitada així que haurem de prendre decisions durant el disseny per tal d’ajustar la funcionalitat i no complicar l’aplicació resultant.</a:t>
            </a:r>
          </a:p>
          <a:p>
            <a:r>
              <a:rPr lang="ca-ES" dirty="0"/>
              <a:t>Idealment seria un grup de desenvolupament 3-4 persones: on dividiríem les tasques de </a:t>
            </a:r>
            <a:r>
              <a:rPr lang="ca-ES" dirty="0" err="1"/>
              <a:t>back-end</a:t>
            </a:r>
            <a:r>
              <a:rPr lang="ca-ES" dirty="0"/>
              <a:t> (lògica de control i model de dades), una altra del front-</a:t>
            </a:r>
            <a:r>
              <a:rPr lang="ca-ES" dirty="0" err="1"/>
              <a:t>end</a:t>
            </a:r>
            <a:r>
              <a:rPr lang="ca-ES" dirty="0"/>
              <a:t> </a:t>
            </a:r>
            <a:r>
              <a:rPr lang="ca-ES" dirty="0" err="1"/>
              <a:t>app</a:t>
            </a:r>
            <a:r>
              <a:rPr lang="ca-ES" dirty="0"/>
              <a:t> del terminal del venedor i de </a:t>
            </a:r>
            <a:r>
              <a:rPr lang="ca-ES" dirty="0" err="1"/>
              <a:t>l’app</a:t>
            </a:r>
            <a:r>
              <a:rPr lang="ca-ES" dirty="0"/>
              <a:t> del client i opcionalment (a discutir) el front-</a:t>
            </a:r>
            <a:r>
              <a:rPr lang="ca-ES" dirty="0" err="1"/>
              <a:t>end</a:t>
            </a:r>
            <a:r>
              <a:rPr lang="ca-ES" dirty="0"/>
              <a:t> web pel propietari i el front-</a:t>
            </a:r>
            <a:r>
              <a:rPr lang="ca-ES" dirty="0" err="1"/>
              <a:t>end</a:t>
            </a:r>
            <a:r>
              <a:rPr lang="ca-ES" dirty="0"/>
              <a:t> de gestió de l’administrador de la plataforma. </a:t>
            </a:r>
          </a:p>
          <a:p>
            <a:r>
              <a:rPr lang="ca-ES" dirty="0"/>
              <a:t>Si tens ganes de participar en el desenvolupament i posterior comercialització d’una </a:t>
            </a:r>
            <a:r>
              <a:rPr lang="ca-ES" dirty="0" err="1"/>
              <a:t>app</a:t>
            </a:r>
            <a:r>
              <a:rPr lang="ca-ES" dirty="0"/>
              <a:t> per a ajudar a la digitalització del comerç local tradicional aquest es el teu grup!</a:t>
            </a:r>
          </a:p>
        </p:txBody>
      </p:sp>
    </p:spTree>
    <p:extLst>
      <p:ext uri="{BB962C8B-B14F-4D97-AF65-F5344CB8AC3E}">
        <p14:creationId xmlns:p14="http://schemas.microsoft.com/office/powerpoint/2010/main" val="4266893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989</Words>
  <Application>Microsoft Office PowerPoint</Application>
  <PresentationFormat>Panorámica</PresentationFormat>
  <Paragraphs>77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Tema de Office</vt:lpstr>
      <vt:lpstr>Targetes de fidelizació digitals</vt:lpstr>
      <vt:lpstr>Targetes de fidelizació digitals: Concepte</vt:lpstr>
      <vt:lpstr>Targetes de fidelització digitals: Descripció Funcional</vt:lpstr>
      <vt:lpstr>Targetes de fidelització digitals: Descripció tècnico- funcional</vt:lpstr>
      <vt:lpstr>Targetes de fidelització digitals: Descripció funcional</vt:lpstr>
      <vt:lpstr>Targetes de fidelizació digitals: Monetització</vt:lpstr>
      <vt:lpstr>Targetes de fidelització digitals: Versió 0 – Treball Final CIFO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Targetes de fidelizació digitals</dc:title>
  <dc:creator>Jordi Aubanell</dc:creator>
  <cp:lastModifiedBy>Jordi Aubanell</cp:lastModifiedBy>
  <cp:revision>9</cp:revision>
  <dcterms:created xsi:type="dcterms:W3CDTF">2022-11-02T10:38:41Z</dcterms:created>
  <dcterms:modified xsi:type="dcterms:W3CDTF">2022-11-02T17:24:59Z</dcterms:modified>
</cp:coreProperties>
</file>