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79" r:id="rId2"/>
    <p:sldId id="581" r:id="rId3"/>
    <p:sldId id="582" r:id="rId4"/>
    <p:sldId id="596" r:id="rId5"/>
    <p:sldId id="590" r:id="rId6"/>
    <p:sldId id="591" r:id="rId7"/>
    <p:sldId id="592" r:id="rId8"/>
    <p:sldId id="584" r:id="rId9"/>
    <p:sldId id="585" r:id="rId10"/>
    <p:sldId id="600" r:id="rId11"/>
    <p:sldId id="586" r:id="rId12"/>
    <p:sldId id="597" r:id="rId13"/>
    <p:sldId id="593" r:id="rId14"/>
    <p:sldId id="598" r:id="rId15"/>
    <p:sldId id="594" r:id="rId16"/>
    <p:sldId id="595" r:id="rId17"/>
    <p:sldId id="587" r:id="rId18"/>
    <p:sldId id="589" r:id="rId19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ешение ОДУ" id="{90DF11DE-4EF5-49CC-AF2C-C7C0EFAE03D3}">
          <p14:sldIdLst>
            <p14:sldId id="579"/>
            <p14:sldId id="581"/>
          </p14:sldIdLst>
        </p14:section>
        <p14:section name="Тема 1.1. Задача Коши для ОДУ" id="{71505FF6-C4F4-4F1B-A58E-FDF33305B3F5}">
          <p14:sldIdLst>
            <p14:sldId id="582"/>
            <p14:sldId id="596"/>
            <p14:sldId id="590"/>
            <p14:sldId id="591"/>
            <p14:sldId id="592"/>
            <p14:sldId id="584"/>
            <p14:sldId id="585"/>
            <p14:sldId id="600"/>
          </p14:sldIdLst>
        </p14:section>
        <p14:section name="Тема 1.2. Краевая задача для ОДУ" id="{C0671181-A27C-4716-BAD6-4CA87521ED55}">
          <p14:sldIdLst>
            <p14:sldId id="586"/>
            <p14:sldId id="597"/>
            <p14:sldId id="593"/>
            <p14:sldId id="598"/>
            <p14:sldId id="594"/>
            <p14:sldId id="595"/>
            <p14:sldId id="587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3300"/>
    <a:srgbClr val="8000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63" autoAdjust="0"/>
    <p:restoredTop sz="89928" autoAdjust="0"/>
  </p:normalViewPr>
  <p:slideViewPr>
    <p:cSldViewPr showGuides="1">
      <p:cViewPr varScale="1">
        <p:scale>
          <a:sx n="61" d="100"/>
          <a:sy n="61" d="100"/>
        </p:scale>
        <p:origin x="78" y="136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63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2154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8206A8-6638-4F96-BA67-26DF9BFA1F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037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CD3910-3C8D-4064-85CF-2B1E3D293B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54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53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18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3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6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4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6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8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7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9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4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10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3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11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6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17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0F6D-EB6E-44A8-B090-3BF9776B392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96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316AF-C49E-4D83-A84F-52D5272291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58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B8070-BBD2-4790-B4C1-589528FABD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250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82700-309F-4B04-8E51-61B7FD741D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40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E7D3-4AAE-436E-B89E-EAC7974D17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00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DC-9EEE-4BBC-B56E-D536A8FDA1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70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BE49C-53EC-484C-84EE-7CB1F87229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16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8F317-2F85-440B-A0C9-D7458A3019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75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ACCA-77FA-46DD-8663-CB5AF6599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94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4AB7-FF2E-4357-BFBC-BDF0CF675B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67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EB9C6-D385-48E1-ACAE-43D5789519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2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3C815-CA14-43C5-9AA8-2BCC91EA9AF3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7" name="Group 7"/>
          <p:cNvGrpSpPr>
            <a:grpSpLocks noChangeAspect="1"/>
          </p:cNvGrpSpPr>
          <p:nvPr userDrawn="1"/>
        </p:nvGrpSpPr>
        <p:grpSpPr bwMode="auto">
          <a:xfrm>
            <a:off x="8121650" y="30163"/>
            <a:ext cx="984250" cy="614362"/>
            <a:chOff x="6986" y="3245"/>
            <a:chExt cx="1454" cy="844"/>
          </a:xfrm>
        </p:grpSpPr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7243" y="3245"/>
              <a:ext cx="1197" cy="844"/>
            </a:xfrm>
            <a:custGeom>
              <a:avLst/>
              <a:gdLst>
                <a:gd name="T0" fmla="*/ 0 w 1601"/>
                <a:gd name="T1" fmla="*/ 1099 h 1129"/>
                <a:gd name="T2" fmla="*/ 1106 w 1601"/>
                <a:gd name="T3" fmla="*/ 0 h 1129"/>
                <a:gd name="T4" fmla="*/ 1601 w 1601"/>
                <a:gd name="T5" fmla="*/ 0 h 1129"/>
                <a:gd name="T6" fmla="*/ 1113 w 1601"/>
                <a:gd name="T7" fmla="*/ 1129 h 1129"/>
                <a:gd name="T8" fmla="*/ 1072 w 1601"/>
                <a:gd name="T9" fmla="*/ 1080 h 1129"/>
                <a:gd name="T10" fmla="*/ 1009 w 1601"/>
                <a:gd name="T11" fmla="*/ 1051 h 1129"/>
                <a:gd name="T12" fmla="*/ 923 w 1601"/>
                <a:gd name="T13" fmla="*/ 1025 h 1129"/>
                <a:gd name="T14" fmla="*/ 824 w 1601"/>
                <a:gd name="T15" fmla="*/ 1005 h 1129"/>
                <a:gd name="T16" fmla="*/ 694 w 1601"/>
                <a:gd name="T17" fmla="*/ 998 h 1129"/>
                <a:gd name="T18" fmla="*/ 537 w 1601"/>
                <a:gd name="T19" fmla="*/ 1009 h 1129"/>
                <a:gd name="T20" fmla="*/ 300 w 1601"/>
                <a:gd name="T21" fmla="*/ 1028 h 1129"/>
                <a:gd name="T22" fmla="*/ 147 w 1601"/>
                <a:gd name="T23" fmla="*/ 1050 h 1129"/>
                <a:gd name="T24" fmla="*/ 53 w 1601"/>
                <a:gd name="T25" fmla="*/ 1072 h 1129"/>
                <a:gd name="T26" fmla="*/ 0 w 1601"/>
                <a:gd name="T27" fmla="*/ 109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1" h="1129">
                  <a:moveTo>
                    <a:pt x="0" y="1099"/>
                  </a:moveTo>
                  <a:lnTo>
                    <a:pt x="1106" y="0"/>
                  </a:lnTo>
                  <a:lnTo>
                    <a:pt x="1601" y="0"/>
                  </a:lnTo>
                  <a:lnTo>
                    <a:pt x="1113" y="1129"/>
                  </a:lnTo>
                  <a:lnTo>
                    <a:pt x="1072" y="1080"/>
                  </a:lnTo>
                  <a:lnTo>
                    <a:pt x="1009" y="1051"/>
                  </a:lnTo>
                  <a:lnTo>
                    <a:pt x="923" y="1025"/>
                  </a:lnTo>
                  <a:lnTo>
                    <a:pt x="824" y="1005"/>
                  </a:lnTo>
                  <a:lnTo>
                    <a:pt x="694" y="998"/>
                  </a:lnTo>
                  <a:lnTo>
                    <a:pt x="537" y="1009"/>
                  </a:lnTo>
                  <a:lnTo>
                    <a:pt x="300" y="1028"/>
                  </a:lnTo>
                  <a:lnTo>
                    <a:pt x="147" y="1050"/>
                  </a:lnTo>
                  <a:lnTo>
                    <a:pt x="53" y="107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6986" y="3531"/>
              <a:ext cx="718" cy="475"/>
            </a:xfrm>
            <a:custGeom>
              <a:avLst/>
              <a:gdLst>
                <a:gd name="T0" fmla="*/ 0 w 960"/>
                <a:gd name="T1" fmla="*/ 128 h 635"/>
                <a:gd name="T2" fmla="*/ 960 w 960"/>
                <a:gd name="T3" fmla="*/ 0 h 635"/>
                <a:gd name="T4" fmla="*/ 300 w 960"/>
                <a:gd name="T5" fmla="*/ 635 h 635"/>
                <a:gd name="T6" fmla="*/ 285 w 960"/>
                <a:gd name="T7" fmla="*/ 530 h 635"/>
                <a:gd name="T8" fmla="*/ 259 w 960"/>
                <a:gd name="T9" fmla="*/ 417 h 635"/>
                <a:gd name="T10" fmla="*/ 225 w 960"/>
                <a:gd name="T11" fmla="*/ 308 h 635"/>
                <a:gd name="T12" fmla="*/ 168 w 960"/>
                <a:gd name="T13" fmla="*/ 229 h 635"/>
                <a:gd name="T14" fmla="*/ 97 w 960"/>
                <a:gd name="T15" fmla="*/ 177 h 635"/>
                <a:gd name="T16" fmla="*/ 0 w 960"/>
                <a:gd name="T17" fmla="*/ 12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635">
                  <a:moveTo>
                    <a:pt x="0" y="128"/>
                  </a:moveTo>
                  <a:lnTo>
                    <a:pt x="960" y="0"/>
                  </a:lnTo>
                  <a:lnTo>
                    <a:pt x="300" y="635"/>
                  </a:lnTo>
                  <a:lnTo>
                    <a:pt x="285" y="530"/>
                  </a:lnTo>
                  <a:lnTo>
                    <a:pt x="259" y="417"/>
                  </a:lnTo>
                  <a:lnTo>
                    <a:pt x="225" y="308"/>
                  </a:lnTo>
                  <a:lnTo>
                    <a:pt x="168" y="229"/>
                  </a:lnTo>
                  <a:lnTo>
                    <a:pt x="97" y="177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8258175" y="5842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ru-RU" sz="1200" b="1"/>
              <a:t>УГАТУ</a:t>
            </a: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250825" y="6453188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6"/>
          <p:cNvSpPr>
            <a:spLocks noChangeShapeType="1"/>
          </p:cNvSpPr>
          <p:nvPr userDrawn="1"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32956"/>
            <a:ext cx="8642350" cy="78656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ru-RU" sz="3600" b="1" dirty="0"/>
              <a:t>Лабораторная работа №1 </a:t>
            </a:r>
            <a:br>
              <a:rPr lang="ru-RU" sz="3600" b="1" dirty="0"/>
            </a:br>
            <a:br>
              <a:rPr lang="ru-RU" sz="3600" b="1" dirty="0"/>
            </a:br>
            <a:r>
              <a:rPr lang="ru-RU" sz="3600" b="1" dirty="0"/>
              <a:t>Решение начальных и краевых задач для обыкновенных дифференциальных уравнений</a:t>
            </a:r>
            <a:endParaRPr lang="ru-RU" altLang="ru-RU" sz="4000" b="1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1" dirty="0"/>
              <a:t>Теория разностных схем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8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для системы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97166" y="1054098"/>
            <a:ext cx="882110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spcBef>
                <a:spcPts val="1200"/>
              </a:spcBef>
              <a:buFont typeface="+mj-lt"/>
              <a:buAutoNum type="arabicPeriod" startAt="5"/>
            </a:pPr>
            <a:r>
              <a:rPr lang="ru-RU" altLang="ru-RU" sz="2000" u="sng" dirty="0"/>
              <a:t>Для каждого рассмотренного метода</a:t>
            </a:r>
            <a:r>
              <a:rPr lang="ru-RU" altLang="ru-RU" sz="2000" dirty="0"/>
              <a:t> выполнить сравнение полученных численных решений с решением, построенным в п.2. </a:t>
            </a:r>
            <a:br>
              <a:rPr lang="en-US" altLang="ru-RU" sz="2000" dirty="0"/>
            </a:br>
            <a:r>
              <a:rPr lang="ru-RU" altLang="ru-RU" sz="2000" dirty="0"/>
              <a:t>Построить графики разности решений.</a:t>
            </a:r>
            <a:endParaRPr lang="en-US" altLang="ru-RU" sz="2000" dirty="0"/>
          </a:p>
          <a:p>
            <a:pPr marL="457200" lvl="0" indent="-457200" eaLnBrk="1" hangingPunct="1">
              <a:spcBef>
                <a:spcPts val="1200"/>
              </a:spcBef>
              <a:buFont typeface="+mj-lt"/>
              <a:buAutoNum type="arabicPeriod" startAt="5"/>
            </a:pPr>
            <a:r>
              <a:rPr lang="ru-RU" altLang="ru-RU" sz="2000" u="sng" dirty="0"/>
              <a:t>Для метода Эйлера</a:t>
            </a:r>
            <a:r>
              <a:rPr lang="ru-RU" altLang="ru-RU" sz="2000" dirty="0"/>
              <a:t> проверить применимость правила Рунге </a:t>
            </a:r>
            <a:br>
              <a:rPr lang="ru-RU" altLang="ru-RU" sz="2000" dirty="0"/>
            </a:br>
            <a:r>
              <a:rPr lang="ru-RU" altLang="ru-RU" sz="2000" dirty="0"/>
              <a:t>(на сетках из п.4) и с его помощью повысить точность решения.  Сравнить уточненное решение с предыдущими.</a:t>
            </a:r>
          </a:p>
        </p:txBody>
      </p:sp>
    </p:spTree>
    <p:extLst>
      <p:ext uri="{BB962C8B-B14F-4D97-AF65-F5344CB8AC3E}">
        <p14:creationId xmlns:p14="http://schemas.microsoft.com/office/powerpoint/2010/main" val="185906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6932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Краевая задача </a:t>
            </a:r>
            <a:br>
              <a:rPr lang="ru-RU" dirty="0"/>
            </a:br>
            <a:r>
              <a:rPr lang="ru-RU" dirty="0"/>
              <a:t>для </a:t>
            </a:r>
            <a:r>
              <a:rPr lang="ru-RU" altLang="ru-RU" dirty="0"/>
              <a:t>обыкновенного </a:t>
            </a:r>
            <a:br>
              <a:rPr lang="ru-RU" altLang="ru-RU" dirty="0"/>
            </a:br>
            <a:r>
              <a:rPr lang="ru-RU" altLang="ru-RU" dirty="0"/>
              <a:t>дифференциального уравнения 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4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Краевая задача для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232756"/>
            <a:ext cx="8785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Решается краевая задача для неоднородного ОДУ второго порядка: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43508" y="3537012"/>
            <a:ext cx="87852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Рассматриваемые численные методы решения</a:t>
            </a:r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altLang="ru-RU" sz="2000" dirty="0"/>
              <a:t>Конечно-разностный метод</a:t>
            </a:r>
            <a:r>
              <a:rPr lang="ru-RU" sz="2000" dirty="0"/>
              <a:t>.</a:t>
            </a:r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sz="2000" dirty="0"/>
              <a:t>Метод стрельбы (пристрелки).</a:t>
            </a:r>
            <a:endParaRPr lang="en-US" altLang="ru-RU" sz="2000" dirty="0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103313" y="1860550"/>
          <a:ext cx="58166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Формула" r:id="rId4" imgW="2806560" imgH="685800" progId="Equation.3">
                  <p:embed/>
                </p:oleObj>
              </mc:Choice>
              <mc:Fallback>
                <p:oleObj name="Формула" r:id="rId4" imgW="2806560" imgH="685800" progId="Equation.3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860550"/>
                        <a:ext cx="5816600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97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Конечно-разностный метод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88740"/>
            <a:ext cx="8820980" cy="532859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Вводится равномерная сетка из </a:t>
            </a:r>
            <a:r>
              <a:rPr lang="en-US" sz="2000" dirty="0"/>
              <a:t>N </a:t>
            </a:r>
            <a:r>
              <a:rPr lang="ru-RU" sz="2000" dirty="0"/>
              <a:t>отрезков длиной </a:t>
            </a:r>
            <a:r>
              <a:rPr lang="en-US" sz="2000" dirty="0"/>
              <a:t>h</a:t>
            </a:r>
            <a:r>
              <a:rPr lang="ru-RU" sz="2000" dirty="0"/>
              <a:t>. Все функции заменяются сеточными функциями (</a:t>
            </a:r>
            <a:r>
              <a:rPr lang="en-US" sz="2000" i="1" dirty="0"/>
              <a:t>u</a:t>
            </a:r>
            <a:r>
              <a:rPr lang="ru-RU" sz="2000" i="1" dirty="0"/>
              <a:t>(</a:t>
            </a:r>
            <a:r>
              <a:rPr lang="en-US" sz="2000" i="1" dirty="0" err="1">
                <a:sym typeface="Symbol" panose="05050102010706020507" pitchFamily="18" charset="2"/>
              </a:rPr>
              <a:t>x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sz="2000" i="1" dirty="0">
                <a:sym typeface="Symbol" panose="05050102010706020507" pitchFamily="18" charset="2"/>
              </a:rPr>
              <a:t>)</a:t>
            </a:r>
            <a:r>
              <a:rPr 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sz="2000" i="1" dirty="0">
                <a:sym typeface="Symbol" panose="05050102010706020507" pitchFamily="18" charset="2"/>
              </a:rPr>
              <a:t>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ru-RU" sz="2000" dirty="0"/>
              <a:t>, а производные любого порядка </a:t>
            </a:r>
            <a:r>
              <a:rPr lang="en-US" sz="2000" dirty="0">
                <a:sym typeface="Symbol" panose="05050102010706020507" pitchFamily="18" charset="2"/>
              </a:rPr>
              <a:t>–</a:t>
            </a:r>
            <a:r>
              <a:rPr lang="ru-RU" sz="2000" dirty="0"/>
              <a:t> конечными разностями (через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ru-RU" sz="2000" i="1" baseline="-25000" dirty="0">
                <a:sym typeface="Symbol" panose="05050102010706020507" pitchFamily="18" charset="2"/>
              </a:rPr>
              <a:t>-1</a:t>
            </a:r>
            <a:r>
              <a:rPr lang="ru-RU" sz="2000" i="1" dirty="0">
                <a:sym typeface="Symbol" panose="05050102010706020507" pitchFamily="18" charset="2"/>
              </a:rPr>
              <a:t>,</a:t>
            </a:r>
            <a:r>
              <a:rPr 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ru-RU" sz="2000" i="1" dirty="0">
                <a:sym typeface="Symbol" panose="05050102010706020507" pitchFamily="18" charset="2"/>
              </a:rPr>
              <a:t>,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ru-RU" sz="2000" i="1" baseline="-25000" dirty="0">
                <a:sym typeface="Symbol" panose="05050102010706020507" pitchFamily="18" charset="2"/>
              </a:rPr>
              <a:t>+1</a:t>
            </a:r>
            <a:r>
              <a:rPr lang="ru-RU" sz="2000" dirty="0"/>
              <a:t>). Их можно вывести, используя разложение функции в ряд Тейлора***.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После подстановки их в ОДУ и группировки получим систему </a:t>
            </a:r>
            <a:br>
              <a:rPr lang="en-US" sz="2000" dirty="0"/>
            </a:br>
            <a:r>
              <a:rPr lang="en-US" sz="2000" i="1" dirty="0"/>
              <a:t>N – 1</a:t>
            </a:r>
            <a:r>
              <a:rPr lang="ru-RU" sz="2000" i="1" dirty="0"/>
              <a:t> </a:t>
            </a:r>
            <a:r>
              <a:rPr lang="ru-RU" sz="2000" dirty="0"/>
              <a:t>линейных</a:t>
            </a:r>
            <a:r>
              <a:rPr lang="ru-RU" sz="2000" i="1" dirty="0"/>
              <a:t> </a:t>
            </a:r>
            <a:r>
              <a:rPr lang="ru-RU" sz="2000" dirty="0"/>
              <a:t>уравнений: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Дополнительные два уравнения (для замыкания системы) получаются аналогичной аппроксимацией граничных условий.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При этом у нас неизвестными считаются значения сеточной функции </a:t>
            </a:r>
            <a:r>
              <a:rPr lang="en-US" sz="2000" i="1" dirty="0">
                <a:sym typeface="Symbol" panose="05050102010706020507" pitchFamily="18" charset="2"/>
              </a:rPr>
              <a:t>y</a:t>
            </a:r>
            <a:r>
              <a:rPr lang="en-US" sz="2000" i="1" baseline="-25000" dirty="0">
                <a:sym typeface="Symbol" panose="05050102010706020507" pitchFamily="18" charset="2"/>
              </a:rPr>
              <a:t>0 </a:t>
            </a:r>
            <a:r>
              <a:rPr lang="en-US" sz="2000" i="1" dirty="0">
                <a:sym typeface="Symbol" panose="05050102010706020507" pitchFamily="18" charset="2"/>
              </a:rPr>
              <a:t>…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– </a:t>
            </a:r>
            <a:r>
              <a:rPr lang="ru-RU" sz="2000" dirty="0">
                <a:sym typeface="Symbol" panose="05050102010706020507" pitchFamily="18" charset="2"/>
              </a:rPr>
              <a:t>всего </a:t>
            </a:r>
            <a:r>
              <a:rPr lang="en-US" sz="2000" i="1" dirty="0">
                <a:sym typeface="Symbol" panose="05050102010706020507" pitchFamily="18" charset="2"/>
              </a:rPr>
              <a:t>N + 1 </a:t>
            </a:r>
            <a:r>
              <a:rPr lang="ru-RU" sz="2000" dirty="0">
                <a:sym typeface="Symbol" panose="05050102010706020507" pitchFamily="18" charset="2"/>
              </a:rPr>
              <a:t>неизвестная.</a:t>
            </a:r>
            <a:r>
              <a:rPr lang="ru-RU" sz="2000" dirty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Итого получаем СЛАУ размерности </a:t>
            </a:r>
            <a:r>
              <a:rPr lang="en-US" sz="2000" dirty="0">
                <a:sym typeface="Symbol" panose="05050102010706020507" pitchFamily="18" charset="2"/>
              </a:rPr>
              <a:t>N + 1 </a:t>
            </a:r>
            <a:r>
              <a:rPr lang="ru-RU" sz="2000" dirty="0" err="1">
                <a:sym typeface="Symbol" panose="05050102010706020507" pitchFamily="18" charset="2"/>
              </a:rPr>
              <a:t>трехдиагонального</a:t>
            </a:r>
            <a:r>
              <a:rPr lang="ru-RU" sz="2000" dirty="0">
                <a:sym typeface="Symbol" panose="05050102010706020507" pitchFamily="18" charset="2"/>
              </a:rPr>
              <a:t> вида, которая может быть эффективно решена методом прогонки.</a:t>
            </a: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1400" dirty="0"/>
              <a:t>  </a:t>
            </a:r>
            <a:endParaRPr lang="en-US" sz="14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617980"/>
              </p:ext>
            </p:extLst>
          </p:nvPr>
        </p:nvGraphicFramePr>
        <p:xfrm>
          <a:off x="935596" y="3191669"/>
          <a:ext cx="67103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Формула" r:id="rId3" imgW="3238200" imgH="228600" progId="Equation.3">
                  <p:embed/>
                </p:oleObj>
              </mc:Choice>
              <mc:Fallback>
                <p:oleObj name="Формула" r:id="rId3" imgW="3238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3191669"/>
                        <a:ext cx="67103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1540" y="6417332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***изучить вывод (с учетом порядка аппроксимации) самостоятельно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BAC0551-41C4-44A7-853E-3BA9D6EA5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69117"/>
              </p:ext>
            </p:extLst>
          </p:nvPr>
        </p:nvGraphicFramePr>
        <p:xfrm>
          <a:off x="808831" y="4437112"/>
          <a:ext cx="75263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Формула" r:id="rId5" imgW="3632040" imgH="228600" progId="Equation.3">
                  <p:embed/>
                </p:oleObj>
              </mc:Choice>
              <mc:Fallback>
                <p:oleObj name="Формула" r:id="rId5" imgW="3632040" imgH="22860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" y="4437112"/>
                        <a:ext cx="7526338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Конечно-разностный метод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532859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b="1" dirty="0"/>
              <a:t>Замечание. </a:t>
            </a:r>
            <a:r>
              <a:rPr lang="ru-RU" sz="2000" dirty="0"/>
              <a:t>Порядок аппроксимации граничных условий должен быть не меньше порядка аппроксимации основного уравнения.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Если достаточно первого порядка аппроксимации, то можно заменить первые производные на границе несимметричными разностными соотношениями (например, левая либо правая аппроксимация первой производной).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Если необходимо повысить порядок аппроксимации до второго, то нужно вывести разностное соотношение для уравнений граничных условий (с помощью разложения в ряд Тейлора), используя для повышения порядка аппроксимации основное дифференциальное уравнение второго порядка***.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540" y="6417332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***изучить вывод (с учетом порядка аппроксимации)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64370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стрельбы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Краевая задача для системы уравнений сводится к некоторой задаче Коши для той же системы. Например, в качестве начального условия рассматривается левое граничное условие, которое дополняется произвольным условием простого вида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Решение задачи Коши </a:t>
            </a:r>
            <a:r>
              <a:rPr lang="en-US" sz="2000" i="1" dirty="0"/>
              <a:t>y(x)</a:t>
            </a:r>
            <a:r>
              <a:rPr lang="ru-RU" sz="2000" dirty="0"/>
              <a:t> можно получить, например, методом Рунге-Кутты.</a:t>
            </a:r>
          </a:p>
          <a:p>
            <a:pPr marL="0" indent="0">
              <a:buNone/>
            </a:pPr>
            <a:r>
              <a:rPr lang="ru-RU" sz="2000" dirty="0"/>
              <a:t>Необходимо </a:t>
            </a:r>
            <a:r>
              <a:rPr lang="ru-RU" sz="2000" dirty="0" err="1"/>
              <a:t>проварьировать</a:t>
            </a:r>
            <a:r>
              <a:rPr lang="ru-RU" sz="2000" dirty="0"/>
              <a:t> параметр </a:t>
            </a:r>
            <a:r>
              <a:rPr lang="ru-RU" sz="2000" i="1" dirty="0">
                <a:sym typeface="Symbol"/>
              </a:rPr>
              <a:t> </a:t>
            </a:r>
            <a:r>
              <a:rPr lang="en-US" sz="2000" i="1" dirty="0">
                <a:sym typeface="Symbol"/>
              </a:rPr>
              <a:t> </a:t>
            </a:r>
            <a:r>
              <a:rPr lang="ru-RU" sz="2000" dirty="0">
                <a:sym typeface="Symbol"/>
              </a:rPr>
              <a:t>так, чтобы на правом конце решение удовлетворяло оставшемуся граничному условию.</a:t>
            </a:r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ru-RU" sz="2000" dirty="0">
                <a:sym typeface="Symbol"/>
              </a:rPr>
              <a:t>Для этого можно использовать метод дихотомии, Ньютона или секущих.</a:t>
            </a:r>
            <a:endParaRPr lang="ru-RU" sz="200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58850" y="2457450"/>
          <a:ext cx="5815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Формула" r:id="rId3" imgW="2806560" imgH="672840" progId="Equation.3">
                  <p:embed/>
                </p:oleObj>
              </mc:Choice>
              <mc:Fallback>
                <p:oleObj name="Формула" r:id="rId3" imgW="2806560" imgH="672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457450"/>
                        <a:ext cx="58150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стрельбы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Случай линейного уравнения</a:t>
            </a:r>
          </a:p>
          <a:p>
            <a:pPr marL="0" indent="0">
              <a:buNone/>
            </a:pPr>
            <a:r>
              <a:rPr lang="ru-RU" sz="2000" dirty="0"/>
              <a:t>Для линейной задачи можно уменьшить объем вычислений: </a:t>
            </a:r>
            <a:br>
              <a:rPr lang="ru-RU" sz="2000" dirty="0"/>
            </a:br>
            <a:r>
              <a:rPr lang="ru-RU" sz="2000" dirty="0"/>
              <a:t>найти общее решение уравнения как сумму частного решения и общего решения соответствующего однородного уравнения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Если </a:t>
            </a:r>
            <a:r>
              <a:rPr lang="en-US" sz="2000" i="1" dirty="0"/>
              <a:t>u</a:t>
            </a:r>
            <a:r>
              <a:rPr lang="en-US" sz="2000" i="1" baseline="-25000" dirty="0"/>
              <a:t>0</a:t>
            </a:r>
            <a:r>
              <a:rPr lang="en-US" sz="2000" i="1" dirty="0"/>
              <a:t>(x)</a:t>
            </a:r>
            <a:r>
              <a:rPr lang="ru-RU" sz="2000" dirty="0"/>
              <a:t> </a:t>
            </a:r>
            <a:r>
              <a:rPr lang="en-US" sz="2000" dirty="0"/>
              <a:t>-</a:t>
            </a:r>
            <a:r>
              <a:rPr lang="ru-RU" sz="2000" dirty="0"/>
              <a:t> решение задачи Коши при </a:t>
            </a:r>
            <a:r>
              <a:rPr lang="ru-RU" sz="2000" i="1" dirty="0">
                <a:sym typeface="Symbol"/>
              </a:rPr>
              <a:t> = 0, </a:t>
            </a:r>
            <a:r>
              <a:rPr lang="ru-RU" sz="2000" dirty="0"/>
              <a:t>а </a:t>
            </a:r>
            <a:r>
              <a:rPr lang="en-US" sz="2000" i="1" dirty="0"/>
              <a:t>u</a:t>
            </a:r>
            <a:r>
              <a:rPr lang="ru-RU" sz="2000" i="1" baseline="-25000" dirty="0"/>
              <a:t>1</a:t>
            </a:r>
            <a:r>
              <a:rPr lang="en-US" sz="2000" i="1" dirty="0"/>
              <a:t>(x)</a:t>
            </a:r>
            <a:r>
              <a:rPr lang="ru-RU" sz="2000" i="1" dirty="0"/>
              <a:t> </a:t>
            </a:r>
            <a:r>
              <a:rPr lang="en-US" sz="2000" dirty="0"/>
              <a:t>-</a:t>
            </a:r>
            <a:r>
              <a:rPr lang="ru-RU" sz="2000" dirty="0"/>
              <a:t> решение задачи Коши без правой части при </a:t>
            </a:r>
            <a:r>
              <a:rPr lang="ru-RU" sz="2000" i="1" dirty="0">
                <a:sym typeface="Symbol"/>
              </a:rPr>
              <a:t> = 1, </a:t>
            </a:r>
            <a:r>
              <a:rPr lang="ru-RU" sz="2000" dirty="0"/>
              <a:t>то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где </a:t>
            </a:r>
            <a:r>
              <a:rPr lang="en-US" sz="2000" dirty="0"/>
              <a:t>C </a:t>
            </a:r>
            <a:r>
              <a:rPr lang="ru-RU" sz="2000" dirty="0"/>
              <a:t>может быть определено из правого граничного условия.</a:t>
            </a:r>
            <a:endParaRPr lang="en-US" sz="2000" dirty="0"/>
          </a:p>
          <a:p>
            <a:endParaRPr lang="ru-RU" sz="2000" dirty="0"/>
          </a:p>
          <a:p>
            <a:endParaRPr lang="ru-RU" sz="200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95736" y="3350381"/>
          <a:ext cx="27638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Формула" r:id="rId3" imgW="1333440" imgH="228600" progId="Equation.3">
                  <p:embed/>
                </p:oleObj>
              </mc:Choice>
              <mc:Fallback>
                <p:oleObj name="Формула" r:id="rId3" imgW="13334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50381"/>
                        <a:ext cx="276383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Краевая задача для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8522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altLang="ru-RU" sz="2000" dirty="0"/>
              <a:t>Порядок выполнения работы</a:t>
            </a:r>
            <a:endParaRPr lang="en-US" altLang="ru-RU" sz="2000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ru-RU" altLang="ru-RU" sz="2000" dirty="0"/>
              <a:t>Реализовать решение краевой задачи конечно-разностным методом (3 балла)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Вывести конечно-разностную схему </a:t>
            </a:r>
            <a:r>
              <a:rPr lang="ru-RU" altLang="ru-RU" sz="2000" u="sng" dirty="0"/>
              <a:t>второго</a:t>
            </a:r>
            <a:r>
              <a:rPr lang="ru-RU" altLang="ru-RU" sz="2000" dirty="0"/>
              <a:t> порядка аппроксимации для основного уравнения и граничных условий, заменяя производные разностными соотношениями. Можно использовать граничные условия первого порядка аппроксимации для отладки схемы и программы.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Сформировать матрицу и вектор свободных членов для полученной СЛАУ.  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Реализовать метод прогонки для </a:t>
            </a:r>
            <a:r>
              <a:rPr lang="ru-RU" altLang="ru-RU" sz="2000" dirty="0" err="1"/>
              <a:t>трехдиагональной</a:t>
            </a:r>
            <a:r>
              <a:rPr lang="ru-RU" altLang="ru-RU" sz="2000" dirty="0"/>
              <a:t> матрицы и решить им полученную СЛАУ.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Исследовать зависимость решения от шага временной сетки по процессу </a:t>
            </a:r>
            <a:r>
              <a:rPr lang="ru-RU" altLang="ru-RU" sz="2000" dirty="0" err="1"/>
              <a:t>Эйткена</a:t>
            </a:r>
            <a:r>
              <a:rPr lang="ru-RU" altLang="ru-RU" sz="2000" dirty="0"/>
              <a:t> (аналогично п. 4 предыдущего задания по задаче Коши).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Краевая задача для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altLang="ru-RU" sz="2000" dirty="0"/>
              <a:t>Порядок выполнения работы</a:t>
            </a:r>
            <a:endParaRPr lang="en-US" altLang="ru-RU" sz="2000" dirty="0"/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 startAt="2"/>
            </a:pPr>
            <a:r>
              <a:rPr lang="ru-RU" altLang="ru-RU" sz="2000" dirty="0"/>
              <a:t>*Реализовать решение краевой задачи методом стрельбы (2 балла)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Привести краевую задачу к задаче Коши, убрав правое граничное условие и дополнив оставшуюся систему  дополнительным уравнением на левой границе. 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Решить полученную задачу Коши методом Рунге-Кутты, варьируя параметр в дополнительном начальном условии </a:t>
            </a:r>
            <a:br>
              <a:rPr lang="ru-RU" altLang="ru-RU" sz="2000" dirty="0"/>
            </a:br>
            <a:r>
              <a:rPr lang="ru-RU" altLang="ru-RU" sz="2000" dirty="0"/>
              <a:t>до тех пор, пока решение не станет удовлетворять правому граничному условию с требуемой точностью.</a:t>
            </a:r>
          </a:p>
          <a:p>
            <a:pPr marL="514350" indent="-457200" eaLnBrk="1" hangingPunct="1">
              <a:spcBef>
                <a:spcPct val="50000"/>
              </a:spcBef>
              <a:buFont typeface="+mj-lt"/>
              <a:buAutoNum type="arabicPeriod" startAt="2"/>
            </a:pPr>
            <a:r>
              <a:rPr lang="ru-RU" sz="2000" dirty="0"/>
              <a:t>Выполнить сравнение полученных решений с численным решением в каком-либо математическом пакете. Построить графики разности решений.</a:t>
            </a:r>
            <a:endParaRPr lang="ru-RU" altLang="ru-RU" sz="2000" dirty="0"/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en-US" alt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627BD-58A4-4B7C-B538-D60A6D428C69}"/>
              </a:ext>
            </a:extLst>
          </p:cNvPr>
          <p:cNvSpPr txBox="1"/>
          <p:nvPr/>
        </p:nvSpPr>
        <p:spPr>
          <a:xfrm>
            <a:off x="431540" y="6417332"/>
            <a:ext cx="84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*необязательная задача на доп. баллы</a:t>
            </a:r>
          </a:p>
        </p:txBody>
      </p:sp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Лабораторная работа №1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43508" y="1088740"/>
            <a:ext cx="878497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sz="2000" b="1" dirty="0"/>
              <a:t>Цель работы: </a:t>
            </a:r>
            <a:r>
              <a:rPr lang="ru-RU" sz="2000" dirty="0"/>
              <a:t>получить навык численного решения задач для обыкновенных дифференциальных уравнений с использованием различных методов на примере</a:t>
            </a: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ru-RU" sz="2000" dirty="0"/>
              <a:t> задачи Коши для системы обыкновенных дифференциальных уравнений первого порядка, </a:t>
            </a: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ru-RU" sz="2000" dirty="0"/>
              <a:t> краевой задачи для обыкновенного дифференциального уравнения второго порядка.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57496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919" y="2852936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</a:t>
            </a:r>
            <a:br>
              <a:rPr lang="ru-RU" altLang="ru-RU" dirty="0"/>
            </a:br>
            <a:r>
              <a:rPr lang="ru-RU" altLang="ru-RU" dirty="0"/>
              <a:t>для системы обыкновенных дифференциальных уравнений 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4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для системы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232756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Рассматривается задача Коши для системы уравнений движения материальной точки в потенциальном поле </a:t>
            </a:r>
            <a:r>
              <a:rPr lang="en-US" sz="2000" i="1" dirty="0"/>
              <a:t>U(x)</a:t>
            </a:r>
            <a:r>
              <a:rPr lang="ru-RU" sz="2000" dirty="0"/>
              <a:t>: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87524" y="4164176"/>
            <a:ext cx="864120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Рассматриваемые численные методы решения</a:t>
            </a:r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altLang="ru-RU" sz="2000" dirty="0"/>
              <a:t>Метод Эйлера </a:t>
            </a:r>
            <a:r>
              <a:rPr lang="ru-RU" sz="2000" dirty="0"/>
              <a:t>с постоянным шагом.</a:t>
            </a:r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sz="2000" dirty="0"/>
              <a:t>Явная </a:t>
            </a:r>
            <a:r>
              <a:rPr lang="ru-RU" sz="2000" dirty="0" err="1"/>
              <a:t>двухшаговая</a:t>
            </a:r>
            <a:r>
              <a:rPr lang="ru-RU" sz="2000" dirty="0"/>
              <a:t> схема Адамса.</a:t>
            </a:r>
            <a:endParaRPr lang="ru-RU" altLang="ru-RU" sz="2000" dirty="0"/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altLang="ru-RU" sz="2000" dirty="0"/>
              <a:t>Метод Рунге-Кутта 4-го порядка.</a:t>
            </a:r>
            <a:endParaRPr lang="en-US" altLang="ru-RU" sz="20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08175" y="2205038"/>
          <a:ext cx="38417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Формула" r:id="rId4" imgW="1854000" imgH="761760" progId="Equation.3">
                  <p:embed/>
                </p:oleObj>
              </mc:Choice>
              <mc:Fallback>
                <p:oleObj name="Формула" r:id="rId4" imgW="1854000" imgH="76176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3841750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04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Эйлера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ru-RU" sz="2000" dirty="0"/>
              <a:t>Рассмотрим задачу Коши для ОДУ первого порядка</a:t>
            </a:r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>Обозначим за </a:t>
            </a:r>
            <a:r>
              <a:rPr lang="en-US" sz="2000" i="1" dirty="0"/>
              <a:t>h </a:t>
            </a:r>
            <a:r>
              <a:rPr lang="ru-RU" sz="2000" dirty="0"/>
              <a:t>шаг сетки и грубо аппроксимируем приращение функции:</a:t>
            </a:r>
          </a:p>
          <a:p>
            <a:endParaRPr lang="ru-RU" sz="2500" i="1" dirty="0"/>
          </a:p>
          <a:p>
            <a:pPr marL="0" indent="0">
              <a:buNone/>
            </a:pPr>
            <a:r>
              <a:rPr lang="ru-RU" sz="2000" dirty="0"/>
              <a:t>Подставляя исходное уравнение в правую часть и заменяя переменную и функцию сеточными функциями, получим схему </a:t>
            </a:r>
            <a:br>
              <a:rPr lang="ru-RU" sz="2000" dirty="0"/>
            </a:br>
            <a:r>
              <a:rPr lang="ru-RU" sz="2000" dirty="0"/>
              <a:t>для метода Эйлера:</a:t>
            </a:r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Замечание. </a:t>
            </a:r>
            <a:r>
              <a:rPr lang="ru-RU" sz="2000" dirty="0"/>
              <a:t>Здесь и далее для систем ОДУ функции </a:t>
            </a:r>
            <a:r>
              <a:rPr lang="en-US" sz="2000" i="1" dirty="0"/>
              <a:t>u(t)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i="1" dirty="0"/>
              <a:t>f(t)</a:t>
            </a:r>
            <a:r>
              <a:rPr lang="en-US" sz="2000" dirty="0"/>
              <a:t> </a:t>
            </a:r>
            <a:r>
              <a:rPr lang="ru-RU" sz="2000" dirty="0"/>
              <a:t>считаются </a:t>
            </a:r>
            <a:r>
              <a:rPr lang="ru-RU" sz="2000" dirty="0" err="1"/>
              <a:t>вектор-функциями</a:t>
            </a:r>
            <a:r>
              <a:rPr lang="ru-RU" sz="2000" dirty="0"/>
              <a:t>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682875" y="3062288"/>
          <a:ext cx="2921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Формула" r:id="rId3" imgW="1409400" imgH="228600" progId="Equation.3">
                  <p:embed/>
                </p:oleObj>
              </mc:Choice>
              <mc:Fallback>
                <p:oleObj name="Формула" r:id="rId3" imgW="1409400" imgH="2286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3062288"/>
                        <a:ext cx="29210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78163" y="4603750"/>
          <a:ext cx="27892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Формула" r:id="rId5" imgW="1346040" imgH="457200" progId="Equation.3">
                  <p:embed/>
                </p:oleObj>
              </mc:Choice>
              <mc:Fallback>
                <p:oleObj name="Формула" r:id="rId5" imgW="1346040" imgH="4572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603750"/>
                        <a:ext cx="2789237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582863" y="1801813"/>
          <a:ext cx="34718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Формула" r:id="rId7" imgW="1676160" imgH="228600" progId="Equation.3">
                  <p:embed/>
                </p:oleObj>
              </mc:Choice>
              <mc:Fallback>
                <p:oleObj name="Формула" r:id="rId7" imgW="1676160" imgH="22860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1801813"/>
                        <a:ext cx="34718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48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Адамса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Аппроксимируем приращение функции более точно:</a:t>
            </a:r>
          </a:p>
          <a:p>
            <a:endParaRPr lang="ru-RU" sz="2000" i="1" dirty="0"/>
          </a:p>
          <a:p>
            <a:endParaRPr lang="ru-RU" sz="2000" i="1" dirty="0"/>
          </a:p>
          <a:p>
            <a:endParaRPr lang="ru-RU" sz="2000" i="1" dirty="0"/>
          </a:p>
          <a:p>
            <a:pPr marL="0" indent="0">
              <a:buNone/>
            </a:pPr>
            <a:r>
              <a:rPr lang="ru-RU" sz="2000" dirty="0"/>
              <a:t>Экстраполируем функцию </a:t>
            </a:r>
            <a:r>
              <a:rPr lang="en-US" sz="2000" i="1" dirty="0"/>
              <a:t>f(</a:t>
            </a:r>
            <a:r>
              <a:rPr lang="en-US" sz="2000" i="1" dirty="0" err="1"/>
              <a:t>t,u</a:t>
            </a:r>
            <a:r>
              <a:rPr lang="en-US" sz="2000" i="1" dirty="0"/>
              <a:t>(t)) </a:t>
            </a:r>
            <a:r>
              <a:rPr lang="ru-RU" sz="2000" dirty="0"/>
              <a:t>линейно по уже известным двум значениям в точках </a:t>
            </a:r>
            <a:r>
              <a:rPr lang="en-US" sz="2000" i="1" dirty="0"/>
              <a:t>t</a:t>
            </a:r>
            <a:r>
              <a:rPr lang="en-US" sz="2000" i="1" baseline="-25000" dirty="0"/>
              <a:t>n-1</a:t>
            </a:r>
            <a:r>
              <a:rPr lang="ru-RU" sz="2000" dirty="0"/>
              <a:t> и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n</a:t>
            </a:r>
            <a:r>
              <a:rPr lang="ru-RU" sz="2000" i="1" baseline="30000" dirty="0"/>
              <a:t> </a:t>
            </a:r>
            <a:r>
              <a:rPr lang="en-US" sz="2000" dirty="0"/>
              <a:t> (</a:t>
            </a:r>
            <a:r>
              <a:rPr lang="ru-RU" sz="2000" dirty="0"/>
              <a:t>например, используя формулу многочлена Лагранжа) и проинтегрируем. После преобразований* получим явную схему Адамса второго порядка: </a:t>
            </a:r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Т.к. схема для расчета нового значения требует два предыдущих, дополним начальное условие значением, посчитанным, например,  методом Эйлера:</a:t>
            </a:r>
            <a:endParaRPr lang="en-US" sz="2000" dirty="0"/>
          </a:p>
          <a:p>
            <a:endParaRPr lang="ru-RU" sz="2000" dirty="0"/>
          </a:p>
          <a:p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936625" y="1592263"/>
          <a:ext cx="75533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Формула" r:id="rId3" imgW="3644640" imgH="507960" progId="Equation.3">
                  <p:embed/>
                </p:oleObj>
              </mc:Choice>
              <mc:Fallback>
                <p:oleObj name="Формула" r:id="rId3" imgW="3644640" imgH="50796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592263"/>
                        <a:ext cx="75533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15716" y="3911175"/>
          <a:ext cx="49466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Формула" r:id="rId5" imgW="2387520" imgH="393480" progId="Equation.3">
                  <p:embed/>
                </p:oleObj>
              </mc:Choice>
              <mc:Fallback>
                <p:oleObj name="Формула" r:id="rId5" imgW="2387520" imgH="3934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3911175"/>
                        <a:ext cx="494665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3348831" y="5430772"/>
          <a:ext cx="24463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Формула" r:id="rId7" imgW="1180800" imgH="457200" progId="Equation.3">
                  <p:embed/>
                </p:oleObj>
              </mc:Choice>
              <mc:Fallback>
                <p:oleObj name="Формула" r:id="rId7" imgW="1180800" imgH="457200" progId="Equation.3">
                  <p:embed/>
                  <p:pic>
                    <p:nvPicPr>
                      <p:cNvPr id="20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31" y="5430772"/>
                        <a:ext cx="24463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1540" y="6417332"/>
            <a:ext cx="84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*повторить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417290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dirty="0"/>
              <a:t>Метод Рунге-Кутта 4 порядка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32757"/>
            <a:ext cx="8471284" cy="4284476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Данный метод строит четырехчленную схему на основе разложения функции погрешности в ряд Тейлора и приравнивания первых четырех ее производных к нулю. </a:t>
            </a:r>
          </a:p>
          <a:p>
            <a:pPr marL="0" indent="0">
              <a:buNone/>
            </a:pPr>
            <a:r>
              <a:rPr lang="ru-RU" sz="2000" dirty="0"/>
              <a:t>Наиболее употребительная схема**:</a:t>
            </a:r>
          </a:p>
        </p:txBody>
      </p:sp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2471738" y="2492375"/>
          <a:ext cx="4872037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Формула" r:id="rId3" imgW="2374560" imgH="1790640" progId="Equation.3">
                  <p:embed/>
                </p:oleObj>
              </mc:Choice>
              <mc:Fallback>
                <p:oleObj name="Формула" r:id="rId3" imgW="2374560" imgH="1790640" progId="Equation.3">
                  <p:embed/>
                  <p:pic>
                    <p:nvPicPr>
                      <p:cNvPr id="20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492375"/>
                        <a:ext cx="4872037" cy="367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1540" y="6417332"/>
            <a:ext cx="84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**изучить вывод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218753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для системы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96461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altLang="ru-RU" sz="2400" dirty="0"/>
              <a:t>Порядок выполнения работы</a:t>
            </a:r>
            <a:endParaRPr lang="en-US" altLang="ru-RU" sz="2400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ru-RU" altLang="ru-RU" sz="2000" dirty="0" err="1"/>
              <a:t>Обезразмерить</a:t>
            </a:r>
            <a:r>
              <a:rPr lang="ru-RU" altLang="ru-RU" sz="2000" dirty="0"/>
              <a:t> систему уравнений:</a:t>
            </a:r>
            <a:br>
              <a:rPr lang="ru-RU" altLang="ru-RU" sz="2000" dirty="0"/>
            </a:br>
            <a:r>
              <a:rPr lang="ru-RU" altLang="ru-RU" sz="2000" dirty="0"/>
              <a:t>	выполнить замену переменных </a:t>
            </a:r>
            <a:br>
              <a:rPr lang="ru-RU" altLang="ru-RU" sz="2000" dirty="0"/>
            </a:br>
            <a:r>
              <a:rPr lang="ru-RU" altLang="ru-RU" sz="2000" dirty="0"/>
              <a:t>	в уравнениях и выбрать значения констант </a:t>
            </a:r>
            <a:r>
              <a:rPr lang="en-US" altLang="ru-RU" sz="2000" i="1" dirty="0"/>
              <a:t>C</a:t>
            </a:r>
            <a:r>
              <a:rPr lang="ru-RU" altLang="ru-RU" sz="2000" i="1" baseline="-25000" dirty="0"/>
              <a:t>1</a:t>
            </a:r>
            <a:r>
              <a:rPr lang="ru-RU" altLang="ru-RU" sz="2000" i="1" dirty="0"/>
              <a:t>, </a:t>
            </a:r>
            <a:r>
              <a:rPr lang="en-US" altLang="ru-RU" sz="2000" i="1" dirty="0"/>
              <a:t>C</a:t>
            </a:r>
            <a:r>
              <a:rPr lang="ru-RU" altLang="ru-RU" sz="2000" i="1" baseline="-25000" dirty="0"/>
              <a:t>2</a:t>
            </a:r>
            <a:r>
              <a:rPr lang="ru-RU" altLang="ru-RU" sz="2000" i="1" dirty="0"/>
              <a:t>, </a:t>
            </a:r>
            <a:r>
              <a:rPr lang="en-US" altLang="ru-RU" sz="2000" i="1" dirty="0"/>
              <a:t>C</a:t>
            </a:r>
            <a:r>
              <a:rPr lang="ru-RU" altLang="ru-RU" sz="2000" i="1" baseline="-25000" dirty="0"/>
              <a:t>3 </a:t>
            </a:r>
            <a:r>
              <a:rPr lang="ru-RU" altLang="ru-RU" sz="2000" dirty="0"/>
              <a:t>так,</a:t>
            </a:r>
            <a:r>
              <a:rPr lang="ru-RU" altLang="ru-RU" sz="2000" i="1" dirty="0"/>
              <a:t> </a:t>
            </a:r>
            <a:r>
              <a:rPr lang="ru-RU" altLang="ru-RU" sz="2000" dirty="0"/>
              <a:t>чтобы 	коэффициенты уравнений отличались на минимальное 	количество порядков.</a:t>
            </a:r>
            <a:r>
              <a:rPr lang="en-US" altLang="ru-RU" sz="2000" dirty="0"/>
              <a:t> </a:t>
            </a:r>
            <a:br>
              <a:rPr lang="en-US" altLang="ru-RU" sz="2000" dirty="0"/>
            </a:br>
            <a:r>
              <a:rPr lang="ru-RU" altLang="ru-RU" sz="2000" dirty="0"/>
              <a:t>Убедиться, что функция потенциала имеет потенциальную яму. 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altLang="ru-RU" sz="2000" dirty="0"/>
              <a:t>Построить решение </a:t>
            </a:r>
            <a:r>
              <a:rPr lang="ru-RU" sz="2000" dirty="0"/>
              <a:t>в каком-либо математическом пакете (</a:t>
            </a:r>
            <a:r>
              <a:rPr lang="en-US" sz="2000" dirty="0"/>
              <a:t>Maple</a:t>
            </a:r>
            <a:r>
              <a:rPr lang="ru-RU" sz="2000" dirty="0"/>
              <a:t>, </a:t>
            </a:r>
            <a:r>
              <a:rPr lang="en-US" sz="2000" dirty="0" err="1"/>
              <a:t>Matlab</a:t>
            </a:r>
            <a:r>
              <a:rPr lang="ru-RU" sz="2000" dirty="0"/>
              <a:t>, </a:t>
            </a:r>
            <a:r>
              <a:rPr lang="en-US" sz="2000" dirty="0"/>
              <a:t>Python </a:t>
            </a:r>
            <a:r>
              <a:rPr lang="en-US" sz="2000" dirty="0" err="1"/>
              <a:t>scipy</a:t>
            </a:r>
            <a:r>
              <a:rPr lang="en-US" sz="2000" dirty="0"/>
              <a:t>) </a:t>
            </a:r>
            <a:r>
              <a:rPr lang="ru-RU" sz="2000" dirty="0"/>
              <a:t>с помощью метода высокого порядка точности (например, Рунге-Кутта  4–5). </a:t>
            </a:r>
            <a:br>
              <a:rPr lang="ru-RU" sz="2000" dirty="0"/>
            </a:br>
            <a:r>
              <a:rPr lang="ru-RU" sz="2000" dirty="0"/>
              <a:t>Определить время расчета: 2-3 колебания.</a:t>
            </a:r>
            <a:endParaRPr lang="ru-RU" altLang="ru-RU" sz="2000" dirty="0"/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altLang="ru-RU" sz="2000" dirty="0"/>
              <a:t>Реализовать численные методы </a:t>
            </a:r>
            <a:r>
              <a:rPr lang="ru-RU" altLang="ru-RU" sz="2000" u="sng" dirty="0"/>
              <a:t>в виде отдельных функций</a:t>
            </a:r>
            <a:r>
              <a:rPr lang="ru-RU" altLang="ru-RU" sz="2000" dirty="0"/>
              <a:t>:</a:t>
            </a:r>
          </a:p>
          <a:p>
            <a:pPr marL="914400" lvl="1" indent="-457200" eaLnBrk="1" hangingPunct="1">
              <a:spcBef>
                <a:spcPts val="0"/>
              </a:spcBef>
              <a:buFont typeface="+mj-lt"/>
              <a:buAutoNum type="alphaLcPeriod"/>
            </a:pPr>
            <a:r>
              <a:rPr lang="ru-RU" altLang="ru-RU" sz="2000" dirty="0"/>
              <a:t>метод Эйлера </a:t>
            </a:r>
            <a:r>
              <a:rPr lang="ru-RU" sz="2000" dirty="0"/>
              <a:t>с постоянным шагом (1 балла),</a:t>
            </a:r>
            <a:endParaRPr lang="ru-RU" altLang="ru-RU" sz="2000" dirty="0"/>
          </a:p>
          <a:p>
            <a:pPr marL="914400" lvl="1" indent="-457200" eaLnBrk="1" hangingPunct="1">
              <a:spcBef>
                <a:spcPts val="0"/>
              </a:spcBef>
              <a:buFont typeface="+mj-lt"/>
              <a:buAutoNum type="alphaLcPeriod"/>
            </a:pPr>
            <a:r>
              <a:rPr lang="ru-RU" altLang="ru-RU" sz="2000" dirty="0"/>
              <a:t>метод Рунге-Кутта 4-го порядка </a:t>
            </a:r>
            <a:r>
              <a:rPr lang="ru-RU" sz="2000" dirty="0"/>
              <a:t>(2 балла),</a:t>
            </a:r>
          </a:p>
          <a:p>
            <a:pPr marL="914400" lvl="1" indent="-457200" eaLnBrk="1" hangingPunct="1">
              <a:spcBef>
                <a:spcPts val="0"/>
              </a:spcBef>
              <a:buFont typeface="+mj-lt"/>
              <a:buAutoNum type="alphaLcPeriod"/>
            </a:pPr>
            <a:r>
              <a:rPr lang="ru-RU" sz="2000" dirty="0"/>
              <a:t>*явную </a:t>
            </a:r>
            <a:r>
              <a:rPr lang="ru-RU" sz="2000" dirty="0" err="1"/>
              <a:t>двухшаговую</a:t>
            </a:r>
            <a:r>
              <a:rPr lang="ru-RU" sz="2000" dirty="0"/>
              <a:t> схему Адамса с постоянным шагом </a:t>
            </a:r>
            <a:br>
              <a:rPr lang="ru-RU" sz="2000" dirty="0"/>
            </a:br>
            <a:r>
              <a:rPr lang="ru-RU" sz="2000" dirty="0"/>
              <a:t>(2 балла).</a:t>
            </a:r>
            <a:endParaRPr lang="en-US" altLang="ru-RU" sz="200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004048" y="1797934"/>
          <a:ext cx="324511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Формула" r:id="rId4" imgW="1549080" imgH="228600" progId="Equation.3">
                  <p:embed/>
                </p:oleObj>
              </mc:Choice>
              <mc:Fallback>
                <p:oleObj name="Формула" r:id="rId4" imgW="1549080" imgH="2286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797934"/>
                        <a:ext cx="324511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BA1B62-A74C-4F10-9E2B-1C4715FFBFDC}"/>
              </a:ext>
            </a:extLst>
          </p:cNvPr>
          <p:cNvSpPr txBox="1"/>
          <p:nvPr/>
        </p:nvSpPr>
        <p:spPr>
          <a:xfrm>
            <a:off x="431540" y="6417332"/>
            <a:ext cx="84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*необязательная задача на доп. баллы</a:t>
            </a:r>
          </a:p>
        </p:txBody>
      </p:sp>
    </p:spTree>
    <p:extLst>
      <p:ext uri="{BB962C8B-B14F-4D97-AF65-F5344CB8AC3E}">
        <p14:creationId xmlns:p14="http://schemas.microsoft.com/office/powerpoint/2010/main" val="4689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для системы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52" name="Rectangle 19"/>
              <p:cNvSpPr>
                <a:spLocks noChangeArrowheads="1"/>
              </p:cNvSpPr>
              <p:nvPr/>
            </p:nvSpPr>
            <p:spPr bwMode="auto">
              <a:xfrm>
                <a:off x="197166" y="1054098"/>
                <a:ext cx="8821105" cy="5422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457200" indent="-457200" eaLnBrk="1" hangingPunct="1">
                  <a:spcBef>
                    <a:spcPct val="50000"/>
                  </a:spcBef>
                  <a:buFont typeface="+mj-lt"/>
                  <a:buAutoNum type="arabicPeriod" startAt="4"/>
                </a:pPr>
                <a:r>
                  <a:rPr lang="ru-RU" altLang="ru-RU" sz="2000" u="sng" dirty="0"/>
                  <a:t>Для каждого рассмотренного метода</a:t>
                </a:r>
                <a:r>
                  <a:rPr lang="ru-RU" altLang="ru-RU" sz="2000" dirty="0"/>
                  <a:t> исследовать зависимость решения от шага временной сетки (процесс </a:t>
                </a:r>
                <a:r>
                  <a:rPr lang="ru-RU" altLang="ru-RU" sz="2000" dirty="0" err="1"/>
                  <a:t>Эйткена</a:t>
                </a:r>
                <a:r>
                  <a:rPr lang="ru-RU" altLang="ru-RU" sz="2000" dirty="0"/>
                  <a:t>): </a:t>
                </a:r>
                <a:endParaRPr lang="en-US" altLang="ru-RU" sz="2000" dirty="0"/>
              </a:p>
              <a:p>
                <a:pPr marL="800100" lvl="1" indent="-342900" eaLnBrk="1" hangingPunct="1">
                  <a:spcBef>
                    <a:spcPts val="600"/>
                  </a:spcBef>
                  <a:buFont typeface="+mj-lt"/>
                  <a:buAutoNum type="alphaLcPeriod"/>
                </a:pPr>
                <a:r>
                  <a:rPr lang="ru-RU" altLang="ru-RU" sz="2000" dirty="0"/>
                  <a:t>решить задачу для разбиения </a:t>
                </a:r>
                <a:r>
                  <a:rPr lang="ru-RU" altLang="ru-RU" sz="2000" dirty="0" err="1"/>
                  <a:t>временн</a:t>
                </a:r>
                <a:r>
                  <a:rPr lang="en-US" altLang="ru-RU" sz="2000" dirty="0"/>
                  <a:t>ó</a:t>
                </a:r>
                <a:r>
                  <a:rPr lang="ru-RU" altLang="ru-RU" sz="2000" dirty="0" err="1"/>
                  <a:t>го</a:t>
                </a:r>
                <a:r>
                  <a:rPr lang="ru-RU" altLang="ru-RU" sz="2000" dirty="0"/>
                  <a:t> интервала </a:t>
                </a:r>
                <a:br>
                  <a:rPr lang="ru-RU" altLang="ru-RU" sz="2000" dirty="0"/>
                </a:br>
                <a:r>
                  <a:rPr lang="ru-RU" altLang="ru-RU" sz="2000" dirty="0"/>
                  <a:t>на </a:t>
                </a:r>
                <a:r>
                  <a:rPr lang="en-US" altLang="ru-RU" sz="2000" dirty="0"/>
                  <a:t>N</a:t>
                </a:r>
                <a:r>
                  <a:rPr lang="ru-RU" altLang="ru-RU" sz="2000" baseline="-25000" dirty="0"/>
                  <a:t>0</a:t>
                </a:r>
                <a:r>
                  <a:rPr lang="en-US" altLang="ru-RU" sz="2000" dirty="0"/>
                  <a:t>, 10N</a:t>
                </a:r>
                <a:r>
                  <a:rPr lang="ru-RU" altLang="ru-RU" sz="2000" baseline="-25000" dirty="0"/>
                  <a:t>0</a:t>
                </a:r>
                <a:r>
                  <a:rPr lang="ru-RU" altLang="ru-RU" sz="2000" dirty="0"/>
                  <a:t>, </a:t>
                </a:r>
                <a:r>
                  <a:rPr lang="en-US" altLang="ru-RU" sz="2000" dirty="0"/>
                  <a:t>100N</a:t>
                </a:r>
                <a:r>
                  <a:rPr lang="ru-RU" altLang="ru-RU" sz="2000" baseline="-25000" dirty="0"/>
                  <a:t>0</a:t>
                </a:r>
                <a:r>
                  <a:rPr lang="en-US" altLang="ru-RU" sz="2000" dirty="0"/>
                  <a:t>, 1000N</a:t>
                </a:r>
                <a:r>
                  <a:rPr lang="ru-RU" altLang="ru-RU" sz="2000" baseline="-25000" dirty="0"/>
                  <a:t>0</a:t>
                </a:r>
                <a:r>
                  <a:rPr lang="en-US" altLang="ru-RU" sz="2000" dirty="0"/>
                  <a:t> </a:t>
                </a:r>
                <a:r>
                  <a:rPr lang="ru-RU" altLang="ru-RU" sz="2000" u="sng" dirty="0"/>
                  <a:t>отрезков</a:t>
                </a:r>
                <a:r>
                  <a:rPr lang="ru-RU" altLang="ru-RU" sz="2000" dirty="0"/>
                  <a:t> (расчет </a:t>
                </a:r>
                <a:br>
                  <a:rPr lang="ru-RU" altLang="ru-RU" sz="2000" dirty="0"/>
                </a:br>
                <a:r>
                  <a:rPr lang="ru-RU" altLang="ru-RU" sz="2000" dirty="0"/>
                  <a:t>на сгущающихся сетках с общими узлами), </a:t>
                </a:r>
                <a:br>
                  <a:rPr lang="ru-RU" altLang="ru-RU" sz="2000" dirty="0"/>
                </a:br>
                <a:r>
                  <a:rPr lang="ru-RU" altLang="ru-RU" sz="2000" dirty="0"/>
                  <a:t>построить графики решений. </a:t>
                </a:r>
                <a:r>
                  <a:rPr lang="en-US" altLang="ru-RU" sz="2000" dirty="0"/>
                  <a:t>N</a:t>
                </a:r>
                <a:r>
                  <a:rPr lang="ru-RU" altLang="ru-RU" sz="2000" baseline="-25000" dirty="0"/>
                  <a:t>0</a:t>
                </a:r>
                <a:r>
                  <a:rPr lang="en-US" altLang="ru-RU" sz="2000" dirty="0"/>
                  <a:t> </a:t>
                </a:r>
                <a:r>
                  <a:rPr lang="ru-RU" altLang="ru-RU" sz="2000" dirty="0"/>
                  <a:t>можно взять, </a:t>
                </a:r>
                <a:br>
                  <a:rPr lang="ru-RU" altLang="ru-RU" sz="2000" dirty="0"/>
                </a:br>
                <a:r>
                  <a:rPr lang="ru-RU" altLang="ru-RU" sz="2000" dirty="0"/>
                  <a:t>например, 100 - 1000, рассмотреть 3-4 сетки.</a:t>
                </a:r>
                <a:r>
                  <a:rPr lang="ru-RU" dirty="0"/>
                  <a:t> </a:t>
                </a:r>
                <a:endParaRPr lang="en-US" altLang="ru-RU" sz="2000" dirty="0"/>
              </a:p>
              <a:p>
                <a:pPr marL="800100" lvl="1" indent="-342900" eaLnBrk="1" hangingPunct="1">
                  <a:spcBef>
                    <a:spcPts val="600"/>
                  </a:spcBef>
                  <a:buFont typeface="+mj-lt"/>
                  <a:buAutoNum type="alphaLcPeriod"/>
                </a:pPr>
                <a:r>
                  <a:rPr lang="ru-RU" altLang="ru-RU" sz="2000" dirty="0"/>
                  <a:t>вычислить невязки для «соседних» сеток – разность решений в общих узлах в евклидовой или максимальной строчной норме:</a:t>
                </a:r>
                <a:br>
                  <a:rPr lang="ru-RU" altLang="ru-RU" sz="2000" dirty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ru-RU" altLang="ru-RU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ru-RU" alt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ru-RU" altLang="ru-RU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altLang="ru-RU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ru-RU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u-RU" altLang="ru-R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ru-RU" alt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ru-R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sz="20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altLang="ru-RU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d>
                                    <m:dPr>
                                      <m:ctrlP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mr>
                    </m:m>
                  </m:oMath>
                </a14:m>
                <a:endParaRPr lang="ru-RU" altLang="ru-RU" sz="2000" dirty="0"/>
              </a:p>
              <a:p>
                <a:pPr marL="800100" lvl="1" indent="-342900" eaLnBrk="1" hangingPunct="1">
                  <a:spcBef>
                    <a:spcPts val="600"/>
                  </a:spcBef>
                  <a:buFont typeface="+mj-lt"/>
                  <a:buAutoNum type="alphaLcPeriod"/>
                </a:pPr>
                <a:r>
                  <a:rPr lang="ru-RU" altLang="ru-RU" sz="2000" dirty="0"/>
                  <a:t>построить графики невязки в двойном логарифмическом масштабе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ru-R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ru-RU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ru-RU" sz="2000" dirty="0"/>
                  <a:t> </a:t>
                </a:r>
                <a:r>
                  <a:rPr lang="ru-RU" altLang="ru-RU" sz="2000" dirty="0"/>
                  <a:t>по оси </a:t>
                </a:r>
                <a:r>
                  <a:rPr lang="en-US" altLang="ru-RU" sz="2000" dirty="0"/>
                  <a:t>x </a:t>
                </a:r>
                <a:r>
                  <a:rPr lang="ru-RU" altLang="ru-RU" sz="2000" dirty="0"/>
                  <a:t>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ru-RU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alt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ru-RU" sz="2000" dirty="0"/>
                  <a:t> </a:t>
                </a:r>
                <a:r>
                  <a:rPr lang="ru-RU" altLang="ru-RU" sz="2000" dirty="0"/>
                  <a:t>по оси </a:t>
                </a:r>
                <a:r>
                  <a:rPr lang="en-US" altLang="ru-RU" sz="2000" dirty="0"/>
                  <a:t>y)</a:t>
                </a:r>
                <a:r>
                  <a:rPr lang="ru-RU" altLang="ru-RU" sz="2000" dirty="0"/>
                  <a:t>, определить эффективный порядок точности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ru-RU" sz="2000" b="0" i="0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ru-R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000" b="0" i="0" smtClean="0">
                            <a:latin typeface="Cambria Math" panose="02040503050406030204" pitchFamily="18" charset="0"/>
                          </a:rPr>
                          <m:t>tg</m:t>
                        </m:r>
                      </m:fName>
                      <m:e>
                        <m:d>
                          <m:dPr>
                            <m:ctrlPr>
                              <a:rPr lang="en-US" altLang="ru-R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r>
                  <a:rPr lang="ru-RU" altLang="ru-RU" sz="2000" dirty="0"/>
                  <a:t>, где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altLang="ru-RU" sz="2000" dirty="0"/>
                  <a:t> – угол наклона получившегося графика.</a:t>
                </a:r>
              </a:p>
            </p:txBody>
          </p:sp>
        </mc:Choice>
        <mc:Fallback>
          <p:sp>
            <p:nvSpPr>
              <p:cNvPr id="61452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166" y="1054098"/>
                <a:ext cx="8821105" cy="5422190"/>
              </a:xfrm>
              <a:prstGeom prst="rect">
                <a:avLst/>
              </a:prstGeom>
              <a:blipFill>
                <a:blip r:embed="rId3"/>
                <a:stretch>
                  <a:fillRect l="-622" t="-562" r="-69" b="-1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2606" y="2096852"/>
            <a:ext cx="2505665" cy="118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534214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61212</TotalTime>
  <Words>1206</Words>
  <Application>Microsoft Office PowerPoint</Application>
  <PresentationFormat>Экран (4:3)</PresentationFormat>
  <Paragraphs>117</Paragraphs>
  <Slides>18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Оформление по умолчанию</vt:lpstr>
      <vt:lpstr>Формула</vt:lpstr>
      <vt:lpstr>Лабораторная работа №1   Решение начальных и краевых задач для обыкновенных дифференциальных уравнений</vt:lpstr>
      <vt:lpstr>Лабораторная работа №1</vt:lpstr>
      <vt:lpstr>Задача Коши  для системы обыкновенных дифференциальных уравнений </vt:lpstr>
      <vt:lpstr>Задача Коши для системы ОДУ</vt:lpstr>
      <vt:lpstr>Метод Эйлера</vt:lpstr>
      <vt:lpstr>Метод Адамса</vt:lpstr>
      <vt:lpstr>Метод Рунге-Кутта 4 порядка</vt:lpstr>
      <vt:lpstr>Задача Коши для системы ОДУ</vt:lpstr>
      <vt:lpstr>Задача Коши для системы ОДУ</vt:lpstr>
      <vt:lpstr>Задача Коши для системы ОДУ</vt:lpstr>
      <vt:lpstr>Краевая задача  для обыкновенного  дифференциального уравнения </vt:lpstr>
      <vt:lpstr>Краевая задача для ОДУ</vt:lpstr>
      <vt:lpstr>Конечно-разностный метод</vt:lpstr>
      <vt:lpstr>Конечно-разностный метод</vt:lpstr>
      <vt:lpstr>Метод стрельбы</vt:lpstr>
      <vt:lpstr>Метод стрельбы</vt:lpstr>
      <vt:lpstr>Краевая задача для ОДУ</vt:lpstr>
      <vt:lpstr>Краевая задача для ОДУ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</dc:creator>
  <cp:lastModifiedBy>Erihie</cp:lastModifiedBy>
  <cp:revision>321</cp:revision>
  <dcterms:created xsi:type="dcterms:W3CDTF">2007-10-19T06:51:05Z</dcterms:created>
  <dcterms:modified xsi:type="dcterms:W3CDTF">2020-03-04T11:10:00Z</dcterms:modified>
</cp:coreProperties>
</file>