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79" r:id="rId2"/>
    <p:sldId id="581" r:id="rId3"/>
    <p:sldId id="614" r:id="rId4"/>
    <p:sldId id="582" r:id="rId5"/>
    <p:sldId id="608" r:id="rId6"/>
    <p:sldId id="613" r:id="rId7"/>
    <p:sldId id="610" r:id="rId8"/>
    <p:sldId id="612" r:id="rId9"/>
    <p:sldId id="611" r:id="rId10"/>
    <p:sldId id="584" r:id="rId11"/>
    <p:sldId id="607" r:id="rId12"/>
    <p:sldId id="603" r:id="rId13"/>
  </p:sldIdLst>
  <p:sldSz cx="9144000" cy="6858000" type="screen4x3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Тема 2.2. Системное и прикладное программное обеспечение высокопроизводительных вычислительных систем" id="{4FD94B5D-B5B6-4883-A353-8503E5850F70}">
          <p14:sldIdLst>
            <p14:sldId id="579"/>
            <p14:sldId id="581"/>
            <p14:sldId id="582"/>
          </p14:sldIdLst>
        </p14:section>
        <p14:section name="Тема 2.1. Модели и средства параллельного программирования" id="{3A87592D-45AC-4181-B343-9845FB1256CE}">
          <p14:sldIdLst>
            <p14:sldId id="590"/>
            <p14:sldId id="596"/>
            <p14:sldId id="597"/>
            <p14:sldId id="598"/>
            <p14:sldId id="599"/>
            <p14:sldId id="600"/>
            <p14:sldId id="601"/>
            <p14:sldId id="605"/>
          </p14:sldIdLst>
        </p14:section>
        <p14:section name="Раздел по умолчанию" id="{90DF11DE-4EF5-49CC-AF2C-C7C0EFAE03D3}">
          <p14:sldIdLst/>
        </p14:section>
        <p14:section name="Тема 1.1. Введение в параллельную обработку данных" id="{71505FF6-C4F4-4F1B-A58E-FDF33305B3F5}">
          <p14:sldIdLst/>
        </p14:section>
        <p14:section name="Тема 1.2. Архитектуры параллельных вычислительных систем" id="{C0671181-A27C-4716-BAD6-4CA87521ED55}">
          <p14:sldIdLst>
            <p14:sldId id="584"/>
            <p14:sldId id="602"/>
            <p14:sldId id="603"/>
            <p14:sldId id="60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50021"/>
    <a:srgbClr val="CC3300"/>
    <a:srgbClr val="800000"/>
    <a:srgbClr val="FF0000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0" autoAdjust="0"/>
    <p:restoredTop sz="95734" autoAdjust="0"/>
  </p:normalViewPr>
  <p:slideViewPr>
    <p:cSldViewPr showGuides="1">
      <p:cViewPr varScale="1">
        <p:scale>
          <a:sx n="71" d="100"/>
          <a:sy n="71" d="100"/>
        </p:scale>
        <p:origin x="-1428" y="-10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63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2154" y="-102"/>
      </p:cViewPr>
      <p:guideLst>
        <p:guide orient="horz" pos="2160"/>
        <p:guide pos="288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8206A8-6638-4F96-BA67-26DF9BFA1F9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860374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CD3910-3C8D-4064-85CF-2B1E3D293B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845468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2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4253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11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260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12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26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3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036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4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036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5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036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6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036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7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036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8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036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9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0362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10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26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0F6D-EB6E-44A8-B090-3BF9776B392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4996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316AF-C49E-4D83-A84F-52D5272291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78585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B8070-BBD2-4790-B4C1-589528FABD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79250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82700-309F-4B04-8E51-61B7FD741D2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0840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9E7D3-4AAE-436E-B89E-EAC7974D177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44006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AA0DC-9EEE-4BBC-B56E-D536A8FDA1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45704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BE49C-53EC-484C-84EE-7CB1F872291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08165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8F317-2F85-440B-A0C9-D7458A30199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2375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AACCA-77FA-46DD-8663-CB5AF6599F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60942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4AB7-FF2E-4357-BFBC-BDF0CF675B2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23567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EB9C6-D385-48E1-ACAE-43D5789519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512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63C815-CA14-43C5-9AA8-2BCC91EA9AF3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7" name="Group 7"/>
          <p:cNvGrpSpPr>
            <a:grpSpLocks noChangeAspect="1"/>
          </p:cNvGrpSpPr>
          <p:nvPr userDrawn="1"/>
        </p:nvGrpSpPr>
        <p:grpSpPr bwMode="auto">
          <a:xfrm>
            <a:off x="8121650" y="30163"/>
            <a:ext cx="984250" cy="614362"/>
            <a:chOff x="6986" y="3245"/>
            <a:chExt cx="1454" cy="844"/>
          </a:xfrm>
        </p:grpSpPr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7243" y="3245"/>
              <a:ext cx="1197" cy="844"/>
            </a:xfrm>
            <a:custGeom>
              <a:avLst/>
              <a:gdLst>
                <a:gd name="T0" fmla="*/ 0 w 1601"/>
                <a:gd name="T1" fmla="*/ 1099 h 1129"/>
                <a:gd name="T2" fmla="*/ 1106 w 1601"/>
                <a:gd name="T3" fmla="*/ 0 h 1129"/>
                <a:gd name="T4" fmla="*/ 1601 w 1601"/>
                <a:gd name="T5" fmla="*/ 0 h 1129"/>
                <a:gd name="T6" fmla="*/ 1113 w 1601"/>
                <a:gd name="T7" fmla="*/ 1129 h 1129"/>
                <a:gd name="T8" fmla="*/ 1072 w 1601"/>
                <a:gd name="T9" fmla="*/ 1080 h 1129"/>
                <a:gd name="T10" fmla="*/ 1009 w 1601"/>
                <a:gd name="T11" fmla="*/ 1051 h 1129"/>
                <a:gd name="T12" fmla="*/ 923 w 1601"/>
                <a:gd name="T13" fmla="*/ 1025 h 1129"/>
                <a:gd name="T14" fmla="*/ 824 w 1601"/>
                <a:gd name="T15" fmla="*/ 1005 h 1129"/>
                <a:gd name="T16" fmla="*/ 694 w 1601"/>
                <a:gd name="T17" fmla="*/ 998 h 1129"/>
                <a:gd name="T18" fmla="*/ 537 w 1601"/>
                <a:gd name="T19" fmla="*/ 1009 h 1129"/>
                <a:gd name="T20" fmla="*/ 300 w 1601"/>
                <a:gd name="T21" fmla="*/ 1028 h 1129"/>
                <a:gd name="T22" fmla="*/ 147 w 1601"/>
                <a:gd name="T23" fmla="*/ 1050 h 1129"/>
                <a:gd name="T24" fmla="*/ 53 w 1601"/>
                <a:gd name="T25" fmla="*/ 1072 h 1129"/>
                <a:gd name="T26" fmla="*/ 0 w 1601"/>
                <a:gd name="T27" fmla="*/ 1099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1" h="1129">
                  <a:moveTo>
                    <a:pt x="0" y="1099"/>
                  </a:moveTo>
                  <a:lnTo>
                    <a:pt x="1106" y="0"/>
                  </a:lnTo>
                  <a:lnTo>
                    <a:pt x="1601" y="0"/>
                  </a:lnTo>
                  <a:lnTo>
                    <a:pt x="1113" y="1129"/>
                  </a:lnTo>
                  <a:lnTo>
                    <a:pt x="1072" y="1080"/>
                  </a:lnTo>
                  <a:lnTo>
                    <a:pt x="1009" y="1051"/>
                  </a:lnTo>
                  <a:lnTo>
                    <a:pt x="923" y="1025"/>
                  </a:lnTo>
                  <a:lnTo>
                    <a:pt x="824" y="1005"/>
                  </a:lnTo>
                  <a:lnTo>
                    <a:pt x="694" y="998"/>
                  </a:lnTo>
                  <a:lnTo>
                    <a:pt x="537" y="1009"/>
                  </a:lnTo>
                  <a:lnTo>
                    <a:pt x="300" y="1028"/>
                  </a:lnTo>
                  <a:lnTo>
                    <a:pt x="147" y="1050"/>
                  </a:lnTo>
                  <a:lnTo>
                    <a:pt x="53" y="107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>
              <a:off x="6986" y="3531"/>
              <a:ext cx="718" cy="475"/>
            </a:xfrm>
            <a:custGeom>
              <a:avLst/>
              <a:gdLst>
                <a:gd name="T0" fmla="*/ 0 w 960"/>
                <a:gd name="T1" fmla="*/ 128 h 635"/>
                <a:gd name="T2" fmla="*/ 960 w 960"/>
                <a:gd name="T3" fmla="*/ 0 h 635"/>
                <a:gd name="T4" fmla="*/ 300 w 960"/>
                <a:gd name="T5" fmla="*/ 635 h 635"/>
                <a:gd name="T6" fmla="*/ 285 w 960"/>
                <a:gd name="T7" fmla="*/ 530 h 635"/>
                <a:gd name="T8" fmla="*/ 259 w 960"/>
                <a:gd name="T9" fmla="*/ 417 h 635"/>
                <a:gd name="T10" fmla="*/ 225 w 960"/>
                <a:gd name="T11" fmla="*/ 308 h 635"/>
                <a:gd name="T12" fmla="*/ 168 w 960"/>
                <a:gd name="T13" fmla="*/ 229 h 635"/>
                <a:gd name="T14" fmla="*/ 97 w 960"/>
                <a:gd name="T15" fmla="*/ 177 h 635"/>
                <a:gd name="T16" fmla="*/ 0 w 960"/>
                <a:gd name="T17" fmla="*/ 128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635">
                  <a:moveTo>
                    <a:pt x="0" y="128"/>
                  </a:moveTo>
                  <a:lnTo>
                    <a:pt x="960" y="0"/>
                  </a:lnTo>
                  <a:lnTo>
                    <a:pt x="300" y="635"/>
                  </a:lnTo>
                  <a:lnTo>
                    <a:pt x="285" y="530"/>
                  </a:lnTo>
                  <a:lnTo>
                    <a:pt x="259" y="417"/>
                  </a:lnTo>
                  <a:lnTo>
                    <a:pt x="225" y="308"/>
                  </a:lnTo>
                  <a:lnTo>
                    <a:pt x="168" y="229"/>
                  </a:lnTo>
                  <a:lnTo>
                    <a:pt x="97" y="177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8258175" y="58420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ru-RU" sz="1200" b="1"/>
              <a:t>УГАТУ</a:t>
            </a: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250825" y="6453188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6"/>
          <p:cNvSpPr>
            <a:spLocks noChangeShapeType="1"/>
          </p:cNvSpPr>
          <p:nvPr userDrawn="1"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17"/>
          <p:cNvSpPr>
            <a:spLocks noChangeShapeType="1"/>
          </p:cNvSpPr>
          <p:nvPr userDrawn="1"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32956"/>
            <a:ext cx="8642350" cy="786569"/>
          </a:xfrm>
        </p:spPr>
        <p:txBody>
          <a:bodyPr/>
          <a:lstStyle/>
          <a:p>
            <a:r>
              <a:rPr lang="ru-RU" sz="3600" b="1" dirty="0"/>
              <a:t>Лабораторная работа </a:t>
            </a:r>
            <a:r>
              <a:rPr lang="ru-RU" sz="3600" b="1" dirty="0" smtClean="0"/>
              <a:t>№3 </a:t>
            </a: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 smtClean="0"/>
              <a:t>Решение краевых задач для эллиптических уравнений</a:t>
            </a:r>
            <a:endParaRPr lang="ru-RU" altLang="ru-RU" sz="4000" b="1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187450" y="260350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400" b="1" dirty="0"/>
              <a:t>Теория разностных схем</a:t>
            </a: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585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ru-RU" altLang="ru-RU" dirty="0"/>
              <a:t>Порядок выполнения работы</a:t>
            </a:r>
            <a:endParaRPr lang="en-US" altLang="ru-RU" dirty="0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ru-RU" sz="2400" b="1" dirty="0"/>
              <a:t>I  </a:t>
            </a:r>
            <a:r>
              <a:rPr lang="ru-RU" sz="2200" b="1" dirty="0" smtClean="0"/>
              <a:t>Задача Дирихле для уравнения Пуассона с постоянными коэффициентами</a:t>
            </a:r>
            <a:endParaRPr lang="en-US" altLang="ru-RU" sz="2200" b="1" dirty="0"/>
          </a:p>
          <a:p>
            <a:pPr eaLnBrk="1" hangingPunct="1">
              <a:spcBef>
                <a:spcPts val="0"/>
              </a:spcBef>
            </a:pPr>
            <a:r>
              <a:rPr lang="ru-RU" sz="2000" dirty="0" smtClean="0"/>
              <a:t>	Рассматривается частный случай уравнения (1) – уравнение Пуассона с постоянными коэффициентами:</a:t>
            </a:r>
            <a:r>
              <a:rPr lang="ru-RU" sz="2000" i="1" dirty="0" smtClean="0"/>
              <a:t> </a:t>
            </a:r>
            <a:r>
              <a:rPr lang="ru-RU" sz="2000" i="1" dirty="0"/>
              <a:t>	</a:t>
            </a:r>
            <a:r>
              <a:rPr lang="en-US" sz="2000" i="1" dirty="0" smtClean="0"/>
              <a:t>	</a:t>
            </a:r>
            <a:r>
              <a:rPr lang="en-US" sz="2000" i="1" dirty="0"/>
              <a:t>							           </a:t>
            </a:r>
            <a:r>
              <a:rPr lang="ru-RU" sz="2000" i="1" dirty="0" smtClean="0"/>
              <a:t>		</a:t>
            </a:r>
            <a:r>
              <a:rPr lang="ru-RU" dirty="0" smtClean="0"/>
              <a:t>(3)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ru-RU" i="1" dirty="0"/>
              <a:t>Задача 1 (2 балла)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 smtClean="0"/>
              <a:t>Написать вычислительную программу на языке программирования C++ решения задачи (1)-(3) с использованием конечно-разностной схемы с шаблоном «крест» на сетке с постоянными шагами  и по направлениям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/>
              <a:t>x</a:t>
            </a:r>
            <a:r>
              <a:rPr lang="ru-RU" dirty="0" smtClean="0"/>
              <a:t> и </a:t>
            </a:r>
            <a:r>
              <a:rPr lang="ru-RU" dirty="0" err="1" smtClean="0"/>
              <a:t>y</a:t>
            </a:r>
            <a:r>
              <a:rPr lang="ru-RU" dirty="0" smtClean="0"/>
              <a:t>, удовлетворяющих соотношению: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endParaRPr lang="ru-RU" sz="1400" dirty="0" smtClean="0"/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 smtClean="0"/>
              <a:t>Для решения получающейся СЛАУ использовать метод простых итераций. При этом матрица системы не должна храниться в памяти.</a:t>
            </a:r>
            <a:endParaRPr lang="ru-RU" altLang="ru-RU" dirty="0"/>
          </a:p>
          <a:p>
            <a:pPr lvl="0" eaLnBrk="1" hangingPunct="1">
              <a:spcBef>
                <a:spcPts val="600"/>
              </a:spcBef>
              <a:buFontTx/>
              <a:buAutoNum type="arabicPeriod"/>
            </a:pPr>
            <a:r>
              <a:rPr lang="ru-RU" dirty="0" smtClean="0"/>
              <a:t>Исследовать зависимость погрешности решения от величины шагов сетки и построить соответствующие графики. Погрешность оценивать в равномерной норме.</a:t>
            </a:r>
          </a:p>
          <a:p>
            <a:pPr lvl="0" eaLnBrk="1" hangingPunct="1">
              <a:spcBef>
                <a:spcPts val="600"/>
              </a:spcBef>
              <a:buFontTx/>
              <a:buAutoNum type="arabicPeriod"/>
            </a:pPr>
            <a:r>
              <a:rPr lang="ru-RU" dirty="0" smtClean="0"/>
              <a:t>Исследовать зависимости числа итераций от шага сетки.</a:t>
            </a:r>
            <a:endParaRPr lang="ru-RU" altLang="ru-RU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1780" y="2348880"/>
            <a:ext cx="3672408" cy="346454"/>
          </a:xfrm>
          <a:prstGeom prst="rect">
            <a:avLst/>
          </a:prstGeom>
          <a:noFill/>
        </p:spPr>
      </p:pic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  <a:t> 	</a:t>
            </a:r>
            <a:r>
              <a: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3933056"/>
            <a:ext cx="861936" cy="684076"/>
          </a:xfrm>
          <a:prstGeom prst="rect">
            <a:avLst/>
          </a:prstGeom>
          <a:noFill/>
        </p:spPr>
      </p:pic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5720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81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ru-RU" altLang="ru-RU" dirty="0"/>
              <a:t>Порядок выполнения работы</a:t>
            </a:r>
            <a:endParaRPr lang="en-US" altLang="ru-RU" dirty="0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490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ru-RU" sz="2400" b="1" dirty="0"/>
              <a:t>I  </a:t>
            </a:r>
            <a:r>
              <a:rPr lang="ru-RU" sz="2200" b="1" dirty="0" smtClean="0"/>
              <a:t>Задача Дирихле для уравнения Пуассона с постоянными коэффициентами</a:t>
            </a:r>
            <a:endParaRPr lang="en-US" altLang="ru-RU" sz="2200" b="1" dirty="0"/>
          </a:p>
          <a:p>
            <a:pPr eaLnBrk="1" hangingPunct="1">
              <a:spcBef>
                <a:spcPts val="0"/>
              </a:spcBef>
            </a:pPr>
            <a:r>
              <a:rPr lang="ru-RU" sz="2000" dirty="0" smtClean="0"/>
              <a:t>	Рассматривается частный случай уравнения (1) – уравнение Пуассона с постоянными коэффициентами:</a:t>
            </a:r>
            <a:r>
              <a:rPr lang="ru-RU" sz="2000" i="1" dirty="0" smtClean="0"/>
              <a:t> </a:t>
            </a:r>
            <a:r>
              <a:rPr lang="ru-RU" sz="2000" i="1" dirty="0"/>
              <a:t>	</a:t>
            </a:r>
            <a:r>
              <a:rPr lang="en-US" sz="2000" i="1" dirty="0" smtClean="0"/>
              <a:t>	</a:t>
            </a:r>
            <a:r>
              <a:rPr lang="en-US" sz="2000" i="1" dirty="0"/>
              <a:t>							           </a:t>
            </a:r>
            <a:r>
              <a:rPr lang="ru-RU" sz="2000" i="1" dirty="0" smtClean="0"/>
              <a:t>		</a:t>
            </a:r>
            <a:r>
              <a:rPr lang="ru-RU" dirty="0" smtClean="0"/>
              <a:t>(3)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ru-RU" i="1" dirty="0"/>
              <a:t>Задача </a:t>
            </a:r>
            <a:r>
              <a:rPr lang="ru-RU" i="1" dirty="0" smtClean="0"/>
              <a:t>2 </a:t>
            </a:r>
            <a:r>
              <a:rPr lang="ru-RU" i="1" dirty="0"/>
              <a:t>(2 балла)</a:t>
            </a:r>
          </a:p>
          <a:p>
            <a:pPr eaLnBrk="1" hangingPunct="1">
              <a:spcBef>
                <a:spcPts val="600"/>
              </a:spcBef>
            </a:pPr>
            <a:r>
              <a:rPr lang="ru-RU" dirty="0" smtClean="0"/>
              <a:t>	Решить задачу 1 с использованием для решения СЛАУ метод SOR.</a:t>
            </a:r>
            <a:br>
              <a:rPr lang="ru-RU" dirty="0" smtClean="0"/>
            </a:br>
            <a:r>
              <a:rPr lang="ru-RU" dirty="0" smtClean="0"/>
              <a:t>Параметр релаксации либо выбирается фиксированным, либо используется формула для оптимального значения.</a:t>
            </a:r>
          </a:p>
          <a:p>
            <a:pPr eaLnBrk="1" hangingPunct="1">
              <a:spcBef>
                <a:spcPct val="50000"/>
              </a:spcBef>
            </a:pPr>
            <a:r>
              <a:rPr lang="ru-RU" i="1" dirty="0" smtClean="0"/>
              <a:t>Задача 3 (2 балла)</a:t>
            </a:r>
          </a:p>
          <a:p>
            <a:pPr eaLnBrk="1" hangingPunct="1">
              <a:spcBef>
                <a:spcPts val="600"/>
              </a:spcBef>
            </a:pPr>
            <a:r>
              <a:rPr lang="ru-RU" dirty="0" smtClean="0"/>
              <a:t>	Решить задачу 1 с использованием для решения СЛАУ любой точный метод (Гаусса, </a:t>
            </a:r>
            <a:r>
              <a:rPr lang="en-US" dirty="0" smtClean="0"/>
              <a:t>LU</a:t>
            </a:r>
            <a:r>
              <a:rPr lang="ru-RU" dirty="0" smtClean="0"/>
              <a:t>-разложение, блочно-диагональная прогонка). В данной задаче матрицу системы можно хранить целиком в памяти, желательно только ненулевые диагонали*.</a:t>
            </a:r>
          </a:p>
          <a:p>
            <a:pPr eaLnBrk="1" hangingPunct="1">
              <a:spcBef>
                <a:spcPts val="600"/>
              </a:spcBef>
            </a:pPr>
            <a:endParaRPr lang="ru-RU" sz="1200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1780" y="2348880"/>
            <a:ext cx="3672408" cy="346454"/>
          </a:xfrm>
          <a:prstGeom prst="rect">
            <a:avLst/>
          </a:prstGeom>
          <a:noFill/>
        </p:spPr>
      </p:pic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  <a:t> 	</a:t>
            </a:r>
            <a:r>
              <a: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5720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5985284"/>
            <a:ext cx="8604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ru-RU" dirty="0" smtClean="0"/>
              <a:t>*Можно посмотреть способы хранения матрицы в </a:t>
            </a:r>
            <a:r>
              <a:rPr lang="en-US" dirty="0" smtClean="0"/>
              <a:t>LW_OverRelaxation.pdf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31981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ru-RU" altLang="ru-RU" dirty="0"/>
              <a:t>Порядок выполнения работы</a:t>
            </a:r>
            <a:endParaRPr lang="en-US" altLang="ru-RU" dirty="0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ru-RU" sz="2400" b="1" dirty="0" smtClean="0"/>
              <a:t>II</a:t>
            </a:r>
            <a:r>
              <a:rPr lang="ru-RU" altLang="ru-RU" sz="2400" b="1" dirty="0" smtClean="0"/>
              <a:t> </a:t>
            </a:r>
            <a:r>
              <a:rPr lang="ru-RU" altLang="ru-RU" sz="2200" b="1" dirty="0" smtClean="0"/>
              <a:t>Решение задачи с переменными коэффициентами</a:t>
            </a:r>
            <a:endParaRPr lang="ru-RU" sz="2200" dirty="0"/>
          </a:p>
          <a:p>
            <a:pPr marL="358775" indent="0" eaLnBrk="1" hangingPunct="1">
              <a:spcBef>
                <a:spcPct val="50000"/>
              </a:spcBef>
            </a:pPr>
            <a:r>
              <a:rPr lang="ru-RU" sz="2000" dirty="0" smtClean="0"/>
              <a:t>Рассматривается задача Дирихле (1) – (2) для линейного двумерного неоднородного эллиптического уравнения с переменными коэффициентами.</a:t>
            </a:r>
            <a:r>
              <a:rPr lang="en-US" sz="2000" i="1" dirty="0"/>
              <a:t>				        </a:t>
            </a:r>
            <a:endParaRPr lang="ru-RU" dirty="0"/>
          </a:p>
          <a:p>
            <a:pPr eaLnBrk="1" hangingPunct="1">
              <a:spcBef>
                <a:spcPct val="50000"/>
              </a:spcBef>
            </a:pPr>
            <a:r>
              <a:rPr lang="ru-RU" i="1" dirty="0"/>
              <a:t>Задача </a:t>
            </a:r>
            <a:r>
              <a:rPr lang="ru-RU" i="1" dirty="0" smtClean="0"/>
              <a:t>4 (4 </a:t>
            </a:r>
            <a:r>
              <a:rPr lang="ru-RU" i="1" dirty="0"/>
              <a:t>балла)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 smtClean="0"/>
              <a:t>Написать вычислительную программу на языке программирования C++ решения задачи (1)-(2) с параметрами, заданными функционально согласно варианту, методом переменных направлений.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dirty="0" smtClean="0"/>
              <a:t>Исследовать зависимость погрешности получаемого решения от величины шага сетки, построить соответствующие графики.</a:t>
            </a:r>
          </a:p>
          <a:p>
            <a:pPr lvl="0" eaLnBrk="1" hangingPunct="1">
              <a:spcBef>
                <a:spcPts val="600"/>
              </a:spcBef>
              <a:buFontTx/>
              <a:buAutoNum type="arabicPeriod"/>
            </a:pPr>
            <a:endParaRPr lang="ru-RU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5985284"/>
            <a:ext cx="8388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ts val="600"/>
              </a:spcBef>
            </a:pPr>
            <a:r>
              <a:rPr lang="ru-RU" dirty="0" smtClean="0"/>
              <a:t>*Самарский А.А. и др. Методы решения сеточных уравнений. Глава </a:t>
            </a:r>
            <a:r>
              <a:rPr lang="en-US" dirty="0" smtClean="0"/>
              <a:t>XI</a:t>
            </a:r>
            <a:r>
              <a:rPr lang="ru-RU" dirty="0" smtClean="0"/>
              <a:t>, § 4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981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dirty="0"/>
              <a:t>Лабораторная работа </a:t>
            </a:r>
            <a:r>
              <a:rPr lang="ru-RU" dirty="0" smtClean="0"/>
              <a:t>№3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512" y="1159001"/>
            <a:ext cx="878497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ru-RU" sz="2400" b="1" dirty="0"/>
              <a:t>Цель работы: </a:t>
            </a:r>
            <a:r>
              <a:rPr lang="ru-RU" sz="2400" dirty="0" smtClean="0"/>
              <a:t>получить навык численного решения краевых задач для уравнений эллиптического типа с использованием различных методов на примере задачи Дирихле для линейного двумерного неоднородного уравнения.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5749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1524000" y="2096851"/>
          <a:ext cx="7044444" cy="2376266"/>
        </p:xfrm>
        <a:graphic>
          <a:graphicData uri="http://schemas.openxmlformats.org/drawingml/2006/table">
            <a:tbl>
              <a:tblPr/>
              <a:tblGrid>
                <a:gridCol w="63963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226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1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+mn-lt"/>
                          <a:ea typeface="Calibri"/>
                          <a:cs typeface="Times New Roman"/>
                        </a:rPr>
                        <a:t>(1)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67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+mn-lt"/>
                          <a:ea typeface="Calibri"/>
                          <a:cs typeface="Times New Roman"/>
                        </a:rPr>
                        <a:t>(2)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251520" y="1232756"/>
            <a:ext cx="871321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 smtClean="0"/>
              <a:t>Рассматривается задача Дирихле для линейного двумерного неоднородного эллиптического уравнения с переменными коэффициентами:</a:t>
            </a:r>
            <a:endParaRPr lang="en-US" altLang="ru-RU" sz="200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6376" y="2456892"/>
            <a:ext cx="6484471" cy="684076"/>
          </a:xfrm>
          <a:prstGeom prst="rect">
            <a:avLst/>
          </a:prstGeom>
          <a:noFill/>
        </p:spPr>
      </p:pic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1" y="3284984"/>
            <a:ext cx="3315035" cy="396044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4005064"/>
            <a:ext cx="4125458" cy="360040"/>
          </a:xfrm>
          <a:prstGeom prst="rect">
            <a:avLst/>
          </a:prstGeom>
          <a:noFill/>
        </p:spPr>
      </p:pic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287524" y="5013176"/>
            <a:ext cx="84977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altLang="ru-RU" sz="2000" dirty="0" smtClean="0"/>
              <a:t>Данная задача может описывать, например, стационарный процесс распределения температуры в пластине.</a:t>
            </a:r>
            <a:endParaRPr lang="en-US" altLang="ru-RU" sz="2000" dirty="0"/>
          </a:p>
        </p:txBody>
      </p:sp>
      <p:sp>
        <p:nvSpPr>
          <p:cNvPr id="24" name="Заголовок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841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791580" y="2096851"/>
          <a:ext cx="7044444" cy="2632003"/>
        </p:xfrm>
        <a:graphic>
          <a:graphicData uri="http://schemas.openxmlformats.org/drawingml/2006/table">
            <a:tbl>
              <a:tblPr/>
              <a:tblGrid>
                <a:gridCol w="63963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226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+mn-lt"/>
                          <a:ea typeface="Calibri"/>
                          <a:cs typeface="Times New Roman"/>
                        </a:rPr>
                        <a:t>(1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'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smtClean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1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+mn-lt"/>
                          <a:ea typeface="Calibri"/>
                          <a:cs typeface="Times New Roman"/>
                        </a:rPr>
                        <a:t>(2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' </a:t>
                      </a:r>
                      <a:r>
                        <a:rPr lang="ru-RU" sz="2000" dirty="0" smtClean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67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38" marR="683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338" marR="6833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251521" y="1232756"/>
            <a:ext cx="84969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 smtClean="0"/>
              <a:t>Рассмотрим частный случай уравнения (1) – уравнение Пуассона с постоянными коэффициентами.</a:t>
            </a:r>
            <a:r>
              <a:rPr lang="ru-RU" sz="2000" dirty="0"/>
              <a:t> </a:t>
            </a:r>
            <a:r>
              <a:rPr lang="ru-RU" sz="2000" dirty="0" smtClean="0"/>
              <a:t>Получим следующую задачу: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Заголовок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085974"/>
            <a:ext cx="3622671" cy="292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841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287524" y="1124744"/>
            <a:ext cx="468127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-6350" eaLnBrk="1" hangingPunct="1">
              <a:spcBef>
                <a:spcPct val="50000"/>
              </a:spcBef>
            </a:pPr>
            <a:r>
              <a:rPr lang="ru-RU" sz="2000" dirty="0" smtClean="0"/>
              <a:t>Введем сетку</a:t>
            </a:r>
            <a:endParaRPr lang="ru-RU" sz="2000" i="1" dirty="0" smtClean="0"/>
          </a:p>
          <a:p>
            <a:pPr marL="6350" indent="444500" eaLnBrk="1" hangingPunct="1">
              <a:spcBef>
                <a:spcPct val="50000"/>
              </a:spcBef>
            </a:pPr>
            <a:endParaRPr lang="ru-RU" sz="2000" dirty="0" smtClean="0"/>
          </a:p>
          <a:p>
            <a:pPr marL="6350" indent="-6350" eaLnBrk="1" hangingPunct="1">
              <a:spcBef>
                <a:spcPct val="50000"/>
              </a:spcBef>
            </a:pPr>
            <a:r>
              <a:rPr lang="ru-RU" sz="2000" dirty="0" smtClean="0"/>
              <a:t>Для аппроксимации уравнения (1) будем использовать крестообразный шаблон. </a:t>
            </a:r>
            <a:r>
              <a:rPr lang="ru-RU" sz="2000" i="1" dirty="0" smtClean="0"/>
              <a:t> </a:t>
            </a:r>
            <a:endParaRPr lang="en-US" altLang="ru-RU" sz="2000" i="1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452320" y="3933056"/>
            <a:ext cx="684076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707904" y="5049180"/>
            <a:ext cx="5148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Уравнения, содержащие граничные условия, можно убрать из системы разностных уравнений, подставив вместо соответствующих неизвестных их значения. </a:t>
            </a:r>
            <a:endParaRPr lang="ru-RU" dirty="0"/>
          </a:p>
        </p:txBody>
      </p:sp>
      <p:sp>
        <p:nvSpPr>
          <p:cNvPr id="25" name="Заголовок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Разностная схема</a:t>
            </a:r>
            <a:endParaRPr lang="ru-RU" dirty="0"/>
          </a:p>
        </p:txBody>
      </p:sp>
      <p:pic>
        <p:nvPicPr>
          <p:cNvPr id="74757" name="Picture 5" descr="https://cf.ppt-online.org/files/slide/o/O5oxH32TaGZP07CE4SkYyAi6cQ1rmfVUuqDtXW/slide-12.jpg"/>
          <p:cNvPicPr>
            <a:picLocks noChangeAspect="1" noChangeArrowheads="1"/>
          </p:cNvPicPr>
          <p:nvPr/>
        </p:nvPicPr>
        <p:blipFill>
          <a:blip r:embed="rId3" cstate="print"/>
          <a:srcRect l="25096" t="26612" r="23225" b="7842"/>
          <a:stretch>
            <a:fillRect/>
          </a:stretch>
        </p:blipFill>
        <p:spPr bwMode="auto">
          <a:xfrm>
            <a:off x="5184068" y="1052736"/>
            <a:ext cx="3746311" cy="3558995"/>
          </a:xfrm>
          <a:prstGeom prst="rect">
            <a:avLst/>
          </a:prstGeom>
          <a:noFill/>
        </p:spPr>
      </p:pic>
      <p:sp>
        <p:nvSpPr>
          <p:cNvPr id="74803" name="Rectangle 5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4804" name="Rectangle 52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05" name="Rectangle 53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06" name="Rectangle 54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0" y="193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08" name="Rectangle 56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11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4819" name="Rectangle 6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4820" name="Rectangle 68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21" name="Rectangle 69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22" name="Rectangle 70"/>
          <p:cNvSpPr>
            <a:spLocks noChangeArrowheads="1"/>
          </p:cNvSpPr>
          <p:nvPr/>
        </p:nvSpPr>
        <p:spPr bwMode="auto">
          <a:xfrm>
            <a:off x="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23" name="Rectangle 71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24" name="Rectangle 72"/>
          <p:cNvSpPr>
            <a:spLocks noChangeArrowheads="1"/>
          </p:cNvSpPr>
          <p:nvPr/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25" name="Rectangle 73"/>
          <p:cNvSpPr>
            <a:spLocks noChangeArrowheads="1"/>
          </p:cNvSpPr>
          <p:nvPr/>
        </p:nvSpPr>
        <p:spPr bwMode="auto">
          <a:xfrm>
            <a:off x="0" y="2800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4834" name="Picture 8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3130252"/>
            <a:ext cx="4714875" cy="647700"/>
          </a:xfrm>
          <a:prstGeom prst="rect">
            <a:avLst/>
          </a:prstGeom>
          <a:noFill/>
        </p:spPr>
      </p:pic>
      <p:pic>
        <p:nvPicPr>
          <p:cNvPr id="74833" name="Picture 8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9612" y="3777952"/>
            <a:ext cx="733425" cy="333375"/>
          </a:xfrm>
          <a:prstGeom prst="rect">
            <a:avLst/>
          </a:prstGeom>
          <a:noFill/>
        </p:spPr>
      </p:pic>
      <p:pic>
        <p:nvPicPr>
          <p:cNvPr id="74832" name="Picture 8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99878" y="3789040"/>
            <a:ext cx="2724150" cy="304800"/>
          </a:xfrm>
          <a:prstGeom prst="rect">
            <a:avLst/>
          </a:prstGeom>
          <a:noFill/>
        </p:spPr>
      </p:pic>
      <p:sp>
        <p:nvSpPr>
          <p:cNvPr id="74835" name="Rectangle 8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4836" name="Rectangle 84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37" name="Rectangle 85"/>
          <p:cNvSpPr>
            <a:spLocks noChangeArrowheads="1"/>
          </p:cNvSpPr>
          <p:nvPr/>
        </p:nvSpPr>
        <p:spPr bwMode="auto">
          <a:xfrm>
            <a:off x="0" y="1438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38" name="Rectangle 86"/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39" name="Rectangle 87"/>
          <p:cNvSpPr>
            <a:spLocks noChangeArrowheads="1"/>
          </p:cNvSpPr>
          <p:nvPr/>
        </p:nvSpPr>
        <p:spPr bwMode="auto">
          <a:xfrm>
            <a:off x="0" y="209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40" name="Rectangle 88"/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41" name="Rectangle 89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45" name="Rectangle 9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4844" name="Picture 9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540" y="1592796"/>
            <a:ext cx="4219575" cy="333375"/>
          </a:xfrm>
          <a:prstGeom prst="rect">
            <a:avLst/>
          </a:prstGeom>
          <a:noFill/>
        </p:spPr>
      </p:pic>
      <p:sp>
        <p:nvSpPr>
          <p:cNvPr id="74846" name="Rectangle 94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4850" name="Picture 9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4351945"/>
            <a:ext cx="2381250" cy="352425"/>
          </a:xfrm>
          <a:prstGeom prst="rect">
            <a:avLst/>
          </a:prstGeom>
          <a:noFill/>
        </p:spPr>
      </p:pic>
      <p:pic>
        <p:nvPicPr>
          <p:cNvPr id="74849" name="Picture 9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4704370"/>
            <a:ext cx="2400300" cy="361950"/>
          </a:xfrm>
          <a:prstGeom prst="rect">
            <a:avLst/>
          </a:prstGeom>
          <a:noFill/>
        </p:spPr>
      </p:pic>
      <p:pic>
        <p:nvPicPr>
          <p:cNvPr id="74848" name="Picture 96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5066320"/>
            <a:ext cx="2305050" cy="342900"/>
          </a:xfrm>
          <a:prstGeom prst="rect">
            <a:avLst/>
          </a:prstGeom>
          <a:noFill/>
        </p:spPr>
      </p:pic>
      <p:pic>
        <p:nvPicPr>
          <p:cNvPr id="74847" name="Picture 95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5409220"/>
            <a:ext cx="2362200" cy="333375"/>
          </a:xfrm>
          <a:prstGeom prst="rect">
            <a:avLst/>
          </a:prstGeom>
          <a:noFill/>
        </p:spPr>
      </p:pic>
      <p:sp>
        <p:nvSpPr>
          <p:cNvPr id="74851" name="Rectangle 9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4852" name="Rectangle 100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53" name="Rectangle 101"/>
          <p:cNvSpPr>
            <a:spLocks noChangeArrowheads="1"/>
          </p:cNvSpPr>
          <p:nvPr/>
        </p:nvSpPr>
        <p:spPr bwMode="auto">
          <a:xfrm>
            <a:off x="0" y="1171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54" name="Rectangle 102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55" name="Rectangle 103"/>
          <p:cNvSpPr>
            <a:spLocks noChangeArrowheads="1"/>
          </p:cNvSpPr>
          <p:nvPr/>
        </p:nvSpPr>
        <p:spPr bwMode="auto">
          <a:xfrm>
            <a:off x="0" y="1847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41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215516" y="1064930"/>
            <a:ext cx="8785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 smtClean="0"/>
              <a:t>Рассмотрим, как преобразуются уравнения разностной схемы для приграничных точек, на примере уравнений при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ru-RU" sz="2000" dirty="0" smtClean="0"/>
              <a:t>: </a:t>
            </a:r>
            <a:endParaRPr lang="en-US" altLang="ru-RU" sz="2000" i="1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Заголовок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Разностная схема</a:t>
            </a:r>
            <a:endParaRPr lang="ru-RU" dirty="0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1438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465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0" y="5334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6677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1935088"/>
            <a:ext cx="1714500" cy="304800"/>
          </a:xfrm>
          <a:prstGeom prst="rect">
            <a:avLst/>
          </a:prstGeom>
          <a:noFill/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5737" y="2239888"/>
            <a:ext cx="5324475" cy="695325"/>
          </a:xfrm>
          <a:prstGeom prst="rect">
            <a:avLst/>
          </a:prstGeom>
          <a:noFill/>
        </p:spPr>
      </p:pic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3267050"/>
            <a:ext cx="1724025" cy="304800"/>
          </a:xfrm>
          <a:prstGeom prst="rect">
            <a:avLst/>
          </a:prstGeom>
          <a:noFill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5737" y="3571850"/>
            <a:ext cx="4800600" cy="676275"/>
          </a:xfrm>
          <a:prstGeom prst="rect">
            <a:avLst/>
          </a:prstGeom>
          <a:noFill/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4608165"/>
            <a:ext cx="1743075" cy="304800"/>
          </a:xfrm>
          <a:prstGeom prst="rect">
            <a:avLst/>
          </a:prstGeom>
          <a:noFill/>
        </p:spPr>
      </p:pic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5737" y="4912965"/>
            <a:ext cx="5076825" cy="676275"/>
          </a:xfrm>
          <a:prstGeom prst="rect">
            <a:avLst/>
          </a:prstGeom>
          <a:noFill/>
        </p:spPr>
      </p:pic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53975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539750" y="2438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539750" y="3419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7452320" y="1880828"/>
            <a:ext cx="0" cy="1116124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7452320" y="2456892"/>
            <a:ext cx="68407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7452320" y="3681028"/>
            <a:ext cx="0" cy="576064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7452320" y="3681028"/>
            <a:ext cx="68407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7380312" y="4941168"/>
            <a:ext cx="0" cy="576064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7380312" y="5517232"/>
            <a:ext cx="68407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841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287275" y="1124744"/>
            <a:ext cx="878522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-6350" eaLnBrk="1" hangingPunct="1">
              <a:spcBef>
                <a:spcPct val="50000"/>
              </a:spcBef>
            </a:pPr>
            <a:r>
              <a:rPr lang="ru-RU" altLang="ru-RU" sz="2000" dirty="0" smtClean="0"/>
              <a:t>Неизвестные </a:t>
            </a:r>
            <a:r>
              <a:rPr lang="en-US" altLang="ru-RU" sz="2000" i="1" dirty="0" err="1" smtClean="0"/>
              <a:t>U</a:t>
            </a:r>
            <a:r>
              <a:rPr lang="en-US" altLang="ru-RU" sz="2000" i="1" baseline="-25000" dirty="0" err="1" smtClean="0"/>
              <a:t>i,j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образуют в данном случае матрицу. </a:t>
            </a:r>
            <a:br>
              <a:rPr lang="ru-RU" altLang="ru-RU" sz="2000" dirty="0" smtClean="0"/>
            </a:br>
            <a:r>
              <a:rPr lang="ru-RU" altLang="ru-RU" sz="2000" dirty="0" smtClean="0"/>
              <a:t>Для формирования СЛАУ преобразуем их в вектор неизвестных следующим образом:</a:t>
            </a:r>
            <a:endParaRPr lang="en-US" altLang="ru-RU" sz="2000" dirty="0" smtClean="0"/>
          </a:p>
          <a:p>
            <a:pPr marL="6350" indent="-6350" eaLnBrk="1" hangingPunct="1">
              <a:spcBef>
                <a:spcPct val="50000"/>
              </a:spcBef>
            </a:pPr>
            <a:r>
              <a:rPr lang="en-US" altLang="ru-RU" sz="2000" b="1" dirty="0" smtClean="0"/>
              <a:t>U</a:t>
            </a:r>
            <a:r>
              <a:rPr lang="en-US" altLang="ru-RU" sz="2000" i="1" dirty="0" smtClean="0"/>
              <a:t> = </a:t>
            </a:r>
            <a:r>
              <a:rPr lang="ru-RU" altLang="ru-RU" sz="2000" i="1" dirty="0" smtClean="0"/>
              <a:t>(</a:t>
            </a:r>
            <a:r>
              <a:rPr lang="en-US" altLang="ru-RU" sz="2000" i="1" dirty="0" smtClean="0"/>
              <a:t>U</a:t>
            </a:r>
            <a:r>
              <a:rPr lang="en-US" altLang="ru-RU" sz="2000" i="1" baseline="-25000" dirty="0" smtClean="0"/>
              <a:t>1,1</a:t>
            </a:r>
            <a:r>
              <a:rPr lang="en-US" altLang="ru-RU" sz="2000" i="1" dirty="0" smtClean="0"/>
              <a:t>, U</a:t>
            </a:r>
            <a:r>
              <a:rPr lang="en-US" altLang="ru-RU" sz="2000" i="1" baseline="-25000" dirty="0" smtClean="0"/>
              <a:t>2,1</a:t>
            </a:r>
            <a:r>
              <a:rPr lang="en-US" altLang="ru-RU" sz="2000" i="1" dirty="0" smtClean="0"/>
              <a:t>, U</a:t>
            </a:r>
            <a:r>
              <a:rPr lang="en-US" altLang="ru-RU" sz="2000" i="1" baseline="-25000" dirty="0" smtClean="0"/>
              <a:t>3,1</a:t>
            </a:r>
            <a:r>
              <a:rPr lang="en-US" altLang="ru-RU" sz="2000" i="1" dirty="0" smtClean="0"/>
              <a:t>, … U</a:t>
            </a:r>
            <a:r>
              <a:rPr lang="en-US" altLang="ru-RU" sz="2000" i="1" baseline="-25000" dirty="0" smtClean="0"/>
              <a:t>n-1,1</a:t>
            </a:r>
            <a:r>
              <a:rPr lang="en-US" altLang="ru-RU" sz="2000" i="1" dirty="0" smtClean="0"/>
              <a:t>, U</a:t>
            </a:r>
            <a:r>
              <a:rPr lang="en-US" altLang="ru-RU" sz="2000" i="1" baseline="-25000" dirty="0" smtClean="0"/>
              <a:t>1,2</a:t>
            </a:r>
            <a:r>
              <a:rPr lang="en-US" altLang="ru-RU" sz="2000" i="1" dirty="0" smtClean="0"/>
              <a:t>, U</a:t>
            </a:r>
            <a:r>
              <a:rPr lang="en-US" altLang="ru-RU" sz="2000" i="1" baseline="-25000" dirty="0" smtClean="0"/>
              <a:t>2,2</a:t>
            </a:r>
            <a:r>
              <a:rPr lang="en-US" altLang="ru-RU" sz="2000" i="1" dirty="0" smtClean="0"/>
              <a:t>, … U</a:t>
            </a:r>
            <a:r>
              <a:rPr lang="en-US" altLang="ru-RU" sz="2000" i="1" baseline="-25000" dirty="0" smtClean="0"/>
              <a:t>n-1,2</a:t>
            </a:r>
            <a:r>
              <a:rPr lang="en-US" altLang="ru-RU" sz="2000" i="1" dirty="0" smtClean="0"/>
              <a:t>, … U</a:t>
            </a:r>
            <a:r>
              <a:rPr lang="en-US" altLang="ru-RU" sz="2000" i="1" baseline="-25000" dirty="0" smtClean="0"/>
              <a:t>1,n-1</a:t>
            </a:r>
            <a:r>
              <a:rPr lang="en-US" altLang="ru-RU" sz="2000" i="1" dirty="0" smtClean="0"/>
              <a:t>, U</a:t>
            </a:r>
            <a:r>
              <a:rPr lang="en-US" altLang="ru-RU" sz="2000" i="1" baseline="-25000" dirty="0" smtClean="0"/>
              <a:t>2,n-1</a:t>
            </a:r>
            <a:r>
              <a:rPr lang="en-US" altLang="ru-RU" sz="2000" i="1" dirty="0" smtClean="0"/>
              <a:t>, … U</a:t>
            </a:r>
            <a:r>
              <a:rPr lang="en-US" altLang="ru-RU" sz="2000" i="1" baseline="-25000" dirty="0" smtClean="0"/>
              <a:t>n-1,n-1</a:t>
            </a:r>
            <a:r>
              <a:rPr lang="en-US" altLang="ru-RU" sz="2000" i="1" dirty="0" smtClean="0"/>
              <a:t>)</a:t>
            </a:r>
          </a:p>
          <a:p>
            <a:pPr marL="6350" indent="-6350" eaLnBrk="1" hangingPunct="1">
              <a:spcBef>
                <a:spcPct val="50000"/>
              </a:spcBef>
            </a:pPr>
            <a:r>
              <a:rPr lang="ru-RU" sz="2000" dirty="0" smtClean="0"/>
              <a:t>Внутренние узлы сетки перечислены в порядке, соответствующем их расположению вдоль оси изменения координаты </a:t>
            </a:r>
            <a:r>
              <a:rPr lang="en-US" sz="2000" i="1" dirty="0" smtClean="0"/>
              <a:t>x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6350" indent="-6350" eaLnBrk="1" hangingPunct="1">
              <a:spcBef>
                <a:spcPct val="50000"/>
              </a:spcBef>
            </a:pPr>
            <a:r>
              <a:rPr lang="ru-RU" sz="2000" dirty="0" smtClean="0"/>
              <a:t>Тогда систему разностных уравнений </a:t>
            </a:r>
            <a:br>
              <a:rPr lang="ru-RU" sz="2000" dirty="0" smtClean="0"/>
            </a:br>
            <a:r>
              <a:rPr lang="ru-RU" sz="2000" dirty="0" smtClean="0"/>
              <a:t>можно записать в матричном виде</a:t>
            </a:r>
          </a:p>
          <a:p>
            <a:pPr marL="6350" indent="-6350" eaLnBrk="1" hangingPunct="1">
              <a:spcBef>
                <a:spcPct val="50000"/>
              </a:spcBef>
            </a:pPr>
            <a:r>
              <a:rPr lang="ru-RU" altLang="ru-RU" sz="2000" dirty="0" smtClean="0"/>
              <a:t>			</a:t>
            </a:r>
            <a:r>
              <a:rPr lang="en-US" altLang="ru-RU" sz="2000" b="1" dirty="0" smtClean="0"/>
              <a:t>AU</a:t>
            </a:r>
            <a:r>
              <a:rPr lang="en-US" altLang="ru-RU" sz="2000" dirty="0" smtClean="0"/>
              <a:t> = </a:t>
            </a:r>
            <a:r>
              <a:rPr lang="en-US" altLang="ru-RU" sz="2000" b="1" dirty="0" smtClean="0"/>
              <a:t>F</a:t>
            </a:r>
            <a:endParaRPr lang="ru-RU" altLang="ru-RU" sz="2000" b="1" dirty="0" smtClean="0"/>
          </a:p>
          <a:p>
            <a:pPr marL="6350" indent="-6350" eaLnBrk="1" hangingPunct="1">
              <a:spcBef>
                <a:spcPct val="50000"/>
              </a:spcBef>
            </a:pPr>
            <a:r>
              <a:rPr lang="en-US" altLang="ru-RU" sz="2000" b="1" dirty="0" smtClean="0"/>
              <a:t>F</a:t>
            </a:r>
            <a:r>
              <a:rPr lang="en-US" altLang="ru-RU" sz="2000" dirty="0" smtClean="0"/>
              <a:t> – </a:t>
            </a:r>
            <a:r>
              <a:rPr lang="ru-RU" altLang="ru-RU" sz="2000" dirty="0" smtClean="0"/>
              <a:t>вектор значений функции </a:t>
            </a:r>
            <a:r>
              <a:rPr lang="en-US" altLang="ru-RU" sz="2000" i="1" dirty="0" smtClean="0"/>
              <a:t>f(</a:t>
            </a:r>
            <a:r>
              <a:rPr lang="en-US" altLang="ru-RU" sz="2000" i="1" dirty="0" err="1" smtClean="0"/>
              <a:t>x,y</a:t>
            </a:r>
            <a:r>
              <a:rPr lang="en-US" altLang="ru-RU" sz="2000" i="1" dirty="0" smtClean="0"/>
              <a:t>)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/>
            </a:r>
            <a:br>
              <a:rPr lang="ru-RU" altLang="ru-RU" sz="2000" dirty="0" smtClean="0"/>
            </a:br>
            <a:r>
              <a:rPr lang="ru-RU" altLang="ru-RU" sz="2000" dirty="0" smtClean="0"/>
              <a:t>во внутренних узлах сетки, </a:t>
            </a:r>
            <a:br>
              <a:rPr lang="ru-RU" altLang="ru-RU" sz="2000" dirty="0" smtClean="0"/>
            </a:br>
            <a:r>
              <a:rPr lang="ru-RU" altLang="ru-RU" sz="2000" dirty="0" smtClean="0"/>
              <a:t>выстроенный аналогично </a:t>
            </a:r>
            <a:r>
              <a:rPr lang="en-US" altLang="ru-RU" sz="2000" b="1" dirty="0" smtClean="0"/>
              <a:t>U</a:t>
            </a:r>
            <a:endParaRPr lang="ru-RU" altLang="ru-RU" sz="2000" b="1" dirty="0" smtClean="0"/>
          </a:p>
          <a:p>
            <a:pPr marL="6350" indent="-6350" eaLnBrk="1" hangingPunct="1">
              <a:spcBef>
                <a:spcPct val="50000"/>
              </a:spcBef>
            </a:pPr>
            <a:r>
              <a:rPr lang="en-US" altLang="ru-RU" sz="2000" b="1" dirty="0" smtClean="0"/>
              <a:t>A</a:t>
            </a:r>
            <a:r>
              <a:rPr lang="en-US" altLang="ru-RU" sz="2000" dirty="0" smtClean="0"/>
              <a:t> –</a:t>
            </a:r>
            <a:r>
              <a:rPr lang="ru-RU" altLang="ru-RU" sz="2000" dirty="0" smtClean="0"/>
              <a:t> матрица коэффициентов: </a:t>
            </a:r>
            <a:br>
              <a:rPr lang="ru-RU" altLang="ru-RU" sz="2000" dirty="0" smtClean="0"/>
            </a:br>
            <a:r>
              <a:rPr lang="ru-RU" altLang="ru-RU" sz="2000" dirty="0" smtClean="0"/>
              <a:t>имеет 5 диагоналей.</a:t>
            </a:r>
            <a:endParaRPr lang="en-US" altLang="ru-RU" sz="200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488324" y="4149080"/>
            <a:ext cx="684076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 l="3215" r="5170"/>
          <a:stretch>
            <a:fillRect/>
          </a:stretch>
        </p:blipFill>
        <p:spPr bwMode="auto">
          <a:xfrm>
            <a:off x="4860032" y="3356992"/>
            <a:ext cx="410445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Прямая со стрелкой 22"/>
          <p:cNvCxnSpPr/>
          <p:nvPr/>
        </p:nvCxnSpPr>
        <p:spPr>
          <a:xfrm>
            <a:off x="5868144" y="5229200"/>
            <a:ext cx="1908212" cy="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5868144" y="5769260"/>
            <a:ext cx="1908212" cy="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868144" y="4653136"/>
            <a:ext cx="1908212" cy="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dirty="0" smtClean="0"/>
              <a:t>Матрица СЛАУ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841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Матрица СЛАУ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59532" y="98072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Например, для </a:t>
            </a:r>
            <a:r>
              <a:rPr lang="en-US" dirty="0" smtClean="0"/>
              <a:t>n = </a:t>
            </a:r>
            <a:r>
              <a:rPr lang="ru-RU" dirty="0" smtClean="0"/>
              <a:t>6</a:t>
            </a:r>
            <a:r>
              <a:rPr lang="en-US" dirty="0" smtClean="0"/>
              <a:t>, </a:t>
            </a:r>
            <a:r>
              <a:rPr lang="en-US" dirty="0" smtClean="0"/>
              <a:t>m = 5</a:t>
            </a:r>
            <a:r>
              <a:rPr lang="ru-RU" dirty="0" smtClean="0"/>
              <a:t> с учетом исключения граничных точек </a:t>
            </a:r>
            <a:r>
              <a:rPr lang="ru-RU" dirty="0" smtClean="0"/>
              <a:t>индексы будут меняться в диапазоне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1…</a:t>
            </a:r>
            <a:r>
              <a:rPr lang="ru-RU" dirty="0" smtClean="0"/>
              <a:t>5,</a:t>
            </a:r>
            <a:r>
              <a:rPr lang="en-US" i="1" dirty="0" smtClean="0"/>
              <a:t> </a:t>
            </a:r>
            <a:r>
              <a:rPr lang="en-US" i="1" dirty="0" smtClean="0"/>
              <a:t>j </a:t>
            </a:r>
            <a:r>
              <a:rPr lang="en-US" dirty="0" smtClean="0"/>
              <a:t>= 1…4</a:t>
            </a:r>
            <a:r>
              <a:rPr lang="ru-RU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система будет </a:t>
            </a:r>
            <a:r>
              <a:rPr lang="ru-RU" dirty="0" smtClean="0"/>
              <a:t>иметь вид: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0332" y="1814615"/>
            <a:ext cx="1583668" cy="168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385" y="1592796"/>
            <a:ext cx="7375943" cy="514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Прямоугольник 17"/>
          <p:cNvSpPr/>
          <p:nvPr/>
        </p:nvSpPr>
        <p:spPr>
          <a:xfrm>
            <a:off x="7560332" y="3779745"/>
            <a:ext cx="1296144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</a:t>
            </a:r>
            <a:r>
              <a:rPr lang="en-US" sz="1400" dirty="0" smtClean="0"/>
              <a:t>– </a:t>
            </a:r>
            <a:r>
              <a:rPr lang="ru-RU" sz="1400" dirty="0" smtClean="0"/>
              <a:t>правая часть</a:t>
            </a:r>
          </a:p>
          <a:p>
            <a:r>
              <a:rPr lang="ru-RU" sz="1400" dirty="0" smtClean="0"/>
              <a:t>основного уравнения</a:t>
            </a:r>
          </a:p>
          <a:p>
            <a:endParaRPr lang="ru-RU" sz="1400" dirty="0" smtClean="0"/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f'</a:t>
            </a:r>
            <a:r>
              <a:rPr lang="en-US" sz="1600" dirty="0" smtClean="0"/>
              <a:t> </a:t>
            </a:r>
            <a:r>
              <a:rPr lang="en-US" sz="1400" dirty="0" smtClean="0"/>
              <a:t>– </a:t>
            </a:r>
            <a:r>
              <a:rPr lang="ru-RU" sz="1400" dirty="0" smtClean="0"/>
              <a:t>правая часть </a:t>
            </a:r>
          </a:p>
          <a:p>
            <a:r>
              <a:rPr lang="ru-RU" sz="1400" dirty="0" smtClean="0"/>
              <a:t>с учетом граничных </a:t>
            </a:r>
          </a:p>
          <a:p>
            <a:r>
              <a:rPr lang="ru-RU" sz="1400" dirty="0" smtClean="0"/>
              <a:t>условий</a:t>
            </a:r>
            <a:endParaRPr lang="ru-RU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41841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4355976" y="1736812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dirty="0" smtClean="0"/>
              <a:t>Полученную матрицу можно представить в </a:t>
            </a:r>
            <a:r>
              <a:rPr lang="ru-RU" altLang="ru-RU" dirty="0" err="1" smtClean="0"/>
              <a:t>блочно-трехдиагональном</a:t>
            </a:r>
            <a:r>
              <a:rPr lang="ru-RU" altLang="ru-RU" dirty="0" smtClean="0"/>
              <a:t> виде: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где </a:t>
            </a:r>
            <a:r>
              <a:rPr lang="en-US" dirty="0" smtClean="0"/>
              <a:t>B – </a:t>
            </a:r>
            <a:r>
              <a:rPr lang="ru-RU" dirty="0" err="1" smtClean="0"/>
              <a:t>трехдиагональная</a:t>
            </a:r>
            <a:r>
              <a:rPr lang="ru-RU" dirty="0" smtClean="0"/>
              <a:t> матрица, </a:t>
            </a:r>
          </a:p>
          <a:p>
            <a:r>
              <a:rPr lang="ru-RU" dirty="0" smtClean="0"/>
              <a:t>      С</a:t>
            </a:r>
            <a:r>
              <a:rPr lang="en-US" dirty="0" smtClean="0"/>
              <a:t> – </a:t>
            </a:r>
            <a:r>
              <a:rPr lang="ru-RU" dirty="0" smtClean="0"/>
              <a:t>диагональная матрица.</a:t>
            </a:r>
          </a:p>
          <a:p>
            <a:endParaRPr lang="ru-RU" dirty="0" smtClean="0"/>
          </a:p>
          <a:p>
            <a:r>
              <a:rPr lang="ru-RU" dirty="0" smtClean="0"/>
              <a:t>При решении полученной СЛАУ можно использовать, например, блочную </a:t>
            </a:r>
            <a:r>
              <a:rPr lang="ru-RU" dirty="0" err="1" smtClean="0"/>
              <a:t>трехдиагональную</a:t>
            </a:r>
            <a:r>
              <a:rPr lang="ru-RU" dirty="0" smtClean="0"/>
              <a:t> прогонку*.</a:t>
            </a:r>
            <a:endParaRPr lang="ru-RU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Матрица СЛАУ</a:t>
            </a:r>
            <a:endParaRPr lang="ru-RU" dirty="0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36812"/>
            <a:ext cx="3862492" cy="334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Прямоугольник 20"/>
          <p:cNvSpPr/>
          <p:nvPr/>
        </p:nvSpPr>
        <p:spPr>
          <a:xfrm>
            <a:off x="287524" y="1232756"/>
            <a:ext cx="40684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Общий вид матрицы:</a:t>
            </a:r>
          </a:p>
        </p:txBody>
      </p:sp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4068" y="2636912"/>
            <a:ext cx="25431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Прямоугольник 23"/>
          <p:cNvSpPr/>
          <p:nvPr/>
        </p:nvSpPr>
        <p:spPr>
          <a:xfrm>
            <a:off x="323528" y="5985284"/>
            <a:ext cx="8388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ts val="600"/>
              </a:spcBef>
            </a:pPr>
            <a:r>
              <a:rPr lang="ru-RU" dirty="0" smtClean="0"/>
              <a:t>*Самарский А.А. и др. Методы решения сеточных уравнений. Глава </a:t>
            </a:r>
            <a:r>
              <a:rPr lang="en-US" dirty="0" smtClean="0"/>
              <a:t>II</a:t>
            </a:r>
            <a:r>
              <a:rPr lang="ru-RU" dirty="0" smtClean="0"/>
              <a:t>, § 4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841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61704</TotalTime>
  <Words>366</Words>
  <Application>Microsoft Office PowerPoint</Application>
  <PresentationFormat>Экран (4:3)</PresentationFormat>
  <Paragraphs>116</Paragraphs>
  <Slides>12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Оформление по умолчанию</vt:lpstr>
      <vt:lpstr>Лабораторная работа №3   Решение краевых задач для эллиптических уравнений</vt:lpstr>
      <vt:lpstr>Лабораторная работа №3</vt:lpstr>
      <vt:lpstr>Постановка задачи</vt:lpstr>
      <vt:lpstr>Постановка задачи</vt:lpstr>
      <vt:lpstr>Разностная схема</vt:lpstr>
      <vt:lpstr>Разностная схема</vt:lpstr>
      <vt:lpstr>Матрица СЛАУ</vt:lpstr>
      <vt:lpstr>Матрица СЛАУ</vt:lpstr>
      <vt:lpstr>Матрица СЛАУ</vt:lpstr>
      <vt:lpstr>Порядок выполнения работы</vt:lpstr>
      <vt:lpstr>Порядок выполнения работы</vt:lpstr>
      <vt:lpstr>Порядок выполнения работы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SV</dc:creator>
  <cp:lastModifiedBy>Альфия Маратовна</cp:lastModifiedBy>
  <cp:revision>373</cp:revision>
  <dcterms:created xsi:type="dcterms:W3CDTF">2007-10-19T06:51:05Z</dcterms:created>
  <dcterms:modified xsi:type="dcterms:W3CDTF">2020-04-29T07:22:10Z</dcterms:modified>
</cp:coreProperties>
</file>