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79" r:id="rId2"/>
    <p:sldId id="581" r:id="rId3"/>
    <p:sldId id="582" r:id="rId4"/>
    <p:sldId id="596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584" r:id="rId15"/>
    <p:sldId id="615" r:id="rId16"/>
    <p:sldId id="602" r:id="rId17"/>
    <p:sldId id="616" r:id="rId18"/>
    <p:sldId id="617" r:id="rId19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Тема 2.2. Системное и прикладное программное обеспечение высокопроизводительных вычислительных систем" id="{4FD94B5D-B5B6-4883-A353-8503E5850F70}">
          <p14:sldIdLst>
            <p14:sldId id="579"/>
            <p14:sldId id="581"/>
            <p14:sldId id="582"/>
          </p14:sldIdLst>
        </p14:section>
        <p14:section name="Тема 2.1. Модели и средства параллельного программирования" id="{3A87592D-45AC-4181-B343-9845FB1256CE}">
          <p14:sldIdLst>
            <p14:sldId id="590"/>
            <p14:sldId id="596"/>
            <p14:sldId id="597"/>
            <p14:sldId id="598"/>
            <p14:sldId id="599"/>
            <p14:sldId id="600"/>
            <p14:sldId id="601"/>
            <p14:sldId id="605"/>
          </p14:sldIdLst>
        </p14:section>
        <p14:section name="Раздел по умолчанию" id="{90DF11DE-4EF5-49CC-AF2C-C7C0EFAE03D3}">
          <p14:sldIdLst/>
        </p14:section>
        <p14:section name="Тема 1.1. Введение в параллельную обработку данных" id="{71505FF6-C4F4-4F1B-A58E-FDF33305B3F5}">
          <p14:sldIdLst/>
        </p14:section>
        <p14:section name="Тема 1.2. Архитектуры параллельных вычислительных систем" id="{C0671181-A27C-4716-BAD6-4CA87521ED55}">
          <p14:sldIdLst>
            <p14:sldId id="584"/>
            <p14:sldId id="602"/>
            <p14:sldId id="603"/>
            <p14:sldId id="6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50021"/>
    <a:srgbClr val="CC3300"/>
    <a:srgbClr val="800000"/>
    <a:srgbClr val="FF0000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9" autoAdjust="0"/>
    <p:restoredTop sz="89928" autoAdjust="0"/>
  </p:normalViewPr>
  <p:slideViewPr>
    <p:cSldViewPr showGuides="1">
      <p:cViewPr varScale="1">
        <p:scale>
          <a:sx n="49" d="100"/>
          <a:sy n="49" d="100"/>
        </p:scale>
        <p:origin x="-90" y="-618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2154" y="-102"/>
      </p:cViewPr>
      <p:guideLst>
        <p:guide orient="horz" pos="2160"/>
        <p:guide pos="288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8206A8-6638-4F96-BA67-26DF9BFA1F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86037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CD3910-3C8D-4064-85CF-2B1E3D293B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8454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425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8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14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15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16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17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18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0F6D-EB6E-44A8-B090-3BF9776B39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4996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16AF-C49E-4D83-A84F-52D5272291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7858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B8070-BBD2-4790-B4C1-589528FABD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7925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82700-309F-4B04-8E51-61B7FD741D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0840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E7D3-4AAE-436E-B89E-EAC7974D17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400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DC-9EEE-4BBC-B56E-D536A8FDA1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4570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BE49C-53EC-484C-84EE-7CB1F8722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081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8F317-2F85-440B-A0C9-D7458A3019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2375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ACCA-77FA-46DD-8663-CB5AF6599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6094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4AB7-FF2E-4357-BFBC-BDF0CF675B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3567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EB9C6-D385-48E1-ACAE-43D5789519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512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3C815-CA14-43C5-9AA8-2BCC91EA9AF3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8121650" y="30163"/>
            <a:ext cx="984250" cy="614362"/>
            <a:chOff x="6986" y="3245"/>
            <a:chExt cx="1454" cy="844"/>
          </a:xfrm>
        </p:grpSpPr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7243" y="3245"/>
              <a:ext cx="1197" cy="844"/>
            </a:xfrm>
            <a:custGeom>
              <a:avLst/>
              <a:gdLst>
                <a:gd name="T0" fmla="*/ 0 w 1601"/>
                <a:gd name="T1" fmla="*/ 1099 h 1129"/>
                <a:gd name="T2" fmla="*/ 1106 w 1601"/>
                <a:gd name="T3" fmla="*/ 0 h 1129"/>
                <a:gd name="T4" fmla="*/ 1601 w 1601"/>
                <a:gd name="T5" fmla="*/ 0 h 1129"/>
                <a:gd name="T6" fmla="*/ 1113 w 1601"/>
                <a:gd name="T7" fmla="*/ 1129 h 1129"/>
                <a:gd name="T8" fmla="*/ 1072 w 1601"/>
                <a:gd name="T9" fmla="*/ 1080 h 1129"/>
                <a:gd name="T10" fmla="*/ 1009 w 1601"/>
                <a:gd name="T11" fmla="*/ 1051 h 1129"/>
                <a:gd name="T12" fmla="*/ 923 w 1601"/>
                <a:gd name="T13" fmla="*/ 1025 h 1129"/>
                <a:gd name="T14" fmla="*/ 824 w 1601"/>
                <a:gd name="T15" fmla="*/ 1005 h 1129"/>
                <a:gd name="T16" fmla="*/ 694 w 1601"/>
                <a:gd name="T17" fmla="*/ 998 h 1129"/>
                <a:gd name="T18" fmla="*/ 537 w 1601"/>
                <a:gd name="T19" fmla="*/ 1009 h 1129"/>
                <a:gd name="T20" fmla="*/ 300 w 1601"/>
                <a:gd name="T21" fmla="*/ 1028 h 1129"/>
                <a:gd name="T22" fmla="*/ 147 w 1601"/>
                <a:gd name="T23" fmla="*/ 1050 h 1129"/>
                <a:gd name="T24" fmla="*/ 53 w 1601"/>
                <a:gd name="T25" fmla="*/ 1072 h 1129"/>
                <a:gd name="T26" fmla="*/ 0 w 1601"/>
                <a:gd name="T27" fmla="*/ 109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1" h="1129">
                  <a:moveTo>
                    <a:pt x="0" y="1099"/>
                  </a:moveTo>
                  <a:lnTo>
                    <a:pt x="1106" y="0"/>
                  </a:lnTo>
                  <a:lnTo>
                    <a:pt x="1601" y="0"/>
                  </a:lnTo>
                  <a:lnTo>
                    <a:pt x="1113" y="1129"/>
                  </a:lnTo>
                  <a:lnTo>
                    <a:pt x="1072" y="1080"/>
                  </a:lnTo>
                  <a:lnTo>
                    <a:pt x="1009" y="1051"/>
                  </a:lnTo>
                  <a:lnTo>
                    <a:pt x="923" y="1025"/>
                  </a:lnTo>
                  <a:lnTo>
                    <a:pt x="824" y="1005"/>
                  </a:lnTo>
                  <a:lnTo>
                    <a:pt x="694" y="998"/>
                  </a:lnTo>
                  <a:lnTo>
                    <a:pt x="537" y="1009"/>
                  </a:lnTo>
                  <a:lnTo>
                    <a:pt x="300" y="1028"/>
                  </a:lnTo>
                  <a:lnTo>
                    <a:pt x="147" y="1050"/>
                  </a:lnTo>
                  <a:lnTo>
                    <a:pt x="53" y="107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6986" y="3531"/>
              <a:ext cx="718" cy="475"/>
            </a:xfrm>
            <a:custGeom>
              <a:avLst/>
              <a:gdLst>
                <a:gd name="T0" fmla="*/ 0 w 960"/>
                <a:gd name="T1" fmla="*/ 128 h 635"/>
                <a:gd name="T2" fmla="*/ 960 w 960"/>
                <a:gd name="T3" fmla="*/ 0 h 635"/>
                <a:gd name="T4" fmla="*/ 300 w 960"/>
                <a:gd name="T5" fmla="*/ 635 h 635"/>
                <a:gd name="T6" fmla="*/ 285 w 960"/>
                <a:gd name="T7" fmla="*/ 530 h 635"/>
                <a:gd name="T8" fmla="*/ 259 w 960"/>
                <a:gd name="T9" fmla="*/ 417 h 635"/>
                <a:gd name="T10" fmla="*/ 225 w 960"/>
                <a:gd name="T11" fmla="*/ 308 h 635"/>
                <a:gd name="T12" fmla="*/ 168 w 960"/>
                <a:gd name="T13" fmla="*/ 229 h 635"/>
                <a:gd name="T14" fmla="*/ 97 w 960"/>
                <a:gd name="T15" fmla="*/ 177 h 635"/>
                <a:gd name="T16" fmla="*/ 0 w 960"/>
                <a:gd name="T17" fmla="*/ 12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635">
                  <a:moveTo>
                    <a:pt x="0" y="128"/>
                  </a:moveTo>
                  <a:lnTo>
                    <a:pt x="960" y="0"/>
                  </a:lnTo>
                  <a:lnTo>
                    <a:pt x="300" y="635"/>
                  </a:lnTo>
                  <a:lnTo>
                    <a:pt x="285" y="530"/>
                  </a:lnTo>
                  <a:lnTo>
                    <a:pt x="259" y="417"/>
                  </a:lnTo>
                  <a:lnTo>
                    <a:pt x="225" y="308"/>
                  </a:lnTo>
                  <a:lnTo>
                    <a:pt x="168" y="229"/>
                  </a:lnTo>
                  <a:lnTo>
                    <a:pt x="97" y="17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8258175" y="584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ru-RU" sz="1200" b="1"/>
              <a:t>УГАТУ</a:t>
            </a: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50825" y="6453188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6"/>
          <p:cNvSpPr>
            <a:spLocks noChangeShapeType="1"/>
          </p:cNvSpPr>
          <p:nvPr userDrawn="1"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32956"/>
            <a:ext cx="8642350" cy="786569"/>
          </a:xfrm>
        </p:spPr>
        <p:txBody>
          <a:bodyPr/>
          <a:lstStyle/>
          <a:p>
            <a:r>
              <a:rPr lang="ru-RU" sz="3600" b="1" dirty="0"/>
              <a:t>Лабораторная работа </a:t>
            </a:r>
            <a:r>
              <a:rPr lang="ru-RU" sz="3600" b="1" dirty="0" smtClean="0"/>
              <a:t>№4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400" b="1" dirty="0"/>
              <a:t>Решение начально-краевой задачи </a:t>
            </a:r>
            <a:r>
              <a:rPr lang="ru-RU" sz="3400" dirty="0"/>
              <a:t/>
            </a:r>
            <a:br>
              <a:rPr lang="ru-RU" sz="3400" dirty="0"/>
            </a:br>
            <a:r>
              <a:rPr lang="ru-RU" sz="3400" b="1" dirty="0"/>
              <a:t>для </a:t>
            </a:r>
            <a:r>
              <a:rPr lang="ru-RU" sz="3400" b="1" dirty="0" smtClean="0"/>
              <a:t>уравнений гиперболического типа</a:t>
            </a:r>
            <a:endParaRPr lang="ru-RU" altLang="ru-RU" sz="3400" b="1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1" dirty="0"/>
              <a:t>Теория разностных схем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5858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Явная схема "Крест"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516" y="1160748"/>
            <a:ext cx="8800492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Шаблон явной схемы содержит единственную </a:t>
            </a:r>
          </a:p>
          <a:p>
            <a:pPr marL="0" indent="0">
              <a:buNone/>
            </a:pPr>
            <a:r>
              <a:rPr lang="ru-RU" sz="2000" dirty="0" smtClean="0"/>
              <a:t>точку на верхнем временном слое: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Следовательно, можно явно выписать формулу для этой точки.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Порядок аппроксимации схемы: </a:t>
            </a:r>
            <a:r>
              <a:rPr lang="en-US" sz="2000" dirty="0" smtClean="0"/>
              <a:t>O(</a:t>
            </a:r>
            <a:r>
              <a:rPr lang="ru-RU" sz="2000" i="1" dirty="0" smtClean="0">
                <a:sym typeface="Symbol" panose="05050102010706020507" pitchFamily="18" charset="2"/>
              </a:rPr>
              <a:t>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sz="2000" i="1" dirty="0" smtClean="0">
                <a:sym typeface="Symbol" panose="05050102010706020507" pitchFamily="18" charset="2"/>
              </a:rPr>
              <a:t> </a:t>
            </a:r>
            <a:r>
              <a:rPr lang="ru-RU" sz="2000" baseline="30000" dirty="0" smtClean="0">
                <a:sym typeface="Symbol" panose="05050102010706020507" pitchFamily="18" charset="2"/>
              </a:rPr>
              <a:t> </a:t>
            </a:r>
            <a:r>
              <a:rPr lang="ru-RU" sz="2000" dirty="0" smtClean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,  т.е. второй по времени и по пространству.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Схема условно устойчива, условие устойчивости:</a:t>
            </a: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9532" y="2240868"/>
            <a:ext cx="5943517" cy="720080"/>
          </a:xfrm>
          <a:prstGeom prst="rect">
            <a:avLst/>
          </a:prstGeom>
          <a:noFill/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4797152"/>
            <a:ext cx="1152129" cy="728898"/>
          </a:xfrm>
          <a:prstGeom prst="rect">
            <a:avLst/>
          </a:prstGeom>
          <a:noFill/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7445643" y="1592796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445643" y="2420888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445643" y="242088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545543" y="242088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40469" y="13767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453532" y="2208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424428" y="3045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336196" y="10887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- 1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337631" y="108874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114692" y="108874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354186" y="1484784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Неявная схема "</a:t>
            </a:r>
            <a:r>
              <a:rPr lang="en-US" dirty="0" smtClean="0"/>
              <a:t>T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516" y="1160748"/>
            <a:ext cx="8800492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Шаблон неявной схемы содержит несколько </a:t>
            </a:r>
          </a:p>
          <a:p>
            <a:pPr marL="0" indent="0">
              <a:buNone/>
            </a:pPr>
            <a:r>
              <a:rPr lang="ru-RU" sz="2000" dirty="0" smtClean="0"/>
              <a:t>точек на верхнем временном слое: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Следовательно, для каждого временного слоя нужно решать СЛАУ. Матрица СЛАУ будет </a:t>
            </a:r>
            <a:r>
              <a:rPr lang="ru-RU" sz="2000" dirty="0" err="1" smtClean="0"/>
              <a:t>трехдиагональной</a:t>
            </a:r>
            <a:r>
              <a:rPr lang="ru-RU" sz="2000" dirty="0" smtClean="0"/>
              <a:t>, как и в случае неявной схемы для уравнения теплопроводности.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Порядок аппроксимации схемы: </a:t>
            </a:r>
            <a:r>
              <a:rPr lang="en-US" sz="2000" dirty="0" smtClean="0"/>
              <a:t>O(</a:t>
            </a:r>
            <a:r>
              <a:rPr lang="ru-RU" sz="2000" i="1" dirty="0" smtClean="0">
                <a:sym typeface="Symbol" panose="05050102010706020507" pitchFamily="18" charset="2"/>
              </a:rPr>
              <a:t>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sz="2000" i="1" dirty="0" smtClean="0">
                <a:sym typeface="Symbol" panose="05050102010706020507" pitchFamily="18" charset="2"/>
              </a:rPr>
              <a:t> </a:t>
            </a:r>
            <a:r>
              <a:rPr lang="ru-RU" sz="2000" baseline="30000" dirty="0" smtClean="0">
                <a:sym typeface="Symbol" panose="05050102010706020507" pitchFamily="18" charset="2"/>
              </a:rPr>
              <a:t> </a:t>
            </a:r>
            <a:r>
              <a:rPr lang="ru-RU" sz="2000" dirty="0" smtClean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,  т.е. второй по времени и по пространству.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Схема безусловно устойчива.</a:t>
            </a: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2060848"/>
            <a:ext cx="6037242" cy="684076"/>
          </a:xfrm>
          <a:prstGeom prst="rect">
            <a:avLst/>
          </a:prstGeom>
          <a:noFill/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7236296" y="1619508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236296" y="2447600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236296" y="161950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336196" y="161950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00375" y="142701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313438" y="2258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316416" y="3095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11421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- 1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128284" y="1142164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862664" y="114216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228184" y="1520788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151225" y="1520788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064388" y="1520465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Неявная схема с весами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516" y="1160748"/>
            <a:ext cx="8800492" cy="5364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Шаблон неявной схемы с весами также содержит </a:t>
            </a:r>
          </a:p>
          <a:p>
            <a:pPr marL="0" indent="0">
              <a:buNone/>
            </a:pPr>
            <a:r>
              <a:rPr lang="ru-RU" sz="2000" dirty="0" smtClean="0"/>
              <a:t>несколько точек на верхнем временном слое: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Следовательно, для каждого временного слоя нужно решать СЛАУ. Матрица СЛАУ также будет </a:t>
            </a:r>
            <a:r>
              <a:rPr lang="ru-RU" sz="2000" dirty="0" err="1" smtClean="0"/>
              <a:t>трехдиагональной</a:t>
            </a:r>
            <a:r>
              <a:rPr lang="ru-RU" sz="2000" dirty="0" smtClean="0"/>
              <a:t>. Схема условно устойчива при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Порядок аппроксимации схемы: </a:t>
            </a:r>
            <a:r>
              <a:rPr lang="en-US" sz="2000" dirty="0" smtClean="0"/>
              <a:t>O(</a:t>
            </a:r>
            <a:r>
              <a:rPr lang="ru-RU" sz="2000" i="1" dirty="0" smtClean="0">
                <a:sym typeface="Symbol" panose="05050102010706020507" pitchFamily="18" charset="2"/>
              </a:rPr>
              <a:t>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sz="2000" i="1" dirty="0" smtClean="0">
                <a:sym typeface="Symbol" panose="05050102010706020507" pitchFamily="18" charset="2"/>
              </a:rPr>
              <a:t> </a:t>
            </a:r>
            <a:r>
              <a:rPr lang="ru-RU" sz="2000" baseline="30000" dirty="0" smtClean="0">
                <a:sym typeface="Symbol" panose="05050102010706020507" pitchFamily="18" charset="2"/>
              </a:rPr>
              <a:t> </a:t>
            </a:r>
            <a:r>
              <a:rPr lang="ru-RU" sz="2000" dirty="0" smtClean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, но при специальном выборе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sym typeface="Symbol" panose="05050102010706020507" pitchFamily="18" charset="2"/>
              </a:rPr>
              <a:t>                                   и    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sym typeface="Symbol" panose="05050102010706020507" pitchFamily="18" charset="2"/>
              </a:rPr>
              <a:t>получаем схему повышенного порядка аппроксимации </a:t>
            </a:r>
            <a:r>
              <a:rPr lang="en-US" sz="2000" dirty="0" smtClean="0"/>
              <a:t>O(</a:t>
            </a:r>
            <a:r>
              <a:rPr lang="ru-RU" sz="2000" i="1" dirty="0" smtClean="0">
                <a:sym typeface="Symbol" panose="05050102010706020507" pitchFamily="18" charset="2"/>
              </a:rPr>
              <a:t></a:t>
            </a:r>
            <a:r>
              <a:rPr lang="en-US" sz="2000" i="1" dirty="0" smtClean="0">
                <a:sym typeface="Symbol" panose="05050102010706020507" pitchFamily="18" charset="2"/>
              </a:rPr>
              <a:t> 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ru-RU" sz="2000" baseline="30000" dirty="0" smtClean="0">
                <a:sym typeface="Symbol" panose="05050102010706020507" pitchFamily="18" charset="2"/>
              </a:rPr>
              <a:t> </a:t>
            </a:r>
            <a:r>
              <a:rPr lang="ru-RU" sz="2000" dirty="0" smtClean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ru-RU" sz="2000" i="1" baseline="30000" dirty="0" smtClean="0">
                <a:sym typeface="Symbol" panose="05050102010706020507" pitchFamily="18" charset="2"/>
              </a:rPr>
              <a:t>4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5556" y="1988840"/>
            <a:ext cx="4733925" cy="600075"/>
          </a:xfrm>
          <a:prstGeom prst="rect">
            <a:avLst/>
          </a:prstGeom>
          <a:noFill/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600908"/>
            <a:ext cx="3095625" cy="581025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2095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9772" y="3260973"/>
            <a:ext cx="3286125" cy="600075"/>
          </a:xfrm>
          <a:prstGeom prst="rect">
            <a:avLst/>
          </a:prstGeom>
          <a:noFill/>
        </p:spPr>
      </p:pic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2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564" y="5697252"/>
            <a:ext cx="1787108" cy="324036"/>
          </a:xfrm>
          <a:prstGeom prst="rect">
            <a:avLst/>
          </a:prstGeom>
          <a:noFill/>
        </p:spPr>
      </p:pic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4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697252"/>
            <a:ext cx="1990725" cy="323850"/>
          </a:xfrm>
          <a:prstGeom prst="rect">
            <a:avLst/>
          </a:prstGeom>
          <a:noFill/>
        </p:spPr>
      </p:pic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8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764" y="4617132"/>
            <a:ext cx="3076575" cy="638175"/>
          </a:xfrm>
          <a:prstGeom prst="rect">
            <a:avLst/>
          </a:prstGeom>
          <a:noFill/>
        </p:spPr>
      </p:pic>
      <p:cxnSp>
        <p:nvCxnSpPr>
          <p:cNvPr id="31" name="Прямая соединительная линия 30"/>
          <p:cNvCxnSpPr/>
          <p:nvPr/>
        </p:nvCxnSpPr>
        <p:spPr>
          <a:xfrm>
            <a:off x="7411161" y="1520788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411161" y="2348880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7411161" y="2348880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511061" y="2348880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7411161" y="3203684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511061" y="3203684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411161" y="152078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511061" y="152078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0469" y="132829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8453532" y="2159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456510" y="299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336196" y="33929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- 1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380312" y="339299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8114692" y="33929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6408204" y="1416284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18182" y="1416284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244408" y="1415961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Начальные и граничные условия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516" y="1160748"/>
            <a:ext cx="8800492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Для всех рассмотренных схем на порядок аппроксимации влияет аппроксимация:</a:t>
            </a:r>
          </a:p>
          <a:p>
            <a:pPr marL="0" indent="0"/>
            <a:r>
              <a:rPr lang="ru-RU" sz="2000" dirty="0" smtClean="0"/>
              <a:t>  </a:t>
            </a:r>
            <a:r>
              <a:rPr lang="ru-RU" sz="2000" dirty="0" smtClean="0"/>
              <a:t>второго начального условия (на производную) – есть всегда!</a:t>
            </a:r>
          </a:p>
          <a:p>
            <a:pPr marL="0" indent="0"/>
            <a:r>
              <a:rPr lang="ru-RU" sz="2000" dirty="0" smtClean="0"/>
              <a:t> </a:t>
            </a:r>
            <a:r>
              <a:rPr lang="ru-RU" sz="2000" dirty="0" smtClean="0"/>
              <a:t> граничных </a:t>
            </a:r>
            <a:r>
              <a:rPr lang="ru-RU" sz="2000" dirty="0" smtClean="0"/>
              <a:t>условий 2 и 3 рода – если </a:t>
            </a:r>
            <a:r>
              <a:rPr lang="ru-RU" sz="2000" dirty="0" smtClean="0"/>
              <a:t>есть.</a:t>
            </a:r>
            <a:endParaRPr lang="ru-RU" sz="2000" dirty="0"/>
          </a:p>
          <a:p>
            <a:pPr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Соответственно, </a:t>
            </a:r>
            <a:r>
              <a:rPr lang="en-US" sz="2000" dirty="0" smtClean="0"/>
              <a:t> </a:t>
            </a:r>
            <a:r>
              <a:rPr lang="ru-RU" sz="2000" dirty="0" smtClean="0"/>
              <a:t>для сохранения второго порядка аппроксимации </a:t>
            </a:r>
            <a:r>
              <a:rPr lang="ru-RU" sz="2000" dirty="0" smtClean="0"/>
              <a:t>нужно построить аппроксимацию первой производной из начального и граничных условий – также второго порядка.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Для схемы повышенного порядка аппроксимации граничные условия </a:t>
            </a:r>
            <a:br>
              <a:rPr lang="ru-RU" sz="2000" dirty="0" smtClean="0"/>
            </a:br>
            <a:r>
              <a:rPr lang="ru-RU" sz="2000" dirty="0" smtClean="0"/>
              <a:t>2 и 3 рода тоже должны быть повышенного (четвертого) порядка аппроксимации.</a:t>
            </a:r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</a:t>
            </a:r>
            <a:r>
              <a:rPr lang="ru-RU" altLang="ru-RU" sz="2400" b="1" dirty="0" smtClean="0"/>
              <a:t>Начально-краевая задача для уравнения переноса</a:t>
            </a:r>
            <a:endParaRPr lang="en-US" altLang="ru-RU" sz="2200" b="1" dirty="0"/>
          </a:p>
          <a:p>
            <a:pPr eaLnBrk="1" hangingPunct="1">
              <a:spcBef>
                <a:spcPct val="50000"/>
              </a:spcBef>
            </a:pPr>
            <a:r>
              <a:rPr lang="ru-RU" sz="2000" dirty="0" smtClean="0"/>
              <a:t>Рассматривается </a:t>
            </a:r>
            <a:r>
              <a:rPr lang="ru-RU" sz="2000" dirty="0" smtClean="0"/>
              <a:t>простейшая линейная одномерная задача для уравнения </a:t>
            </a:r>
            <a:r>
              <a:rPr lang="ru-RU" sz="2000" dirty="0" smtClean="0"/>
              <a:t>переноса (1) – (3). </a:t>
            </a:r>
          </a:p>
          <a:p>
            <a:pPr eaLnBrk="1" hangingPunct="1">
              <a:spcBef>
                <a:spcPct val="50000"/>
              </a:spcBef>
            </a:pPr>
            <a:r>
              <a:rPr lang="ru-RU" sz="2000" i="1" dirty="0" smtClean="0"/>
              <a:t>	</a:t>
            </a:r>
            <a:r>
              <a:rPr lang="ru-RU" i="1" dirty="0" smtClean="0"/>
              <a:t>Задача </a:t>
            </a:r>
            <a:r>
              <a:rPr lang="ru-RU" i="1" dirty="0"/>
              <a:t>1 (2 балла)</a:t>
            </a:r>
          </a:p>
          <a:p>
            <a:pPr lvl="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Написать вычислительную программу на языке программирования </a:t>
            </a:r>
            <a:r>
              <a:rPr lang="en-US" sz="2000" dirty="0" smtClean="0"/>
              <a:t>C</a:t>
            </a:r>
            <a:r>
              <a:rPr lang="ru-RU" sz="2000" dirty="0" smtClean="0"/>
              <a:t>++ решения задачи (1</a:t>
            </a:r>
            <a:r>
              <a:rPr lang="ru-RU" sz="2000" dirty="0" smtClean="0"/>
              <a:t>) </a:t>
            </a:r>
            <a:r>
              <a:rPr lang="ru-RU" sz="2000" dirty="0" smtClean="0"/>
              <a:t>– </a:t>
            </a:r>
            <a:r>
              <a:rPr lang="ru-RU" sz="2000" dirty="0" smtClean="0"/>
              <a:t>(</a:t>
            </a:r>
            <a:r>
              <a:rPr lang="ru-RU" sz="2000" dirty="0" smtClean="0"/>
              <a:t>3) с использованием </a:t>
            </a:r>
            <a:r>
              <a:rPr lang="ru-RU" sz="2000" b="1" dirty="0" smtClean="0"/>
              <a:t>явной</a:t>
            </a:r>
            <a:r>
              <a:rPr lang="ru-RU" sz="2000" dirty="0" smtClean="0"/>
              <a:t> конечно-разностной схемы </a:t>
            </a:r>
            <a:r>
              <a:rPr lang="ru-RU" sz="2000" b="1" dirty="0" smtClean="0"/>
              <a:t>с шаблоном «левый уголок» </a:t>
            </a:r>
            <a:r>
              <a:rPr lang="ru-RU" sz="2000" dirty="0" smtClean="0"/>
              <a:t>на равномерной пространственно-временной сетке.</a:t>
            </a:r>
          </a:p>
          <a:p>
            <a:pPr lvl="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Непосредственными расчетами продемонстрировать условную устойчивость схемы и справедливость условия устойчивости.</a:t>
            </a:r>
          </a:p>
          <a:p>
            <a:pPr lvl="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Исследовать зависимость решения от величины шагов сетки по пространственной и временной переменным посредством сравнения с построенным аналитическим решением. Построить графики зависимости погрешности, оцениваемой в равномерной норме по пространственной переменной, от времени и шагов сетки.</a:t>
            </a:r>
            <a:endParaRPr lang="ru-RU" sz="20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sz="2000" i="1" dirty="0" smtClean="0"/>
          </a:p>
          <a:p>
            <a:pPr eaLnBrk="1" hangingPunct="1">
              <a:spcBef>
                <a:spcPct val="50000"/>
              </a:spcBef>
            </a:pPr>
            <a:r>
              <a:rPr lang="ru-RU" sz="2000" i="1" dirty="0" smtClean="0"/>
              <a:t>	</a:t>
            </a:r>
            <a:r>
              <a:rPr lang="ru-RU" i="1" dirty="0" smtClean="0"/>
              <a:t>Задача 2 </a:t>
            </a:r>
            <a:r>
              <a:rPr lang="ru-RU" i="1" dirty="0"/>
              <a:t>(2 балла</a:t>
            </a:r>
            <a:r>
              <a:rPr lang="ru-RU" i="1" dirty="0" smtClean="0"/>
              <a:t>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Написать вычислительную программу на языке программирования </a:t>
            </a:r>
            <a:r>
              <a:rPr lang="en-US" sz="2000" dirty="0" smtClean="0"/>
              <a:t>C</a:t>
            </a:r>
            <a:r>
              <a:rPr lang="ru-RU" sz="2000" dirty="0" smtClean="0"/>
              <a:t>++ решения задачи (1</a:t>
            </a:r>
            <a:r>
              <a:rPr lang="ru-RU" sz="2000" dirty="0" smtClean="0"/>
              <a:t>) </a:t>
            </a:r>
            <a:r>
              <a:rPr lang="ru-RU" sz="2000" dirty="0" smtClean="0"/>
              <a:t>– </a:t>
            </a:r>
            <a:r>
              <a:rPr lang="ru-RU" sz="2000" dirty="0" smtClean="0"/>
              <a:t>(</a:t>
            </a:r>
            <a:r>
              <a:rPr lang="ru-RU" sz="2000" dirty="0" smtClean="0"/>
              <a:t>3) с использованием </a:t>
            </a:r>
            <a:r>
              <a:rPr lang="ru-RU" sz="2000" b="1" dirty="0" smtClean="0"/>
              <a:t>неявной</a:t>
            </a:r>
            <a:r>
              <a:rPr lang="ru-RU" sz="2000" dirty="0" smtClean="0"/>
              <a:t> конечно-разностной схемы </a:t>
            </a:r>
            <a:r>
              <a:rPr lang="ru-RU" sz="2000" b="1" dirty="0" smtClean="0"/>
              <a:t>с шаблоном «левый уголок» (схема «бегущего счета») </a:t>
            </a:r>
            <a:r>
              <a:rPr lang="ru-RU" sz="2000" dirty="0" smtClean="0"/>
              <a:t>на равномерной пространственно-временной сетке</a:t>
            </a:r>
            <a:r>
              <a:rPr lang="ru-RU" sz="2000" dirty="0" smtClean="0"/>
              <a:t>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Показать безусловную устойчивость схемы сравнением с предыдущей схемой.</a:t>
            </a:r>
            <a:endParaRPr lang="ru-RU" sz="2000" dirty="0" smtClean="0"/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Выполнить сравнение точности получаемого решения по двум схемам с использованием точного решения. Построить графики погрешностей как функций координат и времени, а также графики норм погрешностей как функций шагов сетки.</a:t>
            </a:r>
          </a:p>
          <a:p>
            <a:pPr eaLnBrk="1" hangingPunct="1">
              <a:spcBef>
                <a:spcPct val="50000"/>
              </a:spcBef>
            </a:pPr>
            <a:endParaRPr lang="ru-RU" i="1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</a:t>
            </a:r>
            <a:r>
              <a:rPr lang="ru-RU" altLang="ru-RU" sz="2400" b="1" dirty="0" smtClean="0"/>
              <a:t>Начально-краевая задача для волнового уравнения</a:t>
            </a:r>
            <a:endParaRPr lang="en-US" altLang="ru-RU" sz="2200" b="1" dirty="0"/>
          </a:p>
          <a:p>
            <a:pPr eaLnBrk="1" hangingPunct="1">
              <a:spcBef>
                <a:spcPct val="50000"/>
              </a:spcBef>
            </a:pPr>
            <a:r>
              <a:rPr lang="ru-RU" sz="2000" dirty="0" smtClean="0"/>
              <a:t>Рассматривается начально-краевая задача для линейного одномерного волнового уравнения с источником</a:t>
            </a:r>
            <a:r>
              <a:rPr lang="ru-RU" sz="2000" i="1" dirty="0" smtClean="0"/>
              <a:t> </a:t>
            </a:r>
            <a:r>
              <a:rPr lang="ru-RU" sz="2000" dirty="0" smtClean="0"/>
              <a:t>(5) – (9)</a:t>
            </a:r>
            <a:endParaRPr lang="ru-RU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</a:t>
            </a:r>
            <a:r>
              <a:rPr lang="ru-RU" i="1" dirty="0" smtClean="0"/>
              <a:t>3</a:t>
            </a:r>
            <a:r>
              <a:rPr lang="ru-RU" i="1" dirty="0" smtClean="0"/>
              <a:t> (2 </a:t>
            </a:r>
            <a:r>
              <a:rPr lang="ru-RU" i="1" dirty="0"/>
              <a:t>балла)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Написать вычислительную программу на языке программирования </a:t>
            </a:r>
            <a:r>
              <a:rPr lang="en-US" sz="2000" dirty="0" smtClean="0"/>
              <a:t>C</a:t>
            </a:r>
            <a:r>
              <a:rPr lang="ru-RU" sz="2000" dirty="0" smtClean="0"/>
              <a:t>++ решения задачи (5</a:t>
            </a:r>
            <a:r>
              <a:rPr lang="ru-RU" sz="2000" dirty="0" smtClean="0"/>
              <a:t>) </a:t>
            </a:r>
            <a:r>
              <a:rPr lang="ru-RU" sz="2000" dirty="0" smtClean="0"/>
              <a:t>– </a:t>
            </a:r>
            <a:r>
              <a:rPr lang="ru-RU" sz="2000" dirty="0" smtClean="0"/>
              <a:t>(</a:t>
            </a:r>
            <a:r>
              <a:rPr lang="ru-RU" sz="2000" dirty="0" smtClean="0"/>
              <a:t>9) с использованием </a:t>
            </a:r>
            <a:r>
              <a:rPr lang="ru-RU" sz="2000" b="1" dirty="0" smtClean="0"/>
              <a:t>явной</a:t>
            </a:r>
            <a:r>
              <a:rPr lang="ru-RU" sz="2000" dirty="0" smtClean="0"/>
              <a:t> разностной схемы (</a:t>
            </a:r>
            <a:r>
              <a:rPr lang="ru-RU" sz="2000" b="1" dirty="0" smtClean="0"/>
              <a:t>шаблон «крест»</a:t>
            </a:r>
            <a:r>
              <a:rPr lang="ru-RU" sz="2000" dirty="0" smtClean="0"/>
              <a:t>) на равномерной пространственно-временной сетке.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Непосредственными расчетами продемонстрировать условную устойчивость схемы и справедливость условия устойчивости.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Исследовать зависимость решения от величины шагов сетки по пространственной и временной переменным посредством сравнения с построенным аналитическим решением. Построить графики погрешностей как функций координат и времени, а также графики норм погрешностей как функций шагов сетки.</a:t>
            </a:r>
            <a:endParaRPr lang="ru-RU" sz="20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i="1" dirty="0" smtClean="0"/>
          </a:p>
          <a:p>
            <a:pPr eaLnBrk="1" hangingPunct="1">
              <a:spcBef>
                <a:spcPct val="50000"/>
              </a:spcBef>
            </a:pPr>
            <a:r>
              <a:rPr lang="ru-RU" i="1" dirty="0" smtClean="0"/>
              <a:t>Задача </a:t>
            </a:r>
            <a:r>
              <a:rPr lang="ru-RU" i="1" dirty="0" smtClean="0"/>
              <a:t>4</a:t>
            </a:r>
            <a:r>
              <a:rPr lang="ru-RU" i="1" dirty="0" smtClean="0"/>
              <a:t> (2 </a:t>
            </a:r>
            <a:r>
              <a:rPr lang="ru-RU" i="1" dirty="0"/>
              <a:t>балла)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Написать вычислительную программу на языке программирования </a:t>
            </a:r>
            <a:r>
              <a:rPr lang="en-US" sz="2000" dirty="0" smtClean="0"/>
              <a:t>C</a:t>
            </a:r>
            <a:r>
              <a:rPr lang="ru-RU" sz="2000" dirty="0" smtClean="0"/>
              <a:t>++ решения задачи (5) – (9) с использованием </a:t>
            </a:r>
            <a:r>
              <a:rPr lang="ru-RU" sz="2000" b="1" dirty="0" smtClean="0"/>
              <a:t>неявной</a:t>
            </a:r>
            <a:r>
              <a:rPr lang="ru-RU" sz="2000" dirty="0" smtClean="0"/>
              <a:t> разностной схемы (</a:t>
            </a:r>
            <a:r>
              <a:rPr lang="ru-RU" sz="2000" b="1" dirty="0" smtClean="0"/>
              <a:t>T-образный шаблон</a:t>
            </a:r>
            <a:r>
              <a:rPr lang="ru-RU" sz="2000" dirty="0" smtClean="0"/>
              <a:t>) на равномерной пространственно-временной сетке.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Непосредственными </a:t>
            </a:r>
            <a:r>
              <a:rPr lang="ru-RU" sz="2000" dirty="0" smtClean="0"/>
              <a:t>расчетами продемонстрировать абсолютную устойчивость схемы (сравнением с явной схемой).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Исследовать зависимость решения от величины шагов сетки по пространственной и временной переменным посредством сравнения с построенным аналитическим решением. Построить графики погрешностей как функций координат и времени, а также графики норм погрешностей как функций шагов сетки</a:t>
            </a:r>
            <a:r>
              <a:rPr lang="ru-RU" sz="2000" dirty="0" smtClean="0"/>
              <a:t>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endParaRPr lang="ru-RU" sz="2000" dirty="0" smtClean="0"/>
          </a:p>
          <a:p>
            <a:pPr marL="457200" lvl="0" indent="-457200">
              <a:spcBef>
                <a:spcPts val="600"/>
              </a:spcBef>
            </a:pPr>
            <a:r>
              <a:rPr lang="ru-RU" sz="2000" b="1" dirty="0" smtClean="0"/>
              <a:t>Примечание. </a:t>
            </a:r>
            <a:r>
              <a:rPr lang="ru-RU" sz="2000" dirty="0" smtClean="0"/>
              <a:t>Можно исследовать эту схему как частный случай схемы с весами (Задача 5).</a:t>
            </a:r>
            <a:endParaRPr lang="ru-RU" sz="20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i="1" dirty="0" smtClean="0"/>
          </a:p>
          <a:p>
            <a:pPr eaLnBrk="1" hangingPunct="1">
              <a:spcBef>
                <a:spcPct val="50000"/>
              </a:spcBef>
            </a:pPr>
            <a:r>
              <a:rPr lang="ru-RU" i="1" dirty="0" smtClean="0"/>
              <a:t>Задача </a:t>
            </a:r>
            <a:r>
              <a:rPr lang="ru-RU" i="1" dirty="0" smtClean="0"/>
              <a:t>5</a:t>
            </a:r>
            <a:r>
              <a:rPr lang="ru-RU" i="1" dirty="0" smtClean="0"/>
              <a:t> (2 </a:t>
            </a:r>
            <a:r>
              <a:rPr lang="ru-RU" i="1" dirty="0"/>
              <a:t>балла)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Написать вычислительную программу на языке программирования </a:t>
            </a:r>
            <a:r>
              <a:rPr lang="en-US" sz="2000" dirty="0" smtClean="0"/>
              <a:t>C</a:t>
            </a:r>
            <a:r>
              <a:rPr lang="ru-RU" sz="2000" dirty="0" smtClean="0"/>
              <a:t>++ решения задачи (5) – (9)</a:t>
            </a:r>
            <a:r>
              <a:rPr lang="ru-RU" sz="2000" dirty="0" smtClean="0"/>
              <a:t> </a:t>
            </a:r>
            <a:r>
              <a:rPr lang="ru-RU" sz="2000" dirty="0" smtClean="0"/>
              <a:t>с использованием </a:t>
            </a:r>
            <a:r>
              <a:rPr lang="ru-RU" sz="2000" b="1" dirty="0" smtClean="0"/>
              <a:t>неявной</a:t>
            </a:r>
            <a:r>
              <a:rPr lang="ru-RU" sz="2000" dirty="0" smtClean="0"/>
              <a:t> разностной схемы с весами (</a:t>
            </a:r>
            <a:r>
              <a:rPr lang="ru-RU" sz="2000" b="1" dirty="0" smtClean="0"/>
              <a:t>9-точечный шаблон</a:t>
            </a:r>
            <a:r>
              <a:rPr lang="ru-RU" sz="2000" dirty="0" smtClean="0"/>
              <a:t>) на равномерной пространственно-временной сетке. 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Непосредственными расчетами продемонстрировать условную устойчивость схемы (сравнением с явной схемой).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/>
              <a:t>Провести расчеты для веса, соответствующего </a:t>
            </a:r>
            <a:r>
              <a:rPr lang="ru-RU" sz="2000" b="1" dirty="0" smtClean="0"/>
              <a:t>повышенному порядку аппроксимации</a:t>
            </a:r>
            <a:r>
              <a:rPr lang="ru-RU" sz="2000" dirty="0" smtClean="0"/>
              <a:t>. Выполнить сравнение точности получаемого решения с использованием точного решения. Построить графики погрешностей как функций координат и времени, а также графики норм погрешностей как функций шагов сетки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Лабораторная работа </a:t>
            </a:r>
            <a:r>
              <a:rPr lang="ru-RU" dirty="0" smtClean="0"/>
              <a:t>№4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159001"/>
            <a:ext cx="878497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sz="2200" b="1" dirty="0"/>
              <a:t>Цель работы: </a:t>
            </a:r>
            <a:r>
              <a:rPr lang="ru-RU" sz="2200" dirty="0" smtClean="0"/>
              <a:t>получить навык численного решения краевых задач для уравнений гиперболического типа на примере </a:t>
            </a:r>
            <a:r>
              <a:rPr lang="ru-RU" sz="2200" dirty="0" smtClean="0"/>
              <a:t>начально-краевой задачи для </a:t>
            </a:r>
            <a:endParaRPr lang="ru-RU" sz="2200" dirty="0" smtClean="0"/>
          </a:p>
          <a:p>
            <a:pPr marL="400050" lvl="1" indent="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200" dirty="0" smtClean="0"/>
              <a:t>  линейного </a:t>
            </a:r>
            <a:r>
              <a:rPr lang="ru-RU" sz="2200" dirty="0" smtClean="0"/>
              <a:t>одномерного уравнения переноса </a:t>
            </a:r>
          </a:p>
          <a:p>
            <a:pPr marL="400050" lvl="1" indent="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200" dirty="0" smtClean="0"/>
              <a:t>  линейного </a:t>
            </a:r>
            <a:r>
              <a:rPr lang="ru-RU" sz="2200" dirty="0" smtClean="0"/>
              <a:t>одномерного неоднородного волнового уравнения. 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5749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524000" y="2096851"/>
          <a:ext cx="7044444" cy="1789470"/>
        </p:xfrm>
        <a:graphic>
          <a:graphicData uri="http://schemas.openxmlformats.org/drawingml/2006/table">
            <a:tbl>
              <a:tblPr/>
              <a:tblGrid>
                <a:gridCol w="6396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(1)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(3)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r>
              <a:rPr lang="ru-RU" dirty="0" smtClean="0"/>
              <a:t>Уравнение переноса</a:t>
            </a:r>
            <a:endParaRPr lang="ru-RU" altLang="ru-RU" sz="3200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Рассматривается начально-краевая задача </a:t>
            </a:r>
            <a:r>
              <a:rPr lang="ru-RU" sz="2000" dirty="0" smtClean="0"/>
              <a:t>для простейшего линейного </a:t>
            </a:r>
            <a:r>
              <a:rPr lang="ru-RU" sz="2000" dirty="0"/>
              <a:t>уравнения </a:t>
            </a:r>
            <a:r>
              <a:rPr lang="ru-RU" sz="2000" dirty="0" smtClean="0"/>
              <a:t>переноса: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1660" y="2132856"/>
            <a:ext cx="5169850" cy="648072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3" y="3008449"/>
            <a:ext cx="3456385" cy="348543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501008"/>
            <a:ext cx="3150350" cy="360040"/>
          </a:xfrm>
          <a:prstGeom prst="rect">
            <a:avLst/>
          </a:prstGeom>
          <a:noFill/>
        </p:spPr>
      </p:pic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79512" y="4089266"/>
            <a:ext cx="87852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 smtClean="0"/>
              <a:t>Решением будет функция вида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g(x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− at)</a:t>
            </a:r>
            <a:r>
              <a:rPr lang="ru-RU" sz="2000" dirty="0" smtClean="0"/>
              <a:t>, характеризующая волновой перенос вправо (в сторону увеличения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/>
              <a:t>).</a:t>
            </a:r>
          </a:p>
          <a:p>
            <a:pPr marL="6350" indent="444500" eaLnBrk="1" hangingPunct="1">
              <a:spcBef>
                <a:spcPct val="50000"/>
              </a:spcBef>
            </a:pPr>
            <a:r>
              <a:rPr lang="ru-RU" altLang="ru-RU" sz="2000" dirty="0" smtClean="0"/>
              <a:t>Является ДУЧП 1 порядка </a:t>
            </a:r>
            <a:r>
              <a:rPr lang="en-US" altLang="ru-RU" sz="2000" dirty="0" smtClean="0"/>
              <a:t>→ </a:t>
            </a:r>
            <a:r>
              <a:rPr lang="ru-RU" altLang="ru-RU" sz="2000" dirty="0" smtClean="0"/>
              <a:t>для аппроксимации необходимо использовать шаблон, содержащий узлы сетки как минимум с двух временных и двух пространственных слоев.</a:t>
            </a:r>
            <a:endParaRPr lang="en-US" alt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Шаблоны схем первого порядка</a:t>
            </a:r>
            <a:endParaRPr lang="ru-RU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51520" y="1124744"/>
            <a:ext cx="2772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sz="2000" b="1" dirty="0" smtClean="0"/>
              <a:t>Левый уголок</a:t>
            </a:r>
            <a:endParaRPr lang="en-US" altLang="ru-RU" sz="2000" b="1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87524" y="3717032"/>
            <a:ext cx="2772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sz="2000" b="1" dirty="0" smtClean="0"/>
              <a:t>Правый уголок</a:t>
            </a:r>
            <a:endParaRPr lang="en-US" altLang="ru-RU" sz="2000" b="1" dirty="0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87524" y="2096852"/>
            <a:ext cx="1691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условно устойчива</a:t>
            </a:r>
            <a:endParaRPr lang="en-US" altLang="ru-RU" sz="2000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416824" y="4869160"/>
            <a:ext cx="1691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условно устойчива</a:t>
            </a:r>
            <a:endParaRPr lang="en-US" altLang="ru-RU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7307796" y="2073042"/>
            <a:ext cx="18362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безусловно устойчива</a:t>
            </a:r>
            <a:endParaRPr lang="en-US" altLang="ru-RU" sz="2000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79004" y="4833156"/>
            <a:ext cx="19447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абсолютно неустойчива</a:t>
            </a:r>
            <a:endParaRPr lang="en-US" alt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02889" y="123275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 + 1)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866685" y="123275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 + 1)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33981" y="2951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280768" y="12420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 + 1)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455876" y="2960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617931" y="29609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n)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665144" y="407707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 + 1)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828940" y="40770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 + 1)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002307" y="579597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n)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31236" y="41583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 + 1)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493621" y="5877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n)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655676" y="587727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n)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2303748" y="4617132"/>
            <a:ext cx="0" cy="1152128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984268" y="1700808"/>
            <a:ext cx="0" cy="118813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303748" y="5769260"/>
            <a:ext cx="144016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544108" y="1700808"/>
            <a:ext cx="144016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743908" y="1700808"/>
            <a:ext cx="0" cy="118813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580112" y="4581128"/>
            <a:ext cx="0" cy="1152128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580112" y="4581128"/>
            <a:ext cx="1368152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2267744" y="2888940"/>
            <a:ext cx="1476164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Явная схема "Левый уголок"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60748"/>
            <a:ext cx="8764488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Шаблон явной схемы содержит </a:t>
            </a:r>
          </a:p>
          <a:p>
            <a:pPr marL="0" indent="0">
              <a:buNone/>
            </a:pPr>
            <a:r>
              <a:rPr lang="ru-RU" sz="2000" dirty="0" smtClean="0"/>
              <a:t>единственную точку на верхнем временном </a:t>
            </a:r>
          </a:p>
          <a:p>
            <a:pPr marL="0" indent="0">
              <a:buNone/>
            </a:pPr>
            <a:r>
              <a:rPr lang="ru-RU" sz="2000" dirty="0" smtClean="0"/>
              <a:t>слое: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Следовательно, можно явно выписать формулу для этой точки: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Порядок </a:t>
            </a:r>
            <a:r>
              <a:rPr lang="ru-RU" sz="2000" dirty="0"/>
              <a:t>аппроксимации схемы: </a:t>
            </a: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,  т.е</a:t>
            </a:r>
            <a:r>
              <a:rPr lang="ru-RU" sz="2000" dirty="0">
                <a:sym typeface="Symbol" panose="05050102010706020507" pitchFamily="18" charset="2"/>
              </a:rPr>
              <a:t>. первый по времени и </a:t>
            </a:r>
            <a:r>
              <a:rPr lang="ru-RU" sz="2000" dirty="0" smtClean="0">
                <a:sym typeface="Symbol" panose="05050102010706020507" pitchFamily="18" charset="2"/>
              </a:rPr>
              <a:t>по </a:t>
            </a:r>
            <a:r>
              <a:rPr lang="ru-RU" sz="2000" dirty="0">
                <a:sym typeface="Symbol" panose="05050102010706020507" pitchFamily="18" charset="2"/>
              </a:rPr>
              <a:t>пространству.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Схема условно устойчива, условие устойчивости:</a:t>
            </a: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99" y="2456892"/>
            <a:ext cx="3984443" cy="756084"/>
          </a:xfrm>
          <a:prstGeom prst="rect">
            <a:avLst/>
          </a:prstGeom>
          <a:noFill/>
        </p:spPr>
      </p:pic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7604" y="4041068"/>
            <a:ext cx="4978553" cy="684076"/>
          </a:xfrm>
          <a:prstGeom prst="rect">
            <a:avLst/>
          </a:prstGeom>
          <a:noFill/>
        </p:spPr>
      </p:pic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5697252"/>
            <a:ext cx="900100" cy="6480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704348" y="108874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 + 1)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976156" y="28529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848364" y="2888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n)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8100392" y="1556792"/>
            <a:ext cx="0" cy="118813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624228" y="2744924"/>
            <a:ext cx="1476164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8025199" y="1484784"/>
            <a:ext cx="157079" cy="157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Неявная схема "Левый уголок"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524" y="1160748"/>
            <a:ext cx="8728484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Шаблон неявной схемы содержит несколько</a:t>
            </a:r>
          </a:p>
          <a:p>
            <a:pPr marL="0" indent="0">
              <a:buNone/>
            </a:pPr>
            <a:r>
              <a:rPr lang="ru-RU" sz="2000" dirty="0" smtClean="0"/>
              <a:t> точек на верхнем временном слое:</a:t>
            </a:r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Так как шаблон содержит всего две точки на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верхнем  временном слое, а волна бежит вправо,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можно решать задачу без СЛАУ послойно (схема бегущего счета):</a:t>
            </a:r>
          </a:p>
          <a:p>
            <a:pPr marL="1778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/>
              <a:t>перебираются узлы слева направо → функцию в узле </a:t>
            </a:r>
            <a:r>
              <a:rPr lang="en-US" sz="2000" i="1" dirty="0" smtClean="0">
                <a:cs typeface="Times New Roman" pitchFamily="18" charset="0"/>
              </a:rPr>
              <a:t>(</a:t>
            </a:r>
            <a:r>
              <a:rPr lang="en-US" sz="2000" i="1" dirty="0" err="1" smtClean="0">
                <a:cs typeface="Times New Roman" pitchFamily="18" charset="0"/>
              </a:rPr>
              <a:t>i</a:t>
            </a:r>
            <a:r>
              <a:rPr lang="en-US" sz="2000" i="1" dirty="0" smtClean="0">
                <a:cs typeface="Times New Roman" pitchFamily="18" charset="0"/>
              </a:rPr>
              <a:t>, n+1) </a:t>
            </a:r>
            <a:r>
              <a:rPr lang="ru-RU" sz="2000" dirty="0" smtClean="0"/>
              <a:t>можно выразить через уже известные к этому моменту </a:t>
            </a:r>
            <a:r>
              <a:rPr lang="en-US" sz="2000" i="1" dirty="0" smtClean="0">
                <a:cs typeface="Times New Roman" pitchFamily="18" charset="0"/>
              </a:rPr>
              <a:t>(</a:t>
            </a:r>
            <a:r>
              <a:rPr lang="en-US" sz="2000" i="1" dirty="0" err="1" smtClean="0">
                <a:cs typeface="Times New Roman" pitchFamily="18" charset="0"/>
              </a:rPr>
              <a:t>i</a:t>
            </a:r>
            <a:r>
              <a:rPr lang="en-US" sz="2000" i="1" dirty="0" smtClean="0">
                <a:cs typeface="Times New Roman" pitchFamily="18" charset="0"/>
              </a:rPr>
              <a:t>, n) </a:t>
            </a:r>
            <a:r>
              <a:rPr lang="ru-RU" sz="2000" dirty="0" smtClean="0">
                <a:cs typeface="Times New Roman" pitchFamily="18" charset="0"/>
              </a:rPr>
              <a:t>и</a:t>
            </a:r>
            <a:r>
              <a:rPr lang="ru-RU" sz="2000" i="1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(</a:t>
            </a:r>
            <a:r>
              <a:rPr lang="en-US" sz="2000" i="1" dirty="0" err="1" smtClean="0">
                <a:cs typeface="Times New Roman" pitchFamily="18" charset="0"/>
              </a:rPr>
              <a:t>i</a:t>
            </a:r>
            <a:r>
              <a:rPr lang="ru-RU" sz="2000" i="1" dirty="0" smtClean="0">
                <a:cs typeface="Times New Roman" pitchFamily="18" charset="0"/>
              </a:rPr>
              <a:t>-1</a:t>
            </a:r>
            <a:r>
              <a:rPr lang="en-US" sz="2000" i="1" dirty="0" smtClean="0">
                <a:cs typeface="Times New Roman" pitchFamily="18" charset="0"/>
              </a:rPr>
              <a:t>, n+1)</a:t>
            </a:r>
            <a:r>
              <a:rPr lang="ru-RU" sz="2000" i="1" dirty="0" smtClean="0">
                <a:cs typeface="Times New Roman" pitchFamily="18" charset="0"/>
              </a:rPr>
              <a:t>.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Порядок </a:t>
            </a:r>
            <a:r>
              <a:rPr lang="ru-RU" sz="2000" dirty="0"/>
              <a:t>аппроксимации схемы: </a:t>
            </a: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,  т.е</a:t>
            </a:r>
            <a:r>
              <a:rPr lang="ru-RU" sz="2000" dirty="0">
                <a:sym typeface="Symbol" panose="05050102010706020507" pitchFamily="18" charset="2"/>
              </a:rPr>
              <a:t>. первый по времени и </a:t>
            </a:r>
            <a:r>
              <a:rPr lang="ru-RU" sz="2000" dirty="0" smtClean="0">
                <a:sym typeface="Symbol" panose="05050102010706020507" pitchFamily="18" charset="2"/>
              </a:rPr>
              <a:t>по </a:t>
            </a:r>
            <a:r>
              <a:rPr lang="ru-RU" sz="2000" dirty="0">
                <a:sym typeface="Symbol" panose="05050102010706020507" pitchFamily="18" charset="2"/>
              </a:rPr>
              <a:t>пространству</a:t>
            </a:r>
            <a:r>
              <a:rPr lang="ru-RU" sz="2000" dirty="0" smtClean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ru-RU" sz="2000" dirty="0" smtClean="0"/>
              <a:t>Схема безусловно устойчива.</a:t>
            </a: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952836"/>
            <a:ext cx="4538790" cy="792088"/>
          </a:xfrm>
          <a:prstGeom prst="rect">
            <a:avLst/>
          </a:prstGeom>
          <a:noFill/>
        </p:spPr>
      </p:pic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3588" y="4509120"/>
            <a:ext cx="5184576" cy="69991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812360" y="108874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 + 1)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976156" y="108874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 + 1)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812360" y="2816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n)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100392" y="1592796"/>
            <a:ext cx="0" cy="118813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660232" y="1592796"/>
            <a:ext cx="144016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8012135" y="1507724"/>
            <a:ext cx="166957" cy="166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Неявная схема с весами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524" y="1160748"/>
            <a:ext cx="8728484" cy="5364596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Шаблон неявной схемы с весами:</a:t>
            </a:r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480"/>
              </a:spcBef>
              <a:buNone/>
            </a:pPr>
            <a:r>
              <a:rPr lang="ru-RU" sz="2000" dirty="0" smtClean="0"/>
              <a:t>Данная схема также может быть посчитана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как</a:t>
            </a:r>
            <a:r>
              <a:rPr lang="en-US" sz="2000" dirty="0" smtClean="0"/>
              <a:t> </a:t>
            </a:r>
            <a:r>
              <a:rPr lang="ru-RU" sz="2000" dirty="0" smtClean="0"/>
              <a:t>схема </a:t>
            </a:r>
            <a:r>
              <a:rPr lang="ru-RU" sz="2000" dirty="0" smtClean="0"/>
              <a:t>бегущего счета (можно записать явную формулу для верхней правой точки </a:t>
            </a:r>
            <a:r>
              <a:rPr lang="ru-RU" sz="2000" dirty="0" smtClean="0"/>
              <a:t>шаблона</a:t>
            </a:r>
            <a:r>
              <a:rPr lang="ru-RU" sz="2000" dirty="0" smtClean="0"/>
              <a:t>).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Порядок </a:t>
            </a:r>
            <a:r>
              <a:rPr lang="ru-RU" sz="2000" dirty="0"/>
              <a:t>аппроксимации схемы: </a:t>
            </a: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, но при специальном выборе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0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sym typeface="Symbol" panose="05050102010706020507" pitchFamily="18" charset="2"/>
              </a:rPr>
              <a:t>получаем схему повышенного порядка аппроксимации </a:t>
            </a:r>
            <a:r>
              <a:rPr lang="en-US" sz="2000" dirty="0" smtClean="0"/>
              <a:t>O(</a:t>
            </a:r>
            <a:r>
              <a:rPr lang="ru-RU" sz="2000" i="1" dirty="0" smtClean="0">
                <a:sym typeface="Symbol" panose="05050102010706020507" pitchFamily="18" charset="2"/>
              </a:rPr>
              <a:t></a:t>
            </a:r>
            <a:r>
              <a:rPr lang="en-US" sz="2000" i="1" dirty="0" smtClean="0">
                <a:sym typeface="Symbol" panose="05050102010706020507" pitchFamily="18" charset="2"/>
              </a:rPr>
              <a:t> 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ru-RU" sz="2000" baseline="30000" dirty="0" smtClean="0">
                <a:sym typeface="Symbol" panose="05050102010706020507" pitchFamily="18" charset="2"/>
              </a:rPr>
              <a:t> </a:t>
            </a:r>
            <a:r>
              <a:rPr lang="ru-RU" sz="2000" dirty="0" smtClean="0">
                <a:sym typeface="Symbol" panose="05050102010706020507" pitchFamily="18" charset="2"/>
              </a:rPr>
              <a:t>+ </a:t>
            </a:r>
            <a:r>
              <a:rPr lang="en-US" sz="2000" i="1" dirty="0" smtClean="0">
                <a:sym typeface="Symbol" panose="05050102010706020507" pitchFamily="18" charset="2"/>
              </a:rPr>
              <a:t>h</a:t>
            </a:r>
            <a:r>
              <a:rPr lang="ru-RU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  <a:r>
              <a:rPr lang="ru-RU" sz="2000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ru-RU" sz="2000" dirty="0" smtClean="0"/>
              <a:t>Схема условно устойчива при </a:t>
            </a: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524" y="1736812"/>
            <a:ext cx="6429286" cy="648072"/>
          </a:xfrm>
          <a:prstGeom prst="rect">
            <a:avLst/>
          </a:prstGeom>
          <a:noFill/>
        </p:spPr>
      </p:pic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4763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4617132"/>
            <a:ext cx="1241223" cy="648072"/>
          </a:xfrm>
          <a:prstGeom prst="rect">
            <a:avLst/>
          </a:prstGeom>
          <a:noFill/>
        </p:spPr>
      </p:pic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476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7925" y="5661248"/>
            <a:ext cx="1310179" cy="684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8071041" y="10527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 + 1)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234837" y="10527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 + 1)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8246149" y="2771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n)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408204" y="27716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− 1, n)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8460432" y="1484784"/>
            <a:ext cx="0" cy="118813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984268" y="2672916"/>
            <a:ext cx="1476164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984268" y="1484784"/>
            <a:ext cx="0" cy="118813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984268" y="1484784"/>
            <a:ext cx="1476164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8375361" y="1389835"/>
            <a:ext cx="193083" cy="193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524000" y="2096851"/>
          <a:ext cx="7044444" cy="2890682"/>
        </p:xfrm>
        <a:graphic>
          <a:graphicData uri="http://schemas.openxmlformats.org/drawingml/2006/table">
            <a:tbl>
              <a:tblPr/>
              <a:tblGrid>
                <a:gridCol w="6396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(5)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(6)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(7)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(8)</a:t>
                      </a:r>
                      <a:endParaRPr lang="ru-RU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(9)</a:t>
                      </a:r>
                      <a:endParaRPr lang="ru-RU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r>
              <a:rPr lang="ru-RU" dirty="0" smtClean="0"/>
              <a:t>Волновое уравнение</a:t>
            </a:r>
            <a:endParaRPr lang="ru-RU" altLang="ru-RU" sz="3200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 smtClean="0"/>
              <a:t>Рассматривается начально-краевая задача для линейного одномерного волнового уравнения с источником: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51520" y="5085184"/>
            <a:ext cx="85337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 smtClean="0"/>
              <a:t>Решением будет функция вида </a:t>
            </a:r>
            <a:r>
              <a:rPr lang="en-US" sz="2000" i="1" dirty="0" smtClean="0">
                <a:latin typeface="+mn-lt"/>
                <a:cs typeface="Times New Roman" pitchFamily="18" charset="0"/>
              </a:rPr>
              <a:t>g</a:t>
            </a:r>
            <a:r>
              <a:rPr lang="ru-RU" sz="2000" i="1" baseline="-25000" dirty="0" smtClean="0">
                <a:latin typeface="+mn-lt"/>
                <a:cs typeface="Times New Roman" pitchFamily="18" charset="0"/>
              </a:rPr>
              <a:t>1</a:t>
            </a:r>
            <a:r>
              <a:rPr lang="en-US" sz="2000" i="1" dirty="0" smtClean="0">
                <a:latin typeface="+mn-lt"/>
                <a:cs typeface="Times New Roman" pitchFamily="18" charset="0"/>
              </a:rPr>
              <a:t>(x</a:t>
            </a:r>
            <a:r>
              <a:rPr lang="ru-RU" sz="2000" i="1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+mn-lt"/>
                <a:cs typeface="Times New Roman" pitchFamily="18" charset="0"/>
              </a:rPr>
              <a:t>− at)</a:t>
            </a:r>
            <a:r>
              <a:rPr lang="ru-RU" sz="2000" i="1" dirty="0" smtClean="0">
                <a:latin typeface="+mn-lt"/>
                <a:cs typeface="Times New Roman" pitchFamily="18" charset="0"/>
              </a:rPr>
              <a:t> +</a:t>
            </a:r>
            <a:r>
              <a:rPr lang="en-US" sz="2000" i="1" dirty="0" smtClean="0">
                <a:latin typeface="+mn-lt"/>
                <a:cs typeface="Times New Roman" pitchFamily="18" charset="0"/>
              </a:rPr>
              <a:t> g</a:t>
            </a:r>
            <a:r>
              <a:rPr lang="ru-RU" sz="2000" i="1" baseline="-25000" dirty="0" smtClean="0">
                <a:latin typeface="+mn-lt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+mn-lt"/>
                <a:cs typeface="Times New Roman" pitchFamily="18" charset="0"/>
              </a:rPr>
              <a:t>(x</a:t>
            </a:r>
            <a:r>
              <a:rPr lang="ru-RU" sz="2000" i="1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+mn-lt"/>
                <a:cs typeface="Times New Roman" pitchFamily="18" charset="0"/>
              </a:rPr>
              <a:t>− at)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smtClean="0"/>
              <a:t>характеризующая волновой перенос в двух направлениях.</a:t>
            </a: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132856"/>
            <a:ext cx="4578770" cy="648072"/>
          </a:xfrm>
          <a:prstGeom prst="rect">
            <a:avLst/>
          </a:prstGeom>
          <a:noFill/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52164" y="2960949"/>
            <a:ext cx="3384376" cy="335640"/>
          </a:xfrm>
          <a:prstGeom prst="rect">
            <a:avLst/>
          </a:prstGeom>
          <a:noFill/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8168" y="3501008"/>
            <a:ext cx="3415880" cy="324036"/>
          </a:xfrm>
          <a:prstGeom prst="rect">
            <a:avLst/>
          </a:prstGeom>
          <a:noFill/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2669" y="4077072"/>
            <a:ext cx="4455495" cy="324036"/>
          </a:xfrm>
          <a:prstGeom prst="rect">
            <a:avLst/>
          </a:prstGeom>
          <a:noFill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2670" y="4545124"/>
            <a:ext cx="4428492" cy="3240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 smtClean="0"/>
              <a:t>Конечно-разностные схемы </a:t>
            </a:r>
            <a:endParaRPr lang="ru-RU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59532" y="1268760"/>
            <a:ext cx="8460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444500" eaLnBrk="1" hangingPunct="1">
              <a:spcBef>
                <a:spcPct val="50000"/>
              </a:spcBef>
            </a:pPr>
            <a:r>
              <a:rPr lang="ru-RU" altLang="ru-RU" sz="2000" dirty="0" smtClean="0"/>
              <a:t>Для аппроксимации необходимо использовать шаблон, содержащий узлы сетки как минимум с трех временных и трех пространственных слоев.</a:t>
            </a:r>
            <a:endParaRPr lang="en-US" altLang="ru-RU" sz="20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763688" y="2867171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763688" y="3695263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763688" y="3695263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63588" y="3695263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056276" y="2627620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056276" y="3455712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056276" y="2627620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156176" y="2627620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843991" y="4302388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843991" y="5130480"/>
            <a:ext cx="0" cy="82809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843991" y="5130480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943891" y="5130480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843991" y="5985284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943891" y="5985284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843991" y="430238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943891" y="4302388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67844" y="411307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180907" y="4944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83885" y="5781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98540" y="6084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- 1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742656" y="6084004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77036" y="608400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20355" y="243512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133418" y="326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8136396" y="4103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904148" y="21502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- 1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948264" y="215027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7682644" y="215027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03565" y="268715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316628" y="3518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87524" y="4355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54241" y="23631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- 1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655676" y="2363115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32737" y="236311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61827</TotalTime>
  <Words>1210</Words>
  <Application>Microsoft Office PowerPoint</Application>
  <PresentationFormat>Экран (4:3)</PresentationFormat>
  <Paragraphs>223</Paragraphs>
  <Slides>18</Slides>
  <Notes>8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Оформление по умолчанию</vt:lpstr>
      <vt:lpstr>Лабораторная работа №4   Решение начально-краевой задачи  для уравнений гиперболического типа</vt:lpstr>
      <vt:lpstr>Лабораторная работа №4</vt:lpstr>
      <vt:lpstr>Уравнение переноса</vt:lpstr>
      <vt:lpstr>Шаблоны схем первого порядка</vt:lpstr>
      <vt:lpstr>Явная схема "Левый уголок"</vt:lpstr>
      <vt:lpstr>Неявная схема "Левый уголок"</vt:lpstr>
      <vt:lpstr>Неявная схема с весами</vt:lpstr>
      <vt:lpstr>Волновое уравнение</vt:lpstr>
      <vt:lpstr>Конечно-разностные схемы </vt:lpstr>
      <vt:lpstr>Явная схема "Крест"</vt:lpstr>
      <vt:lpstr>Неявная схема "T"</vt:lpstr>
      <vt:lpstr>Неявная схема с весами</vt:lpstr>
      <vt:lpstr>Начальные и граничные условия</vt:lpstr>
      <vt:lpstr>Порядок выполнения работы</vt:lpstr>
      <vt:lpstr>Порядок выполнения работы</vt:lpstr>
      <vt:lpstr>Порядок выполнения работы</vt:lpstr>
      <vt:lpstr>Порядок выполнения работы</vt:lpstr>
      <vt:lpstr>Порядок выполнения работы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</dc:creator>
  <cp:lastModifiedBy>Альфия Маратовна</cp:lastModifiedBy>
  <cp:revision>368</cp:revision>
  <dcterms:created xsi:type="dcterms:W3CDTF">2007-10-19T06:51:05Z</dcterms:created>
  <dcterms:modified xsi:type="dcterms:W3CDTF">2020-05-07T09:15:56Z</dcterms:modified>
</cp:coreProperties>
</file>