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0"/>
  </p:notesMasterIdLst>
  <p:sldIdLst>
    <p:sldId id="256" r:id="rId2"/>
    <p:sldId id="268" r:id="rId3"/>
    <p:sldId id="272" r:id="rId4"/>
    <p:sldId id="269" r:id="rId5"/>
    <p:sldId id="278" r:id="rId6"/>
    <p:sldId id="270" r:id="rId7"/>
    <p:sldId id="271" r:id="rId8"/>
    <p:sldId id="274" r:id="rId9"/>
    <p:sldId id="273" r:id="rId10"/>
    <p:sldId id="277" r:id="rId11"/>
    <p:sldId id="275" r:id="rId12"/>
    <p:sldId id="279" r:id="rId13"/>
    <p:sldId id="276" r:id="rId14"/>
    <p:sldId id="280" r:id="rId15"/>
    <p:sldId id="283" r:id="rId16"/>
    <p:sldId id="281" r:id="rId17"/>
    <p:sldId id="282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ABABA"/>
    <a:srgbClr val="1F5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58372" autoAdjust="0"/>
  </p:normalViewPr>
  <p:slideViewPr>
    <p:cSldViewPr snapToGrid="0">
      <p:cViewPr varScale="1">
        <p:scale>
          <a:sx n="67" d="100"/>
          <a:sy n="67" d="100"/>
        </p:scale>
        <p:origin x="21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9964E-88D8-4073-887C-A50ADBAEC1BF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7F66-9ECC-4B12-BB64-E6771C319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Validar parámetros, es mas “barato” que arrojar excepciones.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DataAttributes</a:t>
            </a:r>
            <a:r>
              <a:rPr lang="es-CO" dirty="0"/>
              <a:t> &amp; </a:t>
            </a:r>
            <a:r>
              <a:rPr lang="es-CO" dirty="0" err="1"/>
              <a:t>Model.Validate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KISS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5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performance is relative…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often a balance between performance and development time.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First-use costs: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is the compute/elapsed time that happens when the feature is first used. First-use costs happen in lots of libraries. In my world ASP.NET MVC, Entity Framework, etc. all have significant first-use costs because they are setting things up so that the per-use costs are lower.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Per-use costs: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is the compute/elapsed time you pay on each use of the feature, minus any first-use cost. This is the raw speed of the particular feature. When using libraries we often relate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cost of doing the same function ‘by hand’, i.e. where we bypass the library and write our own specific code to do the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costs: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Scalability costs are more complex as they are a combination of the number of ‘typical’ users a web site can support with a given response time. On top of that we have peak demand handling, as when popular tickets go on sale on an online ticketing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site.There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many techniques and architectural approaches for handling scalability, but I will not spend any time on these in this article.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Caching is not synonymous with performance. Your code should already be efficient. Caching should only be used as a last resort, after you’ve made all possible (and sensible) code optimizations.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7F66-9ECC-4B12-BB64-E6771C319C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52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9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68714"/>
            <a:ext cx="102338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5400" y="6356350"/>
            <a:ext cx="2743200" cy="365125"/>
          </a:xfrm>
        </p:spPr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0160" y="6199504"/>
            <a:ext cx="12222480" cy="876215"/>
          </a:xfrm>
          <a:prstGeom prst="rect">
            <a:avLst/>
          </a:prstGeom>
          <a:gradFill flip="none" rotWithShape="1">
            <a:gsLst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27000">
                <a:schemeClr val="bg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770" y="6349919"/>
            <a:ext cx="2959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735E5-1597-46E5-BBEA-8BF970008273}" type="slidenum">
              <a:rPr lang="en-US" sz="1500" baseline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500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184985"/>
            <a:ext cx="12171680" cy="126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424873" y="1069992"/>
            <a:ext cx="11168816" cy="82748"/>
          </a:xfrm>
          <a:prstGeom prst="rect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8434" y="6216365"/>
            <a:ext cx="1656931" cy="6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5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35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80835D-E721-4DCE-B59A-34E08FC3676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855572-634E-44AC-9562-678EE477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62560" y="3212484"/>
            <a:ext cx="11365634" cy="15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1787" y="3718774"/>
            <a:ext cx="10756407" cy="182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Aft>
                <a:spcPct val="10000"/>
              </a:spcAft>
              <a:defRPr/>
            </a:pPr>
            <a:r>
              <a:rPr lang="en-US" altLang="ja-JP" sz="6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Tips &amp; Tricks</a:t>
            </a:r>
          </a:p>
          <a:p>
            <a:pPr lvl="1" algn="r">
              <a:spcAft>
                <a:spcPct val="10000"/>
              </a:spcAft>
              <a:defRPr/>
            </a:pPr>
            <a:r>
              <a:rPr lang="en-US" altLang="ja-JP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Daniel Gómez Didier</a:t>
            </a:r>
            <a:endParaRPr lang="en-US" altLang="ja-JP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92" y="2590698"/>
            <a:ext cx="430599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</a:t>
            </a:r>
            <a:b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</a:t>
            </a:r>
            <a:br>
              <a:rPr lang="es-CO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s://frinkiac.com/img/S08E25/617432.jpg">
            <a:extLst>
              <a:ext uri="{FF2B5EF4-FFF2-40B4-BE49-F238E27FC236}">
                <a16:creationId xmlns:a16="http://schemas.microsoft.com/office/drawing/2014/main" id="{DA963B5B-49F7-40A0-AC66-48E192235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r="991"/>
          <a:stretch/>
        </p:blipFill>
        <p:spPr bwMode="auto">
          <a:xfrm>
            <a:off x="0" y="0"/>
            <a:ext cx="7219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6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F972247-C742-4C46-B00D-BF6D0141ED04}"/>
              </a:ext>
            </a:extLst>
          </p:cNvPr>
          <p:cNvSpPr txBox="1">
            <a:spLocks/>
          </p:cNvSpPr>
          <p:nvPr/>
        </p:nvSpPr>
        <p:spPr>
          <a:xfrm>
            <a:off x="491884" y="868679"/>
            <a:ext cx="3223905" cy="141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unused View Engines 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https://frinkiac.com/img/S13E03/887720.jpg">
            <a:extLst>
              <a:ext uri="{FF2B5EF4-FFF2-40B4-BE49-F238E27FC236}">
                <a16:creationId xmlns:a16="http://schemas.microsoft.com/office/drawing/2014/main" id="{657C06E0-7D01-4D70-B8E2-BD6541654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r="3515"/>
          <a:stretch/>
        </p:blipFill>
        <p:spPr bwMode="auto">
          <a:xfrm>
            <a:off x="3915295" y="0"/>
            <a:ext cx="82711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14A627F-EC0D-4825-B640-8669C9B2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914" y="2677211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ViewEngines.Engines.Clear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ViewEngines.Engines.Add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newRazorViewEngine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F972247-C742-4C46-B00D-BF6D0141ED04}"/>
              </a:ext>
            </a:extLst>
          </p:cNvPr>
          <p:cNvSpPr txBox="1">
            <a:spLocks/>
          </p:cNvSpPr>
          <p:nvPr/>
        </p:nvSpPr>
        <p:spPr>
          <a:xfrm>
            <a:off x="8184770" y="2722418"/>
            <a:ext cx="3223905" cy="141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 always bundle and minify your CSS and JS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6" name="Picture 2" descr="https://frinkiac.com/img/S02E18/621008.jpg">
            <a:extLst>
              <a:ext uri="{FF2B5EF4-FFF2-40B4-BE49-F238E27FC236}">
                <a16:creationId xmlns:a16="http://schemas.microsoft.com/office/drawing/2014/main" id="{AA73429A-DB52-42A4-8117-36A1CA4F3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7" t="8696" r="25404"/>
          <a:stretch/>
        </p:blipFill>
        <p:spPr bwMode="auto">
          <a:xfrm>
            <a:off x="1" y="0"/>
            <a:ext cx="6450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9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9" y="2590698"/>
            <a:ext cx="339918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Await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https://frinkiac.com/img/S05E09/807155.jpg">
            <a:extLst>
              <a:ext uri="{FF2B5EF4-FFF2-40B4-BE49-F238E27FC236}">
                <a16:creationId xmlns:a16="http://schemas.microsoft.com/office/drawing/2014/main" id="{BA84CEBC-0842-4575-822C-5965C4029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3442"/>
          <a:stretch/>
        </p:blipFill>
        <p:spPr bwMode="auto">
          <a:xfrm>
            <a:off x="4330148" y="0"/>
            <a:ext cx="78618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8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frinkiac.com/img/hero.svg">
            <a:extLst>
              <a:ext uri="{FF2B5EF4-FFF2-40B4-BE49-F238E27FC236}">
                <a16:creationId xmlns:a16="http://schemas.microsoft.com/office/drawing/2014/main" id="{38AAD73A-F252-48ED-BA37-991C8587B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541AB8-DFCB-4486-BE9E-2A02F5A63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7225" y="1846383"/>
            <a:ext cx="4859555" cy="5119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EFEF1-D253-46E2-B9FF-3610901B3F5F}"/>
              </a:ext>
            </a:extLst>
          </p:cNvPr>
          <p:cNvSpPr txBox="1"/>
          <p:nvPr/>
        </p:nvSpPr>
        <p:spPr>
          <a:xfrm>
            <a:off x="2617815" y="377687"/>
            <a:ext cx="454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Simpsonfont" panose="02000500000000000000" pitchFamily="2" charset="0"/>
              </a:rPr>
              <a:t>WAIT!</a:t>
            </a:r>
            <a:endParaRPr lang="en-US" sz="60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3074" name="Picture 2" descr="https://uproxx.files.wordpress.com/2016/09/mr-burns-feat-uproxx.jpg?quality=100">
            <a:extLst>
              <a:ext uri="{FF2B5EF4-FFF2-40B4-BE49-F238E27FC236}">
                <a16:creationId xmlns:a16="http://schemas.microsoft.com/office/drawing/2014/main" id="{ECB231CF-B092-4AEA-95EE-247D55FC9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CB86D-E14F-4166-BDEB-D75ED409CAA7}"/>
              </a:ext>
            </a:extLst>
          </p:cNvPr>
          <p:cNvSpPr txBox="1"/>
          <p:nvPr/>
        </p:nvSpPr>
        <p:spPr>
          <a:xfrm>
            <a:off x="465610" y="941924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err="1">
                <a:solidFill>
                  <a:schemeClr val="bg1"/>
                </a:solidFill>
                <a:latin typeface="Simpsonfont" panose="02000500000000000000" pitchFamily="2" charset="0"/>
              </a:rPr>
              <a:t>ORMs</a:t>
            </a:r>
            <a:r>
              <a:rPr lang="es-CO" sz="3200" dirty="0">
                <a:solidFill>
                  <a:schemeClr val="bg1"/>
                </a:solidFill>
                <a:latin typeface="Simpsonfont" panose="02000500000000000000" pitchFamily="2" charset="0"/>
              </a:rPr>
              <a:t> are </a:t>
            </a:r>
            <a:r>
              <a:rPr lang="es-CO" sz="3200" dirty="0" err="1">
                <a:solidFill>
                  <a:schemeClr val="bg1"/>
                </a:solidFill>
                <a:latin typeface="Simpsonfont" panose="02000500000000000000" pitchFamily="2" charset="0"/>
              </a:rPr>
              <a:t>Evil</a:t>
            </a:r>
            <a:endParaRPr lang="en-US" sz="3200" dirty="0">
              <a:solidFill>
                <a:schemeClr val="bg1"/>
              </a:solidFill>
              <a:latin typeface="Simpsonfont" panose="02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2296D-EF14-41C2-B07E-899EF2A684AF}"/>
              </a:ext>
            </a:extLst>
          </p:cNvPr>
          <p:cNvSpPr txBox="1"/>
          <p:nvPr/>
        </p:nvSpPr>
        <p:spPr>
          <a:xfrm>
            <a:off x="8416787" y="2624185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 err="1">
                <a:solidFill>
                  <a:schemeClr val="bg1"/>
                </a:solidFill>
                <a:latin typeface="Simpsonfont" panose="02000500000000000000" pitchFamily="2" charset="0"/>
              </a:rPr>
              <a:t>Sometimes</a:t>
            </a:r>
            <a:r>
              <a:rPr lang="es-CO" sz="3200" dirty="0">
                <a:solidFill>
                  <a:schemeClr val="bg1"/>
                </a:solidFill>
                <a:latin typeface="Simpsonfont" panose="02000500000000000000" pitchFamily="2" charset="0"/>
              </a:rPr>
              <a:t> 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Simpsonfont" panose="02000500000000000000" pitchFamily="2" charset="0"/>
              </a:rPr>
              <a:t>RAW ADO.NET </a:t>
            </a:r>
          </a:p>
          <a:p>
            <a:pPr algn="ctr"/>
            <a:r>
              <a:rPr lang="es-CO" sz="3200" dirty="0" err="1">
                <a:solidFill>
                  <a:schemeClr val="bg1"/>
                </a:solidFill>
                <a:latin typeface="Simpsonfont" panose="02000500000000000000" pitchFamily="2" charset="0"/>
              </a:rPr>
              <a:t>is</a:t>
            </a:r>
            <a:r>
              <a:rPr lang="es-CO" sz="3200" dirty="0">
                <a:solidFill>
                  <a:schemeClr val="bg1"/>
                </a:solidFill>
                <a:latin typeface="Simpsonfont" panose="02000500000000000000" pitchFamily="2" charset="0"/>
              </a:rPr>
              <a:t> </a:t>
            </a:r>
            <a:r>
              <a:rPr lang="es-CO" sz="3200" dirty="0" err="1">
                <a:solidFill>
                  <a:schemeClr val="bg1"/>
                </a:solidFill>
                <a:latin typeface="Simpsonfont" panose="02000500000000000000" pitchFamily="2" charset="0"/>
              </a:rPr>
              <a:t>the</a:t>
            </a:r>
            <a:r>
              <a:rPr lang="es-CO" sz="3200" dirty="0">
                <a:solidFill>
                  <a:schemeClr val="bg1"/>
                </a:solidFill>
                <a:latin typeface="Simpsonfont" panose="02000500000000000000" pitchFamily="2" charset="0"/>
              </a:rPr>
              <a:t> </a:t>
            </a:r>
            <a:r>
              <a:rPr lang="es-CO" sz="3200" dirty="0" err="1">
                <a:solidFill>
                  <a:schemeClr val="bg1"/>
                </a:solidFill>
                <a:latin typeface="Simpsonfont" panose="02000500000000000000" pitchFamily="2" charset="0"/>
              </a:rPr>
              <a:t>answer</a:t>
            </a:r>
            <a:endParaRPr lang="en-US" sz="3200" dirty="0">
              <a:solidFill>
                <a:schemeClr val="bg1"/>
              </a:solidFill>
              <a:latin typeface="Simpsonfon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1026" name="Picture 2" descr="https://frinkiac.com/img/S01E04/475559.jpg">
            <a:extLst>
              <a:ext uri="{FF2B5EF4-FFF2-40B4-BE49-F238E27FC236}">
                <a16:creationId xmlns:a16="http://schemas.microsoft.com/office/drawing/2014/main" id="{98CEA1A2-394E-48A1-9108-0288DB937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0" b="78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3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lum/>
            </a:blip>
            <a:srcRect/>
            <a:stretch>
              <a:fillRect/>
            </a:stretch>
          </a:blipFill>
          <a:effectLst/>
        </p:spPr>
      </p:sp>
      <p:pic>
        <p:nvPicPr>
          <p:cNvPr id="2050" name="Picture 2" descr="https://frinkiac.com/img/S02E06/797662.jpg">
            <a:extLst>
              <a:ext uri="{FF2B5EF4-FFF2-40B4-BE49-F238E27FC236}">
                <a16:creationId xmlns:a16="http://schemas.microsoft.com/office/drawing/2014/main" id="{16C6F725-8BB7-4F1A-859B-77510DE2D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7" b="134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3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ick and morty simpsons intro">
            <a:extLst>
              <a:ext uri="{FF2B5EF4-FFF2-40B4-BE49-F238E27FC236}">
                <a16:creationId xmlns:a16="http://schemas.microsoft.com/office/drawing/2014/main" id="{934786C1-DF04-40CE-AFEA-223A3C1C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8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frinkiac.com/meme/S16E21/396563.jpg?b64lines=">
            <a:extLst>
              <a:ext uri="{FF2B5EF4-FFF2-40B4-BE49-F238E27FC236}">
                <a16:creationId xmlns:a16="http://schemas.microsoft.com/office/drawing/2014/main" id="{697BD106-8AAD-4FC6-A07D-76214870A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r="2639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177" y="1367055"/>
            <a:ext cx="6586491" cy="412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must measure small time differences in your code, ensure you use the </a:t>
            </a:r>
            <a:r>
              <a:rPr lang="en-US" sz="4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StopWatch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</a:t>
            </a:r>
            <a:endParaRPr lang="en-US" sz="4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27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11" y="1667343"/>
            <a:ext cx="4305992" cy="35233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trust anyone, ever!,</a:t>
            </a:r>
            <a:b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 on the client and on the server</a:t>
            </a:r>
          </a:p>
        </p:txBody>
      </p:sp>
      <p:pic>
        <p:nvPicPr>
          <p:cNvPr id="4098" name="Picture 2" descr="https://frinkiac.com/img/S08E21/1108490.jpg">
            <a:extLst>
              <a:ext uri="{FF2B5EF4-FFF2-40B4-BE49-F238E27FC236}">
                <a16:creationId xmlns:a16="http://schemas.microsoft.com/office/drawing/2014/main" id="{2687ECFB-62D1-42BF-BA10-1B3064586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r="11467"/>
          <a:stretch/>
        </p:blipFill>
        <p:spPr bwMode="auto">
          <a:xfrm>
            <a:off x="5632172" y="0"/>
            <a:ext cx="65598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4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rinkiac.com/img/S08E03/471286.jpg">
            <a:extLst>
              <a:ext uri="{FF2B5EF4-FFF2-40B4-BE49-F238E27FC236}">
                <a16:creationId xmlns:a16="http://schemas.microsoft.com/office/drawing/2014/main" id="{C349B72D-998E-429A-A301-694FCFCD4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13211"/>
          <a:stretch/>
        </p:blipFill>
        <p:spPr bwMode="auto">
          <a:xfrm>
            <a:off x="0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04" y="2590703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defensive coding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5404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5" y="2590698"/>
            <a:ext cx="337310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ASP.Net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validations.</a:t>
            </a:r>
          </a:p>
        </p:txBody>
      </p:sp>
      <p:pic>
        <p:nvPicPr>
          <p:cNvPr id="5122" name="Picture 2" descr="https://frinkiac.com/img/S11E06/166760.jpg">
            <a:extLst>
              <a:ext uri="{FF2B5EF4-FFF2-40B4-BE49-F238E27FC236}">
                <a16:creationId xmlns:a16="http://schemas.microsoft.com/office/drawing/2014/main" id="{9706B685-2638-4F1D-952F-17813AD13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/>
          <a:stretch/>
        </p:blipFill>
        <p:spPr bwMode="auto">
          <a:xfrm>
            <a:off x="3876675" y="0"/>
            <a:ext cx="831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3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252" y="2591940"/>
            <a:ext cx="430599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of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OutputCache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annotation on MVC 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frinkiac.com/img/S07E20/178444.jpg">
            <a:extLst>
              <a:ext uri="{FF2B5EF4-FFF2-40B4-BE49-F238E27FC236}">
                <a16:creationId xmlns:a16="http://schemas.microsoft.com/office/drawing/2014/main" id="{0CF77875-5CE0-4B71-B112-549DEF7C7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r="16274"/>
          <a:stretch/>
        </p:blipFill>
        <p:spPr bwMode="auto">
          <a:xfrm>
            <a:off x="0" y="2485"/>
            <a:ext cx="5983356" cy="68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82" y="2348896"/>
            <a:ext cx="2650861" cy="21602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Turn on HTTP Compression, in particular for HTML.</a:t>
            </a:r>
          </a:p>
        </p:txBody>
      </p:sp>
      <p:pic>
        <p:nvPicPr>
          <p:cNvPr id="2054" name="Picture 6" descr="https://frinkiac.com/img/S09E23/618884.jpg">
            <a:extLst>
              <a:ext uri="{FF2B5EF4-FFF2-40B4-BE49-F238E27FC236}">
                <a16:creationId xmlns:a16="http://schemas.microsoft.com/office/drawing/2014/main" id="{5B15453B-4EA8-4E3B-B2E7-4A0CF8A8A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4"/>
          <a:stretch/>
        </p:blipFill>
        <p:spPr bwMode="auto">
          <a:xfrm>
            <a:off x="4283764" y="0"/>
            <a:ext cx="7908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25130-B611-474F-8144-0E34F645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63" y="2590698"/>
            <a:ext cx="430599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28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StringBuilder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s-CO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28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String.Join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https://frinkiac.com/img/S06E15/1195527.jpg">
            <a:extLst>
              <a:ext uri="{FF2B5EF4-FFF2-40B4-BE49-F238E27FC236}">
                <a16:creationId xmlns:a16="http://schemas.microsoft.com/office/drawing/2014/main" id="{CB2F05F8-5BEB-49A8-9A8B-35C4725D8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4" r="15319"/>
          <a:stretch/>
        </p:blipFill>
        <p:spPr bwMode="auto">
          <a:xfrm>
            <a:off x="0" y="0"/>
            <a:ext cx="614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3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frinkiac.com/img/S06E06/733966.jpg">
            <a:extLst>
              <a:ext uri="{FF2B5EF4-FFF2-40B4-BE49-F238E27FC236}">
                <a16:creationId xmlns:a16="http://schemas.microsoft.com/office/drawing/2014/main" id="{763C4B98-D958-4FDA-8218-555274DE1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6" t="8260" r="10361" b="4639"/>
          <a:stretch/>
        </p:blipFill>
        <p:spPr bwMode="auto">
          <a:xfrm>
            <a:off x="4035285" y="0"/>
            <a:ext cx="81500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3F972247-C742-4C46-B00D-BF6D0141ED04}"/>
              </a:ext>
            </a:extLst>
          </p:cNvPr>
          <p:cNvSpPr txBox="1">
            <a:spLocks/>
          </p:cNvSpPr>
          <p:nvPr/>
        </p:nvSpPr>
        <p:spPr>
          <a:xfrm>
            <a:off x="383819" y="2722418"/>
            <a:ext cx="3223905" cy="141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</a:t>
            </a:r>
            <a:r>
              <a:rPr lang="es-CO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chaos,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paginate on the database.</a:t>
            </a:r>
            <a:endParaRPr lang="en-US" sz="2800" dirty="0"/>
          </a:p>
          <a:p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61628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4545</TotalTime>
  <Words>205</Words>
  <Application>Microsoft Office PowerPoint</Application>
  <PresentationFormat>Widescreen</PresentationFormat>
  <Paragraphs>41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Corbel</vt:lpstr>
      <vt:lpstr>HGｺﾞｼｯｸM</vt:lpstr>
      <vt:lpstr>Pristina</vt:lpstr>
      <vt:lpstr>Simpsonfont</vt:lpstr>
      <vt:lpstr>Depth</vt:lpstr>
      <vt:lpstr>PowerPoint Presentation</vt:lpstr>
      <vt:lpstr>If you must measure small time differences in your code, ensure you use the StopWatch class</vt:lpstr>
      <vt:lpstr>Don’t trust anyone, ever!, Validate on the client and on the server</vt:lpstr>
      <vt:lpstr>Use defensive coding techniques</vt:lpstr>
      <vt:lpstr>Use ASP.Net Model validations.</vt:lpstr>
      <vt:lpstr>Use of the OutputCache annotation on MVC </vt:lpstr>
      <vt:lpstr>Turn on HTTP Compression, in particular for HTML.</vt:lpstr>
      <vt:lpstr>StringBuilder is not always the answer, remember String.Join.</vt:lpstr>
      <vt:lpstr>PowerPoint Presentation</vt:lpstr>
      <vt:lpstr>USE THE  USING  STATEMENT</vt:lpstr>
      <vt:lpstr>PowerPoint Presentation</vt:lpstr>
      <vt:lpstr>PowerPoint Presentation</vt:lpstr>
      <vt:lpstr>Use Async/Await!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Johnson Controls,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M Hernandez</dc:creator>
  <cp:lastModifiedBy>Daniel Gomez Didier</cp:lastModifiedBy>
  <cp:revision>241</cp:revision>
  <dcterms:created xsi:type="dcterms:W3CDTF">2014-11-04T12:18:35Z</dcterms:created>
  <dcterms:modified xsi:type="dcterms:W3CDTF">2017-11-29T21:05:17Z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Ref">
    <vt:lpwstr>https://api.informationprotection.azure.com/api/a1f1e214-7ded-45b6-81a1-9e8ae3459641</vt:lpwstr>
  </property>
  <property fmtid="{D5CDD505-2E9C-101B-9397-08002B2CF9AE}" pid="5" name="MSIP_Label_6be01c0c-f9b3-4dc4-af0b-a82110cc37cd_SetBy">
    <vt:lpwstr>jgomezd4@jci.com</vt:lpwstr>
  </property>
  <property fmtid="{D5CDD505-2E9C-101B-9397-08002B2CF9AE}" pid="6" name="MSIP_Label_6be01c0c-f9b3-4dc4-af0b-a82110cc37cd_SetDate">
    <vt:lpwstr>2017-10-17T18:01:16.4000000-05:00</vt:lpwstr>
  </property>
  <property fmtid="{D5CDD505-2E9C-101B-9397-08002B2CF9AE}" pid="7" name="MSIP_Label_6be01c0c-f9b3-4dc4-af0b-a82110cc37cd_Name">
    <vt:lpwstr>Internal </vt:lpwstr>
  </property>
  <property fmtid="{D5CDD505-2E9C-101B-9397-08002B2CF9AE}" pid="8" name="MSIP_Label_6be01c0c-f9b3-4dc4-af0b-a82110cc37cd_Application">
    <vt:lpwstr>Microsoft Azure Information Protection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 </vt:lpwstr>
  </property>
</Properties>
</file>