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1919-3E35-E010-BD09-E3BA4EFB9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A8C4F-ADF5-33A2-2D5F-373079757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77C9-045B-A280-7807-0535E23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5106-6E7F-F2C8-B7B9-98259A52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A864B-7E8B-DAA4-E320-2B5B0465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16E3-B38D-F7AE-B6A6-DF954D4F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F4AB-2AD0-2EB2-E259-7D41DFD0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0717-479F-88C5-9C92-80AB9200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16E3-4CBD-B4E8-62E3-EEE77041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676F6-A51E-3473-4A6E-F0514A5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725E7-E3C6-AE67-7DF1-5FE86B9A6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54720-E8BB-70C2-CC5E-1FD00027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9259-9D0D-7AD3-2970-4631A1CF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4E47-7691-6BBC-419A-14828CB1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9C6C-3942-CADB-EE08-FFE04179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52A2-9D08-ACA4-AEAA-FD18BBD9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B6E-5116-5DDC-786A-C5CA95B1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295F-E39A-4BF3-5E4C-657821DA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4466-734A-4902-C49D-C08D53AD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70D7-DB78-1001-B888-4AB31A04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818E-8761-9437-B211-CFABD481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588D2-A283-E303-340E-585D4004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EA66-5493-3A28-7130-73439311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BAAC-11B0-9996-3B81-80CAA9B4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66E8-0991-98AD-A73C-DB77381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8508-389B-C4B9-5C19-38D5939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209D-C5AC-62C6-3481-3B7512A5E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0D0E-17CC-EF12-962B-A9235447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8C5B-1CF7-4F1A-1423-EC83C269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F96E-D6D2-F7B8-2F2E-22A1A0A7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2B287-9EAE-5528-B9E9-B4BEEBAE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6B5C-907F-88DF-E667-6C141400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E40F-4A16-5AB7-38EC-54F346FB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37F2D-72B4-ED68-5DC9-96995058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FCA59-1109-0F08-95ED-47B1C1A79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43F7E-39B8-F545-8234-091783A5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DF92A-BD44-E002-1A79-15287F3C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21BC-3D01-BF56-7473-6BAF8D12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C403-3C7F-7B28-75E4-936204AA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E94C-AB3D-4951-5399-5D9FC0D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ED0DF-4CF5-3A63-A7E2-59DEF2E0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23931-F219-C69C-0C94-1A054CDD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23F7-DF3E-2960-38A7-938D6EA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AC1F2-45FE-E5E4-3EAF-E17836FC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A3C15-AFE8-D04C-33F4-01DCBE70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6F00E-18AA-D922-CC18-77092C4F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A832-51E4-D694-EA7D-2E408B1A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31B1-DF2A-71C3-B409-A1F215A73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41E1-E9A6-6715-87F5-8D9CEFBF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45DD-E961-3264-1880-BBEACA94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7E1B-B0FA-1F51-B4C1-4ABDD158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D0B5-9D27-ACDB-C40F-AAC2C7CC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6BA-F9F6-9B5D-77F6-787B239A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CE181-316B-4B97-BE52-2BEC50BEB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7034-AEA1-AB7C-2679-4C1ABEA4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C706-3397-7E2F-ADBA-D85F9623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7995F-8F88-D80D-FA19-6B9D68F9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07697-2656-CE31-F672-DCDE457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91FB0-E156-7804-0145-3CF21A76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98366-D451-43A7-A0D2-0C729732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E9C1-FD12-0D53-C3F4-9E44EFA3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6FA38-E0BB-4C8D-B3CB-5BE65F15C88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E9AF-5671-5855-F92F-70E649689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C9EA-1561-61C1-8ECD-4A27A36B6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0782A-66A0-4FF8-8D47-AA133124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41B6-AE03-1598-1CB3-9BF32750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7043"/>
            <a:ext cx="9144000" cy="3217355"/>
          </a:xfrm>
        </p:spPr>
        <p:txBody>
          <a:bodyPr>
            <a:normAutofit/>
          </a:bodyPr>
          <a:lstStyle/>
          <a:p>
            <a:r>
              <a:rPr lang="en-US" sz="5200"/>
              <a:t>Replikácia článku </a:t>
            </a:r>
            <a:br>
              <a:rPr lang="en-US" sz="5200"/>
            </a:br>
            <a:r>
              <a:rPr lang="en-US" sz="5200"/>
              <a:t>“A Comparative Assessment of CNN-Sigmoid and CNN-SVM model for Forest Fire Detection”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7BB1-022B-C5A1-EDC6-90457FC72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3536" y="5074222"/>
            <a:ext cx="2054352" cy="1655762"/>
          </a:xfrm>
        </p:spPr>
        <p:txBody>
          <a:bodyPr>
            <a:normAutofit/>
          </a:bodyPr>
          <a:lstStyle/>
          <a:p>
            <a:r>
              <a:rPr lang="en-US" sz="1800"/>
              <a:t>Pavlo Yarovyi</a:t>
            </a:r>
          </a:p>
          <a:p>
            <a:r>
              <a:rPr lang="en-US" sz="1800"/>
              <a:t>Danil Kozhan</a:t>
            </a:r>
          </a:p>
          <a:p>
            <a:r>
              <a:rPr lang="en-US" sz="1800"/>
              <a:t>TUKE</a:t>
            </a:r>
          </a:p>
          <a:p>
            <a:r>
              <a:rPr lang="en-US" sz="1800"/>
              <a:t>2025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577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9D3-0280-A7B1-C813-0DA279FA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5277"/>
          </a:xfrm>
        </p:spPr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690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1F3A1-5BBB-B3E5-24E3-90C305CB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Problém a motivácia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5E22-EB31-E768-1EA9-F433733E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1900"/>
              <a:t>Lesné požiare spôsobujú obrovské škody na životnom prostredí, ekonomike aj spoločnosti. Tradičné metódy detekcie, ako je manuálne hliadkovanie alebo vizuálne kontroly, sú pomalé, náročné na prácu a nedostatočne škálovateľné pre rozsiahle oblasti. Cieľom našej štúdie je preto včasná detekcia lesných požiarov pomocou automatizovanej klasifikácie obrázkov. Porovnávame pritom dve prístupy: klasickú konvolučnú neurónovú sieť so sigmoidálnou aktiváciou (CNN-Sigmoid) a hybridný model, ktorý kombinuje extrakciu príznakov pomocou CNN s klasifikátorom Support Vector Machine (CNN-SVM).</a:t>
            </a:r>
          </a:p>
        </p:txBody>
      </p:sp>
      <p:pic>
        <p:nvPicPr>
          <p:cNvPr id="5" name="Picture 4" descr="A forest fire at night&#10;&#10;AI-generated content may be incorrect.">
            <a:extLst>
              <a:ext uri="{FF2B5EF4-FFF2-40B4-BE49-F238E27FC236}">
                <a16:creationId xmlns:a16="http://schemas.microsoft.com/office/drawing/2014/main" id="{6025AA64-28A1-EDFD-221A-D4881A227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5" r="16044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6435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43E8B-CEE2-3A80-F1CD-052B4A97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 err="1"/>
              <a:t>Použité</a:t>
            </a:r>
            <a:r>
              <a:rPr lang="en-US" sz="4000" dirty="0"/>
              <a:t> </a:t>
            </a:r>
            <a:r>
              <a:rPr lang="en-US" sz="4000" dirty="0" err="1"/>
              <a:t>dáta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6619-F079-C562-13A8-75F31F02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1972448"/>
            <a:ext cx="5603450" cy="3729034"/>
          </a:xfrm>
        </p:spPr>
        <p:txBody>
          <a:bodyPr>
            <a:normAutofit/>
          </a:bodyPr>
          <a:lstStyle/>
          <a:p>
            <a:r>
              <a:rPr lang="en-US" sz="1800" dirty="0"/>
              <a:t>Na </a:t>
            </a:r>
            <a:r>
              <a:rPr lang="en-US" sz="1800" dirty="0" err="1"/>
              <a:t>trénovanie</a:t>
            </a:r>
            <a:r>
              <a:rPr lang="en-US" sz="1800" dirty="0"/>
              <a:t> a </a:t>
            </a:r>
            <a:r>
              <a:rPr lang="en-US" sz="1800" dirty="0" err="1"/>
              <a:t>testovanie</a:t>
            </a:r>
            <a:r>
              <a:rPr lang="en-US" sz="1800" dirty="0"/>
              <a:t> </a:t>
            </a:r>
            <a:r>
              <a:rPr lang="en-US" sz="1800" dirty="0" err="1"/>
              <a:t>modelov</a:t>
            </a:r>
            <a:r>
              <a:rPr lang="en-US" sz="1800" dirty="0"/>
              <a:t> </a:t>
            </a:r>
            <a:r>
              <a:rPr lang="en-US" sz="1800" dirty="0" err="1"/>
              <a:t>bol</a:t>
            </a:r>
            <a:r>
              <a:rPr lang="en-US" sz="1800" dirty="0"/>
              <a:t> </a:t>
            </a:r>
            <a:r>
              <a:rPr lang="en-US" sz="1800" dirty="0" err="1"/>
              <a:t>použitý</a:t>
            </a:r>
            <a:r>
              <a:rPr lang="en-US" sz="1800" dirty="0"/>
              <a:t> Forest Fire Dataset, </a:t>
            </a:r>
            <a:r>
              <a:rPr lang="en-US" sz="1800" dirty="0" err="1"/>
              <a:t>ktorý</a:t>
            </a:r>
            <a:r>
              <a:rPr lang="en-US" sz="1800" dirty="0"/>
              <a:t> </a:t>
            </a:r>
            <a:r>
              <a:rPr lang="en-US" sz="1800" dirty="0" err="1"/>
              <a:t>obsahuje</a:t>
            </a:r>
            <a:r>
              <a:rPr lang="en-US" sz="1800" dirty="0"/>
              <a:t> 1948 </a:t>
            </a:r>
            <a:r>
              <a:rPr lang="en-US" sz="1800" dirty="0" err="1"/>
              <a:t>obrázkov</a:t>
            </a:r>
            <a:r>
              <a:rPr lang="en-US" sz="1800" dirty="0"/>
              <a:t>.</a:t>
            </a:r>
          </a:p>
          <a:p>
            <a:r>
              <a:rPr lang="en-US" sz="1800" dirty="0"/>
              <a:t>Dataset </a:t>
            </a:r>
            <a:r>
              <a:rPr lang="en-US" sz="1800" dirty="0" err="1"/>
              <a:t>bol</a:t>
            </a:r>
            <a:r>
              <a:rPr lang="en-US" sz="1800" dirty="0"/>
              <a:t> </a:t>
            </a:r>
            <a:r>
              <a:rPr lang="en-US" sz="1800" dirty="0" err="1"/>
              <a:t>rovnomerne</a:t>
            </a:r>
            <a:r>
              <a:rPr lang="en-US" sz="1800" dirty="0"/>
              <a:t> </a:t>
            </a:r>
            <a:r>
              <a:rPr lang="en-US" sz="1800" dirty="0" err="1"/>
              <a:t>rozdelený</a:t>
            </a:r>
            <a:r>
              <a:rPr lang="en-US" sz="1800" dirty="0"/>
              <a:t> </a:t>
            </a:r>
            <a:r>
              <a:rPr lang="en-US" sz="1800" dirty="0" err="1"/>
              <a:t>medzi</a:t>
            </a:r>
            <a:r>
              <a:rPr lang="en-US" sz="1800" dirty="0"/>
              <a:t> </a:t>
            </a:r>
            <a:r>
              <a:rPr lang="en-US" sz="1800" dirty="0" err="1"/>
              <a:t>kategórie</a:t>
            </a:r>
            <a:r>
              <a:rPr lang="en-US" sz="1800" dirty="0"/>
              <a:t> „</a:t>
            </a:r>
            <a:r>
              <a:rPr lang="en-US" sz="1800" dirty="0" err="1"/>
              <a:t>oheň</a:t>
            </a:r>
            <a:r>
              <a:rPr lang="en-US" sz="1800" dirty="0"/>
              <a:t>“ a „bez </a:t>
            </a:r>
            <a:r>
              <a:rPr lang="en-US" sz="1800" dirty="0" err="1"/>
              <a:t>ohňa</a:t>
            </a:r>
            <a:r>
              <a:rPr lang="en-US" sz="1800" dirty="0"/>
              <a:t>“ (949 </a:t>
            </a:r>
            <a:r>
              <a:rPr lang="en-US" sz="1800" dirty="0" err="1"/>
              <a:t>obrázkov</a:t>
            </a:r>
            <a:r>
              <a:rPr lang="en-US" sz="1800" dirty="0"/>
              <a:t> pre </a:t>
            </a:r>
            <a:r>
              <a:rPr lang="en-US" sz="1800" dirty="0" err="1"/>
              <a:t>každú</a:t>
            </a:r>
            <a:r>
              <a:rPr lang="en-US" sz="1800" dirty="0"/>
              <a:t> </a:t>
            </a:r>
            <a:r>
              <a:rPr lang="en-US" sz="1800" dirty="0" err="1"/>
              <a:t>triedu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Všetky</a:t>
            </a:r>
            <a:r>
              <a:rPr lang="en-US" sz="1800" dirty="0"/>
              <a:t> </a:t>
            </a:r>
            <a:r>
              <a:rPr lang="en-US" sz="1800" dirty="0" err="1"/>
              <a:t>obrázky</a:t>
            </a:r>
            <a:r>
              <a:rPr lang="en-US" sz="1800" dirty="0"/>
              <a:t> </a:t>
            </a:r>
            <a:r>
              <a:rPr lang="en-US" sz="1800" dirty="0" err="1"/>
              <a:t>boli</a:t>
            </a:r>
            <a:r>
              <a:rPr lang="en-US" sz="1800" dirty="0"/>
              <a:t> </a:t>
            </a:r>
            <a:r>
              <a:rPr lang="en-US" sz="1800" dirty="0" err="1"/>
              <a:t>zjednotené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rozlíšenie</a:t>
            </a:r>
            <a:r>
              <a:rPr lang="en-US" sz="1800" dirty="0"/>
              <a:t> 150×150 </a:t>
            </a:r>
            <a:r>
              <a:rPr lang="en-US" sz="1800" dirty="0" err="1"/>
              <a:t>pixelov</a:t>
            </a:r>
            <a:r>
              <a:rPr lang="en-US" sz="1800" dirty="0"/>
              <a:t> a </a:t>
            </a:r>
            <a:r>
              <a:rPr lang="pl-PL" sz="1800" dirty="0"/>
              <a:t>normalizované na hodnoty v rozsahu 0 až 1.</a:t>
            </a:r>
            <a:endParaRPr lang="en-US" sz="1800" dirty="0"/>
          </a:p>
          <a:p>
            <a:r>
              <a:rPr lang="it-IT" sz="1800" dirty="0"/>
              <a:t>Dáta boli rozdelené na 80 % pre trénovanie a 20 % pre testovanie.</a:t>
            </a:r>
            <a:endParaRPr lang="en-US" sz="1800" dirty="0"/>
          </a:p>
          <a:p>
            <a:r>
              <a:rPr lang="pt-BR" sz="1800" dirty="0"/>
              <a:t>Z trénovacích dát bolo 20 % vyhradených na validáciu.</a:t>
            </a:r>
            <a:endParaRPr lang="en-US" sz="1800" dirty="0"/>
          </a:p>
          <a:p>
            <a:r>
              <a:rPr lang="en-US" sz="1800" dirty="0"/>
              <a:t>Na </a:t>
            </a:r>
            <a:r>
              <a:rPr lang="en-US" sz="1800" dirty="0" err="1"/>
              <a:t>zvýšenie</a:t>
            </a:r>
            <a:r>
              <a:rPr lang="en-US" sz="1800" dirty="0"/>
              <a:t> </a:t>
            </a:r>
            <a:r>
              <a:rPr lang="en-US" sz="1800" dirty="0" err="1"/>
              <a:t>robustnosti</a:t>
            </a:r>
            <a:r>
              <a:rPr lang="en-US" sz="1800" dirty="0"/>
              <a:t> </a:t>
            </a:r>
            <a:r>
              <a:rPr lang="en-US" sz="1800" dirty="0" err="1"/>
              <a:t>modelov</a:t>
            </a:r>
            <a:r>
              <a:rPr lang="en-US" sz="1800" dirty="0"/>
              <a:t> bola </a:t>
            </a:r>
            <a:r>
              <a:rPr lang="en-US" sz="1800" dirty="0" err="1"/>
              <a:t>použitá</a:t>
            </a:r>
            <a:r>
              <a:rPr lang="en-US" sz="1800" dirty="0"/>
              <a:t> </a:t>
            </a:r>
            <a:r>
              <a:rPr lang="en-US" sz="1800" dirty="0" err="1"/>
              <a:t>technika</a:t>
            </a:r>
            <a:r>
              <a:rPr lang="en-US" sz="1800" dirty="0"/>
              <a:t> </a:t>
            </a:r>
            <a:r>
              <a:rPr lang="en-US" sz="1800" dirty="0" err="1"/>
              <a:t>rozšírenia</a:t>
            </a:r>
            <a:r>
              <a:rPr lang="en-US" sz="1800" dirty="0"/>
              <a:t> </a:t>
            </a:r>
            <a:r>
              <a:rPr lang="en-US" sz="1800" dirty="0" err="1"/>
              <a:t>dát</a:t>
            </a:r>
            <a:r>
              <a:rPr lang="en-US" sz="1800" dirty="0"/>
              <a:t> (data augmentation).</a:t>
            </a:r>
          </a:p>
        </p:txBody>
      </p:sp>
      <p:pic>
        <p:nvPicPr>
          <p:cNvPr id="7" name="Picture 6" descr="A mountain with trees and a snowy mountain&#10;&#10;AI-generated content may be incorrect.">
            <a:extLst>
              <a:ext uri="{FF2B5EF4-FFF2-40B4-BE49-F238E27FC236}">
                <a16:creationId xmlns:a16="http://schemas.microsoft.com/office/drawing/2014/main" id="{FEFBD682-4AA2-AA16-6A35-9B329694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87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043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8718-04B8-7CDB-E036-C7E735C7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Metódy</a:t>
            </a:r>
            <a:r>
              <a:rPr lang="en-US" dirty="0"/>
              <a:t> a </a:t>
            </a:r>
            <a:r>
              <a:rPr lang="en-US" dirty="0" err="1"/>
              <a:t>architektúry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EC62-8657-9A56-C733-675B2F50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7307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V </a:t>
            </a:r>
            <a:r>
              <a:rPr lang="en-US" sz="2000" dirty="0" err="1"/>
              <a:t>rámci</a:t>
            </a:r>
            <a:r>
              <a:rPr lang="en-US" sz="2000" dirty="0"/>
              <a:t> </a:t>
            </a:r>
            <a:r>
              <a:rPr lang="en-US" sz="2000" dirty="0" err="1"/>
              <a:t>replikácie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implementované</a:t>
            </a:r>
            <a:r>
              <a:rPr lang="en-US" sz="2000" dirty="0"/>
              <a:t> </a:t>
            </a:r>
            <a:r>
              <a:rPr lang="en-US" sz="2000" dirty="0" err="1"/>
              <a:t>dve</a:t>
            </a:r>
            <a:r>
              <a:rPr lang="en-US" sz="2000" dirty="0"/>
              <a:t> </a:t>
            </a:r>
            <a:r>
              <a:rPr lang="en-US" sz="2000" dirty="0" err="1"/>
              <a:t>odlišné</a:t>
            </a:r>
            <a:r>
              <a:rPr lang="en-US" sz="2000" dirty="0"/>
              <a:t> </a:t>
            </a:r>
            <a:r>
              <a:rPr lang="en-US" sz="2000" dirty="0" err="1"/>
              <a:t>modelové</a:t>
            </a:r>
            <a:r>
              <a:rPr lang="en-US" sz="2000" dirty="0"/>
              <a:t> </a:t>
            </a:r>
            <a:r>
              <a:rPr lang="en-US" sz="2000" dirty="0" err="1"/>
              <a:t>architektúry</a:t>
            </a:r>
            <a:r>
              <a:rPr lang="en-US" sz="2000" dirty="0"/>
              <a:t>. </a:t>
            </a:r>
            <a:r>
              <a:rPr lang="en-US" sz="2000" dirty="0" err="1"/>
              <a:t>Prvým</a:t>
            </a:r>
            <a:r>
              <a:rPr lang="en-US" sz="2000" dirty="0"/>
              <a:t> </a:t>
            </a:r>
            <a:r>
              <a:rPr lang="en-US" sz="2000" dirty="0" err="1"/>
              <a:t>modelom</a:t>
            </a:r>
            <a:r>
              <a:rPr lang="en-US" sz="2000" dirty="0"/>
              <a:t> </a:t>
            </a:r>
            <a:r>
              <a:rPr lang="en-US" sz="2000" dirty="0" err="1"/>
              <a:t>bol</a:t>
            </a:r>
            <a:r>
              <a:rPr lang="en-US" sz="2000" dirty="0"/>
              <a:t> CNN-Sigmoid, </a:t>
            </a:r>
            <a:r>
              <a:rPr lang="en-US" sz="2000" dirty="0" err="1"/>
              <a:t>ktorý</a:t>
            </a:r>
            <a:r>
              <a:rPr lang="en-US" sz="2000" dirty="0"/>
              <a:t> </a:t>
            </a:r>
            <a:r>
              <a:rPr lang="en-US" sz="2000" dirty="0" err="1"/>
              <a:t>predstavuje</a:t>
            </a:r>
            <a:r>
              <a:rPr lang="en-US" sz="2000" dirty="0"/>
              <a:t> </a:t>
            </a:r>
            <a:r>
              <a:rPr lang="en-US" sz="2000" dirty="0" err="1"/>
              <a:t>klasickú</a:t>
            </a:r>
            <a:r>
              <a:rPr lang="en-US" sz="2000" dirty="0"/>
              <a:t> </a:t>
            </a:r>
            <a:r>
              <a:rPr lang="en-US" sz="2000" dirty="0" err="1"/>
              <a:t>konvolučnú</a:t>
            </a:r>
            <a:r>
              <a:rPr lang="en-US" sz="2000" dirty="0"/>
              <a:t> </a:t>
            </a:r>
            <a:r>
              <a:rPr lang="en-US" sz="2000" dirty="0" err="1"/>
              <a:t>neurónovú</a:t>
            </a:r>
            <a:r>
              <a:rPr lang="en-US" sz="2000" dirty="0"/>
              <a:t> </a:t>
            </a:r>
            <a:r>
              <a:rPr lang="en-US" sz="2000" dirty="0" err="1"/>
              <a:t>sieť</a:t>
            </a:r>
            <a:r>
              <a:rPr lang="en-US" sz="2000" dirty="0"/>
              <a:t> s </a:t>
            </a:r>
            <a:r>
              <a:rPr lang="en-US" sz="2000" dirty="0" err="1"/>
              <a:t>výstupnou</a:t>
            </a:r>
            <a:r>
              <a:rPr lang="en-US" sz="2000" dirty="0"/>
              <a:t> </a:t>
            </a:r>
            <a:r>
              <a:rPr lang="en-US" sz="2000" dirty="0" err="1"/>
              <a:t>vrstvou</a:t>
            </a:r>
            <a:r>
              <a:rPr lang="en-US" sz="2000" dirty="0"/>
              <a:t> </a:t>
            </a:r>
            <a:r>
              <a:rPr lang="en-US" sz="2000" dirty="0" err="1"/>
              <a:t>obsahujúcou</a:t>
            </a:r>
            <a:r>
              <a:rPr lang="en-US" sz="2000" dirty="0"/>
              <a:t> </a:t>
            </a:r>
            <a:r>
              <a:rPr lang="en-US" sz="2000" dirty="0" err="1"/>
              <a:t>jeden</a:t>
            </a:r>
            <a:r>
              <a:rPr lang="en-US" sz="2000" dirty="0"/>
              <a:t> </a:t>
            </a:r>
            <a:r>
              <a:rPr lang="en-US" sz="2000" dirty="0" err="1"/>
              <a:t>neurón</a:t>
            </a:r>
            <a:r>
              <a:rPr lang="en-US" sz="2000" dirty="0"/>
              <a:t> a </a:t>
            </a:r>
            <a:r>
              <a:rPr lang="en-US" sz="2000" dirty="0" err="1"/>
              <a:t>sigmoidálnu</a:t>
            </a:r>
            <a:r>
              <a:rPr lang="en-US" sz="2000" dirty="0"/>
              <a:t> </a:t>
            </a:r>
            <a:r>
              <a:rPr lang="en-US" sz="2000" dirty="0" err="1"/>
              <a:t>aktivačnú</a:t>
            </a:r>
            <a:r>
              <a:rPr lang="en-US" sz="2000" dirty="0"/>
              <a:t> </a:t>
            </a:r>
            <a:r>
              <a:rPr lang="en-US" sz="2000" dirty="0" err="1"/>
              <a:t>funkciu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binárnu</a:t>
            </a:r>
            <a:r>
              <a:rPr lang="en-US" sz="2000" dirty="0"/>
              <a:t> </a:t>
            </a:r>
            <a:r>
              <a:rPr lang="en-US" sz="2000" dirty="0" err="1"/>
              <a:t>klasifikáciu</a:t>
            </a:r>
            <a:r>
              <a:rPr lang="en-US" sz="2000" dirty="0"/>
              <a:t>. </a:t>
            </a:r>
            <a:r>
              <a:rPr lang="en-US" sz="2000" dirty="0" err="1"/>
              <a:t>Druhým</a:t>
            </a:r>
            <a:r>
              <a:rPr lang="en-US" sz="2000" dirty="0"/>
              <a:t> </a:t>
            </a:r>
            <a:r>
              <a:rPr lang="en-US" sz="2000" dirty="0" err="1"/>
              <a:t>modelom</a:t>
            </a:r>
            <a:r>
              <a:rPr lang="en-US" sz="2000" dirty="0"/>
              <a:t> </a:t>
            </a:r>
            <a:r>
              <a:rPr lang="en-US" sz="2000" dirty="0" err="1"/>
              <a:t>bol</a:t>
            </a:r>
            <a:r>
              <a:rPr lang="en-US" sz="2000" dirty="0"/>
              <a:t> CNN-SVM, </a:t>
            </a:r>
            <a:r>
              <a:rPr lang="en-US" sz="2000" dirty="0" err="1"/>
              <a:t>kde</a:t>
            </a:r>
            <a:r>
              <a:rPr lang="en-US" sz="2000" dirty="0"/>
              <a:t> CNN </a:t>
            </a:r>
            <a:r>
              <a:rPr lang="en-US" sz="2000" dirty="0" err="1"/>
              <a:t>slúžila</a:t>
            </a:r>
            <a:r>
              <a:rPr lang="en-US" sz="2000" dirty="0"/>
              <a:t> </a:t>
            </a:r>
            <a:r>
              <a:rPr lang="en-US" sz="2000" dirty="0" err="1"/>
              <a:t>iba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extraktor</a:t>
            </a:r>
            <a:r>
              <a:rPr lang="en-US" sz="2000" dirty="0"/>
              <a:t> </a:t>
            </a:r>
            <a:r>
              <a:rPr lang="en-US" sz="2000" dirty="0" err="1"/>
              <a:t>príznakov</a:t>
            </a:r>
            <a:r>
              <a:rPr lang="en-US" sz="2000" dirty="0"/>
              <a:t>, a </a:t>
            </a:r>
            <a:r>
              <a:rPr lang="en-US" sz="2000" dirty="0" err="1"/>
              <a:t>získané</a:t>
            </a:r>
            <a:r>
              <a:rPr lang="en-US" sz="2000" dirty="0"/>
              <a:t> </a:t>
            </a:r>
            <a:r>
              <a:rPr lang="en-US" sz="2000" dirty="0" err="1"/>
              <a:t>príznaky</a:t>
            </a:r>
            <a:r>
              <a:rPr lang="en-US" sz="2000" dirty="0"/>
              <a:t> </a:t>
            </a:r>
            <a:r>
              <a:rPr lang="en-US" sz="2000" dirty="0" err="1"/>
              <a:t>boli</a:t>
            </a:r>
            <a:r>
              <a:rPr lang="en-US" sz="2000" dirty="0"/>
              <a:t> </a:t>
            </a:r>
            <a:r>
              <a:rPr lang="en-US" sz="2000" dirty="0" err="1"/>
              <a:t>ďalej</a:t>
            </a:r>
            <a:r>
              <a:rPr lang="en-US" sz="2000" dirty="0"/>
              <a:t> </a:t>
            </a:r>
            <a:r>
              <a:rPr lang="en-US" sz="2000" dirty="0" err="1"/>
              <a:t>klasifikované</a:t>
            </a:r>
            <a:r>
              <a:rPr lang="en-US" sz="2000" dirty="0"/>
              <a:t> </a:t>
            </a:r>
            <a:r>
              <a:rPr lang="en-US" sz="2000" dirty="0" err="1"/>
              <a:t>pomocou</a:t>
            </a:r>
            <a:r>
              <a:rPr lang="en-US" sz="2000" dirty="0"/>
              <a:t> Support Vector Machine (SVM) s </a:t>
            </a:r>
            <a:r>
              <a:rPr lang="en-US" sz="2000" dirty="0" err="1"/>
              <a:t>lineárnym</a:t>
            </a:r>
            <a:r>
              <a:rPr lang="en-US" sz="2000" dirty="0"/>
              <a:t> </a:t>
            </a:r>
            <a:r>
              <a:rPr lang="en-US" sz="2000" dirty="0" err="1"/>
              <a:t>jadrom</a:t>
            </a:r>
            <a:r>
              <a:rPr lang="en-US" sz="2000" dirty="0"/>
              <a:t>. </a:t>
            </a:r>
            <a:r>
              <a:rPr lang="en-US" sz="2000" dirty="0" err="1"/>
              <a:t>Tento</a:t>
            </a:r>
            <a:r>
              <a:rPr lang="en-US" sz="2000" dirty="0"/>
              <a:t> </a:t>
            </a:r>
            <a:r>
              <a:rPr lang="en-US" sz="2000" dirty="0" err="1"/>
              <a:t>hybridný</a:t>
            </a:r>
            <a:r>
              <a:rPr lang="en-US" sz="2000" dirty="0"/>
              <a:t> </a:t>
            </a:r>
            <a:r>
              <a:rPr lang="en-US" sz="2000" dirty="0" err="1"/>
              <a:t>prístup</a:t>
            </a:r>
            <a:r>
              <a:rPr lang="en-US" sz="2000" dirty="0"/>
              <a:t> </a:t>
            </a:r>
            <a:r>
              <a:rPr lang="en-US" sz="2000" dirty="0" err="1"/>
              <a:t>využíva</a:t>
            </a:r>
            <a:r>
              <a:rPr lang="en-US" sz="2000" dirty="0"/>
              <a:t> </a:t>
            </a:r>
            <a:r>
              <a:rPr lang="en-US" sz="2000" dirty="0" err="1"/>
              <a:t>schopnosť</a:t>
            </a:r>
            <a:r>
              <a:rPr lang="en-US" sz="2000" dirty="0"/>
              <a:t> CNN </a:t>
            </a:r>
            <a:r>
              <a:rPr lang="en-US" sz="2000" dirty="0" err="1"/>
              <a:t>extrahovať</a:t>
            </a:r>
            <a:r>
              <a:rPr lang="en-US" sz="2000" dirty="0"/>
              <a:t> </a:t>
            </a:r>
            <a:r>
              <a:rPr lang="en-US" sz="2000" dirty="0" err="1"/>
              <a:t>reprezentácie</a:t>
            </a:r>
            <a:r>
              <a:rPr lang="en-US" sz="2000" dirty="0"/>
              <a:t> </a:t>
            </a:r>
            <a:r>
              <a:rPr lang="en-US" sz="2000" dirty="0" err="1"/>
              <a:t>obrázkov</a:t>
            </a:r>
            <a:r>
              <a:rPr lang="en-US" sz="2000" dirty="0"/>
              <a:t> a </a:t>
            </a:r>
            <a:r>
              <a:rPr lang="en-US" sz="2000" dirty="0" err="1"/>
              <a:t>výhody</a:t>
            </a:r>
            <a:r>
              <a:rPr lang="en-US" sz="2000" dirty="0"/>
              <a:t> SVM </a:t>
            </a:r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hľadaní</a:t>
            </a:r>
            <a:r>
              <a:rPr lang="en-US" sz="2000" dirty="0"/>
              <a:t> </a:t>
            </a:r>
            <a:r>
              <a:rPr lang="en-US" sz="2000" dirty="0" err="1"/>
              <a:t>optimálnej</a:t>
            </a:r>
            <a:r>
              <a:rPr lang="en-US" sz="2000" dirty="0"/>
              <a:t> </a:t>
            </a:r>
            <a:r>
              <a:rPr lang="en-US" sz="2000" dirty="0" err="1"/>
              <a:t>rozhodovacej</a:t>
            </a:r>
            <a:r>
              <a:rPr lang="en-US" sz="2000" dirty="0"/>
              <a:t> </a:t>
            </a:r>
            <a:r>
              <a:rPr lang="en-US" sz="2000" dirty="0" err="1"/>
              <a:t>hranice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5" name="Picture 4" descr="A diagram of a program&#10;&#10;AI-generated content may be incorrect.">
            <a:extLst>
              <a:ext uri="{FF2B5EF4-FFF2-40B4-BE49-F238E27FC236}">
                <a16:creationId xmlns:a16="http://schemas.microsoft.com/office/drawing/2014/main" id="{EA3C5878-8B04-96F5-9257-96A56FF59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20" y="1459148"/>
            <a:ext cx="3748708" cy="46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EAAC-AA92-6DFE-18ED-5EF5245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Výsledky</a:t>
            </a:r>
            <a:r>
              <a:rPr lang="en-US" dirty="0"/>
              <a:t> </a:t>
            </a:r>
            <a:r>
              <a:rPr lang="en-US" dirty="0" err="1"/>
              <a:t>experimentov</a:t>
            </a:r>
            <a:r>
              <a:rPr lang="en-US" dirty="0"/>
              <a:t> a </a:t>
            </a:r>
            <a:r>
              <a:rPr lang="en-US" dirty="0" err="1"/>
              <a:t>hodnotenie</a:t>
            </a:r>
            <a:r>
              <a:rPr lang="en-US" dirty="0"/>
              <a:t> </a:t>
            </a:r>
            <a:r>
              <a:rPr lang="en-US" dirty="0" err="1"/>
              <a:t>modelov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3696-C368-F9A1-A00F-E820D328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1615665"/>
          </a:xfrm>
        </p:spPr>
        <p:txBody>
          <a:bodyPr>
            <a:noAutofit/>
          </a:bodyPr>
          <a:lstStyle/>
          <a:p>
            <a:r>
              <a:rPr lang="en-US" sz="1800" dirty="0" err="1"/>
              <a:t>Experimenty</a:t>
            </a:r>
            <a:r>
              <a:rPr lang="en-US" sz="1800" dirty="0"/>
              <a:t> </a:t>
            </a:r>
            <a:r>
              <a:rPr lang="en-US" sz="1800" dirty="0" err="1"/>
              <a:t>boli</a:t>
            </a:r>
            <a:r>
              <a:rPr lang="en-US" sz="1800" dirty="0"/>
              <a:t> </a:t>
            </a:r>
            <a:r>
              <a:rPr lang="en-US" sz="1800" dirty="0" err="1"/>
              <a:t>realizované</a:t>
            </a:r>
            <a:r>
              <a:rPr lang="en-US" sz="1800" dirty="0"/>
              <a:t> v Google </a:t>
            </a:r>
            <a:r>
              <a:rPr lang="en-US" sz="1800" dirty="0" err="1"/>
              <a:t>Colab</a:t>
            </a:r>
            <a:r>
              <a:rPr lang="en-US" sz="1800" dirty="0"/>
              <a:t> s </a:t>
            </a:r>
            <a:r>
              <a:rPr lang="en-US" sz="1800" dirty="0" err="1"/>
              <a:t>využitím</a:t>
            </a:r>
            <a:r>
              <a:rPr lang="en-US" sz="1800" dirty="0"/>
              <a:t> GPU T4.</a:t>
            </a:r>
          </a:p>
          <a:p>
            <a:r>
              <a:rPr lang="en-US" sz="1800" dirty="0"/>
              <a:t>Na </a:t>
            </a:r>
            <a:r>
              <a:rPr lang="en-US" sz="1800" dirty="0" err="1"/>
              <a:t>zabezpečenie</a:t>
            </a:r>
            <a:r>
              <a:rPr lang="en-US" sz="1800" dirty="0"/>
              <a:t> </a:t>
            </a:r>
            <a:r>
              <a:rPr lang="en-US" sz="1800" dirty="0" err="1"/>
              <a:t>reprodukovateľnosti</a:t>
            </a:r>
            <a:r>
              <a:rPr lang="en-US" sz="1800" dirty="0"/>
              <a:t> </a:t>
            </a:r>
            <a:r>
              <a:rPr lang="en-US" sz="1800" dirty="0" err="1"/>
              <a:t>výsledkov</a:t>
            </a:r>
            <a:r>
              <a:rPr lang="en-US" sz="1800" dirty="0"/>
              <a:t> </a:t>
            </a:r>
            <a:r>
              <a:rPr lang="en-US" sz="1800" dirty="0" err="1"/>
              <a:t>bol</a:t>
            </a:r>
            <a:r>
              <a:rPr lang="en-US" sz="1800" dirty="0"/>
              <a:t> </a:t>
            </a:r>
            <a:r>
              <a:rPr lang="en-US" sz="1800" dirty="0" err="1"/>
              <a:t>nastavený</a:t>
            </a:r>
            <a:r>
              <a:rPr lang="en-US" sz="1800" dirty="0"/>
              <a:t> random seed.</a:t>
            </a:r>
          </a:p>
          <a:p>
            <a:r>
              <a:rPr lang="it-IT" sz="1800" dirty="0"/>
              <a:t>Na hodnotenie výkonu modelov boli použité metriky: accuracy, precision, recall a F1-skóre.</a:t>
            </a:r>
            <a:endParaRPr lang="en-US" sz="1800" dirty="0"/>
          </a:p>
          <a:p>
            <a:r>
              <a:rPr lang="en-US" sz="1800" dirty="0"/>
              <a:t>Pri </a:t>
            </a:r>
            <a:r>
              <a:rPr lang="en-US" sz="1800" dirty="0" err="1"/>
              <a:t>trénovaní</a:t>
            </a:r>
            <a:r>
              <a:rPr lang="en-US" sz="1800" dirty="0"/>
              <a:t> </a:t>
            </a:r>
            <a:r>
              <a:rPr lang="en-US" sz="1800" dirty="0" err="1"/>
              <a:t>modelov</a:t>
            </a:r>
            <a:r>
              <a:rPr lang="en-US" sz="1800" dirty="0"/>
              <a:t> </a:t>
            </a:r>
            <a:r>
              <a:rPr lang="en-US" sz="1800" dirty="0" err="1"/>
              <a:t>bol</a:t>
            </a:r>
            <a:r>
              <a:rPr lang="en-US" sz="1800" dirty="0"/>
              <a:t> </a:t>
            </a:r>
            <a:r>
              <a:rPr lang="en-US" sz="1800" dirty="0" err="1"/>
              <a:t>použitý</a:t>
            </a:r>
            <a:r>
              <a:rPr lang="en-US" sz="1800" dirty="0"/>
              <a:t> Adam optimizer(</a:t>
            </a:r>
            <a:r>
              <a:rPr lang="en-US" sz="1800" dirty="0" err="1"/>
              <a:t>lr</a:t>
            </a:r>
            <a:r>
              <a:rPr lang="en-US" sz="1800" dirty="0"/>
              <a:t> = 0.001) a Binary </a:t>
            </a:r>
            <a:r>
              <a:rPr lang="en-US" sz="1800" dirty="0" err="1"/>
              <a:t>Crossentropy</a:t>
            </a:r>
            <a:r>
              <a:rPr lang="en-US" sz="1800" dirty="0"/>
              <a:t> loss.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2FE7C7-7786-EF78-634F-68682F640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523"/>
              </p:ext>
            </p:extLst>
          </p:nvPr>
        </p:nvGraphicFramePr>
        <p:xfrm>
          <a:off x="1025237" y="3429000"/>
          <a:ext cx="4461164" cy="22448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2030445241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874798888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3997484911"/>
                    </a:ext>
                  </a:extLst>
                </a:gridCol>
              </a:tblGrid>
              <a:tr h="432522">
                <a:tc>
                  <a:txBody>
                    <a:bodyPr/>
                    <a:lstStyle/>
                    <a:p>
                      <a:r>
                        <a:rPr lang="en-US" b="1" dirty="0" err="1"/>
                        <a:t>Originál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3469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r>
                        <a:rPr lang="en-US" dirty="0"/>
                        <a:t>Test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328496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659062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03676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9631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15C60B-703B-639A-3F4A-16CDADF7A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46783"/>
              </p:ext>
            </p:extLst>
          </p:nvPr>
        </p:nvGraphicFramePr>
        <p:xfrm>
          <a:off x="6380017" y="3419304"/>
          <a:ext cx="4461163" cy="224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054">
                  <a:extLst>
                    <a:ext uri="{9D8B030D-6E8A-4147-A177-3AD203B41FA5}">
                      <a16:colId xmlns:a16="http://schemas.microsoft.com/office/drawing/2014/main" val="1183441807"/>
                    </a:ext>
                  </a:extLst>
                </a:gridCol>
                <a:gridCol w="1707075">
                  <a:extLst>
                    <a:ext uri="{9D8B030D-6E8A-4147-A177-3AD203B41FA5}">
                      <a16:colId xmlns:a16="http://schemas.microsoft.com/office/drawing/2014/main" val="2701467810"/>
                    </a:ext>
                  </a:extLst>
                </a:gridCol>
                <a:gridCol w="1267034">
                  <a:extLst>
                    <a:ext uri="{9D8B030D-6E8A-4147-A177-3AD203B41FA5}">
                      <a16:colId xmlns:a16="http://schemas.microsoft.com/office/drawing/2014/main" val="2259927721"/>
                    </a:ext>
                  </a:extLst>
                </a:gridCol>
              </a:tblGrid>
              <a:tr h="444041">
                <a:tc>
                  <a:txBody>
                    <a:bodyPr/>
                    <a:lstStyle/>
                    <a:p>
                      <a:r>
                        <a:rPr lang="en-US" dirty="0" err="1"/>
                        <a:t>Replikácia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CNN-SVM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15803"/>
                  </a:ext>
                </a:extLst>
              </a:tr>
              <a:tr h="444041">
                <a:tc>
                  <a:txBody>
                    <a:bodyPr/>
                    <a:lstStyle/>
                    <a:p>
                      <a:r>
                        <a:rPr lang="en-US" dirty="0"/>
                        <a:t>Test Acc.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76262"/>
                  </a:ext>
                </a:extLst>
              </a:tr>
              <a:tr h="444041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49124"/>
                  </a:ext>
                </a:extLst>
              </a:tr>
              <a:tr h="444041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451277"/>
                  </a:ext>
                </a:extLst>
              </a:tr>
              <a:tr h="472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96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0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84FB-2939-E198-EAFC-23D9FAAC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Konfúzne</a:t>
            </a:r>
            <a:r>
              <a:rPr lang="en-US" dirty="0"/>
              <a:t> </a:t>
            </a:r>
            <a:r>
              <a:rPr lang="en-US" dirty="0" err="1"/>
              <a:t>matice</a:t>
            </a:r>
            <a:endParaRPr lang="en-US" dirty="0"/>
          </a:p>
        </p:txBody>
      </p:sp>
      <p:pic>
        <p:nvPicPr>
          <p:cNvPr id="9" name="Content Placeholder 8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3A68CF20-AA10-40BB-9473-703D606E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19482" cy="4160528"/>
          </a:xfrm>
        </p:spPr>
      </p:pic>
      <p:pic>
        <p:nvPicPr>
          <p:cNvPr id="11" name="Picture 10" descr="A diagram of a fire and fire&#10;&#10;AI-generated content may be incorrect.">
            <a:extLst>
              <a:ext uri="{FF2B5EF4-FFF2-40B4-BE49-F238E27FC236}">
                <a16:creationId xmlns:a16="http://schemas.microsoft.com/office/drawing/2014/main" id="{FF3E8B16-79CE-94D7-E5F2-ABFA3E759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46" y="1690688"/>
            <a:ext cx="4919482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6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5DDA-7C8E-FD43-1EA6-308C2193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Grafy</a:t>
            </a:r>
            <a:r>
              <a:rPr lang="en-US" dirty="0"/>
              <a:t> accuracy a loss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1CE2A-E9E9-5972-7EE3-74D8D6192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161" y="1495975"/>
            <a:ext cx="5677839" cy="3866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628D9-B358-77E6-304E-62FED396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910" y="1483958"/>
            <a:ext cx="4830694" cy="38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6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F15-1361-23F3-7FBD-556F052F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Kritické</a:t>
            </a:r>
            <a:r>
              <a:rPr lang="en-US" dirty="0"/>
              <a:t> </a:t>
            </a:r>
            <a:r>
              <a:rPr lang="en-US" dirty="0" err="1"/>
              <a:t>zhodnotenie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6196-2B50-1DA5-2756-354F9A53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1685671"/>
          </a:xfrm>
        </p:spPr>
        <p:txBody>
          <a:bodyPr/>
          <a:lstStyle/>
          <a:p>
            <a:r>
              <a:rPr lang="en-US" b="1" dirty="0" err="1"/>
              <a:t>Chyby</a:t>
            </a:r>
            <a:r>
              <a:rPr lang="en-US" b="1" dirty="0"/>
              <a:t> v </a:t>
            </a:r>
            <a:r>
              <a:rPr lang="en-US" b="1" dirty="0" err="1"/>
              <a:t>pôvodnom</a:t>
            </a:r>
            <a:r>
              <a:rPr lang="en-US" b="1" dirty="0"/>
              <a:t> </a:t>
            </a:r>
            <a:r>
              <a:rPr lang="en-US" b="1" dirty="0" err="1"/>
              <a:t>článku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Nesprávne</a:t>
            </a:r>
            <a:r>
              <a:rPr lang="en-US" dirty="0"/>
              <a:t> </a:t>
            </a:r>
            <a:r>
              <a:rPr lang="en-US" dirty="0" err="1"/>
              <a:t>tvrdenie</a:t>
            </a:r>
            <a:r>
              <a:rPr lang="en-US" dirty="0"/>
              <a:t> o </a:t>
            </a:r>
            <a:r>
              <a:rPr lang="en-US" dirty="0" err="1"/>
              <a:t>sigmoidnej</a:t>
            </a:r>
            <a:r>
              <a:rPr lang="en-US" dirty="0"/>
              <a:t> </a:t>
            </a:r>
            <a:r>
              <a:rPr lang="en-US" dirty="0" err="1"/>
              <a:t>funkcii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Neštandardný</a:t>
            </a:r>
            <a:r>
              <a:rPr lang="en-US" dirty="0"/>
              <a:t> </a:t>
            </a:r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trénovania</a:t>
            </a:r>
            <a:r>
              <a:rPr lang="en-US" dirty="0"/>
              <a:t> SVM.</a:t>
            </a:r>
          </a:p>
          <a:p>
            <a:pPr lvl="1"/>
            <a:r>
              <a:rPr lang="en-US" dirty="0" err="1"/>
              <a:t>Nejasné</a:t>
            </a:r>
            <a:r>
              <a:rPr lang="en-US" dirty="0"/>
              <a:t> </a:t>
            </a:r>
            <a:r>
              <a:rPr lang="en-US" dirty="0" err="1"/>
              <a:t>vysvetlenie</a:t>
            </a:r>
            <a:r>
              <a:rPr lang="en-US" dirty="0"/>
              <a:t> </a:t>
            </a:r>
            <a:r>
              <a:rPr lang="en-US" dirty="0" err="1"/>
              <a:t>augmentácie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D89C5-4F83-1066-63F6-90768D33CC41}"/>
              </a:ext>
            </a:extLst>
          </p:cNvPr>
          <p:cNvSpPr txBox="1"/>
          <p:nvPr/>
        </p:nvSpPr>
        <p:spPr>
          <a:xfrm>
            <a:off x="838200" y="3429000"/>
            <a:ext cx="775716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Vylepšenia</a:t>
            </a:r>
            <a:r>
              <a:rPr lang="en-US" sz="2800" b="1" dirty="0"/>
              <a:t> v </a:t>
            </a:r>
            <a:r>
              <a:rPr lang="en-US" sz="2800" b="1" dirty="0" err="1"/>
              <a:t>replikácii</a:t>
            </a:r>
            <a:r>
              <a:rPr lang="en-US" sz="28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Explicitné</a:t>
            </a:r>
            <a:r>
              <a:rPr lang="en-US" sz="2400" dirty="0"/>
              <a:t> </a:t>
            </a:r>
            <a:r>
              <a:rPr lang="en-US" sz="2400" dirty="0" err="1"/>
              <a:t>vyhodnotenie</a:t>
            </a:r>
            <a:r>
              <a:rPr lang="en-US" sz="2400" dirty="0"/>
              <a:t> </a:t>
            </a:r>
            <a:r>
              <a:rPr lang="en-US" sz="2400" dirty="0" err="1"/>
              <a:t>všetkých</a:t>
            </a:r>
            <a:r>
              <a:rPr lang="en-US" sz="2400" dirty="0"/>
              <a:t> </a:t>
            </a:r>
            <a:r>
              <a:rPr lang="en-US" sz="2400" dirty="0" err="1"/>
              <a:t>metrík</a:t>
            </a:r>
            <a:r>
              <a:rPr lang="en-US" sz="2400" b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Pevné</a:t>
            </a:r>
            <a:r>
              <a:rPr lang="en-US" sz="2400" dirty="0"/>
              <a:t> random seed pre </a:t>
            </a:r>
            <a:r>
              <a:rPr lang="en-US" sz="2400" dirty="0" err="1"/>
              <a:t>reprodukovateľnosť</a:t>
            </a:r>
            <a:r>
              <a:rPr lang="en-US" sz="2400" dirty="0"/>
              <a:t>.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dirty="0"/>
              <a:t>Presnejšie oddelenie trénovania CNN a SVM</a:t>
            </a:r>
            <a:r>
              <a:rPr lang="pl-PL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39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E0E5-BC0C-C130-87A0-47F5D999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Návrhy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budúce</a:t>
            </a:r>
            <a:r>
              <a:rPr lang="en-US" dirty="0"/>
              <a:t> </a:t>
            </a:r>
            <a:r>
              <a:rPr lang="en-US" dirty="0" err="1"/>
              <a:t>vylepšenia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ECB2-7DE2-CF1C-1CDA-59886894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8704" cy="4017391"/>
          </a:xfrm>
        </p:spPr>
        <p:txBody>
          <a:bodyPr/>
          <a:lstStyle/>
          <a:p>
            <a:r>
              <a:rPr lang="en-US" dirty="0" err="1"/>
              <a:t>Použitie</a:t>
            </a:r>
            <a:r>
              <a:rPr lang="en-US" dirty="0"/>
              <a:t> grayscale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termálnych</a:t>
            </a:r>
            <a:r>
              <a:rPr lang="en-US" dirty="0"/>
              <a:t> </a:t>
            </a:r>
            <a:r>
              <a:rPr lang="en-US" dirty="0" err="1"/>
              <a:t>obrázkov</a:t>
            </a:r>
            <a:r>
              <a:rPr lang="en-US" dirty="0"/>
              <a:t>.</a:t>
            </a:r>
          </a:p>
          <a:p>
            <a:r>
              <a:rPr lang="en-US" dirty="0" err="1"/>
              <a:t>Testovanie</a:t>
            </a:r>
            <a:r>
              <a:rPr lang="en-US" dirty="0"/>
              <a:t>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jadier</a:t>
            </a:r>
            <a:r>
              <a:rPr lang="en-US" dirty="0"/>
              <a:t> pre SVM (</a:t>
            </a:r>
            <a:r>
              <a:rPr lang="en-US" dirty="0" err="1"/>
              <a:t>napr</a:t>
            </a:r>
            <a:r>
              <a:rPr lang="en-US" dirty="0"/>
              <a:t>. RBF kernel).</a:t>
            </a:r>
          </a:p>
          <a:p>
            <a:r>
              <a:rPr lang="en-US" dirty="0" err="1"/>
              <a:t>Rozšírená</a:t>
            </a:r>
            <a:r>
              <a:rPr lang="en-US" dirty="0"/>
              <a:t> </a:t>
            </a:r>
            <a:r>
              <a:rPr lang="en-US" dirty="0" err="1"/>
              <a:t>augmentácia</a:t>
            </a:r>
            <a:r>
              <a:rPr lang="en-US" dirty="0"/>
              <a:t> </a:t>
            </a:r>
            <a:r>
              <a:rPr lang="en-US" dirty="0" err="1"/>
              <a:t>dát</a:t>
            </a:r>
            <a:r>
              <a:rPr lang="en-US" dirty="0"/>
              <a:t> pre </a:t>
            </a:r>
            <a:r>
              <a:rPr lang="en-US" dirty="0" err="1"/>
              <a:t>lepšiu</a:t>
            </a:r>
            <a:r>
              <a:rPr lang="en-US" dirty="0"/>
              <a:t> </a:t>
            </a:r>
            <a:r>
              <a:rPr lang="en-US" dirty="0" err="1"/>
              <a:t>generalizáciu</a:t>
            </a:r>
            <a:r>
              <a:rPr lang="en-US" dirty="0"/>
              <a:t>.</a:t>
            </a:r>
          </a:p>
        </p:txBody>
      </p:sp>
      <p:pic>
        <p:nvPicPr>
          <p:cNvPr id="5" name="Picture 4" descr="A forest fire in the mountains&#10;&#10;AI-generated content may be incorrect.">
            <a:extLst>
              <a:ext uri="{FF2B5EF4-FFF2-40B4-BE49-F238E27FC236}">
                <a16:creationId xmlns:a16="http://schemas.microsoft.com/office/drawing/2014/main" id="{C2EF52FB-DF6E-F3B4-1738-9647EF0E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556268"/>
            <a:ext cx="4108704" cy="42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472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Replikácia článku  “A Comparative Assessment of CNN-Sigmoid and CNN-SVM model for Forest Fire Detection”</vt:lpstr>
      <vt:lpstr>Problém a motivácia</vt:lpstr>
      <vt:lpstr>Použité dáta </vt:lpstr>
      <vt:lpstr>Metódy a architektúry modelov</vt:lpstr>
      <vt:lpstr>Výsledky experimentov a hodnotenie modelov</vt:lpstr>
      <vt:lpstr>Konfúzne matice</vt:lpstr>
      <vt:lpstr>Grafy accuracy a loss</vt:lpstr>
      <vt:lpstr>Kritické zhodnotenie</vt:lpstr>
      <vt:lpstr>Návrhy na budúce vylepšenia: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 Kozhan</dc:creator>
  <cp:lastModifiedBy>Danil Kozhan</cp:lastModifiedBy>
  <cp:revision>6</cp:revision>
  <dcterms:created xsi:type="dcterms:W3CDTF">2025-04-13T08:09:38Z</dcterms:created>
  <dcterms:modified xsi:type="dcterms:W3CDTF">2025-04-28T06:21:41Z</dcterms:modified>
</cp:coreProperties>
</file>