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67" r:id="rId4"/>
    <p:sldId id="261" r:id="rId5"/>
    <p:sldId id="262" r:id="rId6"/>
    <p:sldId id="259" r:id="rId7"/>
    <p:sldId id="282" r:id="rId8"/>
    <p:sldId id="263" r:id="rId9"/>
    <p:sldId id="268" r:id="rId10"/>
    <p:sldId id="258" r:id="rId11"/>
    <p:sldId id="264" r:id="rId12"/>
    <p:sldId id="257" r:id="rId13"/>
    <p:sldId id="265" r:id="rId14"/>
    <p:sldId id="269" r:id="rId15"/>
    <p:sldId id="270" r:id="rId16"/>
    <p:sldId id="271" r:id="rId17"/>
    <p:sldId id="275" r:id="rId18"/>
    <p:sldId id="272" r:id="rId19"/>
    <p:sldId id="276" r:id="rId20"/>
    <p:sldId id="283" r:id="rId21"/>
    <p:sldId id="281" r:id="rId22"/>
    <p:sldId id="260" r:id="rId23"/>
    <p:sldId id="273" r:id="rId24"/>
    <p:sldId id="280" r:id="rId25"/>
    <p:sldId id="278" r:id="rId26"/>
    <p:sldId id="279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>
        <p:scale>
          <a:sx n="76" d="100"/>
          <a:sy n="76" d="100"/>
        </p:scale>
        <p:origin x="462" y="546"/>
      </p:cViewPr>
      <p:guideLst/>
    </p:cSldViewPr>
  </p:slideViewPr>
  <p:notesTextViewPr>
    <p:cViewPr>
      <p:scale>
        <a:sx n="1" d="1"/>
        <a:sy n="1" d="1"/>
      </p:scale>
      <p:origin x="0" y="-2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9C789-297F-4583-BEEB-A9D3313B4B87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B0B11-0579-4849-A75B-66F1A8882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0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Wasn’t really sure what unit testing was when I first started programming.</a:t>
            </a:r>
          </a:p>
          <a:p>
            <a:r>
              <a:rPr lang="en-US" dirty="0"/>
              <a:t>Figured if I wrote code carefully enough, I didn’t need it—or I could just find the bugs as they arose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73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 Test &gt; </a:t>
            </a:r>
            <a:r>
              <a:rPr lang="en-US" dirty="0" err="1"/>
              <a:t>TestCasesExample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24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talked earlier about  not using external resources if possible – Mock it up!</a:t>
            </a:r>
          </a:p>
          <a:p>
            <a:r>
              <a:rPr lang="en-US" dirty="0" err="1"/>
              <a:t>AlarmTest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Factories = </a:t>
            </a:r>
            <a:r>
              <a:rPr lang="en-US"/>
              <a:t>PushJobFetcherTests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using drop-down or search-syntax (class, project, error message, output, outcome, 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5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worst that could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6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without unit tests—it can take a very long time to realize where your code is breaking and why.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9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by now, all of us know what unit testing is. </a:t>
            </a:r>
          </a:p>
          <a:p>
            <a:r>
              <a:rPr lang="en-US" dirty="0"/>
              <a:t>This may only serve a as refresher, but maybe you’ll  learn something new</a:t>
            </a:r>
          </a:p>
          <a:p>
            <a:r>
              <a:rPr lang="en-US" dirty="0"/>
              <a:t>And if you’re already doing everything—give yourself a pat on the back!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7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assumptions and hopefully no sneaky bugs</a:t>
            </a:r>
          </a:p>
          <a:p>
            <a:r>
              <a:rPr lang="en-US" dirty="0"/>
              <a:t>Refactoring is good—unit tests encourage and empower us to do this</a:t>
            </a:r>
          </a:p>
          <a:p>
            <a:r>
              <a:rPr lang="en-US" dirty="0"/>
              <a:t>Helps contextualize the problem</a:t>
            </a:r>
          </a:p>
          <a:p>
            <a:r>
              <a:rPr lang="en-US" dirty="0"/>
              <a:t>Makes testing easier… if there are automated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9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want the most effort and coverage to go into unit tests up front</a:t>
            </a:r>
          </a:p>
          <a:p>
            <a:r>
              <a:rPr lang="en-US" dirty="0"/>
              <a:t>Even if it takes you weeks to write the perfect unit test… It’s taken care of for all future testing.</a:t>
            </a:r>
          </a:p>
          <a:p>
            <a:endParaRPr lang="en-US" dirty="0"/>
          </a:p>
          <a:p>
            <a:r>
              <a:rPr lang="en-US" dirty="0"/>
              <a:t>Unit test = individual code</a:t>
            </a:r>
          </a:p>
          <a:p>
            <a:r>
              <a:rPr lang="en-US" dirty="0"/>
              <a:t>Integration test = combined modules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68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failing test first to limit false positives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97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use a system clock—use a mock for it</a:t>
            </a:r>
          </a:p>
          <a:p>
            <a:r>
              <a:rPr lang="en-US" dirty="0"/>
              <a:t>Don’t test against a real Db, mock out the data</a:t>
            </a:r>
          </a:p>
          <a:p>
            <a:r>
              <a:rPr lang="en-US" dirty="0"/>
              <a:t>Logging is a great example of a simple method that could fail for unexpected reasons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06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-What if Reset() were broken?</a:t>
            </a:r>
          </a:p>
          <a:p>
            <a:r>
              <a:rPr lang="en-US" dirty="0"/>
              <a:t>-Using Assemble / Act / Assert will improve clarity, as will renaming test names</a:t>
            </a:r>
          </a:p>
          <a:p>
            <a:r>
              <a:rPr lang="en-US" dirty="0"/>
              <a:t>-All of which will serve as better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B0B11-0579-4849-A75B-66F1A88823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9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460E-8630-45A6-9504-894E51B61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1EF89-526C-4233-8696-27A13A61B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69D69-9563-411D-A377-4B5A6EA3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6D36C-79CA-43A7-AFC2-D59804D3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9E41B-CAF6-4073-AB5B-A64D1ED5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5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AD0-44EB-48C7-A7C5-F3F4EEA9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AF211-A9EA-4A1F-B7AA-5EC30B8E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A5E6-364D-4179-A4F7-E041E824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7802E-3EDE-4A7B-A887-7C109D6A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E5C7-E4CB-49A7-99F2-63597471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F8DCA-3983-4992-8131-32E2B8101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C1713-0740-460E-BC61-52C3F1C5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F680C-2910-4FBB-B607-CF712D1D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0FCE-E29F-4103-8E3D-A02403CE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DB13B-C433-4FFC-8462-C7BA6085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A995-F292-403A-B35B-40450335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8B3B-95CF-40BE-B3E8-FB890368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E386-4E46-4F70-B640-E4CB4553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5570-9244-4D80-ACF9-DA6C477C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47CE-93D6-497A-A8C7-1585B5B7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1C01-11B7-47D1-BC1B-FAD6DAD8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6ACAA-09DA-4842-8038-67C3EA40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3A3F-683A-47DF-B6C2-5EF32797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3091-9C55-47DC-BA7C-18D16B4F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75FC5-3B2A-4362-9884-39123572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1301-B714-4F55-BE42-FDE10512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9012-B369-4D56-BAA3-E3A3D25D8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9619F-87C0-4CB5-A7A0-954D86730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4421E-39E2-40CD-8134-EB253AE2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5D688-F5C3-483B-B216-3922C894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58CDC-BD26-4563-A99D-9EC051FC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B3C6-6554-4EE4-915A-8AE4A9AF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D1821-5B35-45D3-921A-2593D93AE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4636F-4558-4A58-9D03-8499D997B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AAA6F-77C6-4D43-89B1-BDF5DA092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BE2DD-B441-4544-8BD7-D195804BA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548E0-573C-494A-A046-FCD85F43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EB0B2-FAFE-43D0-816C-E7BE8C73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BF75E-AA78-4A46-BD6C-694347B0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6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0D51-7BFB-42D5-9880-39077F34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7BE57-FB90-4B1C-B905-D30AA6D1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41935-4DEC-400E-BE50-2B1153EB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0B20-4E67-4997-B5F8-65E8F8D9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2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D361F-5AA4-48C1-A5C8-F6E52EF3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39E3D-23A0-47B4-85D8-D1E9E225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5C2FE-A69A-43D9-AA57-15584E92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A5A9-65C7-43C1-8FC6-D324AA0B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7559-4B6A-40F9-9110-DCB1FC5D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42465-99E7-4FA6-B7FC-24CF30543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73B20-876C-48D3-BE98-9D2CB7F2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ADE53-4330-4FB7-A286-695BE433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7DB3F-28C5-48D2-8E91-5376633B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67F1-2B47-4B3E-8D0F-45377426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CABC8-8AF4-41D6-80E8-09CF3E641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777F-3954-438D-B7D4-9639781CA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D0907-7F89-4F28-93BD-528C73E6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36611-454C-4B78-A3EE-5778D5D5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A35BA-A213-40E8-B43E-2D965657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898D2-6DC4-4C76-858A-5422A4E2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B1A55-7A7F-4FCF-9214-E576E0D55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AF76-01AA-41FE-B884-49F529476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0ECC-5C89-4D92-952E-67EFDD44BEFB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BA54-F354-4D18-B33A-73521784E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3C4B-2F52-4C1F-A6D7-BAA251408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D9193-9F50-48A8-9890-62AA8B514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4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fluentassertions.com/exampl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94F1-7F76-440F-825D-BB86D1A53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and 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F5CE9-B620-4F2D-A994-A2E8E40FA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TestingPresentation_RefreshesBestPractices_YieldsMoreTestCoverage</a:t>
            </a:r>
          </a:p>
        </p:txBody>
      </p:sp>
    </p:spTree>
    <p:extLst>
      <p:ext uri="{BB962C8B-B14F-4D97-AF65-F5344CB8AC3E}">
        <p14:creationId xmlns:p14="http://schemas.microsoft.com/office/powerpoint/2010/main" val="21711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685C-9EDD-42BC-88D3-DDFA51DB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When to Test</a:t>
            </a:r>
            <a:br>
              <a:rPr lang="en-US" dirty="0"/>
            </a:br>
            <a:r>
              <a:rPr lang="en-US" dirty="0"/>
              <a:t>Always… Be…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8E87-0731-49D5-B20D-C734B870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write tests before writing code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to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rule</a:t>
            </a:r>
          </a:p>
          <a:p>
            <a:r>
              <a:rPr lang="en-US" dirty="0"/>
              <a:t>Use the tests to help you define the problem as manageable chunks</a:t>
            </a:r>
          </a:p>
          <a:p>
            <a:r>
              <a:rPr lang="en-US" dirty="0"/>
              <a:t>Found a bug? Write a test.</a:t>
            </a:r>
          </a:p>
        </p:txBody>
      </p:sp>
    </p:spTree>
    <p:extLst>
      <p:ext uri="{BB962C8B-B14F-4D97-AF65-F5344CB8AC3E}">
        <p14:creationId xmlns:p14="http://schemas.microsoft.com/office/powerpoint/2010/main" val="1406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46B5-A1D9-44E0-927F-0D3AAA58A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to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79B82-B18C-4840-A995-2650AE634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4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AA6C-06B9-48D4-BBB6-916AAF84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What to Test</a:t>
            </a:r>
            <a:br>
              <a:rPr lang="en-US" dirty="0"/>
            </a:br>
            <a:r>
              <a:rPr lang="en-US" dirty="0" err="1"/>
              <a:t>TEST</a:t>
            </a:r>
            <a:r>
              <a:rPr lang="en-US" dirty="0"/>
              <a:t> ALL THE THINGS… </a:t>
            </a:r>
            <a:r>
              <a:rPr lang="en-US" sz="2800" dirty="0"/>
              <a:t>not really, but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58CC-A8F1-4DE4-9393-C5226E86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Don’t…</a:t>
            </a:r>
          </a:p>
          <a:p>
            <a:pPr lvl="1"/>
            <a:r>
              <a:rPr lang="en-US" dirty="0"/>
              <a:t>Test multiple things at once (make separate tests)</a:t>
            </a:r>
          </a:p>
          <a:p>
            <a:pPr lvl="1"/>
            <a:r>
              <a:rPr lang="en-US" dirty="0"/>
              <a:t>Test private methods</a:t>
            </a:r>
          </a:p>
          <a:p>
            <a:pPr lvl="1"/>
            <a:r>
              <a:rPr lang="en-US" dirty="0"/>
              <a:t>Use</a:t>
            </a:r>
            <a:r>
              <a:rPr lang="en-US" i="1" dirty="0"/>
              <a:t> other</a:t>
            </a:r>
            <a:r>
              <a:rPr lang="en-US" dirty="0"/>
              <a:t> methods while testing a method (if you can help it)</a:t>
            </a:r>
          </a:p>
          <a:p>
            <a:pPr lvl="1"/>
            <a:r>
              <a:rPr lang="en-US" dirty="0"/>
              <a:t>Write tests that use external / uncontrollable resources (avoid if possible)</a:t>
            </a:r>
          </a:p>
          <a:p>
            <a:pPr lvl="1"/>
            <a:r>
              <a:rPr lang="en-US" dirty="0"/>
              <a:t>… And test everything else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a specific, desired output for a specific, intended input </a:t>
            </a:r>
          </a:p>
          <a:p>
            <a:pPr lvl="1"/>
            <a:r>
              <a:rPr lang="en-US" dirty="0"/>
              <a:t>Like the methods they test, tests should be single purpose</a:t>
            </a:r>
          </a:p>
          <a:p>
            <a:pPr lvl="1"/>
            <a:r>
              <a:rPr lang="en-US" dirty="0"/>
              <a:t>This is, after all, </a:t>
            </a:r>
            <a:r>
              <a:rPr lang="en-US" b="1" dirty="0"/>
              <a:t>Unit</a:t>
            </a:r>
            <a:r>
              <a:rPr lang="en-US" dirty="0"/>
              <a:t> Testing</a:t>
            </a:r>
          </a:p>
          <a:p>
            <a:endParaRPr lang="en-US" dirty="0"/>
          </a:p>
          <a:p>
            <a:r>
              <a:rPr lang="en-US" dirty="0"/>
              <a:t>Test every public method*</a:t>
            </a:r>
          </a:p>
          <a:p>
            <a:pPr lvl="1"/>
            <a:r>
              <a:rPr lang="en-US" dirty="0"/>
              <a:t>*But every public method should be performing one, specific task</a:t>
            </a:r>
          </a:p>
          <a:p>
            <a:pPr lvl="1"/>
            <a:r>
              <a:rPr lang="en-US" dirty="0"/>
              <a:t>Even if it seems unnecessary now, it might be a godsend later</a:t>
            </a:r>
          </a:p>
          <a:p>
            <a:pPr lvl="1"/>
            <a:r>
              <a:rPr lang="en-US" dirty="0"/>
              <a:t>If it seems complicated/difficult to test… consider refactoring the code</a:t>
            </a:r>
          </a:p>
        </p:txBody>
      </p:sp>
    </p:spTree>
    <p:extLst>
      <p:ext uri="{BB962C8B-B14F-4D97-AF65-F5344CB8AC3E}">
        <p14:creationId xmlns:p14="http://schemas.microsoft.com/office/powerpoint/2010/main" val="226655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4815-0710-4277-A05C-CA947A511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E986-4277-4190-92E3-6B4D5E362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make a calculator…</a:t>
            </a:r>
          </a:p>
        </p:txBody>
      </p:sp>
    </p:spTree>
    <p:extLst>
      <p:ext uri="{BB962C8B-B14F-4D97-AF65-F5344CB8AC3E}">
        <p14:creationId xmlns:p14="http://schemas.microsoft.com/office/powerpoint/2010/main" val="96338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EA9-CE59-4FD3-97DB-FC0E9EEA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Calculator (attempt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6230-EE34-471C-AAB3-8E0D074A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/>
              <a:t>What went wrong?</a:t>
            </a:r>
          </a:p>
          <a:p>
            <a:r>
              <a:rPr lang="en-US" dirty="0"/>
              <a:t>Testing multiple assertions</a:t>
            </a:r>
          </a:p>
          <a:p>
            <a:pPr lvl="1"/>
            <a:r>
              <a:rPr lang="en-US" dirty="0"/>
              <a:t>Not a unit test</a:t>
            </a:r>
          </a:p>
          <a:p>
            <a:r>
              <a:rPr lang="en-US" dirty="0"/>
              <a:t>Uses multiple methods in test</a:t>
            </a:r>
          </a:p>
          <a:p>
            <a:r>
              <a:rPr lang="en-US" dirty="0"/>
              <a:t>Test names aren’t clear</a:t>
            </a:r>
          </a:p>
          <a:p>
            <a:r>
              <a:rPr lang="en-US" dirty="0"/>
              <a:t>Variables for test cases could be better</a:t>
            </a:r>
          </a:p>
          <a:p>
            <a:r>
              <a:rPr lang="en-US" dirty="0"/>
              <a:t>Switches expected and actual results</a:t>
            </a:r>
          </a:p>
          <a:p>
            <a:r>
              <a:rPr lang="en-US" dirty="0"/>
              <a:t>No structure / not clear enough </a:t>
            </a:r>
          </a:p>
          <a:p>
            <a:r>
              <a:rPr lang="en-US" dirty="0"/>
              <a:t>We don't have a test case for every method (Reset)</a:t>
            </a:r>
          </a:p>
          <a:p>
            <a:pPr lvl="1"/>
            <a:r>
              <a:rPr lang="en-US" dirty="0"/>
              <a:t>Not serving as 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8485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EA9-CE59-4FD3-97DB-FC0E9EEA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Calculator (attempt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6230-EE34-471C-AAB3-8E0D074A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dirty="0"/>
              <a:t>What’s still wrong?</a:t>
            </a: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Testing multiple assertions</a:t>
            </a:r>
          </a:p>
          <a:p>
            <a:pPr lvl="1"/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Not a unit test</a:t>
            </a:r>
          </a:p>
          <a:p>
            <a:r>
              <a:rPr lang="en-US" dirty="0"/>
              <a:t>Uses multiple methods in test</a:t>
            </a:r>
          </a:p>
          <a:p>
            <a:pPr lvl="1"/>
            <a:r>
              <a:rPr lang="en-US" b="1" dirty="0"/>
              <a:t>Test results are dependent on other tests</a:t>
            </a:r>
          </a:p>
          <a:p>
            <a:r>
              <a:rPr lang="en-US" dirty="0"/>
              <a:t>Test names aren’t clear</a:t>
            </a: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Variables for test cases could be better</a:t>
            </a: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Switches expected and actual </a:t>
            </a:r>
            <a:r>
              <a:rPr lang="en-US" i="1" strike="sngStrike" dirty="0" err="1">
                <a:solidFill>
                  <a:schemeClr val="bg1">
                    <a:lumMod val="85000"/>
                  </a:schemeClr>
                </a:solidFill>
              </a:rPr>
              <a:t>resultsjui</a:t>
            </a:r>
            <a:endParaRPr lang="en-US" i="1" strike="sngStrike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No structure /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/>
              <a:t>not clear enough </a:t>
            </a:r>
          </a:p>
          <a:p>
            <a:r>
              <a:rPr lang="en-US" i="1" strike="sngStrike" dirty="0">
                <a:solidFill>
                  <a:schemeClr val="bg1">
                    <a:lumMod val="85000"/>
                  </a:schemeClr>
                </a:solidFill>
              </a:rPr>
              <a:t>We don't have a test case for every method (Reset)</a:t>
            </a:r>
          </a:p>
          <a:p>
            <a:pPr lvl="1"/>
            <a:r>
              <a:rPr lang="en-US" dirty="0"/>
              <a:t>Not serving as 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673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EA9-CE59-4FD3-97DB-FC0E9EEA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Calculator (attempt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6230-EE34-471C-AAB3-8E0D074A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Pretty good, but what happens if we…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/ mix negative numbers?</a:t>
            </a:r>
          </a:p>
          <a:p>
            <a:r>
              <a:rPr lang="en-US" dirty="0"/>
              <a:t>Divide by 0?</a:t>
            </a:r>
          </a:p>
          <a:p>
            <a:r>
              <a:rPr lang="en-US" dirty="0"/>
              <a:t>Use really, really, large numbers?</a:t>
            </a:r>
          </a:p>
          <a:p>
            <a:r>
              <a:rPr lang="en-US" dirty="0"/>
              <a:t>Use really, really small numbers or lots of decimals?</a:t>
            </a:r>
          </a:p>
          <a:p>
            <a:endParaRPr lang="en-US" dirty="0"/>
          </a:p>
          <a:p>
            <a:r>
              <a:rPr lang="en-US" dirty="0"/>
              <a:t>In other words, don’t just test what you know works. Find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248151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7D0C79-FB59-4437-90F7-2D822EC5A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 for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202D8A-8F89-4C50-876A-4F37B3C96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6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764D-C3A3-492B-A69C-B49DCEE9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Tools for testing</a:t>
            </a:r>
            <a:br>
              <a:rPr lang="en-US" dirty="0"/>
            </a:br>
            <a:r>
              <a:rPr lang="en-US" dirty="0"/>
              <a:t>NUnit Attributes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E15F-C4B7-4B19-B4BE-260A11DE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Attributes you should use</a:t>
            </a:r>
          </a:p>
          <a:p>
            <a:pPr lvl="1"/>
            <a:r>
              <a:rPr lang="en-US" dirty="0" err="1"/>
              <a:t>TestFixture</a:t>
            </a:r>
            <a:endParaRPr lang="en-US" dirty="0"/>
          </a:p>
          <a:p>
            <a:pPr lvl="1"/>
            <a:r>
              <a:rPr lang="en-US" dirty="0" err="1"/>
              <a:t>TestFixtureSetUp</a:t>
            </a:r>
            <a:r>
              <a:rPr lang="en-US" dirty="0"/>
              <a:t> / </a:t>
            </a:r>
            <a:r>
              <a:rPr lang="en-US" dirty="0" err="1"/>
              <a:t>OneTimeSetUp</a:t>
            </a:r>
            <a:r>
              <a:rPr lang="en-US" dirty="0"/>
              <a:t> (newer versions of NUnit)</a:t>
            </a:r>
          </a:p>
          <a:p>
            <a:pPr lvl="1"/>
            <a:r>
              <a:rPr lang="en-US" dirty="0" err="1"/>
              <a:t>TestFixtureTearDown</a:t>
            </a:r>
            <a:r>
              <a:rPr lang="en-US" dirty="0"/>
              <a:t> / </a:t>
            </a:r>
            <a:r>
              <a:rPr lang="en-US" dirty="0" err="1"/>
              <a:t>OneTimeTearDown</a:t>
            </a:r>
            <a:r>
              <a:rPr lang="en-US" dirty="0"/>
              <a:t> (new versions of NUnit)</a:t>
            </a:r>
          </a:p>
          <a:p>
            <a:pPr lvl="1"/>
            <a:r>
              <a:rPr lang="en-US" dirty="0" err="1"/>
              <a:t>SetUp</a:t>
            </a:r>
            <a:endParaRPr lang="en-US" dirty="0"/>
          </a:p>
          <a:p>
            <a:pPr lvl="1"/>
            <a:r>
              <a:rPr lang="en-US" dirty="0" err="1"/>
              <a:t>TearDown</a:t>
            </a:r>
            <a:endParaRPr lang="en-US" dirty="0"/>
          </a:p>
          <a:p>
            <a:pPr lvl="1"/>
            <a:r>
              <a:rPr lang="en-US" dirty="0" err="1"/>
              <a:t>TestCase</a:t>
            </a:r>
            <a:endParaRPr lang="en-US" dirty="0"/>
          </a:p>
          <a:p>
            <a:pPr lvl="1"/>
            <a:r>
              <a:rPr lang="en-US" dirty="0" err="1"/>
              <a:t>TestCaseSource</a:t>
            </a:r>
            <a:endParaRPr lang="en-US" dirty="0"/>
          </a:p>
          <a:p>
            <a:pPr lvl="1"/>
            <a:r>
              <a:rPr lang="en-US" dirty="0" err="1"/>
              <a:t>ExpectedException</a:t>
            </a:r>
            <a:endParaRPr lang="en-US" dirty="0"/>
          </a:p>
          <a:p>
            <a:pPr lvl="1"/>
            <a:r>
              <a:rPr lang="en-US" dirty="0" err="1"/>
              <a:t>MaxTime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Attributes you should try not to use</a:t>
            </a:r>
          </a:p>
          <a:p>
            <a:pPr lvl="1"/>
            <a:r>
              <a:rPr lang="en-US" dirty="0"/>
              <a:t>Order</a:t>
            </a:r>
          </a:p>
          <a:p>
            <a:pPr lvl="1"/>
            <a:r>
              <a:rPr lang="en-US" dirty="0"/>
              <a:t>Ignore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1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6992-CF69-4B22-BDFC-E8AF7F59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E583-77AC-4D68-8A0B-71C43C5D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2512"/>
          </a:xfrm>
        </p:spPr>
        <p:txBody>
          <a:bodyPr>
            <a:normAutofit/>
          </a:bodyPr>
          <a:lstStyle/>
          <a:p>
            <a:r>
              <a:rPr lang="en-US" dirty="0" err="1"/>
              <a:t>Moq</a:t>
            </a:r>
            <a:endParaRPr lang="en-US" dirty="0"/>
          </a:p>
          <a:p>
            <a:pPr lvl="1"/>
            <a:r>
              <a:rPr lang="en-US" dirty="0"/>
              <a:t>Make mocks of any class (that inherits from an interface) whose behavior you want to control</a:t>
            </a:r>
          </a:p>
          <a:p>
            <a:pPr lvl="1"/>
            <a:r>
              <a:rPr lang="en-US" dirty="0"/>
              <a:t>Refactor classes into interfaces when it makes sense</a:t>
            </a:r>
          </a:p>
          <a:p>
            <a:pPr lvl="1"/>
            <a:r>
              <a:rPr lang="en-US" dirty="0"/>
              <a:t>Can override properties and return values of methods</a:t>
            </a:r>
          </a:p>
          <a:p>
            <a:endParaRPr lang="en-US" dirty="0"/>
          </a:p>
          <a:p>
            <a:r>
              <a:rPr lang="en-US" dirty="0"/>
              <a:t>Factories</a:t>
            </a:r>
          </a:p>
          <a:p>
            <a:pPr lvl="1"/>
            <a:r>
              <a:rPr lang="en-US" dirty="0"/>
              <a:t>Create factories for any repetitive or cumbersome setups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8BDF91-B05A-4406-AC51-02C397324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50" y="0"/>
            <a:ext cx="5468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35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6992-CF69-4B22-BDFC-E8AF7F59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testing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E583-77AC-4D68-8A0B-71C43C5DC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625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Visual Studio Test Explorer filter feature</a:t>
            </a:r>
          </a:p>
          <a:p>
            <a:pPr lvl="1"/>
            <a:r>
              <a:rPr lang="en-US" dirty="0"/>
              <a:t>Filter using drop-down or search-syntax </a:t>
            </a:r>
          </a:p>
          <a:p>
            <a:pPr marL="457200" lvl="1" indent="0">
              <a:buNone/>
            </a:pPr>
            <a:r>
              <a:rPr lang="en-US" dirty="0"/>
              <a:t>   (class, project, error message, output, outcome, 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FluentAssertions</a:t>
            </a:r>
            <a:endParaRPr lang="en-US" dirty="0"/>
          </a:p>
          <a:p>
            <a:pPr lvl="1"/>
            <a:r>
              <a:rPr lang="en-US" dirty="0"/>
              <a:t>Provide more semantic, chainable assertion statements</a:t>
            </a:r>
          </a:p>
          <a:p>
            <a:pPr lvl="1"/>
            <a:r>
              <a:rPr lang="en-US" b="1" dirty="0">
                <a:solidFill>
                  <a:srgbClr val="445588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 actual = </a:t>
            </a:r>
            <a:r>
              <a:rPr lang="en-US" dirty="0">
                <a:solidFill>
                  <a:srgbClr val="DD1144"/>
                </a:solidFill>
                <a:latin typeface="Monaco"/>
              </a:rPr>
              <a:t>"ABCDEFGHI"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Monaco"/>
              </a:rPr>
              <a:t>	</a:t>
            </a:r>
            <a:r>
              <a:rPr lang="en-US" dirty="0" err="1">
                <a:solidFill>
                  <a:srgbClr val="222222"/>
                </a:solidFill>
                <a:latin typeface="Monaco"/>
              </a:rPr>
              <a:t>actual.</a:t>
            </a:r>
            <a:r>
              <a:rPr lang="en-US" b="1" dirty="0" err="1">
                <a:solidFill>
                  <a:srgbClr val="990000"/>
                </a:solidFill>
                <a:latin typeface="Monaco"/>
              </a:rPr>
              <a:t>Should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Monaco"/>
              </a:rPr>
              <a:t>	.</a:t>
            </a:r>
            <a:r>
              <a:rPr lang="en-US" b="1" dirty="0" err="1">
                <a:solidFill>
                  <a:srgbClr val="990000"/>
                </a:solidFill>
                <a:latin typeface="Monaco"/>
              </a:rPr>
              <a:t>StartWith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(</a:t>
            </a:r>
            <a:r>
              <a:rPr lang="en-US" dirty="0">
                <a:solidFill>
                  <a:srgbClr val="DD1144"/>
                </a:solidFill>
                <a:latin typeface="Monaco"/>
              </a:rPr>
              <a:t>"AB"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Monaco"/>
              </a:rPr>
              <a:t>	.</a:t>
            </a:r>
            <a:r>
              <a:rPr lang="en-US" dirty="0" err="1">
                <a:solidFill>
                  <a:srgbClr val="222222"/>
                </a:solidFill>
                <a:latin typeface="Monaco"/>
              </a:rPr>
              <a:t>And.</a:t>
            </a:r>
            <a:r>
              <a:rPr lang="en-US" b="1" dirty="0" err="1">
                <a:solidFill>
                  <a:srgbClr val="990000"/>
                </a:solidFill>
                <a:latin typeface="Monaco"/>
              </a:rPr>
              <a:t>EndWith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(</a:t>
            </a:r>
            <a:r>
              <a:rPr lang="en-US" dirty="0">
                <a:solidFill>
                  <a:srgbClr val="DD1144"/>
                </a:solidFill>
                <a:latin typeface="Monaco"/>
              </a:rPr>
              <a:t>"HI"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Monaco"/>
              </a:rPr>
              <a:t>	.</a:t>
            </a:r>
            <a:r>
              <a:rPr lang="en-US" dirty="0" err="1">
                <a:solidFill>
                  <a:srgbClr val="222222"/>
                </a:solidFill>
                <a:latin typeface="Monaco"/>
              </a:rPr>
              <a:t>And.</a:t>
            </a:r>
            <a:r>
              <a:rPr lang="en-US" b="1" dirty="0" err="1">
                <a:solidFill>
                  <a:srgbClr val="990000"/>
                </a:solidFill>
                <a:latin typeface="Monaco"/>
              </a:rPr>
              <a:t>Contain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(</a:t>
            </a:r>
            <a:r>
              <a:rPr lang="en-US" dirty="0">
                <a:solidFill>
                  <a:srgbClr val="DD1144"/>
                </a:solidFill>
                <a:latin typeface="Monaco"/>
              </a:rPr>
              <a:t>"EF"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22222"/>
                </a:solidFill>
                <a:latin typeface="Monaco"/>
              </a:rPr>
              <a:t>	.</a:t>
            </a:r>
            <a:r>
              <a:rPr lang="en-US" dirty="0" err="1">
                <a:solidFill>
                  <a:srgbClr val="222222"/>
                </a:solidFill>
                <a:latin typeface="Monaco"/>
              </a:rPr>
              <a:t>And.</a:t>
            </a:r>
            <a:r>
              <a:rPr lang="en-US" b="1" dirty="0" err="1">
                <a:solidFill>
                  <a:srgbClr val="990000"/>
                </a:solidFill>
                <a:latin typeface="Monaco"/>
              </a:rPr>
              <a:t>HaveLength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(</a:t>
            </a:r>
            <a:r>
              <a:rPr lang="en-US" dirty="0">
                <a:solidFill>
                  <a:srgbClr val="009999"/>
                </a:solidFill>
                <a:latin typeface="Monaco"/>
              </a:rPr>
              <a:t>9</a:t>
            </a:r>
            <a:r>
              <a:rPr lang="en-US" dirty="0">
                <a:solidFill>
                  <a:srgbClr val="222222"/>
                </a:solidFill>
                <a:latin typeface="Monaco"/>
              </a:rPr>
              <a:t>);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0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4CA4ED-7301-4B49-A7CB-ADB933E46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A23C1E-260B-4573-A7CE-5626C2003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NUnit, XUnit, and MSTest</a:t>
            </a:r>
          </a:p>
        </p:txBody>
      </p:sp>
    </p:spTree>
    <p:extLst>
      <p:ext uri="{BB962C8B-B14F-4D97-AF65-F5344CB8AC3E}">
        <p14:creationId xmlns:p14="http://schemas.microsoft.com/office/powerpoint/2010/main" val="3652312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8B3C-C848-4D40-9E9B-5CD3554B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Testing Frameworks</a:t>
            </a:r>
            <a:br>
              <a:rPr lang="en-US" dirty="0"/>
            </a:br>
            <a:r>
              <a:rPr lang="en-US" dirty="0"/>
              <a:t>C# Testing frameworks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5D05-5D7B-4C64-B880-434D809E2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NUnit (what we use for most of our code)</a:t>
            </a:r>
          </a:p>
          <a:p>
            <a:pPr marL="457200" lvl="1" indent="0">
              <a:buNone/>
            </a:pPr>
            <a:r>
              <a:rPr lang="en-US" dirty="0"/>
              <a:t>+ Most popular</a:t>
            </a:r>
          </a:p>
          <a:p>
            <a:pPr marL="457200" lvl="1" indent="0">
              <a:buNone/>
            </a:pPr>
            <a:r>
              <a:rPr lang="en-US" dirty="0"/>
              <a:t>+ Can include arguments with test cases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XUnit (what we use for LIB / </a:t>
            </a:r>
            <a:r>
              <a:rPr lang="en-US" dirty="0" err="1"/>
              <a:t>Nuget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Uses Facts/Theories approach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MSTest</a:t>
            </a:r>
          </a:p>
          <a:p>
            <a:pPr marL="457200" lvl="1" indent="0">
              <a:buNone/>
            </a:pPr>
            <a:r>
              <a:rPr lang="en-US" dirty="0"/>
              <a:t>+ Built into Visual Studio</a:t>
            </a:r>
          </a:p>
          <a:p>
            <a:pPr marL="457200" lvl="1" indent="0">
              <a:buNone/>
            </a:pPr>
            <a:r>
              <a:rPr lang="en-US" dirty="0"/>
              <a:t>+ Simple setup and integration</a:t>
            </a:r>
          </a:p>
          <a:p>
            <a:pPr marL="457200" lvl="1" indent="0">
              <a:buNone/>
            </a:pPr>
            <a:r>
              <a:rPr lang="en-US" dirty="0"/>
              <a:t>- Not as performant</a:t>
            </a:r>
          </a:p>
        </p:txBody>
      </p:sp>
    </p:spTree>
    <p:extLst>
      <p:ext uri="{BB962C8B-B14F-4D97-AF65-F5344CB8AC3E}">
        <p14:creationId xmlns:p14="http://schemas.microsoft.com/office/powerpoint/2010/main" val="415190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6BCD-D6B2-4CF2-BC69-868465BC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Testing Frameworks</a:t>
            </a:r>
            <a:br>
              <a:rPr lang="en-US" dirty="0"/>
            </a:br>
            <a:r>
              <a:rPr lang="en-US" dirty="0"/>
              <a:t>Setting up NUnit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8C64-8BEC-4D15-8691-08877A0B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&gt; Tools &gt; Extensions and Updates</a:t>
            </a:r>
          </a:p>
          <a:p>
            <a:r>
              <a:rPr lang="en-US" dirty="0"/>
              <a:t>Online &gt; Search “NUnit“</a:t>
            </a:r>
          </a:p>
          <a:p>
            <a:r>
              <a:rPr lang="en-US" dirty="0"/>
              <a:t>NUnit2 Test Adapter (version 2.6.4)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04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F438E-6DDF-4919-A76B-EBF3CF313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XUnit 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FFE917-A7D9-47A7-80FB-5A51322BE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Facts and Theories</a:t>
            </a:r>
          </a:p>
        </p:txBody>
      </p:sp>
    </p:spTree>
    <p:extLst>
      <p:ext uri="{BB962C8B-B14F-4D97-AF65-F5344CB8AC3E}">
        <p14:creationId xmlns:p14="http://schemas.microsoft.com/office/powerpoint/2010/main" val="1022588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7491-5A76-4483-92D8-3263F381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XUnit Syntax (Facts)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C5BED3-B4E2-4AD0-B2B3-86CD2509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solidFill>
                  <a:srgbClr val="000000"/>
                </a:solidFill>
              </a:rPr>
              <a:t>Facts are tests that have no inputs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Fact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Add_TwoValuesGiven_ReturnsSumOfArguments()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var actual = Add(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Assert.Equal(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actual);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87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7491-5A76-4483-92D8-3263F381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XUnit Syntax (Theories and Inline Data)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C5BED3-B4E2-4AD0-B2B3-86CD2509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solidFill>
                  <a:srgbClr val="000000"/>
                </a:solidFill>
              </a:rPr>
              <a:t>Theories are tests that </a:t>
            </a:r>
            <a:r>
              <a:rPr lang="en-US" sz="3300" b="1" i="1" dirty="0">
                <a:solidFill>
                  <a:srgbClr val="000000"/>
                </a:solidFill>
              </a:rPr>
              <a:t>have</a:t>
            </a:r>
            <a:r>
              <a:rPr lang="en-US" sz="3300" dirty="0">
                <a:solidFill>
                  <a:srgbClr val="000000"/>
                </a:solidFill>
              </a:rPr>
              <a:t> inputs (Inline Data)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InlineData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Add_TwoValuesGiven_ReturnsSumOfArguments(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var actual = Add(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num1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num2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Assert.Equal(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actual);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72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4D56-2583-41FF-8181-B3F0EC5F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BAE6-2E48-4DE4-9BEB-42DE59A5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https://github.com/nunit/docs/wiki/NUnit-Documentation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https://xunit.github.io/docs/getting-started-dotnet-core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http://fluentassertions.com/examples.html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EC16-AFD2-4F58-B5EF-5B24995A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Debugging code…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A6688-9D3E-4B4F-8D79-71C9A3209F85}"/>
              </a:ext>
            </a:extLst>
          </p:cNvPr>
          <p:cNvSpPr txBox="1"/>
          <p:nvPr/>
        </p:nvSpPr>
        <p:spPr>
          <a:xfrm>
            <a:off x="7026031" y="5905825"/>
            <a:ext cx="5556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…Doesn’t have to feel like this!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76789-C86E-4804-BED0-6DAA5E3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480" y="1335236"/>
            <a:ext cx="324104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9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DBD9-8AC7-4F65-BDE8-86393139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125C-F9F3-41ED-8843-5E851FD2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we test</a:t>
            </a:r>
          </a:p>
          <a:p>
            <a:endParaRPr lang="en-US" dirty="0"/>
          </a:p>
          <a:p>
            <a:r>
              <a:rPr lang="en-US" dirty="0"/>
              <a:t>When to test</a:t>
            </a:r>
          </a:p>
          <a:p>
            <a:endParaRPr lang="en-US" dirty="0"/>
          </a:p>
          <a:p>
            <a:r>
              <a:rPr lang="en-US" dirty="0"/>
              <a:t>What to test</a:t>
            </a:r>
          </a:p>
          <a:p>
            <a:pPr lvl="1"/>
            <a:r>
              <a:rPr lang="en-US" dirty="0"/>
              <a:t>Dos and Don’ts</a:t>
            </a:r>
          </a:p>
          <a:p>
            <a:endParaRPr lang="en-US" dirty="0"/>
          </a:p>
          <a:p>
            <a:r>
              <a:rPr lang="en-US" dirty="0"/>
              <a:t>How to test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Tools for testing</a:t>
            </a:r>
          </a:p>
        </p:txBody>
      </p:sp>
    </p:spTree>
    <p:extLst>
      <p:ext uri="{BB962C8B-B14F-4D97-AF65-F5344CB8AC3E}">
        <p14:creationId xmlns:p14="http://schemas.microsoft.com/office/powerpoint/2010/main" val="268842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B00F-034F-43E2-8E46-887F166E4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0BA50-97B1-4188-9EB9-898F3D282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4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D89D-8E43-4015-9FE5-A9E8E3FE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Why we test</a:t>
            </a:r>
            <a:br>
              <a:rPr lang="en-US" dirty="0"/>
            </a:br>
            <a:r>
              <a:rPr lang="en-US" dirty="0"/>
              <a:t>It makes your life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5CFD-A330-4544-A5D6-AB5A56D3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Confirms that your code </a:t>
            </a:r>
            <a:r>
              <a:rPr lang="en-US" b="1" i="1" dirty="0"/>
              <a:t>actually</a:t>
            </a:r>
            <a:r>
              <a:rPr lang="en-US" dirty="0"/>
              <a:t> works as you write it</a:t>
            </a:r>
          </a:p>
          <a:p>
            <a:r>
              <a:rPr lang="en-US" dirty="0"/>
              <a:t>Confirms that your code </a:t>
            </a:r>
            <a:r>
              <a:rPr lang="en-US" b="1" i="1" dirty="0"/>
              <a:t>still</a:t>
            </a:r>
            <a:r>
              <a:rPr lang="en-US" dirty="0"/>
              <a:t> works if (… when) you change it</a:t>
            </a:r>
          </a:p>
          <a:p>
            <a:r>
              <a:rPr lang="en-US" dirty="0"/>
              <a:t>Helps define the problem in sizeable chunks</a:t>
            </a:r>
          </a:p>
          <a:p>
            <a:r>
              <a:rPr lang="en-US" dirty="0"/>
              <a:t>Encourages better design and architecture</a:t>
            </a:r>
          </a:p>
          <a:p>
            <a:r>
              <a:rPr lang="en-US" dirty="0"/>
              <a:t>Documents code</a:t>
            </a:r>
          </a:p>
          <a:p>
            <a:endParaRPr lang="en-US" dirty="0"/>
          </a:p>
          <a:p>
            <a:r>
              <a:rPr lang="en-US" dirty="0"/>
              <a:t>More importantly… </a:t>
            </a:r>
            <a:r>
              <a:rPr lang="en-US" b="1" i="1" dirty="0"/>
              <a:t>It makes MY life easier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3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4148-4C99-4E60-BBF7-25E4A936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Easier life depicted on the right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602EC-955A-4413-B9F9-BF9D1DC4A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22" y="1787525"/>
            <a:ext cx="8355955" cy="4351338"/>
          </a:xfrm>
        </p:spPr>
      </p:pic>
    </p:spTree>
    <p:extLst>
      <p:ext uri="{BB962C8B-B14F-4D97-AF65-F5344CB8AC3E}">
        <p14:creationId xmlns:p14="http://schemas.microsoft.com/office/powerpoint/2010/main" val="264878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5051-12A0-4465-BE8C-88CCB41CA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to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D453E-6C47-4A97-B33C-DD1C390CA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(ABT)</a:t>
            </a:r>
          </a:p>
        </p:txBody>
      </p:sp>
    </p:spTree>
    <p:extLst>
      <p:ext uri="{BB962C8B-B14F-4D97-AF65-F5344CB8AC3E}">
        <p14:creationId xmlns:p14="http://schemas.microsoft.com/office/powerpoint/2010/main" val="163974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FD8B9-286F-40C1-8C0E-0641F3548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0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1116</Words>
  <Application>Microsoft Office PowerPoint</Application>
  <PresentationFormat>Widescreen</PresentationFormat>
  <Paragraphs>211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Monaco</vt:lpstr>
      <vt:lpstr>Office Theme</vt:lpstr>
      <vt:lpstr>Unit Testing and U</vt:lpstr>
      <vt:lpstr>PowerPoint Presentation</vt:lpstr>
      <vt:lpstr>Debugging code…</vt:lpstr>
      <vt:lpstr>What’s coming up…</vt:lpstr>
      <vt:lpstr>Why we Test</vt:lpstr>
      <vt:lpstr>Why we test It makes your life easier</vt:lpstr>
      <vt:lpstr>Easier life depicted on the right</vt:lpstr>
      <vt:lpstr>When to Test</vt:lpstr>
      <vt:lpstr>PowerPoint Presentation</vt:lpstr>
      <vt:lpstr>When to Test Always… Be… Testing</vt:lpstr>
      <vt:lpstr>What to Test</vt:lpstr>
      <vt:lpstr>What to Test TEST ALL THE THINGS… not really, but sort of</vt:lpstr>
      <vt:lpstr>How to Test</vt:lpstr>
      <vt:lpstr>Testing Calculator (attempt 1)</vt:lpstr>
      <vt:lpstr>Testing Calculator (attempt 2)</vt:lpstr>
      <vt:lpstr>Testing Calculator (attempt 3)</vt:lpstr>
      <vt:lpstr>Tools for Testing</vt:lpstr>
      <vt:lpstr>Tools for testing NUnit Attributes to Know</vt:lpstr>
      <vt:lpstr>Tools for testing</vt:lpstr>
      <vt:lpstr>Tools for testing (cont’d)</vt:lpstr>
      <vt:lpstr>Testing Frameworks</vt:lpstr>
      <vt:lpstr>Testing Frameworks C# Testing frameworks and libraries</vt:lpstr>
      <vt:lpstr>Testing Frameworks Setting up NUnit  </vt:lpstr>
      <vt:lpstr>XUnit Syntax</vt:lpstr>
      <vt:lpstr>XUnit Syntax (Facts)</vt:lpstr>
      <vt:lpstr>XUnit Syntax (Theories and Inline Data)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Daniel Lowe</dc:creator>
  <cp:lastModifiedBy>Daniel Lowe</cp:lastModifiedBy>
  <cp:revision>75</cp:revision>
  <dcterms:created xsi:type="dcterms:W3CDTF">2017-11-09T15:17:17Z</dcterms:created>
  <dcterms:modified xsi:type="dcterms:W3CDTF">2018-01-19T19:59:32Z</dcterms:modified>
</cp:coreProperties>
</file>