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EA8DC-6EEC-4EF1-A584-B51327A8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75CF32-CDF7-4B39-B5A1-C5BC4D525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314537-727A-4FF0-A192-4BC85A76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6A55-84E9-489E-862E-31FEB36E9F3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CE8AC-7492-442A-A39D-83162637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E316BF-EB2D-4EDC-B2E7-179B8922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A592-5004-49D8-971B-ADCC29F72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1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C0342-D412-4FD7-85F7-CEAF4021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B916DE-2F7B-43A3-9E79-5CC38FC21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1DCB2-E710-4F9E-9971-77E119DF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6A55-84E9-489E-862E-31FEB36E9F3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DF6984-97D0-4AAD-B7DD-BAA4211A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0C875-4E42-4D40-BF1F-F33A4408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A592-5004-49D8-971B-ADCC29F72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6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CEAB23-7B23-44C4-AB77-4798CEF3A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0A56F2-D7BC-4DC0-9072-5CF9E8130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90032-CFEE-465A-84A8-DEF63B09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6A55-84E9-489E-862E-31FEB36E9F3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98253-94DD-4E83-87B4-F0E0DCC5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A9A126-67A2-44E7-AAA3-12A08948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A592-5004-49D8-971B-ADCC29F72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6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F2817-7373-4253-8593-ED95A29B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6C447-5883-4C87-AB81-8B737337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2952F-40C7-4CAF-87AC-DBB89CD9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6A55-84E9-489E-862E-31FEB36E9F3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4ED77-115B-4068-8F7E-43D7904D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21B7E-E743-4F5F-9C41-B55385A9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A592-5004-49D8-971B-ADCC29F72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33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2F2B7-EA5E-4986-8D53-03C14591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E98CF3-203D-4AFB-8B1C-EA118B02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B7B46-295D-4646-9C8D-E24EAE36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6A55-84E9-489E-862E-31FEB36E9F3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00C79-FFE0-438E-AA5D-2B1DCC4A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1BCB7-564E-4601-B26F-4B2D40BC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A592-5004-49D8-971B-ADCC29F72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88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84C5F-44BD-4D64-BC40-5D6F283D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349BA-7434-4B54-A178-2C7B7EFC1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BA33E4-2AA6-4EB8-B433-4BB39EA9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0E2219-7405-491C-B68B-C9417628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6A55-84E9-489E-862E-31FEB36E9F3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5643BD-2303-44EC-9BB0-AC299EF7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73630-F6D4-4E2E-A85B-7957E622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A592-5004-49D8-971B-ADCC29F72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58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59B2F-016D-4983-9EF1-3C3EECE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F08EA6-7ECE-4F95-A221-281B71C48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2D0D5C-9C5E-4EE1-866A-F4673A4B3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8BBAA5-A126-44CC-9FFC-B99203918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A445A1-9141-4B20-B46F-7D783B2A3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CCF719-9DE3-47F7-9C2D-8825EABD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6A55-84E9-489E-862E-31FEB36E9F3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E88CBA-883A-49B1-A245-2427EF08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931DA3-C7FE-4A4E-BFFE-47FFD4E7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A592-5004-49D8-971B-ADCC29F72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16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7A7B9-C3AB-4F94-AD5B-C5280962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B06E97-45F3-4AEE-ACEB-F521B88B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6A55-84E9-489E-862E-31FEB36E9F3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20D269-0902-483F-9621-39E24188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540FF-CA0C-4296-8434-B3A2AFD9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A592-5004-49D8-971B-ADCC29F72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9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723AB6-EF13-4000-9DDC-19304815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6A55-84E9-489E-862E-31FEB36E9F3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78E7E8-2CD6-4AD9-8BD2-16D63AAD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E9EFB-419B-43DA-8C87-37735A66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A592-5004-49D8-971B-ADCC29F72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5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90361-8952-4CDE-8BDD-F4409A7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2F864-CFE4-4581-A1C6-0923AD78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750BC3-385E-4C2D-8584-9779ECC3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BA538F-6DBA-44C7-ABC3-5270960C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6A55-84E9-489E-862E-31FEB36E9F3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ABEE57-91F6-489A-BA0F-7B066316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35A34E-CECD-4FD7-A629-CDFCA27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A592-5004-49D8-971B-ADCC29F72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07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6AA2F-04FA-41FE-99A3-601443E3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6A5A0-EAC3-4E56-B787-8DE6A897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DF7AD2-9F16-416D-9E47-72881E0BF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4E2F7E-805C-47A9-B926-254C93AB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6A55-84E9-489E-862E-31FEB36E9F3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C1929-0068-4994-B035-44FCF59A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F4E9AD-A7D8-4B4A-8394-3C9B7543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A592-5004-49D8-971B-ADCC29F72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92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DEBD1C-7584-482C-82DC-9D8D8419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52C5D2-350E-4079-8CFB-8044550A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1F1D4-B515-4A80-846F-B75747A7B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6A55-84E9-489E-862E-31FEB36E9F3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392D6-B98B-44B3-84B2-665897E5D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CCACC-D1BD-4011-92D6-1138C56B7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A592-5004-49D8-971B-ADCC29F722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2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B3D68-AB38-4997-9698-8CF356B4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244" y="210787"/>
            <a:ext cx="9144000" cy="138941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e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com </a:t>
            </a:r>
            <a:r>
              <a:rPr lang="pt-BR" dirty="0" err="1"/>
              <a:t>Select</a:t>
            </a:r>
            <a:r>
              <a:rPr lang="pt-BR" dirty="0"/>
              <a:t> Simples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2999F-AA45-401F-B847-8C8CD2CE1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138" y="1600200"/>
            <a:ext cx="11566566" cy="4729348"/>
          </a:xfrm>
        </p:spPr>
        <p:txBody>
          <a:bodyPr>
            <a:normAutofit/>
          </a:bodyPr>
          <a:lstStyle/>
          <a:p>
            <a:r>
              <a:rPr lang="pt-BR" dirty="0"/>
              <a:t>Quando fazemos uma consulta no SQL Server utilizando as funções de agregação SUM, COUNT e AVG podemos agrupar os </a:t>
            </a:r>
            <a:r>
              <a:rPr lang="pt-BR" dirty="0" err="1"/>
              <a:t>resuldados</a:t>
            </a:r>
            <a:r>
              <a:rPr lang="pt-BR" dirty="0"/>
              <a:t> utilizando a instrução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.</a:t>
            </a:r>
          </a:p>
          <a:p>
            <a:r>
              <a:rPr lang="pt-BR" dirty="0"/>
              <a:t>Por exemplo, na relação Funcionário </a:t>
            </a:r>
            <a:r>
              <a:rPr lang="pt-BR" dirty="0">
                <a:sym typeface="Wingdings" panose="05000000000000000000" pitchFamily="2" charset="2"/>
              </a:rPr>
              <a:t> Departamento</a:t>
            </a:r>
          </a:p>
          <a:p>
            <a:r>
              <a:rPr lang="pt-BR" dirty="0">
                <a:sym typeface="Wingdings" panose="05000000000000000000" pitchFamily="2" charset="2"/>
              </a:rPr>
              <a:t>Podemos agrupar a soma dos salários agrupados pelo código do departamento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Exemplo: Imagine que uma consulta deseje retornar a soma de salários agrupadas pelo código do departamento, sabendo-se assim quanto uma empresa gasta na folha de pagamento por departamento.</a:t>
            </a:r>
            <a:endParaRPr lang="pt-BR" dirty="0"/>
          </a:p>
          <a:p>
            <a:endParaRPr lang="pt-BR" dirty="0"/>
          </a:p>
          <a:p>
            <a:r>
              <a:rPr lang="pt-BR" dirty="0"/>
              <a:t>Neste caso a função sum retornaria a somatória da coluna </a:t>
            </a:r>
            <a:r>
              <a:rPr lang="pt-BR" dirty="0" err="1"/>
              <a:t>salarioFuncionario</a:t>
            </a:r>
            <a:r>
              <a:rPr lang="pt-BR" dirty="0"/>
              <a:t> agrupadas pelo código do departamento, conforme exemplo a seguir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81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6A52E-8C09-4056-A8DB-C64ADDC5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C6488D-B1B5-46B0-A8AE-D50AF0BE9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3" t="32034" r="2621" b="31174"/>
          <a:stretch/>
        </p:blipFill>
        <p:spPr>
          <a:xfrm>
            <a:off x="368710" y="1690687"/>
            <a:ext cx="11823290" cy="414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5976B-B7B4-4485-895D-BED9E6D4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D79A8-1CBC-42FA-9FC3-F7261CD7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99519"/>
          </a:xfrm>
        </p:spPr>
        <p:txBody>
          <a:bodyPr>
            <a:normAutofit/>
          </a:bodyPr>
          <a:lstStyle/>
          <a:p>
            <a:r>
              <a:rPr lang="pt-BR" dirty="0"/>
              <a:t>Para se utilizar o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numa consulta simples, somente é possível listar duas colunas:</a:t>
            </a:r>
          </a:p>
          <a:p>
            <a:pPr lvl="1"/>
            <a:r>
              <a:rPr lang="pt-BR" dirty="0"/>
              <a:t>A coluna pela qual será agrupada a soma, média ou contagem e</a:t>
            </a:r>
          </a:p>
          <a:p>
            <a:pPr lvl="1"/>
            <a:r>
              <a:rPr lang="pt-BR" dirty="0"/>
              <a:t>A coluna que será calculada utilizando-se uma das 3 funções: </a:t>
            </a:r>
            <a:r>
              <a:rPr lang="pt-BR" dirty="0" err="1"/>
              <a:t>count</a:t>
            </a:r>
            <a:r>
              <a:rPr lang="pt-BR" dirty="0"/>
              <a:t>, sum ou </a:t>
            </a:r>
            <a:r>
              <a:rPr lang="pt-BR" dirty="0" err="1"/>
              <a:t>avg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228600" lvl="1">
              <a:spcBef>
                <a:spcPts val="1000"/>
              </a:spcBef>
            </a:pPr>
            <a:r>
              <a:rPr lang="pt-BR" sz="2800" dirty="0"/>
              <a:t>O </a:t>
            </a:r>
            <a:r>
              <a:rPr lang="pt-BR" sz="2800" dirty="0" err="1"/>
              <a:t>group</a:t>
            </a:r>
            <a:r>
              <a:rPr lang="pt-BR" sz="2800" dirty="0"/>
              <a:t> </a:t>
            </a:r>
            <a:r>
              <a:rPr lang="pt-BR" sz="2800" dirty="0" err="1"/>
              <a:t>by</a:t>
            </a:r>
            <a:r>
              <a:rPr lang="pt-BR" sz="2800" dirty="0"/>
              <a:t> tem que vir após os </a:t>
            </a:r>
            <a:r>
              <a:rPr lang="pt-BR" sz="2800" dirty="0" err="1"/>
              <a:t>selects</a:t>
            </a:r>
            <a:r>
              <a:rPr lang="pt-BR" sz="2800" dirty="0"/>
              <a:t> e após a cláusula </a:t>
            </a:r>
            <a:r>
              <a:rPr lang="pt-BR" sz="2800" dirty="0" err="1"/>
              <a:t>Where</a:t>
            </a:r>
            <a:r>
              <a:rPr lang="pt-BR" sz="2800" dirty="0"/>
              <a:t> (se houver)</a:t>
            </a:r>
          </a:p>
        </p:txBody>
      </p:sp>
    </p:spTree>
    <p:extLst>
      <p:ext uri="{BB962C8B-B14F-4D97-AF65-F5344CB8AC3E}">
        <p14:creationId xmlns:p14="http://schemas.microsoft.com/office/powerpoint/2010/main" val="270236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1D3A7-B39B-4709-B094-F17A52D4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3A1C7-6843-4AEF-A5C4-62A859CB9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6952"/>
          </a:xfrm>
        </p:spPr>
        <p:txBody>
          <a:bodyPr/>
          <a:lstStyle/>
          <a:p>
            <a:r>
              <a:rPr lang="pt-BR" dirty="0"/>
              <a:t>A cláusula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pode ser utilizada para se ordenar uma lista de registros (linhas) no SQL Server.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9BBA4E-5A36-4498-A2B7-7D4DA0B59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61" r="25726" b="17404"/>
          <a:stretch/>
        </p:blipFill>
        <p:spPr>
          <a:xfrm>
            <a:off x="604684" y="2761533"/>
            <a:ext cx="9453716" cy="38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1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5560F-ED58-4661-A6C9-E012C215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A41782-E53D-4828-806E-DCA6DFFD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8578"/>
          </a:xfrm>
        </p:spPr>
        <p:txBody>
          <a:bodyPr/>
          <a:lstStyle/>
          <a:p>
            <a:r>
              <a:rPr lang="pt-BR" dirty="0"/>
              <a:t>No exemplo anterior os funcionários foram ordenados de forma ascendente (do menor para o maior) pelo nome do funcionário (ordem alfabética);</a:t>
            </a:r>
          </a:p>
          <a:p>
            <a:r>
              <a:rPr lang="pt-BR" dirty="0"/>
              <a:t>É possível ainda ordenar os registros de forma descendente (do maior para o menor. Exemplo: listar o nome e o salário dos funcionários, ordenando do maior para o menor salário.</a:t>
            </a:r>
          </a:p>
        </p:txBody>
      </p:sp>
    </p:spTree>
    <p:extLst>
      <p:ext uri="{BB962C8B-B14F-4D97-AF65-F5344CB8AC3E}">
        <p14:creationId xmlns:p14="http://schemas.microsoft.com/office/powerpoint/2010/main" val="22462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FE65-9B4A-4CC3-8785-379144AF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descendente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3FD7B3D-43BC-47F8-BAF4-8929B1CD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186" b="16566"/>
          <a:stretch/>
        </p:blipFill>
        <p:spPr>
          <a:xfrm>
            <a:off x="530942" y="1887794"/>
            <a:ext cx="11105535" cy="46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67BA6-3BFD-426D-A0D4-A55DC6D1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com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2AFA6-36C6-420A-A575-99A30570D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492"/>
          </a:xfrm>
        </p:spPr>
        <p:txBody>
          <a:bodyPr/>
          <a:lstStyle/>
          <a:p>
            <a:r>
              <a:rPr lang="pt-BR" dirty="0"/>
              <a:t>Podemos ainda utilizar o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com o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conforme exemplo: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E49672-0C59-4186-9EDC-6A47B0F824DE}"/>
              </a:ext>
            </a:extLst>
          </p:cNvPr>
          <p:cNvSpPr txBox="1"/>
          <p:nvPr/>
        </p:nvSpPr>
        <p:spPr>
          <a:xfrm>
            <a:off x="218767" y="5641509"/>
            <a:ext cx="1166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Neste caso, a soma dos salários foi agrupada pela somatória dos </a:t>
            </a:r>
            <a:r>
              <a:rPr lang="pt-BR" sz="2400" dirty="0" err="1"/>
              <a:t>Salarios</a:t>
            </a:r>
            <a:r>
              <a:rPr lang="pt-BR" sz="2400" dirty="0"/>
              <a:t> , para a qual foi criada o alias </a:t>
            </a:r>
            <a:r>
              <a:rPr lang="pt-BR" sz="2400" dirty="0" err="1"/>
              <a:t>Salarios</a:t>
            </a:r>
            <a:r>
              <a:rPr lang="pt-BR" sz="2400" dirty="0"/>
              <a:t>. Quando o alias é utilizado sem aspas, ele pode ser utilizando na cláusula WHERE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A51FDF-CEBC-4DF3-BA48-FB0FEDA64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11" r="21250" b="16973"/>
          <a:stretch/>
        </p:blipFill>
        <p:spPr>
          <a:xfrm>
            <a:off x="838200" y="2238520"/>
            <a:ext cx="9601200" cy="31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9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Group by e Order by com Select Simples</vt:lpstr>
      <vt:lpstr>Exemplos group by</vt:lpstr>
      <vt:lpstr>Regras</vt:lpstr>
      <vt:lpstr>Order by</vt:lpstr>
      <vt:lpstr>Order by</vt:lpstr>
      <vt:lpstr>Exemplo de order by descendente</vt:lpstr>
      <vt:lpstr>Group by com 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by e Order by com Select Simples</dc:title>
  <dc:creator>Aline&amp;Leo</dc:creator>
  <cp:lastModifiedBy>Aline&amp;Leo</cp:lastModifiedBy>
  <cp:revision>5</cp:revision>
  <dcterms:created xsi:type="dcterms:W3CDTF">2018-11-01T14:24:53Z</dcterms:created>
  <dcterms:modified xsi:type="dcterms:W3CDTF">2018-11-08T16:04:21Z</dcterms:modified>
</cp:coreProperties>
</file>