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8" r:id="rId8"/>
    <p:sldId id="266" r:id="rId9"/>
    <p:sldId id="259" r:id="rId10"/>
    <p:sldId id="268" r:id="rId11"/>
    <p:sldId id="267"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08FAA-01B7-4DF8-A5A1-A312FEBBD9A0}" v="1" dt="2024-12-24T04:03:03.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kshitha R" userId="40cf32f4586f5c43" providerId="LiveId" clId="{CB108FAA-01B7-4DF8-A5A1-A312FEBBD9A0}"/>
    <pc:docChg chg="undo custSel addSld modSld">
      <pc:chgData name="Deekshitha R" userId="40cf32f4586f5c43" providerId="LiveId" clId="{CB108FAA-01B7-4DF8-A5A1-A312FEBBD9A0}" dt="2024-12-24T05:13:59.166" v="577" actId="20577"/>
      <pc:docMkLst>
        <pc:docMk/>
      </pc:docMkLst>
      <pc:sldChg chg="modSp new mod">
        <pc:chgData name="Deekshitha R" userId="40cf32f4586f5c43" providerId="LiveId" clId="{CB108FAA-01B7-4DF8-A5A1-A312FEBBD9A0}" dt="2024-12-19T05:50:01.807" v="36" actId="20577"/>
        <pc:sldMkLst>
          <pc:docMk/>
          <pc:sldMk cId="3218160165" sldId="271"/>
        </pc:sldMkLst>
        <pc:spChg chg="mod">
          <ac:chgData name="Deekshitha R" userId="40cf32f4586f5c43" providerId="LiveId" clId="{CB108FAA-01B7-4DF8-A5A1-A312FEBBD9A0}" dt="2024-12-19T05:49:50.172" v="34" actId="20577"/>
          <ac:spMkLst>
            <pc:docMk/>
            <pc:sldMk cId="3218160165" sldId="271"/>
            <ac:spMk id="2" creationId="{7AD4D1C0-5172-E64C-3D12-E526C928DC97}"/>
          </ac:spMkLst>
        </pc:spChg>
        <pc:spChg chg="mod">
          <ac:chgData name="Deekshitha R" userId="40cf32f4586f5c43" providerId="LiveId" clId="{CB108FAA-01B7-4DF8-A5A1-A312FEBBD9A0}" dt="2024-12-19T05:50:01.807" v="36" actId="20577"/>
          <ac:spMkLst>
            <pc:docMk/>
            <pc:sldMk cId="3218160165" sldId="271"/>
            <ac:spMk id="3" creationId="{941031B5-EEF0-9C8B-AC77-AC28BB78B055}"/>
          </ac:spMkLst>
        </pc:spChg>
      </pc:sldChg>
      <pc:sldChg chg="modSp new mod">
        <pc:chgData name="Deekshitha R" userId="40cf32f4586f5c43" providerId="LiveId" clId="{CB108FAA-01B7-4DF8-A5A1-A312FEBBD9A0}" dt="2024-12-24T03:28:05.318" v="101" actId="123"/>
        <pc:sldMkLst>
          <pc:docMk/>
          <pc:sldMk cId="1597618964" sldId="272"/>
        </pc:sldMkLst>
        <pc:spChg chg="mod">
          <ac:chgData name="Deekshitha R" userId="40cf32f4586f5c43" providerId="LiveId" clId="{CB108FAA-01B7-4DF8-A5A1-A312FEBBD9A0}" dt="2024-12-24T03:24:59.647" v="66" actId="20577"/>
          <ac:spMkLst>
            <pc:docMk/>
            <pc:sldMk cId="1597618964" sldId="272"/>
            <ac:spMk id="2" creationId="{469DB5C4-7878-F85C-0265-08775B29DFC9}"/>
          </ac:spMkLst>
        </pc:spChg>
        <pc:spChg chg="mod">
          <ac:chgData name="Deekshitha R" userId="40cf32f4586f5c43" providerId="LiveId" clId="{CB108FAA-01B7-4DF8-A5A1-A312FEBBD9A0}" dt="2024-12-24T03:28:05.318" v="101" actId="123"/>
          <ac:spMkLst>
            <pc:docMk/>
            <pc:sldMk cId="1597618964" sldId="272"/>
            <ac:spMk id="3" creationId="{DBE799EA-61B5-6639-AF31-86693448175E}"/>
          </ac:spMkLst>
        </pc:spChg>
      </pc:sldChg>
      <pc:sldChg chg="modSp new mod">
        <pc:chgData name="Deekshitha R" userId="40cf32f4586f5c43" providerId="LiveId" clId="{CB108FAA-01B7-4DF8-A5A1-A312FEBBD9A0}" dt="2024-12-24T03:58:23.998" v="328" actId="20577"/>
        <pc:sldMkLst>
          <pc:docMk/>
          <pc:sldMk cId="1532427047" sldId="273"/>
        </pc:sldMkLst>
        <pc:spChg chg="mod">
          <ac:chgData name="Deekshitha R" userId="40cf32f4586f5c43" providerId="LiveId" clId="{CB108FAA-01B7-4DF8-A5A1-A312FEBBD9A0}" dt="2024-12-24T03:39:36.344" v="126" actId="20577"/>
          <ac:spMkLst>
            <pc:docMk/>
            <pc:sldMk cId="1532427047" sldId="273"/>
            <ac:spMk id="2" creationId="{8CA833E8-2BD5-E325-F136-7C5AC048D6BB}"/>
          </ac:spMkLst>
        </pc:spChg>
        <pc:spChg chg="mod">
          <ac:chgData name="Deekshitha R" userId="40cf32f4586f5c43" providerId="LiveId" clId="{CB108FAA-01B7-4DF8-A5A1-A312FEBBD9A0}" dt="2024-12-24T03:58:23.998" v="328" actId="20577"/>
          <ac:spMkLst>
            <pc:docMk/>
            <pc:sldMk cId="1532427047" sldId="273"/>
            <ac:spMk id="3" creationId="{B45603C1-368E-ED49-2CCB-9307873173F0}"/>
          </ac:spMkLst>
        </pc:spChg>
      </pc:sldChg>
      <pc:sldChg chg="modSp new mod">
        <pc:chgData name="Deekshitha R" userId="40cf32f4586f5c43" providerId="LiveId" clId="{CB108FAA-01B7-4DF8-A5A1-A312FEBBD9A0}" dt="2024-12-24T03:45:54.290" v="230" actId="27636"/>
        <pc:sldMkLst>
          <pc:docMk/>
          <pc:sldMk cId="2846678910" sldId="274"/>
        </pc:sldMkLst>
        <pc:spChg chg="mod">
          <ac:chgData name="Deekshitha R" userId="40cf32f4586f5c43" providerId="LiveId" clId="{CB108FAA-01B7-4DF8-A5A1-A312FEBBD9A0}" dt="2024-12-24T03:40:49.227" v="172" actId="20577"/>
          <ac:spMkLst>
            <pc:docMk/>
            <pc:sldMk cId="2846678910" sldId="274"/>
            <ac:spMk id="2" creationId="{C7E347E1-F77F-D079-4A2F-D5647F672B2A}"/>
          </ac:spMkLst>
        </pc:spChg>
        <pc:spChg chg="mod">
          <ac:chgData name="Deekshitha R" userId="40cf32f4586f5c43" providerId="LiveId" clId="{CB108FAA-01B7-4DF8-A5A1-A312FEBBD9A0}" dt="2024-12-24T03:45:54.290" v="230" actId="27636"/>
          <ac:spMkLst>
            <pc:docMk/>
            <pc:sldMk cId="2846678910" sldId="274"/>
            <ac:spMk id="3" creationId="{227A558B-B4AE-319D-A5E7-4C41F264854E}"/>
          </ac:spMkLst>
        </pc:spChg>
      </pc:sldChg>
      <pc:sldChg chg="modSp new mod">
        <pc:chgData name="Deekshitha R" userId="40cf32f4586f5c43" providerId="LiveId" clId="{CB108FAA-01B7-4DF8-A5A1-A312FEBBD9A0}" dt="2024-12-24T03:49:20.958" v="273" actId="20577"/>
        <pc:sldMkLst>
          <pc:docMk/>
          <pc:sldMk cId="2351304630" sldId="275"/>
        </pc:sldMkLst>
        <pc:spChg chg="mod">
          <ac:chgData name="Deekshitha R" userId="40cf32f4586f5c43" providerId="LiveId" clId="{CB108FAA-01B7-4DF8-A5A1-A312FEBBD9A0}" dt="2024-12-24T03:46:44.734" v="232"/>
          <ac:spMkLst>
            <pc:docMk/>
            <pc:sldMk cId="2351304630" sldId="275"/>
            <ac:spMk id="2" creationId="{7AD0BF37-D47A-93E1-B809-2EEA409EF240}"/>
          </ac:spMkLst>
        </pc:spChg>
        <pc:spChg chg="mod">
          <ac:chgData name="Deekshitha R" userId="40cf32f4586f5c43" providerId="LiveId" clId="{CB108FAA-01B7-4DF8-A5A1-A312FEBBD9A0}" dt="2024-12-24T03:49:20.958" v="273" actId="20577"/>
          <ac:spMkLst>
            <pc:docMk/>
            <pc:sldMk cId="2351304630" sldId="275"/>
            <ac:spMk id="3" creationId="{F004EE37-8C2D-7601-B6A8-E7E765F07BDD}"/>
          </ac:spMkLst>
        </pc:spChg>
      </pc:sldChg>
      <pc:sldChg chg="modSp new mod">
        <pc:chgData name="Deekshitha R" userId="40cf32f4586f5c43" providerId="LiveId" clId="{CB108FAA-01B7-4DF8-A5A1-A312FEBBD9A0}" dt="2024-12-24T03:57:02.052" v="305"/>
        <pc:sldMkLst>
          <pc:docMk/>
          <pc:sldMk cId="2933518818" sldId="276"/>
        </pc:sldMkLst>
        <pc:spChg chg="mod">
          <ac:chgData name="Deekshitha R" userId="40cf32f4586f5c43" providerId="LiveId" clId="{CB108FAA-01B7-4DF8-A5A1-A312FEBBD9A0}" dt="2024-12-24T03:56:45.804" v="303"/>
          <ac:spMkLst>
            <pc:docMk/>
            <pc:sldMk cId="2933518818" sldId="276"/>
            <ac:spMk id="2" creationId="{0852BE55-855C-CB38-E30E-1A970C222D90}"/>
          </ac:spMkLst>
        </pc:spChg>
        <pc:spChg chg="mod">
          <ac:chgData name="Deekshitha R" userId="40cf32f4586f5c43" providerId="LiveId" clId="{CB108FAA-01B7-4DF8-A5A1-A312FEBBD9A0}" dt="2024-12-24T03:57:02.052" v="305"/>
          <ac:spMkLst>
            <pc:docMk/>
            <pc:sldMk cId="2933518818" sldId="276"/>
            <ac:spMk id="3" creationId="{716BBEBB-211E-194A-BFE3-128888729163}"/>
          </ac:spMkLst>
        </pc:spChg>
      </pc:sldChg>
      <pc:sldChg chg="modSp new mod">
        <pc:chgData name="Deekshitha R" userId="40cf32f4586f5c43" providerId="LiveId" clId="{CB108FAA-01B7-4DF8-A5A1-A312FEBBD9A0}" dt="2024-12-24T03:57:58.312" v="312" actId="5793"/>
        <pc:sldMkLst>
          <pc:docMk/>
          <pc:sldMk cId="2430981228" sldId="277"/>
        </pc:sldMkLst>
        <pc:spChg chg="mod">
          <ac:chgData name="Deekshitha R" userId="40cf32f4586f5c43" providerId="LiveId" clId="{CB108FAA-01B7-4DF8-A5A1-A312FEBBD9A0}" dt="2024-12-24T03:57:31.383" v="307"/>
          <ac:spMkLst>
            <pc:docMk/>
            <pc:sldMk cId="2430981228" sldId="277"/>
            <ac:spMk id="2" creationId="{5BF1E3B2-3A55-DFF8-30F7-E3E41208E869}"/>
          </ac:spMkLst>
        </pc:spChg>
        <pc:spChg chg="mod">
          <ac:chgData name="Deekshitha R" userId="40cf32f4586f5c43" providerId="LiveId" clId="{CB108FAA-01B7-4DF8-A5A1-A312FEBBD9A0}" dt="2024-12-24T03:57:58.312" v="312" actId="5793"/>
          <ac:spMkLst>
            <pc:docMk/>
            <pc:sldMk cId="2430981228" sldId="277"/>
            <ac:spMk id="3" creationId="{FF86F3F5-387B-4250-8B02-FEFF5B114AA0}"/>
          </ac:spMkLst>
        </pc:spChg>
      </pc:sldChg>
      <pc:sldChg chg="addSp modSp new mod">
        <pc:chgData name="Deekshitha R" userId="40cf32f4586f5c43" providerId="LiveId" clId="{CB108FAA-01B7-4DF8-A5A1-A312FEBBD9A0}" dt="2024-12-24T04:01:06.451" v="339" actId="14100"/>
        <pc:sldMkLst>
          <pc:docMk/>
          <pc:sldMk cId="3484605421" sldId="278"/>
        </pc:sldMkLst>
        <pc:spChg chg="mod">
          <ac:chgData name="Deekshitha R" userId="40cf32f4586f5c43" providerId="LiveId" clId="{CB108FAA-01B7-4DF8-A5A1-A312FEBBD9A0}" dt="2024-12-24T03:58:50.387" v="330"/>
          <ac:spMkLst>
            <pc:docMk/>
            <pc:sldMk cId="3484605421" sldId="278"/>
            <ac:spMk id="2" creationId="{73528FE7-DA1B-4FBB-542B-C0419E1B1B3B}"/>
          </ac:spMkLst>
        </pc:spChg>
        <pc:spChg chg="mod">
          <ac:chgData name="Deekshitha R" userId="40cf32f4586f5c43" providerId="LiveId" clId="{CB108FAA-01B7-4DF8-A5A1-A312FEBBD9A0}" dt="2024-12-24T04:00:47.004" v="335" actId="20577"/>
          <ac:spMkLst>
            <pc:docMk/>
            <pc:sldMk cId="3484605421" sldId="278"/>
            <ac:spMk id="3" creationId="{1CB2B7DC-29F3-27AF-0791-0C894E25EDDC}"/>
          </ac:spMkLst>
        </pc:spChg>
        <pc:picChg chg="add mod">
          <ac:chgData name="Deekshitha R" userId="40cf32f4586f5c43" providerId="LiveId" clId="{CB108FAA-01B7-4DF8-A5A1-A312FEBBD9A0}" dt="2024-12-24T04:01:06.451" v="339" actId="14100"/>
          <ac:picMkLst>
            <pc:docMk/>
            <pc:sldMk cId="3484605421" sldId="278"/>
            <ac:picMk id="5" creationId="{9C967A40-B9E0-6CEB-8FF5-8C01DB32D158}"/>
          </ac:picMkLst>
        </pc:picChg>
      </pc:sldChg>
      <pc:sldChg chg="modSp new mod">
        <pc:chgData name="Deekshitha R" userId="40cf32f4586f5c43" providerId="LiveId" clId="{CB108FAA-01B7-4DF8-A5A1-A312FEBBD9A0}" dt="2024-12-24T04:04:43.602" v="375" actId="20577"/>
        <pc:sldMkLst>
          <pc:docMk/>
          <pc:sldMk cId="2181398261" sldId="279"/>
        </pc:sldMkLst>
        <pc:spChg chg="mod">
          <ac:chgData name="Deekshitha R" userId="40cf32f4586f5c43" providerId="LiveId" clId="{CB108FAA-01B7-4DF8-A5A1-A312FEBBD9A0}" dt="2024-12-24T04:02:09.124" v="341"/>
          <ac:spMkLst>
            <pc:docMk/>
            <pc:sldMk cId="2181398261" sldId="279"/>
            <ac:spMk id="2" creationId="{81E852FE-8998-BB49-77C5-ADE06F611FC2}"/>
          </ac:spMkLst>
        </pc:spChg>
        <pc:spChg chg="mod">
          <ac:chgData name="Deekshitha R" userId="40cf32f4586f5c43" providerId="LiveId" clId="{CB108FAA-01B7-4DF8-A5A1-A312FEBBD9A0}" dt="2024-12-24T04:04:43.602" v="375" actId="20577"/>
          <ac:spMkLst>
            <pc:docMk/>
            <pc:sldMk cId="2181398261" sldId="279"/>
            <ac:spMk id="3" creationId="{4794D57F-3216-4ABE-E3E9-A1F5F611AE1A}"/>
          </ac:spMkLst>
        </pc:spChg>
      </pc:sldChg>
      <pc:sldChg chg="addSp delSp modSp new mod">
        <pc:chgData name="Deekshitha R" userId="40cf32f4586f5c43" providerId="LiveId" clId="{CB108FAA-01B7-4DF8-A5A1-A312FEBBD9A0}" dt="2024-12-24T04:05:26.021" v="382" actId="14100"/>
        <pc:sldMkLst>
          <pc:docMk/>
          <pc:sldMk cId="2074195351" sldId="280"/>
        </pc:sldMkLst>
        <pc:spChg chg="del mod">
          <ac:chgData name="Deekshitha R" userId="40cf32f4586f5c43" providerId="LiveId" clId="{CB108FAA-01B7-4DF8-A5A1-A312FEBBD9A0}" dt="2024-12-24T04:05:14.519" v="378" actId="22"/>
          <ac:spMkLst>
            <pc:docMk/>
            <pc:sldMk cId="2074195351" sldId="280"/>
            <ac:spMk id="3" creationId="{075C1D7C-1104-A927-D898-96951B3A5261}"/>
          </ac:spMkLst>
        </pc:spChg>
        <pc:picChg chg="add mod ord">
          <ac:chgData name="Deekshitha R" userId="40cf32f4586f5c43" providerId="LiveId" clId="{CB108FAA-01B7-4DF8-A5A1-A312FEBBD9A0}" dt="2024-12-24T04:05:26.021" v="382" actId="14100"/>
          <ac:picMkLst>
            <pc:docMk/>
            <pc:sldMk cId="2074195351" sldId="280"/>
            <ac:picMk id="5" creationId="{4947184A-99DC-A51B-3A3E-2E7F2A4798C5}"/>
          </ac:picMkLst>
        </pc:picChg>
      </pc:sldChg>
      <pc:sldChg chg="modSp new mod">
        <pc:chgData name="Deekshitha R" userId="40cf32f4586f5c43" providerId="LiveId" clId="{CB108FAA-01B7-4DF8-A5A1-A312FEBBD9A0}" dt="2024-12-24T04:08:10.277" v="423" actId="20577"/>
        <pc:sldMkLst>
          <pc:docMk/>
          <pc:sldMk cId="1730416435" sldId="281"/>
        </pc:sldMkLst>
        <pc:spChg chg="mod">
          <ac:chgData name="Deekshitha R" userId="40cf32f4586f5c43" providerId="LiveId" clId="{CB108FAA-01B7-4DF8-A5A1-A312FEBBD9A0}" dt="2024-12-24T04:06:03.519" v="384"/>
          <ac:spMkLst>
            <pc:docMk/>
            <pc:sldMk cId="1730416435" sldId="281"/>
            <ac:spMk id="2" creationId="{F3C97EC6-38A4-E271-F146-BF574234B65A}"/>
          </ac:spMkLst>
        </pc:spChg>
        <pc:spChg chg="mod">
          <ac:chgData name="Deekshitha R" userId="40cf32f4586f5c43" providerId="LiveId" clId="{CB108FAA-01B7-4DF8-A5A1-A312FEBBD9A0}" dt="2024-12-24T04:08:10.277" v="423" actId="20577"/>
          <ac:spMkLst>
            <pc:docMk/>
            <pc:sldMk cId="1730416435" sldId="281"/>
            <ac:spMk id="3" creationId="{8A8BDD61-7241-A3E7-4752-0512EE27BB47}"/>
          </ac:spMkLst>
        </pc:spChg>
      </pc:sldChg>
      <pc:sldChg chg="modSp new mod">
        <pc:chgData name="Deekshitha R" userId="40cf32f4586f5c43" providerId="LiveId" clId="{CB108FAA-01B7-4DF8-A5A1-A312FEBBD9A0}" dt="2024-12-24T04:10:38.239" v="463" actId="20577"/>
        <pc:sldMkLst>
          <pc:docMk/>
          <pc:sldMk cId="2532709792" sldId="282"/>
        </pc:sldMkLst>
        <pc:spChg chg="mod">
          <ac:chgData name="Deekshitha R" userId="40cf32f4586f5c43" providerId="LiveId" clId="{CB108FAA-01B7-4DF8-A5A1-A312FEBBD9A0}" dt="2024-12-24T04:08:42.838" v="425"/>
          <ac:spMkLst>
            <pc:docMk/>
            <pc:sldMk cId="2532709792" sldId="282"/>
            <ac:spMk id="2" creationId="{02D5B668-1EAF-D8CF-CFE2-A52214D73754}"/>
          </ac:spMkLst>
        </pc:spChg>
        <pc:spChg chg="mod">
          <ac:chgData name="Deekshitha R" userId="40cf32f4586f5c43" providerId="LiveId" clId="{CB108FAA-01B7-4DF8-A5A1-A312FEBBD9A0}" dt="2024-12-24T04:10:38.239" v="463" actId="20577"/>
          <ac:spMkLst>
            <pc:docMk/>
            <pc:sldMk cId="2532709792" sldId="282"/>
            <ac:spMk id="3" creationId="{96531440-C0EC-8E0E-990C-1259BFC9E643}"/>
          </ac:spMkLst>
        </pc:spChg>
      </pc:sldChg>
      <pc:sldChg chg="modSp new mod">
        <pc:chgData name="Deekshitha R" userId="40cf32f4586f5c43" providerId="LiveId" clId="{CB108FAA-01B7-4DF8-A5A1-A312FEBBD9A0}" dt="2024-12-24T04:14:06.251" v="522" actId="20577"/>
        <pc:sldMkLst>
          <pc:docMk/>
          <pc:sldMk cId="4074048924" sldId="283"/>
        </pc:sldMkLst>
        <pc:spChg chg="mod">
          <ac:chgData name="Deekshitha R" userId="40cf32f4586f5c43" providerId="LiveId" clId="{CB108FAA-01B7-4DF8-A5A1-A312FEBBD9A0}" dt="2024-12-24T04:12:07.568" v="487" actId="313"/>
          <ac:spMkLst>
            <pc:docMk/>
            <pc:sldMk cId="4074048924" sldId="283"/>
            <ac:spMk id="2" creationId="{4B6568DD-5B84-068B-4680-C7C6F075C2C5}"/>
          </ac:spMkLst>
        </pc:spChg>
        <pc:spChg chg="mod">
          <ac:chgData name="Deekshitha R" userId="40cf32f4586f5c43" providerId="LiveId" clId="{CB108FAA-01B7-4DF8-A5A1-A312FEBBD9A0}" dt="2024-12-24T04:14:06.251" v="522" actId="20577"/>
          <ac:spMkLst>
            <pc:docMk/>
            <pc:sldMk cId="4074048924" sldId="283"/>
            <ac:spMk id="3" creationId="{A502A8E3-CE82-9C06-00AC-E588139EAE82}"/>
          </ac:spMkLst>
        </pc:spChg>
      </pc:sldChg>
      <pc:sldChg chg="modSp new mod">
        <pc:chgData name="Deekshitha R" userId="40cf32f4586f5c43" providerId="LiveId" clId="{CB108FAA-01B7-4DF8-A5A1-A312FEBBD9A0}" dt="2024-12-24T05:13:59.166" v="577" actId="20577"/>
        <pc:sldMkLst>
          <pc:docMk/>
          <pc:sldMk cId="249173693" sldId="284"/>
        </pc:sldMkLst>
        <pc:spChg chg="mod">
          <ac:chgData name="Deekshitha R" userId="40cf32f4586f5c43" providerId="LiveId" clId="{CB108FAA-01B7-4DF8-A5A1-A312FEBBD9A0}" dt="2024-12-24T04:15:17.625" v="524"/>
          <ac:spMkLst>
            <pc:docMk/>
            <pc:sldMk cId="249173693" sldId="284"/>
            <ac:spMk id="2" creationId="{F92A5A2A-3264-9BEF-B10F-D52AD10C5CA5}"/>
          </ac:spMkLst>
        </pc:spChg>
        <pc:spChg chg="mod">
          <ac:chgData name="Deekshitha R" userId="40cf32f4586f5c43" providerId="LiveId" clId="{CB108FAA-01B7-4DF8-A5A1-A312FEBBD9A0}" dt="2024-12-24T05:13:59.166" v="577" actId="20577"/>
          <ac:spMkLst>
            <pc:docMk/>
            <pc:sldMk cId="249173693" sldId="284"/>
            <ac:spMk id="3" creationId="{AFC5B365-1DE5-75C6-41BE-55682468D1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5F50-81DB-A71D-8A96-F6108449B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34A67-FCF4-94CB-C6AA-49F0BA14F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0E35F8-8F46-289C-42C2-9D0F55DBDC49}"/>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5" name="Footer Placeholder 4">
            <a:extLst>
              <a:ext uri="{FF2B5EF4-FFF2-40B4-BE49-F238E27FC236}">
                <a16:creationId xmlns:a16="http://schemas.microsoft.com/office/drawing/2014/main" id="{1BB1E477-5EAB-0275-EDFE-FB3383D3B2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F74EE-68BA-3598-06BC-3FAFB07E5F5B}"/>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10411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1BAE-DD9D-4ED2-0B25-9C51F24860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1F5810-E95D-ADFF-9906-CE68BC4EA1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826F0A-1822-2CDA-12AA-F0F496D1CC81}"/>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5" name="Footer Placeholder 4">
            <a:extLst>
              <a:ext uri="{FF2B5EF4-FFF2-40B4-BE49-F238E27FC236}">
                <a16:creationId xmlns:a16="http://schemas.microsoft.com/office/drawing/2014/main" id="{0953385E-976B-1151-9DF0-2FAB518FC4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C4400-298A-78E1-DA9C-6EE6D161D56B}"/>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213968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A9F8E-B3F7-6C0D-0476-91EE71C38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60E98C-54F0-AF04-EB70-0FDA1F7D8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7EAE9-733E-87D0-9866-8F65867D5114}"/>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5" name="Footer Placeholder 4">
            <a:extLst>
              <a:ext uri="{FF2B5EF4-FFF2-40B4-BE49-F238E27FC236}">
                <a16:creationId xmlns:a16="http://schemas.microsoft.com/office/drawing/2014/main" id="{D74BD29F-53AF-3CC7-32DC-7F7D85B5E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59A03-FA83-EA7F-F82B-406EFF3C7B3A}"/>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229757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A83D-E72F-EB72-AAB5-295E1B956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9C3834-58E7-D276-BFCF-BB3345DABB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107CA-F843-B171-A17F-57B1AD943068}"/>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5" name="Footer Placeholder 4">
            <a:extLst>
              <a:ext uri="{FF2B5EF4-FFF2-40B4-BE49-F238E27FC236}">
                <a16:creationId xmlns:a16="http://schemas.microsoft.com/office/drawing/2014/main" id="{B30970E0-97A8-2E12-6BCE-35B5AC8EE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AFBBD-D48A-E737-04A7-9BB1634E6B20}"/>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236966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E655-350C-74DD-0D7C-F0184A5037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E36060-3BEA-85A3-F320-84DE941F2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B955D-439E-B6B8-E612-460D12197C6E}"/>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5" name="Footer Placeholder 4">
            <a:extLst>
              <a:ext uri="{FF2B5EF4-FFF2-40B4-BE49-F238E27FC236}">
                <a16:creationId xmlns:a16="http://schemas.microsoft.com/office/drawing/2014/main" id="{83AFC431-8F7D-A901-6197-D54C8557D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684BD-F161-57EE-ADE6-35C21D4009D3}"/>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17730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1247-28D6-CDF1-58E9-5CF29585CC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17F2F5-13B0-5CBF-2A00-2F67D46A9C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AE01A-EBE4-59D8-D8B3-53FF0D83A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B1782F-5028-4CA3-DD83-EAF67AF3829E}"/>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6" name="Footer Placeholder 5">
            <a:extLst>
              <a:ext uri="{FF2B5EF4-FFF2-40B4-BE49-F238E27FC236}">
                <a16:creationId xmlns:a16="http://schemas.microsoft.com/office/drawing/2014/main" id="{470EE473-3FF5-79B1-01A8-D24E93F357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8F3A0-9FF6-0078-1088-673D1BCA029A}"/>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184046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6373-9DDB-C810-C61E-0E537DCB5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521C2E-97C7-38A0-8CF1-7F4D81B39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417051-63E2-9215-37CC-020EC33FD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151BC0-97BE-815A-0CA2-1ABD217669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0BA0CB-633F-F7CB-CDF5-FFD013E69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EAD87D-12DE-E530-7141-EB76B28DDFF0}"/>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8" name="Footer Placeholder 7">
            <a:extLst>
              <a:ext uri="{FF2B5EF4-FFF2-40B4-BE49-F238E27FC236}">
                <a16:creationId xmlns:a16="http://schemas.microsoft.com/office/drawing/2014/main" id="{01D4997C-3929-CD19-917A-67B64C299F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478175-DFD1-863D-374D-750287D8DAFD}"/>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32639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9AD4-BC9E-445C-F389-FAD4CAE03C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544D08-C569-2C27-8F7D-CDDD524E5F3E}"/>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4" name="Footer Placeholder 3">
            <a:extLst>
              <a:ext uri="{FF2B5EF4-FFF2-40B4-BE49-F238E27FC236}">
                <a16:creationId xmlns:a16="http://schemas.microsoft.com/office/drawing/2014/main" id="{BE008F96-81F0-7BC7-30B8-FC9354FC36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423FDE-C89F-5E80-D9C1-2E70A0E77630}"/>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157749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88AC5-7724-A6CD-6DB1-F20358BAEF47}"/>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3" name="Footer Placeholder 2">
            <a:extLst>
              <a:ext uri="{FF2B5EF4-FFF2-40B4-BE49-F238E27FC236}">
                <a16:creationId xmlns:a16="http://schemas.microsoft.com/office/drawing/2014/main" id="{0CAD204E-7162-01F2-91B0-6C9BE9562F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C3CC17-757C-E8A0-8DFC-D93F4A68AF15}"/>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350600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2F6F-BFAA-248A-A08A-F372D6A8B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E08699-01C8-3913-F935-251F4885E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7980B9-E9C5-C655-D00B-251F395D0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5F75F-9B70-2FF3-759C-5DC81F9113FE}"/>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6" name="Footer Placeholder 5">
            <a:extLst>
              <a:ext uri="{FF2B5EF4-FFF2-40B4-BE49-F238E27FC236}">
                <a16:creationId xmlns:a16="http://schemas.microsoft.com/office/drawing/2014/main" id="{C579822C-1E19-E5F9-A9F3-487ED80CE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628BB-C197-35BB-8BE2-58933678614E}"/>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3179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5D37-AF4F-7278-4263-03DC6F9B0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17E7F0-D066-E8D6-77D7-2CED15B64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75CE90-6986-AA13-A1C5-2D2FE0E8B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D6257-8112-968B-5D2C-01B4C498320F}"/>
              </a:ext>
            </a:extLst>
          </p:cNvPr>
          <p:cNvSpPr>
            <a:spLocks noGrp="1"/>
          </p:cNvSpPr>
          <p:nvPr>
            <p:ph type="dt" sz="half" idx="10"/>
          </p:nvPr>
        </p:nvSpPr>
        <p:spPr/>
        <p:txBody>
          <a:bodyPr/>
          <a:lstStyle/>
          <a:p>
            <a:fld id="{E56928FF-DA5A-4AF6-90D0-F6ABDD097234}" type="datetimeFigureOut">
              <a:rPr lang="en-IN" smtClean="0"/>
              <a:t>24-12-2024</a:t>
            </a:fld>
            <a:endParaRPr lang="en-IN"/>
          </a:p>
        </p:txBody>
      </p:sp>
      <p:sp>
        <p:nvSpPr>
          <p:cNvPr id="6" name="Footer Placeholder 5">
            <a:extLst>
              <a:ext uri="{FF2B5EF4-FFF2-40B4-BE49-F238E27FC236}">
                <a16:creationId xmlns:a16="http://schemas.microsoft.com/office/drawing/2014/main" id="{65ADFBFD-9A3A-EBB0-4C70-379C15EA9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4901C9-4753-E8F5-6471-ED901D221FFF}"/>
              </a:ext>
            </a:extLst>
          </p:cNvPr>
          <p:cNvSpPr>
            <a:spLocks noGrp="1"/>
          </p:cNvSpPr>
          <p:nvPr>
            <p:ph type="sldNum" sz="quarter" idx="12"/>
          </p:nvPr>
        </p:nvSpPr>
        <p:spPr/>
        <p:txBody>
          <a:bodyPr/>
          <a:lstStyle/>
          <a:p>
            <a:fld id="{1E48C91A-5036-42DE-B00B-21EEBBD550D9}" type="slidenum">
              <a:rPr lang="en-IN" smtClean="0"/>
              <a:t>‹#›</a:t>
            </a:fld>
            <a:endParaRPr lang="en-IN"/>
          </a:p>
        </p:txBody>
      </p:sp>
    </p:spTree>
    <p:extLst>
      <p:ext uri="{BB962C8B-B14F-4D97-AF65-F5344CB8AC3E}">
        <p14:creationId xmlns:p14="http://schemas.microsoft.com/office/powerpoint/2010/main" val="308259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86E59-4A73-5D7A-BA7A-8D8A916E9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A1616-0470-928F-739F-2B42BF56C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1B8D7-EBA5-AC2F-6B7B-8CF3B43B5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928FF-DA5A-4AF6-90D0-F6ABDD097234}" type="datetimeFigureOut">
              <a:rPr lang="en-IN" smtClean="0"/>
              <a:t>24-12-2024</a:t>
            </a:fld>
            <a:endParaRPr lang="en-IN"/>
          </a:p>
        </p:txBody>
      </p:sp>
      <p:sp>
        <p:nvSpPr>
          <p:cNvPr id="5" name="Footer Placeholder 4">
            <a:extLst>
              <a:ext uri="{FF2B5EF4-FFF2-40B4-BE49-F238E27FC236}">
                <a16:creationId xmlns:a16="http://schemas.microsoft.com/office/drawing/2014/main" id="{793E9F2A-F6B2-3545-1A9F-C252DD85A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863DB9-377F-C2B1-6B6A-7A38E5065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8C91A-5036-42DE-B00B-21EEBBD550D9}" type="slidenum">
              <a:rPr lang="en-IN" smtClean="0"/>
              <a:t>‹#›</a:t>
            </a:fld>
            <a:endParaRPr lang="en-IN"/>
          </a:p>
        </p:txBody>
      </p:sp>
    </p:spTree>
    <p:extLst>
      <p:ext uri="{BB962C8B-B14F-4D97-AF65-F5344CB8AC3E}">
        <p14:creationId xmlns:p14="http://schemas.microsoft.com/office/powerpoint/2010/main" val="89882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natural-language-processing-overview/" TargetMode="External"/><Relationship Id="rId2" Type="http://schemas.openxmlformats.org/officeDocument/2006/relationships/hyperlink" Target="https://www.geeksforgeeks.org/ml-introduction-to-transfer-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what-is/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0F0-4330-0CF5-C211-CA689988E5A7}"/>
              </a:ext>
            </a:extLst>
          </p:cNvPr>
          <p:cNvSpPr>
            <a:spLocks noGrp="1"/>
          </p:cNvSpPr>
          <p:nvPr>
            <p:ph type="ctrTitle"/>
          </p:nvPr>
        </p:nvSpPr>
        <p:spPr/>
        <p:txBody>
          <a:bodyPr/>
          <a:lstStyle/>
          <a:p>
            <a:r>
              <a:rPr lang="en-IN" dirty="0"/>
              <a:t>Transformers</a:t>
            </a:r>
          </a:p>
        </p:txBody>
      </p:sp>
      <p:sp>
        <p:nvSpPr>
          <p:cNvPr id="3" name="Subtitle 2">
            <a:extLst>
              <a:ext uri="{FF2B5EF4-FFF2-40B4-BE49-F238E27FC236}">
                <a16:creationId xmlns:a16="http://schemas.microsoft.com/office/drawing/2014/main" id="{ECA9847B-7AF5-8D75-D5D1-FB8E9368F52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0345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A10D-C992-85D3-2190-042BCCDDF47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8BD057D-61A1-75D1-0C74-7A45A057C80E}"/>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Transformer architecture took this this idea several steps further and replaced the recurrent units inside the encoder and decoder entirely with self-attention layers and simple feed-forward networks.</a:t>
            </a:r>
          </a:p>
          <a:p>
            <a:pPr algn="just"/>
            <a:r>
              <a:rPr lang="en-US" sz="2400" dirty="0">
                <a:latin typeface="Times New Roman" panose="02020603050405020304" pitchFamily="18" charset="0"/>
                <a:cs typeface="Times New Roman" panose="02020603050405020304" pitchFamily="18" charset="0"/>
              </a:rPr>
              <a:t>Moving from a sequential processing to a fully parallel processing unlocked strong computational efficiency gains allowing to train on orders of magnitude larger corpora for the same computational cost. </a:t>
            </a:r>
          </a:p>
          <a:p>
            <a:pPr algn="just"/>
            <a:r>
              <a:rPr lang="en-US" sz="2400" dirty="0">
                <a:latin typeface="Times New Roman" panose="02020603050405020304" pitchFamily="18" charset="0"/>
                <a:cs typeface="Times New Roman" panose="02020603050405020304" pitchFamily="18" charset="0"/>
              </a:rPr>
              <a:t>At the same time, removing the sequential processing bottleneck of information makes the transformer architecture more efficient on several task that requires aggregating information over long time spans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20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232F-2E82-7E1A-0C68-FAE93BC335C8}"/>
              </a:ext>
            </a:extLst>
          </p:cNvPr>
          <p:cNvSpPr>
            <a:spLocks noGrp="1"/>
          </p:cNvSpPr>
          <p:nvPr>
            <p:ph type="title"/>
          </p:nvPr>
        </p:nvSpPr>
        <p:spPr/>
        <p:txBody>
          <a:bodyPr/>
          <a:lstStyle/>
          <a:p>
            <a:r>
              <a:rPr lang="en-US" dirty="0"/>
              <a:t>Encoder-decoder architecture of the original Transformer</a:t>
            </a:r>
            <a:endParaRPr lang="en-IN" dirty="0"/>
          </a:p>
        </p:txBody>
      </p:sp>
      <p:sp>
        <p:nvSpPr>
          <p:cNvPr id="7" name="Content Placeholder 6">
            <a:extLst>
              <a:ext uri="{FF2B5EF4-FFF2-40B4-BE49-F238E27FC236}">
                <a16:creationId xmlns:a16="http://schemas.microsoft.com/office/drawing/2014/main" id="{7476F16B-5CC5-9614-EEE7-9BB41691433C}"/>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A7B6A75-D67D-3B64-DE92-3517502C4DED}"/>
              </a:ext>
            </a:extLst>
          </p:cNvPr>
          <p:cNvPicPr>
            <a:picLocks noChangeAspect="1"/>
          </p:cNvPicPr>
          <p:nvPr/>
        </p:nvPicPr>
        <p:blipFill>
          <a:blip r:embed="rId2"/>
          <a:stretch>
            <a:fillRect/>
          </a:stretch>
        </p:blipFill>
        <p:spPr>
          <a:xfrm>
            <a:off x="2104104" y="2617399"/>
            <a:ext cx="7796980" cy="2436382"/>
          </a:xfrm>
          <a:prstGeom prst="rect">
            <a:avLst/>
          </a:prstGeom>
        </p:spPr>
      </p:pic>
    </p:spTree>
    <p:extLst>
      <p:ext uri="{BB962C8B-B14F-4D97-AF65-F5344CB8AC3E}">
        <p14:creationId xmlns:p14="http://schemas.microsoft.com/office/powerpoint/2010/main" val="101113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F74F-DAED-DB64-AFD1-45EBE0BF2931}"/>
              </a:ext>
            </a:extLst>
          </p:cNvPr>
          <p:cNvSpPr>
            <a:spLocks noGrp="1"/>
          </p:cNvSpPr>
          <p:nvPr>
            <p:ph type="title"/>
          </p:nvPr>
        </p:nvSpPr>
        <p:spPr/>
        <p:txBody>
          <a:bodyPr/>
          <a:lstStyle/>
          <a:p>
            <a:r>
              <a:rPr lang="en-IN" dirty="0"/>
              <a:t>Transfer Learning </a:t>
            </a:r>
          </a:p>
        </p:txBody>
      </p:sp>
      <p:sp>
        <p:nvSpPr>
          <p:cNvPr id="3" name="Content Placeholder 2">
            <a:extLst>
              <a:ext uri="{FF2B5EF4-FFF2-40B4-BE49-F238E27FC236}">
                <a16:creationId xmlns:a16="http://schemas.microsoft.com/office/drawing/2014/main" id="{F094ED21-5F92-D3B4-9CB4-AEA71965CCAE}"/>
              </a:ext>
            </a:extLst>
          </p:cNvPr>
          <p:cNvSpPr>
            <a:spLocks noGrp="1"/>
          </p:cNvSpPr>
          <p:nvPr>
            <p:ph idx="1"/>
          </p:nvPr>
        </p:nvSpPr>
        <p:spPr/>
        <p:txBody>
          <a:bodyPr>
            <a:normAutofit/>
          </a:bodyPr>
          <a:lstStyle/>
          <a:p>
            <a:pPr algn="just"/>
            <a:r>
              <a:rPr lang="en-US" sz="2400" b="1" i="1" dirty="0">
                <a:latin typeface="Times New Roman" panose="02020603050405020304" pitchFamily="18" charset="0"/>
                <a:cs typeface="Times New Roman" panose="02020603050405020304" pitchFamily="18" charset="0"/>
                <a:hlinkClick r:id="rId2"/>
              </a:rPr>
              <a:t>Transfer Learning</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crucial in </a:t>
            </a:r>
            <a:r>
              <a:rPr lang="en-US" sz="2400" dirty="0">
                <a:latin typeface="Times New Roman" panose="02020603050405020304" pitchFamily="18" charset="0"/>
                <a:cs typeface="Times New Roman" panose="02020603050405020304" pitchFamily="18" charset="0"/>
                <a:hlinkClick r:id="rId3"/>
              </a:rPr>
              <a:t>Natural Language Processing (NLP)</a:t>
            </a:r>
            <a:r>
              <a:rPr lang="en-US" sz="2400" dirty="0">
                <a:latin typeface="Times New Roman" panose="02020603050405020304" pitchFamily="18" charset="0"/>
                <a:cs typeface="Times New Roman" panose="02020603050405020304" pitchFamily="18" charset="0"/>
              </a:rPr>
              <a:t> due to its ability to leverage knowledge learned from one task or domain and apply it to another, typically related, task or domain.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Efficiency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Resource savings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Performance improvement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Domain adaption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Continual learning</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25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C4B2-49EF-20A7-D6D2-A714146D43E5}"/>
              </a:ext>
            </a:extLst>
          </p:cNvPr>
          <p:cNvSpPr>
            <a:spLocks noGrp="1"/>
          </p:cNvSpPr>
          <p:nvPr>
            <p:ph type="title"/>
          </p:nvPr>
        </p:nvSpPr>
        <p:spPr/>
        <p:txBody>
          <a:bodyPr/>
          <a:lstStyle/>
          <a:p>
            <a:r>
              <a:rPr lang="en-IN" dirty="0"/>
              <a:t>Transfer learning </a:t>
            </a:r>
          </a:p>
        </p:txBody>
      </p:sp>
      <p:pic>
        <p:nvPicPr>
          <p:cNvPr id="5" name="Content Placeholder 4">
            <a:extLst>
              <a:ext uri="{FF2B5EF4-FFF2-40B4-BE49-F238E27FC236}">
                <a16:creationId xmlns:a16="http://schemas.microsoft.com/office/drawing/2014/main" id="{B3C21ED4-9183-526C-395E-72C5EF69D2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825" y="1897626"/>
            <a:ext cx="5161935" cy="3559277"/>
          </a:xfrm>
        </p:spPr>
      </p:pic>
    </p:spTree>
    <p:extLst>
      <p:ext uri="{BB962C8B-B14F-4D97-AF65-F5344CB8AC3E}">
        <p14:creationId xmlns:p14="http://schemas.microsoft.com/office/powerpoint/2010/main" val="416006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D1C0-5172-E64C-3D12-E526C928DC97}"/>
              </a:ext>
            </a:extLst>
          </p:cNvPr>
          <p:cNvSpPr>
            <a:spLocks noGrp="1"/>
          </p:cNvSpPr>
          <p:nvPr>
            <p:ph type="title"/>
          </p:nvPr>
        </p:nvSpPr>
        <p:spPr/>
        <p:txBody>
          <a:bodyPr/>
          <a:lstStyle/>
          <a:p>
            <a:r>
              <a:rPr lang="en-IN" dirty="0" err="1"/>
              <a:t>ULMFiT</a:t>
            </a:r>
            <a:endParaRPr lang="en-IN" dirty="0"/>
          </a:p>
        </p:txBody>
      </p:sp>
      <p:sp>
        <p:nvSpPr>
          <p:cNvPr id="3" name="Content Placeholder 2">
            <a:extLst>
              <a:ext uri="{FF2B5EF4-FFF2-40B4-BE49-F238E27FC236}">
                <a16:creationId xmlns:a16="http://schemas.microsoft.com/office/drawing/2014/main" id="{941031B5-EEF0-9C8B-AC77-AC28BB78B055}"/>
              </a:ext>
            </a:extLst>
          </p:cNvPr>
          <p:cNvSpPr>
            <a:spLocks noGrp="1"/>
          </p:cNvSpPr>
          <p:nvPr>
            <p:ph idx="1"/>
          </p:nvPr>
        </p:nvSpPr>
        <p:spPr/>
        <p:txBody>
          <a:bodyPr>
            <a:normAutofit fontScale="92500" lnSpcReduction="20000"/>
          </a:bodyPr>
          <a:lstStyle/>
          <a:p>
            <a:pPr marL="0" indent="0">
              <a:buNone/>
            </a:pPr>
            <a:r>
              <a:rPr lang="en-US" sz="2600" dirty="0">
                <a:latin typeface="Times New Roman" panose="02020603050405020304" pitchFamily="18" charset="0"/>
                <a:cs typeface="Times New Roman" panose="02020603050405020304" pitchFamily="18" charset="0"/>
              </a:rPr>
              <a:t>Pretraining</a:t>
            </a:r>
          </a:p>
          <a:p>
            <a:pPr marL="0" indent="0" algn="just">
              <a:buNone/>
            </a:pPr>
            <a:r>
              <a:rPr lang="en-US" sz="2600" dirty="0">
                <a:latin typeface="Times New Roman" panose="02020603050405020304" pitchFamily="18" charset="0"/>
                <a:cs typeface="Times New Roman" panose="02020603050405020304" pitchFamily="18" charset="0"/>
              </a:rPr>
              <a:t>The initial training objective is quite simple: predict the next word based on the previous words. This task is referred to as language modeling. The elegance of this approach lies in the fact that no labeled data is required, and one can make use of abundantly available text from sources such as Wikipedia.1</a:t>
            </a:r>
          </a:p>
          <a:p>
            <a:pPr marL="0" indent="0" algn="just">
              <a:lnSpc>
                <a:spcPct val="100000"/>
              </a:lnSpc>
              <a:buNone/>
            </a:pPr>
            <a:r>
              <a:rPr lang="en-US" sz="2600" dirty="0">
                <a:latin typeface="Times New Roman" panose="02020603050405020304" pitchFamily="18" charset="0"/>
                <a:cs typeface="Times New Roman" panose="02020603050405020304" pitchFamily="18" charset="0"/>
              </a:rPr>
              <a:t>Domain adaptation</a:t>
            </a:r>
          </a:p>
          <a:p>
            <a:pPr marL="0" indent="0" algn="just">
              <a:lnSpc>
                <a:spcPct val="100000"/>
              </a:lnSpc>
              <a:buNone/>
            </a:pPr>
            <a:r>
              <a:rPr lang="en-US" sz="2600" dirty="0">
                <a:latin typeface="Times New Roman" panose="02020603050405020304" pitchFamily="18" charset="0"/>
                <a:cs typeface="Times New Roman" panose="02020603050405020304" pitchFamily="18" charset="0"/>
              </a:rPr>
              <a:t>Once the language model is pretrained on a large-scale corpus, the next step is to adapt it to the in-domain corpus. This stage still uses language modeling, but now the model has to predict the next word in the target corpus.</a:t>
            </a:r>
          </a:p>
          <a:p>
            <a:pPr marL="0" indent="0" algn="just">
              <a:lnSpc>
                <a:spcPct val="100000"/>
              </a:lnSpc>
              <a:buNone/>
            </a:pPr>
            <a:r>
              <a:rPr lang="en-US" sz="2600" dirty="0">
                <a:latin typeface="Times New Roman" panose="02020603050405020304" pitchFamily="18" charset="0"/>
                <a:cs typeface="Times New Roman" panose="02020603050405020304" pitchFamily="18" charset="0"/>
              </a:rPr>
              <a:t>Fine-tuning</a:t>
            </a:r>
          </a:p>
          <a:p>
            <a:pPr marL="0" indent="0" algn="just">
              <a:lnSpc>
                <a:spcPct val="100000"/>
              </a:lnSpc>
              <a:buNone/>
            </a:pPr>
            <a:r>
              <a:rPr lang="en-US" sz="2600" dirty="0">
                <a:latin typeface="Times New Roman" panose="02020603050405020304" pitchFamily="18" charset="0"/>
                <a:cs typeface="Times New Roman" panose="02020603050405020304" pitchFamily="18" charset="0"/>
              </a:rPr>
              <a:t>In this step, the language model is fine-tuned with a classification layer for the target task </a:t>
            </a:r>
          </a:p>
          <a:p>
            <a:pPr marL="0" indent="0" algn="just">
              <a:buNone/>
            </a:pPr>
            <a:endParaRPr lang="en-IN" sz="2400" dirty="0"/>
          </a:p>
        </p:txBody>
      </p:sp>
    </p:spTree>
    <p:extLst>
      <p:ext uri="{BB962C8B-B14F-4D97-AF65-F5344CB8AC3E}">
        <p14:creationId xmlns:p14="http://schemas.microsoft.com/office/powerpoint/2010/main" val="321816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B5C4-7878-F85C-0265-08775B29DFC9}"/>
              </a:ext>
            </a:extLst>
          </p:cNvPr>
          <p:cNvSpPr>
            <a:spLocks noGrp="1"/>
          </p:cNvSpPr>
          <p:nvPr>
            <p:ph type="title"/>
          </p:nvPr>
        </p:nvSpPr>
        <p:spPr/>
        <p:txBody>
          <a:bodyPr/>
          <a:lstStyle/>
          <a:p>
            <a:r>
              <a:rPr lang="en-IN" dirty="0"/>
              <a:t>Machine Learning Architecture</a:t>
            </a:r>
          </a:p>
        </p:txBody>
      </p:sp>
      <p:sp>
        <p:nvSpPr>
          <p:cNvPr id="3" name="Content Placeholder 2">
            <a:extLst>
              <a:ext uri="{FF2B5EF4-FFF2-40B4-BE49-F238E27FC236}">
                <a16:creationId xmlns:a16="http://schemas.microsoft.com/office/drawing/2014/main" id="{DBE799EA-61B5-6639-AF31-86693448175E}"/>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Implement the model architecture in code, typically based on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or TensorFlow.</a:t>
            </a:r>
          </a:p>
          <a:p>
            <a:pPr algn="just"/>
            <a:r>
              <a:rPr lang="en-US" sz="2400" dirty="0">
                <a:latin typeface="Times New Roman" panose="02020603050405020304" pitchFamily="18" charset="0"/>
                <a:cs typeface="Times New Roman" panose="02020603050405020304" pitchFamily="18" charset="0"/>
              </a:rPr>
              <a:t>Load the pretrained weights (if available) from a server.</a:t>
            </a:r>
          </a:p>
          <a:p>
            <a:pPr algn="just"/>
            <a:r>
              <a:rPr lang="en-US" sz="2400" dirty="0">
                <a:latin typeface="Times New Roman" panose="02020603050405020304" pitchFamily="18" charset="0"/>
                <a:cs typeface="Times New Roman" panose="02020603050405020304" pitchFamily="18" charset="0"/>
              </a:rPr>
              <a:t>Preprocess the inputs, pass them through the model, and apply some task-specific postprocessing.</a:t>
            </a:r>
          </a:p>
          <a:p>
            <a:pPr algn="just"/>
            <a:r>
              <a:rPr lang="en-US" sz="2400" dirty="0">
                <a:latin typeface="Times New Roman" panose="02020603050405020304" pitchFamily="18" charset="0"/>
                <a:cs typeface="Times New Roman" panose="02020603050405020304" pitchFamily="18" charset="0"/>
              </a:rPr>
              <a:t>Implement data loaders and define loss functions and optimizers to train the model.</a:t>
            </a:r>
          </a:p>
          <a:p>
            <a:pPr marL="0" indent="0" algn="just">
              <a:buNone/>
            </a:pPr>
            <a:r>
              <a:rPr lang="en-US" sz="2400" dirty="0">
                <a:latin typeface="Times New Roman" panose="02020603050405020304" pitchFamily="18" charset="0"/>
                <a:cs typeface="Times New Roman" panose="02020603050405020304" pitchFamily="18" charset="0"/>
              </a:rPr>
              <a:t>Each of these steps requires custom logic for each model and task.</a:t>
            </a:r>
          </a:p>
          <a:p>
            <a:pPr marL="0" indent="0" algn="just">
              <a:buNone/>
            </a:pPr>
            <a:r>
              <a:rPr lang="en-US" sz="2400" dirty="0">
                <a:latin typeface="Times New Roman" panose="02020603050405020304" pitchFamily="18" charset="0"/>
                <a:cs typeface="Times New Roman" panose="02020603050405020304" pitchFamily="18" charset="0"/>
              </a:rPr>
              <a:t>Traditionally (but not always!), when research groups publish a new article, they will also release the code along with the model weights. However, this code is rarely standardized and often requires days of engineering to adapt to new use cases.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61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33E8-2BD5-E325-F136-7C5AC048D6BB}"/>
              </a:ext>
            </a:extLst>
          </p:cNvPr>
          <p:cNvSpPr>
            <a:spLocks noGrp="1"/>
          </p:cNvSpPr>
          <p:nvPr>
            <p:ph type="title"/>
          </p:nvPr>
        </p:nvSpPr>
        <p:spPr/>
        <p:txBody>
          <a:bodyPr/>
          <a:lstStyle/>
          <a:p>
            <a:r>
              <a:rPr lang="en-IN" dirty="0"/>
              <a:t>Transformer Applications</a:t>
            </a:r>
          </a:p>
        </p:txBody>
      </p:sp>
      <p:sp>
        <p:nvSpPr>
          <p:cNvPr id="3" name="Content Placeholder 2">
            <a:extLst>
              <a:ext uri="{FF2B5EF4-FFF2-40B4-BE49-F238E27FC236}">
                <a16:creationId xmlns:a16="http://schemas.microsoft.com/office/drawing/2014/main" id="{B45603C1-368E-ED49-2CCB-9307873173F0}"/>
              </a:ext>
            </a:extLst>
          </p:cNvPr>
          <p:cNvSpPr>
            <a:spLocks noGrp="1"/>
          </p:cNvSpPr>
          <p:nvPr>
            <p:ph idx="1"/>
          </p:nvPr>
        </p:nvSpPr>
        <p:spPr/>
        <p:txBody>
          <a:bodyPr/>
          <a:lstStyle/>
          <a:p>
            <a:r>
              <a:rPr lang="en-IN" dirty="0"/>
              <a:t>Text Classification</a:t>
            </a:r>
          </a:p>
          <a:p>
            <a:r>
              <a:rPr lang="en-IN" dirty="0"/>
              <a:t>Named Entity Recognition</a:t>
            </a:r>
          </a:p>
          <a:p>
            <a:r>
              <a:rPr lang="en-IN" dirty="0"/>
              <a:t>Question Answering</a:t>
            </a:r>
          </a:p>
          <a:p>
            <a:r>
              <a:rPr lang="en-IN" dirty="0"/>
              <a:t>Summarization</a:t>
            </a:r>
          </a:p>
          <a:p>
            <a:r>
              <a:rPr lang="en-IN" dirty="0"/>
              <a:t>Translation</a:t>
            </a:r>
          </a:p>
          <a:p>
            <a:r>
              <a:rPr lang="en-IN" dirty="0"/>
              <a:t>Text </a:t>
            </a:r>
            <a:r>
              <a:rPr lang="en-IN" dirty="0" err="1"/>
              <a:t>Geneartion</a:t>
            </a:r>
            <a:endParaRPr lang="en-IN" dirty="0"/>
          </a:p>
          <a:p>
            <a:endParaRPr lang="en-IN" dirty="0"/>
          </a:p>
        </p:txBody>
      </p:sp>
    </p:spTree>
    <p:extLst>
      <p:ext uri="{BB962C8B-B14F-4D97-AF65-F5344CB8AC3E}">
        <p14:creationId xmlns:p14="http://schemas.microsoft.com/office/powerpoint/2010/main" val="153242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47E1-F77F-D079-4A2F-D5647F672B2A}"/>
              </a:ext>
            </a:extLst>
          </p:cNvPr>
          <p:cNvSpPr>
            <a:spLocks noGrp="1"/>
          </p:cNvSpPr>
          <p:nvPr>
            <p:ph type="title"/>
          </p:nvPr>
        </p:nvSpPr>
        <p:spPr/>
        <p:txBody>
          <a:bodyPr/>
          <a:lstStyle/>
          <a:p>
            <a:r>
              <a:rPr lang="en-IN" dirty="0"/>
              <a:t>Text Classification</a:t>
            </a:r>
          </a:p>
        </p:txBody>
      </p:sp>
      <p:sp>
        <p:nvSpPr>
          <p:cNvPr id="3" name="Content Placeholder 2">
            <a:extLst>
              <a:ext uri="{FF2B5EF4-FFF2-40B4-BE49-F238E27FC236}">
                <a16:creationId xmlns:a16="http://schemas.microsoft.com/office/drawing/2014/main" id="{227A558B-B4AE-319D-A5E7-4C41F264854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Transformers has a layered API that allows you to interact with the library at various levels of abstraction. </a:t>
            </a:r>
          </a:p>
          <a:p>
            <a:r>
              <a:rPr lang="en-US" sz="2400" dirty="0">
                <a:latin typeface="Times New Roman" panose="02020603050405020304" pitchFamily="18" charset="0"/>
                <a:cs typeface="Times New Roman" panose="02020603050405020304" pitchFamily="18" charset="0"/>
              </a:rPr>
              <a:t>In Transformers, we instantiate a pipeline by calling the pipeline() function and providing the name of the task we are interested in:</a:t>
            </a:r>
          </a:p>
          <a:p>
            <a:pPr marL="0" indent="0">
              <a:buNone/>
            </a:pPr>
            <a:r>
              <a:rPr lang="en-IN" sz="2400" dirty="0">
                <a:solidFill>
                  <a:schemeClr val="accent1"/>
                </a:solidFill>
                <a:latin typeface="Times New Roman" panose="02020603050405020304" pitchFamily="18" charset="0"/>
                <a:cs typeface="Times New Roman" panose="02020603050405020304" pitchFamily="18" charset="0"/>
              </a:rPr>
              <a:t>from transformers import pipeline</a:t>
            </a:r>
          </a:p>
          <a:p>
            <a:pPr marL="0" indent="0">
              <a:buNone/>
            </a:pPr>
            <a:r>
              <a:rPr lang="en-IN" sz="2400" dirty="0">
                <a:solidFill>
                  <a:schemeClr val="accent1"/>
                </a:solidFill>
                <a:latin typeface="Times New Roman" panose="02020603050405020304" pitchFamily="18" charset="0"/>
                <a:cs typeface="Times New Roman" panose="02020603050405020304" pitchFamily="18" charset="0"/>
              </a:rPr>
              <a:t>classifier = pipeline("text-classification")</a:t>
            </a:r>
          </a:p>
          <a:p>
            <a:pPr marL="0" indent="0" algn="just">
              <a:buNone/>
            </a:pPr>
            <a:r>
              <a:rPr lang="en-US" sz="2000" dirty="0">
                <a:latin typeface="Times New Roman" panose="02020603050405020304" pitchFamily="18" charset="0"/>
                <a:cs typeface="Times New Roman" panose="02020603050405020304" pitchFamily="18" charset="0"/>
              </a:rPr>
              <a:t>The first time you run this code you’ll see a few progress bars appear because the pipeline automatically downloads the model weights from the Hugging Face Hub.</a:t>
            </a:r>
          </a:p>
          <a:p>
            <a:pPr marL="0" indent="0" algn="just">
              <a:buNone/>
            </a:pPr>
            <a:r>
              <a:rPr lang="en-US" sz="2000" dirty="0">
                <a:latin typeface="Times New Roman" panose="02020603050405020304" pitchFamily="18" charset="0"/>
                <a:cs typeface="Times New Roman" panose="02020603050405020304" pitchFamily="18" charset="0"/>
              </a:rPr>
              <a:t>The second time you instantiate the pipeline, the library will notice that you’ve already downloaded the weights and will use the cached version instead. By default, the text classification pipeline uses a model that’s designed for sentiment analysis, but it also supports multiclass and multilabel classification.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67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BF37-D47A-93E1-B809-2EEA409EF240}"/>
              </a:ext>
            </a:extLst>
          </p:cNvPr>
          <p:cNvSpPr>
            <a:spLocks noGrp="1"/>
          </p:cNvSpPr>
          <p:nvPr>
            <p:ph type="title"/>
          </p:nvPr>
        </p:nvSpPr>
        <p:spPr/>
        <p:txBody>
          <a:bodyPr/>
          <a:lstStyle/>
          <a:p>
            <a:r>
              <a:rPr lang="en-IN" dirty="0"/>
              <a:t>Named Entity Recognition</a:t>
            </a:r>
          </a:p>
        </p:txBody>
      </p:sp>
      <p:sp>
        <p:nvSpPr>
          <p:cNvPr id="3" name="Content Placeholder 2">
            <a:extLst>
              <a:ext uri="{FF2B5EF4-FFF2-40B4-BE49-F238E27FC236}">
                <a16:creationId xmlns:a16="http://schemas.microsoft.com/office/drawing/2014/main" id="{F004EE37-8C2D-7601-B6A8-E7E765F07BD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Predicting the sentiment of customer feedback is a good first step, but you often want to know if the feedback was about a particular item or service. </a:t>
            </a:r>
          </a:p>
          <a:p>
            <a:r>
              <a:rPr lang="en-US" sz="2000" dirty="0">
                <a:latin typeface="Times New Roman" panose="02020603050405020304" pitchFamily="18" charset="0"/>
                <a:cs typeface="Times New Roman" panose="02020603050405020304" pitchFamily="18" charset="0"/>
              </a:rPr>
              <a:t>In NLP, real-world objects like products, places, and people are called named entities, and extracting them from text is called named entity recognition (NER). We can apply NER by loading the corresponding pipeline and feeding our customer review to it:</a:t>
            </a:r>
          </a:p>
          <a:p>
            <a:pPr marL="0" indent="0">
              <a:buNone/>
            </a:pPr>
            <a:r>
              <a:rPr lang="en-IN" sz="2000" dirty="0" err="1">
                <a:latin typeface="Times New Roman" panose="02020603050405020304" pitchFamily="18" charset="0"/>
                <a:cs typeface="Times New Roman" panose="02020603050405020304" pitchFamily="18" charset="0"/>
              </a:rPr>
              <a:t>ner_tagger</a:t>
            </a:r>
            <a:r>
              <a:rPr lang="en-IN" sz="2000" dirty="0">
                <a:latin typeface="Times New Roman" panose="02020603050405020304" pitchFamily="18" charset="0"/>
                <a:cs typeface="Times New Roman" panose="02020603050405020304" pitchFamily="18" charset="0"/>
              </a:rPr>
              <a:t> = pipeline("</a:t>
            </a:r>
            <a:r>
              <a:rPr lang="en-IN" sz="2000" dirty="0" err="1">
                <a:latin typeface="Times New Roman" panose="02020603050405020304" pitchFamily="18" charset="0"/>
                <a:cs typeface="Times New Roman" panose="02020603050405020304" pitchFamily="18" charset="0"/>
              </a:rPr>
              <a:t>ner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aggregation_strategy</a:t>
            </a:r>
            <a:r>
              <a:rPr lang="en-IN" sz="2000" dirty="0">
                <a:latin typeface="Times New Roman" panose="02020603050405020304" pitchFamily="18" charset="0"/>
                <a:cs typeface="Times New Roman" panose="02020603050405020304" pitchFamily="18" charset="0"/>
              </a:rPr>
              <a:t>="simple")</a:t>
            </a:r>
          </a:p>
          <a:p>
            <a:pPr marL="0" indent="0">
              <a:buNone/>
            </a:pPr>
            <a:r>
              <a:rPr lang="en-IN" sz="2000" dirty="0">
                <a:latin typeface="Times New Roman" panose="02020603050405020304" pitchFamily="18" charset="0"/>
                <a:cs typeface="Times New Roman" panose="02020603050405020304" pitchFamily="18" charset="0"/>
              </a:rPr>
              <a:t>outputs = </a:t>
            </a:r>
            <a:r>
              <a:rPr lang="en-IN" sz="2000" dirty="0" err="1">
                <a:latin typeface="Times New Roman" panose="02020603050405020304" pitchFamily="18" charset="0"/>
                <a:cs typeface="Times New Roman" panose="02020603050405020304" pitchFamily="18" charset="0"/>
              </a:rPr>
              <a:t>ner_tagger</a:t>
            </a:r>
            <a:r>
              <a:rPr lang="en-IN" sz="2000" dirty="0">
                <a:latin typeface="Times New Roman" panose="02020603050405020304" pitchFamily="18" charset="0"/>
                <a:cs typeface="Times New Roman" panose="02020603050405020304" pitchFamily="18" charset="0"/>
              </a:rPr>
              <a:t>(text)</a:t>
            </a:r>
          </a:p>
          <a:p>
            <a:pPr marL="0" indent="0">
              <a:buNone/>
            </a:pPr>
            <a:r>
              <a:rPr lang="en-IN" sz="2000" dirty="0" err="1">
                <a:latin typeface="Times New Roman" panose="02020603050405020304" pitchFamily="18" charset="0"/>
                <a:cs typeface="Times New Roman" panose="02020603050405020304" pitchFamily="18" charset="0"/>
              </a:rPr>
              <a:t>pd.DataFrame</a:t>
            </a:r>
            <a:r>
              <a:rPr lang="en-IN" sz="2000" dirty="0">
                <a:latin typeface="Times New Roman" panose="02020603050405020304" pitchFamily="18" charset="0"/>
                <a:cs typeface="Times New Roman" panose="02020603050405020304" pitchFamily="18" charset="0"/>
              </a:rPr>
              <a:t>(outputs)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30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BE55-855C-CB38-E30E-1A970C222D90}"/>
              </a:ext>
            </a:extLst>
          </p:cNvPr>
          <p:cNvSpPr>
            <a:spLocks noGrp="1"/>
          </p:cNvSpPr>
          <p:nvPr>
            <p:ph type="title"/>
          </p:nvPr>
        </p:nvSpPr>
        <p:spPr/>
        <p:txBody>
          <a:bodyPr/>
          <a:lstStyle/>
          <a:p>
            <a:r>
              <a:rPr lang="en-IN" dirty="0"/>
              <a:t>Question Answering</a:t>
            </a:r>
          </a:p>
        </p:txBody>
      </p:sp>
      <p:sp>
        <p:nvSpPr>
          <p:cNvPr id="3" name="Content Placeholder 2">
            <a:extLst>
              <a:ext uri="{FF2B5EF4-FFF2-40B4-BE49-F238E27FC236}">
                <a16:creationId xmlns:a16="http://schemas.microsoft.com/office/drawing/2014/main" id="{716BBEBB-211E-194A-BFE3-128888729163}"/>
              </a:ext>
            </a:extLst>
          </p:cNvPr>
          <p:cNvSpPr>
            <a:spLocks noGrp="1"/>
          </p:cNvSpPr>
          <p:nvPr>
            <p:ph idx="1"/>
          </p:nvPr>
        </p:nvSpPr>
        <p:spPr/>
        <p:txBody>
          <a:bodyPr/>
          <a:lstStyle/>
          <a:p>
            <a:pPr marL="0" indent="0">
              <a:buNone/>
            </a:pPr>
            <a:r>
              <a:rPr lang="en-US" dirty="0"/>
              <a:t>reader = pipeline("question-answering")</a:t>
            </a:r>
          </a:p>
          <a:p>
            <a:pPr marL="0" indent="0">
              <a:buNone/>
            </a:pPr>
            <a:r>
              <a:rPr lang="en-US" dirty="0"/>
              <a:t>question = "What does the customer want?"</a:t>
            </a:r>
          </a:p>
          <a:p>
            <a:pPr marL="0" indent="0">
              <a:buNone/>
            </a:pPr>
            <a:r>
              <a:rPr lang="en-US" dirty="0"/>
              <a:t>outputs = reader(question=question, context=text)</a:t>
            </a:r>
          </a:p>
          <a:p>
            <a:pPr marL="0" indent="0">
              <a:buNone/>
            </a:pPr>
            <a:r>
              <a:rPr lang="en-US" dirty="0" err="1"/>
              <a:t>pd.DataFrame</a:t>
            </a:r>
            <a:r>
              <a:rPr lang="en-US" dirty="0"/>
              <a:t>([outputs])</a:t>
            </a:r>
            <a:endParaRPr lang="en-IN" dirty="0"/>
          </a:p>
        </p:txBody>
      </p:sp>
    </p:spTree>
    <p:extLst>
      <p:ext uri="{BB962C8B-B14F-4D97-AF65-F5344CB8AC3E}">
        <p14:creationId xmlns:p14="http://schemas.microsoft.com/office/powerpoint/2010/main" val="293351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265B-8A1D-0F8A-F856-105B1CEDFE29}"/>
              </a:ext>
            </a:extLst>
          </p:cNvPr>
          <p:cNvSpPr>
            <a:spLocks noGrp="1"/>
          </p:cNvSpPr>
          <p:nvPr>
            <p:ph type="title"/>
          </p:nvPr>
        </p:nvSpPr>
        <p:spPr/>
        <p:txBody>
          <a:bodyPr/>
          <a:lstStyle/>
          <a:p>
            <a:r>
              <a:rPr lang="en-IN" dirty="0"/>
              <a:t>Transformers Origin</a:t>
            </a:r>
          </a:p>
        </p:txBody>
      </p:sp>
      <p:sp>
        <p:nvSpPr>
          <p:cNvPr id="7" name="Content Placeholder 6">
            <a:extLst>
              <a:ext uri="{FF2B5EF4-FFF2-40B4-BE49-F238E27FC236}">
                <a16:creationId xmlns:a16="http://schemas.microsoft.com/office/drawing/2014/main" id="{820157BA-E449-5866-4BC1-26A91FBC0DF9}"/>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2017 researchers at Google published a paper which proposed a novel neural network architecture for sequence modeling.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Transformer, this architecture outperformed recurrent neural networks (RNNs) on machine translation tasks, both in terms of translation quality and training cost.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parallel, an effective transfer learning method called </a:t>
            </a:r>
            <a:r>
              <a:rPr lang="en-US" sz="2400" dirty="0" err="1">
                <a:latin typeface="Times New Roman" panose="02020603050405020304" pitchFamily="18" charset="0"/>
                <a:cs typeface="Times New Roman" panose="02020603050405020304" pitchFamily="18" charset="0"/>
              </a:rPr>
              <a:t>ULMFiT</a:t>
            </a:r>
            <a:r>
              <a:rPr lang="en-US" sz="2400" dirty="0">
                <a:latin typeface="Times New Roman" panose="02020603050405020304" pitchFamily="18" charset="0"/>
                <a:cs typeface="Times New Roman" panose="02020603050405020304" pitchFamily="18" charset="0"/>
              </a:rPr>
              <a:t> showed that pretraining Long-Short Term Memory (LSTM) networks with a language modeling objective on a very large and diverse corpus, and then fine-tuning on a target task could produce robust text classifiers with little labeled data.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advances were the catalysts for two of the most well-known transformers today: GPT and BERT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11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E3B2-3A55-DFF8-30F7-E3E41208E869}"/>
              </a:ext>
            </a:extLst>
          </p:cNvPr>
          <p:cNvSpPr>
            <a:spLocks noGrp="1"/>
          </p:cNvSpPr>
          <p:nvPr>
            <p:ph type="title"/>
          </p:nvPr>
        </p:nvSpPr>
        <p:spPr/>
        <p:txBody>
          <a:bodyPr/>
          <a:lstStyle/>
          <a:p>
            <a:r>
              <a:rPr lang="en-IN" dirty="0"/>
              <a:t>Summarization</a:t>
            </a:r>
          </a:p>
        </p:txBody>
      </p:sp>
      <p:sp>
        <p:nvSpPr>
          <p:cNvPr id="3" name="Content Placeholder 2">
            <a:extLst>
              <a:ext uri="{FF2B5EF4-FFF2-40B4-BE49-F238E27FC236}">
                <a16:creationId xmlns:a16="http://schemas.microsoft.com/office/drawing/2014/main" id="{FF86F3F5-387B-4250-8B02-FEFF5B114AA0}"/>
              </a:ext>
            </a:extLst>
          </p:cNvPr>
          <p:cNvSpPr>
            <a:spLocks noGrp="1"/>
          </p:cNvSpPr>
          <p:nvPr>
            <p:ph idx="1"/>
          </p:nvPr>
        </p:nvSpPr>
        <p:spPr/>
        <p:txBody>
          <a:bodyPr/>
          <a:lstStyle/>
          <a:p>
            <a:pPr marL="0" indent="0">
              <a:buNone/>
            </a:pPr>
            <a:r>
              <a:rPr lang="en-US" dirty="0"/>
              <a:t>summarizer = pipeline("summarization")</a:t>
            </a:r>
          </a:p>
          <a:p>
            <a:pPr marL="0" indent="0">
              <a:buNone/>
            </a:pPr>
            <a:r>
              <a:rPr lang="en-US" dirty="0"/>
              <a:t>outputs = summarizer(text, </a:t>
            </a:r>
            <a:r>
              <a:rPr lang="en-US" dirty="0" err="1"/>
              <a:t>max_length</a:t>
            </a:r>
            <a:r>
              <a:rPr lang="en-US" dirty="0"/>
              <a:t>=45, </a:t>
            </a:r>
            <a:r>
              <a:rPr lang="en-US" dirty="0" err="1"/>
              <a:t>clean_up_tokenization_spaces</a:t>
            </a:r>
            <a:r>
              <a:rPr lang="en-US" dirty="0"/>
              <a:t>=True)</a:t>
            </a:r>
          </a:p>
          <a:p>
            <a:pPr marL="0" indent="0">
              <a:buNone/>
            </a:pPr>
            <a:r>
              <a:rPr lang="en-US" dirty="0"/>
              <a:t>print(outputs[0]['</a:t>
            </a:r>
            <a:r>
              <a:rPr lang="en-US" dirty="0" err="1"/>
              <a:t>summary_text</a:t>
            </a:r>
            <a:r>
              <a:rPr lang="en-US" dirty="0"/>
              <a:t>'])</a:t>
            </a:r>
            <a:endParaRPr lang="en-IN" dirty="0"/>
          </a:p>
        </p:txBody>
      </p:sp>
    </p:spTree>
    <p:extLst>
      <p:ext uri="{BB962C8B-B14F-4D97-AF65-F5344CB8AC3E}">
        <p14:creationId xmlns:p14="http://schemas.microsoft.com/office/powerpoint/2010/main" val="2430981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8FE7-DA1B-4FBB-542B-C0419E1B1B3B}"/>
              </a:ext>
            </a:extLst>
          </p:cNvPr>
          <p:cNvSpPr>
            <a:spLocks noGrp="1"/>
          </p:cNvSpPr>
          <p:nvPr>
            <p:ph type="title"/>
          </p:nvPr>
        </p:nvSpPr>
        <p:spPr/>
        <p:txBody>
          <a:bodyPr/>
          <a:lstStyle/>
          <a:p>
            <a:r>
              <a:rPr lang="en-IN" dirty="0"/>
              <a:t>The Hugging Face Ecosystem</a:t>
            </a:r>
          </a:p>
        </p:txBody>
      </p:sp>
      <p:sp>
        <p:nvSpPr>
          <p:cNvPr id="3" name="Content Placeholder 2">
            <a:extLst>
              <a:ext uri="{FF2B5EF4-FFF2-40B4-BE49-F238E27FC236}">
                <a16:creationId xmlns:a16="http://schemas.microsoft.com/office/drawing/2014/main" id="{1CB2B7DC-29F3-27AF-0791-0C894E25EDDC}"/>
              </a:ext>
            </a:extLst>
          </p:cNvPr>
          <p:cNvSpPr>
            <a:spLocks noGrp="1"/>
          </p:cNvSpPr>
          <p:nvPr>
            <p:ph idx="1"/>
          </p:nvPr>
        </p:nvSpPr>
        <p:spPr/>
        <p:txBody>
          <a:bodyPr/>
          <a:lstStyle/>
          <a:p>
            <a:pPr marL="0" indent="0">
              <a:buNone/>
            </a:pPr>
            <a:r>
              <a:rPr lang="en-US" dirty="0"/>
              <a:t>The Hugging Face ecosystem consists of mainly two parts: a family of libraries and the Hub</a:t>
            </a:r>
          </a:p>
          <a:p>
            <a:pPr marL="0" indent="0">
              <a:buNone/>
            </a:pPr>
            <a:endParaRPr lang="en-IN" dirty="0"/>
          </a:p>
        </p:txBody>
      </p:sp>
      <p:pic>
        <p:nvPicPr>
          <p:cNvPr id="5" name="Picture 4">
            <a:extLst>
              <a:ext uri="{FF2B5EF4-FFF2-40B4-BE49-F238E27FC236}">
                <a16:creationId xmlns:a16="http://schemas.microsoft.com/office/drawing/2014/main" id="{9C967A40-B9E0-6CEB-8FF5-8C01DB32D158}"/>
              </a:ext>
            </a:extLst>
          </p:cNvPr>
          <p:cNvPicPr>
            <a:picLocks noChangeAspect="1"/>
          </p:cNvPicPr>
          <p:nvPr/>
        </p:nvPicPr>
        <p:blipFill>
          <a:blip r:embed="rId2"/>
          <a:stretch>
            <a:fillRect/>
          </a:stretch>
        </p:blipFill>
        <p:spPr>
          <a:xfrm>
            <a:off x="2497394" y="2819717"/>
            <a:ext cx="7570838" cy="3673158"/>
          </a:xfrm>
          <a:prstGeom prst="rect">
            <a:avLst/>
          </a:prstGeom>
        </p:spPr>
      </p:pic>
    </p:spTree>
    <p:extLst>
      <p:ext uri="{BB962C8B-B14F-4D97-AF65-F5344CB8AC3E}">
        <p14:creationId xmlns:p14="http://schemas.microsoft.com/office/powerpoint/2010/main" val="3484605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52FE-8998-BB49-77C5-ADE06F611FC2}"/>
              </a:ext>
            </a:extLst>
          </p:cNvPr>
          <p:cNvSpPr>
            <a:spLocks noGrp="1"/>
          </p:cNvSpPr>
          <p:nvPr>
            <p:ph type="title"/>
          </p:nvPr>
        </p:nvSpPr>
        <p:spPr/>
        <p:txBody>
          <a:bodyPr/>
          <a:lstStyle/>
          <a:p>
            <a:r>
              <a:rPr lang="en-IN" dirty="0"/>
              <a:t>The Hugging Face Hub</a:t>
            </a:r>
          </a:p>
        </p:txBody>
      </p:sp>
      <p:sp>
        <p:nvSpPr>
          <p:cNvPr id="3" name="Content Placeholder 2">
            <a:extLst>
              <a:ext uri="{FF2B5EF4-FFF2-40B4-BE49-F238E27FC236}">
                <a16:creationId xmlns:a16="http://schemas.microsoft.com/office/drawing/2014/main" id="{4794D57F-3216-4ABE-E3E9-A1F5F611AE1A}"/>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Transfer learning is one of the key factors driving the success of transformers because it makes it possible to reuse pretrained models for new tasks. Consequently, it is crucial to be able to load pretrained models quickly and run experiments with them.</a:t>
            </a:r>
          </a:p>
          <a:p>
            <a:pPr algn="just"/>
            <a:r>
              <a:rPr lang="en-US" sz="2000" dirty="0">
                <a:latin typeface="Times New Roman" panose="02020603050405020304" pitchFamily="18" charset="0"/>
                <a:cs typeface="Times New Roman" panose="02020603050405020304" pitchFamily="18" charset="0"/>
              </a:rPr>
              <a:t>The Hugging Face Hub hosts over 20,000 freely available models.</a:t>
            </a:r>
          </a:p>
          <a:p>
            <a:pPr algn="just"/>
            <a:r>
              <a:rPr lang="en-US" sz="2000" dirty="0">
                <a:latin typeface="Times New Roman" panose="02020603050405020304" pitchFamily="18" charset="0"/>
                <a:cs typeface="Times New Roman" panose="02020603050405020304" pitchFamily="18" charset="0"/>
              </a:rPr>
              <a:t>In addition to model weights, the Hub also hosts datasets and scripts for computing metrics, which let you reproduce published results or leverage additional data for your application.</a:t>
            </a:r>
          </a:p>
          <a:p>
            <a:pPr algn="just"/>
            <a:r>
              <a:rPr lang="en-US" sz="2000" dirty="0">
                <a:latin typeface="Times New Roman" panose="02020603050405020304" pitchFamily="18" charset="0"/>
                <a:cs typeface="Times New Roman" panose="02020603050405020304" pitchFamily="18" charset="0"/>
              </a:rPr>
              <a:t>The Hub also provides model and dataset cards to document the contents of models and datasets and help you make an informed decision about whether they’re the right ones for you.</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398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8CE6-0FB3-E949-AEAF-F732BCF577E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947184A-99DC-A51B-3A3E-2E7F2A4798C5}"/>
              </a:ext>
            </a:extLst>
          </p:cNvPr>
          <p:cNvPicPr>
            <a:picLocks noGrp="1" noChangeAspect="1"/>
          </p:cNvPicPr>
          <p:nvPr>
            <p:ph idx="1"/>
          </p:nvPr>
        </p:nvPicPr>
        <p:blipFill>
          <a:blip r:embed="rId2"/>
          <a:stretch>
            <a:fillRect/>
          </a:stretch>
        </p:blipFill>
        <p:spPr>
          <a:xfrm>
            <a:off x="2566219" y="1976284"/>
            <a:ext cx="7010400" cy="4178710"/>
          </a:xfrm>
        </p:spPr>
      </p:pic>
    </p:spTree>
    <p:extLst>
      <p:ext uri="{BB962C8B-B14F-4D97-AF65-F5344CB8AC3E}">
        <p14:creationId xmlns:p14="http://schemas.microsoft.com/office/powerpoint/2010/main" val="207419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7EC6-38A4-E271-F146-BF574234B65A}"/>
              </a:ext>
            </a:extLst>
          </p:cNvPr>
          <p:cNvSpPr>
            <a:spLocks noGrp="1"/>
          </p:cNvSpPr>
          <p:nvPr>
            <p:ph type="title"/>
          </p:nvPr>
        </p:nvSpPr>
        <p:spPr/>
        <p:txBody>
          <a:bodyPr/>
          <a:lstStyle/>
          <a:p>
            <a:r>
              <a:rPr lang="en-IN" dirty="0"/>
              <a:t>Hugging Face Tokenizers</a:t>
            </a:r>
          </a:p>
        </p:txBody>
      </p:sp>
      <p:sp>
        <p:nvSpPr>
          <p:cNvPr id="3" name="Content Placeholder 2">
            <a:extLst>
              <a:ext uri="{FF2B5EF4-FFF2-40B4-BE49-F238E27FC236}">
                <a16:creationId xmlns:a16="http://schemas.microsoft.com/office/drawing/2014/main" id="{8A8BDD61-7241-A3E7-4752-0512EE27BB47}"/>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Transformer models are trained on numerical representations of these tokens, so getting this step right is pretty important for the whole NLP project!</a:t>
            </a:r>
          </a:p>
          <a:p>
            <a:pPr algn="just"/>
            <a:r>
              <a:rPr lang="en-US" sz="2000" dirty="0">
                <a:latin typeface="Times New Roman" panose="02020603050405020304" pitchFamily="18" charset="0"/>
                <a:cs typeface="Times New Roman" panose="02020603050405020304" pitchFamily="18" charset="0"/>
              </a:rPr>
              <a:t>Tokenizers provides many tokenization strategies and is extremely fast at tokenizing text thanks to its Rust backend.12 It also takes care of all the pre- and postprocessing steps, such as normalizing the inputs and transforming the model outputs to the required format.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416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B668-1EAF-D8CF-CFE2-A52214D73754}"/>
              </a:ext>
            </a:extLst>
          </p:cNvPr>
          <p:cNvSpPr>
            <a:spLocks noGrp="1"/>
          </p:cNvSpPr>
          <p:nvPr>
            <p:ph type="title"/>
          </p:nvPr>
        </p:nvSpPr>
        <p:spPr/>
        <p:txBody>
          <a:bodyPr/>
          <a:lstStyle/>
          <a:p>
            <a:r>
              <a:rPr lang="en-IN" dirty="0"/>
              <a:t>Hugging Face Datasets</a:t>
            </a:r>
          </a:p>
        </p:txBody>
      </p:sp>
      <p:sp>
        <p:nvSpPr>
          <p:cNvPr id="3" name="Content Placeholder 2">
            <a:extLst>
              <a:ext uri="{FF2B5EF4-FFF2-40B4-BE49-F238E27FC236}">
                <a16:creationId xmlns:a16="http://schemas.microsoft.com/office/drawing/2014/main" id="{96531440-C0EC-8E0E-990C-1259BFC9E643}"/>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Loading, processing, and storing datasets can be a cumbersome process, especially when the datasets get too large to fit in your laptop’s RAM. In addition, you usually need to implement various scripts to download the data and transform it into a standard format.</a:t>
            </a:r>
          </a:p>
          <a:p>
            <a:pPr algn="just"/>
            <a:r>
              <a:rPr lang="en-US" sz="2000" dirty="0">
                <a:latin typeface="Times New Roman" panose="02020603050405020304" pitchFamily="18" charset="0"/>
                <a:cs typeface="Times New Roman" panose="02020603050405020304" pitchFamily="18" charset="0"/>
              </a:rPr>
              <a:t> It also provides smart caching (so you don’t have to redo your preprocessing each time you run your code) and avoids RAM limitations by leveraging a special mechanism called memory mapping that stores the contents of a file in virtual memory and enables multiple processes to modify a file more efficiently.</a:t>
            </a:r>
          </a:p>
          <a:p>
            <a:pPr algn="just"/>
            <a:endParaRPr lang="en-US" sz="20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709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68DD-5B84-068B-4680-C7C6F075C2C5}"/>
              </a:ext>
            </a:extLst>
          </p:cNvPr>
          <p:cNvSpPr>
            <a:spLocks noGrp="1"/>
          </p:cNvSpPr>
          <p:nvPr>
            <p:ph type="title"/>
          </p:nvPr>
        </p:nvSpPr>
        <p:spPr/>
        <p:txBody>
          <a:bodyPr/>
          <a:lstStyle/>
          <a:p>
            <a:r>
              <a:rPr lang="en-IN" dirty="0"/>
              <a:t>Hugging Face Accelerate</a:t>
            </a:r>
          </a:p>
        </p:txBody>
      </p:sp>
      <p:sp>
        <p:nvSpPr>
          <p:cNvPr id="3" name="Content Placeholder 2">
            <a:extLst>
              <a:ext uri="{FF2B5EF4-FFF2-40B4-BE49-F238E27FC236}">
                <a16:creationId xmlns:a16="http://schemas.microsoft.com/office/drawing/2014/main" id="{A502A8E3-CE82-9C06-00AC-E588139EAE82}"/>
              </a:ext>
            </a:extLst>
          </p:cNvPr>
          <p:cNvSpPr>
            <a:spLocks noGrp="1"/>
          </p:cNvSpPr>
          <p:nvPr>
            <p:ph idx="1"/>
          </p:nvPr>
        </p:nvSpPr>
        <p:spPr/>
        <p:txBody>
          <a:bodyPr>
            <a:normAutofit/>
          </a:bodyPr>
          <a:lstStyle/>
          <a:p>
            <a:pPr algn="just"/>
            <a:r>
              <a:rPr lang="en-US" sz="2000" dirty="0"/>
              <a:t>If you’ve ever had to write your own training script in </a:t>
            </a:r>
            <a:r>
              <a:rPr lang="en-US" sz="2000" dirty="0" err="1"/>
              <a:t>PyTorch</a:t>
            </a:r>
            <a:r>
              <a:rPr lang="en-US" sz="2000" dirty="0"/>
              <a:t>, chances are that you’ve had some headaches when trying to port the code that runs on your laptop to the code that runs on your organization’s cluster.</a:t>
            </a:r>
          </a:p>
          <a:p>
            <a:pPr algn="just"/>
            <a:r>
              <a:rPr lang="en-US" sz="2000" dirty="0"/>
              <a:t>Accelerate adds a layer of abstraction to your normal training loops that takes care of all the custom logic necessary for the training infrastructure. This literally accelerates your workflow by simplifying the change of infrastructure when necessary</a:t>
            </a:r>
            <a:endParaRPr lang="en-IN" sz="2000" dirty="0"/>
          </a:p>
        </p:txBody>
      </p:sp>
    </p:spTree>
    <p:extLst>
      <p:ext uri="{BB962C8B-B14F-4D97-AF65-F5344CB8AC3E}">
        <p14:creationId xmlns:p14="http://schemas.microsoft.com/office/powerpoint/2010/main" val="407404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5A2A-3264-9BEF-B10F-D52AD10C5CA5}"/>
              </a:ext>
            </a:extLst>
          </p:cNvPr>
          <p:cNvSpPr>
            <a:spLocks noGrp="1"/>
          </p:cNvSpPr>
          <p:nvPr>
            <p:ph type="title"/>
          </p:nvPr>
        </p:nvSpPr>
        <p:spPr/>
        <p:txBody>
          <a:bodyPr/>
          <a:lstStyle/>
          <a:p>
            <a:r>
              <a:rPr lang="en-IN" dirty="0"/>
              <a:t>Main Challenges with Transformers</a:t>
            </a:r>
          </a:p>
        </p:txBody>
      </p:sp>
      <p:sp>
        <p:nvSpPr>
          <p:cNvPr id="3" name="Content Placeholder 2">
            <a:extLst>
              <a:ext uri="{FF2B5EF4-FFF2-40B4-BE49-F238E27FC236}">
                <a16:creationId xmlns:a16="http://schemas.microsoft.com/office/drawing/2014/main" id="{AFC5B365-1DE5-75C6-41BE-55682468D1D0}"/>
              </a:ext>
            </a:extLst>
          </p:cNvPr>
          <p:cNvSpPr>
            <a:spLocks noGrp="1"/>
          </p:cNvSpPr>
          <p:nvPr>
            <p:ph idx="1"/>
          </p:nvPr>
        </p:nvSpPr>
        <p:spPr/>
        <p:txBody>
          <a:bodyPr>
            <a:normAutofit fontScale="85000" lnSpcReduction="20000"/>
          </a:bodyPr>
          <a:lstStyle/>
          <a:p>
            <a:pPr marL="0" indent="0">
              <a:buNone/>
            </a:pPr>
            <a:r>
              <a:rPr lang="en-US" sz="2000" dirty="0">
                <a:latin typeface="Times New Roman" panose="02020603050405020304" pitchFamily="18" charset="0"/>
                <a:cs typeface="Times New Roman" panose="02020603050405020304" pitchFamily="18" charset="0"/>
              </a:rPr>
              <a:t>1. Language</a:t>
            </a:r>
          </a:p>
          <a:p>
            <a:pPr marL="0" indent="0">
              <a:buNone/>
            </a:pPr>
            <a:r>
              <a:rPr lang="en-US" sz="2000" dirty="0">
                <a:latin typeface="Times New Roman" panose="02020603050405020304" pitchFamily="18" charset="0"/>
                <a:cs typeface="Times New Roman" panose="02020603050405020304" pitchFamily="18" charset="0"/>
              </a:rPr>
              <a:t>NLP research is dominated by the English language. There are several models for other languages, but it is harder to find pretrained models for rare or low-resource languages.</a:t>
            </a:r>
          </a:p>
          <a:p>
            <a:pPr marL="0" indent="0">
              <a:buNone/>
            </a:pPr>
            <a:r>
              <a:rPr lang="en-IN" sz="2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Data availability</a:t>
            </a:r>
          </a:p>
          <a:p>
            <a:pPr marL="0" indent="0">
              <a:buNone/>
            </a:pPr>
            <a:r>
              <a:rPr lang="en-US" sz="2000" dirty="0">
                <a:latin typeface="Times New Roman" panose="02020603050405020304" pitchFamily="18" charset="0"/>
                <a:cs typeface="Times New Roman" panose="02020603050405020304" pitchFamily="18" charset="0"/>
              </a:rPr>
              <a:t>Although we can use transfer learning to dramatically reduce the amount of labeled training data our models need ; it is still a lot compared to how much a human needs to perform the task.</a:t>
            </a:r>
          </a:p>
          <a:p>
            <a:pPr marL="0" indent="0">
              <a:buNone/>
            </a:pPr>
            <a:r>
              <a:rPr lang="en-US" sz="2000" dirty="0">
                <a:latin typeface="Times New Roman" panose="02020603050405020304" pitchFamily="18" charset="0"/>
                <a:cs typeface="Times New Roman" panose="02020603050405020304" pitchFamily="18" charset="0"/>
              </a:rPr>
              <a:t>3. Working with long documents</a:t>
            </a:r>
          </a:p>
          <a:p>
            <a:pPr marL="0" indent="0">
              <a:buNone/>
            </a:pPr>
            <a:r>
              <a:rPr lang="en-US" sz="2000" dirty="0">
                <a:latin typeface="Times New Roman" panose="02020603050405020304" pitchFamily="18" charset="0"/>
                <a:cs typeface="Times New Roman" panose="02020603050405020304" pitchFamily="18" charset="0"/>
              </a:rPr>
              <a:t>Self-attention works extremely well on paragraph-long texts, but it becomes very expensive when we move to longer texts like whole documents. </a:t>
            </a:r>
          </a:p>
          <a:p>
            <a:pPr marL="0" indent="0">
              <a:buNone/>
            </a:pPr>
            <a:r>
              <a:rPr lang="en-US" sz="2000" dirty="0">
                <a:latin typeface="Times New Roman" panose="02020603050405020304" pitchFamily="18" charset="0"/>
                <a:cs typeface="Times New Roman" panose="02020603050405020304" pitchFamily="18" charset="0"/>
              </a:rPr>
              <a:t>4. Opacity</a:t>
            </a:r>
          </a:p>
          <a:p>
            <a:pPr marL="0" indent="0">
              <a:buNone/>
            </a:pPr>
            <a:r>
              <a:rPr lang="en-US" sz="2000" dirty="0">
                <a:latin typeface="Times New Roman" panose="02020603050405020304" pitchFamily="18" charset="0"/>
                <a:cs typeface="Times New Roman" panose="02020603050405020304" pitchFamily="18" charset="0"/>
              </a:rPr>
              <a:t>As with other deep learning models, transformers are to a large extent opaque. It is hard or impossible to unravel “why” a model made a certain prediction. </a:t>
            </a:r>
            <a:r>
              <a:rPr lang="en-US" sz="2000">
                <a:latin typeface="Times New Roman" panose="02020603050405020304" pitchFamily="18" charset="0"/>
                <a:cs typeface="Times New Roman" panose="02020603050405020304" pitchFamily="18" charset="0"/>
              </a:rPr>
              <a:t>This is an </a:t>
            </a:r>
            <a:r>
              <a:rPr lang="en-US" sz="2000" dirty="0">
                <a:latin typeface="Times New Roman" panose="02020603050405020304" pitchFamily="18" charset="0"/>
                <a:cs typeface="Times New Roman" panose="02020603050405020304" pitchFamily="18" charset="0"/>
              </a:rPr>
              <a:t>especially hard challenge when these models are deployed to make critical decisions.</a:t>
            </a:r>
          </a:p>
          <a:p>
            <a:pPr marL="0" indent="0">
              <a:buNone/>
            </a:pPr>
            <a:r>
              <a:rPr lang="en-US" sz="2000" dirty="0">
                <a:latin typeface="Times New Roman" panose="02020603050405020304" pitchFamily="18" charset="0"/>
                <a:cs typeface="Times New Roman" panose="02020603050405020304" pitchFamily="18" charset="0"/>
              </a:rPr>
              <a:t>5. Bias</a:t>
            </a:r>
          </a:p>
          <a:p>
            <a:pPr marL="0" indent="0">
              <a:buNone/>
            </a:pPr>
            <a:r>
              <a:rPr lang="en-US" sz="2000" dirty="0">
                <a:latin typeface="Times New Roman" panose="02020603050405020304" pitchFamily="18" charset="0"/>
                <a:cs typeface="Times New Roman" panose="02020603050405020304" pitchFamily="18" charset="0"/>
              </a:rPr>
              <a:t>Transformer models are predominantly pretrained on text data from the internet. This imprints all the biases that are present in the data into the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7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51E4-F262-B5D7-92B5-10DDECE0A8B2}"/>
              </a:ext>
            </a:extLst>
          </p:cNvPr>
          <p:cNvSpPr>
            <a:spLocks noGrp="1"/>
          </p:cNvSpPr>
          <p:nvPr>
            <p:ph type="title"/>
          </p:nvPr>
        </p:nvSpPr>
        <p:spPr/>
        <p:txBody>
          <a:bodyPr/>
          <a:lstStyle/>
          <a:p>
            <a:r>
              <a:rPr lang="en-IN" dirty="0"/>
              <a:t>Transfer Learning</a:t>
            </a:r>
          </a:p>
        </p:txBody>
      </p:sp>
      <p:sp>
        <p:nvSpPr>
          <p:cNvPr id="3" name="Content Placeholder 2">
            <a:extLst>
              <a:ext uri="{FF2B5EF4-FFF2-40B4-BE49-F238E27FC236}">
                <a16:creationId xmlns:a16="http://schemas.microsoft.com/office/drawing/2014/main" id="{8E6D50FF-F645-0ED4-6039-92ADB6FA0D83}"/>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Transfer learning (TL) is a </a:t>
            </a: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machine learning (ML)</a:t>
            </a:r>
            <a:r>
              <a:rPr lang="en-US" sz="2400" dirty="0">
                <a:latin typeface="Times New Roman" panose="02020603050405020304" pitchFamily="18" charset="0"/>
                <a:cs typeface="Times New Roman" panose="02020603050405020304" pitchFamily="18" charset="0"/>
              </a:rPr>
              <a:t> technique where a model pre-trained on one task is fine-tuned for a new, related task. Training a new ML model is a time-consuming and intensive process that requires a large amount of data, computing power, and several iterations before it is ready for production.</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638274A1-024D-B927-4BC4-7AAB460470F1}"/>
              </a:ext>
            </a:extLst>
          </p:cNvPr>
          <p:cNvPicPr>
            <a:picLocks noChangeAspect="1"/>
          </p:cNvPicPr>
          <p:nvPr/>
        </p:nvPicPr>
        <p:blipFill>
          <a:blip r:embed="rId3"/>
          <a:stretch>
            <a:fillRect/>
          </a:stretch>
        </p:blipFill>
        <p:spPr>
          <a:xfrm>
            <a:off x="3106995" y="3429000"/>
            <a:ext cx="5830528" cy="2347163"/>
          </a:xfrm>
          <a:prstGeom prst="rect">
            <a:avLst/>
          </a:prstGeom>
        </p:spPr>
      </p:pic>
    </p:spTree>
    <p:extLst>
      <p:ext uri="{BB962C8B-B14F-4D97-AF65-F5344CB8AC3E}">
        <p14:creationId xmlns:p14="http://schemas.microsoft.com/office/powerpoint/2010/main" val="86069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9353-6606-D139-386C-E453AFCDC7E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74B2E15-EFB1-A1BF-38D7-AD5F80B6C430}"/>
              </a:ext>
            </a:extLst>
          </p:cNvPr>
          <p:cNvSpPr>
            <a:spLocks noGrp="1"/>
          </p:cNvSpPr>
          <p:nvPr>
            <p:ph idx="1"/>
          </p:nvPr>
        </p:nvSpPr>
        <p:spPr/>
        <p:txBody>
          <a:bodyPr/>
          <a:lstStyle/>
          <a:p>
            <a:pPr marL="0" indent="0">
              <a:buNone/>
            </a:pPr>
            <a:r>
              <a:rPr lang="en-US" dirty="0"/>
              <a:t>But we are getting ahead of ourselves. To understand what is novel about this approach combining very large datasets and a novel architecture:</a:t>
            </a:r>
          </a:p>
          <a:p>
            <a:pPr marL="514350" indent="-514350">
              <a:buFont typeface="+mj-lt"/>
              <a:buAutoNum type="arabicPeriod"/>
            </a:pPr>
            <a:r>
              <a:rPr lang="en-US" dirty="0"/>
              <a:t>The encoder-decoder framework</a:t>
            </a:r>
          </a:p>
          <a:p>
            <a:pPr marL="514350" indent="-514350">
              <a:buFont typeface="+mj-lt"/>
              <a:buAutoNum type="arabicPeriod"/>
            </a:pPr>
            <a:r>
              <a:rPr lang="en-US" dirty="0"/>
              <a:t>Attention mechanisms</a:t>
            </a:r>
          </a:p>
          <a:p>
            <a:pPr marL="514350" indent="-514350">
              <a:buFont typeface="+mj-lt"/>
              <a:buAutoNum type="arabicPeriod"/>
            </a:pPr>
            <a:r>
              <a:rPr lang="en-US" dirty="0"/>
              <a:t>Transfer learning</a:t>
            </a:r>
            <a:endParaRPr lang="en-IN" dirty="0"/>
          </a:p>
        </p:txBody>
      </p:sp>
    </p:spTree>
    <p:extLst>
      <p:ext uri="{BB962C8B-B14F-4D97-AF65-F5344CB8AC3E}">
        <p14:creationId xmlns:p14="http://schemas.microsoft.com/office/powerpoint/2010/main" val="112236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1336-BC82-0DCD-D436-65E74B60AAF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encoder-decoder architecture</a:t>
            </a:r>
          </a:p>
        </p:txBody>
      </p:sp>
      <p:sp>
        <p:nvSpPr>
          <p:cNvPr id="3" name="Content Placeholder 2">
            <a:extLst>
              <a:ext uri="{FF2B5EF4-FFF2-40B4-BE49-F238E27FC236}">
                <a16:creationId xmlns:a16="http://schemas.microsoft.com/office/drawing/2014/main" id="{3A97B503-214E-6C49-9E8E-346F0ED5345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Prior to transformers, LSTMs were the state-of-the-art in NLP. These architectures contain a cycle or feedback loop in the network connections that allows information to propagate from one step to another, making them ideal for modeling sequential data like language.</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446C29CF-69D8-4B47-587C-DC78B072F0F1}"/>
              </a:ext>
            </a:extLst>
          </p:cNvPr>
          <p:cNvPicPr>
            <a:picLocks noChangeAspect="1"/>
          </p:cNvPicPr>
          <p:nvPr/>
        </p:nvPicPr>
        <p:blipFill>
          <a:blip r:embed="rId2"/>
          <a:stretch>
            <a:fillRect/>
          </a:stretch>
        </p:blipFill>
        <p:spPr>
          <a:xfrm>
            <a:off x="4255610" y="3921357"/>
            <a:ext cx="3680779" cy="1143099"/>
          </a:xfrm>
          <a:prstGeom prst="rect">
            <a:avLst/>
          </a:prstGeom>
        </p:spPr>
      </p:pic>
    </p:spTree>
    <p:extLst>
      <p:ext uri="{BB962C8B-B14F-4D97-AF65-F5344CB8AC3E}">
        <p14:creationId xmlns:p14="http://schemas.microsoft.com/office/powerpoint/2010/main" val="190904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69D1-3750-B8A3-AFA0-03F4E72F4B2A}"/>
              </a:ext>
            </a:extLst>
          </p:cNvPr>
          <p:cNvSpPr>
            <a:spLocks noGrp="1"/>
          </p:cNvSpPr>
          <p:nvPr>
            <p:ph type="title"/>
          </p:nvPr>
        </p:nvSpPr>
        <p:spPr>
          <a:xfrm>
            <a:off x="838200" y="365126"/>
            <a:ext cx="10515600" cy="893404"/>
          </a:xfrm>
        </p:spPr>
        <p:txBody>
          <a:bodyPr/>
          <a:lstStyle/>
          <a:p>
            <a:endParaRPr lang="en-IN"/>
          </a:p>
        </p:txBody>
      </p:sp>
      <p:sp>
        <p:nvSpPr>
          <p:cNvPr id="3" name="Content Placeholder 2">
            <a:extLst>
              <a:ext uri="{FF2B5EF4-FFF2-40B4-BE49-F238E27FC236}">
                <a16:creationId xmlns:a16="http://schemas.microsoft.com/office/drawing/2014/main" id="{7C9B95CF-DDAA-2813-F216-54024691F6C3}"/>
              </a:ext>
            </a:extLst>
          </p:cNvPr>
          <p:cNvSpPr>
            <a:spLocks noGrp="1"/>
          </p:cNvSpPr>
          <p:nvPr>
            <p:ph idx="1"/>
          </p:nvPr>
        </p:nvSpPr>
        <p:spPr>
          <a:xfrm>
            <a:off x="838200" y="1455174"/>
            <a:ext cx="10515600" cy="472178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As the name suggests, the job of the encoder is to encode the information from the input sequence into a numerical representation that is often called the last hidden state. This state is then passed to the decoder, which generates the output sequence.</a:t>
            </a:r>
          </a:p>
          <a:p>
            <a:pPr marL="0" indent="0" algn="just">
              <a:buNone/>
            </a:pPr>
            <a:r>
              <a:rPr lang="en-US" sz="2400" dirty="0">
                <a:latin typeface="Times New Roman" panose="02020603050405020304" pitchFamily="18" charset="0"/>
                <a:cs typeface="Times New Roman" panose="02020603050405020304" pitchFamily="18" charset="0"/>
              </a:rPr>
              <a:t>In general, the encoder and decoder components can be any kind of neural network architecture that is suited for modeling sequences.</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4FEC8AB-5A66-31C2-75C7-372BD526C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219" y="3293397"/>
            <a:ext cx="5535561" cy="2703870"/>
          </a:xfrm>
          <a:prstGeom prst="rect">
            <a:avLst/>
          </a:prstGeom>
        </p:spPr>
      </p:pic>
    </p:spTree>
    <p:extLst>
      <p:ext uri="{BB962C8B-B14F-4D97-AF65-F5344CB8AC3E}">
        <p14:creationId xmlns:p14="http://schemas.microsoft.com/office/powerpoint/2010/main" val="82140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733-3BBD-0248-499A-162CB6370054}"/>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32E3E880-B997-6F40-8920-18008B20EAF4}"/>
              </a:ext>
            </a:extLst>
          </p:cNvPr>
          <p:cNvSpPr>
            <a:spLocks noGrp="1"/>
          </p:cNvSpPr>
          <p:nvPr>
            <p:ph idx="1"/>
          </p:nvPr>
        </p:nvSpPr>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one weakness with this architecture is that the final hidden state of the encoder creates an information bottleneck: it has to capture the meaning of the whole input sequence because this is all the decoder has access to when generating the output.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especially challenging for long sequences where information at the start of the sequence might be lost in the process of creating a single, fixed representation.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Fortunately, there is a way out of this bottleneck by allowing the decoder to have access to all of the encoder’s hidden states. The general mechanism for this is called attention and is a key component in many modern neural network architectures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15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5C57-1484-18AA-51A0-9E9D5018B507}"/>
              </a:ext>
            </a:extLst>
          </p:cNvPr>
          <p:cNvSpPr>
            <a:spLocks noGrp="1"/>
          </p:cNvSpPr>
          <p:nvPr>
            <p:ph type="title"/>
          </p:nvPr>
        </p:nvSpPr>
        <p:spPr/>
        <p:txBody>
          <a:bodyPr/>
          <a:lstStyle/>
          <a:p>
            <a:r>
              <a:rPr lang="en-IN" dirty="0"/>
              <a:t>Attention Mechanism</a:t>
            </a:r>
          </a:p>
        </p:txBody>
      </p:sp>
      <p:sp>
        <p:nvSpPr>
          <p:cNvPr id="3" name="Content Placeholder 2">
            <a:extLst>
              <a:ext uri="{FF2B5EF4-FFF2-40B4-BE49-F238E27FC236}">
                <a16:creationId xmlns:a16="http://schemas.microsoft.com/office/drawing/2014/main" id="{998D0D95-7A6C-EDB2-1153-DBE26CCBF2D9}"/>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idea behind attention is that instead of producing a single hidden state for the input sequence, the encoder outputs a hidden state at each step which the decoder can access.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However, using all states at the same time creates a huge input for the decoder, so some mechanism is needed to prioritize which states to use.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where attention comes in: it lets the decoder assign a weight or “pay attention” to the specific states in the past (and the context length can be very long - several thousands words in the past for recent models like GPT or reformers) which are most relevant for producing the next element in the output sequence.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42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0795-FCDA-DCB8-AEC3-9DDA72A2D72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125A43D-B3DA-5D0D-86BF-696D6DB00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7097" y="2979175"/>
            <a:ext cx="5476568" cy="2585884"/>
          </a:xfrm>
        </p:spPr>
      </p:pic>
    </p:spTree>
    <p:extLst>
      <p:ext uri="{BB962C8B-B14F-4D97-AF65-F5344CB8AC3E}">
        <p14:creationId xmlns:p14="http://schemas.microsoft.com/office/powerpoint/2010/main" val="350428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1888</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Transformers</vt:lpstr>
      <vt:lpstr>Transformers Origin</vt:lpstr>
      <vt:lpstr>Transfer Learning</vt:lpstr>
      <vt:lpstr>PowerPoint Presentation</vt:lpstr>
      <vt:lpstr>The encoder-decoder architecture</vt:lpstr>
      <vt:lpstr>PowerPoint Presentation</vt:lpstr>
      <vt:lpstr>PowerPoint Presentation</vt:lpstr>
      <vt:lpstr>Attention Mechanism</vt:lpstr>
      <vt:lpstr>PowerPoint Presentation</vt:lpstr>
      <vt:lpstr>PowerPoint Presentation</vt:lpstr>
      <vt:lpstr>Encoder-decoder architecture of the original Transformer</vt:lpstr>
      <vt:lpstr>Transfer Learning </vt:lpstr>
      <vt:lpstr>Transfer learning </vt:lpstr>
      <vt:lpstr>ULMFiT</vt:lpstr>
      <vt:lpstr>Machine Learning Architecture</vt:lpstr>
      <vt:lpstr>Transformer Applications</vt:lpstr>
      <vt:lpstr>Text Classification</vt:lpstr>
      <vt:lpstr>Named Entity Recognition</vt:lpstr>
      <vt:lpstr>Question Answering</vt:lpstr>
      <vt:lpstr>Summarization</vt:lpstr>
      <vt:lpstr>The Hugging Face Ecosystem</vt:lpstr>
      <vt:lpstr>The Hugging Face Hub</vt:lpstr>
      <vt:lpstr>PowerPoint Presentation</vt:lpstr>
      <vt:lpstr>Hugging Face Tokenizers</vt:lpstr>
      <vt:lpstr>Hugging Face Datasets</vt:lpstr>
      <vt:lpstr>Hugging Face Accelerate</vt:lpstr>
      <vt:lpstr>Main Challenges with Transformers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Deekshitha R</dc:creator>
  <cp:lastModifiedBy>Deekshitha R</cp:lastModifiedBy>
  <cp:revision>1</cp:revision>
  <dcterms:created xsi:type="dcterms:W3CDTF">2024-12-19T04:43:38Z</dcterms:created>
  <dcterms:modified xsi:type="dcterms:W3CDTF">2024-12-24T05:14:08Z</dcterms:modified>
</cp:coreProperties>
</file>