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DM Sans" pitchFamily="2" charset="0"/>
      <p:regular r:id="rId24"/>
    </p:embeddedFont>
    <p:embeddedFont>
      <p:font typeface="DM Sans 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25" d="100"/>
          <a:sy n="25" d="100"/>
        </p:scale>
        <p:origin x="1740" y="5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04.02.2025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png"/><Relationship Id="rId7" Type="http://schemas.openxmlformats.org/officeDocument/2006/relationships/image" Target="../media/image13.sv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png"/><Relationship Id="rId7" Type="http://schemas.openxmlformats.org/officeDocument/2006/relationships/image" Target="../media/image18.sv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3.png"/><Relationship Id="rId10" Type="http://schemas.openxmlformats.org/officeDocument/2006/relationships/image" Target="../media/image20.png"/><Relationship Id="rId4" Type="http://schemas.openxmlformats.org/officeDocument/2006/relationships/image" Target="../media/image2.png"/><Relationship Id="rId9" Type="http://schemas.openxmlformats.org/officeDocument/2006/relationships/image" Target="../media/image15.sv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png"/><Relationship Id="rId7" Type="http://schemas.openxmlformats.org/officeDocument/2006/relationships/image" Target="../media/image22.sv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5.png"/><Relationship Id="rId10" Type="http://schemas.openxmlformats.org/officeDocument/2006/relationships/image" Target="../media/image25.png"/><Relationship Id="rId4" Type="http://schemas.openxmlformats.org/officeDocument/2006/relationships/image" Target="../media/image4.png"/><Relationship Id="rId9" Type="http://schemas.openxmlformats.org/officeDocument/2006/relationships/image" Target="../media/image24.sv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sv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3.png"/><Relationship Id="rId10" Type="http://schemas.openxmlformats.org/officeDocument/2006/relationships/image" Target="../media/image15.svg"/><Relationship Id="rId4" Type="http://schemas.openxmlformats.org/officeDocument/2006/relationships/image" Target="../media/image2.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alphaModFix amt="60000"/>
            </a:blip>
            <a:stretch>
              <a:fillRect l="-8" r="-8"/>
            </a:stretch>
          </a:blipFill>
        </p:spPr>
      </p:sp>
      <p:sp>
        <p:nvSpPr>
          <p:cNvPr id="3" name="Freeform 3"/>
          <p:cNvSpPr/>
          <p:nvPr/>
        </p:nvSpPr>
        <p:spPr>
          <a:xfrm>
            <a:off x="-55499" y="8113921"/>
            <a:ext cx="2447798" cy="2187846"/>
          </a:xfrm>
          <a:custGeom>
            <a:avLst/>
            <a:gdLst>
              <a:gd name="connsiteX0" fmla="*/ 304800 w 2574798"/>
              <a:gd name="connsiteY0" fmla="*/ 0 h 2670446"/>
              <a:gd name="connsiteX1" fmla="*/ 2574798 w 2574798"/>
              <a:gd name="connsiteY1" fmla="*/ 152400 h 2670446"/>
              <a:gd name="connsiteX2" fmla="*/ 2574798 w 2574798"/>
              <a:gd name="connsiteY2" fmla="*/ 2670446 h 2670446"/>
              <a:gd name="connsiteX3" fmla="*/ 0 w 2574798"/>
              <a:gd name="connsiteY3" fmla="*/ 2670446 h 2670446"/>
              <a:gd name="connsiteX4" fmla="*/ 304800 w 2574798"/>
              <a:gd name="connsiteY4" fmla="*/ 0 h 2670446"/>
              <a:gd name="connsiteX0" fmla="*/ 101600 w 2371598"/>
              <a:gd name="connsiteY0" fmla="*/ 0 h 2670446"/>
              <a:gd name="connsiteX1" fmla="*/ 2371598 w 2371598"/>
              <a:gd name="connsiteY1" fmla="*/ 152400 h 2670446"/>
              <a:gd name="connsiteX2" fmla="*/ 2371598 w 2371598"/>
              <a:gd name="connsiteY2" fmla="*/ 2670446 h 2670446"/>
              <a:gd name="connsiteX3" fmla="*/ 0 w 2371598"/>
              <a:gd name="connsiteY3" fmla="*/ 2187846 h 2670446"/>
              <a:gd name="connsiteX4" fmla="*/ 101600 w 2371598"/>
              <a:gd name="connsiteY4" fmla="*/ 0 h 2670446"/>
              <a:gd name="connsiteX0" fmla="*/ 101600 w 2447798"/>
              <a:gd name="connsiteY0" fmla="*/ 0 h 2187846"/>
              <a:gd name="connsiteX1" fmla="*/ 2371598 w 2447798"/>
              <a:gd name="connsiteY1" fmla="*/ 152400 h 2187846"/>
              <a:gd name="connsiteX2" fmla="*/ 2447798 w 2447798"/>
              <a:gd name="connsiteY2" fmla="*/ 2187846 h 2187846"/>
              <a:gd name="connsiteX3" fmla="*/ 0 w 2447798"/>
              <a:gd name="connsiteY3" fmla="*/ 2187846 h 2187846"/>
              <a:gd name="connsiteX4" fmla="*/ 101600 w 2447798"/>
              <a:gd name="connsiteY4" fmla="*/ 0 h 2187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47798" h="2187846">
                <a:moveTo>
                  <a:pt x="101600" y="0"/>
                </a:moveTo>
                <a:lnTo>
                  <a:pt x="2371598" y="152400"/>
                </a:lnTo>
                <a:lnTo>
                  <a:pt x="2447798" y="2187846"/>
                </a:lnTo>
                <a:lnTo>
                  <a:pt x="0" y="2187846"/>
                </a:lnTo>
                <a:lnTo>
                  <a:pt x="101600" y="0"/>
                </a:lnTo>
                <a:close/>
              </a:path>
            </a:pathLst>
          </a:custGeom>
          <a:blipFill>
            <a:blip r:embed="rId4"/>
            <a:stretch>
              <a:fillRect l="-97199" b="-101644"/>
            </a:stretch>
          </a:blipFill>
        </p:spPr>
      </p:sp>
      <p:sp>
        <p:nvSpPr>
          <p:cNvPr id="4" name="Freeform 4"/>
          <p:cNvSpPr/>
          <p:nvPr/>
        </p:nvSpPr>
        <p:spPr>
          <a:xfrm>
            <a:off x="14065575" y="0"/>
            <a:ext cx="4396277" cy="10368647"/>
          </a:xfrm>
          <a:custGeom>
            <a:avLst/>
            <a:gdLst>
              <a:gd name="connsiteX0" fmla="*/ 0 w 5620920"/>
              <a:gd name="connsiteY0" fmla="*/ 0 h 10368647"/>
              <a:gd name="connsiteX1" fmla="*/ 5620920 w 5620920"/>
              <a:gd name="connsiteY1" fmla="*/ 0 h 10368647"/>
              <a:gd name="connsiteX2" fmla="*/ 4298306 w 5620920"/>
              <a:gd name="connsiteY2" fmla="*/ 10368647 h 10368647"/>
              <a:gd name="connsiteX3" fmla="*/ 0 w 5620920"/>
              <a:gd name="connsiteY3" fmla="*/ 10287004 h 10368647"/>
              <a:gd name="connsiteX4" fmla="*/ 0 w 5620920"/>
              <a:gd name="connsiteY4" fmla="*/ 0 h 10368647"/>
              <a:gd name="connsiteX0" fmla="*/ 0 w 4396277"/>
              <a:gd name="connsiteY0" fmla="*/ 0 h 10368647"/>
              <a:gd name="connsiteX1" fmla="*/ 4396277 w 4396277"/>
              <a:gd name="connsiteY1" fmla="*/ 0 h 10368647"/>
              <a:gd name="connsiteX2" fmla="*/ 4298306 w 4396277"/>
              <a:gd name="connsiteY2" fmla="*/ 10368647 h 10368647"/>
              <a:gd name="connsiteX3" fmla="*/ 0 w 4396277"/>
              <a:gd name="connsiteY3" fmla="*/ 10287004 h 10368647"/>
              <a:gd name="connsiteX4" fmla="*/ 0 w 4396277"/>
              <a:gd name="connsiteY4" fmla="*/ 0 h 103686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96277" h="10368647">
                <a:moveTo>
                  <a:pt x="0" y="0"/>
                </a:moveTo>
                <a:lnTo>
                  <a:pt x="4396277" y="0"/>
                </a:lnTo>
                <a:lnTo>
                  <a:pt x="4298306" y="10368647"/>
                </a:lnTo>
                <a:lnTo>
                  <a:pt x="0" y="10287004"/>
                </a:lnTo>
                <a:lnTo>
                  <a:pt x="0" y="0"/>
                </a:lnTo>
                <a:close/>
              </a:path>
            </a:pathLst>
          </a:custGeom>
          <a:blipFill>
            <a:blip r:embed="rId5"/>
            <a:stretch>
              <a:fillRect r="-83099" b="-7"/>
            </a:stretch>
          </a:blipFill>
        </p:spPr>
      </p:sp>
      <p:sp>
        <p:nvSpPr>
          <p:cNvPr id="5" name="TextBox 5"/>
          <p:cNvSpPr txBox="1"/>
          <p:nvPr/>
        </p:nvSpPr>
        <p:spPr>
          <a:xfrm>
            <a:off x="681318" y="1028700"/>
            <a:ext cx="13744172" cy="619125"/>
          </a:xfrm>
          <a:prstGeom prst="rect">
            <a:avLst/>
          </a:prstGeom>
        </p:spPr>
        <p:txBody>
          <a:bodyPr lIns="0" tIns="0" rIns="0" bIns="0" rtlCol="0" anchor="t">
            <a:spAutoFit/>
          </a:bodyPr>
          <a:lstStyle/>
          <a:p>
            <a:pPr algn="l">
              <a:lnSpc>
                <a:spcPts val="4890"/>
              </a:lnSpc>
            </a:pPr>
            <a:r>
              <a:rPr lang="en-US" sz="4075">
                <a:solidFill>
                  <a:srgbClr val="17204E"/>
                </a:solidFill>
                <a:latin typeface="DM Sans"/>
                <a:ea typeface="DM Sans"/>
                <a:cs typeface="DM Sans"/>
                <a:sym typeface="DM Sans"/>
              </a:rPr>
              <a:t>Macroeconomic Models: Understanding the Big Picture</a:t>
            </a:r>
          </a:p>
        </p:txBody>
      </p:sp>
      <p:sp>
        <p:nvSpPr>
          <p:cNvPr id="6" name="TextBox 6"/>
          <p:cNvSpPr txBox="1"/>
          <p:nvPr/>
        </p:nvSpPr>
        <p:spPr>
          <a:xfrm>
            <a:off x="213159" y="6920970"/>
            <a:ext cx="8236319" cy="1345351"/>
          </a:xfrm>
          <a:prstGeom prst="rect">
            <a:avLst/>
          </a:prstGeom>
        </p:spPr>
        <p:txBody>
          <a:bodyPr lIns="0" tIns="0" rIns="0" bIns="0" rtlCol="0" anchor="t">
            <a:spAutoFit/>
          </a:bodyPr>
          <a:lstStyle/>
          <a:p>
            <a:pPr algn="just">
              <a:lnSpc>
                <a:spcPts val="5307"/>
              </a:lnSpc>
            </a:pPr>
            <a:r>
              <a:rPr lang="en-US" sz="4423">
                <a:solidFill>
                  <a:srgbClr val="17204E"/>
                </a:solidFill>
                <a:latin typeface="DM Sans"/>
                <a:ea typeface="DM Sans"/>
                <a:cs typeface="DM Sans"/>
                <a:sym typeface="DM Sans"/>
              </a:rPr>
              <a:t>BY </a:t>
            </a:r>
          </a:p>
          <a:p>
            <a:pPr algn="just">
              <a:lnSpc>
                <a:spcPts val="5307"/>
              </a:lnSpc>
            </a:pPr>
            <a:r>
              <a:rPr lang="en-US" sz="4423">
                <a:solidFill>
                  <a:srgbClr val="17204E"/>
                </a:solidFill>
                <a:latin typeface="DM Sans"/>
                <a:ea typeface="DM Sans"/>
                <a:cs typeface="DM Sans"/>
                <a:sym typeface="DM Sans"/>
              </a:rPr>
              <a:t>MANASA D N (1RV22CS104)</a:t>
            </a:r>
          </a:p>
        </p:txBody>
      </p:sp>
      <p:sp>
        <p:nvSpPr>
          <p:cNvPr id="7" name="TextBox 7"/>
          <p:cNvSpPr txBox="1"/>
          <p:nvPr/>
        </p:nvSpPr>
        <p:spPr>
          <a:xfrm>
            <a:off x="1028700" y="2686050"/>
            <a:ext cx="9675159" cy="2457450"/>
          </a:xfrm>
          <a:prstGeom prst="rect">
            <a:avLst/>
          </a:prstGeom>
        </p:spPr>
        <p:txBody>
          <a:bodyPr lIns="0" tIns="0" rIns="0" bIns="0" rtlCol="0" anchor="t">
            <a:spAutoFit/>
          </a:bodyPr>
          <a:lstStyle/>
          <a:p>
            <a:pPr algn="ctr">
              <a:lnSpc>
                <a:spcPts val="6479"/>
              </a:lnSpc>
              <a:spcBef>
                <a:spcPct val="0"/>
              </a:spcBef>
            </a:pPr>
            <a:r>
              <a:rPr lang="en-US" sz="5399" b="1">
                <a:solidFill>
                  <a:srgbClr val="17204E"/>
                </a:solidFill>
                <a:latin typeface="DM Sans Bold"/>
                <a:ea typeface="DM Sans Bold"/>
                <a:cs typeface="DM Sans Bold"/>
                <a:sym typeface="DM Sans Bold"/>
              </a:rPr>
              <a:t>A Comparative Overview of Classical, Keynesian Cross, and IS-LM Models</a:t>
            </a:r>
          </a:p>
        </p:txBody>
      </p:sp>
      <p:sp>
        <p:nvSpPr>
          <p:cNvPr id="8" name="TextBox 8"/>
          <p:cNvSpPr txBox="1"/>
          <p:nvPr/>
        </p:nvSpPr>
        <p:spPr>
          <a:xfrm>
            <a:off x="10326570" y="8035969"/>
            <a:ext cx="6918886" cy="2444661"/>
          </a:xfrm>
          <a:prstGeom prst="rect">
            <a:avLst/>
          </a:prstGeom>
        </p:spPr>
        <p:txBody>
          <a:bodyPr lIns="0" tIns="0" rIns="0" bIns="0" rtlCol="0" anchor="t">
            <a:spAutoFit/>
          </a:bodyPr>
          <a:lstStyle/>
          <a:p>
            <a:pPr algn="just">
              <a:lnSpc>
                <a:spcPts val="4856"/>
              </a:lnSpc>
            </a:pPr>
            <a:r>
              <a:rPr lang="en-US" sz="4047">
                <a:solidFill>
                  <a:srgbClr val="17204E"/>
                </a:solidFill>
                <a:latin typeface="DM Sans"/>
                <a:ea typeface="DM Sans"/>
                <a:cs typeface="DM Sans"/>
                <a:sym typeface="DM Sans"/>
              </a:rPr>
              <a:t>Prof. Sandhya S</a:t>
            </a:r>
          </a:p>
          <a:p>
            <a:pPr algn="just">
              <a:lnSpc>
                <a:spcPts val="4856"/>
              </a:lnSpc>
            </a:pPr>
            <a:r>
              <a:rPr lang="en-US" sz="4047">
                <a:solidFill>
                  <a:srgbClr val="17204E"/>
                </a:solidFill>
                <a:latin typeface="DM Sans"/>
                <a:ea typeface="DM Sans"/>
                <a:cs typeface="DM Sans"/>
                <a:sym typeface="DM Sans"/>
              </a:rPr>
              <a:t>Associate Professor</a:t>
            </a:r>
          </a:p>
          <a:p>
            <a:pPr algn="just">
              <a:lnSpc>
                <a:spcPts val="4856"/>
              </a:lnSpc>
            </a:pPr>
            <a:r>
              <a:rPr lang="en-US" sz="4047">
                <a:solidFill>
                  <a:srgbClr val="17204E"/>
                </a:solidFill>
                <a:latin typeface="DM Sans"/>
                <a:ea typeface="DM Sans"/>
                <a:cs typeface="DM Sans"/>
                <a:sym typeface="DM Sans"/>
              </a:rPr>
              <a:t>Dept of CSE,RVCE</a:t>
            </a:r>
          </a:p>
          <a:p>
            <a:pPr algn="just">
              <a:lnSpc>
                <a:spcPts val="4856"/>
              </a:lnSpc>
            </a:pPr>
            <a:endParaRPr lang="en-US" sz="4047">
              <a:solidFill>
                <a:srgbClr val="17204E"/>
              </a:solidFill>
              <a:latin typeface="DM Sans"/>
              <a:ea typeface="DM Sans"/>
              <a:cs typeface="DM Sans"/>
              <a:sym typeface="DM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050" y="0"/>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alphaModFix amt="60000"/>
            </a:blip>
            <a:stretch>
              <a:fillRect l="-8" r="-8"/>
            </a:stretch>
          </a:blipFill>
        </p:spPr>
      </p:sp>
      <p:sp>
        <p:nvSpPr>
          <p:cNvPr id="3" name="Freeform 3"/>
          <p:cNvSpPr/>
          <p:nvPr/>
        </p:nvSpPr>
        <p:spPr>
          <a:xfrm>
            <a:off x="11621217" y="417210"/>
            <a:ext cx="6907998" cy="10185404"/>
          </a:xfrm>
          <a:custGeom>
            <a:avLst/>
            <a:gdLst>
              <a:gd name="connsiteX0" fmla="*/ 0 w 8203398"/>
              <a:gd name="connsiteY0" fmla="*/ 254000 h 10541004"/>
              <a:gd name="connsiteX1" fmla="*/ 6857198 w 8203398"/>
              <a:gd name="connsiteY1" fmla="*/ 0 h 10541004"/>
              <a:gd name="connsiteX2" fmla="*/ 8203398 w 8203398"/>
              <a:gd name="connsiteY2" fmla="*/ 10541004 h 10541004"/>
              <a:gd name="connsiteX3" fmla="*/ 0 w 8203398"/>
              <a:gd name="connsiteY3" fmla="*/ 10541004 h 10541004"/>
              <a:gd name="connsiteX4" fmla="*/ 0 w 8203398"/>
              <a:gd name="connsiteY4" fmla="*/ 254000 h 10541004"/>
              <a:gd name="connsiteX0" fmla="*/ 0 w 6857198"/>
              <a:gd name="connsiteY0" fmla="*/ 254000 h 10541004"/>
              <a:gd name="connsiteX1" fmla="*/ 6857198 w 6857198"/>
              <a:gd name="connsiteY1" fmla="*/ 0 h 10541004"/>
              <a:gd name="connsiteX2" fmla="*/ 6857198 w 6857198"/>
              <a:gd name="connsiteY2" fmla="*/ 10134604 h 10541004"/>
              <a:gd name="connsiteX3" fmla="*/ 0 w 6857198"/>
              <a:gd name="connsiteY3" fmla="*/ 10541004 h 10541004"/>
              <a:gd name="connsiteX4" fmla="*/ 0 w 6857198"/>
              <a:gd name="connsiteY4" fmla="*/ 254000 h 10541004"/>
              <a:gd name="connsiteX0" fmla="*/ 50800 w 6907998"/>
              <a:gd name="connsiteY0" fmla="*/ 254000 h 10134604"/>
              <a:gd name="connsiteX1" fmla="*/ 6907998 w 6907998"/>
              <a:gd name="connsiteY1" fmla="*/ 0 h 10134604"/>
              <a:gd name="connsiteX2" fmla="*/ 6907998 w 6907998"/>
              <a:gd name="connsiteY2" fmla="*/ 10134604 h 10134604"/>
              <a:gd name="connsiteX3" fmla="*/ 0 w 6907998"/>
              <a:gd name="connsiteY3" fmla="*/ 9880604 h 10134604"/>
              <a:gd name="connsiteX4" fmla="*/ 50800 w 6907998"/>
              <a:gd name="connsiteY4" fmla="*/ 254000 h 10134604"/>
              <a:gd name="connsiteX0" fmla="*/ 50800 w 6907998"/>
              <a:gd name="connsiteY0" fmla="*/ 304800 h 10185404"/>
              <a:gd name="connsiteX1" fmla="*/ 6755598 w 6907998"/>
              <a:gd name="connsiteY1" fmla="*/ 0 h 10185404"/>
              <a:gd name="connsiteX2" fmla="*/ 6907998 w 6907998"/>
              <a:gd name="connsiteY2" fmla="*/ 10185404 h 10185404"/>
              <a:gd name="connsiteX3" fmla="*/ 0 w 6907998"/>
              <a:gd name="connsiteY3" fmla="*/ 9931404 h 10185404"/>
              <a:gd name="connsiteX4" fmla="*/ 50800 w 6907998"/>
              <a:gd name="connsiteY4" fmla="*/ 304800 h 101854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7998" h="10185404">
                <a:moveTo>
                  <a:pt x="50800" y="304800"/>
                </a:moveTo>
                <a:lnTo>
                  <a:pt x="6755598" y="0"/>
                </a:lnTo>
                <a:lnTo>
                  <a:pt x="6907998" y="10185404"/>
                </a:lnTo>
                <a:lnTo>
                  <a:pt x="0" y="9931404"/>
                </a:lnTo>
                <a:lnTo>
                  <a:pt x="50800" y="304800"/>
                </a:lnTo>
                <a:close/>
              </a:path>
            </a:pathLst>
          </a:custGeom>
          <a:blipFill>
            <a:blip r:embed="rId4"/>
            <a:stretch>
              <a:fillRect t="-1939" r="-83099" b="-44015"/>
            </a:stretch>
          </a:blipFill>
        </p:spPr>
      </p:sp>
      <p:sp>
        <p:nvSpPr>
          <p:cNvPr id="4" name="TextBox 4"/>
          <p:cNvSpPr txBox="1"/>
          <p:nvPr/>
        </p:nvSpPr>
        <p:spPr>
          <a:xfrm>
            <a:off x="19050" y="4351037"/>
            <a:ext cx="12187731" cy="3028950"/>
          </a:xfrm>
          <a:prstGeom prst="rect">
            <a:avLst/>
          </a:prstGeom>
        </p:spPr>
        <p:txBody>
          <a:bodyPr lIns="0" tIns="0" rIns="0" bIns="0" rtlCol="0" anchor="t">
            <a:spAutoFit/>
          </a:bodyPr>
          <a:lstStyle/>
          <a:p>
            <a:pPr algn="l">
              <a:lnSpc>
                <a:spcPts val="11999"/>
              </a:lnSpc>
            </a:pPr>
            <a:r>
              <a:rPr lang="en-US" sz="9999">
                <a:solidFill>
                  <a:srgbClr val="17204E"/>
                </a:solidFill>
                <a:latin typeface="DM Sans"/>
                <a:ea typeface="DM Sans"/>
                <a:cs typeface="DM Sans"/>
                <a:sym typeface="DM Sans"/>
              </a:rPr>
              <a:t>The Keynesian Cross Model </a:t>
            </a:r>
          </a:p>
        </p:txBody>
      </p:sp>
      <p:sp>
        <p:nvSpPr>
          <p:cNvPr id="5" name="TextBox 5"/>
          <p:cNvSpPr txBox="1"/>
          <p:nvPr/>
        </p:nvSpPr>
        <p:spPr>
          <a:xfrm>
            <a:off x="11976075" y="5865512"/>
            <a:ext cx="4790550" cy="3838575"/>
          </a:xfrm>
          <a:prstGeom prst="rect">
            <a:avLst/>
          </a:prstGeom>
        </p:spPr>
        <p:txBody>
          <a:bodyPr lIns="0" tIns="0" rIns="0" bIns="0" rtlCol="0" anchor="t">
            <a:spAutoFit/>
          </a:bodyPr>
          <a:lstStyle/>
          <a:p>
            <a:pPr algn="ctr">
              <a:lnSpc>
                <a:spcPts val="30239"/>
              </a:lnSpc>
            </a:pPr>
            <a:r>
              <a:rPr lang="en-US" sz="25200">
                <a:solidFill>
                  <a:srgbClr val="17204E"/>
                </a:solidFill>
                <a:latin typeface="DM Sans"/>
                <a:ea typeface="DM Sans"/>
                <a:cs typeface="DM Sans"/>
                <a:sym typeface="DM Sans"/>
              </a:rPr>
              <a:t>03</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519" y="-2"/>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alphaModFix amt="60000"/>
            </a:blip>
            <a:stretch>
              <a:fillRect l="-8" r="-8"/>
            </a:stretch>
          </a:blipFill>
        </p:spPr>
      </p:sp>
      <p:sp>
        <p:nvSpPr>
          <p:cNvPr id="3" name="Freeform 3"/>
          <p:cNvSpPr/>
          <p:nvPr/>
        </p:nvSpPr>
        <p:spPr>
          <a:xfrm rot="2316619">
            <a:off x="-1977879" y="5841839"/>
            <a:ext cx="3994736" cy="4706992"/>
          </a:xfrm>
          <a:custGeom>
            <a:avLst/>
            <a:gdLst>
              <a:gd name="connsiteX0" fmla="*/ 0 w 4252898"/>
              <a:gd name="connsiteY0" fmla="*/ 0 h 4338300"/>
              <a:gd name="connsiteX1" fmla="*/ 4252898 w 4252898"/>
              <a:gd name="connsiteY1" fmla="*/ 0 h 4338300"/>
              <a:gd name="connsiteX2" fmla="*/ 4252898 w 4252898"/>
              <a:gd name="connsiteY2" fmla="*/ 4338300 h 4338300"/>
              <a:gd name="connsiteX3" fmla="*/ 1752600 w 4252898"/>
              <a:gd name="connsiteY3" fmla="*/ 1417300 h 4338300"/>
              <a:gd name="connsiteX4" fmla="*/ 0 w 4252898"/>
              <a:gd name="connsiteY4" fmla="*/ 0 h 4338300"/>
              <a:gd name="connsiteX0" fmla="*/ 0 w 3994736"/>
              <a:gd name="connsiteY0" fmla="*/ 0 h 4706992"/>
              <a:gd name="connsiteX1" fmla="*/ 3994736 w 3994736"/>
              <a:gd name="connsiteY1" fmla="*/ 368692 h 4706992"/>
              <a:gd name="connsiteX2" fmla="*/ 3994736 w 3994736"/>
              <a:gd name="connsiteY2" fmla="*/ 4706992 h 4706992"/>
              <a:gd name="connsiteX3" fmla="*/ 1494438 w 3994736"/>
              <a:gd name="connsiteY3" fmla="*/ 1785992 h 4706992"/>
              <a:gd name="connsiteX4" fmla="*/ 0 w 3994736"/>
              <a:gd name="connsiteY4" fmla="*/ 0 h 47069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94736" h="4706992">
                <a:moveTo>
                  <a:pt x="0" y="0"/>
                </a:moveTo>
                <a:lnTo>
                  <a:pt x="3994736" y="368692"/>
                </a:lnTo>
                <a:lnTo>
                  <a:pt x="3994736" y="4706992"/>
                </a:lnTo>
                <a:lnTo>
                  <a:pt x="1494438" y="1785992"/>
                </a:lnTo>
                <a:lnTo>
                  <a:pt x="0" y="0"/>
                </a:lnTo>
                <a:close/>
              </a:path>
            </a:pathLst>
          </a:custGeom>
          <a:blipFill>
            <a:blip r:embed="rId4"/>
            <a:stretch>
              <a:fillRect l="-1000" r="-1048"/>
            </a:stretch>
          </a:blipFill>
        </p:spPr>
      </p:sp>
      <p:sp>
        <p:nvSpPr>
          <p:cNvPr id="4" name="Freeform 4"/>
          <p:cNvSpPr/>
          <p:nvPr/>
        </p:nvSpPr>
        <p:spPr>
          <a:xfrm>
            <a:off x="16044693" y="-444706"/>
            <a:ext cx="2270452" cy="11109202"/>
          </a:xfrm>
          <a:custGeom>
            <a:avLst/>
            <a:gdLst>
              <a:gd name="connsiteX0" fmla="*/ 0 w 4505652"/>
              <a:gd name="connsiteY0" fmla="*/ 0 h 11109202"/>
              <a:gd name="connsiteX1" fmla="*/ 2270452 w 4505652"/>
              <a:gd name="connsiteY1" fmla="*/ 711200 h 11109202"/>
              <a:gd name="connsiteX2" fmla="*/ 4505652 w 4505652"/>
              <a:gd name="connsiteY2" fmla="*/ 11109202 h 11109202"/>
              <a:gd name="connsiteX3" fmla="*/ 0 w 4505652"/>
              <a:gd name="connsiteY3" fmla="*/ 11109202 h 11109202"/>
              <a:gd name="connsiteX4" fmla="*/ 0 w 4505652"/>
              <a:gd name="connsiteY4" fmla="*/ 0 h 11109202"/>
              <a:gd name="connsiteX0" fmla="*/ 0 w 2397452"/>
              <a:gd name="connsiteY0" fmla="*/ 0 h 11109202"/>
              <a:gd name="connsiteX1" fmla="*/ 2270452 w 2397452"/>
              <a:gd name="connsiteY1" fmla="*/ 711200 h 11109202"/>
              <a:gd name="connsiteX2" fmla="*/ 2397452 w 2397452"/>
              <a:gd name="connsiteY2" fmla="*/ 10779002 h 11109202"/>
              <a:gd name="connsiteX3" fmla="*/ 0 w 2397452"/>
              <a:gd name="connsiteY3" fmla="*/ 11109202 h 11109202"/>
              <a:gd name="connsiteX4" fmla="*/ 0 w 2397452"/>
              <a:gd name="connsiteY4" fmla="*/ 0 h 11109202"/>
              <a:gd name="connsiteX0" fmla="*/ 0 w 2270452"/>
              <a:gd name="connsiteY0" fmla="*/ 0 h 11109202"/>
              <a:gd name="connsiteX1" fmla="*/ 2270452 w 2270452"/>
              <a:gd name="connsiteY1" fmla="*/ 711200 h 11109202"/>
              <a:gd name="connsiteX2" fmla="*/ 2245052 w 2270452"/>
              <a:gd name="connsiteY2" fmla="*/ 10779002 h 11109202"/>
              <a:gd name="connsiteX3" fmla="*/ 0 w 2270452"/>
              <a:gd name="connsiteY3" fmla="*/ 11109202 h 11109202"/>
              <a:gd name="connsiteX4" fmla="*/ 0 w 2270452"/>
              <a:gd name="connsiteY4" fmla="*/ 0 h 11109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70452" h="11109202">
                <a:moveTo>
                  <a:pt x="0" y="0"/>
                </a:moveTo>
                <a:lnTo>
                  <a:pt x="2270452" y="711200"/>
                </a:lnTo>
                <a:cubicBezTo>
                  <a:pt x="2261985" y="4067134"/>
                  <a:pt x="2253519" y="7423068"/>
                  <a:pt x="2245052" y="10779002"/>
                </a:cubicBezTo>
                <a:lnTo>
                  <a:pt x="0" y="11109202"/>
                </a:lnTo>
                <a:lnTo>
                  <a:pt x="0" y="0"/>
                </a:lnTo>
                <a:close/>
              </a:path>
            </a:pathLst>
          </a:custGeom>
          <a:blipFill>
            <a:blip r:embed="rId5"/>
            <a:stretch>
              <a:fillRect r="-146561"/>
            </a:stretch>
          </a:blipFill>
        </p:spPr>
      </p:sp>
      <p:sp>
        <p:nvSpPr>
          <p:cNvPr id="5" name="Freeform 5"/>
          <p:cNvSpPr/>
          <p:nvPr/>
        </p:nvSpPr>
        <p:spPr>
          <a:xfrm>
            <a:off x="1364185" y="5859889"/>
            <a:ext cx="869268" cy="838454"/>
          </a:xfrm>
          <a:custGeom>
            <a:avLst/>
            <a:gdLst/>
            <a:ahLst/>
            <a:cxnLst/>
            <a:rect l="l" t="t" r="r" b="b"/>
            <a:pathLst>
              <a:path w="869268" h="838454">
                <a:moveTo>
                  <a:pt x="0" y="0"/>
                </a:moveTo>
                <a:lnTo>
                  <a:pt x="869268" y="0"/>
                </a:lnTo>
                <a:lnTo>
                  <a:pt x="869268" y="838454"/>
                </a:lnTo>
                <a:lnTo>
                  <a:pt x="0" y="83845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364185" y="6984093"/>
            <a:ext cx="869268" cy="838454"/>
          </a:xfrm>
          <a:custGeom>
            <a:avLst/>
            <a:gdLst/>
            <a:ahLst/>
            <a:cxnLst/>
            <a:rect l="l" t="t" r="r" b="b"/>
            <a:pathLst>
              <a:path w="869268" h="838454">
                <a:moveTo>
                  <a:pt x="0" y="0"/>
                </a:moveTo>
                <a:lnTo>
                  <a:pt x="869268" y="0"/>
                </a:lnTo>
                <a:lnTo>
                  <a:pt x="869268" y="838454"/>
                </a:lnTo>
                <a:lnTo>
                  <a:pt x="0" y="83845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9153522" y="3423561"/>
            <a:ext cx="6881652" cy="4429988"/>
          </a:xfrm>
          <a:custGeom>
            <a:avLst/>
            <a:gdLst/>
            <a:ahLst/>
            <a:cxnLst/>
            <a:rect l="l" t="t" r="r" b="b"/>
            <a:pathLst>
              <a:path w="6881652" h="4429988">
                <a:moveTo>
                  <a:pt x="0" y="0"/>
                </a:moveTo>
                <a:lnTo>
                  <a:pt x="6881652" y="0"/>
                </a:lnTo>
                <a:lnTo>
                  <a:pt x="6881652" y="4429987"/>
                </a:lnTo>
                <a:lnTo>
                  <a:pt x="0" y="4429987"/>
                </a:lnTo>
                <a:lnTo>
                  <a:pt x="0" y="0"/>
                </a:lnTo>
                <a:close/>
              </a:path>
            </a:pathLst>
          </a:custGeom>
          <a:blipFill>
            <a:blip r:embed="rId8"/>
            <a:stretch>
              <a:fillRect/>
            </a:stretch>
          </a:blipFill>
        </p:spPr>
      </p:sp>
      <p:sp>
        <p:nvSpPr>
          <p:cNvPr id="8" name="TextBox 8"/>
          <p:cNvSpPr txBox="1"/>
          <p:nvPr/>
        </p:nvSpPr>
        <p:spPr>
          <a:xfrm>
            <a:off x="312225" y="971950"/>
            <a:ext cx="9100950" cy="923925"/>
          </a:xfrm>
          <a:prstGeom prst="rect">
            <a:avLst/>
          </a:prstGeom>
        </p:spPr>
        <p:txBody>
          <a:bodyPr lIns="0" tIns="0" rIns="0" bIns="0" rtlCol="0" anchor="t">
            <a:spAutoFit/>
          </a:bodyPr>
          <a:lstStyle/>
          <a:p>
            <a:pPr algn="l">
              <a:lnSpc>
                <a:spcPts val="7200"/>
              </a:lnSpc>
            </a:pPr>
            <a:r>
              <a:rPr lang="en-US" sz="6000">
                <a:solidFill>
                  <a:srgbClr val="17204E"/>
                </a:solidFill>
                <a:latin typeface="DM Sans"/>
                <a:ea typeface="DM Sans"/>
                <a:cs typeface="DM Sans"/>
                <a:sym typeface="DM Sans"/>
              </a:rPr>
              <a:t>Core Assumptions</a:t>
            </a:r>
          </a:p>
        </p:txBody>
      </p:sp>
      <p:sp>
        <p:nvSpPr>
          <p:cNvPr id="9" name="TextBox 9"/>
          <p:cNvSpPr txBox="1"/>
          <p:nvPr/>
        </p:nvSpPr>
        <p:spPr>
          <a:xfrm>
            <a:off x="312225" y="2179633"/>
            <a:ext cx="10242812" cy="510701"/>
          </a:xfrm>
          <a:prstGeom prst="rect">
            <a:avLst/>
          </a:prstGeom>
        </p:spPr>
        <p:txBody>
          <a:bodyPr lIns="0" tIns="0" rIns="0" bIns="0" rtlCol="0" anchor="t">
            <a:spAutoFit/>
          </a:bodyPr>
          <a:lstStyle/>
          <a:p>
            <a:pPr algn="l">
              <a:lnSpc>
                <a:spcPts val="4098"/>
              </a:lnSpc>
            </a:pPr>
            <a:r>
              <a:rPr lang="en-US" sz="3415">
                <a:solidFill>
                  <a:srgbClr val="17204E"/>
                </a:solidFill>
                <a:latin typeface="DM Sans"/>
                <a:ea typeface="DM Sans"/>
                <a:cs typeface="DM Sans"/>
                <a:sym typeface="DM Sans"/>
              </a:rPr>
              <a:t>Flexible prices and wages ensure full employment.</a:t>
            </a:r>
          </a:p>
        </p:txBody>
      </p:sp>
      <p:sp>
        <p:nvSpPr>
          <p:cNvPr id="10" name="TextBox 10"/>
          <p:cNvSpPr txBox="1"/>
          <p:nvPr/>
        </p:nvSpPr>
        <p:spPr>
          <a:xfrm>
            <a:off x="312228" y="4578075"/>
            <a:ext cx="8831775" cy="542925"/>
          </a:xfrm>
          <a:prstGeom prst="rect">
            <a:avLst/>
          </a:prstGeom>
        </p:spPr>
        <p:txBody>
          <a:bodyPr lIns="0" tIns="0" rIns="0" bIns="0" rtlCol="0" anchor="t">
            <a:spAutoFit/>
          </a:bodyPr>
          <a:lstStyle/>
          <a:p>
            <a:pPr algn="ctr">
              <a:lnSpc>
                <a:spcPts val="4320"/>
              </a:lnSpc>
              <a:spcBef>
                <a:spcPct val="0"/>
              </a:spcBef>
            </a:pPr>
            <a:r>
              <a:rPr lang="en-US" sz="3600" b="1">
                <a:solidFill>
                  <a:srgbClr val="17204E"/>
                </a:solidFill>
                <a:latin typeface="DM Sans Bold"/>
                <a:ea typeface="DM Sans Bold"/>
                <a:cs typeface="DM Sans Bold"/>
                <a:sym typeface="DM Sans Bold"/>
              </a:rPr>
              <a:t>Key Focus of Keynesian Cross Model :</a:t>
            </a:r>
          </a:p>
        </p:txBody>
      </p:sp>
      <p:sp>
        <p:nvSpPr>
          <p:cNvPr id="11" name="TextBox 11"/>
          <p:cNvSpPr txBox="1"/>
          <p:nvPr/>
        </p:nvSpPr>
        <p:spPr>
          <a:xfrm>
            <a:off x="312225" y="3086299"/>
            <a:ext cx="10242812" cy="510701"/>
          </a:xfrm>
          <a:prstGeom prst="rect">
            <a:avLst/>
          </a:prstGeom>
        </p:spPr>
        <p:txBody>
          <a:bodyPr lIns="0" tIns="0" rIns="0" bIns="0" rtlCol="0" anchor="t">
            <a:spAutoFit/>
          </a:bodyPr>
          <a:lstStyle/>
          <a:p>
            <a:pPr algn="l">
              <a:lnSpc>
                <a:spcPts val="4098"/>
              </a:lnSpc>
            </a:pPr>
            <a:r>
              <a:rPr lang="en-US" sz="3415">
                <a:solidFill>
                  <a:srgbClr val="17204E"/>
                </a:solidFill>
                <a:latin typeface="DM Sans"/>
                <a:ea typeface="DM Sans"/>
                <a:cs typeface="DM Sans"/>
                <a:sym typeface="DM Sans"/>
              </a:rPr>
              <a:t>Minimal government intervention </a:t>
            </a:r>
          </a:p>
        </p:txBody>
      </p:sp>
      <p:sp>
        <p:nvSpPr>
          <p:cNvPr id="12" name="TextBox 12"/>
          <p:cNvSpPr txBox="1"/>
          <p:nvPr/>
        </p:nvSpPr>
        <p:spPr>
          <a:xfrm>
            <a:off x="2233453" y="6007654"/>
            <a:ext cx="6574115" cy="542925"/>
          </a:xfrm>
          <a:prstGeom prst="rect">
            <a:avLst/>
          </a:prstGeom>
        </p:spPr>
        <p:txBody>
          <a:bodyPr lIns="0" tIns="0" rIns="0" bIns="0" rtlCol="0" anchor="t">
            <a:spAutoFit/>
          </a:bodyPr>
          <a:lstStyle/>
          <a:p>
            <a:pPr algn="ctr">
              <a:lnSpc>
                <a:spcPts val="4320"/>
              </a:lnSpc>
              <a:spcBef>
                <a:spcPct val="0"/>
              </a:spcBef>
            </a:pPr>
            <a:r>
              <a:rPr lang="en-US" sz="3600" b="1">
                <a:solidFill>
                  <a:srgbClr val="17204E"/>
                </a:solidFill>
                <a:latin typeface="DM Sans Bold"/>
                <a:ea typeface="DM Sans Bold"/>
                <a:cs typeface="DM Sans Bold"/>
                <a:sym typeface="DM Sans Bold"/>
              </a:rPr>
              <a:t>SHORT-RUN EQUILIBRIUM</a:t>
            </a:r>
          </a:p>
        </p:txBody>
      </p:sp>
      <p:sp>
        <p:nvSpPr>
          <p:cNvPr id="13" name="TextBox 13"/>
          <p:cNvSpPr txBox="1"/>
          <p:nvPr/>
        </p:nvSpPr>
        <p:spPr>
          <a:xfrm>
            <a:off x="2146573" y="7131858"/>
            <a:ext cx="6397736" cy="1085850"/>
          </a:xfrm>
          <a:prstGeom prst="rect">
            <a:avLst/>
          </a:prstGeom>
        </p:spPr>
        <p:txBody>
          <a:bodyPr lIns="0" tIns="0" rIns="0" bIns="0" rtlCol="0" anchor="t">
            <a:spAutoFit/>
          </a:bodyPr>
          <a:lstStyle/>
          <a:p>
            <a:pPr algn="ctr">
              <a:lnSpc>
                <a:spcPts val="4320"/>
              </a:lnSpc>
              <a:spcBef>
                <a:spcPct val="0"/>
              </a:spcBef>
            </a:pPr>
            <a:r>
              <a:rPr lang="en-US" sz="3600" b="1">
                <a:solidFill>
                  <a:srgbClr val="17204E"/>
                </a:solidFill>
                <a:latin typeface="DM Sans Bold"/>
                <a:ea typeface="DM Sans Bold"/>
                <a:cs typeface="DM Sans Bold"/>
                <a:sym typeface="DM Sans Bold"/>
              </a:rPr>
              <a:t>AGGREGATE DEMAND DRIVES OUTPUT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alphaModFix amt="60000"/>
            </a:blip>
            <a:stretch>
              <a:fillRect l="-8" r="-8"/>
            </a:stretch>
          </a:blipFill>
        </p:spPr>
      </p:sp>
      <p:sp>
        <p:nvSpPr>
          <p:cNvPr id="3" name="Freeform 3"/>
          <p:cNvSpPr/>
          <p:nvPr/>
        </p:nvSpPr>
        <p:spPr>
          <a:xfrm>
            <a:off x="0" y="8984146"/>
            <a:ext cx="1332250" cy="1302854"/>
          </a:xfrm>
          <a:custGeom>
            <a:avLst/>
            <a:gdLst/>
            <a:ahLst/>
            <a:cxnLst/>
            <a:rect l="l" t="t" r="r" b="b"/>
            <a:pathLst>
              <a:path w="1332250" h="1302854">
                <a:moveTo>
                  <a:pt x="0" y="0"/>
                </a:moveTo>
                <a:lnTo>
                  <a:pt x="1332250" y="0"/>
                </a:lnTo>
                <a:lnTo>
                  <a:pt x="1332250" y="1302854"/>
                </a:lnTo>
                <a:lnTo>
                  <a:pt x="0" y="1302854"/>
                </a:lnTo>
                <a:lnTo>
                  <a:pt x="0" y="0"/>
                </a:lnTo>
                <a:close/>
              </a:path>
            </a:pathLst>
          </a:custGeom>
          <a:blipFill>
            <a:blip r:embed="rId4"/>
            <a:stretch>
              <a:fillRect l="-97199" b="-101649"/>
            </a:stretch>
          </a:blipFill>
        </p:spPr>
      </p:sp>
      <p:sp>
        <p:nvSpPr>
          <p:cNvPr id="4" name="Freeform 4"/>
          <p:cNvSpPr/>
          <p:nvPr/>
        </p:nvSpPr>
        <p:spPr>
          <a:xfrm rot="-10800000">
            <a:off x="15713202" y="-81302"/>
            <a:ext cx="2574798" cy="2116752"/>
          </a:xfrm>
          <a:custGeom>
            <a:avLst/>
            <a:gdLst/>
            <a:ahLst/>
            <a:cxnLst/>
            <a:rect l="l" t="t" r="r" b="b"/>
            <a:pathLst>
              <a:path w="2574798" h="2116752">
                <a:moveTo>
                  <a:pt x="0" y="0"/>
                </a:moveTo>
                <a:lnTo>
                  <a:pt x="2574798" y="0"/>
                </a:lnTo>
                <a:lnTo>
                  <a:pt x="2574798" y="2116752"/>
                </a:lnTo>
                <a:lnTo>
                  <a:pt x="0" y="2116752"/>
                </a:lnTo>
                <a:lnTo>
                  <a:pt x="0" y="0"/>
                </a:lnTo>
                <a:close/>
              </a:path>
            </a:pathLst>
          </a:custGeom>
          <a:blipFill>
            <a:blip r:embed="rId4"/>
            <a:stretch>
              <a:fillRect l="-97199" b="-139872"/>
            </a:stretch>
          </a:blipFill>
        </p:spPr>
      </p:sp>
      <p:sp>
        <p:nvSpPr>
          <p:cNvPr id="5" name="TextBox 5"/>
          <p:cNvSpPr txBox="1"/>
          <p:nvPr/>
        </p:nvSpPr>
        <p:spPr>
          <a:xfrm>
            <a:off x="1531425" y="971950"/>
            <a:ext cx="15225150" cy="923925"/>
          </a:xfrm>
          <a:prstGeom prst="rect">
            <a:avLst/>
          </a:prstGeom>
        </p:spPr>
        <p:txBody>
          <a:bodyPr lIns="0" tIns="0" rIns="0" bIns="0" rtlCol="0" anchor="t">
            <a:spAutoFit/>
          </a:bodyPr>
          <a:lstStyle/>
          <a:p>
            <a:pPr algn="l">
              <a:lnSpc>
                <a:spcPts val="7200"/>
              </a:lnSpc>
            </a:pPr>
            <a:r>
              <a:rPr lang="en-US" sz="6000">
                <a:solidFill>
                  <a:srgbClr val="17204E"/>
                </a:solidFill>
                <a:latin typeface="DM Sans"/>
                <a:ea typeface="DM Sans"/>
                <a:cs typeface="DM Sans"/>
                <a:sym typeface="DM Sans"/>
              </a:rPr>
              <a:t>A SIMPLE ANALOGY</a:t>
            </a:r>
          </a:p>
        </p:txBody>
      </p:sp>
      <p:sp>
        <p:nvSpPr>
          <p:cNvPr id="6" name="Freeform 6"/>
          <p:cNvSpPr/>
          <p:nvPr/>
        </p:nvSpPr>
        <p:spPr>
          <a:xfrm>
            <a:off x="3145361" y="2582220"/>
            <a:ext cx="10570638" cy="6932030"/>
          </a:xfrm>
          <a:custGeom>
            <a:avLst/>
            <a:gdLst/>
            <a:ahLst/>
            <a:cxnLst/>
            <a:rect l="l" t="t" r="r" b="b"/>
            <a:pathLst>
              <a:path w="10570638" h="6932030">
                <a:moveTo>
                  <a:pt x="0" y="0"/>
                </a:moveTo>
                <a:lnTo>
                  <a:pt x="10570638" y="0"/>
                </a:lnTo>
                <a:lnTo>
                  <a:pt x="10570638" y="6932030"/>
                </a:lnTo>
                <a:lnTo>
                  <a:pt x="0" y="6932030"/>
                </a:lnTo>
                <a:lnTo>
                  <a:pt x="0" y="0"/>
                </a:lnTo>
                <a:close/>
              </a:path>
            </a:pathLst>
          </a:custGeom>
          <a:blipFill>
            <a:blip r:embed="rId5">
              <a:extLst>
                <a:ext uri="{96DAC541-7B7A-43D3-8B79-37D633B846F1}">
                  <asvg:svgBlip xmlns:asvg="http://schemas.microsoft.com/office/drawing/2016/SVG/main" r:embed="rId6"/>
                </a:ext>
              </a:extLst>
            </a:blip>
            <a:stretch>
              <a:fillRect l="-8853" r="-8853"/>
            </a:stretch>
          </a:blipFill>
        </p:spPr>
      </p:sp>
      <p:sp>
        <p:nvSpPr>
          <p:cNvPr id="7" name="TextBox 7"/>
          <p:cNvSpPr txBox="1"/>
          <p:nvPr/>
        </p:nvSpPr>
        <p:spPr>
          <a:xfrm>
            <a:off x="6204242" y="3439662"/>
            <a:ext cx="7325186" cy="3581400"/>
          </a:xfrm>
          <a:prstGeom prst="rect">
            <a:avLst/>
          </a:prstGeom>
        </p:spPr>
        <p:txBody>
          <a:bodyPr lIns="0" tIns="0" rIns="0" bIns="0" rtlCol="0" anchor="t">
            <a:spAutoFit/>
          </a:bodyPr>
          <a:lstStyle/>
          <a:p>
            <a:pPr algn="l">
              <a:lnSpc>
                <a:spcPts val="3594"/>
              </a:lnSpc>
            </a:pPr>
            <a:r>
              <a:rPr lang="en-US" sz="2995">
                <a:solidFill>
                  <a:srgbClr val="17204E"/>
                </a:solidFill>
                <a:latin typeface="DM Sans"/>
                <a:ea typeface="DM Sans"/>
                <a:cs typeface="DM Sans"/>
                <a:sym typeface="DM Sans"/>
              </a:rPr>
              <a:t>When a small business invests in new equipment, it creates income for the equipment supplier. The supplier, in turn, spends this income on wages, materials, and other expenses, which further circulates money in the economy. Thus this analogy explains the Keynesian Cross Model and the Multiplier Effect.</a:t>
            </a:r>
          </a:p>
        </p:txBody>
      </p:sp>
      <p:sp>
        <p:nvSpPr>
          <p:cNvPr id="8" name="TextBox 8"/>
          <p:cNvSpPr txBox="1"/>
          <p:nvPr/>
        </p:nvSpPr>
        <p:spPr>
          <a:xfrm>
            <a:off x="3145361" y="3971926"/>
            <a:ext cx="2394191" cy="1171575"/>
          </a:xfrm>
          <a:prstGeom prst="rect">
            <a:avLst/>
          </a:prstGeom>
        </p:spPr>
        <p:txBody>
          <a:bodyPr lIns="0" tIns="0" rIns="0" bIns="0" rtlCol="0" anchor="t">
            <a:spAutoFit/>
          </a:bodyPr>
          <a:lstStyle/>
          <a:p>
            <a:pPr algn="l">
              <a:lnSpc>
                <a:spcPts val="3120"/>
              </a:lnSpc>
            </a:pPr>
            <a:r>
              <a:rPr lang="en-US" sz="2600" b="1">
                <a:solidFill>
                  <a:srgbClr val="F2F2F2"/>
                </a:solidFill>
                <a:latin typeface="DM Sans Bold"/>
                <a:ea typeface="DM Sans Bold"/>
                <a:cs typeface="DM Sans Bold"/>
                <a:sym typeface="DM Sans Bold"/>
              </a:rPr>
              <a:t>SMALL BUSINESS INVESTMENTS</a:t>
            </a:r>
          </a:p>
        </p:txBody>
      </p:sp>
      <p:sp>
        <p:nvSpPr>
          <p:cNvPr id="9" name="Freeform 9"/>
          <p:cNvSpPr/>
          <p:nvPr/>
        </p:nvSpPr>
        <p:spPr>
          <a:xfrm>
            <a:off x="-61602" y="3933296"/>
            <a:ext cx="3186054" cy="6353704"/>
          </a:xfrm>
          <a:custGeom>
            <a:avLst/>
            <a:gdLst/>
            <a:ahLst/>
            <a:cxnLst/>
            <a:rect l="l" t="t" r="r" b="b"/>
            <a:pathLst>
              <a:path w="3186054" h="6353704">
                <a:moveTo>
                  <a:pt x="0" y="0"/>
                </a:moveTo>
                <a:lnTo>
                  <a:pt x="3186054" y="0"/>
                </a:lnTo>
                <a:lnTo>
                  <a:pt x="3186054" y="6353704"/>
                </a:lnTo>
                <a:lnTo>
                  <a:pt x="0" y="6353704"/>
                </a:lnTo>
                <a:lnTo>
                  <a:pt x="0" y="0"/>
                </a:lnTo>
                <a:close/>
              </a:path>
            </a:pathLst>
          </a:custGeom>
          <a:blipFill>
            <a:blip r:embed="rId7"/>
            <a:stretch>
              <a:fillRect r="-99517" b="-7"/>
            </a:stretch>
          </a:blipFill>
        </p:spPr>
      </p:sp>
      <p:sp>
        <p:nvSpPr>
          <p:cNvPr id="10" name="Freeform 10"/>
          <p:cNvSpPr/>
          <p:nvPr/>
        </p:nvSpPr>
        <p:spPr>
          <a:xfrm>
            <a:off x="9361601" y="7952688"/>
            <a:ext cx="9078805" cy="2486714"/>
          </a:xfrm>
          <a:custGeom>
            <a:avLst/>
            <a:gdLst/>
            <a:ahLst/>
            <a:cxnLst/>
            <a:rect l="l" t="t" r="r" b="b"/>
            <a:pathLst>
              <a:path w="9078805" h="2486714">
                <a:moveTo>
                  <a:pt x="0" y="0"/>
                </a:moveTo>
                <a:lnTo>
                  <a:pt x="9078805" y="0"/>
                </a:lnTo>
                <a:lnTo>
                  <a:pt x="9078805" y="2486714"/>
                </a:lnTo>
                <a:lnTo>
                  <a:pt x="0" y="2486714"/>
                </a:lnTo>
                <a:lnTo>
                  <a:pt x="0" y="0"/>
                </a:lnTo>
                <a:close/>
              </a:path>
            </a:pathLst>
          </a:custGeom>
          <a:blipFill>
            <a:blip r:embed="rId3">
              <a:alphaModFix amt="60000"/>
            </a:blip>
            <a:stretch>
              <a:fillRect l="-8" t="-105364" r="-8"/>
            </a:stretch>
          </a:blipFill>
        </p:spPr>
      </p:sp>
      <p:sp>
        <p:nvSpPr>
          <p:cNvPr id="11" name="TextBox 11"/>
          <p:cNvSpPr txBox="1"/>
          <p:nvPr/>
        </p:nvSpPr>
        <p:spPr>
          <a:xfrm>
            <a:off x="9144000" y="8193919"/>
            <a:ext cx="9143997" cy="2013777"/>
          </a:xfrm>
          <a:prstGeom prst="rect">
            <a:avLst/>
          </a:prstGeom>
        </p:spPr>
        <p:txBody>
          <a:bodyPr lIns="0" tIns="0" rIns="0" bIns="0" rtlCol="0" anchor="t">
            <a:spAutoFit/>
          </a:bodyPr>
          <a:lstStyle/>
          <a:p>
            <a:pPr algn="l">
              <a:lnSpc>
                <a:spcPts val="3186"/>
              </a:lnSpc>
              <a:spcBef>
                <a:spcPct val="0"/>
              </a:spcBef>
            </a:pPr>
            <a:r>
              <a:rPr lang="en-US" sz="2655">
                <a:solidFill>
                  <a:srgbClr val="000000"/>
                </a:solidFill>
                <a:latin typeface="DM Sans"/>
                <a:ea typeface="DM Sans"/>
                <a:cs typeface="DM Sans"/>
                <a:sym typeface="DM Sans"/>
              </a:rPr>
              <a:t>This ripple effect demonstrates how aggregate demand drives output in the short run. Keynesian economics argues that increased spending leads to higher income and employment, especially during recessions, justifying government intervention to stimulate demand.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2"/>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alphaModFix amt="60000"/>
            </a:blip>
            <a:stretch>
              <a:fillRect l="-8" r="-8"/>
            </a:stretch>
          </a:blipFill>
        </p:spPr>
      </p:sp>
      <p:sp>
        <p:nvSpPr>
          <p:cNvPr id="3" name="Freeform 3"/>
          <p:cNvSpPr/>
          <p:nvPr/>
        </p:nvSpPr>
        <p:spPr>
          <a:xfrm>
            <a:off x="0" y="8984146"/>
            <a:ext cx="1332250" cy="1302854"/>
          </a:xfrm>
          <a:custGeom>
            <a:avLst/>
            <a:gdLst/>
            <a:ahLst/>
            <a:cxnLst/>
            <a:rect l="l" t="t" r="r" b="b"/>
            <a:pathLst>
              <a:path w="1332250" h="1302854">
                <a:moveTo>
                  <a:pt x="0" y="0"/>
                </a:moveTo>
                <a:lnTo>
                  <a:pt x="1332250" y="0"/>
                </a:lnTo>
                <a:lnTo>
                  <a:pt x="1332250" y="1302854"/>
                </a:lnTo>
                <a:lnTo>
                  <a:pt x="0" y="1302854"/>
                </a:lnTo>
                <a:lnTo>
                  <a:pt x="0" y="0"/>
                </a:lnTo>
                <a:close/>
              </a:path>
            </a:pathLst>
          </a:custGeom>
          <a:blipFill>
            <a:blip r:embed="rId4"/>
            <a:stretch>
              <a:fillRect l="-97199" b="-101649"/>
            </a:stretch>
          </a:blipFill>
        </p:spPr>
      </p:sp>
      <p:sp>
        <p:nvSpPr>
          <p:cNvPr id="4" name="Freeform 4"/>
          <p:cNvSpPr/>
          <p:nvPr/>
        </p:nvSpPr>
        <p:spPr>
          <a:xfrm rot="-10800000">
            <a:off x="15713202" y="-81302"/>
            <a:ext cx="2574798" cy="2116752"/>
          </a:xfrm>
          <a:custGeom>
            <a:avLst/>
            <a:gdLst/>
            <a:ahLst/>
            <a:cxnLst/>
            <a:rect l="l" t="t" r="r" b="b"/>
            <a:pathLst>
              <a:path w="2574798" h="2116752">
                <a:moveTo>
                  <a:pt x="0" y="0"/>
                </a:moveTo>
                <a:lnTo>
                  <a:pt x="2574798" y="0"/>
                </a:lnTo>
                <a:lnTo>
                  <a:pt x="2574798" y="2116752"/>
                </a:lnTo>
                <a:lnTo>
                  <a:pt x="0" y="2116752"/>
                </a:lnTo>
                <a:lnTo>
                  <a:pt x="0" y="0"/>
                </a:lnTo>
                <a:close/>
              </a:path>
            </a:pathLst>
          </a:custGeom>
          <a:blipFill>
            <a:blip r:embed="rId4"/>
            <a:stretch>
              <a:fillRect l="-97199" b="-139872"/>
            </a:stretch>
          </a:blipFill>
        </p:spPr>
      </p:sp>
      <p:sp>
        <p:nvSpPr>
          <p:cNvPr id="5" name="Freeform 5"/>
          <p:cNvSpPr/>
          <p:nvPr/>
        </p:nvSpPr>
        <p:spPr>
          <a:xfrm>
            <a:off x="-61602" y="3933296"/>
            <a:ext cx="3186054" cy="6353704"/>
          </a:xfrm>
          <a:custGeom>
            <a:avLst/>
            <a:gdLst/>
            <a:ahLst/>
            <a:cxnLst/>
            <a:rect l="l" t="t" r="r" b="b"/>
            <a:pathLst>
              <a:path w="3186054" h="6353704">
                <a:moveTo>
                  <a:pt x="0" y="0"/>
                </a:moveTo>
                <a:lnTo>
                  <a:pt x="3186054" y="0"/>
                </a:lnTo>
                <a:lnTo>
                  <a:pt x="3186054" y="6353704"/>
                </a:lnTo>
                <a:lnTo>
                  <a:pt x="0" y="6353704"/>
                </a:lnTo>
                <a:lnTo>
                  <a:pt x="0" y="0"/>
                </a:lnTo>
                <a:close/>
              </a:path>
            </a:pathLst>
          </a:custGeom>
          <a:blipFill>
            <a:blip r:embed="rId5"/>
            <a:stretch>
              <a:fillRect r="-99517" b="-7"/>
            </a:stretch>
          </a:blipFill>
        </p:spPr>
      </p:sp>
      <p:grpSp>
        <p:nvGrpSpPr>
          <p:cNvPr id="6" name="Group 6"/>
          <p:cNvGrpSpPr/>
          <p:nvPr/>
        </p:nvGrpSpPr>
        <p:grpSpPr>
          <a:xfrm>
            <a:off x="3124452" y="5143501"/>
            <a:ext cx="5498025" cy="1710485"/>
            <a:chOff x="0" y="0"/>
            <a:chExt cx="7330699" cy="2280646"/>
          </a:xfrm>
        </p:grpSpPr>
        <p:sp>
          <p:nvSpPr>
            <p:cNvPr id="7" name="Freeform 7"/>
            <p:cNvSpPr/>
            <p:nvPr/>
          </p:nvSpPr>
          <p:spPr>
            <a:xfrm>
              <a:off x="0" y="0"/>
              <a:ext cx="7330699" cy="2280646"/>
            </a:xfrm>
            <a:custGeom>
              <a:avLst/>
              <a:gdLst/>
              <a:ahLst/>
              <a:cxnLst/>
              <a:rect l="l" t="t" r="r" b="b"/>
              <a:pathLst>
                <a:path w="7330699" h="2280646">
                  <a:moveTo>
                    <a:pt x="0" y="0"/>
                  </a:moveTo>
                  <a:lnTo>
                    <a:pt x="7330699" y="0"/>
                  </a:lnTo>
                  <a:lnTo>
                    <a:pt x="7330699" y="2280646"/>
                  </a:lnTo>
                  <a:lnTo>
                    <a:pt x="0" y="22806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2525916" y="556650"/>
              <a:ext cx="4396838" cy="1295400"/>
            </a:xfrm>
            <a:prstGeom prst="rect">
              <a:avLst/>
            </a:prstGeom>
          </p:spPr>
          <p:txBody>
            <a:bodyPr lIns="0" tIns="0" rIns="0" bIns="0" rtlCol="0" anchor="t">
              <a:spAutoFit/>
            </a:bodyPr>
            <a:lstStyle/>
            <a:p>
              <a:pPr algn="ctr">
                <a:lnSpc>
                  <a:spcPts val="2591"/>
                </a:lnSpc>
                <a:spcBef>
                  <a:spcPct val="0"/>
                </a:spcBef>
              </a:pPr>
              <a:r>
                <a:rPr lang="en-US" sz="2159" b="1">
                  <a:solidFill>
                    <a:srgbClr val="E3E9ED"/>
                  </a:solidFill>
                  <a:latin typeface="DM Sans Bold"/>
                  <a:ea typeface="DM Sans Bold"/>
                  <a:cs typeface="DM Sans Bold"/>
                  <a:sym typeface="DM Sans Bold"/>
                </a:rPr>
                <a:t>Government spending and taxation influence demand.</a:t>
              </a:r>
            </a:p>
          </p:txBody>
        </p:sp>
      </p:grpSp>
      <p:grpSp>
        <p:nvGrpSpPr>
          <p:cNvPr id="9" name="Group 9"/>
          <p:cNvGrpSpPr/>
          <p:nvPr/>
        </p:nvGrpSpPr>
        <p:grpSpPr>
          <a:xfrm>
            <a:off x="3124452" y="7547815"/>
            <a:ext cx="5498025" cy="1710485"/>
            <a:chOff x="0" y="0"/>
            <a:chExt cx="7330699" cy="2280646"/>
          </a:xfrm>
        </p:grpSpPr>
        <p:sp>
          <p:nvSpPr>
            <p:cNvPr id="10" name="Freeform 10"/>
            <p:cNvSpPr/>
            <p:nvPr/>
          </p:nvSpPr>
          <p:spPr>
            <a:xfrm>
              <a:off x="0" y="0"/>
              <a:ext cx="7330699" cy="2280646"/>
            </a:xfrm>
            <a:custGeom>
              <a:avLst/>
              <a:gdLst/>
              <a:ahLst/>
              <a:cxnLst/>
              <a:rect l="l" t="t" r="r" b="b"/>
              <a:pathLst>
                <a:path w="7330699" h="2280646">
                  <a:moveTo>
                    <a:pt x="0" y="0"/>
                  </a:moveTo>
                  <a:lnTo>
                    <a:pt x="7330699" y="0"/>
                  </a:lnTo>
                  <a:lnTo>
                    <a:pt x="7330699" y="2280646"/>
                  </a:lnTo>
                  <a:lnTo>
                    <a:pt x="0" y="228064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TextBox 11"/>
            <p:cNvSpPr txBox="1"/>
            <p:nvPr/>
          </p:nvSpPr>
          <p:spPr>
            <a:xfrm>
              <a:off x="2525916" y="492623"/>
              <a:ext cx="4396838" cy="1295400"/>
            </a:xfrm>
            <a:prstGeom prst="rect">
              <a:avLst/>
            </a:prstGeom>
          </p:spPr>
          <p:txBody>
            <a:bodyPr lIns="0" tIns="0" rIns="0" bIns="0" rtlCol="0" anchor="t">
              <a:spAutoFit/>
            </a:bodyPr>
            <a:lstStyle/>
            <a:p>
              <a:pPr algn="ctr">
                <a:lnSpc>
                  <a:spcPts val="2591"/>
                </a:lnSpc>
                <a:spcBef>
                  <a:spcPct val="0"/>
                </a:spcBef>
              </a:pPr>
              <a:r>
                <a:rPr lang="en-US" sz="2159" b="1">
                  <a:solidFill>
                    <a:srgbClr val="E3E9ED"/>
                  </a:solidFill>
                  <a:latin typeface="DM Sans Bold"/>
                  <a:ea typeface="DM Sans Bold"/>
                  <a:cs typeface="DM Sans Bold"/>
                  <a:sym typeface="DM Sans Bold"/>
                </a:rPr>
                <a:t>Counter-cyclical measures stabilize the economy</a:t>
              </a:r>
            </a:p>
          </p:txBody>
        </p:sp>
      </p:grpSp>
      <p:sp>
        <p:nvSpPr>
          <p:cNvPr id="12" name="Freeform 12"/>
          <p:cNvSpPr/>
          <p:nvPr/>
        </p:nvSpPr>
        <p:spPr>
          <a:xfrm rot="-10800000">
            <a:off x="9575270" y="5560989"/>
            <a:ext cx="8463334" cy="4715209"/>
          </a:xfrm>
          <a:custGeom>
            <a:avLst/>
            <a:gdLst/>
            <a:ahLst/>
            <a:cxnLst/>
            <a:rect l="l" t="t" r="r" b="b"/>
            <a:pathLst>
              <a:path w="8463334" h="4715209">
                <a:moveTo>
                  <a:pt x="0" y="0"/>
                </a:moveTo>
                <a:lnTo>
                  <a:pt x="8463334" y="0"/>
                </a:lnTo>
                <a:lnTo>
                  <a:pt x="8463334" y="4715209"/>
                </a:lnTo>
                <a:lnTo>
                  <a:pt x="0" y="47152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Freeform 13"/>
          <p:cNvSpPr/>
          <p:nvPr/>
        </p:nvSpPr>
        <p:spPr>
          <a:xfrm>
            <a:off x="10744200" y="1299199"/>
            <a:ext cx="6790661" cy="5554787"/>
          </a:xfrm>
          <a:custGeom>
            <a:avLst/>
            <a:gdLst/>
            <a:ahLst/>
            <a:cxnLst/>
            <a:rect l="l" t="t" r="r" b="b"/>
            <a:pathLst>
              <a:path w="6790661" h="5554787">
                <a:moveTo>
                  <a:pt x="0" y="0"/>
                </a:moveTo>
                <a:lnTo>
                  <a:pt x="6790661" y="0"/>
                </a:lnTo>
                <a:lnTo>
                  <a:pt x="6790661" y="5554787"/>
                </a:lnTo>
                <a:lnTo>
                  <a:pt x="0" y="5554787"/>
                </a:lnTo>
                <a:lnTo>
                  <a:pt x="0" y="0"/>
                </a:lnTo>
                <a:close/>
              </a:path>
            </a:pathLst>
          </a:custGeom>
          <a:blipFill>
            <a:blip r:embed="rId10"/>
            <a:stretch>
              <a:fillRect/>
            </a:stretch>
          </a:blipFill>
        </p:spPr>
      </p:sp>
      <p:sp>
        <p:nvSpPr>
          <p:cNvPr id="14" name="TextBox 14"/>
          <p:cNvSpPr txBox="1"/>
          <p:nvPr/>
        </p:nvSpPr>
        <p:spPr>
          <a:xfrm>
            <a:off x="381913" y="406069"/>
            <a:ext cx="14836197" cy="1838325"/>
          </a:xfrm>
          <a:prstGeom prst="rect">
            <a:avLst/>
          </a:prstGeom>
        </p:spPr>
        <p:txBody>
          <a:bodyPr wrap="square" lIns="0" tIns="0" rIns="0" bIns="0" rtlCol="0" anchor="t">
            <a:spAutoFit/>
          </a:bodyPr>
          <a:lstStyle/>
          <a:p>
            <a:pPr algn="l">
              <a:lnSpc>
                <a:spcPts val="7200"/>
              </a:lnSpc>
            </a:pPr>
            <a:r>
              <a:rPr lang="en-US" sz="6000" dirty="0">
                <a:solidFill>
                  <a:srgbClr val="17204E"/>
                </a:solidFill>
                <a:latin typeface="DM Sans"/>
                <a:ea typeface="DM Sans"/>
                <a:cs typeface="DM Sans"/>
                <a:sym typeface="DM Sans"/>
              </a:rPr>
              <a:t>GOVERNMENT INTERVENTION IN THE KEYNESIAN CROSS MODEL</a:t>
            </a:r>
          </a:p>
        </p:txBody>
      </p:sp>
      <p:sp>
        <p:nvSpPr>
          <p:cNvPr id="15" name="TextBox 15"/>
          <p:cNvSpPr txBox="1"/>
          <p:nvPr/>
        </p:nvSpPr>
        <p:spPr>
          <a:xfrm>
            <a:off x="3944014" y="3933296"/>
            <a:ext cx="5631256" cy="666750"/>
          </a:xfrm>
          <a:prstGeom prst="rect">
            <a:avLst/>
          </a:prstGeom>
        </p:spPr>
        <p:txBody>
          <a:bodyPr lIns="0" tIns="0" rIns="0" bIns="0" rtlCol="0" anchor="t">
            <a:spAutoFit/>
          </a:bodyPr>
          <a:lstStyle/>
          <a:p>
            <a:pPr algn="ctr">
              <a:lnSpc>
                <a:spcPts val="5279"/>
              </a:lnSpc>
              <a:spcBef>
                <a:spcPct val="0"/>
              </a:spcBef>
            </a:pPr>
            <a:r>
              <a:rPr lang="en-US" sz="4399" b="1">
                <a:solidFill>
                  <a:srgbClr val="000000"/>
                </a:solidFill>
                <a:latin typeface="DM Sans Bold"/>
                <a:ea typeface="DM Sans Bold"/>
                <a:cs typeface="DM Sans Bold"/>
                <a:sym typeface="DM Sans Bold"/>
              </a:rPr>
              <a:t>Role of Fiscal Policy</a:t>
            </a:r>
          </a:p>
        </p:txBody>
      </p:sp>
      <p:sp>
        <p:nvSpPr>
          <p:cNvPr id="16" name="TextBox 16"/>
          <p:cNvSpPr txBox="1"/>
          <p:nvPr/>
        </p:nvSpPr>
        <p:spPr>
          <a:xfrm>
            <a:off x="10203407" y="7562850"/>
            <a:ext cx="5509795" cy="2733675"/>
          </a:xfrm>
          <a:prstGeom prst="rect">
            <a:avLst/>
          </a:prstGeom>
        </p:spPr>
        <p:txBody>
          <a:bodyPr lIns="0" tIns="0" rIns="0" bIns="0" rtlCol="0" anchor="t">
            <a:spAutoFit/>
          </a:bodyPr>
          <a:lstStyle/>
          <a:p>
            <a:pPr algn="ctr">
              <a:lnSpc>
                <a:spcPts val="3119"/>
              </a:lnSpc>
              <a:spcBef>
                <a:spcPct val="0"/>
              </a:spcBef>
            </a:pPr>
            <a:r>
              <a:rPr lang="en-US" sz="2599" b="1">
                <a:solidFill>
                  <a:srgbClr val="000000"/>
                </a:solidFill>
                <a:latin typeface="DM Sans Bold"/>
                <a:ea typeface="DM Sans Bold"/>
                <a:cs typeface="DM Sans Bold"/>
                <a:sym typeface="DM Sans Bold"/>
              </a:rPr>
              <a:t>Massive stimulus packages, including direct payments, unemployment benefits, and business loans, were implemented to sustain household income and economic activity</a:t>
            </a:r>
          </a:p>
        </p:txBody>
      </p:sp>
      <p:sp>
        <p:nvSpPr>
          <p:cNvPr id="17" name="TextBox 17"/>
          <p:cNvSpPr txBox="1"/>
          <p:nvPr/>
        </p:nvSpPr>
        <p:spPr>
          <a:xfrm>
            <a:off x="15713202" y="8210550"/>
            <a:ext cx="2325402" cy="1047750"/>
          </a:xfrm>
          <a:prstGeom prst="rect">
            <a:avLst/>
          </a:prstGeom>
        </p:spPr>
        <p:txBody>
          <a:bodyPr lIns="0" tIns="0" rIns="0" bIns="0" rtlCol="0" anchor="t">
            <a:spAutoFit/>
          </a:bodyPr>
          <a:lstStyle/>
          <a:p>
            <a:pPr algn="ctr">
              <a:lnSpc>
                <a:spcPts val="4165"/>
              </a:lnSpc>
              <a:spcBef>
                <a:spcPct val="0"/>
              </a:spcBef>
            </a:pPr>
            <a:r>
              <a:rPr lang="en-US" sz="3471" b="1">
                <a:solidFill>
                  <a:srgbClr val="C9D4DC"/>
                </a:solidFill>
                <a:latin typeface="DM Sans Bold"/>
                <a:ea typeface="DM Sans Bold"/>
                <a:cs typeface="DM Sans Bold"/>
                <a:sym typeface="DM Sans Bold"/>
              </a:rPr>
              <a:t>COVID-19 Relief</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050" y="0"/>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alphaModFix amt="60000"/>
            </a:blip>
            <a:stretch>
              <a:fillRect l="-8" r="-8"/>
            </a:stretch>
          </a:blipFill>
        </p:spPr>
      </p:sp>
      <p:sp>
        <p:nvSpPr>
          <p:cNvPr id="3" name="Freeform 3"/>
          <p:cNvSpPr/>
          <p:nvPr/>
        </p:nvSpPr>
        <p:spPr>
          <a:xfrm>
            <a:off x="11545017" y="722010"/>
            <a:ext cx="6882598" cy="9779004"/>
          </a:xfrm>
          <a:custGeom>
            <a:avLst/>
            <a:gdLst>
              <a:gd name="connsiteX0" fmla="*/ 0 w 8203398"/>
              <a:gd name="connsiteY0" fmla="*/ 0 h 10287004"/>
              <a:gd name="connsiteX1" fmla="*/ 6755598 w 8203398"/>
              <a:gd name="connsiteY1" fmla="*/ 50800 h 10287004"/>
              <a:gd name="connsiteX2" fmla="*/ 8203398 w 8203398"/>
              <a:gd name="connsiteY2" fmla="*/ 10287004 h 10287004"/>
              <a:gd name="connsiteX3" fmla="*/ 0 w 8203398"/>
              <a:gd name="connsiteY3" fmla="*/ 10287004 h 10287004"/>
              <a:gd name="connsiteX4" fmla="*/ 0 w 8203398"/>
              <a:gd name="connsiteY4" fmla="*/ 0 h 10287004"/>
              <a:gd name="connsiteX0" fmla="*/ 0 w 6831798"/>
              <a:gd name="connsiteY0" fmla="*/ 0 h 10287004"/>
              <a:gd name="connsiteX1" fmla="*/ 6755598 w 6831798"/>
              <a:gd name="connsiteY1" fmla="*/ 50800 h 10287004"/>
              <a:gd name="connsiteX2" fmla="*/ 6831798 w 6831798"/>
              <a:gd name="connsiteY2" fmla="*/ 9906004 h 10287004"/>
              <a:gd name="connsiteX3" fmla="*/ 0 w 6831798"/>
              <a:gd name="connsiteY3" fmla="*/ 10287004 h 10287004"/>
              <a:gd name="connsiteX4" fmla="*/ 0 w 6831798"/>
              <a:gd name="connsiteY4" fmla="*/ 0 h 10287004"/>
              <a:gd name="connsiteX0" fmla="*/ 101600 w 6933398"/>
              <a:gd name="connsiteY0" fmla="*/ 0 h 9906004"/>
              <a:gd name="connsiteX1" fmla="*/ 6857198 w 6933398"/>
              <a:gd name="connsiteY1" fmla="*/ 50800 h 9906004"/>
              <a:gd name="connsiteX2" fmla="*/ 6933398 w 6933398"/>
              <a:gd name="connsiteY2" fmla="*/ 9906004 h 9906004"/>
              <a:gd name="connsiteX3" fmla="*/ 0 w 6933398"/>
              <a:gd name="connsiteY3" fmla="*/ 9702804 h 9906004"/>
              <a:gd name="connsiteX4" fmla="*/ 101600 w 6933398"/>
              <a:gd name="connsiteY4" fmla="*/ 0 h 9906004"/>
              <a:gd name="connsiteX0" fmla="*/ 127000 w 6958798"/>
              <a:gd name="connsiteY0" fmla="*/ 0 h 9906004"/>
              <a:gd name="connsiteX1" fmla="*/ 6882598 w 6958798"/>
              <a:gd name="connsiteY1" fmla="*/ 50800 h 9906004"/>
              <a:gd name="connsiteX2" fmla="*/ 6958798 w 6958798"/>
              <a:gd name="connsiteY2" fmla="*/ 9906004 h 9906004"/>
              <a:gd name="connsiteX3" fmla="*/ 0 w 6958798"/>
              <a:gd name="connsiteY3" fmla="*/ 9575804 h 9906004"/>
              <a:gd name="connsiteX4" fmla="*/ 127000 w 6958798"/>
              <a:gd name="connsiteY4" fmla="*/ 0 h 9906004"/>
              <a:gd name="connsiteX0" fmla="*/ 127000 w 6882598"/>
              <a:gd name="connsiteY0" fmla="*/ 0 h 9779004"/>
              <a:gd name="connsiteX1" fmla="*/ 6882598 w 6882598"/>
              <a:gd name="connsiteY1" fmla="*/ 50800 h 9779004"/>
              <a:gd name="connsiteX2" fmla="*/ 6780998 w 6882598"/>
              <a:gd name="connsiteY2" fmla="*/ 9779004 h 9779004"/>
              <a:gd name="connsiteX3" fmla="*/ 0 w 6882598"/>
              <a:gd name="connsiteY3" fmla="*/ 9575804 h 9779004"/>
              <a:gd name="connsiteX4" fmla="*/ 127000 w 6882598"/>
              <a:gd name="connsiteY4" fmla="*/ 0 h 9779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2598" h="9779004">
                <a:moveTo>
                  <a:pt x="127000" y="0"/>
                </a:moveTo>
                <a:lnTo>
                  <a:pt x="6882598" y="50800"/>
                </a:lnTo>
                <a:lnTo>
                  <a:pt x="6780998" y="9779004"/>
                </a:lnTo>
                <a:lnTo>
                  <a:pt x="0" y="9575804"/>
                </a:lnTo>
                <a:lnTo>
                  <a:pt x="127000" y="0"/>
                </a:lnTo>
                <a:close/>
              </a:path>
            </a:pathLst>
          </a:custGeom>
          <a:blipFill>
            <a:blip r:embed="rId4"/>
            <a:stretch>
              <a:fillRect t="-1939" r="-83099" b="-44015"/>
            </a:stretch>
          </a:blipFill>
        </p:spPr>
      </p:sp>
      <p:sp>
        <p:nvSpPr>
          <p:cNvPr id="4" name="TextBox 4"/>
          <p:cNvSpPr txBox="1"/>
          <p:nvPr/>
        </p:nvSpPr>
        <p:spPr>
          <a:xfrm>
            <a:off x="694053" y="5865512"/>
            <a:ext cx="10304827" cy="1514475"/>
          </a:xfrm>
          <a:prstGeom prst="rect">
            <a:avLst/>
          </a:prstGeom>
        </p:spPr>
        <p:txBody>
          <a:bodyPr lIns="0" tIns="0" rIns="0" bIns="0" rtlCol="0" anchor="t">
            <a:spAutoFit/>
          </a:bodyPr>
          <a:lstStyle/>
          <a:p>
            <a:pPr algn="l">
              <a:lnSpc>
                <a:spcPts val="11999"/>
              </a:lnSpc>
            </a:pPr>
            <a:r>
              <a:rPr lang="en-US" sz="9999">
                <a:solidFill>
                  <a:srgbClr val="17204E"/>
                </a:solidFill>
                <a:latin typeface="DM Sans"/>
                <a:ea typeface="DM Sans"/>
                <a:cs typeface="DM Sans"/>
                <a:sym typeface="DM Sans"/>
              </a:rPr>
              <a:t>The IS-LM Model </a:t>
            </a:r>
          </a:p>
        </p:txBody>
      </p:sp>
      <p:sp>
        <p:nvSpPr>
          <p:cNvPr id="5" name="TextBox 5"/>
          <p:cNvSpPr txBox="1"/>
          <p:nvPr/>
        </p:nvSpPr>
        <p:spPr>
          <a:xfrm>
            <a:off x="11976075" y="5865512"/>
            <a:ext cx="4790550" cy="3838575"/>
          </a:xfrm>
          <a:prstGeom prst="rect">
            <a:avLst/>
          </a:prstGeom>
        </p:spPr>
        <p:txBody>
          <a:bodyPr lIns="0" tIns="0" rIns="0" bIns="0" rtlCol="0" anchor="t">
            <a:spAutoFit/>
          </a:bodyPr>
          <a:lstStyle/>
          <a:p>
            <a:pPr algn="ctr">
              <a:lnSpc>
                <a:spcPts val="30239"/>
              </a:lnSpc>
            </a:pPr>
            <a:r>
              <a:rPr lang="en-US" sz="25200" dirty="0">
                <a:solidFill>
                  <a:srgbClr val="17204E"/>
                </a:solidFill>
                <a:latin typeface="DM Sans"/>
                <a:ea typeface="DM Sans"/>
                <a:cs typeface="DM Sans"/>
                <a:sym typeface="DM Sans"/>
              </a:rPr>
              <a:t>04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519" y="0"/>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alphaModFix amt="60000"/>
            </a:blip>
            <a:stretch>
              <a:fillRect l="-8" r="-8"/>
            </a:stretch>
          </a:blipFill>
        </p:spPr>
      </p:sp>
      <p:sp>
        <p:nvSpPr>
          <p:cNvPr id="3" name="Freeform 3"/>
          <p:cNvSpPr/>
          <p:nvPr/>
        </p:nvSpPr>
        <p:spPr>
          <a:xfrm rot="13362681">
            <a:off x="-1317208" y="7227735"/>
            <a:ext cx="3033698" cy="3064012"/>
          </a:xfrm>
          <a:custGeom>
            <a:avLst/>
            <a:gdLst>
              <a:gd name="connsiteX0" fmla="*/ 1244600 w 4252898"/>
              <a:gd name="connsiteY0" fmla="*/ 0 h 5074900"/>
              <a:gd name="connsiteX1" fmla="*/ 4252898 w 4252898"/>
              <a:gd name="connsiteY1" fmla="*/ 736600 h 5074900"/>
              <a:gd name="connsiteX2" fmla="*/ 4252898 w 4252898"/>
              <a:gd name="connsiteY2" fmla="*/ 5074900 h 5074900"/>
              <a:gd name="connsiteX3" fmla="*/ 0 w 4252898"/>
              <a:gd name="connsiteY3" fmla="*/ 5074900 h 5074900"/>
              <a:gd name="connsiteX4" fmla="*/ 1244600 w 4252898"/>
              <a:gd name="connsiteY4" fmla="*/ 0 h 5074900"/>
              <a:gd name="connsiteX0" fmla="*/ 0 w 3008298"/>
              <a:gd name="connsiteY0" fmla="*/ 0 h 5074900"/>
              <a:gd name="connsiteX1" fmla="*/ 3008298 w 3008298"/>
              <a:gd name="connsiteY1" fmla="*/ 736600 h 5074900"/>
              <a:gd name="connsiteX2" fmla="*/ 3008298 w 3008298"/>
              <a:gd name="connsiteY2" fmla="*/ 5074900 h 5074900"/>
              <a:gd name="connsiteX3" fmla="*/ 127000 w 3008298"/>
              <a:gd name="connsiteY3" fmla="*/ 3068300 h 5074900"/>
              <a:gd name="connsiteX4" fmla="*/ 0 w 3008298"/>
              <a:gd name="connsiteY4" fmla="*/ 0 h 5074900"/>
              <a:gd name="connsiteX0" fmla="*/ 0 w 3160698"/>
              <a:gd name="connsiteY0" fmla="*/ 0 h 3068300"/>
              <a:gd name="connsiteX1" fmla="*/ 3008298 w 3160698"/>
              <a:gd name="connsiteY1" fmla="*/ 736600 h 3068300"/>
              <a:gd name="connsiteX2" fmla="*/ 3160698 w 3160698"/>
              <a:gd name="connsiteY2" fmla="*/ 2865100 h 3068300"/>
              <a:gd name="connsiteX3" fmla="*/ 127000 w 3160698"/>
              <a:gd name="connsiteY3" fmla="*/ 3068300 h 3068300"/>
              <a:gd name="connsiteX4" fmla="*/ 0 w 3160698"/>
              <a:gd name="connsiteY4" fmla="*/ 0 h 3068300"/>
              <a:gd name="connsiteX0" fmla="*/ 0 w 3160698"/>
              <a:gd name="connsiteY0" fmla="*/ 0 h 3068300"/>
              <a:gd name="connsiteX1" fmla="*/ 1382698 w 3160698"/>
              <a:gd name="connsiteY1" fmla="*/ 965200 h 3068300"/>
              <a:gd name="connsiteX2" fmla="*/ 3160698 w 3160698"/>
              <a:gd name="connsiteY2" fmla="*/ 2865100 h 3068300"/>
              <a:gd name="connsiteX3" fmla="*/ 127000 w 3160698"/>
              <a:gd name="connsiteY3" fmla="*/ 3068300 h 3068300"/>
              <a:gd name="connsiteX4" fmla="*/ 0 w 3160698"/>
              <a:gd name="connsiteY4" fmla="*/ 0 h 3068300"/>
              <a:gd name="connsiteX0" fmla="*/ 430049 w 3033698"/>
              <a:gd name="connsiteY0" fmla="*/ 0 h 3064012"/>
              <a:gd name="connsiteX1" fmla="*/ 1255698 w 3033698"/>
              <a:gd name="connsiteY1" fmla="*/ 960912 h 3064012"/>
              <a:gd name="connsiteX2" fmla="*/ 3033698 w 3033698"/>
              <a:gd name="connsiteY2" fmla="*/ 2860812 h 3064012"/>
              <a:gd name="connsiteX3" fmla="*/ 0 w 3033698"/>
              <a:gd name="connsiteY3" fmla="*/ 3064012 h 3064012"/>
              <a:gd name="connsiteX4" fmla="*/ 430049 w 3033698"/>
              <a:gd name="connsiteY4" fmla="*/ 0 h 30640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33698" h="3064012">
                <a:moveTo>
                  <a:pt x="430049" y="0"/>
                </a:moveTo>
                <a:lnTo>
                  <a:pt x="1255698" y="960912"/>
                </a:lnTo>
                <a:lnTo>
                  <a:pt x="3033698" y="2860812"/>
                </a:lnTo>
                <a:lnTo>
                  <a:pt x="0" y="3064012"/>
                </a:lnTo>
                <a:lnTo>
                  <a:pt x="430049" y="0"/>
                </a:lnTo>
                <a:close/>
              </a:path>
            </a:pathLst>
          </a:custGeom>
          <a:blipFill>
            <a:blip r:embed="rId4"/>
            <a:stretch>
              <a:fillRect l="-1000" r="-1048"/>
            </a:stretch>
          </a:blipFill>
        </p:spPr>
      </p:sp>
      <p:sp>
        <p:nvSpPr>
          <p:cNvPr id="4" name="Freeform 4"/>
          <p:cNvSpPr/>
          <p:nvPr/>
        </p:nvSpPr>
        <p:spPr>
          <a:xfrm>
            <a:off x="15095765" y="5018121"/>
            <a:ext cx="3286452" cy="5394202"/>
          </a:xfrm>
          <a:custGeom>
            <a:avLst/>
            <a:gdLst>
              <a:gd name="connsiteX0" fmla="*/ 0 w 4556452"/>
              <a:gd name="connsiteY0" fmla="*/ 0 h 11109202"/>
              <a:gd name="connsiteX1" fmla="*/ 4505652 w 4556452"/>
              <a:gd name="connsiteY1" fmla="*/ 0 h 11109202"/>
              <a:gd name="connsiteX2" fmla="*/ 4556452 w 4556452"/>
              <a:gd name="connsiteY2" fmla="*/ 5775202 h 11109202"/>
              <a:gd name="connsiteX3" fmla="*/ 0 w 4556452"/>
              <a:gd name="connsiteY3" fmla="*/ 11109202 h 11109202"/>
              <a:gd name="connsiteX4" fmla="*/ 0 w 4556452"/>
              <a:gd name="connsiteY4" fmla="*/ 0 h 11109202"/>
              <a:gd name="connsiteX0" fmla="*/ 0 w 4556452"/>
              <a:gd name="connsiteY0" fmla="*/ 0 h 11109202"/>
              <a:gd name="connsiteX1" fmla="*/ 3692852 w 4556452"/>
              <a:gd name="connsiteY1" fmla="*/ 0 h 11109202"/>
              <a:gd name="connsiteX2" fmla="*/ 4556452 w 4556452"/>
              <a:gd name="connsiteY2" fmla="*/ 5775202 h 11109202"/>
              <a:gd name="connsiteX3" fmla="*/ 0 w 4556452"/>
              <a:gd name="connsiteY3" fmla="*/ 11109202 h 11109202"/>
              <a:gd name="connsiteX4" fmla="*/ 0 w 4556452"/>
              <a:gd name="connsiteY4" fmla="*/ 0 h 11109202"/>
              <a:gd name="connsiteX0" fmla="*/ 0 w 3692852"/>
              <a:gd name="connsiteY0" fmla="*/ 0 h 11109202"/>
              <a:gd name="connsiteX1" fmla="*/ 3692852 w 3692852"/>
              <a:gd name="connsiteY1" fmla="*/ 0 h 11109202"/>
              <a:gd name="connsiteX2" fmla="*/ 3667452 w 3692852"/>
              <a:gd name="connsiteY2" fmla="*/ 5394202 h 11109202"/>
              <a:gd name="connsiteX3" fmla="*/ 0 w 3692852"/>
              <a:gd name="connsiteY3" fmla="*/ 11109202 h 11109202"/>
              <a:gd name="connsiteX4" fmla="*/ 0 w 3692852"/>
              <a:gd name="connsiteY4" fmla="*/ 0 h 11109202"/>
              <a:gd name="connsiteX0" fmla="*/ 1549400 w 5242252"/>
              <a:gd name="connsiteY0" fmla="*/ 0 h 5419602"/>
              <a:gd name="connsiteX1" fmla="*/ 5242252 w 5242252"/>
              <a:gd name="connsiteY1" fmla="*/ 0 h 5419602"/>
              <a:gd name="connsiteX2" fmla="*/ 5216852 w 5242252"/>
              <a:gd name="connsiteY2" fmla="*/ 5394202 h 5419602"/>
              <a:gd name="connsiteX3" fmla="*/ 0 w 5242252"/>
              <a:gd name="connsiteY3" fmla="*/ 5419602 h 5419602"/>
              <a:gd name="connsiteX4" fmla="*/ 1549400 w 5242252"/>
              <a:gd name="connsiteY4" fmla="*/ 0 h 5419602"/>
              <a:gd name="connsiteX0" fmla="*/ 2971800 w 5242252"/>
              <a:gd name="connsiteY0" fmla="*/ 1295400 h 5419602"/>
              <a:gd name="connsiteX1" fmla="*/ 5242252 w 5242252"/>
              <a:gd name="connsiteY1" fmla="*/ 0 h 5419602"/>
              <a:gd name="connsiteX2" fmla="*/ 5216852 w 5242252"/>
              <a:gd name="connsiteY2" fmla="*/ 5394202 h 5419602"/>
              <a:gd name="connsiteX3" fmla="*/ 0 w 5242252"/>
              <a:gd name="connsiteY3" fmla="*/ 5419602 h 5419602"/>
              <a:gd name="connsiteX4" fmla="*/ 2971800 w 5242252"/>
              <a:gd name="connsiteY4" fmla="*/ 1295400 h 5419602"/>
              <a:gd name="connsiteX0" fmla="*/ 1016000 w 3286452"/>
              <a:gd name="connsiteY0" fmla="*/ 1295400 h 5394202"/>
              <a:gd name="connsiteX1" fmla="*/ 3286452 w 3286452"/>
              <a:gd name="connsiteY1" fmla="*/ 0 h 5394202"/>
              <a:gd name="connsiteX2" fmla="*/ 3261052 w 3286452"/>
              <a:gd name="connsiteY2" fmla="*/ 5394202 h 5394202"/>
              <a:gd name="connsiteX3" fmla="*/ 0 w 3286452"/>
              <a:gd name="connsiteY3" fmla="*/ 5267202 h 5394202"/>
              <a:gd name="connsiteX4" fmla="*/ 1016000 w 3286452"/>
              <a:gd name="connsiteY4" fmla="*/ 1295400 h 5394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86452" h="5394202">
                <a:moveTo>
                  <a:pt x="1016000" y="1295400"/>
                </a:moveTo>
                <a:lnTo>
                  <a:pt x="3286452" y="0"/>
                </a:lnTo>
                <a:lnTo>
                  <a:pt x="3261052" y="5394202"/>
                </a:lnTo>
                <a:lnTo>
                  <a:pt x="0" y="5267202"/>
                </a:lnTo>
                <a:lnTo>
                  <a:pt x="1016000" y="1295400"/>
                </a:lnTo>
                <a:close/>
              </a:path>
            </a:pathLst>
          </a:custGeom>
          <a:blipFill>
            <a:blip r:embed="rId5"/>
            <a:stretch>
              <a:fillRect r="-146561"/>
            </a:stretch>
          </a:blipFill>
        </p:spPr>
      </p:sp>
      <p:sp>
        <p:nvSpPr>
          <p:cNvPr id="5" name="Freeform 5"/>
          <p:cNvSpPr/>
          <p:nvPr/>
        </p:nvSpPr>
        <p:spPr>
          <a:xfrm>
            <a:off x="1625391" y="6161315"/>
            <a:ext cx="732728" cy="730414"/>
          </a:xfrm>
          <a:custGeom>
            <a:avLst/>
            <a:gdLst/>
            <a:ahLst/>
            <a:cxnLst/>
            <a:rect l="l" t="t" r="r" b="b"/>
            <a:pathLst>
              <a:path w="732728" h="730414">
                <a:moveTo>
                  <a:pt x="0" y="0"/>
                </a:moveTo>
                <a:lnTo>
                  <a:pt x="732728" y="0"/>
                </a:lnTo>
                <a:lnTo>
                  <a:pt x="732728" y="730414"/>
                </a:lnTo>
                <a:lnTo>
                  <a:pt x="0" y="73041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25391" y="7675790"/>
            <a:ext cx="732728" cy="730414"/>
          </a:xfrm>
          <a:custGeom>
            <a:avLst/>
            <a:gdLst/>
            <a:ahLst/>
            <a:cxnLst/>
            <a:rect l="l" t="t" r="r" b="b"/>
            <a:pathLst>
              <a:path w="732728" h="730414">
                <a:moveTo>
                  <a:pt x="0" y="0"/>
                </a:moveTo>
                <a:lnTo>
                  <a:pt x="732728" y="0"/>
                </a:lnTo>
                <a:lnTo>
                  <a:pt x="732728" y="730414"/>
                </a:lnTo>
                <a:lnTo>
                  <a:pt x="0" y="73041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2646189" y="6104165"/>
            <a:ext cx="11757426" cy="1245862"/>
          </a:xfrm>
          <a:custGeom>
            <a:avLst/>
            <a:gdLst/>
            <a:ahLst/>
            <a:cxnLst/>
            <a:rect l="l" t="t" r="r" b="b"/>
            <a:pathLst>
              <a:path w="11757426" h="1245862">
                <a:moveTo>
                  <a:pt x="0" y="0"/>
                </a:moveTo>
                <a:lnTo>
                  <a:pt x="11757426" y="0"/>
                </a:lnTo>
                <a:lnTo>
                  <a:pt x="11757426" y="1245862"/>
                </a:lnTo>
                <a:lnTo>
                  <a:pt x="0" y="124586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8" name="Freeform 8"/>
          <p:cNvSpPr/>
          <p:nvPr/>
        </p:nvSpPr>
        <p:spPr>
          <a:xfrm>
            <a:off x="2646189" y="7635777"/>
            <a:ext cx="11757426" cy="1245862"/>
          </a:xfrm>
          <a:custGeom>
            <a:avLst/>
            <a:gdLst/>
            <a:ahLst/>
            <a:cxnLst/>
            <a:rect l="l" t="t" r="r" b="b"/>
            <a:pathLst>
              <a:path w="11757426" h="1245862">
                <a:moveTo>
                  <a:pt x="0" y="0"/>
                </a:moveTo>
                <a:lnTo>
                  <a:pt x="11757426" y="0"/>
                </a:lnTo>
                <a:lnTo>
                  <a:pt x="11757426" y="1245862"/>
                </a:lnTo>
                <a:lnTo>
                  <a:pt x="0" y="124586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9413175" y="682497"/>
            <a:ext cx="8130026" cy="4812068"/>
          </a:xfrm>
          <a:custGeom>
            <a:avLst/>
            <a:gdLst/>
            <a:ahLst/>
            <a:cxnLst/>
            <a:rect l="l" t="t" r="r" b="b"/>
            <a:pathLst>
              <a:path w="8130026" h="4812068">
                <a:moveTo>
                  <a:pt x="0" y="0"/>
                </a:moveTo>
                <a:lnTo>
                  <a:pt x="8130026" y="0"/>
                </a:lnTo>
                <a:lnTo>
                  <a:pt x="8130026" y="4812068"/>
                </a:lnTo>
                <a:lnTo>
                  <a:pt x="0" y="4812068"/>
                </a:lnTo>
                <a:lnTo>
                  <a:pt x="0" y="0"/>
                </a:lnTo>
                <a:close/>
              </a:path>
            </a:pathLst>
          </a:custGeom>
          <a:blipFill>
            <a:blip r:embed="rId10"/>
            <a:stretch>
              <a:fillRect/>
            </a:stretch>
          </a:blipFill>
        </p:spPr>
      </p:sp>
      <p:sp>
        <p:nvSpPr>
          <p:cNvPr id="10" name="TextBox 10"/>
          <p:cNvSpPr txBox="1"/>
          <p:nvPr/>
        </p:nvSpPr>
        <p:spPr>
          <a:xfrm>
            <a:off x="312225" y="971950"/>
            <a:ext cx="9100950" cy="923925"/>
          </a:xfrm>
          <a:prstGeom prst="rect">
            <a:avLst/>
          </a:prstGeom>
        </p:spPr>
        <p:txBody>
          <a:bodyPr lIns="0" tIns="0" rIns="0" bIns="0" rtlCol="0" anchor="t">
            <a:spAutoFit/>
          </a:bodyPr>
          <a:lstStyle/>
          <a:p>
            <a:pPr algn="l">
              <a:lnSpc>
                <a:spcPts val="7200"/>
              </a:lnSpc>
            </a:pPr>
            <a:r>
              <a:rPr lang="en-US" sz="6000">
                <a:solidFill>
                  <a:srgbClr val="17204E"/>
                </a:solidFill>
                <a:latin typeface="DM Sans"/>
                <a:ea typeface="DM Sans"/>
                <a:cs typeface="DM Sans"/>
                <a:sym typeface="DM Sans"/>
              </a:rPr>
              <a:t>Concept</a:t>
            </a:r>
          </a:p>
        </p:txBody>
      </p:sp>
      <p:sp>
        <p:nvSpPr>
          <p:cNvPr id="11" name="TextBox 11"/>
          <p:cNvSpPr txBox="1"/>
          <p:nvPr/>
        </p:nvSpPr>
        <p:spPr>
          <a:xfrm>
            <a:off x="312225" y="2179633"/>
            <a:ext cx="10242812" cy="510701"/>
          </a:xfrm>
          <a:prstGeom prst="rect">
            <a:avLst/>
          </a:prstGeom>
        </p:spPr>
        <p:txBody>
          <a:bodyPr lIns="0" tIns="0" rIns="0" bIns="0" rtlCol="0" anchor="t">
            <a:spAutoFit/>
          </a:bodyPr>
          <a:lstStyle/>
          <a:p>
            <a:pPr algn="l">
              <a:lnSpc>
                <a:spcPts val="4098"/>
              </a:lnSpc>
            </a:pPr>
            <a:r>
              <a:rPr lang="en-US" sz="3415">
                <a:solidFill>
                  <a:srgbClr val="17204E"/>
                </a:solidFill>
                <a:latin typeface="DM Sans"/>
                <a:ea typeface="DM Sans"/>
                <a:cs typeface="DM Sans"/>
                <a:sym typeface="DM Sans"/>
              </a:rPr>
              <a:t>IS Curve: Equilibrium in the goods market.</a:t>
            </a:r>
          </a:p>
        </p:txBody>
      </p:sp>
      <p:sp>
        <p:nvSpPr>
          <p:cNvPr id="12" name="TextBox 12"/>
          <p:cNvSpPr txBox="1"/>
          <p:nvPr/>
        </p:nvSpPr>
        <p:spPr>
          <a:xfrm>
            <a:off x="0" y="5275490"/>
            <a:ext cx="8831775" cy="542925"/>
          </a:xfrm>
          <a:prstGeom prst="rect">
            <a:avLst/>
          </a:prstGeom>
        </p:spPr>
        <p:txBody>
          <a:bodyPr lIns="0" tIns="0" rIns="0" bIns="0" rtlCol="0" anchor="t">
            <a:spAutoFit/>
          </a:bodyPr>
          <a:lstStyle/>
          <a:p>
            <a:pPr algn="ctr">
              <a:lnSpc>
                <a:spcPts val="4320"/>
              </a:lnSpc>
              <a:spcBef>
                <a:spcPct val="0"/>
              </a:spcBef>
            </a:pPr>
            <a:r>
              <a:rPr lang="en-US" sz="3600" b="1">
                <a:solidFill>
                  <a:srgbClr val="17204E"/>
                </a:solidFill>
                <a:latin typeface="DM Sans Bold"/>
                <a:ea typeface="DM Sans Bold"/>
                <a:cs typeface="DM Sans Bold"/>
                <a:sym typeface="DM Sans Bold"/>
              </a:rPr>
              <a:t>Monetary &amp; Fiscal Policy Impact</a:t>
            </a:r>
          </a:p>
        </p:txBody>
      </p:sp>
      <p:sp>
        <p:nvSpPr>
          <p:cNvPr id="13" name="TextBox 13"/>
          <p:cNvSpPr txBox="1"/>
          <p:nvPr/>
        </p:nvSpPr>
        <p:spPr>
          <a:xfrm>
            <a:off x="312225" y="2912860"/>
            <a:ext cx="10242812" cy="510701"/>
          </a:xfrm>
          <a:prstGeom prst="rect">
            <a:avLst/>
          </a:prstGeom>
        </p:spPr>
        <p:txBody>
          <a:bodyPr lIns="0" tIns="0" rIns="0" bIns="0" rtlCol="0" anchor="t">
            <a:spAutoFit/>
          </a:bodyPr>
          <a:lstStyle/>
          <a:p>
            <a:pPr algn="l">
              <a:lnSpc>
                <a:spcPts val="4098"/>
              </a:lnSpc>
            </a:pPr>
            <a:r>
              <a:rPr lang="en-US" sz="3415">
                <a:solidFill>
                  <a:srgbClr val="17204E"/>
                </a:solidFill>
                <a:latin typeface="DM Sans"/>
                <a:ea typeface="DM Sans"/>
                <a:cs typeface="DM Sans"/>
                <a:sym typeface="DM Sans"/>
              </a:rPr>
              <a:t>LM Curve: Equilibrium in the money market. </a:t>
            </a:r>
          </a:p>
        </p:txBody>
      </p:sp>
      <p:sp>
        <p:nvSpPr>
          <p:cNvPr id="14" name="TextBox 14"/>
          <p:cNvSpPr txBox="1"/>
          <p:nvPr/>
        </p:nvSpPr>
        <p:spPr>
          <a:xfrm>
            <a:off x="9519" y="3763687"/>
            <a:ext cx="8831772" cy="1085850"/>
          </a:xfrm>
          <a:prstGeom prst="rect">
            <a:avLst/>
          </a:prstGeom>
        </p:spPr>
        <p:txBody>
          <a:bodyPr lIns="0" tIns="0" rIns="0" bIns="0" rtlCol="0" anchor="t">
            <a:spAutoFit/>
          </a:bodyPr>
          <a:lstStyle/>
          <a:p>
            <a:pPr algn="ctr">
              <a:lnSpc>
                <a:spcPts val="4320"/>
              </a:lnSpc>
              <a:spcBef>
                <a:spcPct val="0"/>
              </a:spcBef>
            </a:pPr>
            <a:r>
              <a:rPr lang="en-US" sz="3600">
                <a:solidFill>
                  <a:srgbClr val="17204E"/>
                </a:solidFill>
                <a:latin typeface="DM Sans"/>
                <a:ea typeface="DM Sans"/>
                <a:cs typeface="DM Sans"/>
                <a:sym typeface="DM Sans"/>
              </a:rPr>
              <a:t>Interaction determines interest rates and output.</a:t>
            </a:r>
          </a:p>
        </p:txBody>
      </p:sp>
      <p:sp>
        <p:nvSpPr>
          <p:cNvPr id="15" name="TextBox 15"/>
          <p:cNvSpPr txBox="1"/>
          <p:nvPr/>
        </p:nvSpPr>
        <p:spPr>
          <a:xfrm>
            <a:off x="2358119" y="6161315"/>
            <a:ext cx="9133226" cy="1085850"/>
          </a:xfrm>
          <a:prstGeom prst="rect">
            <a:avLst/>
          </a:prstGeom>
        </p:spPr>
        <p:txBody>
          <a:bodyPr lIns="0" tIns="0" rIns="0" bIns="0" rtlCol="0" anchor="t">
            <a:spAutoFit/>
          </a:bodyPr>
          <a:lstStyle/>
          <a:p>
            <a:pPr algn="ctr">
              <a:lnSpc>
                <a:spcPts val="4320"/>
              </a:lnSpc>
              <a:spcBef>
                <a:spcPct val="0"/>
              </a:spcBef>
            </a:pPr>
            <a:r>
              <a:rPr lang="en-US" sz="3600" b="1">
                <a:solidFill>
                  <a:srgbClr val="17204E"/>
                </a:solidFill>
                <a:latin typeface="DM Sans Bold"/>
                <a:ea typeface="DM Sans Bold"/>
                <a:cs typeface="DM Sans Bold"/>
                <a:sym typeface="DM Sans Bold"/>
              </a:rPr>
              <a:t>Interest rate adjustments influence investments and spending</a:t>
            </a:r>
          </a:p>
        </p:txBody>
      </p:sp>
      <p:sp>
        <p:nvSpPr>
          <p:cNvPr id="16" name="TextBox 16"/>
          <p:cNvSpPr txBox="1"/>
          <p:nvPr/>
        </p:nvSpPr>
        <p:spPr>
          <a:xfrm>
            <a:off x="2358119" y="7860647"/>
            <a:ext cx="8929646" cy="1085850"/>
          </a:xfrm>
          <a:prstGeom prst="rect">
            <a:avLst/>
          </a:prstGeom>
        </p:spPr>
        <p:txBody>
          <a:bodyPr lIns="0" tIns="0" rIns="0" bIns="0" rtlCol="0" anchor="t">
            <a:spAutoFit/>
          </a:bodyPr>
          <a:lstStyle/>
          <a:p>
            <a:pPr algn="ctr">
              <a:lnSpc>
                <a:spcPts val="4320"/>
              </a:lnSpc>
              <a:spcBef>
                <a:spcPct val="0"/>
              </a:spcBef>
            </a:pPr>
            <a:r>
              <a:rPr lang="en-US" sz="3600" b="1">
                <a:solidFill>
                  <a:srgbClr val="17204E"/>
                </a:solidFill>
                <a:latin typeface="DM Sans Bold"/>
                <a:ea typeface="DM Sans Bold"/>
                <a:cs typeface="DM Sans Bold"/>
                <a:sym typeface="DM Sans Bold"/>
              </a:rPr>
              <a:t>Government intervention shifts the curves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alphaModFix amt="60000"/>
            </a:blip>
            <a:stretch>
              <a:fillRect l="-8" r="-8"/>
            </a:stretch>
          </a:blipFill>
        </p:spPr>
      </p:sp>
      <p:sp>
        <p:nvSpPr>
          <p:cNvPr id="3" name="Freeform 3"/>
          <p:cNvSpPr/>
          <p:nvPr/>
        </p:nvSpPr>
        <p:spPr>
          <a:xfrm>
            <a:off x="0" y="8984146"/>
            <a:ext cx="1332250" cy="1302854"/>
          </a:xfrm>
          <a:custGeom>
            <a:avLst/>
            <a:gdLst/>
            <a:ahLst/>
            <a:cxnLst/>
            <a:rect l="l" t="t" r="r" b="b"/>
            <a:pathLst>
              <a:path w="1332250" h="1302854">
                <a:moveTo>
                  <a:pt x="0" y="0"/>
                </a:moveTo>
                <a:lnTo>
                  <a:pt x="1332250" y="0"/>
                </a:lnTo>
                <a:lnTo>
                  <a:pt x="1332250" y="1302854"/>
                </a:lnTo>
                <a:lnTo>
                  <a:pt x="0" y="1302854"/>
                </a:lnTo>
                <a:lnTo>
                  <a:pt x="0" y="0"/>
                </a:lnTo>
                <a:close/>
              </a:path>
            </a:pathLst>
          </a:custGeom>
          <a:blipFill>
            <a:blip r:embed="rId4"/>
            <a:stretch>
              <a:fillRect l="-97199" b="-101649"/>
            </a:stretch>
          </a:blipFill>
        </p:spPr>
      </p:sp>
      <p:sp>
        <p:nvSpPr>
          <p:cNvPr id="4" name="Freeform 4"/>
          <p:cNvSpPr/>
          <p:nvPr/>
        </p:nvSpPr>
        <p:spPr>
          <a:xfrm rot="-10800000">
            <a:off x="15713202" y="-81302"/>
            <a:ext cx="2574798" cy="2116752"/>
          </a:xfrm>
          <a:custGeom>
            <a:avLst/>
            <a:gdLst/>
            <a:ahLst/>
            <a:cxnLst/>
            <a:rect l="l" t="t" r="r" b="b"/>
            <a:pathLst>
              <a:path w="2574798" h="2116752">
                <a:moveTo>
                  <a:pt x="0" y="0"/>
                </a:moveTo>
                <a:lnTo>
                  <a:pt x="2574798" y="0"/>
                </a:lnTo>
                <a:lnTo>
                  <a:pt x="2574798" y="2116752"/>
                </a:lnTo>
                <a:lnTo>
                  <a:pt x="0" y="2116752"/>
                </a:lnTo>
                <a:lnTo>
                  <a:pt x="0" y="0"/>
                </a:lnTo>
                <a:close/>
              </a:path>
            </a:pathLst>
          </a:custGeom>
          <a:blipFill>
            <a:blip r:embed="rId4"/>
            <a:stretch>
              <a:fillRect l="-97199" b="-139872"/>
            </a:stretch>
          </a:blipFill>
        </p:spPr>
      </p:sp>
      <p:sp>
        <p:nvSpPr>
          <p:cNvPr id="5" name="TextBox 5"/>
          <p:cNvSpPr txBox="1"/>
          <p:nvPr/>
        </p:nvSpPr>
        <p:spPr>
          <a:xfrm>
            <a:off x="1531425" y="971950"/>
            <a:ext cx="15225150" cy="923925"/>
          </a:xfrm>
          <a:prstGeom prst="rect">
            <a:avLst/>
          </a:prstGeom>
        </p:spPr>
        <p:txBody>
          <a:bodyPr lIns="0" tIns="0" rIns="0" bIns="0" rtlCol="0" anchor="t">
            <a:spAutoFit/>
          </a:bodyPr>
          <a:lstStyle/>
          <a:p>
            <a:pPr algn="l">
              <a:lnSpc>
                <a:spcPts val="7200"/>
              </a:lnSpc>
            </a:pPr>
            <a:r>
              <a:rPr lang="en-US" sz="6000">
                <a:solidFill>
                  <a:srgbClr val="17204E"/>
                </a:solidFill>
                <a:latin typeface="DM Sans"/>
                <a:ea typeface="DM Sans"/>
                <a:cs typeface="DM Sans"/>
                <a:sym typeface="DM Sans"/>
              </a:rPr>
              <a:t>A SIMPLE ANALOGY</a:t>
            </a:r>
          </a:p>
        </p:txBody>
      </p:sp>
      <p:sp>
        <p:nvSpPr>
          <p:cNvPr id="6" name="Freeform 6"/>
          <p:cNvSpPr/>
          <p:nvPr/>
        </p:nvSpPr>
        <p:spPr>
          <a:xfrm>
            <a:off x="3124452" y="1895875"/>
            <a:ext cx="9236021" cy="6056813"/>
          </a:xfrm>
          <a:custGeom>
            <a:avLst/>
            <a:gdLst/>
            <a:ahLst/>
            <a:cxnLst/>
            <a:rect l="l" t="t" r="r" b="b"/>
            <a:pathLst>
              <a:path w="9236021" h="6056813">
                <a:moveTo>
                  <a:pt x="0" y="0"/>
                </a:moveTo>
                <a:lnTo>
                  <a:pt x="9236021" y="0"/>
                </a:lnTo>
                <a:lnTo>
                  <a:pt x="9236021" y="6056813"/>
                </a:lnTo>
                <a:lnTo>
                  <a:pt x="0" y="6056813"/>
                </a:lnTo>
                <a:lnTo>
                  <a:pt x="0" y="0"/>
                </a:lnTo>
                <a:close/>
              </a:path>
            </a:pathLst>
          </a:custGeom>
          <a:blipFill>
            <a:blip r:embed="rId5">
              <a:extLst>
                <a:ext uri="{96DAC541-7B7A-43D3-8B79-37D633B846F1}">
                  <asvg:svgBlip xmlns:asvg="http://schemas.microsoft.com/office/drawing/2016/SVG/main" r:embed="rId6"/>
                </a:ext>
              </a:extLst>
            </a:blip>
            <a:stretch>
              <a:fillRect l="-8853" r="-8853"/>
            </a:stretch>
          </a:blipFill>
        </p:spPr>
      </p:sp>
      <p:sp>
        <p:nvSpPr>
          <p:cNvPr id="7" name="TextBox 7"/>
          <p:cNvSpPr txBox="1"/>
          <p:nvPr/>
        </p:nvSpPr>
        <p:spPr>
          <a:xfrm>
            <a:off x="5326393" y="2795588"/>
            <a:ext cx="7325186" cy="3133725"/>
          </a:xfrm>
          <a:prstGeom prst="rect">
            <a:avLst/>
          </a:prstGeom>
        </p:spPr>
        <p:txBody>
          <a:bodyPr lIns="0" tIns="0" rIns="0" bIns="0" rtlCol="0" anchor="t">
            <a:spAutoFit/>
          </a:bodyPr>
          <a:lstStyle/>
          <a:p>
            <a:pPr algn="l">
              <a:lnSpc>
                <a:spcPts val="3594"/>
              </a:lnSpc>
            </a:pPr>
            <a:r>
              <a:rPr lang="en-US" sz="2995" b="1">
                <a:solidFill>
                  <a:srgbClr val="17204E"/>
                </a:solidFill>
                <a:latin typeface="DM Sans Bold"/>
                <a:ea typeface="DM Sans Bold"/>
                <a:cs typeface="DM Sans Bold"/>
                <a:sym typeface="DM Sans Bold"/>
              </a:rPr>
              <a:t>fiscal policy (accelerator) and monetary policy (steering)</a:t>
            </a:r>
          </a:p>
          <a:p>
            <a:pPr algn="l">
              <a:lnSpc>
                <a:spcPts val="3594"/>
              </a:lnSpc>
            </a:pPr>
            <a:r>
              <a:rPr lang="en-US" sz="2995">
                <a:solidFill>
                  <a:srgbClr val="17204E"/>
                </a:solidFill>
                <a:latin typeface="DM Sans"/>
                <a:ea typeface="DM Sans"/>
                <a:cs typeface="DM Sans"/>
                <a:sym typeface="DM Sans"/>
              </a:rPr>
              <a:t>Just like driving requires both acceleration and steering, economic stability depends on a balance between fiscal and monetary policies to maintain optimal growth and employment.</a:t>
            </a:r>
          </a:p>
        </p:txBody>
      </p:sp>
      <p:sp>
        <p:nvSpPr>
          <p:cNvPr id="8" name="TextBox 8"/>
          <p:cNvSpPr txBox="1"/>
          <p:nvPr/>
        </p:nvSpPr>
        <p:spPr>
          <a:xfrm>
            <a:off x="3259249" y="4362450"/>
            <a:ext cx="1932347" cy="781050"/>
          </a:xfrm>
          <a:prstGeom prst="rect">
            <a:avLst/>
          </a:prstGeom>
        </p:spPr>
        <p:txBody>
          <a:bodyPr lIns="0" tIns="0" rIns="0" bIns="0" rtlCol="0" anchor="t">
            <a:spAutoFit/>
          </a:bodyPr>
          <a:lstStyle/>
          <a:p>
            <a:pPr algn="l">
              <a:lnSpc>
                <a:spcPts val="3120"/>
              </a:lnSpc>
            </a:pPr>
            <a:r>
              <a:rPr lang="en-US" sz="2600" b="1">
                <a:solidFill>
                  <a:srgbClr val="F2F2F2"/>
                </a:solidFill>
                <a:latin typeface="DM Sans Bold"/>
                <a:ea typeface="DM Sans Bold"/>
                <a:cs typeface="DM Sans Bold"/>
                <a:sym typeface="DM Sans Bold"/>
              </a:rPr>
              <a:t>ECONOMY AS A CAR</a:t>
            </a:r>
          </a:p>
        </p:txBody>
      </p:sp>
      <p:sp>
        <p:nvSpPr>
          <p:cNvPr id="9" name="Freeform 9"/>
          <p:cNvSpPr/>
          <p:nvPr/>
        </p:nvSpPr>
        <p:spPr>
          <a:xfrm>
            <a:off x="-61602" y="3933296"/>
            <a:ext cx="3186054" cy="6353704"/>
          </a:xfrm>
          <a:custGeom>
            <a:avLst/>
            <a:gdLst/>
            <a:ahLst/>
            <a:cxnLst/>
            <a:rect l="l" t="t" r="r" b="b"/>
            <a:pathLst>
              <a:path w="3186054" h="6353704">
                <a:moveTo>
                  <a:pt x="0" y="0"/>
                </a:moveTo>
                <a:lnTo>
                  <a:pt x="3186054" y="0"/>
                </a:lnTo>
                <a:lnTo>
                  <a:pt x="3186054" y="6353704"/>
                </a:lnTo>
                <a:lnTo>
                  <a:pt x="0" y="6353704"/>
                </a:lnTo>
                <a:lnTo>
                  <a:pt x="0" y="0"/>
                </a:lnTo>
                <a:close/>
              </a:path>
            </a:pathLst>
          </a:custGeom>
          <a:blipFill>
            <a:blip r:embed="rId7"/>
            <a:stretch>
              <a:fillRect r="-99517" b="-7"/>
            </a:stretch>
          </a:blipFill>
        </p:spPr>
      </p:sp>
      <p:sp>
        <p:nvSpPr>
          <p:cNvPr id="10" name="Freeform 10"/>
          <p:cNvSpPr/>
          <p:nvPr/>
        </p:nvSpPr>
        <p:spPr>
          <a:xfrm>
            <a:off x="9361601" y="7952688"/>
            <a:ext cx="9078805" cy="2486714"/>
          </a:xfrm>
          <a:custGeom>
            <a:avLst/>
            <a:gdLst/>
            <a:ahLst/>
            <a:cxnLst/>
            <a:rect l="l" t="t" r="r" b="b"/>
            <a:pathLst>
              <a:path w="9078805" h="2486714">
                <a:moveTo>
                  <a:pt x="0" y="0"/>
                </a:moveTo>
                <a:lnTo>
                  <a:pt x="9078805" y="0"/>
                </a:lnTo>
                <a:lnTo>
                  <a:pt x="9078805" y="2486714"/>
                </a:lnTo>
                <a:lnTo>
                  <a:pt x="0" y="2486714"/>
                </a:lnTo>
                <a:lnTo>
                  <a:pt x="0" y="0"/>
                </a:lnTo>
                <a:close/>
              </a:path>
            </a:pathLst>
          </a:custGeom>
          <a:blipFill>
            <a:blip r:embed="rId3">
              <a:alphaModFix amt="60000"/>
            </a:blip>
            <a:stretch>
              <a:fillRect l="-8" t="-105364" r="-8"/>
            </a:stretch>
          </a:blipFill>
        </p:spPr>
      </p:sp>
      <p:sp>
        <p:nvSpPr>
          <p:cNvPr id="11" name="TextBox 11"/>
          <p:cNvSpPr txBox="1"/>
          <p:nvPr/>
        </p:nvSpPr>
        <p:spPr>
          <a:xfrm>
            <a:off x="8115303" y="7172699"/>
            <a:ext cx="9143997" cy="3632419"/>
          </a:xfrm>
          <a:prstGeom prst="rect">
            <a:avLst/>
          </a:prstGeom>
        </p:spPr>
        <p:txBody>
          <a:bodyPr lIns="0" tIns="0" rIns="0" bIns="0" rtlCol="0" anchor="t">
            <a:spAutoFit/>
          </a:bodyPr>
          <a:lstStyle/>
          <a:p>
            <a:pPr marL="573299" lvl="1" indent="-286649" algn="l">
              <a:lnSpc>
                <a:spcPts val="3186"/>
              </a:lnSpc>
              <a:buFont typeface="Arial"/>
              <a:buChar char="•"/>
            </a:pPr>
            <a:r>
              <a:rPr lang="en-US" sz="2655">
                <a:solidFill>
                  <a:srgbClr val="000000"/>
                </a:solidFill>
                <a:latin typeface="DM Sans"/>
                <a:ea typeface="DM Sans"/>
                <a:cs typeface="DM Sans"/>
                <a:sym typeface="DM Sans"/>
              </a:rPr>
              <a:t>Fiscal Policy (Accelerator): Government spending and taxation control the speed of the economy. Increased spending or tax cuts accelerate growth, while spending cuts or tax hikes slow it down.</a:t>
            </a:r>
          </a:p>
          <a:p>
            <a:pPr marL="573299" lvl="1" indent="-286649" algn="l">
              <a:lnSpc>
                <a:spcPts val="3186"/>
              </a:lnSpc>
              <a:spcBef>
                <a:spcPct val="0"/>
              </a:spcBef>
              <a:buFont typeface="Arial"/>
              <a:buChar char="•"/>
            </a:pPr>
            <a:r>
              <a:rPr lang="en-US" sz="2655">
                <a:solidFill>
                  <a:srgbClr val="000000"/>
                </a:solidFill>
                <a:latin typeface="DM Sans"/>
                <a:ea typeface="DM Sans"/>
                <a:cs typeface="DM Sans"/>
                <a:sym typeface="DM Sans"/>
              </a:rPr>
              <a:t>Monetary Policy (Steering Wheel): Central banks adjust interest rates and money supply to steer the economy in the right direction, ensuring stability and preventing inflation or recession.</a:t>
            </a:r>
          </a:p>
          <a:p>
            <a:pPr algn="l">
              <a:lnSpc>
                <a:spcPts val="3186"/>
              </a:lnSpc>
              <a:spcBef>
                <a:spcPct val="0"/>
              </a:spcBef>
            </a:pPr>
            <a:endParaRPr lang="en-US" sz="2655">
              <a:solidFill>
                <a:srgbClr val="000000"/>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050" y="0"/>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alphaModFix amt="60000"/>
            </a:blip>
            <a:stretch>
              <a:fillRect l="-8" r="-8"/>
            </a:stretch>
          </a:blipFill>
        </p:spPr>
      </p:sp>
      <p:sp>
        <p:nvSpPr>
          <p:cNvPr id="3" name="Freeform 3"/>
          <p:cNvSpPr/>
          <p:nvPr/>
        </p:nvSpPr>
        <p:spPr>
          <a:xfrm>
            <a:off x="11468817" y="544210"/>
            <a:ext cx="7034998" cy="9880604"/>
          </a:xfrm>
          <a:custGeom>
            <a:avLst/>
            <a:gdLst>
              <a:gd name="connsiteX0" fmla="*/ 0 w 8203398"/>
              <a:gd name="connsiteY0" fmla="*/ 177800 h 10464804"/>
              <a:gd name="connsiteX1" fmla="*/ 6806398 w 8203398"/>
              <a:gd name="connsiteY1" fmla="*/ 0 h 10464804"/>
              <a:gd name="connsiteX2" fmla="*/ 8203398 w 8203398"/>
              <a:gd name="connsiteY2" fmla="*/ 10464804 h 10464804"/>
              <a:gd name="connsiteX3" fmla="*/ 0 w 8203398"/>
              <a:gd name="connsiteY3" fmla="*/ 10464804 h 10464804"/>
              <a:gd name="connsiteX4" fmla="*/ 0 w 8203398"/>
              <a:gd name="connsiteY4" fmla="*/ 177800 h 10464804"/>
              <a:gd name="connsiteX0" fmla="*/ 0 w 6806398"/>
              <a:gd name="connsiteY0" fmla="*/ 177800 h 10464804"/>
              <a:gd name="connsiteX1" fmla="*/ 6806398 w 6806398"/>
              <a:gd name="connsiteY1" fmla="*/ 0 h 10464804"/>
              <a:gd name="connsiteX2" fmla="*/ 6755598 w 6806398"/>
              <a:gd name="connsiteY2" fmla="*/ 9550404 h 10464804"/>
              <a:gd name="connsiteX3" fmla="*/ 0 w 6806398"/>
              <a:gd name="connsiteY3" fmla="*/ 10464804 h 10464804"/>
              <a:gd name="connsiteX4" fmla="*/ 0 w 6806398"/>
              <a:gd name="connsiteY4" fmla="*/ 177800 h 10464804"/>
              <a:gd name="connsiteX0" fmla="*/ 228600 w 7034998"/>
              <a:gd name="connsiteY0" fmla="*/ 177800 h 9880604"/>
              <a:gd name="connsiteX1" fmla="*/ 7034998 w 7034998"/>
              <a:gd name="connsiteY1" fmla="*/ 0 h 9880604"/>
              <a:gd name="connsiteX2" fmla="*/ 6984198 w 7034998"/>
              <a:gd name="connsiteY2" fmla="*/ 9550404 h 9880604"/>
              <a:gd name="connsiteX3" fmla="*/ 0 w 7034998"/>
              <a:gd name="connsiteY3" fmla="*/ 9880604 h 9880604"/>
              <a:gd name="connsiteX4" fmla="*/ 228600 w 7034998"/>
              <a:gd name="connsiteY4" fmla="*/ 177800 h 9880604"/>
              <a:gd name="connsiteX0" fmla="*/ 228600 w 7034998"/>
              <a:gd name="connsiteY0" fmla="*/ 177800 h 9880604"/>
              <a:gd name="connsiteX1" fmla="*/ 7034998 w 7034998"/>
              <a:gd name="connsiteY1" fmla="*/ 0 h 9880604"/>
              <a:gd name="connsiteX2" fmla="*/ 6933398 w 7034998"/>
              <a:gd name="connsiteY2" fmla="*/ 9677404 h 9880604"/>
              <a:gd name="connsiteX3" fmla="*/ 0 w 7034998"/>
              <a:gd name="connsiteY3" fmla="*/ 9880604 h 9880604"/>
              <a:gd name="connsiteX4" fmla="*/ 228600 w 7034998"/>
              <a:gd name="connsiteY4" fmla="*/ 177800 h 9880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4998" h="9880604">
                <a:moveTo>
                  <a:pt x="228600" y="177800"/>
                </a:moveTo>
                <a:lnTo>
                  <a:pt x="7034998" y="0"/>
                </a:lnTo>
                <a:lnTo>
                  <a:pt x="6933398" y="9677404"/>
                </a:lnTo>
                <a:lnTo>
                  <a:pt x="0" y="9880604"/>
                </a:lnTo>
                <a:lnTo>
                  <a:pt x="228600" y="177800"/>
                </a:lnTo>
                <a:close/>
              </a:path>
            </a:pathLst>
          </a:custGeom>
          <a:blipFill>
            <a:blip r:embed="rId4"/>
            <a:stretch>
              <a:fillRect t="-1939" r="-83099" b="-44015"/>
            </a:stretch>
          </a:blipFill>
        </p:spPr>
      </p:sp>
      <p:sp>
        <p:nvSpPr>
          <p:cNvPr id="4" name="TextBox 4"/>
          <p:cNvSpPr txBox="1"/>
          <p:nvPr/>
        </p:nvSpPr>
        <p:spPr>
          <a:xfrm>
            <a:off x="694053" y="5865512"/>
            <a:ext cx="10304827" cy="3028950"/>
          </a:xfrm>
          <a:prstGeom prst="rect">
            <a:avLst/>
          </a:prstGeom>
        </p:spPr>
        <p:txBody>
          <a:bodyPr lIns="0" tIns="0" rIns="0" bIns="0" rtlCol="0" anchor="t">
            <a:spAutoFit/>
          </a:bodyPr>
          <a:lstStyle/>
          <a:p>
            <a:pPr algn="l">
              <a:lnSpc>
                <a:spcPts val="11999"/>
              </a:lnSpc>
            </a:pPr>
            <a:r>
              <a:rPr lang="en-US" sz="9999">
                <a:solidFill>
                  <a:srgbClr val="17204E"/>
                </a:solidFill>
                <a:latin typeface="DM Sans"/>
                <a:ea typeface="DM Sans"/>
                <a:cs typeface="DM Sans"/>
                <a:sym typeface="DM Sans"/>
              </a:rPr>
              <a:t>Comparing the Models</a:t>
            </a:r>
          </a:p>
        </p:txBody>
      </p:sp>
      <p:sp>
        <p:nvSpPr>
          <p:cNvPr id="5" name="TextBox 5"/>
          <p:cNvSpPr txBox="1"/>
          <p:nvPr/>
        </p:nvSpPr>
        <p:spPr>
          <a:xfrm>
            <a:off x="11976075" y="5865512"/>
            <a:ext cx="4790550" cy="3838575"/>
          </a:xfrm>
          <a:prstGeom prst="rect">
            <a:avLst/>
          </a:prstGeom>
        </p:spPr>
        <p:txBody>
          <a:bodyPr lIns="0" tIns="0" rIns="0" bIns="0" rtlCol="0" anchor="t">
            <a:spAutoFit/>
          </a:bodyPr>
          <a:lstStyle/>
          <a:p>
            <a:pPr algn="ctr">
              <a:lnSpc>
                <a:spcPts val="30239"/>
              </a:lnSpc>
            </a:pPr>
            <a:r>
              <a:rPr lang="en-US" sz="25200">
                <a:solidFill>
                  <a:srgbClr val="17204E"/>
                </a:solidFill>
                <a:latin typeface="DM Sans"/>
                <a:ea typeface="DM Sans"/>
                <a:cs typeface="DM Sans"/>
                <a:sym typeface="DM Sans"/>
              </a:rPr>
              <a:t>05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alphaModFix amt="60000"/>
            </a:blip>
            <a:stretch>
              <a:fillRect l="-8" r="-8"/>
            </a:stretch>
          </a:blipFill>
        </p:spPr>
      </p:sp>
      <p:sp>
        <p:nvSpPr>
          <p:cNvPr id="3" name="Freeform 3"/>
          <p:cNvSpPr/>
          <p:nvPr/>
        </p:nvSpPr>
        <p:spPr>
          <a:xfrm flipH="1">
            <a:off x="-10529" y="2128403"/>
            <a:ext cx="1541954" cy="3015098"/>
          </a:xfrm>
          <a:custGeom>
            <a:avLst/>
            <a:gdLst/>
            <a:ahLst/>
            <a:cxnLst/>
            <a:rect l="l" t="t" r="r" b="b"/>
            <a:pathLst>
              <a:path w="1541954" h="3015098">
                <a:moveTo>
                  <a:pt x="1541954" y="0"/>
                </a:moveTo>
                <a:lnTo>
                  <a:pt x="0" y="0"/>
                </a:lnTo>
                <a:lnTo>
                  <a:pt x="0" y="3015098"/>
                </a:lnTo>
                <a:lnTo>
                  <a:pt x="1541954" y="3015098"/>
                </a:lnTo>
                <a:lnTo>
                  <a:pt x="1541954" y="0"/>
                </a:lnTo>
                <a:close/>
              </a:path>
            </a:pathLst>
          </a:custGeom>
          <a:blipFill>
            <a:blip r:embed="rId4"/>
            <a:stretch>
              <a:fillRect r="-95549" b="-6"/>
            </a:stretch>
          </a:blipFill>
        </p:spPr>
      </p:sp>
      <p:sp>
        <p:nvSpPr>
          <p:cNvPr id="4" name="TextBox 4"/>
          <p:cNvSpPr txBox="1"/>
          <p:nvPr/>
        </p:nvSpPr>
        <p:spPr>
          <a:xfrm>
            <a:off x="760448" y="561975"/>
            <a:ext cx="15225150" cy="923925"/>
          </a:xfrm>
          <a:prstGeom prst="rect">
            <a:avLst/>
          </a:prstGeom>
        </p:spPr>
        <p:txBody>
          <a:bodyPr lIns="0" tIns="0" rIns="0" bIns="0" rtlCol="0" anchor="t">
            <a:spAutoFit/>
          </a:bodyPr>
          <a:lstStyle/>
          <a:p>
            <a:pPr algn="l">
              <a:lnSpc>
                <a:spcPts val="7200"/>
              </a:lnSpc>
            </a:pPr>
            <a:r>
              <a:rPr lang="en-US" sz="6000">
                <a:solidFill>
                  <a:srgbClr val="17204E"/>
                </a:solidFill>
                <a:latin typeface="DM Sans"/>
                <a:ea typeface="DM Sans"/>
                <a:cs typeface="DM Sans"/>
                <a:sym typeface="DM Sans"/>
              </a:rPr>
              <a:t>Comparision Table</a:t>
            </a:r>
          </a:p>
        </p:txBody>
      </p:sp>
      <p:graphicFrame>
        <p:nvGraphicFramePr>
          <p:cNvPr id="5" name="Table 5"/>
          <p:cNvGraphicFramePr>
            <a:graphicFrameLocks noGrp="1"/>
          </p:cNvGraphicFramePr>
          <p:nvPr/>
        </p:nvGraphicFramePr>
        <p:xfrm>
          <a:off x="2267104" y="1748509"/>
          <a:ext cx="16020903" cy="8754524"/>
        </p:xfrm>
        <a:graphic>
          <a:graphicData uri="http://schemas.openxmlformats.org/drawingml/2006/table">
            <a:tbl>
              <a:tblPr/>
              <a:tblGrid>
                <a:gridCol w="4540280">
                  <a:extLst>
                    <a:ext uri="{9D8B030D-6E8A-4147-A177-3AD203B41FA5}">
                      <a16:colId xmlns:a16="http://schemas.microsoft.com/office/drawing/2014/main" val="20000"/>
                    </a:ext>
                  </a:extLst>
                </a:gridCol>
                <a:gridCol w="3365878">
                  <a:extLst>
                    <a:ext uri="{9D8B030D-6E8A-4147-A177-3AD203B41FA5}">
                      <a16:colId xmlns:a16="http://schemas.microsoft.com/office/drawing/2014/main" val="20001"/>
                    </a:ext>
                  </a:extLst>
                </a:gridCol>
                <a:gridCol w="3885107">
                  <a:extLst>
                    <a:ext uri="{9D8B030D-6E8A-4147-A177-3AD203B41FA5}">
                      <a16:colId xmlns:a16="http://schemas.microsoft.com/office/drawing/2014/main" val="20002"/>
                    </a:ext>
                  </a:extLst>
                </a:gridCol>
                <a:gridCol w="4229638">
                  <a:extLst>
                    <a:ext uri="{9D8B030D-6E8A-4147-A177-3AD203B41FA5}">
                      <a16:colId xmlns:a16="http://schemas.microsoft.com/office/drawing/2014/main" val="20003"/>
                    </a:ext>
                  </a:extLst>
                </a:gridCol>
              </a:tblGrid>
              <a:tr h="1554266">
                <a:tc>
                  <a:txBody>
                    <a:bodyPr/>
                    <a:lstStyle/>
                    <a:p>
                      <a:pPr algn="l">
                        <a:lnSpc>
                          <a:spcPts val="4799"/>
                        </a:lnSpc>
                        <a:defRPr/>
                      </a:pPr>
                      <a:r>
                        <a:rPr lang="en-US" sz="3999" b="1">
                          <a:solidFill>
                            <a:srgbClr val="17204E"/>
                          </a:solidFill>
                          <a:latin typeface="DM Sans Bold"/>
                          <a:ea typeface="DM Sans Bold"/>
                          <a:cs typeface="DM Sans Bold"/>
                          <a:sym typeface="DM Sans Bold"/>
                        </a:rPr>
                        <a:t>Feature</a:t>
                      </a:r>
                      <a:endParaRPr lang="en-US" sz="1100"/>
                    </a:p>
                  </a:txBody>
                  <a:tcPr marL="91425" marR="91425" marT="91425" marB="91425" anchor="ctr">
                    <a:lnL w="9525" cap="flat" cmpd="sng" algn="ctr">
                      <a:solidFill>
                        <a:srgbClr val="CAD0DE"/>
                      </a:solidFill>
                      <a:prstDash val="solid"/>
                      <a:round/>
                      <a:headEnd type="none" w="med" len="med"/>
                      <a:tailEnd type="none" w="med" len="med"/>
                    </a:lnL>
                    <a:lnR w="9525" cap="flat" cmpd="sng" algn="ctr">
                      <a:solidFill>
                        <a:srgbClr val="CAD0DE"/>
                      </a:solidFill>
                      <a:prstDash val="solid"/>
                      <a:round/>
                      <a:headEnd type="none" w="med" len="med"/>
                      <a:tailEnd type="none" w="med" len="med"/>
                    </a:lnR>
                    <a:lnT w="9525" cap="flat" cmpd="sng" algn="ctr">
                      <a:solidFill>
                        <a:srgbClr val="CAD0DE"/>
                      </a:solidFill>
                      <a:prstDash val="solid"/>
                      <a:round/>
                      <a:headEnd type="none" w="med" len="med"/>
                      <a:tailEnd type="none" w="med" len="med"/>
                    </a:lnT>
                    <a:lnB w="9525" cap="flat" cmpd="sng" algn="ctr">
                      <a:solidFill>
                        <a:srgbClr val="CAD0DE"/>
                      </a:solidFill>
                      <a:prstDash val="solid"/>
                      <a:round/>
                      <a:headEnd type="none" w="med" len="med"/>
                      <a:tailEnd type="none" w="med" len="med"/>
                    </a:lnB>
                    <a:solidFill>
                      <a:srgbClr val="CAD0DE"/>
                    </a:solidFill>
                  </a:tcPr>
                </a:tc>
                <a:tc>
                  <a:txBody>
                    <a:bodyPr/>
                    <a:lstStyle/>
                    <a:p>
                      <a:pPr algn="l">
                        <a:lnSpc>
                          <a:spcPts val="4799"/>
                        </a:lnSpc>
                        <a:defRPr/>
                      </a:pPr>
                      <a:r>
                        <a:rPr lang="en-US" sz="3999" b="1">
                          <a:solidFill>
                            <a:srgbClr val="17204E"/>
                          </a:solidFill>
                          <a:latin typeface="DM Sans Bold"/>
                          <a:ea typeface="DM Sans Bold"/>
                          <a:cs typeface="DM Sans Bold"/>
                          <a:sym typeface="DM Sans Bold"/>
                        </a:rPr>
                        <a:t>Classical Model</a:t>
                      </a:r>
                      <a:endParaRPr lang="en-US" sz="1100"/>
                    </a:p>
                  </a:txBody>
                  <a:tcPr marL="91425" marR="91425" marT="91425" marB="91425" anchor="ctr">
                    <a:lnL w="9525" cap="flat" cmpd="sng" algn="ctr">
                      <a:solidFill>
                        <a:srgbClr val="CAD0DE"/>
                      </a:solidFill>
                      <a:prstDash val="solid"/>
                      <a:round/>
                      <a:headEnd type="none" w="med" len="med"/>
                      <a:tailEnd type="none" w="med" len="med"/>
                    </a:lnL>
                    <a:lnR w="9525" cap="flat" cmpd="sng" algn="ctr">
                      <a:solidFill>
                        <a:srgbClr val="CAD0DE"/>
                      </a:solidFill>
                      <a:prstDash val="solid"/>
                      <a:round/>
                      <a:headEnd type="none" w="med" len="med"/>
                      <a:tailEnd type="none" w="med" len="med"/>
                    </a:lnR>
                    <a:lnT w="9525" cap="flat" cmpd="sng" algn="ctr">
                      <a:solidFill>
                        <a:srgbClr val="CAD0DE"/>
                      </a:solidFill>
                      <a:prstDash val="solid"/>
                      <a:round/>
                      <a:headEnd type="none" w="med" len="med"/>
                      <a:tailEnd type="none" w="med" len="med"/>
                    </a:lnT>
                    <a:lnB w="9525" cap="flat" cmpd="sng" algn="ctr">
                      <a:solidFill>
                        <a:srgbClr val="738BDE"/>
                      </a:solidFill>
                      <a:prstDash val="solid"/>
                      <a:round/>
                      <a:headEnd type="none" w="med" len="med"/>
                      <a:tailEnd type="none" w="med" len="med"/>
                    </a:lnB>
                    <a:solidFill>
                      <a:srgbClr val="CAD0DE"/>
                    </a:solidFill>
                  </a:tcPr>
                </a:tc>
                <a:tc>
                  <a:txBody>
                    <a:bodyPr/>
                    <a:lstStyle/>
                    <a:p>
                      <a:pPr algn="l">
                        <a:lnSpc>
                          <a:spcPts val="4799"/>
                        </a:lnSpc>
                        <a:defRPr/>
                      </a:pPr>
                      <a:r>
                        <a:rPr lang="en-US" sz="3999" b="1">
                          <a:solidFill>
                            <a:srgbClr val="17204E"/>
                          </a:solidFill>
                          <a:latin typeface="DM Sans Bold"/>
                          <a:ea typeface="DM Sans Bold"/>
                          <a:cs typeface="DM Sans Bold"/>
                          <a:sym typeface="DM Sans Bold"/>
                        </a:rPr>
                        <a:t>Keynesian Cross</a:t>
                      </a:r>
                      <a:endParaRPr lang="en-US" sz="1100"/>
                    </a:p>
                  </a:txBody>
                  <a:tcPr marL="91425" marR="91425" marT="91425" marB="91425" anchor="ctr">
                    <a:lnL w="9525" cap="flat" cmpd="sng" algn="ctr">
                      <a:solidFill>
                        <a:srgbClr val="CAD0DE"/>
                      </a:solidFill>
                      <a:prstDash val="solid"/>
                      <a:round/>
                      <a:headEnd type="none" w="med" len="med"/>
                      <a:tailEnd type="none" w="med" len="med"/>
                    </a:lnL>
                    <a:lnR w="9525" cap="flat" cmpd="sng" algn="ctr">
                      <a:solidFill>
                        <a:srgbClr val="CAD0DE"/>
                      </a:solidFill>
                      <a:prstDash val="solid"/>
                      <a:round/>
                      <a:headEnd type="none" w="med" len="med"/>
                      <a:tailEnd type="none" w="med" len="med"/>
                    </a:lnR>
                    <a:lnT w="9525" cap="flat" cmpd="sng" algn="ctr">
                      <a:solidFill>
                        <a:srgbClr val="CAD0DE"/>
                      </a:solidFill>
                      <a:prstDash val="solid"/>
                      <a:round/>
                      <a:headEnd type="none" w="med" len="med"/>
                      <a:tailEnd type="none" w="med" len="med"/>
                    </a:lnT>
                    <a:lnB w="9525" cap="flat" cmpd="sng" algn="ctr">
                      <a:solidFill>
                        <a:srgbClr val="738BDE"/>
                      </a:solidFill>
                      <a:prstDash val="solid"/>
                      <a:round/>
                      <a:headEnd type="none" w="med" len="med"/>
                      <a:tailEnd type="none" w="med" len="med"/>
                    </a:lnB>
                    <a:solidFill>
                      <a:srgbClr val="CAD0DE"/>
                    </a:solidFill>
                  </a:tcPr>
                </a:tc>
                <a:tc>
                  <a:txBody>
                    <a:bodyPr/>
                    <a:lstStyle/>
                    <a:p>
                      <a:pPr algn="l">
                        <a:lnSpc>
                          <a:spcPts val="4799"/>
                        </a:lnSpc>
                        <a:defRPr/>
                      </a:pPr>
                      <a:r>
                        <a:rPr lang="en-US" sz="3999" b="1">
                          <a:solidFill>
                            <a:srgbClr val="17204E"/>
                          </a:solidFill>
                          <a:latin typeface="DM Sans Bold"/>
                          <a:ea typeface="DM Sans Bold"/>
                          <a:cs typeface="DM Sans Bold"/>
                          <a:sym typeface="DM Sans Bold"/>
                        </a:rPr>
                        <a:t>IS_LM Model</a:t>
                      </a:r>
                      <a:endParaRPr lang="en-US" sz="1100"/>
                    </a:p>
                  </a:txBody>
                  <a:tcPr marL="91425" marR="91425" marT="91425" marB="91425" anchor="ctr">
                    <a:lnL w="9525" cap="flat" cmpd="sng" algn="ctr">
                      <a:solidFill>
                        <a:srgbClr val="CAD0DE"/>
                      </a:solidFill>
                      <a:prstDash val="solid"/>
                      <a:round/>
                      <a:headEnd type="none" w="med" len="med"/>
                      <a:tailEnd type="none" w="med" len="med"/>
                    </a:lnL>
                    <a:lnR w="9525" cap="flat" cmpd="sng" algn="ctr">
                      <a:solidFill>
                        <a:srgbClr val="CAD0DE"/>
                      </a:solidFill>
                      <a:prstDash val="solid"/>
                      <a:round/>
                      <a:headEnd type="none" w="med" len="med"/>
                      <a:tailEnd type="none" w="med" len="med"/>
                    </a:lnR>
                    <a:lnT w="9525" cap="flat" cmpd="sng" algn="ctr">
                      <a:solidFill>
                        <a:srgbClr val="CAD0DE"/>
                      </a:solidFill>
                      <a:prstDash val="solid"/>
                      <a:round/>
                      <a:headEnd type="none" w="med" len="med"/>
                      <a:tailEnd type="none" w="med" len="med"/>
                    </a:lnT>
                    <a:lnB w="9525" cap="flat" cmpd="sng" algn="ctr">
                      <a:solidFill>
                        <a:srgbClr val="738BDE"/>
                      </a:solidFill>
                      <a:prstDash val="solid"/>
                      <a:round/>
                      <a:headEnd type="none" w="med" len="med"/>
                      <a:tailEnd type="none" w="med" len="med"/>
                    </a:lnB>
                    <a:solidFill>
                      <a:srgbClr val="CAD0DE"/>
                    </a:solidFill>
                  </a:tcPr>
                </a:tc>
                <a:extLst>
                  <a:ext uri="{0D108BD9-81ED-4DB2-BD59-A6C34878D82A}">
                    <a16:rowId xmlns:a16="http://schemas.microsoft.com/office/drawing/2014/main" val="10000"/>
                  </a:ext>
                </a:extLst>
              </a:tr>
              <a:tr h="1604177">
                <a:tc>
                  <a:txBody>
                    <a:bodyPr/>
                    <a:lstStyle/>
                    <a:p>
                      <a:pPr algn="l">
                        <a:lnSpc>
                          <a:spcPts val="4799"/>
                        </a:lnSpc>
                        <a:defRPr/>
                      </a:pPr>
                      <a:r>
                        <a:rPr lang="en-US" sz="3999" b="1">
                          <a:solidFill>
                            <a:srgbClr val="17204E"/>
                          </a:solidFill>
                          <a:latin typeface="DM Sans Bold"/>
                          <a:ea typeface="DM Sans Bold"/>
                          <a:cs typeface="DM Sans Bold"/>
                          <a:sym typeface="DM Sans Bold"/>
                        </a:rPr>
                        <a:t>Time Horizon</a:t>
                      </a:r>
                      <a:endParaRPr lang="en-US" sz="1100"/>
                    </a:p>
                  </a:txBody>
                  <a:tcPr marL="91425" marR="91425" marT="91425" marB="91425" anchor="ctr">
                    <a:lnL w="9525" cap="flat" cmpd="sng" algn="ctr">
                      <a:solidFill>
                        <a:srgbClr val="CAD0DE"/>
                      </a:solidFill>
                      <a:prstDash val="solid"/>
                      <a:round/>
                      <a:headEnd type="none" w="med" len="med"/>
                      <a:tailEnd type="none" w="med" len="med"/>
                    </a:lnL>
                    <a:lnR w="9525" cap="flat" cmpd="sng" algn="ctr">
                      <a:solidFill>
                        <a:srgbClr val="738BDE"/>
                      </a:solidFill>
                      <a:prstDash val="solid"/>
                      <a:round/>
                      <a:headEnd type="none" w="med" len="med"/>
                      <a:tailEnd type="none" w="med" len="med"/>
                    </a:lnR>
                    <a:lnT w="9525" cap="flat" cmpd="sng" algn="ctr">
                      <a:solidFill>
                        <a:srgbClr val="CAD0DE"/>
                      </a:solidFill>
                      <a:prstDash val="solid"/>
                      <a:round/>
                      <a:headEnd type="none" w="med" len="med"/>
                      <a:tailEnd type="none" w="med" len="med"/>
                    </a:lnT>
                    <a:lnB w="9525" cap="flat" cmpd="sng" algn="ctr">
                      <a:solidFill>
                        <a:srgbClr val="CAD0DE"/>
                      </a:solidFill>
                      <a:prstDash val="solid"/>
                      <a:round/>
                      <a:headEnd type="none" w="med" len="med"/>
                      <a:tailEnd type="none" w="med" len="med"/>
                    </a:lnB>
                    <a:solidFill>
                      <a:srgbClr val="CAD0DE"/>
                    </a:solidFill>
                  </a:tcPr>
                </a:tc>
                <a:tc>
                  <a:txBody>
                    <a:bodyPr/>
                    <a:lstStyle/>
                    <a:p>
                      <a:pPr algn="l">
                        <a:lnSpc>
                          <a:spcPts val="4319"/>
                        </a:lnSpc>
                        <a:defRPr/>
                      </a:pPr>
                      <a:r>
                        <a:rPr lang="en-US" sz="3599">
                          <a:solidFill>
                            <a:srgbClr val="17204E"/>
                          </a:solidFill>
                          <a:latin typeface="DM Sans"/>
                          <a:ea typeface="DM Sans"/>
                          <a:cs typeface="DM Sans"/>
                          <a:sym typeface="DM Sans"/>
                        </a:rPr>
                        <a:t>Long-run</a:t>
                      </a:r>
                      <a:endParaRPr lang="en-US" sz="1100"/>
                    </a:p>
                  </a:txBody>
                  <a:tcPr marL="91425" marR="91425" marT="91425" marB="91425" anchor="ctr">
                    <a:lnL w="9525" cap="flat" cmpd="sng" algn="ctr">
                      <a:solidFill>
                        <a:srgbClr val="738BDE"/>
                      </a:solidFill>
                      <a:prstDash val="solid"/>
                      <a:round/>
                      <a:headEnd type="none" w="med" len="med"/>
                      <a:tailEnd type="none" w="med" len="med"/>
                    </a:lnL>
                    <a:lnR w="9525" cap="flat" cmpd="sng" algn="ctr">
                      <a:solidFill>
                        <a:srgbClr val="738BDE"/>
                      </a:solidFill>
                      <a:prstDash val="solid"/>
                      <a:round/>
                      <a:headEnd type="none" w="med" len="med"/>
                      <a:tailEnd type="none" w="med" len="med"/>
                    </a:lnR>
                    <a:lnT w="9525" cap="flat" cmpd="sng" algn="ctr">
                      <a:solidFill>
                        <a:srgbClr val="738BDE"/>
                      </a:solidFill>
                      <a:prstDash val="solid"/>
                      <a:round/>
                      <a:headEnd type="none" w="med" len="med"/>
                      <a:tailEnd type="none" w="med" len="med"/>
                    </a:lnT>
                    <a:lnB w="9525" cap="flat" cmpd="sng" algn="ctr">
                      <a:solidFill>
                        <a:srgbClr val="738BDE"/>
                      </a:solidFill>
                      <a:prstDash val="solid"/>
                      <a:round/>
                      <a:headEnd type="none" w="med" len="med"/>
                      <a:tailEnd type="none" w="med" len="med"/>
                    </a:lnB>
                  </a:tcPr>
                </a:tc>
                <a:tc>
                  <a:txBody>
                    <a:bodyPr/>
                    <a:lstStyle/>
                    <a:p>
                      <a:pPr algn="l">
                        <a:lnSpc>
                          <a:spcPts val="4319"/>
                        </a:lnSpc>
                        <a:defRPr/>
                      </a:pPr>
                      <a:r>
                        <a:rPr lang="en-US" sz="3599">
                          <a:solidFill>
                            <a:srgbClr val="17204E"/>
                          </a:solidFill>
                          <a:latin typeface="DM Sans"/>
                          <a:ea typeface="DM Sans"/>
                          <a:cs typeface="DM Sans"/>
                          <a:sym typeface="DM Sans"/>
                        </a:rPr>
                        <a:t>Short-run</a:t>
                      </a:r>
                      <a:endParaRPr lang="en-US" sz="1100"/>
                    </a:p>
                  </a:txBody>
                  <a:tcPr marL="91425" marR="91425" marT="91425" marB="91425" anchor="ctr">
                    <a:lnL w="9525" cap="flat" cmpd="sng" algn="ctr">
                      <a:solidFill>
                        <a:srgbClr val="738BDE"/>
                      </a:solidFill>
                      <a:prstDash val="solid"/>
                      <a:round/>
                      <a:headEnd type="none" w="med" len="med"/>
                      <a:tailEnd type="none" w="med" len="med"/>
                    </a:lnL>
                    <a:lnR w="9525" cap="flat" cmpd="sng" algn="ctr">
                      <a:solidFill>
                        <a:srgbClr val="738BDE"/>
                      </a:solidFill>
                      <a:prstDash val="solid"/>
                      <a:round/>
                      <a:headEnd type="none" w="med" len="med"/>
                      <a:tailEnd type="none" w="med" len="med"/>
                    </a:lnR>
                    <a:lnT w="9525" cap="flat" cmpd="sng" algn="ctr">
                      <a:solidFill>
                        <a:srgbClr val="738BDE"/>
                      </a:solidFill>
                      <a:prstDash val="solid"/>
                      <a:round/>
                      <a:headEnd type="none" w="med" len="med"/>
                      <a:tailEnd type="none" w="med" len="med"/>
                    </a:lnT>
                    <a:lnB w="9525" cap="flat" cmpd="sng" algn="ctr">
                      <a:solidFill>
                        <a:srgbClr val="738BDE"/>
                      </a:solidFill>
                      <a:prstDash val="solid"/>
                      <a:round/>
                      <a:headEnd type="none" w="med" len="med"/>
                      <a:tailEnd type="none" w="med" len="med"/>
                    </a:lnB>
                  </a:tcPr>
                </a:tc>
                <a:tc>
                  <a:txBody>
                    <a:bodyPr/>
                    <a:lstStyle/>
                    <a:p>
                      <a:pPr algn="l">
                        <a:lnSpc>
                          <a:spcPts val="4319"/>
                        </a:lnSpc>
                        <a:defRPr/>
                      </a:pPr>
                      <a:r>
                        <a:rPr lang="en-US" sz="3599">
                          <a:solidFill>
                            <a:srgbClr val="17204E"/>
                          </a:solidFill>
                          <a:latin typeface="DM Sans"/>
                          <a:ea typeface="DM Sans"/>
                          <a:cs typeface="DM Sans"/>
                          <a:sym typeface="DM Sans"/>
                        </a:rPr>
                        <a:t>Short-run</a:t>
                      </a:r>
                      <a:endParaRPr lang="en-US" sz="1100"/>
                    </a:p>
                  </a:txBody>
                  <a:tcPr marL="91425" marR="91425" marT="91425" marB="91425" anchor="ctr">
                    <a:lnL w="9525" cap="flat" cmpd="sng" algn="ctr">
                      <a:solidFill>
                        <a:srgbClr val="738BDE"/>
                      </a:solidFill>
                      <a:prstDash val="solid"/>
                      <a:round/>
                      <a:headEnd type="none" w="med" len="med"/>
                      <a:tailEnd type="none" w="med" len="med"/>
                    </a:lnL>
                    <a:lnR w="9525" cap="flat" cmpd="sng" algn="ctr">
                      <a:solidFill>
                        <a:srgbClr val="738BDE"/>
                      </a:solidFill>
                      <a:prstDash val="solid"/>
                      <a:round/>
                      <a:headEnd type="none" w="med" len="med"/>
                      <a:tailEnd type="none" w="med" len="med"/>
                    </a:lnR>
                    <a:lnT w="9525" cap="flat" cmpd="sng" algn="ctr">
                      <a:solidFill>
                        <a:srgbClr val="738BDE"/>
                      </a:solidFill>
                      <a:prstDash val="solid"/>
                      <a:round/>
                      <a:headEnd type="none" w="med" len="med"/>
                      <a:tailEnd type="none" w="med" len="med"/>
                    </a:lnT>
                    <a:lnB w="9525" cap="flat" cmpd="sng" algn="ctr">
                      <a:solidFill>
                        <a:srgbClr val="738BDE"/>
                      </a:solidFill>
                      <a:prstDash val="solid"/>
                      <a:round/>
                      <a:headEnd type="none" w="med" len="med"/>
                      <a:tailEnd type="none" w="med" len="med"/>
                    </a:lnB>
                  </a:tcPr>
                </a:tc>
                <a:extLst>
                  <a:ext uri="{0D108BD9-81ED-4DB2-BD59-A6C34878D82A}">
                    <a16:rowId xmlns:a16="http://schemas.microsoft.com/office/drawing/2014/main" val="10001"/>
                  </a:ext>
                </a:extLst>
              </a:tr>
              <a:tr h="1604177">
                <a:tc>
                  <a:txBody>
                    <a:bodyPr/>
                    <a:lstStyle/>
                    <a:p>
                      <a:pPr algn="l">
                        <a:lnSpc>
                          <a:spcPts val="4799"/>
                        </a:lnSpc>
                        <a:defRPr/>
                      </a:pPr>
                      <a:r>
                        <a:rPr lang="en-US" sz="3999" b="1">
                          <a:solidFill>
                            <a:srgbClr val="17204E"/>
                          </a:solidFill>
                          <a:latin typeface="DM Sans Bold"/>
                          <a:ea typeface="DM Sans Bold"/>
                          <a:cs typeface="DM Sans Bold"/>
                          <a:sym typeface="DM Sans Bold"/>
                        </a:rPr>
                        <a:t>Key Focusn</a:t>
                      </a:r>
                      <a:endParaRPr lang="en-US" sz="1100"/>
                    </a:p>
                  </a:txBody>
                  <a:tcPr marL="91425" marR="91425" marT="91425" marB="91425" anchor="ctr">
                    <a:lnL w="9525" cap="flat" cmpd="sng" algn="ctr">
                      <a:solidFill>
                        <a:srgbClr val="CAD0DE"/>
                      </a:solidFill>
                      <a:prstDash val="solid"/>
                      <a:round/>
                      <a:headEnd type="none" w="med" len="med"/>
                      <a:tailEnd type="none" w="med" len="med"/>
                    </a:lnL>
                    <a:lnR w="9525" cap="flat" cmpd="sng" algn="ctr">
                      <a:solidFill>
                        <a:srgbClr val="738BDE"/>
                      </a:solidFill>
                      <a:prstDash val="solid"/>
                      <a:round/>
                      <a:headEnd type="none" w="med" len="med"/>
                      <a:tailEnd type="none" w="med" len="med"/>
                    </a:lnR>
                    <a:lnT w="9525" cap="flat" cmpd="sng" algn="ctr">
                      <a:solidFill>
                        <a:srgbClr val="CAD0DE"/>
                      </a:solidFill>
                      <a:prstDash val="solid"/>
                      <a:round/>
                      <a:headEnd type="none" w="med" len="med"/>
                      <a:tailEnd type="none" w="med" len="med"/>
                    </a:lnT>
                    <a:lnB w="9525" cap="flat" cmpd="sng" algn="ctr">
                      <a:solidFill>
                        <a:srgbClr val="CAD0DE"/>
                      </a:solidFill>
                      <a:prstDash val="solid"/>
                      <a:round/>
                      <a:headEnd type="none" w="med" len="med"/>
                      <a:tailEnd type="none" w="med" len="med"/>
                    </a:lnB>
                    <a:solidFill>
                      <a:srgbClr val="CAD0DE"/>
                    </a:solidFill>
                  </a:tcPr>
                </a:tc>
                <a:tc>
                  <a:txBody>
                    <a:bodyPr/>
                    <a:lstStyle/>
                    <a:p>
                      <a:pPr algn="l">
                        <a:lnSpc>
                          <a:spcPts val="4319"/>
                        </a:lnSpc>
                        <a:defRPr/>
                      </a:pPr>
                      <a:endParaRPr lang="en-US" sz="1100"/>
                    </a:p>
                    <a:p>
                      <a:pPr algn="l">
                        <a:lnSpc>
                          <a:spcPts val="4319"/>
                        </a:lnSpc>
                      </a:pPr>
                      <a:r>
                        <a:rPr lang="en-US" sz="3599">
                          <a:solidFill>
                            <a:srgbClr val="17204E"/>
                          </a:solidFill>
                          <a:latin typeface="DM Sans"/>
                          <a:ea typeface="DM Sans"/>
                          <a:cs typeface="DM Sans"/>
                          <a:sym typeface="DM Sans"/>
                        </a:rPr>
                        <a:t>Supply-side</a:t>
                      </a:r>
                    </a:p>
                  </a:txBody>
                  <a:tcPr marL="91425" marR="91425" marT="91425" marB="91425" anchor="ctr">
                    <a:lnL w="9525" cap="flat" cmpd="sng" algn="ctr">
                      <a:solidFill>
                        <a:srgbClr val="738BDE"/>
                      </a:solidFill>
                      <a:prstDash val="solid"/>
                      <a:round/>
                      <a:headEnd type="none" w="med" len="med"/>
                      <a:tailEnd type="none" w="med" len="med"/>
                    </a:lnL>
                    <a:lnR w="9525" cap="flat" cmpd="sng" algn="ctr">
                      <a:solidFill>
                        <a:srgbClr val="738BDE"/>
                      </a:solidFill>
                      <a:prstDash val="solid"/>
                      <a:round/>
                      <a:headEnd type="none" w="med" len="med"/>
                      <a:tailEnd type="none" w="med" len="med"/>
                    </a:lnR>
                    <a:lnT w="9525" cap="flat" cmpd="sng" algn="ctr">
                      <a:solidFill>
                        <a:srgbClr val="738BDE"/>
                      </a:solidFill>
                      <a:prstDash val="solid"/>
                      <a:round/>
                      <a:headEnd type="none" w="med" len="med"/>
                      <a:tailEnd type="none" w="med" len="med"/>
                    </a:lnT>
                    <a:lnB w="9525" cap="flat" cmpd="sng" algn="ctr">
                      <a:solidFill>
                        <a:srgbClr val="738BDE"/>
                      </a:solidFill>
                      <a:prstDash val="solid"/>
                      <a:round/>
                      <a:headEnd type="none" w="med" len="med"/>
                      <a:tailEnd type="none" w="med" len="med"/>
                    </a:lnB>
                  </a:tcPr>
                </a:tc>
                <a:tc>
                  <a:txBody>
                    <a:bodyPr/>
                    <a:lstStyle/>
                    <a:p>
                      <a:pPr algn="l">
                        <a:lnSpc>
                          <a:spcPts val="4319"/>
                        </a:lnSpc>
                        <a:defRPr/>
                      </a:pPr>
                      <a:r>
                        <a:rPr lang="en-US" sz="3599">
                          <a:solidFill>
                            <a:srgbClr val="17204E"/>
                          </a:solidFill>
                          <a:latin typeface="DM Sans"/>
                          <a:ea typeface="DM Sans"/>
                          <a:cs typeface="DM Sans"/>
                          <a:sym typeface="DM Sans"/>
                        </a:rPr>
                        <a:t>Demand-side</a:t>
                      </a:r>
                      <a:endParaRPr lang="en-US" sz="1100"/>
                    </a:p>
                  </a:txBody>
                  <a:tcPr marL="91425" marR="91425" marT="91425" marB="91425" anchor="ctr">
                    <a:lnL w="9525" cap="flat" cmpd="sng" algn="ctr">
                      <a:solidFill>
                        <a:srgbClr val="738BDE"/>
                      </a:solidFill>
                      <a:prstDash val="solid"/>
                      <a:round/>
                      <a:headEnd type="none" w="med" len="med"/>
                      <a:tailEnd type="none" w="med" len="med"/>
                    </a:lnL>
                    <a:lnR w="9525" cap="flat" cmpd="sng" algn="ctr">
                      <a:solidFill>
                        <a:srgbClr val="738BDE"/>
                      </a:solidFill>
                      <a:prstDash val="solid"/>
                      <a:round/>
                      <a:headEnd type="none" w="med" len="med"/>
                      <a:tailEnd type="none" w="med" len="med"/>
                    </a:lnR>
                    <a:lnT w="9525" cap="flat" cmpd="sng" algn="ctr">
                      <a:solidFill>
                        <a:srgbClr val="738BDE"/>
                      </a:solidFill>
                      <a:prstDash val="solid"/>
                      <a:round/>
                      <a:headEnd type="none" w="med" len="med"/>
                      <a:tailEnd type="none" w="med" len="med"/>
                    </a:lnT>
                    <a:lnB w="9525" cap="flat" cmpd="sng" algn="ctr">
                      <a:solidFill>
                        <a:srgbClr val="738BDE"/>
                      </a:solidFill>
                      <a:prstDash val="solid"/>
                      <a:round/>
                      <a:headEnd type="none" w="med" len="med"/>
                      <a:tailEnd type="none" w="med" len="med"/>
                    </a:lnB>
                  </a:tcPr>
                </a:tc>
                <a:tc>
                  <a:txBody>
                    <a:bodyPr/>
                    <a:lstStyle/>
                    <a:p>
                      <a:pPr algn="l">
                        <a:lnSpc>
                          <a:spcPts val="4319"/>
                        </a:lnSpc>
                        <a:defRPr/>
                      </a:pPr>
                      <a:r>
                        <a:rPr lang="en-US" sz="3599">
                          <a:solidFill>
                            <a:srgbClr val="17204E"/>
                          </a:solidFill>
                          <a:latin typeface="DM Sans"/>
                          <a:ea typeface="DM Sans"/>
                          <a:cs typeface="DM Sans"/>
                          <a:sym typeface="DM Sans"/>
                        </a:rPr>
                        <a:t>Both</a:t>
                      </a:r>
                      <a:endParaRPr lang="en-US" sz="1100"/>
                    </a:p>
                  </a:txBody>
                  <a:tcPr marL="91425" marR="91425" marT="91425" marB="91425" anchor="ctr">
                    <a:lnL w="9525" cap="flat" cmpd="sng" algn="ctr">
                      <a:solidFill>
                        <a:srgbClr val="738BDE"/>
                      </a:solidFill>
                      <a:prstDash val="solid"/>
                      <a:round/>
                      <a:headEnd type="none" w="med" len="med"/>
                      <a:tailEnd type="none" w="med" len="med"/>
                    </a:lnL>
                    <a:lnR w="9525" cap="flat" cmpd="sng" algn="ctr">
                      <a:solidFill>
                        <a:srgbClr val="738BDE"/>
                      </a:solidFill>
                      <a:prstDash val="solid"/>
                      <a:round/>
                      <a:headEnd type="none" w="med" len="med"/>
                      <a:tailEnd type="none" w="med" len="med"/>
                    </a:lnR>
                    <a:lnT w="9525" cap="flat" cmpd="sng" algn="ctr">
                      <a:solidFill>
                        <a:srgbClr val="738BDE"/>
                      </a:solidFill>
                      <a:prstDash val="solid"/>
                      <a:round/>
                      <a:headEnd type="none" w="med" len="med"/>
                      <a:tailEnd type="none" w="med" len="med"/>
                    </a:lnT>
                    <a:lnB w="9525" cap="flat" cmpd="sng" algn="ctr">
                      <a:solidFill>
                        <a:srgbClr val="738BDE"/>
                      </a:solidFill>
                      <a:prstDash val="solid"/>
                      <a:round/>
                      <a:headEnd type="none" w="med" len="med"/>
                      <a:tailEnd type="none" w="med" len="med"/>
                    </a:lnB>
                  </a:tcPr>
                </a:tc>
                <a:extLst>
                  <a:ext uri="{0D108BD9-81ED-4DB2-BD59-A6C34878D82A}">
                    <a16:rowId xmlns:a16="http://schemas.microsoft.com/office/drawing/2014/main" val="10002"/>
                  </a:ext>
                </a:extLst>
              </a:tr>
              <a:tr h="1995952">
                <a:tc>
                  <a:txBody>
                    <a:bodyPr/>
                    <a:lstStyle/>
                    <a:p>
                      <a:pPr algn="l">
                        <a:lnSpc>
                          <a:spcPts val="4799"/>
                        </a:lnSpc>
                        <a:defRPr/>
                      </a:pPr>
                      <a:r>
                        <a:rPr lang="en-US" sz="3999" b="1">
                          <a:solidFill>
                            <a:srgbClr val="17204E"/>
                          </a:solidFill>
                          <a:latin typeface="DM Sans Bold"/>
                          <a:ea typeface="DM Sans Bold"/>
                          <a:cs typeface="DM Sans Bold"/>
                          <a:sym typeface="DM Sans Bold"/>
                        </a:rPr>
                        <a:t>Government Role</a:t>
                      </a:r>
                      <a:endParaRPr lang="en-US" sz="1100"/>
                    </a:p>
                  </a:txBody>
                  <a:tcPr marL="91425" marR="91425" marT="91425" marB="91425" anchor="ctr">
                    <a:lnL w="9525" cap="flat" cmpd="sng" algn="ctr">
                      <a:solidFill>
                        <a:srgbClr val="CAD0DE"/>
                      </a:solidFill>
                      <a:prstDash val="solid"/>
                      <a:round/>
                      <a:headEnd type="none" w="med" len="med"/>
                      <a:tailEnd type="none" w="med" len="med"/>
                    </a:lnL>
                    <a:lnR w="9525" cap="flat" cmpd="sng" algn="ctr">
                      <a:solidFill>
                        <a:srgbClr val="738BDE"/>
                      </a:solidFill>
                      <a:prstDash val="solid"/>
                      <a:round/>
                      <a:headEnd type="none" w="med" len="med"/>
                      <a:tailEnd type="none" w="med" len="med"/>
                    </a:lnR>
                    <a:lnT w="9525" cap="flat" cmpd="sng" algn="ctr">
                      <a:solidFill>
                        <a:srgbClr val="CAD0DE"/>
                      </a:solidFill>
                      <a:prstDash val="solid"/>
                      <a:round/>
                      <a:headEnd type="none" w="med" len="med"/>
                      <a:tailEnd type="none" w="med" len="med"/>
                    </a:lnT>
                    <a:lnB w="9525" cap="flat" cmpd="sng" algn="ctr">
                      <a:solidFill>
                        <a:srgbClr val="CAD0DE"/>
                      </a:solidFill>
                      <a:prstDash val="solid"/>
                      <a:round/>
                      <a:headEnd type="none" w="med" len="med"/>
                      <a:tailEnd type="none" w="med" len="med"/>
                    </a:lnB>
                    <a:solidFill>
                      <a:srgbClr val="CAD0DE"/>
                    </a:solidFill>
                  </a:tcPr>
                </a:tc>
                <a:tc>
                  <a:txBody>
                    <a:bodyPr/>
                    <a:lstStyle/>
                    <a:p>
                      <a:pPr algn="l">
                        <a:lnSpc>
                          <a:spcPts val="4319"/>
                        </a:lnSpc>
                        <a:defRPr/>
                      </a:pPr>
                      <a:r>
                        <a:rPr lang="en-US" sz="3599">
                          <a:solidFill>
                            <a:srgbClr val="17204E"/>
                          </a:solidFill>
                          <a:latin typeface="DM Sans"/>
                          <a:ea typeface="DM Sans"/>
                          <a:cs typeface="DM Sans"/>
                          <a:sym typeface="DM Sans"/>
                        </a:rPr>
                        <a:t>Minimal</a:t>
                      </a:r>
                      <a:endParaRPr lang="en-US" sz="1100"/>
                    </a:p>
                  </a:txBody>
                  <a:tcPr marL="91425" marR="91425" marT="91425" marB="91425" anchor="ctr">
                    <a:lnL w="9525" cap="flat" cmpd="sng" algn="ctr">
                      <a:solidFill>
                        <a:srgbClr val="738BDE"/>
                      </a:solidFill>
                      <a:prstDash val="solid"/>
                      <a:round/>
                      <a:headEnd type="none" w="med" len="med"/>
                      <a:tailEnd type="none" w="med" len="med"/>
                    </a:lnL>
                    <a:lnR w="9525" cap="flat" cmpd="sng" algn="ctr">
                      <a:solidFill>
                        <a:srgbClr val="738BDE"/>
                      </a:solidFill>
                      <a:prstDash val="solid"/>
                      <a:round/>
                      <a:headEnd type="none" w="med" len="med"/>
                      <a:tailEnd type="none" w="med" len="med"/>
                    </a:lnR>
                    <a:lnT w="9525" cap="flat" cmpd="sng" algn="ctr">
                      <a:solidFill>
                        <a:srgbClr val="738BDE"/>
                      </a:solidFill>
                      <a:prstDash val="solid"/>
                      <a:round/>
                      <a:headEnd type="none" w="med" len="med"/>
                      <a:tailEnd type="none" w="med" len="med"/>
                    </a:lnT>
                    <a:lnB w="9525" cap="flat" cmpd="sng" algn="ctr">
                      <a:solidFill>
                        <a:srgbClr val="738BDE"/>
                      </a:solidFill>
                      <a:prstDash val="solid"/>
                      <a:round/>
                      <a:headEnd type="none" w="med" len="med"/>
                      <a:tailEnd type="none" w="med" len="med"/>
                    </a:lnB>
                  </a:tcPr>
                </a:tc>
                <a:tc>
                  <a:txBody>
                    <a:bodyPr/>
                    <a:lstStyle/>
                    <a:p>
                      <a:pPr algn="l">
                        <a:lnSpc>
                          <a:spcPts val="4319"/>
                        </a:lnSpc>
                        <a:defRPr/>
                      </a:pPr>
                      <a:r>
                        <a:rPr lang="en-US" sz="3599">
                          <a:solidFill>
                            <a:srgbClr val="17204E"/>
                          </a:solidFill>
                          <a:latin typeface="DM Sans"/>
                          <a:ea typeface="DM Sans"/>
                          <a:cs typeface="DM Sans"/>
                          <a:sym typeface="DM Sans"/>
                        </a:rPr>
                        <a:t>Active</a:t>
                      </a:r>
                      <a:endParaRPr lang="en-US" sz="1100"/>
                    </a:p>
                  </a:txBody>
                  <a:tcPr marL="91425" marR="91425" marT="91425" marB="91425" anchor="ctr">
                    <a:lnL w="9525" cap="flat" cmpd="sng" algn="ctr">
                      <a:solidFill>
                        <a:srgbClr val="738BDE"/>
                      </a:solidFill>
                      <a:prstDash val="solid"/>
                      <a:round/>
                      <a:headEnd type="none" w="med" len="med"/>
                      <a:tailEnd type="none" w="med" len="med"/>
                    </a:lnL>
                    <a:lnR w="9525" cap="flat" cmpd="sng" algn="ctr">
                      <a:solidFill>
                        <a:srgbClr val="738BDE"/>
                      </a:solidFill>
                      <a:prstDash val="solid"/>
                      <a:round/>
                      <a:headEnd type="none" w="med" len="med"/>
                      <a:tailEnd type="none" w="med" len="med"/>
                    </a:lnR>
                    <a:lnT w="9525" cap="flat" cmpd="sng" algn="ctr">
                      <a:solidFill>
                        <a:srgbClr val="738BDE"/>
                      </a:solidFill>
                      <a:prstDash val="solid"/>
                      <a:round/>
                      <a:headEnd type="none" w="med" len="med"/>
                      <a:tailEnd type="none" w="med" len="med"/>
                    </a:lnT>
                    <a:lnB w="9525" cap="flat" cmpd="sng" algn="ctr">
                      <a:solidFill>
                        <a:srgbClr val="738BDE"/>
                      </a:solidFill>
                      <a:prstDash val="solid"/>
                      <a:round/>
                      <a:headEnd type="none" w="med" len="med"/>
                      <a:tailEnd type="none" w="med" len="med"/>
                    </a:lnB>
                  </a:tcPr>
                </a:tc>
                <a:tc>
                  <a:txBody>
                    <a:bodyPr/>
                    <a:lstStyle/>
                    <a:p>
                      <a:pPr algn="l">
                        <a:lnSpc>
                          <a:spcPts val="4319"/>
                        </a:lnSpc>
                        <a:defRPr/>
                      </a:pPr>
                      <a:r>
                        <a:rPr lang="en-US" sz="3599">
                          <a:solidFill>
                            <a:srgbClr val="17204E"/>
                          </a:solidFill>
                          <a:latin typeface="DM Sans"/>
                          <a:ea typeface="DM Sans"/>
                          <a:cs typeface="DM Sans"/>
                          <a:sym typeface="DM Sans"/>
                        </a:rPr>
                        <a:t>Mixed</a:t>
                      </a:r>
                      <a:endParaRPr lang="en-US" sz="1100"/>
                    </a:p>
                  </a:txBody>
                  <a:tcPr marL="91425" marR="91425" marT="91425" marB="91425" anchor="ctr">
                    <a:lnL w="9525" cap="flat" cmpd="sng" algn="ctr">
                      <a:solidFill>
                        <a:srgbClr val="738BDE"/>
                      </a:solidFill>
                      <a:prstDash val="solid"/>
                      <a:round/>
                      <a:headEnd type="none" w="med" len="med"/>
                      <a:tailEnd type="none" w="med" len="med"/>
                    </a:lnL>
                    <a:lnR w="9525" cap="flat" cmpd="sng" algn="ctr">
                      <a:solidFill>
                        <a:srgbClr val="738BDE"/>
                      </a:solidFill>
                      <a:prstDash val="solid"/>
                      <a:round/>
                      <a:headEnd type="none" w="med" len="med"/>
                      <a:tailEnd type="none" w="med" len="med"/>
                    </a:lnR>
                    <a:lnT w="9525" cap="flat" cmpd="sng" algn="ctr">
                      <a:solidFill>
                        <a:srgbClr val="738BDE"/>
                      </a:solidFill>
                      <a:prstDash val="solid"/>
                      <a:round/>
                      <a:headEnd type="none" w="med" len="med"/>
                      <a:tailEnd type="none" w="med" len="med"/>
                    </a:lnT>
                    <a:lnB w="9525" cap="flat" cmpd="sng" algn="ctr">
                      <a:solidFill>
                        <a:srgbClr val="738BDE"/>
                      </a:solidFill>
                      <a:prstDash val="solid"/>
                      <a:round/>
                      <a:headEnd type="none" w="med" len="med"/>
                      <a:tailEnd type="none" w="med" len="med"/>
                    </a:lnB>
                  </a:tcPr>
                </a:tc>
                <a:extLst>
                  <a:ext uri="{0D108BD9-81ED-4DB2-BD59-A6C34878D82A}">
                    <a16:rowId xmlns:a16="http://schemas.microsoft.com/office/drawing/2014/main" val="10003"/>
                  </a:ext>
                </a:extLst>
              </a:tr>
              <a:tr h="1995952">
                <a:tc>
                  <a:txBody>
                    <a:bodyPr/>
                    <a:lstStyle/>
                    <a:p>
                      <a:pPr algn="l">
                        <a:lnSpc>
                          <a:spcPts val="5599"/>
                        </a:lnSpc>
                        <a:defRPr/>
                      </a:pPr>
                      <a:r>
                        <a:rPr lang="en-US" sz="3999" b="1">
                          <a:solidFill>
                            <a:srgbClr val="000000"/>
                          </a:solidFill>
                          <a:latin typeface="DM Sans Bold"/>
                          <a:ea typeface="DM Sans Bold"/>
                          <a:cs typeface="DM Sans Bold"/>
                          <a:sym typeface="DM Sans Bold"/>
                        </a:rPr>
                        <a:t>Price Fle</a:t>
                      </a:r>
                      <a:r>
                        <a:rPr lang="en-US" sz="3999">
                          <a:solidFill>
                            <a:srgbClr val="000000"/>
                          </a:solidFill>
                          <a:latin typeface="DM Sans"/>
                          <a:ea typeface="DM Sans"/>
                          <a:cs typeface="DM Sans"/>
                          <a:sym typeface="DM Sans"/>
                        </a:rPr>
                        <a:t>xibility</a:t>
                      </a:r>
                      <a:endParaRPr lang="en-US" sz="1100"/>
                    </a:p>
                  </a:txBody>
                  <a:tcPr marL="91425" marR="91425" marT="91425" marB="91425" anchor="ctr">
                    <a:lnL w="9525" cap="flat" cmpd="sng" algn="ctr">
                      <a:solidFill>
                        <a:srgbClr val="CAD0DE"/>
                      </a:solidFill>
                      <a:prstDash val="solid"/>
                      <a:round/>
                      <a:headEnd type="none" w="med" len="med"/>
                      <a:tailEnd type="none" w="med" len="med"/>
                    </a:lnL>
                    <a:lnR w="9525" cap="flat" cmpd="sng" algn="ctr">
                      <a:solidFill>
                        <a:srgbClr val="738BDE"/>
                      </a:solidFill>
                      <a:prstDash val="solid"/>
                      <a:round/>
                      <a:headEnd type="none" w="med" len="med"/>
                      <a:tailEnd type="none" w="med" len="med"/>
                    </a:lnR>
                    <a:lnT w="9525" cap="flat" cmpd="sng" algn="ctr">
                      <a:solidFill>
                        <a:srgbClr val="CAD0DE"/>
                      </a:solidFill>
                      <a:prstDash val="solid"/>
                      <a:round/>
                      <a:headEnd type="none" w="med" len="med"/>
                      <a:tailEnd type="none" w="med" len="med"/>
                    </a:lnT>
                    <a:lnB w="9525" cap="flat" cmpd="sng" algn="ctr">
                      <a:solidFill>
                        <a:srgbClr val="CAD0DE"/>
                      </a:solidFill>
                      <a:prstDash val="solid"/>
                      <a:round/>
                      <a:headEnd type="none" w="med" len="med"/>
                      <a:tailEnd type="none" w="med" len="med"/>
                    </a:lnB>
                    <a:solidFill>
                      <a:srgbClr val="CAD0DE"/>
                    </a:solidFill>
                  </a:tcPr>
                </a:tc>
                <a:tc>
                  <a:txBody>
                    <a:bodyPr/>
                    <a:lstStyle/>
                    <a:p>
                      <a:pPr algn="l">
                        <a:lnSpc>
                          <a:spcPts val="4319"/>
                        </a:lnSpc>
                        <a:defRPr/>
                      </a:pPr>
                      <a:r>
                        <a:rPr lang="en-US" sz="3599">
                          <a:solidFill>
                            <a:srgbClr val="17204E"/>
                          </a:solidFill>
                          <a:latin typeface="DM Sans"/>
                          <a:ea typeface="DM Sans"/>
                          <a:cs typeface="DM Sans"/>
                          <a:sym typeface="DM Sans"/>
                        </a:rPr>
                        <a:t>Fully Flexible</a:t>
                      </a:r>
                      <a:endParaRPr lang="en-US" sz="1100"/>
                    </a:p>
                  </a:txBody>
                  <a:tcPr marL="91425" marR="91425" marT="91425" marB="91425" anchor="ctr">
                    <a:lnL w="9525" cap="flat" cmpd="sng" algn="ctr">
                      <a:solidFill>
                        <a:srgbClr val="738BDE"/>
                      </a:solidFill>
                      <a:prstDash val="solid"/>
                      <a:round/>
                      <a:headEnd type="none" w="med" len="med"/>
                      <a:tailEnd type="none" w="med" len="med"/>
                    </a:lnL>
                    <a:lnR w="9525" cap="flat" cmpd="sng" algn="ctr">
                      <a:solidFill>
                        <a:srgbClr val="738BDE"/>
                      </a:solidFill>
                      <a:prstDash val="solid"/>
                      <a:round/>
                      <a:headEnd type="none" w="med" len="med"/>
                      <a:tailEnd type="none" w="med" len="med"/>
                    </a:lnR>
                    <a:lnT w="9525" cap="flat" cmpd="sng" algn="ctr">
                      <a:solidFill>
                        <a:srgbClr val="738BDE"/>
                      </a:solidFill>
                      <a:prstDash val="solid"/>
                      <a:round/>
                      <a:headEnd type="none" w="med" len="med"/>
                      <a:tailEnd type="none" w="med" len="med"/>
                    </a:lnT>
                    <a:lnB w="9525" cap="flat" cmpd="sng" algn="ctr">
                      <a:solidFill>
                        <a:srgbClr val="738BDE"/>
                      </a:solidFill>
                      <a:prstDash val="solid"/>
                      <a:round/>
                      <a:headEnd type="none" w="med" len="med"/>
                      <a:tailEnd type="none" w="med" len="med"/>
                    </a:lnB>
                  </a:tcPr>
                </a:tc>
                <a:tc>
                  <a:txBody>
                    <a:bodyPr/>
                    <a:lstStyle/>
                    <a:p>
                      <a:pPr algn="l">
                        <a:lnSpc>
                          <a:spcPts val="4319"/>
                        </a:lnSpc>
                        <a:defRPr/>
                      </a:pPr>
                      <a:r>
                        <a:rPr lang="en-US" sz="3599">
                          <a:solidFill>
                            <a:srgbClr val="17204E"/>
                          </a:solidFill>
                          <a:latin typeface="DM Sans"/>
                          <a:ea typeface="DM Sans"/>
                          <a:cs typeface="DM Sans"/>
                          <a:sym typeface="DM Sans"/>
                        </a:rPr>
                        <a:t>Sticky Prices</a:t>
                      </a:r>
                      <a:endParaRPr lang="en-US" sz="1100"/>
                    </a:p>
                  </a:txBody>
                  <a:tcPr marL="91425" marR="91425" marT="91425" marB="91425" anchor="ctr">
                    <a:lnL w="9525" cap="flat" cmpd="sng" algn="ctr">
                      <a:solidFill>
                        <a:srgbClr val="738BDE"/>
                      </a:solidFill>
                      <a:prstDash val="solid"/>
                      <a:round/>
                      <a:headEnd type="none" w="med" len="med"/>
                      <a:tailEnd type="none" w="med" len="med"/>
                    </a:lnL>
                    <a:lnR w="9525" cap="flat" cmpd="sng" algn="ctr">
                      <a:solidFill>
                        <a:srgbClr val="738BDE"/>
                      </a:solidFill>
                      <a:prstDash val="solid"/>
                      <a:round/>
                      <a:headEnd type="none" w="med" len="med"/>
                      <a:tailEnd type="none" w="med" len="med"/>
                    </a:lnR>
                    <a:lnT w="9525" cap="flat" cmpd="sng" algn="ctr">
                      <a:solidFill>
                        <a:srgbClr val="738BDE"/>
                      </a:solidFill>
                      <a:prstDash val="solid"/>
                      <a:round/>
                      <a:headEnd type="none" w="med" len="med"/>
                      <a:tailEnd type="none" w="med" len="med"/>
                    </a:lnT>
                    <a:lnB w="9525" cap="flat" cmpd="sng" algn="ctr">
                      <a:solidFill>
                        <a:srgbClr val="738BDE"/>
                      </a:solidFill>
                      <a:prstDash val="solid"/>
                      <a:round/>
                      <a:headEnd type="none" w="med" len="med"/>
                      <a:tailEnd type="none" w="med" len="med"/>
                    </a:lnB>
                  </a:tcPr>
                </a:tc>
                <a:tc>
                  <a:txBody>
                    <a:bodyPr/>
                    <a:lstStyle/>
                    <a:p>
                      <a:pPr algn="l">
                        <a:lnSpc>
                          <a:spcPts val="4319"/>
                        </a:lnSpc>
                        <a:defRPr/>
                      </a:pPr>
                      <a:endParaRPr lang="en-US" sz="1100"/>
                    </a:p>
                    <a:p>
                      <a:pPr algn="l">
                        <a:lnSpc>
                          <a:spcPts val="4319"/>
                        </a:lnSpc>
                      </a:pPr>
                      <a:r>
                        <a:rPr lang="en-US" sz="3599">
                          <a:solidFill>
                            <a:srgbClr val="17204E"/>
                          </a:solidFill>
                          <a:latin typeface="DM Sans"/>
                          <a:ea typeface="DM Sans"/>
                          <a:cs typeface="DM Sans"/>
                          <a:sym typeface="DM Sans"/>
                        </a:rPr>
                        <a:t>Adjusts Gradually</a:t>
                      </a:r>
                    </a:p>
                    <a:p>
                      <a:pPr algn="l">
                        <a:lnSpc>
                          <a:spcPts val="4319"/>
                        </a:lnSpc>
                      </a:pPr>
                      <a:endParaRPr lang="en-US" sz="3599">
                        <a:solidFill>
                          <a:srgbClr val="17204E"/>
                        </a:solidFill>
                        <a:latin typeface="DM Sans"/>
                        <a:ea typeface="DM Sans"/>
                        <a:cs typeface="DM Sans"/>
                        <a:sym typeface="DM Sans"/>
                      </a:endParaRPr>
                    </a:p>
                  </a:txBody>
                  <a:tcPr marL="91425" marR="91425" marT="91425" marB="91425" anchor="ctr">
                    <a:lnL w="9525" cap="flat" cmpd="sng" algn="ctr">
                      <a:solidFill>
                        <a:srgbClr val="738BDE"/>
                      </a:solidFill>
                      <a:prstDash val="solid"/>
                      <a:round/>
                      <a:headEnd type="none" w="med" len="med"/>
                      <a:tailEnd type="none" w="med" len="med"/>
                    </a:lnL>
                    <a:lnR w="9525" cap="flat" cmpd="sng" algn="ctr">
                      <a:solidFill>
                        <a:srgbClr val="738BDE"/>
                      </a:solidFill>
                      <a:prstDash val="solid"/>
                      <a:round/>
                      <a:headEnd type="none" w="med" len="med"/>
                      <a:tailEnd type="none" w="med" len="med"/>
                    </a:lnR>
                    <a:lnT w="9525" cap="flat" cmpd="sng" algn="ctr">
                      <a:solidFill>
                        <a:srgbClr val="738BDE"/>
                      </a:solidFill>
                      <a:prstDash val="solid"/>
                      <a:round/>
                      <a:headEnd type="none" w="med" len="med"/>
                      <a:tailEnd type="none" w="med" len="med"/>
                    </a:lnT>
                    <a:lnB w="9525" cap="flat" cmpd="sng" algn="ctr">
                      <a:solidFill>
                        <a:srgbClr val="738BDE"/>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Freeform 6"/>
          <p:cNvSpPr/>
          <p:nvPr/>
        </p:nvSpPr>
        <p:spPr>
          <a:xfrm>
            <a:off x="0" y="4554396"/>
            <a:ext cx="2267104" cy="4247412"/>
          </a:xfrm>
          <a:custGeom>
            <a:avLst/>
            <a:gdLst/>
            <a:ahLst/>
            <a:cxnLst/>
            <a:rect l="l" t="t" r="r" b="b"/>
            <a:pathLst>
              <a:path w="2267104" h="4247412">
                <a:moveTo>
                  <a:pt x="0" y="0"/>
                </a:moveTo>
                <a:lnTo>
                  <a:pt x="2267104" y="0"/>
                </a:lnTo>
                <a:lnTo>
                  <a:pt x="2267104" y="4247412"/>
                </a:lnTo>
                <a:lnTo>
                  <a:pt x="0" y="4247412"/>
                </a:lnTo>
                <a:lnTo>
                  <a:pt x="0" y="0"/>
                </a:lnTo>
                <a:close/>
              </a:path>
            </a:pathLst>
          </a:custGeom>
          <a:blipFill>
            <a:blip r:embed="rId5"/>
            <a:stretch>
              <a:fillRect l="1849" r="-89274"/>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050" y="0"/>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alphaModFix amt="60000"/>
            </a:blip>
            <a:stretch>
              <a:fillRect l="-8" r="-8"/>
            </a:stretch>
          </a:blipFill>
        </p:spPr>
      </p:sp>
      <p:sp>
        <p:nvSpPr>
          <p:cNvPr id="3" name="Freeform 3"/>
          <p:cNvSpPr/>
          <p:nvPr/>
        </p:nvSpPr>
        <p:spPr>
          <a:xfrm>
            <a:off x="11545017" y="468010"/>
            <a:ext cx="6882598" cy="9880604"/>
          </a:xfrm>
          <a:custGeom>
            <a:avLst/>
            <a:gdLst>
              <a:gd name="connsiteX0" fmla="*/ 0 w 8203398"/>
              <a:gd name="connsiteY0" fmla="*/ 254000 h 10541004"/>
              <a:gd name="connsiteX1" fmla="*/ 6755598 w 8203398"/>
              <a:gd name="connsiteY1" fmla="*/ 0 h 10541004"/>
              <a:gd name="connsiteX2" fmla="*/ 8203398 w 8203398"/>
              <a:gd name="connsiteY2" fmla="*/ 10541004 h 10541004"/>
              <a:gd name="connsiteX3" fmla="*/ 0 w 8203398"/>
              <a:gd name="connsiteY3" fmla="*/ 10541004 h 10541004"/>
              <a:gd name="connsiteX4" fmla="*/ 0 w 8203398"/>
              <a:gd name="connsiteY4" fmla="*/ 254000 h 10541004"/>
              <a:gd name="connsiteX0" fmla="*/ 0 w 6755598"/>
              <a:gd name="connsiteY0" fmla="*/ 254000 h 10541004"/>
              <a:gd name="connsiteX1" fmla="*/ 6755598 w 6755598"/>
              <a:gd name="connsiteY1" fmla="*/ 0 h 10541004"/>
              <a:gd name="connsiteX2" fmla="*/ 6755598 w 6755598"/>
              <a:gd name="connsiteY2" fmla="*/ 9753604 h 10541004"/>
              <a:gd name="connsiteX3" fmla="*/ 0 w 6755598"/>
              <a:gd name="connsiteY3" fmla="*/ 10541004 h 10541004"/>
              <a:gd name="connsiteX4" fmla="*/ 0 w 6755598"/>
              <a:gd name="connsiteY4" fmla="*/ 254000 h 10541004"/>
              <a:gd name="connsiteX0" fmla="*/ 127000 w 6882598"/>
              <a:gd name="connsiteY0" fmla="*/ 254000 h 9880604"/>
              <a:gd name="connsiteX1" fmla="*/ 6882598 w 6882598"/>
              <a:gd name="connsiteY1" fmla="*/ 0 h 9880604"/>
              <a:gd name="connsiteX2" fmla="*/ 6882598 w 6882598"/>
              <a:gd name="connsiteY2" fmla="*/ 9753604 h 9880604"/>
              <a:gd name="connsiteX3" fmla="*/ 0 w 6882598"/>
              <a:gd name="connsiteY3" fmla="*/ 9880604 h 9880604"/>
              <a:gd name="connsiteX4" fmla="*/ 127000 w 6882598"/>
              <a:gd name="connsiteY4" fmla="*/ 254000 h 9880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2598" h="9880604">
                <a:moveTo>
                  <a:pt x="127000" y="254000"/>
                </a:moveTo>
                <a:lnTo>
                  <a:pt x="6882598" y="0"/>
                </a:lnTo>
                <a:lnTo>
                  <a:pt x="6882598" y="9753604"/>
                </a:lnTo>
                <a:lnTo>
                  <a:pt x="0" y="9880604"/>
                </a:lnTo>
                <a:lnTo>
                  <a:pt x="127000" y="254000"/>
                </a:lnTo>
                <a:close/>
              </a:path>
            </a:pathLst>
          </a:custGeom>
          <a:blipFill>
            <a:blip r:embed="rId4"/>
            <a:stretch>
              <a:fillRect t="-1939" r="-83099" b="-44015"/>
            </a:stretch>
          </a:blipFill>
        </p:spPr>
      </p:sp>
      <p:sp>
        <p:nvSpPr>
          <p:cNvPr id="4" name="TextBox 4"/>
          <p:cNvSpPr txBox="1"/>
          <p:nvPr/>
        </p:nvSpPr>
        <p:spPr>
          <a:xfrm>
            <a:off x="694053" y="5865512"/>
            <a:ext cx="10304827" cy="1514475"/>
          </a:xfrm>
          <a:prstGeom prst="rect">
            <a:avLst/>
          </a:prstGeom>
        </p:spPr>
        <p:txBody>
          <a:bodyPr lIns="0" tIns="0" rIns="0" bIns="0" rtlCol="0" anchor="t">
            <a:spAutoFit/>
          </a:bodyPr>
          <a:lstStyle/>
          <a:p>
            <a:pPr algn="l">
              <a:lnSpc>
                <a:spcPts val="11999"/>
              </a:lnSpc>
            </a:pPr>
            <a:r>
              <a:rPr lang="en-US" sz="9999">
                <a:solidFill>
                  <a:srgbClr val="17204E"/>
                </a:solidFill>
                <a:latin typeface="DM Sans"/>
                <a:ea typeface="DM Sans"/>
                <a:cs typeface="DM Sans"/>
                <a:sym typeface="DM Sans"/>
              </a:rPr>
              <a:t>CONCLUSION</a:t>
            </a:r>
          </a:p>
        </p:txBody>
      </p:sp>
      <p:sp>
        <p:nvSpPr>
          <p:cNvPr id="5" name="TextBox 5"/>
          <p:cNvSpPr txBox="1"/>
          <p:nvPr/>
        </p:nvSpPr>
        <p:spPr>
          <a:xfrm>
            <a:off x="11976075" y="5865512"/>
            <a:ext cx="4790550" cy="3838575"/>
          </a:xfrm>
          <a:prstGeom prst="rect">
            <a:avLst/>
          </a:prstGeom>
        </p:spPr>
        <p:txBody>
          <a:bodyPr lIns="0" tIns="0" rIns="0" bIns="0" rtlCol="0" anchor="t">
            <a:spAutoFit/>
          </a:bodyPr>
          <a:lstStyle/>
          <a:p>
            <a:pPr algn="ctr">
              <a:lnSpc>
                <a:spcPts val="30239"/>
              </a:lnSpc>
            </a:pPr>
            <a:r>
              <a:rPr lang="en-US" sz="25200">
                <a:solidFill>
                  <a:srgbClr val="17204E"/>
                </a:solidFill>
                <a:latin typeface="DM Sans"/>
                <a:ea typeface="DM Sans"/>
                <a:cs typeface="DM Sans"/>
                <a:sym typeface="DM Sans"/>
              </a:rPr>
              <a:t>06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reeform 2"/>
          <p:cNvSpPr/>
          <p:nvPr/>
        </p:nvSpPr>
        <p:spPr>
          <a:xfrm>
            <a:off x="0" y="0"/>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alphaModFix amt="60000"/>
            </a:blip>
            <a:stretch>
              <a:fillRect l="-8" r="-8"/>
            </a:stretch>
          </a:blipFill>
        </p:spPr>
      </p:sp>
      <p:sp>
        <p:nvSpPr>
          <p:cNvPr id="3" name="Freeform 3"/>
          <p:cNvSpPr/>
          <p:nvPr/>
        </p:nvSpPr>
        <p:spPr>
          <a:xfrm rot="-10800000">
            <a:off x="15713202" y="-81302"/>
            <a:ext cx="2574798" cy="2116752"/>
          </a:xfrm>
          <a:custGeom>
            <a:avLst/>
            <a:gdLst/>
            <a:ahLst/>
            <a:cxnLst/>
            <a:rect l="l" t="t" r="r" b="b"/>
            <a:pathLst>
              <a:path w="2574798" h="2116752">
                <a:moveTo>
                  <a:pt x="0" y="0"/>
                </a:moveTo>
                <a:lnTo>
                  <a:pt x="2574798" y="0"/>
                </a:lnTo>
                <a:lnTo>
                  <a:pt x="2574798" y="2116752"/>
                </a:lnTo>
                <a:lnTo>
                  <a:pt x="0" y="2116752"/>
                </a:lnTo>
                <a:lnTo>
                  <a:pt x="0" y="0"/>
                </a:lnTo>
                <a:close/>
              </a:path>
            </a:pathLst>
          </a:custGeom>
          <a:blipFill>
            <a:blip r:embed="rId4"/>
            <a:stretch>
              <a:fillRect l="-97199" b="-139872"/>
            </a:stretch>
          </a:blipFill>
        </p:spPr>
      </p:sp>
      <p:sp>
        <p:nvSpPr>
          <p:cNvPr id="4" name="TextBox 4"/>
          <p:cNvSpPr txBox="1"/>
          <p:nvPr/>
        </p:nvSpPr>
        <p:spPr>
          <a:xfrm>
            <a:off x="1531425" y="981475"/>
            <a:ext cx="15225150" cy="752475"/>
          </a:xfrm>
          <a:prstGeom prst="rect">
            <a:avLst/>
          </a:prstGeom>
        </p:spPr>
        <p:txBody>
          <a:bodyPr lIns="0" tIns="0" rIns="0" bIns="0" rtlCol="0" anchor="t">
            <a:spAutoFit/>
          </a:bodyPr>
          <a:lstStyle/>
          <a:p>
            <a:pPr algn="l">
              <a:lnSpc>
                <a:spcPts val="5999"/>
              </a:lnSpc>
            </a:pPr>
            <a:r>
              <a:rPr lang="en-US" sz="4999">
                <a:solidFill>
                  <a:srgbClr val="17204E"/>
                </a:solidFill>
                <a:latin typeface="DM Sans"/>
                <a:ea typeface="DM Sans"/>
                <a:cs typeface="DM Sans"/>
                <a:sym typeface="DM Sans"/>
              </a:rPr>
              <a:t>Table of contents</a:t>
            </a:r>
          </a:p>
        </p:txBody>
      </p:sp>
      <p:sp>
        <p:nvSpPr>
          <p:cNvPr id="5" name="TextBox 5"/>
          <p:cNvSpPr txBox="1"/>
          <p:nvPr/>
        </p:nvSpPr>
        <p:spPr>
          <a:xfrm>
            <a:off x="4785116" y="2652615"/>
            <a:ext cx="1785750" cy="752475"/>
          </a:xfrm>
          <a:prstGeom prst="rect">
            <a:avLst/>
          </a:prstGeom>
        </p:spPr>
        <p:txBody>
          <a:bodyPr lIns="0" tIns="0" rIns="0" bIns="0" rtlCol="0" anchor="t">
            <a:spAutoFit/>
          </a:bodyPr>
          <a:lstStyle/>
          <a:p>
            <a:pPr algn="ctr">
              <a:lnSpc>
                <a:spcPts val="5999"/>
              </a:lnSpc>
            </a:pPr>
            <a:r>
              <a:rPr lang="en-US" sz="4999">
                <a:solidFill>
                  <a:srgbClr val="17204E"/>
                </a:solidFill>
                <a:latin typeface="DM Sans"/>
                <a:ea typeface="DM Sans"/>
                <a:cs typeface="DM Sans"/>
                <a:sym typeface="DM Sans"/>
              </a:rPr>
              <a:t>01</a:t>
            </a:r>
          </a:p>
        </p:txBody>
      </p:sp>
      <p:sp>
        <p:nvSpPr>
          <p:cNvPr id="6" name="TextBox 6"/>
          <p:cNvSpPr txBox="1"/>
          <p:nvPr/>
        </p:nvSpPr>
        <p:spPr>
          <a:xfrm>
            <a:off x="4785116" y="7529415"/>
            <a:ext cx="1785750" cy="752475"/>
          </a:xfrm>
          <a:prstGeom prst="rect">
            <a:avLst/>
          </a:prstGeom>
        </p:spPr>
        <p:txBody>
          <a:bodyPr lIns="0" tIns="0" rIns="0" bIns="0" rtlCol="0" anchor="t">
            <a:spAutoFit/>
          </a:bodyPr>
          <a:lstStyle/>
          <a:p>
            <a:pPr algn="ctr">
              <a:lnSpc>
                <a:spcPts val="5999"/>
              </a:lnSpc>
            </a:pPr>
            <a:r>
              <a:rPr lang="en-US" sz="4999">
                <a:solidFill>
                  <a:srgbClr val="17204E"/>
                </a:solidFill>
                <a:latin typeface="DM Sans"/>
                <a:ea typeface="DM Sans"/>
                <a:cs typeface="DM Sans"/>
                <a:sym typeface="DM Sans"/>
              </a:rPr>
              <a:t>05</a:t>
            </a:r>
          </a:p>
        </p:txBody>
      </p:sp>
      <p:sp>
        <p:nvSpPr>
          <p:cNvPr id="7" name="TextBox 7"/>
          <p:cNvSpPr txBox="1"/>
          <p:nvPr/>
        </p:nvSpPr>
        <p:spPr>
          <a:xfrm>
            <a:off x="6753716" y="2672678"/>
            <a:ext cx="9717750" cy="542925"/>
          </a:xfrm>
          <a:prstGeom prst="rect">
            <a:avLst/>
          </a:prstGeom>
        </p:spPr>
        <p:txBody>
          <a:bodyPr lIns="0" tIns="0" rIns="0" bIns="0" rtlCol="0" anchor="t">
            <a:spAutoFit/>
          </a:bodyPr>
          <a:lstStyle/>
          <a:p>
            <a:pPr algn="l">
              <a:lnSpc>
                <a:spcPts val="4320"/>
              </a:lnSpc>
            </a:pPr>
            <a:r>
              <a:rPr lang="en-US" sz="3600" b="1">
                <a:solidFill>
                  <a:srgbClr val="17204E"/>
                </a:solidFill>
                <a:latin typeface="DM Sans Bold"/>
                <a:ea typeface="DM Sans Bold"/>
                <a:cs typeface="DM Sans Bold"/>
                <a:sym typeface="DM Sans Bold"/>
              </a:rPr>
              <a:t>INTRODUCTION</a:t>
            </a:r>
          </a:p>
        </p:txBody>
      </p:sp>
      <p:sp>
        <p:nvSpPr>
          <p:cNvPr id="8" name="TextBox 8"/>
          <p:cNvSpPr txBox="1"/>
          <p:nvPr/>
        </p:nvSpPr>
        <p:spPr>
          <a:xfrm>
            <a:off x="6753716" y="3891878"/>
            <a:ext cx="9717750" cy="542925"/>
          </a:xfrm>
          <a:prstGeom prst="rect">
            <a:avLst/>
          </a:prstGeom>
        </p:spPr>
        <p:txBody>
          <a:bodyPr lIns="0" tIns="0" rIns="0" bIns="0" rtlCol="0" anchor="t">
            <a:spAutoFit/>
          </a:bodyPr>
          <a:lstStyle/>
          <a:p>
            <a:pPr algn="l">
              <a:lnSpc>
                <a:spcPts val="4320"/>
              </a:lnSpc>
            </a:pPr>
            <a:r>
              <a:rPr lang="en-US" sz="3600" b="1">
                <a:solidFill>
                  <a:srgbClr val="17204E"/>
                </a:solidFill>
                <a:latin typeface="DM Sans Bold"/>
                <a:ea typeface="DM Sans Bold"/>
                <a:cs typeface="DM Sans Bold"/>
                <a:sym typeface="DM Sans Bold"/>
              </a:rPr>
              <a:t>THE CLASSICAL MODEL</a:t>
            </a:r>
          </a:p>
        </p:txBody>
      </p:sp>
      <p:sp>
        <p:nvSpPr>
          <p:cNvPr id="9" name="TextBox 9"/>
          <p:cNvSpPr txBox="1"/>
          <p:nvPr/>
        </p:nvSpPr>
        <p:spPr>
          <a:xfrm>
            <a:off x="6753716" y="6330278"/>
            <a:ext cx="9717750" cy="542925"/>
          </a:xfrm>
          <a:prstGeom prst="rect">
            <a:avLst/>
          </a:prstGeom>
        </p:spPr>
        <p:txBody>
          <a:bodyPr lIns="0" tIns="0" rIns="0" bIns="0" rtlCol="0" anchor="t">
            <a:spAutoFit/>
          </a:bodyPr>
          <a:lstStyle/>
          <a:p>
            <a:pPr algn="l">
              <a:lnSpc>
                <a:spcPts val="4320"/>
              </a:lnSpc>
            </a:pPr>
            <a:r>
              <a:rPr lang="en-US" sz="3600" b="1">
                <a:solidFill>
                  <a:srgbClr val="17204E"/>
                </a:solidFill>
                <a:latin typeface="DM Sans Bold"/>
                <a:ea typeface="DM Sans Bold"/>
                <a:cs typeface="DM Sans Bold"/>
                <a:sym typeface="DM Sans Bold"/>
              </a:rPr>
              <a:t>THE IS-LM MODEL</a:t>
            </a:r>
          </a:p>
        </p:txBody>
      </p:sp>
      <p:sp>
        <p:nvSpPr>
          <p:cNvPr id="10" name="TextBox 10"/>
          <p:cNvSpPr txBox="1"/>
          <p:nvPr/>
        </p:nvSpPr>
        <p:spPr>
          <a:xfrm>
            <a:off x="4785116" y="3871815"/>
            <a:ext cx="1785750" cy="752475"/>
          </a:xfrm>
          <a:prstGeom prst="rect">
            <a:avLst/>
          </a:prstGeom>
        </p:spPr>
        <p:txBody>
          <a:bodyPr lIns="0" tIns="0" rIns="0" bIns="0" rtlCol="0" anchor="t">
            <a:spAutoFit/>
          </a:bodyPr>
          <a:lstStyle/>
          <a:p>
            <a:pPr algn="ctr">
              <a:lnSpc>
                <a:spcPts val="5999"/>
              </a:lnSpc>
            </a:pPr>
            <a:r>
              <a:rPr lang="en-US" sz="4999">
                <a:solidFill>
                  <a:srgbClr val="17204E"/>
                </a:solidFill>
                <a:latin typeface="DM Sans"/>
                <a:ea typeface="DM Sans"/>
                <a:cs typeface="DM Sans"/>
                <a:sym typeface="DM Sans"/>
              </a:rPr>
              <a:t>02</a:t>
            </a:r>
          </a:p>
        </p:txBody>
      </p:sp>
      <p:sp>
        <p:nvSpPr>
          <p:cNvPr id="11" name="TextBox 11"/>
          <p:cNvSpPr txBox="1"/>
          <p:nvPr/>
        </p:nvSpPr>
        <p:spPr>
          <a:xfrm>
            <a:off x="4785116" y="5091015"/>
            <a:ext cx="1785750" cy="752475"/>
          </a:xfrm>
          <a:prstGeom prst="rect">
            <a:avLst/>
          </a:prstGeom>
        </p:spPr>
        <p:txBody>
          <a:bodyPr lIns="0" tIns="0" rIns="0" bIns="0" rtlCol="0" anchor="t">
            <a:spAutoFit/>
          </a:bodyPr>
          <a:lstStyle/>
          <a:p>
            <a:pPr algn="ctr">
              <a:lnSpc>
                <a:spcPts val="5999"/>
              </a:lnSpc>
            </a:pPr>
            <a:r>
              <a:rPr lang="en-US" sz="4999">
                <a:solidFill>
                  <a:srgbClr val="17204E"/>
                </a:solidFill>
                <a:latin typeface="DM Sans"/>
                <a:ea typeface="DM Sans"/>
                <a:cs typeface="DM Sans"/>
                <a:sym typeface="DM Sans"/>
              </a:rPr>
              <a:t>03</a:t>
            </a:r>
          </a:p>
        </p:txBody>
      </p:sp>
      <p:sp>
        <p:nvSpPr>
          <p:cNvPr id="12" name="TextBox 12"/>
          <p:cNvSpPr txBox="1"/>
          <p:nvPr/>
        </p:nvSpPr>
        <p:spPr>
          <a:xfrm>
            <a:off x="6753716" y="5111078"/>
            <a:ext cx="9717750" cy="542925"/>
          </a:xfrm>
          <a:prstGeom prst="rect">
            <a:avLst/>
          </a:prstGeom>
        </p:spPr>
        <p:txBody>
          <a:bodyPr lIns="0" tIns="0" rIns="0" bIns="0" rtlCol="0" anchor="t">
            <a:spAutoFit/>
          </a:bodyPr>
          <a:lstStyle/>
          <a:p>
            <a:pPr algn="l">
              <a:lnSpc>
                <a:spcPts val="4320"/>
              </a:lnSpc>
            </a:pPr>
            <a:r>
              <a:rPr lang="en-US" sz="3600" b="1">
                <a:solidFill>
                  <a:srgbClr val="17204E"/>
                </a:solidFill>
                <a:latin typeface="DM Sans Bold"/>
                <a:ea typeface="DM Sans Bold"/>
                <a:cs typeface="DM Sans Bold"/>
                <a:sym typeface="DM Sans Bold"/>
              </a:rPr>
              <a:t>THE KEYNESIAN CROSS MODEL</a:t>
            </a:r>
          </a:p>
        </p:txBody>
      </p:sp>
      <p:sp>
        <p:nvSpPr>
          <p:cNvPr id="13" name="TextBox 13"/>
          <p:cNvSpPr txBox="1"/>
          <p:nvPr/>
        </p:nvSpPr>
        <p:spPr>
          <a:xfrm>
            <a:off x="4785116" y="6310215"/>
            <a:ext cx="1785750" cy="752475"/>
          </a:xfrm>
          <a:prstGeom prst="rect">
            <a:avLst/>
          </a:prstGeom>
        </p:spPr>
        <p:txBody>
          <a:bodyPr lIns="0" tIns="0" rIns="0" bIns="0" rtlCol="0" anchor="t">
            <a:spAutoFit/>
          </a:bodyPr>
          <a:lstStyle/>
          <a:p>
            <a:pPr algn="ctr">
              <a:lnSpc>
                <a:spcPts val="5999"/>
              </a:lnSpc>
            </a:pPr>
            <a:r>
              <a:rPr lang="en-US" sz="4999">
                <a:solidFill>
                  <a:srgbClr val="17204E"/>
                </a:solidFill>
                <a:latin typeface="DM Sans"/>
                <a:ea typeface="DM Sans"/>
                <a:cs typeface="DM Sans"/>
                <a:sym typeface="DM Sans"/>
              </a:rPr>
              <a:t>04</a:t>
            </a:r>
          </a:p>
        </p:txBody>
      </p:sp>
      <p:sp>
        <p:nvSpPr>
          <p:cNvPr id="14" name="TextBox 14"/>
          <p:cNvSpPr txBox="1"/>
          <p:nvPr/>
        </p:nvSpPr>
        <p:spPr>
          <a:xfrm>
            <a:off x="6753716" y="7549478"/>
            <a:ext cx="9717750" cy="542925"/>
          </a:xfrm>
          <a:prstGeom prst="rect">
            <a:avLst/>
          </a:prstGeom>
        </p:spPr>
        <p:txBody>
          <a:bodyPr lIns="0" tIns="0" rIns="0" bIns="0" rtlCol="0" anchor="t">
            <a:spAutoFit/>
          </a:bodyPr>
          <a:lstStyle/>
          <a:p>
            <a:pPr algn="l">
              <a:lnSpc>
                <a:spcPts val="4320"/>
              </a:lnSpc>
            </a:pPr>
            <a:r>
              <a:rPr lang="en-US" sz="3600" b="1">
                <a:solidFill>
                  <a:srgbClr val="17204E"/>
                </a:solidFill>
                <a:latin typeface="DM Sans Bold"/>
                <a:ea typeface="DM Sans Bold"/>
                <a:cs typeface="DM Sans Bold"/>
                <a:sym typeface="DM Sans Bold"/>
              </a:rPr>
              <a:t>COMPARISION OF THE MODELS</a:t>
            </a:r>
          </a:p>
        </p:txBody>
      </p:sp>
      <p:sp>
        <p:nvSpPr>
          <p:cNvPr id="15" name="Freeform 15"/>
          <p:cNvSpPr/>
          <p:nvPr/>
        </p:nvSpPr>
        <p:spPr>
          <a:xfrm rot="10800000">
            <a:off x="-89767" y="1593265"/>
            <a:ext cx="4240650" cy="8881450"/>
          </a:xfrm>
          <a:custGeom>
            <a:avLst/>
            <a:gdLst>
              <a:gd name="connsiteX0" fmla="*/ 0 w 5485250"/>
              <a:gd name="connsiteY0" fmla="*/ 0 h 10938850"/>
              <a:gd name="connsiteX1" fmla="*/ 5485250 w 5485250"/>
              <a:gd name="connsiteY1" fmla="*/ 0 h 10938850"/>
              <a:gd name="connsiteX2" fmla="*/ 4240650 w 5485250"/>
              <a:gd name="connsiteY2" fmla="*/ 10938850 h 10938850"/>
              <a:gd name="connsiteX3" fmla="*/ 0 w 5485250"/>
              <a:gd name="connsiteY3" fmla="*/ 10938850 h 10938850"/>
              <a:gd name="connsiteX4" fmla="*/ 0 w 5485250"/>
              <a:gd name="connsiteY4" fmla="*/ 0 h 10938850"/>
              <a:gd name="connsiteX0" fmla="*/ 0 w 4240650"/>
              <a:gd name="connsiteY0" fmla="*/ 0 h 10938850"/>
              <a:gd name="connsiteX1" fmla="*/ 3758050 w 4240650"/>
              <a:gd name="connsiteY1" fmla="*/ 2489200 h 10938850"/>
              <a:gd name="connsiteX2" fmla="*/ 4240650 w 4240650"/>
              <a:gd name="connsiteY2" fmla="*/ 10938850 h 10938850"/>
              <a:gd name="connsiteX3" fmla="*/ 0 w 4240650"/>
              <a:gd name="connsiteY3" fmla="*/ 10938850 h 10938850"/>
              <a:gd name="connsiteX4" fmla="*/ 0 w 4240650"/>
              <a:gd name="connsiteY4" fmla="*/ 0 h 10938850"/>
              <a:gd name="connsiteX0" fmla="*/ 0 w 4240650"/>
              <a:gd name="connsiteY0" fmla="*/ 0 h 10938850"/>
              <a:gd name="connsiteX1" fmla="*/ 4139050 w 4240650"/>
              <a:gd name="connsiteY1" fmla="*/ 2336800 h 10938850"/>
              <a:gd name="connsiteX2" fmla="*/ 4240650 w 4240650"/>
              <a:gd name="connsiteY2" fmla="*/ 10938850 h 10938850"/>
              <a:gd name="connsiteX3" fmla="*/ 0 w 4240650"/>
              <a:gd name="connsiteY3" fmla="*/ 10938850 h 10938850"/>
              <a:gd name="connsiteX4" fmla="*/ 0 w 4240650"/>
              <a:gd name="connsiteY4" fmla="*/ 0 h 10938850"/>
              <a:gd name="connsiteX0" fmla="*/ 127000 w 4240650"/>
              <a:gd name="connsiteY0" fmla="*/ 0 h 8881450"/>
              <a:gd name="connsiteX1" fmla="*/ 4139050 w 4240650"/>
              <a:gd name="connsiteY1" fmla="*/ 279400 h 8881450"/>
              <a:gd name="connsiteX2" fmla="*/ 4240650 w 4240650"/>
              <a:gd name="connsiteY2" fmla="*/ 8881450 h 8881450"/>
              <a:gd name="connsiteX3" fmla="*/ 0 w 4240650"/>
              <a:gd name="connsiteY3" fmla="*/ 8881450 h 8881450"/>
              <a:gd name="connsiteX4" fmla="*/ 127000 w 4240650"/>
              <a:gd name="connsiteY4" fmla="*/ 0 h 8881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0650" h="8881450">
                <a:moveTo>
                  <a:pt x="127000" y="0"/>
                </a:moveTo>
                <a:lnTo>
                  <a:pt x="4139050" y="279400"/>
                </a:lnTo>
                <a:lnTo>
                  <a:pt x="4240650" y="8881450"/>
                </a:lnTo>
                <a:lnTo>
                  <a:pt x="0" y="8881450"/>
                </a:lnTo>
                <a:lnTo>
                  <a:pt x="127000" y="0"/>
                </a:lnTo>
                <a:close/>
              </a:path>
            </a:pathLst>
          </a:custGeom>
          <a:blipFill>
            <a:blip r:embed="rId5"/>
            <a:stretch>
              <a:fillRect r="-99517" b="-7"/>
            </a:stretch>
          </a:blipFill>
        </p:spPr>
      </p:sp>
      <p:sp>
        <p:nvSpPr>
          <p:cNvPr id="16" name="TextBox 16"/>
          <p:cNvSpPr txBox="1"/>
          <p:nvPr/>
        </p:nvSpPr>
        <p:spPr>
          <a:xfrm>
            <a:off x="4785116" y="8748615"/>
            <a:ext cx="1785750" cy="752475"/>
          </a:xfrm>
          <a:prstGeom prst="rect">
            <a:avLst/>
          </a:prstGeom>
        </p:spPr>
        <p:txBody>
          <a:bodyPr lIns="0" tIns="0" rIns="0" bIns="0" rtlCol="0" anchor="t">
            <a:spAutoFit/>
          </a:bodyPr>
          <a:lstStyle/>
          <a:p>
            <a:pPr algn="ctr">
              <a:lnSpc>
                <a:spcPts val="5999"/>
              </a:lnSpc>
            </a:pPr>
            <a:r>
              <a:rPr lang="en-US" sz="4999">
                <a:solidFill>
                  <a:srgbClr val="17204E"/>
                </a:solidFill>
                <a:latin typeface="DM Sans"/>
                <a:ea typeface="DM Sans"/>
                <a:cs typeface="DM Sans"/>
                <a:sym typeface="DM Sans"/>
              </a:rPr>
              <a:t>06</a:t>
            </a:r>
          </a:p>
        </p:txBody>
      </p:sp>
      <p:sp>
        <p:nvSpPr>
          <p:cNvPr id="17" name="TextBox 17"/>
          <p:cNvSpPr txBox="1"/>
          <p:nvPr/>
        </p:nvSpPr>
        <p:spPr>
          <a:xfrm>
            <a:off x="6753716" y="8730578"/>
            <a:ext cx="9717750" cy="542925"/>
          </a:xfrm>
          <a:prstGeom prst="rect">
            <a:avLst/>
          </a:prstGeom>
        </p:spPr>
        <p:txBody>
          <a:bodyPr lIns="0" tIns="0" rIns="0" bIns="0" rtlCol="0" anchor="t">
            <a:spAutoFit/>
          </a:bodyPr>
          <a:lstStyle/>
          <a:p>
            <a:pPr algn="l">
              <a:lnSpc>
                <a:spcPts val="4320"/>
              </a:lnSpc>
            </a:pPr>
            <a:r>
              <a:rPr lang="en-US" sz="3600" b="1">
                <a:solidFill>
                  <a:srgbClr val="17204E"/>
                </a:solidFill>
                <a:latin typeface="DM Sans Bold"/>
                <a:ea typeface="DM Sans Bold"/>
                <a:cs typeface="DM Sans Bold"/>
                <a:sym typeface="DM Sans Bold"/>
              </a:rPr>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9507" y="-12702"/>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alphaModFix amt="49200"/>
            </a:blip>
            <a:stretch>
              <a:fillRect l="-8" r="-8"/>
            </a:stretch>
          </a:blipFill>
        </p:spPr>
      </p:sp>
      <p:sp>
        <p:nvSpPr>
          <p:cNvPr id="4" name="Freeform 4"/>
          <p:cNvSpPr/>
          <p:nvPr/>
        </p:nvSpPr>
        <p:spPr>
          <a:xfrm>
            <a:off x="9045437" y="1477075"/>
            <a:ext cx="9163056" cy="6075761"/>
          </a:xfrm>
          <a:custGeom>
            <a:avLst/>
            <a:gdLst/>
            <a:ahLst/>
            <a:cxnLst/>
            <a:rect l="l" t="t" r="r" b="b"/>
            <a:pathLst>
              <a:path w="9163056" h="6075761">
                <a:moveTo>
                  <a:pt x="0" y="0"/>
                </a:moveTo>
                <a:lnTo>
                  <a:pt x="9163056" y="0"/>
                </a:lnTo>
                <a:lnTo>
                  <a:pt x="9163056" y="6075761"/>
                </a:lnTo>
                <a:lnTo>
                  <a:pt x="0" y="6075761"/>
                </a:lnTo>
                <a:lnTo>
                  <a:pt x="0" y="0"/>
                </a:lnTo>
                <a:close/>
              </a:path>
            </a:pathLst>
          </a:custGeom>
          <a:blipFill>
            <a:blip r:embed="rId4"/>
            <a:stretch>
              <a:fillRect l="-11413" b="-662"/>
            </a:stretch>
          </a:blipFill>
        </p:spPr>
        <p:txBody>
          <a:bodyPr/>
          <a:lstStyle/>
          <a:p>
            <a:endParaRPr lang="en-IN" dirty="0"/>
          </a:p>
        </p:txBody>
      </p:sp>
      <p:sp>
        <p:nvSpPr>
          <p:cNvPr id="5" name="TextBox 5"/>
          <p:cNvSpPr txBox="1"/>
          <p:nvPr/>
        </p:nvSpPr>
        <p:spPr>
          <a:xfrm>
            <a:off x="609600" y="869991"/>
            <a:ext cx="6160556" cy="905402"/>
          </a:xfrm>
          <a:prstGeom prst="rect">
            <a:avLst/>
          </a:prstGeom>
        </p:spPr>
        <p:txBody>
          <a:bodyPr lIns="0" tIns="0" rIns="0" bIns="0" rtlCol="0" anchor="t">
            <a:spAutoFit/>
          </a:bodyPr>
          <a:lstStyle/>
          <a:p>
            <a:pPr algn="l">
              <a:lnSpc>
                <a:spcPts val="7173"/>
              </a:lnSpc>
            </a:pPr>
            <a:r>
              <a:rPr lang="en-US" sz="5978" dirty="0">
                <a:solidFill>
                  <a:srgbClr val="17204E"/>
                </a:solidFill>
                <a:latin typeface="DM Sans"/>
                <a:ea typeface="DM Sans"/>
                <a:cs typeface="DM Sans"/>
                <a:sym typeface="DM Sans"/>
              </a:rPr>
              <a:t>CONCLUSION</a:t>
            </a:r>
          </a:p>
        </p:txBody>
      </p:sp>
      <p:sp>
        <p:nvSpPr>
          <p:cNvPr id="6" name="TextBox 6"/>
          <p:cNvSpPr txBox="1"/>
          <p:nvPr/>
        </p:nvSpPr>
        <p:spPr>
          <a:xfrm>
            <a:off x="79510" y="1775393"/>
            <a:ext cx="9144000" cy="7867650"/>
          </a:xfrm>
          <a:prstGeom prst="rect">
            <a:avLst/>
          </a:prstGeom>
        </p:spPr>
        <p:txBody>
          <a:bodyPr lIns="0" tIns="0" rIns="0" bIns="0" rtlCol="0" anchor="t">
            <a:spAutoFit/>
          </a:bodyPr>
          <a:lstStyle/>
          <a:p>
            <a:pPr algn="l">
              <a:lnSpc>
                <a:spcPts val="4440"/>
              </a:lnSpc>
              <a:spcBef>
                <a:spcPct val="0"/>
              </a:spcBef>
            </a:pPr>
            <a:r>
              <a:rPr lang="en-US" sz="3700" dirty="0">
                <a:solidFill>
                  <a:srgbClr val="17204E"/>
                </a:solidFill>
                <a:latin typeface="DM Sans"/>
                <a:ea typeface="DM Sans"/>
                <a:cs typeface="DM Sans"/>
                <a:sym typeface="DM Sans"/>
              </a:rPr>
              <a:t>Macroeconomic models serve as essential tools for understanding economic dynamics, yet they remain simplifications of reality. Each model—Classical, Keynesian Cross, and IS-LM—offers a unique perspective, helping economists and policymakers make informed decisions. However, as economies evolve, so must our models. Future economic frameworks will integrate behavioral insights, global interconnections, and technological advancements to enhance predictive accuracy.</a:t>
            </a:r>
          </a:p>
        </p:txBody>
      </p:sp>
      <p:sp>
        <p:nvSpPr>
          <p:cNvPr id="8" name="Freeform 3">
            <a:extLst>
              <a:ext uri="{FF2B5EF4-FFF2-40B4-BE49-F238E27FC236}">
                <a16:creationId xmlns:a16="http://schemas.microsoft.com/office/drawing/2014/main" id="{CAA35A07-6722-6B38-086E-333B4B3EAC62}"/>
              </a:ext>
            </a:extLst>
          </p:cNvPr>
          <p:cNvSpPr/>
          <p:nvPr/>
        </p:nvSpPr>
        <p:spPr>
          <a:xfrm rot="4360287">
            <a:off x="15737655" y="7645246"/>
            <a:ext cx="3158947" cy="2683511"/>
          </a:xfrm>
          <a:custGeom>
            <a:avLst/>
            <a:gdLst>
              <a:gd name="connsiteX0" fmla="*/ 1346200 w 4252898"/>
              <a:gd name="connsiteY0" fmla="*/ 0 h 4820900"/>
              <a:gd name="connsiteX1" fmla="*/ 4252898 w 4252898"/>
              <a:gd name="connsiteY1" fmla="*/ 482600 h 4820900"/>
              <a:gd name="connsiteX2" fmla="*/ 4252898 w 4252898"/>
              <a:gd name="connsiteY2" fmla="*/ 4820900 h 4820900"/>
              <a:gd name="connsiteX3" fmla="*/ 0 w 4252898"/>
              <a:gd name="connsiteY3" fmla="*/ 4820900 h 4820900"/>
              <a:gd name="connsiteX4" fmla="*/ 1346200 w 4252898"/>
              <a:gd name="connsiteY4" fmla="*/ 0 h 4820900"/>
              <a:gd name="connsiteX0" fmla="*/ 0 w 2906698"/>
              <a:gd name="connsiteY0" fmla="*/ 0 h 4820900"/>
              <a:gd name="connsiteX1" fmla="*/ 2906698 w 2906698"/>
              <a:gd name="connsiteY1" fmla="*/ 482600 h 4820900"/>
              <a:gd name="connsiteX2" fmla="*/ 2906698 w 2906698"/>
              <a:gd name="connsiteY2" fmla="*/ 4820900 h 4820900"/>
              <a:gd name="connsiteX3" fmla="*/ 177800 w 2906698"/>
              <a:gd name="connsiteY3" fmla="*/ 2280900 h 4820900"/>
              <a:gd name="connsiteX4" fmla="*/ 0 w 2906698"/>
              <a:gd name="connsiteY4" fmla="*/ 0 h 4820900"/>
              <a:gd name="connsiteX0" fmla="*/ 0 w 3084498"/>
              <a:gd name="connsiteY0" fmla="*/ 0 h 2661900"/>
              <a:gd name="connsiteX1" fmla="*/ 2906698 w 3084498"/>
              <a:gd name="connsiteY1" fmla="*/ 482600 h 2661900"/>
              <a:gd name="connsiteX2" fmla="*/ 3084498 w 3084498"/>
              <a:gd name="connsiteY2" fmla="*/ 2661900 h 2661900"/>
              <a:gd name="connsiteX3" fmla="*/ 177800 w 3084498"/>
              <a:gd name="connsiteY3" fmla="*/ 2280900 h 2661900"/>
              <a:gd name="connsiteX4" fmla="*/ 0 w 3084498"/>
              <a:gd name="connsiteY4" fmla="*/ 0 h 2661900"/>
              <a:gd name="connsiteX0" fmla="*/ 330200 w 2906698"/>
              <a:gd name="connsiteY0" fmla="*/ 0 h 2865100"/>
              <a:gd name="connsiteX1" fmla="*/ 2728898 w 2906698"/>
              <a:gd name="connsiteY1" fmla="*/ 685800 h 2865100"/>
              <a:gd name="connsiteX2" fmla="*/ 2906698 w 2906698"/>
              <a:gd name="connsiteY2" fmla="*/ 2865100 h 2865100"/>
              <a:gd name="connsiteX3" fmla="*/ 0 w 2906698"/>
              <a:gd name="connsiteY3" fmla="*/ 2484100 h 2865100"/>
              <a:gd name="connsiteX4" fmla="*/ 330200 w 2906698"/>
              <a:gd name="connsiteY4" fmla="*/ 0 h 2865100"/>
              <a:gd name="connsiteX0" fmla="*/ 0 w 2576498"/>
              <a:gd name="connsiteY0" fmla="*/ 0 h 2865100"/>
              <a:gd name="connsiteX1" fmla="*/ 2398698 w 2576498"/>
              <a:gd name="connsiteY1" fmla="*/ 685800 h 2865100"/>
              <a:gd name="connsiteX2" fmla="*/ 2576498 w 2576498"/>
              <a:gd name="connsiteY2" fmla="*/ 2865100 h 2865100"/>
              <a:gd name="connsiteX3" fmla="*/ 50800 w 2576498"/>
              <a:gd name="connsiteY3" fmla="*/ 2433300 h 2865100"/>
              <a:gd name="connsiteX4" fmla="*/ 0 w 2576498"/>
              <a:gd name="connsiteY4" fmla="*/ 0 h 2865100"/>
              <a:gd name="connsiteX0" fmla="*/ 0 w 2576498"/>
              <a:gd name="connsiteY0" fmla="*/ 0 h 2433300"/>
              <a:gd name="connsiteX1" fmla="*/ 2398698 w 2576498"/>
              <a:gd name="connsiteY1" fmla="*/ 685800 h 2433300"/>
              <a:gd name="connsiteX2" fmla="*/ 2576498 w 2576498"/>
              <a:gd name="connsiteY2" fmla="*/ 2433300 h 2433300"/>
              <a:gd name="connsiteX3" fmla="*/ 50800 w 2576498"/>
              <a:gd name="connsiteY3" fmla="*/ 2433300 h 2433300"/>
              <a:gd name="connsiteX4" fmla="*/ 0 w 2576498"/>
              <a:gd name="connsiteY4" fmla="*/ 0 h 2433300"/>
              <a:gd name="connsiteX0" fmla="*/ 0 w 2744150"/>
              <a:gd name="connsiteY0" fmla="*/ 0 h 2433300"/>
              <a:gd name="connsiteX1" fmla="*/ 2744150 w 2744150"/>
              <a:gd name="connsiteY1" fmla="*/ 613834 h 2433300"/>
              <a:gd name="connsiteX2" fmla="*/ 2576498 w 2744150"/>
              <a:gd name="connsiteY2" fmla="*/ 2433300 h 2433300"/>
              <a:gd name="connsiteX3" fmla="*/ 50800 w 2744150"/>
              <a:gd name="connsiteY3" fmla="*/ 2433300 h 2433300"/>
              <a:gd name="connsiteX4" fmla="*/ 0 w 2744150"/>
              <a:gd name="connsiteY4" fmla="*/ 0 h 2433300"/>
              <a:gd name="connsiteX0" fmla="*/ 302857 w 2693350"/>
              <a:gd name="connsiteY0" fmla="*/ 0 h 2689999"/>
              <a:gd name="connsiteX1" fmla="*/ 2693350 w 2693350"/>
              <a:gd name="connsiteY1" fmla="*/ 870533 h 2689999"/>
              <a:gd name="connsiteX2" fmla="*/ 2525698 w 2693350"/>
              <a:gd name="connsiteY2" fmla="*/ 2689999 h 2689999"/>
              <a:gd name="connsiteX3" fmla="*/ 0 w 2693350"/>
              <a:gd name="connsiteY3" fmla="*/ 2689999 h 2689999"/>
              <a:gd name="connsiteX4" fmla="*/ 302857 w 2693350"/>
              <a:gd name="connsiteY4" fmla="*/ 0 h 2689999"/>
              <a:gd name="connsiteX0" fmla="*/ 133632 w 2693350"/>
              <a:gd name="connsiteY0" fmla="*/ 0 h 2103808"/>
              <a:gd name="connsiteX1" fmla="*/ 2693350 w 2693350"/>
              <a:gd name="connsiteY1" fmla="*/ 284342 h 2103808"/>
              <a:gd name="connsiteX2" fmla="*/ 2525698 w 2693350"/>
              <a:gd name="connsiteY2" fmla="*/ 2103808 h 2103808"/>
              <a:gd name="connsiteX3" fmla="*/ 0 w 2693350"/>
              <a:gd name="connsiteY3" fmla="*/ 2103808 h 2103808"/>
              <a:gd name="connsiteX4" fmla="*/ 133632 w 2693350"/>
              <a:gd name="connsiteY4" fmla="*/ 0 h 2103808"/>
              <a:gd name="connsiteX0" fmla="*/ 334925 w 2693350"/>
              <a:gd name="connsiteY0" fmla="*/ 0 h 2625712"/>
              <a:gd name="connsiteX1" fmla="*/ 2693350 w 2693350"/>
              <a:gd name="connsiteY1" fmla="*/ 806246 h 2625712"/>
              <a:gd name="connsiteX2" fmla="*/ 2525698 w 2693350"/>
              <a:gd name="connsiteY2" fmla="*/ 2625712 h 2625712"/>
              <a:gd name="connsiteX3" fmla="*/ 0 w 2693350"/>
              <a:gd name="connsiteY3" fmla="*/ 2625712 h 2625712"/>
              <a:gd name="connsiteX4" fmla="*/ 334925 w 2693350"/>
              <a:gd name="connsiteY4" fmla="*/ 0 h 2625712"/>
              <a:gd name="connsiteX0" fmla="*/ 800522 w 3158947"/>
              <a:gd name="connsiteY0" fmla="*/ 0 h 2625712"/>
              <a:gd name="connsiteX1" fmla="*/ 3158947 w 3158947"/>
              <a:gd name="connsiteY1" fmla="*/ 806246 h 2625712"/>
              <a:gd name="connsiteX2" fmla="*/ 2991295 w 3158947"/>
              <a:gd name="connsiteY2" fmla="*/ 2625712 h 2625712"/>
              <a:gd name="connsiteX3" fmla="*/ 0 w 3158947"/>
              <a:gd name="connsiteY3" fmla="*/ 2336118 h 2625712"/>
              <a:gd name="connsiteX4" fmla="*/ 800522 w 3158947"/>
              <a:gd name="connsiteY4" fmla="*/ 0 h 2625712"/>
              <a:gd name="connsiteX0" fmla="*/ 800522 w 3158947"/>
              <a:gd name="connsiteY0" fmla="*/ 0 h 2727353"/>
              <a:gd name="connsiteX1" fmla="*/ 3158947 w 3158947"/>
              <a:gd name="connsiteY1" fmla="*/ 806246 h 2727353"/>
              <a:gd name="connsiteX2" fmla="*/ 2720112 w 3158947"/>
              <a:gd name="connsiteY2" fmla="*/ 2727353 h 2727353"/>
              <a:gd name="connsiteX3" fmla="*/ 0 w 3158947"/>
              <a:gd name="connsiteY3" fmla="*/ 2336118 h 2727353"/>
              <a:gd name="connsiteX4" fmla="*/ 800522 w 3158947"/>
              <a:gd name="connsiteY4" fmla="*/ 0 h 2727353"/>
              <a:gd name="connsiteX0" fmla="*/ 800522 w 3158947"/>
              <a:gd name="connsiteY0" fmla="*/ 0 h 2683511"/>
              <a:gd name="connsiteX1" fmla="*/ 3158947 w 3158947"/>
              <a:gd name="connsiteY1" fmla="*/ 806246 h 2683511"/>
              <a:gd name="connsiteX2" fmla="*/ 2494322 w 3158947"/>
              <a:gd name="connsiteY2" fmla="*/ 2683511 h 2683511"/>
              <a:gd name="connsiteX3" fmla="*/ 0 w 3158947"/>
              <a:gd name="connsiteY3" fmla="*/ 2336118 h 2683511"/>
              <a:gd name="connsiteX4" fmla="*/ 800522 w 3158947"/>
              <a:gd name="connsiteY4" fmla="*/ 0 h 26835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947" h="2683511">
                <a:moveTo>
                  <a:pt x="800522" y="0"/>
                </a:moveTo>
                <a:lnTo>
                  <a:pt x="3158947" y="806246"/>
                </a:lnTo>
                <a:lnTo>
                  <a:pt x="2494322" y="2683511"/>
                </a:lnTo>
                <a:lnTo>
                  <a:pt x="0" y="2336118"/>
                </a:lnTo>
                <a:lnTo>
                  <a:pt x="800522" y="0"/>
                </a:lnTo>
                <a:close/>
              </a:path>
            </a:pathLst>
          </a:custGeom>
          <a:blipFill>
            <a:blip r:embed="rId5"/>
            <a:stretch>
              <a:fillRect l="-1000" r="-1048"/>
            </a:stretch>
          </a:blipFill>
        </p:spPr>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alphaModFix amt="60000"/>
            </a:blip>
            <a:stretch>
              <a:fillRect l="-8" r="-8"/>
            </a:stretch>
          </a:blipFill>
        </p:spPr>
      </p:sp>
      <p:sp>
        <p:nvSpPr>
          <p:cNvPr id="3" name="TextBox 3"/>
          <p:cNvSpPr txBox="1"/>
          <p:nvPr/>
        </p:nvSpPr>
        <p:spPr>
          <a:xfrm>
            <a:off x="2445314" y="4341553"/>
            <a:ext cx="9651888" cy="2269534"/>
          </a:xfrm>
          <a:prstGeom prst="rect">
            <a:avLst/>
          </a:prstGeom>
        </p:spPr>
        <p:txBody>
          <a:bodyPr lIns="0" tIns="0" rIns="0" bIns="0" rtlCol="0" anchor="t">
            <a:spAutoFit/>
          </a:bodyPr>
          <a:lstStyle/>
          <a:p>
            <a:pPr algn="l">
              <a:lnSpc>
                <a:spcPts val="17956"/>
              </a:lnSpc>
            </a:pPr>
            <a:r>
              <a:rPr lang="en-US" sz="14963">
                <a:solidFill>
                  <a:srgbClr val="17204E"/>
                </a:solidFill>
                <a:latin typeface="DM Sans"/>
                <a:ea typeface="DM Sans"/>
                <a:cs typeface="DM Sans"/>
                <a:sym typeface="DM Sans"/>
              </a:rPr>
              <a:t>Thank You</a:t>
            </a:r>
          </a:p>
        </p:txBody>
      </p:sp>
      <p:sp>
        <p:nvSpPr>
          <p:cNvPr id="4" name="Freeform 4"/>
          <p:cNvSpPr/>
          <p:nvPr/>
        </p:nvSpPr>
        <p:spPr>
          <a:xfrm flipH="1">
            <a:off x="13909180" y="1599450"/>
            <a:ext cx="4405646" cy="8687550"/>
          </a:xfrm>
          <a:custGeom>
            <a:avLst/>
            <a:gdLst/>
            <a:ahLst/>
            <a:cxnLst/>
            <a:rect l="l" t="t" r="r" b="b"/>
            <a:pathLst>
              <a:path w="4405646" h="8687550">
                <a:moveTo>
                  <a:pt x="4405646" y="0"/>
                </a:moveTo>
                <a:lnTo>
                  <a:pt x="0" y="0"/>
                </a:lnTo>
                <a:lnTo>
                  <a:pt x="0" y="8687550"/>
                </a:lnTo>
                <a:lnTo>
                  <a:pt x="4405646" y="8687550"/>
                </a:lnTo>
                <a:lnTo>
                  <a:pt x="4405646" y="0"/>
                </a:lnTo>
                <a:close/>
              </a:path>
            </a:pathLst>
          </a:custGeom>
          <a:blipFill>
            <a:blip r:embed="rId4"/>
            <a:stretch>
              <a:fillRect l="-97199" b="-4"/>
            </a:stretch>
          </a:blipFill>
        </p:spPr>
      </p:sp>
      <p:sp>
        <p:nvSpPr>
          <p:cNvPr id="5" name="Freeform 5"/>
          <p:cNvSpPr/>
          <p:nvPr/>
        </p:nvSpPr>
        <p:spPr>
          <a:xfrm flipH="1">
            <a:off x="11184644" y="8090580"/>
            <a:ext cx="4405648" cy="2193054"/>
          </a:xfrm>
          <a:custGeom>
            <a:avLst/>
            <a:gdLst/>
            <a:ahLst/>
            <a:cxnLst/>
            <a:rect l="l" t="t" r="r" b="b"/>
            <a:pathLst>
              <a:path w="4405648" h="2193054">
                <a:moveTo>
                  <a:pt x="4405648" y="0"/>
                </a:moveTo>
                <a:lnTo>
                  <a:pt x="0" y="0"/>
                </a:lnTo>
                <a:lnTo>
                  <a:pt x="0" y="2193054"/>
                </a:lnTo>
                <a:lnTo>
                  <a:pt x="4405648" y="2193054"/>
                </a:lnTo>
                <a:lnTo>
                  <a:pt x="4405648" y="0"/>
                </a:lnTo>
                <a:close/>
              </a:path>
            </a:pathLst>
          </a:custGeom>
          <a:blipFill>
            <a:blip r:embed="rId5"/>
            <a:stretch>
              <a:fillRect b="-100810"/>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050" y="0"/>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alphaModFix amt="60000"/>
            </a:blip>
            <a:stretch>
              <a:fillRect l="-8" r="-8"/>
            </a:stretch>
          </a:blipFill>
        </p:spPr>
      </p:sp>
      <p:sp>
        <p:nvSpPr>
          <p:cNvPr id="3" name="Freeform 3"/>
          <p:cNvSpPr/>
          <p:nvPr/>
        </p:nvSpPr>
        <p:spPr>
          <a:xfrm>
            <a:off x="10084600" y="0"/>
            <a:ext cx="8203398" cy="10287004"/>
          </a:xfrm>
          <a:custGeom>
            <a:avLst/>
            <a:gdLst/>
            <a:ahLst/>
            <a:cxnLst/>
            <a:rect l="l" t="t" r="r" b="b"/>
            <a:pathLst>
              <a:path w="8203398" h="10287004">
                <a:moveTo>
                  <a:pt x="0" y="0"/>
                </a:moveTo>
                <a:lnTo>
                  <a:pt x="8203398" y="0"/>
                </a:lnTo>
                <a:lnTo>
                  <a:pt x="8203398" y="10287004"/>
                </a:lnTo>
                <a:lnTo>
                  <a:pt x="0" y="10287004"/>
                </a:lnTo>
                <a:lnTo>
                  <a:pt x="0" y="0"/>
                </a:lnTo>
                <a:close/>
              </a:path>
            </a:pathLst>
          </a:custGeom>
          <a:blipFill>
            <a:blip r:embed="rId4"/>
            <a:stretch>
              <a:fillRect t="-1939" r="-83099" b="-44015"/>
            </a:stretch>
          </a:blipFill>
        </p:spPr>
      </p:sp>
      <p:sp>
        <p:nvSpPr>
          <p:cNvPr id="4" name="TextBox 4"/>
          <p:cNvSpPr txBox="1"/>
          <p:nvPr/>
        </p:nvSpPr>
        <p:spPr>
          <a:xfrm>
            <a:off x="461844" y="6270325"/>
            <a:ext cx="10084600" cy="1514475"/>
          </a:xfrm>
          <a:prstGeom prst="rect">
            <a:avLst/>
          </a:prstGeom>
        </p:spPr>
        <p:txBody>
          <a:bodyPr lIns="0" tIns="0" rIns="0" bIns="0" rtlCol="0" anchor="t">
            <a:spAutoFit/>
          </a:bodyPr>
          <a:lstStyle/>
          <a:p>
            <a:pPr algn="l">
              <a:lnSpc>
                <a:spcPts val="11999"/>
              </a:lnSpc>
            </a:pPr>
            <a:r>
              <a:rPr lang="en-US" sz="9999">
                <a:solidFill>
                  <a:srgbClr val="17204E"/>
                </a:solidFill>
                <a:latin typeface="DM Sans"/>
                <a:ea typeface="DM Sans"/>
                <a:cs typeface="DM Sans"/>
                <a:sym typeface="DM Sans"/>
              </a:rPr>
              <a:t>INTRODUCTION</a:t>
            </a:r>
          </a:p>
        </p:txBody>
      </p:sp>
      <p:sp>
        <p:nvSpPr>
          <p:cNvPr id="5" name="TextBox 5"/>
          <p:cNvSpPr txBox="1"/>
          <p:nvPr/>
        </p:nvSpPr>
        <p:spPr>
          <a:xfrm>
            <a:off x="11976075" y="5865512"/>
            <a:ext cx="4790550" cy="3838575"/>
          </a:xfrm>
          <a:prstGeom prst="rect">
            <a:avLst/>
          </a:prstGeom>
        </p:spPr>
        <p:txBody>
          <a:bodyPr lIns="0" tIns="0" rIns="0" bIns="0" rtlCol="0" anchor="t">
            <a:spAutoFit/>
          </a:bodyPr>
          <a:lstStyle/>
          <a:p>
            <a:pPr algn="ctr">
              <a:lnSpc>
                <a:spcPts val="30239"/>
              </a:lnSpc>
            </a:pPr>
            <a:r>
              <a:rPr lang="en-US" sz="25200">
                <a:solidFill>
                  <a:srgbClr val="17204E"/>
                </a:solidFill>
                <a:latin typeface="DM Sans"/>
                <a:ea typeface="DM Sans"/>
                <a:cs typeface="DM Sans"/>
                <a:sym typeface="DM Sans"/>
              </a:rPr>
              <a:t>01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519" y="-2"/>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alphaModFix amt="60000"/>
            </a:blip>
            <a:stretch>
              <a:fillRect l="-8" r="-8"/>
            </a:stretch>
          </a:blipFill>
        </p:spPr>
      </p:sp>
      <p:sp>
        <p:nvSpPr>
          <p:cNvPr id="3" name="Freeform 3"/>
          <p:cNvSpPr/>
          <p:nvPr/>
        </p:nvSpPr>
        <p:spPr>
          <a:xfrm rot="11132436">
            <a:off x="-173766" y="7810822"/>
            <a:ext cx="1596654" cy="2590108"/>
          </a:xfrm>
          <a:custGeom>
            <a:avLst/>
            <a:gdLst>
              <a:gd name="connsiteX0" fmla="*/ 2209800 w 4252898"/>
              <a:gd name="connsiteY0" fmla="*/ 0 h 4693900"/>
              <a:gd name="connsiteX1" fmla="*/ 4252898 w 4252898"/>
              <a:gd name="connsiteY1" fmla="*/ 355600 h 4693900"/>
              <a:gd name="connsiteX2" fmla="*/ 4252898 w 4252898"/>
              <a:gd name="connsiteY2" fmla="*/ 4693900 h 4693900"/>
              <a:gd name="connsiteX3" fmla="*/ 0 w 4252898"/>
              <a:gd name="connsiteY3" fmla="*/ 4693900 h 4693900"/>
              <a:gd name="connsiteX4" fmla="*/ 2209800 w 4252898"/>
              <a:gd name="connsiteY4" fmla="*/ 0 h 4693900"/>
              <a:gd name="connsiteX0" fmla="*/ 0 w 2043098"/>
              <a:gd name="connsiteY0" fmla="*/ 0 h 4693900"/>
              <a:gd name="connsiteX1" fmla="*/ 2043098 w 2043098"/>
              <a:gd name="connsiteY1" fmla="*/ 355600 h 4693900"/>
              <a:gd name="connsiteX2" fmla="*/ 2043098 w 2043098"/>
              <a:gd name="connsiteY2" fmla="*/ 4693900 h 4693900"/>
              <a:gd name="connsiteX3" fmla="*/ 330200 w 2043098"/>
              <a:gd name="connsiteY3" fmla="*/ 1747500 h 4693900"/>
              <a:gd name="connsiteX4" fmla="*/ 0 w 2043098"/>
              <a:gd name="connsiteY4" fmla="*/ 0 h 4693900"/>
              <a:gd name="connsiteX0" fmla="*/ 0 w 2043098"/>
              <a:gd name="connsiteY0" fmla="*/ 0 h 1747500"/>
              <a:gd name="connsiteX1" fmla="*/ 2043098 w 2043098"/>
              <a:gd name="connsiteY1" fmla="*/ 355600 h 1747500"/>
              <a:gd name="connsiteX2" fmla="*/ 1941498 w 2043098"/>
              <a:gd name="connsiteY2" fmla="*/ 1747500 h 1747500"/>
              <a:gd name="connsiteX3" fmla="*/ 330200 w 2043098"/>
              <a:gd name="connsiteY3" fmla="*/ 1747500 h 1747500"/>
              <a:gd name="connsiteX4" fmla="*/ 0 w 2043098"/>
              <a:gd name="connsiteY4" fmla="*/ 0 h 1747500"/>
              <a:gd name="connsiteX0" fmla="*/ 0 w 1839898"/>
              <a:gd name="connsiteY0" fmla="*/ 0 h 2077700"/>
              <a:gd name="connsiteX1" fmla="*/ 1839898 w 1839898"/>
              <a:gd name="connsiteY1" fmla="*/ 685800 h 2077700"/>
              <a:gd name="connsiteX2" fmla="*/ 1738298 w 1839898"/>
              <a:gd name="connsiteY2" fmla="*/ 2077700 h 2077700"/>
              <a:gd name="connsiteX3" fmla="*/ 127000 w 1839898"/>
              <a:gd name="connsiteY3" fmla="*/ 2077700 h 2077700"/>
              <a:gd name="connsiteX4" fmla="*/ 0 w 1839898"/>
              <a:gd name="connsiteY4" fmla="*/ 0 h 2077700"/>
              <a:gd name="connsiteX0" fmla="*/ 0 w 1839898"/>
              <a:gd name="connsiteY0" fmla="*/ 0 h 2103100"/>
              <a:gd name="connsiteX1" fmla="*/ 1839898 w 1839898"/>
              <a:gd name="connsiteY1" fmla="*/ 685800 h 2103100"/>
              <a:gd name="connsiteX2" fmla="*/ 1738298 w 1839898"/>
              <a:gd name="connsiteY2" fmla="*/ 2077700 h 2103100"/>
              <a:gd name="connsiteX3" fmla="*/ 0 w 1839898"/>
              <a:gd name="connsiteY3" fmla="*/ 2103100 h 2103100"/>
              <a:gd name="connsiteX4" fmla="*/ 0 w 1839898"/>
              <a:gd name="connsiteY4" fmla="*/ 0 h 2103100"/>
              <a:gd name="connsiteX0" fmla="*/ 0 w 1738298"/>
              <a:gd name="connsiteY0" fmla="*/ 76200 h 2179300"/>
              <a:gd name="connsiteX1" fmla="*/ 1408098 w 1738298"/>
              <a:gd name="connsiteY1" fmla="*/ 0 h 2179300"/>
              <a:gd name="connsiteX2" fmla="*/ 1738298 w 1738298"/>
              <a:gd name="connsiteY2" fmla="*/ 2153900 h 2179300"/>
              <a:gd name="connsiteX3" fmla="*/ 0 w 1738298"/>
              <a:gd name="connsiteY3" fmla="*/ 2179300 h 2179300"/>
              <a:gd name="connsiteX4" fmla="*/ 0 w 1738298"/>
              <a:gd name="connsiteY4" fmla="*/ 76200 h 2179300"/>
              <a:gd name="connsiteX0" fmla="*/ 0 w 1596654"/>
              <a:gd name="connsiteY0" fmla="*/ 76200 h 2429701"/>
              <a:gd name="connsiteX1" fmla="*/ 1408098 w 1596654"/>
              <a:gd name="connsiteY1" fmla="*/ 0 h 2429701"/>
              <a:gd name="connsiteX2" fmla="*/ 1596654 w 1596654"/>
              <a:gd name="connsiteY2" fmla="*/ 2429701 h 2429701"/>
              <a:gd name="connsiteX3" fmla="*/ 0 w 1596654"/>
              <a:gd name="connsiteY3" fmla="*/ 2179300 h 2429701"/>
              <a:gd name="connsiteX4" fmla="*/ 0 w 1596654"/>
              <a:gd name="connsiteY4" fmla="*/ 76200 h 2429701"/>
              <a:gd name="connsiteX0" fmla="*/ 0 w 1596654"/>
              <a:gd name="connsiteY0" fmla="*/ 151693 h 2505194"/>
              <a:gd name="connsiteX1" fmla="*/ 1397746 w 1596654"/>
              <a:gd name="connsiteY1" fmla="*/ 0 h 2505194"/>
              <a:gd name="connsiteX2" fmla="*/ 1596654 w 1596654"/>
              <a:gd name="connsiteY2" fmla="*/ 2505194 h 2505194"/>
              <a:gd name="connsiteX3" fmla="*/ 0 w 1596654"/>
              <a:gd name="connsiteY3" fmla="*/ 2254793 h 2505194"/>
              <a:gd name="connsiteX4" fmla="*/ 0 w 1596654"/>
              <a:gd name="connsiteY4" fmla="*/ 151693 h 2505194"/>
              <a:gd name="connsiteX0" fmla="*/ 0 w 1596654"/>
              <a:gd name="connsiteY0" fmla="*/ 236607 h 2590108"/>
              <a:gd name="connsiteX1" fmla="*/ 1259034 w 1596654"/>
              <a:gd name="connsiteY1" fmla="*/ 0 h 2590108"/>
              <a:gd name="connsiteX2" fmla="*/ 1596654 w 1596654"/>
              <a:gd name="connsiteY2" fmla="*/ 2590108 h 2590108"/>
              <a:gd name="connsiteX3" fmla="*/ 0 w 1596654"/>
              <a:gd name="connsiteY3" fmla="*/ 2339707 h 2590108"/>
              <a:gd name="connsiteX4" fmla="*/ 0 w 1596654"/>
              <a:gd name="connsiteY4" fmla="*/ 236607 h 2590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6654" h="2590108">
                <a:moveTo>
                  <a:pt x="0" y="236607"/>
                </a:moveTo>
                <a:lnTo>
                  <a:pt x="1259034" y="0"/>
                </a:lnTo>
                <a:lnTo>
                  <a:pt x="1596654" y="2590108"/>
                </a:lnTo>
                <a:lnTo>
                  <a:pt x="0" y="2339707"/>
                </a:lnTo>
                <a:lnTo>
                  <a:pt x="0" y="236607"/>
                </a:lnTo>
                <a:close/>
              </a:path>
            </a:pathLst>
          </a:custGeom>
          <a:blipFill>
            <a:blip r:embed="rId4"/>
            <a:stretch>
              <a:fillRect l="-1000" r="-1048"/>
            </a:stretch>
          </a:blipFill>
        </p:spPr>
      </p:sp>
      <p:sp>
        <p:nvSpPr>
          <p:cNvPr id="4" name="Freeform 4"/>
          <p:cNvSpPr/>
          <p:nvPr/>
        </p:nvSpPr>
        <p:spPr>
          <a:xfrm>
            <a:off x="15907681" y="284316"/>
            <a:ext cx="2499052" cy="10372602"/>
          </a:xfrm>
          <a:custGeom>
            <a:avLst/>
            <a:gdLst>
              <a:gd name="connsiteX0" fmla="*/ 0 w 4505652"/>
              <a:gd name="connsiteY0" fmla="*/ 0 h 11109202"/>
              <a:gd name="connsiteX1" fmla="*/ 2499052 w 4505652"/>
              <a:gd name="connsiteY1" fmla="*/ 1066800 h 11109202"/>
              <a:gd name="connsiteX2" fmla="*/ 4505652 w 4505652"/>
              <a:gd name="connsiteY2" fmla="*/ 11109202 h 11109202"/>
              <a:gd name="connsiteX3" fmla="*/ 0 w 4505652"/>
              <a:gd name="connsiteY3" fmla="*/ 11109202 h 11109202"/>
              <a:gd name="connsiteX4" fmla="*/ 0 w 4505652"/>
              <a:gd name="connsiteY4" fmla="*/ 0 h 11109202"/>
              <a:gd name="connsiteX0" fmla="*/ 0 w 2499052"/>
              <a:gd name="connsiteY0" fmla="*/ 0 h 11109202"/>
              <a:gd name="connsiteX1" fmla="*/ 2499052 w 2499052"/>
              <a:gd name="connsiteY1" fmla="*/ 1066800 h 11109202"/>
              <a:gd name="connsiteX2" fmla="*/ 2295852 w 2499052"/>
              <a:gd name="connsiteY2" fmla="*/ 10753602 h 11109202"/>
              <a:gd name="connsiteX3" fmla="*/ 0 w 2499052"/>
              <a:gd name="connsiteY3" fmla="*/ 11109202 h 11109202"/>
              <a:gd name="connsiteX4" fmla="*/ 0 w 2499052"/>
              <a:gd name="connsiteY4" fmla="*/ 0 h 11109202"/>
              <a:gd name="connsiteX0" fmla="*/ 1930400 w 2499052"/>
              <a:gd name="connsiteY0" fmla="*/ 0 h 10601202"/>
              <a:gd name="connsiteX1" fmla="*/ 2499052 w 2499052"/>
              <a:gd name="connsiteY1" fmla="*/ 558800 h 10601202"/>
              <a:gd name="connsiteX2" fmla="*/ 2295852 w 2499052"/>
              <a:gd name="connsiteY2" fmla="*/ 10245602 h 10601202"/>
              <a:gd name="connsiteX3" fmla="*/ 0 w 2499052"/>
              <a:gd name="connsiteY3" fmla="*/ 10601202 h 10601202"/>
              <a:gd name="connsiteX4" fmla="*/ 1930400 w 2499052"/>
              <a:gd name="connsiteY4" fmla="*/ 0 h 10601202"/>
              <a:gd name="connsiteX0" fmla="*/ 812800 w 2499052"/>
              <a:gd name="connsiteY0" fmla="*/ 0 h 10372602"/>
              <a:gd name="connsiteX1" fmla="*/ 2499052 w 2499052"/>
              <a:gd name="connsiteY1" fmla="*/ 330200 h 10372602"/>
              <a:gd name="connsiteX2" fmla="*/ 2295852 w 2499052"/>
              <a:gd name="connsiteY2" fmla="*/ 10017002 h 10372602"/>
              <a:gd name="connsiteX3" fmla="*/ 0 w 2499052"/>
              <a:gd name="connsiteY3" fmla="*/ 10372602 h 10372602"/>
              <a:gd name="connsiteX4" fmla="*/ 812800 w 2499052"/>
              <a:gd name="connsiteY4" fmla="*/ 0 h 10372602"/>
              <a:gd name="connsiteX0" fmla="*/ 127000 w 2499052"/>
              <a:gd name="connsiteY0" fmla="*/ 0 h 10372602"/>
              <a:gd name="connsiteX1" fmla="*/ 2499052 w 2499052"/>
              <a:gd name="connsiteY1" fmla="*/ 330200 h 10372602"/>
              <a:gd name="connsiteX2" fmla="*/ 2295852 w 2499052"/>
              <a:gd name="connsiteY2" fmla="*/ 10017002 h 10372602"/>
              <a:gd name="connsiteX3" fmla="*/ 0 w 2499052"/>
              <a:gd name="connsiteY3" fmla="*/ 10372602 h 10372602"/>
              <a:gd name="connsiteX4" fmla="*/ 127000 w 2499052"/>
              <a:gd name="connsiteY4" fmla="*/ 0 h 103726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9052" h="10372602">
                <a:moveTo>
                  <a:pt x="127000" y="0"/>
                </a:moveTo>
                <a:lnTo>
                  <a:pt x="2499052" y="330200"/>
                </a:lnTo>
                <a:lnTo>
                  <a:pt x="2295852" y="10017002"/>
                </a:lnTo>
                <a:lnTo>
                  <a:pt x="0" y="10372602"/>
                </a:lnTo>
                <a:lnTo>
                  <a:pt x="127000" y="0"/>
                </a:lnTo>
                <a:close/>
              </a:path>
            </a:pathLst>
          </a:custGeom>
          <a:blipFill>
            <a:blip r:embed="rId5"/>
            <a:stretch>
              <a:fillRect r="-146561"/>
            </a:stretch>
          </a:blipFill>
        </p:spPr>
      </p:sp>
      <p:grpSp>
        <p:nvGrpSpPr>
          <p:cNvPr id="5" name="Group 5"/>
          <p:cNvGrpSpPr/>
          <p:nvPr/>
        </p:nvGrpSpPr>
        <p:grpSpPr>
          <a:xfrm>
            <a:off x="1532883" y="5406750"/>
            <a:ext cx="5696288" cy="4578775"/>
            <a:chOff x="0" y="0"/>
            <a:chExt cx="7595051" cy="6105034"/>
          </a:xfrm>
        </p:grpSpPr>
        <p:sp>
          <p:nvSpPr>
            <p:cNvPr id="6" name="Freeform 6"/>
            <p:cNvSpPr/>
            <p:nvPr/>
          </p:nvSpPr>
          <p:spPr>
            <a:xfrm>
              <a:off x="0" y="85156"/>
              <a:ext cx="1236526" cy="1221602"/>
            </a:xfrm>
            <a:custGeom>
              <a:avLst/>
              <a:gdLst/>
              <a:ahLst/>
              <a:cxnLst/>
              <a:rect l="l" t="t" r="r" b="b"/>
              <a:pathLst>
                <a:path w="1236526" h="1221602">
                  <a:moveTo>
                    <a:pt x="0" y="0"/>
                  </a:moveTo>
                  <a:lnTo>
                    <a:pt x="1236526" y="0"/>
                  </a:lnTo>
                  <a:lnTo>
                    <a:pt x="1236526" y="1221602"/>
                  </a:lnTo>
                  <a:lnTo>
                    <a:pt x="0" y="12216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0" y="4883432"/>
              <a:ext cx="1236526" cy="1221602"/>
            </a:xfrm>
            <a:custGeom>
              <a:avLst/>
              <a:gdLst/>
              <a:ahLst/>
              <a:cxnLst/>
              <a:rect l="l" t="t" r="r" b="b"/>
              <a:pathLst>
                <a:path w="1236526" h="1221602">
                  <a:moveTo>
                    <a:pt x="0" y="0"/>
                  </a:moveTo>
                  <a:lnTo>
                    <a:pt x="1236526" y="0"/>
                  </a:lnTo>
                  <a:lnTo>
                    <a:pt x="1236526" y="1221602"/>
                  </a:lnTo>
                  <a:lnTo>
                    <a:pt x="0" y="12216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a:off x="0" y="2592885"/>
              <a:ext cx="1236526" cy="1221602"/>
            </a:xfrm>
            <a:custGeom>
              <a:avLst/>
              <a:gdLst/>
              <a:ahLst/>
              <a:cxnLst/>
              <a:rect l="l" t="t" r="r" b="b"/>
              <a:pathLst>
                <a:path w="1236526" h="1221602">
                  <a:moveTo>
                    <a:pt x="0" y="0"/>
                  </a:moveTo>
                  <a:lnTo>
                    <a:pt x="1236526" y="0"/>
                  </a:lnTo>
                  <a:lnTo>
                    <a:pt x="1236526" y="1221602"/>
                  </a:lnTo>
                  <a:lnTo>
                    <a:pt x="0" y="122160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9" name="Freeform 9"/>
            <p:cNvSpPr/>
            <p:nvPr/>
          </p:nvSpPr>
          <p:spPr>
            <a:xfrm>
              <a:off x="1382128" y="0"/>
              <a:ext cx="6212923" cy="1391915"/>
            </a:xfrm>
            <a:custGeom>
              <a:avLst/>
              <a:gdLst/>
              <a:ahLst/>
              <a:cxnLst/>
              <a:rect l="l" t="t" r="r" b="b"/>
              <a:pathLst>
                <a:path w="6212923" h="1391915">
                  <a:moveTo>
                    <a:pt x="0" y="0"/>
                  </a:moveTo>
                  <a:lnTo>
                    <a:pt x="6212923" y="0"/>
                  </a:lnTo>
                  <a:lnTo>
                    <a:pt x="6212923" y="1391915"/>
                  </a:lnTo>
                  <a:lnTo>
                    <a:pt x="0" y="139191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1382128" y="2460859"/>
              <a:ext cx="6212923" cy="1391915"/>
            </a:xfrm>
            <a:custGeom>
              <a:avLst/>
              <a:gdLst/>
              <a:ahLst/>
              <a:cxnLst/>
              <a:rect l="l" t="t" r="r" b="b"/>
              <a:pathLst>
                <a:path w="6212923" h="1391915">
                  <a:moveTo>
                    <a:pt x="0" y="0"/>
                  </a:moveTo>
                  <a:lnTo>
                    <a:pt x="6212923" y="0"/>
                  </a:lnTo>
                  <a:lnTo>
                    <a:pt x="6212923" y="1391914"/>
                  </a:lnTo>
                  <a:lnTo>
                    <a:pt x="0" y="139191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1382128" y="4713119"/>
              <a:ext cx="6212923" cy="1391915"/>
            </a:xfrm>
            <a:custGeom>
              <a:avLst/>
              <a:gdLst/>
              <a:ahLst/>
              <a:cxnLst/>
              <a:rect l="l" t="t" r="r" b="b"/>
              <a:pathLst>
                <a:path w="6212923" h="1391915">
                  <a:moveTo>
                    <a:pt x="0" y="0"/>
                  </a:moveTo>
                  <a:lnTo>
                    <a:pt x="6212923" y="0"/>
                  </a:lnTo>
                  <a:lnTo>
                    <a:pt x="6212923" y="1391915"/>
                  </a:lnTo>
                  <a:lnTo>
                    <a:pt x="0" y="139191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sp>
        <p:nvSpPr>
          <p:cNvPr id="12" name="Freeform 12"/>
          <p:cNvSpPr/>
          <p:nvPr/>
        </p:nvSpPr>
        <p:spPr>
          <a:xfrm>
            <a:off x="9278611" y="1135182"/>
            <a:ext cx="6621956" cy="7971637"/>
          </a:xfrm>
          <a:custGeom>
            <a:avLst/>
            <a:gdLst/>
            <a:ahLst/>
            <a:cxnLst/>
            <a:rect l="l" t="t" r="r" b="b"/>
            <a:pathLst>
              <a:path w="6621956" h="7971637">
                <a:moveTo>
                  <a:pt x="0" y="0"/>
                </a:moveTo>
                <a:lnTo>
                  <a:pt x="6621955" y="0"/>
                </a:lnTo>
                <a:lnTo>
                  <a:pt x="6621955" y="7971636"/>
                </a:lnTo>
                <a:lnTo>
                  <a:pt x="0" y="7971636"/>
                </a:lnTo>
                <a:lnTo>
                  <a:pt x="0" y="0"/>
                </a:lnTo>
                <a:close/>
              </a:path>
            </a:pathLst>
          </a:custGeom>
          <a:blipFill>
            <a:blip r:embed="rId10"/>
            <a:stretch>
              <a:fillRect l="-4470" t="-11472" r="-4470"/>
            </a:stretch>
          </a:blipFill>
        </p:spPr>
      </p:sp>
      <p:sp>
        <p:nvSpPr>
          <p:cNvPr id="13" name="TextBox 13"/>
          <p:cNvSpPr txBox="1"/>
          <p:nvPr/>
        </p:nvSpPr>
        <p:spPr>
          <a:xfrm>
            <a:off x="312225" y="971950"/>
            <a:ext cx="9100950" cy="923925"/>
          </a:xfrm>
          <a:prstGeom prst="rect">
            <a:avLst/>
          </a:prstGeom>
        </p:spPr>
        <p:txBody>
          <a:bodyPr lIns="0" tIns="0" rIns="0" bIns="0" rtlCol="0" anchor="t">
            <a:spAutoFit/>
          </a:bodyPr>
          <a:lstStyle/>
          <a:p>
            <a:pPr algn="l">
              <a:lnSpc>
                <a:spcPts val="7200"/>
              </a:lnSpc>
            </a:pPr>
            <a:r>
              <a:rPr lang="en-US" sz="6000">
                <a:solidFill>
                  <a:srgbClr val="17204E"/>
                </a:solidFill>
                <a:latin typeface="DM Sans"/>
                <a:ea typeface="DM Sans"/>
                <a:cs typeface="DM Sans"/>
                <a:sym typeface="DM Sans"/>
              </a:rPr>
              <a:t>WHY MODELS MATTER</a:t>
            </a:r>
          </a:p>
        </p:txBody>
      </p:sp>
      <p:sp>
        <p:nvSpPr>
          <p:cNvPr id="14" name="TextBox 14"/>
          <p:cNvSpPr txBox="1"/>
          <p:nvPr/>
        </p:nvSpPr>
        <p:spPr>
          <a:xfrm>
            <a:off x="312225" y="2179633"/>
            <a:ext cx="8831775" cy="2042803"/>
          </a:xfrm>
          <a:prstGeom prst="rect">
            <a:avLst/>
          </a:prstGeom>
        </p:spPr>
        <p:txBody>
          <a:bodyPr lIns="0" tIns="0" rIns="0" bIns="0" rtlCol="0" anchor="t">
            <a:spAutoFit/>
          </a:bodyPr>
          <a:lstStyle/>
          <a:p>
            <a:pPr algn="l">
              <a:lnSpc>
                <a:spcPts val="4098"/>
              </a:lnSpc>
            </a:pPr>
            <a:r>
              <a:rPr lang="en-US" sz="3415">
                <a:solidFill>
                  <a:srgbClr val="17204E"/>
                </a:solidFill>
                <a:latin typeface="DM Sans"/>
                <a:ea typeface="DM Sans"/>
                <a:cs typeface="DM Sans"/>
                <a:sym typeface="DM Sans"/>
              </a:rPr>
              <a:t>Definition :-</a:t>
            </a:r>
          </a:p>
          <a:p>
            <a:pPr algn="l">
              <a:lnSpc>
                <a:spcPts val="4098"/>
              </a:lnSpc>
            </a:pPr>
            <a:r>
              <a:rPr lang="en-US" sz="3415">
                <a:solidFill>
                  <a:srgbClr val="17204E"/>
                </a:solidFill>
                <a:latin typeface="DM Sans"/>
                <a:ea typeface="DM Sans"/>
                <a:cs typeface="DM Sans"/>
                <a:sym typeface="DM Sans"/>
              </a:rPr>
              <a:t>Macroeconomic models simplify complex economic realities, helping to understand key relationships and predict outcomes.</a:t>
            </a:r>
          </a:p>
        </p:txBody>
      </p:sp>
      <p:sp>
        <p:nvSpPr>
          <p:cNvPr id="15" name="TextBox 15"/>
          <p:cNvSpPr txBox="1"/>
          <p:nvPr/>
        </p:nvSpPr>
        <p:spPr>
          <a:xfrm>
            <a:off x="312228" y="4578075"/>
            <a:ext cx="8831775" cy="542925"/>
          </a:xfrm>
          <a:prstGeom prst="rect">
            <a:avLst/>
          </a:prstGeom>
        </p:spPr>
        <p:txBody>
          <a:bodyPr lIns="0" tIns="0" rIns="0" bIns="0" rtlCol="0" anchor="t">
            <a:spAutoFit/>
          </a:bodyPr>
          <a:lstStyle/>
          <a:p>
            <a:pPr algn="ctr">
              <a:lnSpc>
                <a:spcPts val="4320"/>
              </a:lnSpc>
              <a:spcBef>
                <a:spcPct val="0"/>
              </a:spcBef>
            </a:pPr>
            <a:r>
              <a:rPr lang="en-US" sz="3600" b="1">
                <a:solidFill>
                  <a:srgbClr val="17204E"/>
                </a:solidFill>
                <a:latin typeface="DM Sans Bold"/>
                <a:ea typeface="DM Sans Bold"/>
                <a:cs typeface="DM Sans Bold"/>
                <a:sym typeface="DM Sans Bold"/>
              </a:rPr>
              <a:t>Important Macroeconomic Models</a:t>
            </a:r>
          </a:p>
        </p:txBody>
      </p:sp>
      <p:sp>
        <p:nvSpPr>
          <p:cNvPr id="16" name="TextBox 16"/>
          <p:cNvSpPr txBox="1"/>
          <p:nvPr/>
        </p:nvSpPr>
        <p:spPr>
          <a:xfrm>
            <a:off x="3477805" y="9175613"/>
            <a:ext cx="2769791" cy="542925"/>
          </a:xfrm>
          <a:prstGeom prst="rect">
            <a:avLst/>
          </a:prstGeom>
        </p:spPr>
        <p:txBody>
          <a:bodyPr lIns="0" tIns="0" rIns="0" bIns="0" rtlCol="0" anchor="t">
            <a:spAutoFit/>
          </a:bodyPr>
          <a:lstStyle/>
          <a:p>
            <a:pPr algn="ctr">
              <a:lnSpc>
                <a:spcPts val="4320"/>
              </a:lnSpc>
              <a:spcBef>
                <a:spcPct val="0"/>
              </a:spcBef>
            </a:pPr>
            <a:r>
              <a:rPr lang="en-US" sz="3600" b="1">
                <a:solidFill>
                  <a:srgbClr val="17204E"/>
                </a:solidFill>
                <a:latin typeface="DM Sans Bold"/>
                <a:ea typeface="DM Sans Bold"/>
                <a:cs typeface="DM Sans Bold"/>
                <a:sym typeface="DM Sans Bold"/>
              </a:rPr>
              <a:t>IS-LM Model</a:t>
            </a:r>
          </a:p>
        </p:txBody>
      </p:sp>
      <p:sp>
        <p:nvSpPr>
          <p:cNvPr id="17" name="TextBox 17"/>
          <p:cNvSpPr txBox="1"/>
          <p:nvPr/>
        </p:nvSpPr>
        <p:spPr>
          <a:xfrm>
            <a:off x="2690554" y="7432538"/>
            <a:ext cx="4344293" cy="542925"/>
          </a:xfrm>
          <a:prstGeom prst="rect">
            <a:avLst/>
          </a:prstGeom>
        </p:spPr>
        <p:txBody>
          <a:bodyPr lIns="0" tIns="0" rIns="0" bIns="0" rtlCol="0" anchor="t">
            <a:spAutoFit/>
          </a:bodyPr>
          <a:lstStyle/>
          <a:p>
            <a:pPr algn="ctr">
              <a:lnSpc>
                <a:spcPts val="4320"/>
              </a:lnSpc>
              <a:spcBef>
                <a:spcPct val="0"/>
              </a:spcBef>
            </a:pPr>
            <a:r>
              <a:rPr lang="en-US" sz="3600" b="1">
                <a:solidFill>
                  <a:srgbClr val="17204E"/>
                </a:solidFill>
                <a:latin typeface="DM Sans Bold"/>
                <a:ea typeface="DM Sans Bold"/>
                <a:cs typeface="DM Sans Bold"/>
                <a:sym typeface="DM Sans Bold"/>
              </a:rPr>
              <a:t>Keynesian Cross</a:t>
            </a:r>
          </a:p>
        </p:txBody>
      </p:sp>
      <p:sp>
        <p:nvSpPr>
          <p:cNvPr id="18" name="TextBox 18"/>
          <p:cNvSpPr txBox="1"/>
          <p:nvPr/>
        </p:nvSpPr>
        <p:spPr>
          <a:xfrm>
            <a:off x="2618943" y="5686425"/>
            <a:ext cx="4344293" cy="542925"/>
          </a:xfrm>
          <a:prstGeom prst="rect">
            <a:avLst/>
          </a:prstGeom>
        </p:spPr>
        <p:txBody>
          <a:bodyPr lIns="0" tIns="0" rIns="0" bIns="0" rtlCol="0" anchor="t">
            <a:spAutoFit/>
          </a:bodyPr>
          <a:lstStyle/>
          <a:p>
            <a:pPr algn="ctr">
              <a:lnSpc>
                <a:spcPts val="4320"/>
              </a:lnSpc>
              <a:spcBef>
                <a:spcPct val="0"/>
              </a:spcBef>
            </a:pPr>
            <a:r>
              <a:rPr lang="en-US" sz="3600" b="1">
                <a:solidFill>
                  <a:srgbClr val="17204E"/>
                </a:solidFill>
                <a:latin typeface="DM Sans Bold"/>
                <a:ea typeface="DM Sans Bold"/>
                <a:cs typeface="DM Sans Bold"/>
                <a:sym typeface="DM Sans Bold"/>
              </a:rPr>
              <a:t>Classical Model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34897"/>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alphaModFix amt="60000"/>
            </a:blip>
            <a:stretch>
              <a:fillRect l="-8" r="-8"/>
            </a:stretch>
          </a:blipFill>
        </p:spPr>
      </p:sp>
      <p:sp>
        <p:nvSpPr>
          <p:cNvPr id="3" name="Freeform 3"/>
          <p:cNvSpPr/>
          <p:nvPr/>
        </p:nvSpPr>
        <p:spPr>
          <a:xfrm>
            <a:off x="15932272" y="-661760"/>
            <a:ext cx="2346652" cy="11109202"/>
          </a:xfrm>
          <a:custGeom>
            <a:avLst/>
            <a:gdLst>
              <a:gd name="connsiteX0" fmla="*/ 0 w 4505652"/>
              <a:gd name="connsiteY0" fmla="*/ 0 h 11109202"/>
              <a:gd name="connsiteX1" fmla="*/ 2448252 w 4505652"/>
              <a:gd name="connsiteY1" fmla="*/ 1447800 h 11109202"/>
              <a:gd name="connsiteX2" fmla="*/ 4505652 w 4505652"/>
              <a:gd name="connsiteY2" fmla="*/ 11109202 h 11109202"/>
              <a:gd name="connsiteX3" fmla="*/ 0 w 4505652"/>
              <a:gd name="connsiteY3" fmla="*/ 11109202 h 11109202"/>
              <a:gd name="connsiteX4" fmla="*/ 0 w 4505652"/>
              <a:gd name="connsiteY4" fmla="*/ 0 h 11109202"/>
              <a:gd name="connsiteX0" fmla="*/ 0 w 2448252"/>
              <a:gd name="connsiteY0" fmla="*/ 0 h 11109202"/>
              <a:gd name="connsiteX1" fmla="*/ 2448252 w 2448252"/>
              <a:gd name="connsiteY1" fmla="*/ 1447800 h 11109202"/>
              <a:gd name="connsiteX2" fmla="*/ 2346652 w 2448252"/>
              <a:gd name="connsiteY2" fmla="*/ 10956802 h 11109202"/>
              <a:gd name="connsiteX3" fmla="*/ 0 w 2448252"/>
              <a:gd name="connsiteY3" fmla="*/ 11109202 h 11109202"/>
              <a:gd name="connsiteX4" fmla="*/ 0 w 2448252"/>
              <a:gd name="connsiteY4" fmla="*/ 0 h 11109202"/>
              <a:gd name="connsiteX0" fmla="*/ 0 w 2346652"/>
              <a:gd name="connsiteY0" fmla="*/ 0 h 11109202"/>
              <a:gd name="connsiteX1" fmla="*/ 2346652 w 2346652"/>
              <a:gd name="connsiteY1" fmla="*/ 838200 h 11109202"/>
              <a:gd name="connsiteX2" fmla="*/ 2346652 w 2346652"/>
              <a:gd name="connsiteY2" fmla="*/ 10956802 h 11109202"/>
              <a:gd name="connsiteX3" fmla="*/ 0 w 2346652"/>
              <a:gd name="connsiteY3" fmla="*/ 11109202 h 11109202"/>
              <a:gd name="connsiteX4" fmla="*/ 0 w 2346652"/>
              <a:gd name="connsiteY4" fmla="*/ 0 h 111092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46652" h="11109202">
                <a:moveTo>
                  <a:pt x="0" y="0"/>
                </a:moveTo>
                <a:lnTo>
                  <a:pt x="2346652" y="838200"/>
                </a:lnTo>
                <a:lnTo>
                  <a:pt x="2346652" y="10956802"/>
                </a:lnTo>
                <a:lnTo>
                  <a:pt x="0" y="11109202"/>
                </a:lnTo>
                <a:lnTo>
                  <a:pt x="0" y="0"/>
                </a:lnTo>
                <a:close/>
              </a:path>
            </a:pathLst>
          </a:custGeom>
          <a:blipFill>
            <a:blip r:embed="rId4"/>
            <a:stretch>
              <a:fillRect r="-146561"/>
            </a:stretch>
          </a:blipFill>
        </p:spPr>
      </p:sp>
      <p:sp>
        <p:nvSpPr>
          <p:cNvPr id="4" name="TextBox 4"/>
          <p:cNvSpPr txBox="1"/>
          <p:nvPr/>
        </p:nvSpPr>
        <p:spPr>
          <a:xfrm>
            <a:off x="599664" y="561975"/>
            <a:ext cx="16947075" cy="923925"/>
          </a:xfrm>
          <a:prstGeom prst="rect">
            <a:avLst/>
          </a:prstGeom>
        </p:spPr>
        <p:txBody>
          <a:bodyPr lIns="0" tIns="0" rIns="0" bIns="0" rtlCol="0" anchor="t">
            <a:spAutoFit/>
          </a:bodyPr>
          <a:lstStyle/>
          <a:p>
            <a:pPr algn="l">
              <a:lnSpc>
                <a:spcPts val="7200"/>
              </a:lnSpc>
            </a:pPr>
            <a:r>
              <a:rPr lang="en-US" sz="6000">
                <a:solidFill>
                  <a:srgbClr val="17204E"/>
                </a:solidFill>
                <a:latin typeface="DM Sans"/>
                <a:ea typeface="DM Sans"/>
                <a:cs typeface="DM Sans"/>
                <a:sym typeface="DM Sans"/>
              </a:rPr>
              <a:t>EVOLUTION OF MACROECONOMIC MODELS</a:t>
            </a:r>
          </a:p>
        </p:txBody>
      </p:sp>
      <p:sp>
        <p:nvSpPr>
          <p:cNvPr id="5" name="Freeform 5"/>
          <p:cNvSpPr/>
          <p:nvPr/>
        </p:nvSpPr>
        <p:spPr>
          <a:xfrm rot="1589623">
            <a:off x="-991273" y="6635918"/>
            <a:ext cx="2765668" cy="3795471"/>
          </a:xfrm>
          <a:custGeom>
            <a:avLst/>
            <a:gdLst>
              <a:gd name="connsiteX0" fmla="*/ 2362200 w 4766554"/>
              <a:gd name="connsiteY0" fmla="*/ 0 h 5294071"/>
              <a:gd name="connsiteX1" fmla="*/ 4766554 w 4766554"/>
              <a:gd name="connsiteY1" fmla="*/ 431800 h 5294071"/>
              <a:gd name="connsiteX2" fmla="*/ 4766554 w 4766554"/>
              <a:gd name="connsiteY2" fmla="*/ 5294071 h 5294071"/>
              <a:gd name="connsiteX3" fmla="*/ 0 w 4766554"/>
              <a:gd name="connsiteY3" fmla="*/ 5294071 h 5294071"/>
              <a:gd name="connsiteX4" fmla="*/ 2362200 w 4766554"/>
              <a:gd name="connsiteY4" fmla="*/ 0 h 5294071"/>
              <a:gd name="connsiteX0" fmla="*/ 0 w 2404354"/>
              <a:gd name="connsiteY0" fmla="*/ 0 h 5294071"/>
              <a:gd name="connsiteX1" fmla="*/ 2404354 w 2404354"/>
              <a:gd name="connsiteY1" fmla="*/ 431800 h 5294071"/>
              <a:gd name="connsiteX2" fmla="*/ 2404354 w 2404354"/>
              <a:gd name="connsiteY2" fmla="*/ 5294071 h 5294071"/>
              <a:gd name="connsiteX3" fmla="*/ 228600 w 2404354"/>
              <a:gd name="connsiteY3" fmla="*/ 2677871 h 5294071"/>
              <a:gd name="connsiteX4" fmla="*/ 0 w 2404354"/>
              <a:gd name="connsiteY4" fmla="*/ 0 h 5294071"/>
              <a:gd name="connsiteX0" fmla="*/ 0 w 2836154"/>
              <a:gd name="connsiteY0" fmla="*/ 0 h 2677871"/>
              <a:gd name="connsiteX1" fmla="*/ 2404354 w 2836154"/>
              <a:gd name="connsiteY1" fmla="*/ 431800 h 2677871"/>
              <a:gd name="connsiteX2" fmla="*/ 2836154 w 2836154"/>
              <a:gd name="connsiteY2" fmla="*/ 2322271 h 2677871"/>
              <a:gd name="connsiteX3" fmla="*/ 228600 w 2836154"/>
              <a:gd name="connsiteY3" fmla="*/ 2677871 h 2677871"/>
              <a:gd name="connsiteX4" fmla="*/ 0 w 2836154"/>
              <a:gd name="connsiteY4" fmla="*/ 0 h 2677871"/>
              <a:gd name="connsiteX0" fmla="*/ 0 w 2709154"/>
              <a:gd name="connsiteY0" fmla="*/ 0 h 3820871"/>
              <a:gd name="connsiteX1" fmla="*/ 2277354 w 2709154"/>
              <a:gd name="connsiteY1" fmla="*/ 1574800 h 3820871"/>
              <a:gd name="connsiteX2" fmla="*/ 2709154 w 2709154"/>
              <a:gd name="connsiteY2" fmla="*/ 3465271 h 3820871"/>
              <a:gd name="connsiteX3" fmla="*/ 101600 w 2709154"/>
              <a:gd name="connsiteY3" fmla="*/ 3820871 h 3820871"/>
              <a:gd name="connsiteX4" fmla="*/ 0 w 2709154"/>
              <a:gd name="connsiteY4" fmla="*/ 0 h 3820871"/>
              <a:gd name="connsiteX0" fmla="*/ 127000 w 2836154"/>
              <a:gd name="connsiteY0" fmla="*/ 0 h 3592271"/>
              <a:gd name="connsiteX1" fmla="*/ 2404354 w 2836154"/>
              <a:gd name="connsiteY1" fmla="*/ 1574800 h 3592271"/>
              <a:gd name="connsiteX2" fmla="*/ 2836154 w 2836154"/>
              <a:gd name="connsiteY2" fmla="*/ 3465271 h 3592271"/>
              <a:gd name="connsiteX3" fmla="*/ 0 w 2836154"/>
              <a:gd name="connsiteY3" fmla="*/ 3592271 h 3592271"/>
              <a:gd name="connsiteX4" fmla="*/ 127000 w 2836154"/>
              <a:gd name="connsiteY4" fmla="*/ 0 h 3592271"/>
              <a:gd name="connsiteX0" fmla="*/ 127000 w 2836154"/>
              <a:gd name="connsiteY0" fmla="*/ 330200 h 3922471"/>
              <a:gd name="connsiteX1" fmla="*/ 2455154 w 2836154"/>
              <a:gd name="connsiteY1" fmla="*/ 0 h 3922471"/>
              <a:gd name="connsiteX2" fmla="*/ 2836154 w 2836154"/>
              <a:gd name="connsiteY2" fmla="*/ 3795471 h 3922471"/>
              <a:gd name="connsiteX3" fmla="*/ 0 w 2836154"/>
              <a:gd name="connsiteY3" fmla="*/ 3922471 h 3922471"/>
              <a:gd name="connsiteX4" fmla="*/ 127000 w 2836154"/>
              <a:gd name="connsiteY4" fmla="*/ 330200 h 3922471"/>
              <a:gd name="connsiteX0" fmla="*/ 0 w 2709154"/>
              <a:gd name="connsiteY0" fmla="*/ 330200 h 3795471"/>
              <a:gd name="connsiteX1" fmla="*/ 2328154 w 2709154"/>
              <a:gd name="connsiteY1" fmla="*/ 0 h 3795471"/>
              <a:gd name="connsiteX2" fmla="*/ 2709154 w 2709154"/>
              <a:gd name="connsiteY2" fmla="*/ 3795471 h 3795471"/>
              <a:gd name="connsiteX3" fmla="*/ 1346200 w 2709154"/>
              <a:gd name="connsiteY3" fmla="*/ 2906471 h 3795471"/>
              <a:gd name="connsiteX4" fmla="*/ 0 w 2709154"/>
              <a:gd name="connsiteY4" fmla="*/ 330200 h 3795471"/>
              <a:gd name="connsiteX0" fmla="*/ 0 w 2709154"/>
              <a:gd name="connsiteY0" fmla="*/ 330200 h 3795471"/>
              <a:gd name="connsiteX1" fmla="*/ 2328154 w 2709154"/>
              <a:gd name="connsiteY1" fmla="*/ 0 h 3795471"/>
              <a:gd name="connsiteX2" fmla="*/ 2709154 w 2709154"/>
              <a:gd name="connsiteY2" fmla="*/ 3795471 h 3795471"/>
              <a:gd name="connsiteX3" fmla="*/ 1640875 w 2709154"/>
              <a:gd name="connsiteY3" fmla="*/ 3440722 h 3795471"/>
              <a:gd name="connsiteX4" fmla="*/ 0 w 2709154"/>
              <a:gd name="connsiteY4" fmla="*/ 330200 h 3795471"/>
              <a:gd name="connsiteX0" fmla="*/ 0 w 2765668"/>
              <a:gd name="connsiteY0" fmla="*/ 102945 h 3795471"/>
              <a:gd name="connsiteX1" fmla="*/ 2384668 w 2765668"/>
              <a:gd name="connsiteY1" fmla="*/ 0 h 3795471"/>
              <a:gd name="connsiteX2" fmla="*/ 2765668 w 2765668"/>
              <a:gd name="connsiteY2" fmla="*/ 3795471 h 3795471"/>
              <a:gd name="connsiteX3" fmla="*/ 1697389 w 2765668"/>
              <a:gd name="connsiteY3" fmla="*/ 3440722 h 3795471"/>
              <a:gd name="connsiteX4" fmla="*/ 0 w 2765668"/>
              <a:gd name="connsiteY4" fmla="*/ 102945 h 37954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65668" h="3795471">
                <a:moveTo>
                  <a:pt x="0" y="102945"/>
                </a:moveTo>
                <a:lnTo>
                  <a:pt x="2384668" y="0"/>
                </a:lnTo>
                <a:lnTo>
                  <a:pt x="2765668" y="3795471"/>
                </a:lnTo>
                <a:lnTo>
                  <a:pt x="1697389" y="3440722"/>
                </a:lnTo>
                <a:lnTo>
                  <a:pt x="0" y="102945"/>
                </a:lnTo>
                <a:close/>
              </a:path>
            </a:pathLst>
          </a:custGeom>
          <a:blipFill>
            <a:blip r:embed="rId5"/>
            <a:stretch>
              <a:fillRect l="-1000" r="-1048"/>
            </a:stretch>
          </a:blipFill>
        </p:spPr>
      </p:sp>
      <p:sp>
        <p:nvSpPr>
          <p:cNvPr id="6" name="AutoShape 6"/>
          <p:cNvSpPr/>
          <p:nvPr/>
        </p:nvSpPr>
        <p:spPr>
          <a:xfrm>
            <a:off x="2312475" y="5108604"/>
            <a:ext cx="11931718" cy="9"/>
          </a:xfrm>
          <a:prstGeom prst="line">
            <a:avLst/>
          </a:prstGeom>
          <a:ln w="76200" cap="rnd">
            <a:solidFill>
              <a:srgbClr val="A5B7C6"/>
            </a:solidFill>
            <a:prstDash val="solid"/>
            <a:headEnd type="none" w="sm" len="sm"/>
            <a:tailEnd type="triangle" w="lg" len="med"/>
          </a:ln>
        </p:spPr>
      </p:sp>
      <p:sp>
        <p:nvSpPr>
          <p:cNvPr id="7" name="AutoShape 7"/>
          <p:cNvSpPr/>
          <p:nvPr/>
        </p:nvSpPr>
        <p:spPr>
          <a:xfrm>
            <a:off x="4557018" y="5070137"/>
            <a:ext cx="244378" cy="2740749"/>
          </a:xfrm>
          <a:prstGeom prst="line">
            <a:avLst/>
          </a:prstGeom>
          <a:ln w="76200" cap="rnd">
            <a:solidFill>
              <a:srgbClr val="A5B7C6"/>
            </a:solidFill>
            <a:prstDash val="solid"/>
            <a:headEnd type="none" w="sm" len="sm"/>
            <a:tailEnd type="none" w="sm" len="sm"/>
          </a:ln>
        </p:spPr>
      </p:sp>
      <p:grpSp>
        <p:nvGrpSpPr>
          <p:cNvPr id="8" name="Group 8"/>
          <p:cNvGrpSpPr/>
          <p:nvPr/>
        </p:nvGrpSpPr>
        <p:grpSpPr>
          <a:xfrm>
            <a:off x="4171431" y="7085583"/>
            <a:ext cx="3478101" cy="1212783"/>
            <a:chOff x="0" y="0"/>
            <a:chExt cx="819696" cy="285821"/>
          </a:xfrm>
        </p:grpSpPr>
        <p:sp>
          <p:nvSpPr>
            <p:cNvPr id="9" name="Freeform 9"/>
            <p:cNvSpPr/>
            <p:nvPr/>
          </p:nvSpPr>
          <p:spPr>
            <a:xfrm>
              <a:off x="0" y="0"/>
              <a:ext cx="819658" cy="285877"/>
            </a:xfrm>
            <a:custGeom>
              <a:avLst/>
              <a:gdLst/>
              <a:ahLst/>
              <a:cxnLst/>
              <a:rect l="l" t="t" r="r" b="b"/>
              <a:pathLst>
                <a:path w="819658" h="285877">
                  <a:moveTo>
                    <a:pt x="0" y="0"/>
                  </a:moveTo>
                  <a:lnTo>
                    <a:pt x="819658" y="0"/>
                  </a:lnTo>
                  <a:lnTo>
                    <a:pt x="819658" y="285877"/>
                  </a:lnTo>
                  <a:lnTo>
                    <a:pt x="0" y="285877"/>
                  </a:lnTo>
                  <a:close/>
                </a:path>
              </a:pathLst>
            </a:custGeom>
            <a:solidFill>
              <a:srgbClr val="5F7D95"/>
            </a:solidFill>
          </p:spPr>
        </p:sp>
      </p:grpSp>
      <p:grpSp>
        <p:nvGrpSpPr>
          <p:cNvPr id="10" name="Group 10"/>
          <p:cNvGrpSpPr/>
          <p:nvPr/>
        </p:nvGrpSpPr>
        <p:grpSpPr>
          <a:xfrm>
            <a:off x="3851196" y="3863145"/>
            <a:ext cx="2059286" cy="2059286"/>
            <a:chOff x="0" y="0"/>
            <a:chExt cx="537308" cy="537309"/>
          </a:xfrm>
        </p:grpSpPr>
        <p:sp>
          <p:nvSpPr>
            <p:cNvPr id="11" name="Freeform 11"/>
            <p:cNvSpPr/>
            <p:nvPr/>
          </p:nvSpPr>
          <p:spPr>
            <a:xfrm>
              <a:off x="0" y="0"/>
              <a:ext cx="537337" cy="537337"/>
            </a:xfrm>
            <a:custGeom>
              <a:avLst/>
              <a:gdLst/>
              <a:ahLst/>
              <a:cxnLst/>
              <a:rect l="l" t="t" r="r" b="b"/>
              <a:pathLst>
                <a:path w="537337" h="537337">
                  <a:moveTo>
                    <a:pt x="0" y="268605"/>
                  </a:moveTo>
                  <a:cubicBezTo>
                    <a:pt x="0" y="120269"/>
                    <a:pt x="120269" y="0"/>
                    <a:pt x="268605" y="0"/>
                  </a:cubicBezTo>
                  <a:cubicBezTo>
                    <a:pt x="416941" y="0"/>
                    <a:pt x="537337" y="120269"/>
                    <a:pt x="537337" y="268605"/>
                  </a:cubicBezTo>
                  <a:cubicBezTo>
                    <a:pt x="537337" y="416941"/>
                    <a:pt x="417068" y="537337"/>
                    <a:pt x="268605" y="537337"/>
                  </a:cubicBezTo>
                  <a:cubicBezTo>
                    <a:pt x="120142" y="537337"/>
                    <a:pt x="0" y="417068"/>
                    <a:pt x="0" y="268605"/>
                  </a:cubicBezTo>
                  <a:close/>
                </a:path>
              </a:pathLst>
            </a:custGeom>
            <a:solidFill>
              <a:srgbClr val="5F7D95"/>
            </a:solidFill>
          </p:spPr>
        </p:sp>
      </p:grpSp>
      <p:sp>
        <p:nvSpPr>
          <p:cNvPr id="12" name="AutoShape 12"/>
          <p:cNvSpPr/>
          <p:nvPr/>
        </p:nvSpPr>
        <p:spPr>
          <a:xfrm>
            <a:off x="7649533" y="2367855"/>
            <a:ext cx="244378" cy="2740749"/>
          </a:xfrm>
          <a:prstGeom prst="line">
            <a:avLst/>
          </a:prstGeom>
          <a:ln w="76200" cap="rnd">
            <a:solidFill>
              <a:srgbClr val="A5B7C6"/>
            </a:solidFill>
            <a:prstDash val="solid"/>
            <a:headEnd type="none" w="sm" len="sm"/>
            <a:tailEnd type="none" w="sm" len="sm"/>
          </a:ln>
        </p:spPr>
      </p:sp>
      <p:grpSp>
        <p:nvGrpSpPr>
          <p:cNvPr id="13" name="Group 13"/>
          <p:cNvGrpSpPr/>
          <p:nvPr/>
        </p:nvGrpSpPr>
        <p:grpSpPr>
          <a:xfrm>
            <a:off x="6428197" y="1895875"/>
            <a:ext cx="3287709" cy="1146395"/>
            <a:chOff x="0" y="0"/>
            <a:chExt cx="819696" cy="285821"/>
          </a:xfrm>
        </p:grpSpPr>
        <p:sp>
          <p:nvSpPr>
            <p:cNvPr id="14" name="Freeform 14"/>
            <p:cNvSpPr/>
            <p:nvPr/>
          </p:nvSpPr>
          <p:spPr>
            <a:xfrm>
              <a:off x="0" y="0"/>
              <a:ext cx="819658" cy="285877"/>
            </a:xfrm>
            <a:custGeom>
              <a:avLst/>
              <a:gdLst/>
              <a:ahLst/>
              <a:cxnLst/>
              <a:rect l="l" t="t" r="r" b="b"/>
              <a:pathLst>
                <a:path w="819658" h="285877">
                  <a:moveTo>
                    <a:pt x="0" y="0"/>
                  </a:moveTo>
                  <a:lnTo>
                    <a:pt x="819658" y="0"/>
                  </a:lnTo>
                  <a:lnTo>
                    <a:pt x="819658" y="285877"/>
                  </a:lnTo>
                  <a:lnTo>
                    <a:pt x="0" y="285877"/>
                  </a:lnTo>
                  <a:close/>
                </a:path>
              </a:pathLst>
            </a:custGeom>
            <a:solidFill>
              <a:srgbClr val="5F7D95"/>
            </a:solidFill>
          </p:spPr>
        </p:sp>
      </p:grpSp>
      <p:grpSp>
        <p:nvGrpSpPr>
          <p:cNvPr id="15" name="Group 15"/>
          <p:cNvGrpSpPr/>
          <p:nvPr/>
        </p:nvGrpSpPr>
        <p:grpSpPr>
          <a:xfrm>
            <a:off x="6938837" y="3863145"/>
            <a:ext cx="1997394" cy="1997395"/>
            <a:chOff x="0" y="0"/>
            <a:chExt cx="537308" cy="537309"/>
          </a:xfrm>
        </p:grpSpPr>
        <p:sp>
          <p:nvSpPr>
            <p:cNvPr id="16" name="Freeform 16"/>
            <p:cNvSpPr/>
            <p:nvPr/>
          </p:nvSpPr>
          <p:spPr>
            <a:xfrm>
              <a:off x="0" y="0"/>
              <a:ext cx="537337" cy="537337"/>
            </a:xfrm>
            <a:custGeom>
              <a:avLst/>
              <a:gdLst/>
              <a:ahLst/>
              <a:cxnLst/>
              <a:rect l="l" t="t" r="r" b="b"/>
              <a:pathLst>
                <a:path w="537337" h="537337">
                  <a:moveTo>
                    <a:pt x="0" y="268605"/>
                  </a:moveTo>
                  <a:cubicBezTo>
                    <a:pt x="0" y="120269"/>
                    <a:pt x="120269" y="0"/>
                    <a:pt x="268605" y="0"/>
                  </a:cubicBezTo>
                  <a:cubicBezTo>
                    <a:pt x="416941" y="0"/>
                    <a:pt x="537337" y="120269"/>
                    <a:pt x="537337" y="268605"/>
                  </a:cubicBezTo>
                  <a:cubicBezTo>
                    <a:pt x="537337" y="416941"/>
                    <a:pt x="417068" y="537337"/>
                    <a:pt x="268605" y="537337"/>
                  </a:cubicBezTo>
                  <a:cubicBezTo>
                    <a:pt x="120142" y="537337"/>
                    <a:pt x="0" y="417068"/>
                    <a:pt x="0" y="268605"/>
                  </a:cubicBezTo>
                  <a:close/>
                </a:path>
              </a:pathLst>
            </a:custGeom>
            <a:solidFill>
              <a:srgbClr val="5F7D95"/>
            </a:solidFill>
          </p:spPr>
        </p:sp>
      </p:grpSp>
      <p:sp>
        <p:nvSpPr>
          <p:cNvPr id="17" name="AutoShape 17"/>
          <p:cNvSpPr/>
          <p:nvPr/>
        </p:nvSpPr>
        <p:spPr>
          <a:xfrm>
            <a:off x="10706847" y="5052177"/>
            <a:ext cx="244378" cy="2758709"/>
          </a:xfrm>
          <a:prstGeom prst="line">
            <a:avLst/>
          </a:prstGeom>
          <a:ln w="76200" cap="rnd">
            <a:solidFill>
              <a:srgbClr val="A5B7C6"/>
            </a:solidFill>
            <a:prstDash val="solid"/>
            <a:headEnd type="none" w="sm" len="sm"/>
            <a:tailEnd type="none" w="sm" len="sm"/>
          </a:ln>
        </p:spPr>
      </p:sp>
      <p:grpSp>
        <p:nvGrpSpPr>
          <p:cNvPr id="18" name="Group 18"/>
          <p:cNvGrpSpPr/>
          <p:nvPr/>
        </p:nvGrpSpPr>
        <p:grpSpPr>
          <a:xfrm>
            <a:off x="10358369" y="7085583"/>
            <a:ext cx="3885825" cy="1354953"/>
            <a:chOff x="0" y="0"/>
            <a:chExt cx="819696" cy="285821"/>
          </a:xfrm>
        </p:grpSpPr>
        <p:sp>
          <p:nvSpPr>
            <p:cNvPr id="19" name="Freeform 19"/>
            <p:cNvSpPr/>
            <p:nvPr/>
          </p:nvSpPr>
          <p:spPr>
            <a:xfrm>
              <a:off x="0" y="0"/>
              <a:ext cx="819658" cy="285877"/>
            </a:xfrm>
            <a:custGeom>
              <a:avLst/>
              <a:gdLst/>
              <a:ahLst/>
              <a:cxnLst/>
              <a:rect l="l" t="t" r="r" b="b"/>
              <a:pathLst>
                <a:path w="819658" h="285877">
                  <a:moveTo>
                    <a:pt x="0" y="0"/>
                  </a:moveTo>
                  <a:lnTo>
                    <a:pt x="819658" y="0"/>
                  </a:lnTo>
                  <a:lnTo>
                    <a:pt x="819658" y="285877"/>
                  </a:lnTo>
                  <a:lnTo>
                    <a:pt x="0" y="285877"/>
                  </a:lnTo>
                  <a:close/>
                </a:path>
              </a:pathLst>
            </a:custGeom>
            <a:solidFill>
              <a:srgbClr val="5F7D95"/>
            </a:solidFill>
          </p:spPr>
        </p:sp>
      </p:grpSp>
      <p:grpSp>
        <p:nvGrpSpPr>
          <p:cNvPr id="20" name="Group 20"/>
          <p:cNvGrpSpPr/>
          <p:nvPr/>
        </p:nvGrpSpPr>
        <p:grpSpPr>
          <a:xfrm>
            <a:off x="10026477" y="3863145"/>
            <a:ext cx="1926787" cy="1926788"/>
            <a:chOff x="0" y="0"/>
            <a:chExt cx="537308" cy="537309"/>
          </a:xfrm>
        </p:grpSpPr>
        <p:sp>
          <p:nvSpPr>
            <p:cNvPr id="21" name="Freeform 21"/>
            <p:cNvSpPr/>
            <p:nvPr/>
          </p:nvSpPr>
          <p:spPr>
            <a:xfrm>
              <a:off x="0" y="0"/>
              <a:ext cx="537337" cy="537337"/>
            </a:xfrm>
            <a:custGeom>
              <a:avLst/>
              <a:gdLst/>
              <a:ahLst/>
              <a:cxnLst/>
              <a:rect l="l" t="t" r="r" b="b"/>
              <a:pathLst>
                <a:path w="537337" h="537337">
                  <a:moveTo>
                    <a:pt x="0" y="268605"/>
                  </a:moveTo>
                  <a:cubicBezTo>
                    <a:pt x="0" y="120269"/>
                    <a:pt x="120269" y="0"/>
                    <a:pt x="268605" y="0"/>
                  </a:cubicBezTo>
                  <a:cubicBezTo>
                    <a:pt x="416941" y="0"/>
                    <a:pt x="537337" y="120269"/>
                    <a:pt x="537337" y="268605"/>
                  </a:cubicBezTo>
                  <a:cubicBezTo>
                    <a:pt x="537337" y="416941"/>
                    <a:pt x="417068" y="537337"/>
                    <a:pt x="268605" y="537337"/>
                  </a:cubicBezTo>
                  <a:cubicBezTo>
                    <a:pt x="120142" y="537337"/>
                    <a:pt x="0" y="417068"/>
                    <a:pt x="0" y="268605"/>
                  </a:cubicBezTo>
                  <a:close/>
                </a:path>
              </a:pathLst>
            </a:custGeom>
            <a:solidFill>
              <a:srgbClr val="5F7D95"/>
            </a:solidFill>
          </p:spPr>
        </p:sp>
      </p:grpSp>
      <p:sp>
        <p:nvSpPr>
          <p:cNvPr id="22" name="TextBox 22"/>
          <p:cNvSpPr txBox="1"/>
          <p:nvPr/>
        </p:nvSpPr>
        <p:spPr>
          <a:xfrm>
            <a:off x="4227842" y="4330813"/>
            <a:ext cx="1438253" cy="1219200"/>
          </a:xfrm>
          <a:prstGeom prst="rect">
            <a:avLst/>
          </a:prstGeom>
        </p:spPr>
        <p:txBody>
          <a:bodyPr lIns="0" tIns="0" rIns="0" bIns="0" rtlCol="0" anchor="t">
            <a:spAutoFit/>
          </a:bodyPr>
          <a:lstStyle/>
          <a:p>
            <a:pPr algn="ctr">
              <a:lnSpc>
                <a:spcPts val="3286"/>
              </a:lnSpc>
              <a:spcBef>
                <a:spcPct val="0"/>
              </a:spcBef>
            </a:pPr>
            <a:r>
              <a:rPr lang="en-US" sz="2738" b="1">
                <a:solidFill>
                  <a:srgbClr val="DBE3E8"/>
                </a:solidFill>
                <a:latin typeface="DM Sans Bold"/>
                <a:ea typeface="DM Sans Bold"/>
                <a:cs typeface="DM Sans Bold"/>
                <a:sym typeface="DM Sans Bold"/>
              </a:rPr>
              <a:t>18th-19th Century</a:t>
            </a:r>
          </a:p>
        </p:txBody>
      </p:sp>
      <p:sp>
        <p:nvSpPr>
          <p:cNvPr id="23" name="TextBox 23"/>
          <p:cNvSpPr txBox="1"/>
          <p:nvPr/>
        </p:nvSpPr>
        <p:spPr>
          <a:xfrm>
            <a:off x="4171431" y="7420512"/>
            <a:ext cx="3478101" cy="542925"/>
          </a:xfrm>
          <a:prstGeom prst="rect">
            <a:avLst/>
          </a:prstGeom>
        </p:spPr>
        <p:txBody>
          <a:bodyPr lIns="0" tIns="0" rIns="0" bIns="0" rtlCol="0" anchor="t">
            <a:spAutoFit/>
          </a:bodyPr>
          <a:lstStyle/>
          <a:p>
            <a:pPr algn="ctr">
              <a:lnSpc>
                <a:spcPts val="4320"/>
              </a:lnSpc>
              <a:spcBef>
                <a:spcPct val="0"/>
              </a:spcBef>
            </a:pPr>
            <a:r>
              <a:rPr lang="en-US" sz="3600" b="1">
                <a:solidFill>
                  <a:srgbClr val="CAD0DE"/>
                </a:solidFill>
                <a:latin typeface="DM Sans Bold"/>
                <a:ea typeface="DM Sans Bold"/>
                <a:cs typeface="DM Sans Bold"/>
                <a:sym typeface="DM Sans Bold"/>
              </a:rPr>
              <a:t>Classical Model</a:t>
            </a:r>
          </a:p>
        </p:txBody>
      </p:sp>
      <p:sp>
        <p:nvSpPr>
          <p:cNvPr id="24" name="TextBox 24"/>
          <p:cNvSpPr txBox="1"/>
          <p:nvPr/>
        </p:nvSpPr>
        <p:spPr>
          <a:xfrm>
            <a:off x="6769517" y="2040448"/>
            <a:ext cx="2374483" cy="942975"/>
          </a:xfrm>
          <a:prstGeom prst="rect">
            <a:avLst/>
          </a:prstGeom>
        </p:spPr>
        <p:txBody>
          <a:bodyPr lIns="0" tIns="0" rIns="0" bIns="0" rtlCol="0" anchor="t">
            <a:spAutoFit/>
          </a:bodyPr>
          <a:lstStyle/>
          <a:p>
            <a:pPr algn="ctr">
              <a:lnSpc>
                <a:spcPts val="3720"/>
              </a:lnSpc>
              <a:spcBef>
                <a:spcPct val="0"/>
              </a:spcBef>
            </a:pPr>
            <a:r>
              <a:rPr lang="en-US" sz="3100" b="1">
                <a:solidFill>
                  <a:srgbClr val="CCD6DE"/>
                </a:solidFill>
                <a:latin typeface="DM Sans Bold"/>
                <a:ea typeface="DM Sans Bold"/>
                <a:cs typeface="DM Sans Bold"/>
                <a:sym typeface="DM Sans Bold"/>
              </a:rPr>
              <a:t>Keynesian Cross</a:t>
            </a:r>
          </a:p>
        </p:txBody>
      </p:sp>
      <p:sp>
        <p:nvSpPr>
          <p:cNvPr id="25" name="TextBox 25"/>
          <p:cNvSpPr txBox="1"/>
          <p:nvPr/>
        </p:nvSpPr>
        <p:spPr>
          <a:xfrm>
            <a:off x="10829523" y="7220134"/>
            <a:ext cx="2450189" cy="1085850"/>
          </a:xfrm>
          <a:prstGeom prst="rect">
            <a:avLst/>
          </a:prstGeom>
        </p:spPr>
        <p:txBody>
          <a:bodyPr lIns="0" tIns="0" rIns="0" bIns="0" rtlCol="0" anchor="t">
            <a:spAutoFit/>
          </a:bodyPr>
          <a:lstStyle/>
          <a:p>
            <a:pPr algn="ctr">
              <a:lnSpc>
                <a:spcPts val="4320"/>
              </a:lnSpc>
              <a:spcBef>
                <a:spcPct val="0"/>
              </a:spcBef>
            </a:pPr>
            <a:r>
              <a:rPr lang="en-US" sz="3600" b="1">
                <a:solidFill>
                  <a:srgbClr val="CAD0DE"/>
                </a:solidFill>
                <a:latin typeface="DM Sans Bold"/>
                <a:ea typeface="DM Sans Bold"/>
                <a:cs typeface="DM Sans Bold"/>
                <a:sym typeface="DM Sans Bold"/>
              </a:rPr>
              <a:t>IS-LM Model</a:t>
            </a:r>
          </a:p>
        </p:txBody>
      </p:sp>
      <p:sp>
        <p:nvSpPr>
          <p:cNvPr id="26" name="TextBox 26"/>
          <p:cNvSpPr txBox="1"/>
          <p:nvPr/>
        </p:nvSpPr>
        <p:spPr>
          <a:xfrm>
            <a:off x="6969783" y="4664188"/>
            <a:ext cx="1997394" cy="542925"/>
          </a:xfrm>
          <a:prstGeom prst="rect">
            <a:avLst/>
          </a:prstGeom>
        </p:spPr>
        <p:txBody>
          <a:bodyPr lIns="0" tIns="0" rIns="0" bIns="0" rtlCol="0" anchor="t">
            <a:spAutoFit/>
          </a:bodyPr>
          <a:lstStyle/>
          <a:p>
            <a:pPr algn="ctr">
              <a:lnSpc>
                <a:spcPts val="4320"/>
              </a:lnSpc>
              <a:spcBef>
                <a:spcPct val="0"/>
              </a:spcBef>
            </a:pPr>
            <a:r>
              <a:rPr lang="en-US" sz="3600" b="1">
                <a:solidFill>
                  <a:srgbClr val="CCD6DE"/>
                </a:solidFill>
                <a:latin typeface="DM Sans Bold"/>
                <a:ea typeface="DM Sans Bold"/>
                <a:cs typeface="DM Sans Bold"/>
                <a:sym typeface="DM Sans Bold"/>
              </a:rPr>
              <a:t>1930</a:t>
            </a:r>
          </a:p>
        </p:txBody>
      </p:sp>
      <p:sp>
        <p:nvSpPr>
          <p:cNvPr id="27" name="TextBox 27"/>
          <p:cNvSpPr txBox="1"/>
          <p:nvPr/>
        </p:nvSpPr>
        <p:spPr>
          <a:xfrm>
            <a:off x="10127831" y="4283614"/>
            <a:ext cx="1500469" cy="1085850"/>
          </a:xfrm>
          <a:prstGeom prst="rect">
            <a:avLst/>
          </a:prstGeom>
        </p:spPr>
        <p:txBody>
          <a:bodyPr lIns="0" tIns="0" rIns="0" bIns="0" rtlCol="0" anchor="t">
            <a:spAutoFit/>
          </a:bodyPr>
          <a:lstStyle/>
          <a:p>
            <a:pPr algn="ctr">
              <a:lnSpc>
                <a:spcPts val="4320"/>
              </a:lnSpc>
              <a:spcBef>
                <a:spcPct val="0"/>
              </a:spcBef>
            </a:pPr>
            <a:r>
              <a:rPr lang="en-US" sz="3600" b="1">
                <a:solidFill>
                  <a:srgbClr val="D7DFE5"/>
                </a:solidFill>
                <a:latin typeface="DM Sans Bold"/>
                <a:ea typeface="DM Sans Bold"/>
                <a:cs typeface="DM Sans Bold"/>
                <a:sym typeface="DM Sans Bold"/>
              </a:rPr>
              <a:t>1930s-40s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050" y="0"/>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alphaModFix amt="60000"/>
            </a:blip>
            <a:stretch>
              <a:fillRect l="-8" r="-8"/>
            </a:stretch>
          </a:blipFill>
        </p:spPr>
      </p:sp>
      <p:sp>
        <p:nvSpPr>
          <p:cNvPr id="3" name="Freeform 3"/>
          <p:cNvSpPr/>
          <p:nvPr/>
        </p:nvSpPr>
        <p:spPr>
          <a:xfrm>
            <a:off x="11519617" y="518810"/>
            <a:ext cx="6857198" cy="9829804"/>
          </a:xfrm>
          <a:custGeom>
            <a:avLst/>
            <a:gdLst>
              <a:gd name="connsiteX0" fmla="*/ 0 w 8203398"/>
              <a:gd name="connsiteY0" fmla="*/ 203200 h 10490204"/>
              <a:gd name="connsiteX1" fmla="*/ 6704798 w 8203398"/>
              <a:gd name="connsiteY1" fmla="*/ 0 h 10490204"/>
              <a:gd name="connsiteX2" fmla="*/ 8203398 w 8203398"/>
              <a:gd name="connsiteY2" fmla="*/ 10490204 h 10490204"/>
              <a:gd name="connsiteX3" fmla="*/ 0 w 8203398"/>
              <a:gd name="connsiteY3" fmla="*/ 10490204 h 10490204"/>
              <a:gd name="connsiteX4" fmla="*/ 0 w 8203398"/>
              <a:gd name="connsiteY4" fmla="*/ 203200 h 10490204"/>
              <a:gd name="connsiteX0" fmla="*/ 0 w 6704798"/>
              <a:gd name="connsiteY0" fmla="*/ 203200 h 10490204"/>
              <a:gd name="connsiteX1" fmla="*/ 6704798 w 6704798"/>
              <a:gd name="connsiteY1" fmla="*/ 0 h 10490204"/>
              <a:gd name="connsiteX2" fmla="*/ 6653998 w 6704798"/>
              <a:gd name="connsiteY2" fmla="*/ 9779004 h 10490204"/>
              <a:gd name="connsiteX3" fmla="*/ 0 w 6704798"/>
              <a:gd name="connsiteY3" fmla="*/ 10490204 h 10490204"/>
              <a:gd name="connsiteX4" fmla="*/ 0 w 6704798"/>
              <a:gd name="connsiteY4" fmla="*/ 203200 h 10490204"/>
              <a:gd name="connsiteX0" fmla="*/ 152400 w 6857198"/>
              <a:gd name="connsiteY0" fmla="*/ 203200 h 9829804"/>
              <a:gd name="connsiteX1" fmla="*/ 6857198 w 6857198"/>
              <a:gd name="connsiteY1" fmla="*/ 0 h 9829804"/>
              <a:gd name="connsiteX2" fmla="*/ 6806398 w 6857198"/>
              <a:gd name="connsiteY2" fmla="*/ 9779004 h 9829804"/>
              <a:gd name="connsiteX3" fmla="*/ 0 w 6857198"/>
              <a:gd name="connsiteY3" fmla="*/ 9829804 h 9829804"/>
              <a:gd name="connsiteX4" fmla="*/ 152400 w 6857198"/>
              <a:gd name="connsiteY4" fmla="*/ 203200 h 9829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7198" h="9829804">
                <a:moveTo>
                  <a:pt x="152400" y="203200"/>
                </a:moveTo>
                <a:lnTo>
                  <a:pt x="6857198" y="0"/>
                </a:lnTo>
                <a:lnTo>
                  <a:pt x="6806398" y="9779004"/>
                </a:lnTo>
                <a:lnTo>
                  <a:pt x="0" y="9829804"/>
                </a:lnTo>
                <a:lnTo>
                  <a:pt x="152400" y="203200"/>
                </a:lnTo>
                <a:close/>
              </a:path>
            </a:pathLst>
          </a:custGeom>
          <a:blipFill>
            <a:blip r:embed="rId4"/>
            <a:stretch>
              <a:fillRect t="-1939" r="-83099" b="-44015"/>
            </a:stretch>
          </a:blipFill>
        </p:spPr>
      </p:sp>
      <p:sp>
        <p:nvSpPr>
          <p:cNvPr id="4" name="TextBox 4"/>
          <p:cNvSpPr txBox="1"/>
          <p:nvPr/>
        </p:nvSpPr>
        <p:spPr>
          <a:xfrm>
            <a:off x="-211656" y="5143501"/>
            <a:ext cx="11883673" cy="1514475"/>
          </a:xfrm>
          <a:prstGeom prst="rect">
            <a:avLst/>
          </a:prstGeom>
        </p:spPr>
        <p:txBody>
          <a:bodyPr lIns="0" tIns="0" rIns="0" bIns="0" rtlCol="0" anchor="t">
            <a:spAutoFit/>
          </a:bodyPr>
          <a:lstStyle/>
          <a:p>
            <a:pPr algn="l">
              <a:lnSpc>
                <a:spcPts val="11999"/>
              </a:lnSpc>
            </a:pPr>
            <a:r>
              <a:rPr lang="en-US" sz="9999">
                <a:solidFill>
                  <a:srgbClr val="17204E"/>
                </a:solidFill>
                <a:latin typeface="DM Sans"/>
                <a:ea typeface="DM Sans"/>
                <a:cs typeface="DM Sans"/>
                <a:sym typeface="DM Sans"/>
              </a:rPr>
              <a:t>The Classical Model</a:t>
            </a:r>
          </a:p>
        </p:txBody>
      </p:sp>
      <p:sp>
        <p:nvSpPr>
          <p:cNvPr id="5" name="TextBox 5"/>
          <p:cNvSpPr txBox="1"/>
          <p:nvPr/>
        </p:nvSpPr>
        <p:spPr>
          <a:xfrm>
            <a:off x="11976075" y="5865512"/>
            <a:ext cx="4790550" cy="3838575"/>
          </a:xfrm>
          <a:prstGeom prst="rect">
            <a:avLst/>
          </a:prstGeom>
        </p:spPr>
        <p:txBody>
          <a:bodyPr lIns="0" tIns="0" rIns="0" bIns="0" rtlCol="0" anchor="t">
            <a:spAutoFit/>
          </a:bodyPr>
          <a:lstStyle/>
          <a:p>
            <a:pPr algn="ctr">
              <a:lnSpc>
                <a:spcPts val="30239"/>
              </a:lnSpc>
            </a:pPr>
            <a:r>
              <a:rPr lang="en-US" sz="25200">
                <a:solidFill>
                  <a:srgbClr val="17204E"/>
                </a:solidFill>
                <a:latin typeface="DM Sans"/>
                <a:ea typeface="DM Sans"/>
                <a:cs typeface="DM Sans"/>
                <a:sym typeface="DM Sans"/>
              </a:rPr>
              <a:t>02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519" y="-2"/>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alphaModFix amt="60000"/>
            </a:blip>
            <a:stretch>
              <a:fillRect l="-8" r="-8"/>
            </a:stretch>
          </a:blipFill>
        </p:spPr>
      </p:sp>
      <p:sp>
        <p:nvSpPr>
          <p:cNvPr id="3" name="Freeform 3"/>
          <p:cNvSpPr/>
          <p:nvPr/>
        </p:nvSpPr>
        <p:spPr>
          <a:xfrm rot="15090688">
            <a:off x="-622369" y="7849389"/>
            <a:ext cx="3158947" cy="2625712"/>
          </a:xfrm>
          <a:custGeom>
            <a:avLst/>
            <a:gdLst>
              <a:gd name="connsiteX0" fmla="*/ 1346200 w 4252898"/>
              <a:gd name="connsiteY0" fmla="*/ 0 h 4820900"/>
              <a:gd name="connsiteX1" fmla="*/ 4252898 w 4252898"/>
              <a:gd name="connsiteY1" fmla="*/ 482600 h 4820900"/>
              <a:gd name="connsiteX2" fmla="*/ 4252898 w 4252898"/>
              <a:gd name="connsiteY2" fmla="*/ 4820900 h 4820900"/>
              <a:gd name="connsiteX3" fmla="*/ 0 w 4252898"/>
              <a:gd name="connsiteY3" fmla="*/ 4820900 h 4820900"/>
              <a:gd name="connsiteX4" fmla="*/ 1346200 w 4252898"/>
              <a:gd name="connsiteY4" fmla="*/ 0 h 4820900"/>
              <a:gd name="connsiteX0" fmla="*/ 0 w 2906698"/>
              <a:gd name="connsiteY0" fmla="*/ 0 h 4820900"/>
              <a:gd name="connsiteX1" fmla="*/ 2906698 w 2906698"/>
              <a:gd name="connsiteY1" fmla="*/ 482600 h 4820900"/>
              <a:gd name="connsiteX2" fmla="*/ 2906698 w 2906698"/>
              <a:gd name="connsiteY2" fmla="*/ 4820900 h 4820900"/>
              <a:gd name="connsiteX3" fmla="*/ 177800 w 2906698"/>
              <a:gd name="connsiteY3" fmla="*/ 2280900 h 4820900"/>
              <a:gd name="connsiteX4" fmla="*/ 0 w 2906698"/>
              <a:gd name="connsiteY4" fmla="*/ 0 h 4820900"/>
              <a:gd name="connsiteX0" fmla="*/ 0 w 3084498"/>
              <a:gd name="connsiteY0" fmla="*/ 0 h 2661900"/>
              <a:gd name="connsiteX1" fmla="*/ 2906698 w 3084498"/>
              <a:gd name="connsiteY1" fmla="*/ 482600 h 2661900"/>
              <a:gd name="connsiteX2" fmla="*/ 3084498 w 3084498"/>
              <a:gd name="connsiteY2" fmla="*/ 2661900 h 2661900"/>
              <a:gd name="connsiteX3" fmla="*/ 177800 w 3084498"/>
              <a:gd name="connsiteY3" fmla="*/ 2280900 h 2661900"/>
              <a:gd name="connsiteX4" fmla="*/ 0 w 3084498"/>
              <a:gd name="connsiteY4" fmla="*/ 0 h 2661900"/>
              <a:gd name="connsiteX0" fmla="*/ 330200 w 2906698"/>
              <a:gd name="connsiteY0" fmla="*/ 0 h 2865100"/>
              <a:gd name="connsiteX1" fmla="*/ 2728898 w 2906698"/>
              <a:gd name="connsiteY1" fmla="*/ 685800 h 2865100"/>
              <a:gd name="connsiteX2" fmla="*/ 2906698 w 2906698"/>
              <a:gd name="connsiteY2" fmla="*/ 2865100 h 2865100"/>
              <a:gd name="connsiteX3" fmla="*/ 0 w 2906698"/>
              <a:gd name="connsiteY3" fmla="*/ 2484100 h 2865100"/>
              <a:gd name="connsiteX4" fmla="*/ 330200 w 2906698"/>
              <a:gd name="connsiteY4" fmla="*/ 0 h 2865100"/>
              <a:gd name="connsiteX0" fmla="*/ 0 w 2576498"/>
              <a:gd name="connsiteY0" fmla="*/ 0 h 2865100"/>
              <a:gd name="connsiteX1" fmla="*/ 2398698 w 2576498"/>
              <a:gd name="connsiteY1" fmla="*/ 685800 h 2865100"/>
              <a:gd name="connsiteX2" fmla="*/ 2576498 w 2576498"/>
              <a:gd name="connsiteY2" fmla="*/ 2865100 h 2865100"/>
              <a:gd name="connsiteX3" fmla="*/ 50800 w 2576498"/>
              <a:gd name="connsiteY3" fmla="*/ 2433300 h 2865100"/>
              <a:gd name="connsiteX4" fmla="*/ 0 w 2576498"/>
              <a:gd name="connsiteY4" fmla="*/ 0 h 2865100"/>
              <a:gd name="connsiteX0" fmla="*/ 0 w 2576498"/>
              <a:gd name="connsiteY0" fmla="*/ 0 h 2433300"/>
              <a:gd name="connsiteX1" fmla="*/ 2398698 w 2576498"/>
              <a:gd name="connsiteY1" fmla="*/ 685800 h 2433300"/>
              <a:gd name="connsiteX2" fmla="*/ 2576498 w 2576498"/>
              <a:gd name="connsiteY2" fmla="*/ 2433300 h 2433300"/>
              <a:gd name="connsiteX3" fmla="*/ 50800 w 2576498"/>
              <a:gd name="connsiteY3" fmla="*/ 2433300 h 2433300"/>
              <a:gd name="connsiteX4" fmla="*/ 0 w 2576498"/>
              <a:gd name="connsiteY4" fmla="*/ 0 h 2433300"/>
              <a:gd name="connsiteX0" fmla="*/ 0 w 2744150"/>
              <a:gd name="connsiteY0" fmla="*/ 0 h 2433300"/>
              <a:gd name="connsiteX1" fmla="*/ 2744150 w 2744150"/>
              <a:gd name="connsiteY1" fmla="*/ 613834 h 2433300"/>
              <a:gd name="connsiteX2" fmla="*/ 2576498 w 2744150"/>
              <a:gd name="connsiteY2" fmla="*/ 2433300 h 2433300"/>
              <a:gd name="connsiteX3" fmla="*/ 50800 w 2744150"/>
              <a:gd name="connsiteY3" fmla="*/ 2433300 h 2433300"/>
              <a:gd name="connsiteX4" fmla="*/ 0 w 2744150"/>
              <a:gd name="connsiteY4" fmla="*/ 0 h 2433300"/>
              <a:gd name="connsiteX0" fmla="*/ 302857 w 2693350"/>
              <a:gd name="connsiteY0" fmla="*/ 0 h 2689999"/>
              <a:gd name="connsiteX1" fmla="*/ 2693350 w 2693350"/>
              <a:gd name="connsiteY1" fmla="*/ 870533 h 2689999"/>
              <a:gd name="connsiteX2" fmla="*/ 2525698 w 2693350"/>
              <a:gd name="connsiteY2" fmla="*/ 2689999 h 2689999"/>
              <a:gd name="connsiteX3" fmla="*/ 0 w 2693350"/>
              <a:gd name="connsiteY3" fmla="*/ 2689999 h 2689999"/>
              <a:gd name="connsiteX4" fmla="*/ 302857 w 2693350"/>
              <a:gd name="connsiteY4" fmla="*/ 0 h 2689999"/>
              <a:gd name="connsiteX0" fmla="*/ 133632 w 2693350"/>
              <a:gd name="connsiteY0" fmla="*/ 0 h 2103808"/>
              <a:gd name="connsiteX1" fmla="*/ 2693350 w 2693350"/>
              <a:gd name="connsiteY1" fmla="*/ 284342 h 2103808"/>
              <a:gd name="connsiteX2" fmla="*/ 2525698 w 2693350"/>
              <a:gd name="connsiteY2" fmla="*/ 2103808 h 2103808"/>
              <a:gd name="connsiteX3" fmla="*/ 0 w 2693350"/>
              <a:gd name="connsiteY3" fmla="*/ 2103808 h 2103808"/>
              <a:gd name="connsiteX4" fmla="*/ 133632 w 2693350"/>
              <a:gd name="connsiteY4" fmla="*/ 0 h 2103808"/>
              <a:gd name="connsiteX0" fmla="*/ 334925 w 2693350"/>
              <a:gd name="connsiteY0" fmla="*/ 0 h 2625712"/>
              <a:gd name="connsiteX1" fmla="*/ 2693350 w 2693350"/>
              <a:gd name="connsiteY1" fmla="*/ 806246 h 2625712"/>
              <a:gd name="connsiteX2" fmla="*/ 2525698 w 2693350"/>
              <a:gd name="connsiteY2" fmla="*/ 2625712 h 2625712"/>
              <a:gd name="connsiteX3" fmla="*/ 0 w 2693350"/>
              <a:gd name="connsiteY3" fmla="*/ 2625712 h 2625712"/>
              <a:gd name="connsiteX4" fmla="*/ 334925 w 2693350"/>
              <a:gd name="connsiteY4" fmla="*/ 0 h 2625712"/>
              <a:gd name="connsiteX0" fmla="*/ 800522 w 3158947"/>
              <a:gd name="connsiteY0" fmla="*/ 0 h 2625712"/>
              <a:gd name="connsiteX1" fmla="*/ 3158947 w 3158947"/>
              <a:gd name="connsiteY1" fmla="*/ 806246 h 2625712"/>
              <a:gd name="connsiteX2" fmla="*/ 2991295 w 3158947"/>
              <a:gd name="connsiteY2" fmla="*/ 2625712 h 2625712"/>
              <a:gd name="connsiteX3" fmla="*/ 0 w 3158947"/>
              <a:gd name="connsiteY3" fmla="*/ 2336118 h 2625712"/>
              <a:gd name="connsiteX4" fmla="*/ 800522 w 3158947"/>
              <a:gd name="connsiteY4" fmla="*/ 0 h 2625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58947" h="2625712">
                <a:moveTo>
                  <a:pt x="800522" y="0"/>
                </a:moveTo>
                <a:lnTo>
                  <a:pt x="3158947" y="806246"/>
                </a:lnTo>
                <a:lnTo>
                  <a:pt x="2991295" y="2625712"/>
                </a:lnTo>
                <a:lnTo>
                  <a:pt x="0" y="2336118"/>
                </a:lnTo>
                <a:lnTo>
                  <a:pt x="800522" y="0"/>
                </a:lnTo>
                <a:close/>
              </a:path>
            </a:pathLst>
          </a:custGeom>
          <a:blipFill>
            <a:blip r:embed="rId4"/>
            <a:stretch>
              <a:fillRect l="-1000" r="-1048"/>
            </a:stretch>
          </a:blipFill>
        </p:spPr>
      </p:sp>
      <p:sp>
        <p:nvSpPr>
          <p:cNvPr id="4" name="Freeform 4"/>
          <p:cNvSpPr/>
          <p:nvPr/>
        </p:nvSpPr>
        <p:spPr>
          <a:xfrm>
            <a:off x="16035174" y="-411101"/>
            <a:ext cx="4505652" cy="11109202"/>
          </a:xfrm>
          <a:custGeom>
            <a:avLst/>
            <a:gdLst/>
            <a:ahLst/>
            <a:cxnLst/>
            <a:rect l="l" t="t" r="r" b="b"/>
            <a:pathLst>
              <a:path w="4505652" h="11109202">
                <a:moveTo>
                  <a:pt x="0" y="0"/>
                </a:moveTo>
                <a:lnTo>
                  <a:pt x="4505652" y="0"/>
                </a:lnTo>
                <a:lnTo>
                  <a:pt x="4505652" y="11109202"/>
                </a:lnTo>
                <a:lnTo>
                  <a:pt x="0" y="11109202"/>
                </a:lnTo>
                <a:lnTo>
                  <a:pt x="0" y="0"/>
                </a:lnTo>
                <a:close/>
              </a:path>
            </a:pathLst>
          </a:custGeom>
          <a:blipFill>
            <a:blip r:embed="rId5"/>
            <a:stretch>
              <a:fillRect r="-146561"/>
            </a:stretch>
          </a:blipFill>
        </p:spPr>
      </p:sp>
      <p:sp>
        <p:nvSpPr>
          <p:cNvPr id="5" name="Freeform 5"/>
          <p:cNvSpPr/>
          <p:nvPr/>
        </p:nvSpPr>
        <p:spPr>
          <a:xfrm>
            <a:off x="9413175" y="5121000"/>
            <a:ext cx="6303287" cy="4994109"/>
          </a:xfrm>
          <a:custGeom>
            <a:avLst/>
            <a:gdLst/>
            <a:ahLst/>
            <a:cxnLst/>
            <a:rect l="l" t="t" r="r" b="b"/>
            <a:pathLst>
              <a:path w="6303287" h="4994109">
                <a:moveTo>
                  <a:pt x="0" y="0"/>
                </a:moveTo>
                <a:lnTo>
                  <a:pt x="6303287" y="0"/>
                </a:lnTo>
                <a:lnTo>
                  <a:pt x="6303287" y="4994109"/>
                </a:lnTo>
                <a:lnTo>
                  <a:pt x="0" y="4994109"/>
                </a:lnTo>
                <a:lnTo>
                  <a:pt x="0" y="0"/>
                </a:lnTo>
                <a:close/>
              </a:path>
            </a:pathLst>
          </a:custGeom>
          <a:blipFill>
            <a:blip r:embed="rId6"/>
            <a:stretch>
              <a:fillRect l="-145" r="-145"/>
            </a:stretch>
          </a:blipFill>
        </p:spPr>
      </p:sp>
      <p:sp>
        <p:nvSpPr>
          <p:cNvPr id="6" name="TextBox 6"/>
          <p:cNvSpPr txBox="1"/>
          <p:nvPr/>
        </p:nvSpPr>
        <p:spPr>
          <a:xfrm>
            <a:off x="312225" y="971950"/>
            <a:ext cx="9100950" cy="923925"/>
          </a:xfrm>
          <a:prstGeom prst="rect">
            <a:avLst/>
          </a:prstGeom>
        </p:spPr>
        <p:txBody>
          <a:bodyPr lIns="0" tIns="0" rIns="0" bIns="0" rtlCol="0" anchor="t">
            <a:spAutoFit/>
          </a:bodyPr>
          <a:lstStyle/>
          <a:p>
            <a:pPr algn="l">
              <a:lnSpc>
                <a:spcPts val="7200"/>
              </a:lnSpc>
            </a:pPr>
            <a:r>
              <a:rPr lang="en-US" sz="6000">
                <a:solidFill>
                  <a:srgbClr val="17204E"/>
                </a:solidFill>
                <a:latin typeface="DM Sans"/>
                <a:ea typeface="DM Sans"/>
                <a:cs typeface="DM Sans"/>
                <a:sym typeface="DM Sans"/>
              </a:rPr>
              <a:t>Core Assumptions</a:t>
            </a:r>
          </a:p>
        </p:txBody>
      </p:sp>
      <p:sp>
        <p:nvSpPr>
          <p:cNvPr id="7" name="TextBox 7"/>
          <p:cNvSpPr txBox="1"/>
          <p:nvPr/>
        </p:nvSpPr>
        <p:spPr>
          <a:xfrm>
            <a:off x="312225" y="2179633"/>
            <a:ext cx="10242812" cy="510701"/>
          </a:xfrm>
          <a:prstGeom prst="rect">
            <a:avLst/>
          </a:prstGeom>
        </p:spPr>
        <p:txBody>
          <a:bodyPr lIns="0" tIns="0" rIns="0" bIns="0" rtlCol="0" anchor="t">
            <a:spAutoFit/>
          </a:bodyPr>
          <a:lstStyle/>
          <a:p>
            <a:pPr algn="l">
              <a:lnSpc>
                <a:spcPts val="4098"/>
              </a:lnSpc>
            </a:pPr>
            <a:r>
              <a:rPr lang="en-US" sz="3415">
                <a:solidFill>
                  <a:srgbClr val="17204E"/>
                </a:solidFill>
                <a:latin typeface="DM Sans"/>
                <a:ea typeface="DM Sans"/>
                <a:cs typeface="DM Sans"/>
                <a:sym typeface="DM Sans"/>
              </a:rPr>
              <a:t>Flexible prices and wages ensure full employment.</a:t>
            </a:r>
          </a:p>
        </p:txBody>
      </p:sp>
      <p:sp>
        <p:nvSpPr>
          <p:cNvPr id="8" name="TextBox 8"/>
          <p:cNvSpPr txBox="1"/>
          <p:nvPr/>
        </p:nvSpPr>
        <p:spPr>
          <a:xfrm>
            <a:off x="312228" y="4578075"/>
            <a:ext cx="8831775" cy="542925"/>
          </a:xfrm>
          <a:prstGeom prst="rect">
            <a:avLst/>
          </a:prstGeom>
        </p:spPr>
        <p:txBody>
          <a:bodyPr lIns="0" tIns="0" rIns="0" bIns="0" rtlCol="0" anchor="t">
            <a:spAutoFit/>
          </a:bodyPr>
          <a:lstStyle/>
          <a:p>
            <a:pPr algn="ctr">
              <a:lnSpc>
                <a:spcPts val="4320"/>
              </a:lnSpc>
              <a:spcBef>
                <a:spcPct val="0"/>
              </a:spcBef>
            </a:pPr>
            <a:r>
              <a:rPr lang="en-US" sz="3600" b="1">
                <a:solidFill>
                  <a:srgbClr val="17204E"/>
                </a:solidFill>
                <a:latin typeface="DM Sans Bold"/>
                <a:ea typeface="DM Sans Bold"/>
                <a:cs typeface="DM Sans Bold"/>
                <a:sym typeface="DM Sans Bold"/>
              </a:rPr>
              <a:t>Key Focus of Classical Model:</a:t>
            </a:r>
          </a:p>
        </p:txBody>
      </p:sp>
      <p:sp>
        <p:nvSpPr>
          <p:cNvPr id="9" name="TextBox 9"/>
          <p:cNvSpPr txBox="1"/>
          <p:nvPr/>
        </p:nvSpPr>
        <p:spPr>
          <a:xfrm>
            <a:off x="312225" y="3086299"/>
            <a:ext cx="10242812" cy="510701"/>
          </a:xfrm>
          <a:prstGeom prst="rect">
            <a:avLst/>
          </a:prstGeom>
        </p:spPr>
        <p:txBody>
          <a:bodyPr lIns="0" tIns="0" rIns="0" bIns="0" rtlCol="0" anchor="t">
            <a:spAutoFit/>
          </a:bodyPr>
          <a:lstStyle/>
          <a:p>
            <a:pPr algn="l">
              <a:lnSpc>
                <a:spcPts val="4098"/>
              </a:lnSpc>
            </a:pPr>
            <a:r>
              <a:rPr lang="en-US" sz="3415">
                <a:solidFill>
                  <a:srgbClr val="17204E"/>
                </a:solidFill>
                <a:latin typeface="DM Sans"/>
                <a:ea typeface="DM Sans"/>
                <a:cs typeface="DM Sans"/>
                <a:sym typeface="DM Sans"/>
              </a:rPr>
              <a:t>Minimal government intervention </a:t>
            </a:r>
          </a:p>
        </p:txBody>
      </p:sp>
      <p:sp>
        <p:nvSpPr>
          <p:cNvPr id="10" name="Freeform 10"/>
          <p:cNvSpPr/>
          <p:nvPr/>
        </p:nvSpPr>
        <p:spPr>
          <a:xfrm>
            <a:off x="1364185" y="5859889"/>
            <a:ext cx="869268" cy="838454"/>
          </a:xfrm>
          <a:custGeom>
            <a:avLst/>
            <a:gdLst/>
            <a:ahLst/>
            <a:cxnLst/>
            <a:rect l="l" t="t" r="r" b="b"/>
            <a:pathLst>
              <a:path w="869268" h="838454">
                <a:moveTo>
                  <a:pt x="0" y="0"/>
                </a:moveTo>
                <a:lnTo>
                  <a:pt x="869268" y="0"/>
                </a:lnTo>
                <a:lnTo>
                  <a:pt x="869268" y="838454"/>
                </a:lnTo>
                <a:lnTo>
                  <a:pt x="0" y="8384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TextBox 11"/>
          <p:cNvSpPr txBox="1"/>
          <p:nvPr/>
        </p:nvSpPr>
        <p:spPr>
          <a:xfrm>
            <a:off x="2233453" y="6007654"/>
            <a:ext cx="6574115" cy="542925"/>
          </a:xfrm>
          <a:prstGeom prst="rect">
            <a:avLst/>
          </a:prstGeom>
        </p:spPr>
        <p:txBody>
          <a:bodyPr lIns="0" tIns="0" rIns="0" bIns="0" rtlCol="0" anchor="t">
            <a:spAutoFit/>
          </a:bodyPr>
          <a:lstStyle/>
          <a:p>
            <a:pPr algn="ctr">
              <a:lnSpc>
                <a:spcPts val="4320"/>
              </a:lnSpc>
              <a:spcBef>
                <a:spcPct val="0"/>
              </a:spcBef>
            </a:pPr>
            <a:r>
              <a:rPr lang="en-US" sz="3600" b="1">
                <a:solidFill>
                  <a:srgbClr val="17204E"/>
                </a:solidFill>
                <a:latin typeface="DM Sans Bold"/>
                <a:ea typeface="DM Sans Bold"/>
                <a:cs typeface="DM Sans Bold"/>
                <a:sym typeface="DM Sans Bold"/>
              </a:rPr>
              <a:t>LONG-RUN EQUILIBRIUM</a:t>
            </a:r>
          </a:p>
        </p:txBody>
      </p:sp>
      <p:sp>
        <p:nvSpPr>
          <p:cNvPr id="12" name="Freeform 12"/>
          <p:cNvSpPr/>
          <p:nvPr/>
        </p:nvSpPr>
        <p:spPr>
          <a:xfrm>
            <a:off x="1364185" y="6984093"/>
            <a:ext cx="869268" cy="838454"/>
          </a:xfrm>
          <a:custGeom>
            <a:avLst/>
            <a:gdLst/>
            <a:ahLst/>
            <a:cxnLst/>
            <a:rect l="l" t="t" r="r" b="b"/>
            <a:pathLst>
              <a:path w="869268" h="838454">
                <a:moveTo>
                  <a:pt x="0" y="0"/>
                </a:moveTo>
                <a:lnTo>
                  <a:pt x="869268" y="0"/>
                </a:lnTo>
                <a:lnTo>
                  <a:pt x="869268" y="838454"/>
                </a:lnTo>
                <a:lnTo>
                  <a:pt x="0" y="83845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3" name="TextBox 13"/>
          <p:cNvSpPr txBox="1"/>
          <p:nvPr/>
        </p:nvSpPr>
        <p:spPr>
          <a:xfrm>
            <a:off x="2146573" y="7131858"/>
            <a:ext cx="6574115" cy="542925"/>
          </a:xfrm>
          <a:prstGeom prst="rect">
            <a:avLst/>
          </a:prstGeom>
        </p:spPr>
        <p:txBody>
          <a:bodyPr lIns="0" tIns="0" rIns="0" bIns="0" rtlCol="0" anchor="t">
            <a:spAutoFit/>
          </a:bodyPr>
          <a:lstStyle/>
          <a:p>
            <a:pPr algn="ctr">
              <a:lnSpc>
                <a:spcPts val="4320"/>
              </a:lnSpc>
              <a:spcBef>
                <a:spcPct val="0"/>
              </a:spcBef>
            </a:pPr>
            <a:r>
              <a:rPr lang="en-US" sz="3600" b="1">
                <a:solidFill>
                  <a:srgbClr val="17204E"/>
                </a:solidFill>
                <a:latin typeface="DM Sans Bold"/>
                <a:ea typeface="DM Sans Bold"/>
                <a:cs typeface="DM Sans Bold"/>
                <a:sym typeface="DM Sans Bold"/>
              </a:rPr>
              <a:t>POTENTIAL OUTPUT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alphaModFix amt="60000"/>
            </a:blip>
            <a:stretch>
              <a:fillRect l="-8" r="-8"/>
            </a:stretch>
          </a:blipFill>
        </p:spPr>
      </p:sp>
      <p:sp>
        <p:nvSpPr>
          <p:cNvPr id="3" name="Freeform 3"/>
          <p:cNvSpPr/>
          <p:nvPr/>
        </p:nvSpPr>
        <p:spPr>
          <a:xfrm>
            <a:off x="0" y="8984146"/>
            <a:ext cx="1332250" cy="1302854"/>
          </a:xfrm>
          <a:custGeom>
            <a:avLst/>
            <a:gdLst/>
            <a:ahLst/>
            <a:cxnLst/>
            <a:rect l="l" t="t" r="r" b="b"/>
            <a:pathLst>
              <a:path w="1332250" h="1302854">
                <a:moveTo>
                  <a:pt x="0" y="0"/>
                </a:moveTo>
                <a:lnTo>
                  <a:pt x="1332250" y="0"/>
                </a:lnTo>
                <a:lnTo>
                  <a:pt x="1332250" y="1302854"/>
                </a:lnTo>
                <a:lnTo>
                  <a:pt x="0" y="1302854"/>
                </a:lnTo>
                <a:lnTo>
                  <a:pt x="0" y="0"/>
                </a:lnTo>
                <a:close/>
              </a:path>
            </a:pathLst>
          </a:custGeom>
          <a:blipFill>
            <a:blip r:embed="rId4"/>
            <a:stretch>
              <a:fillRect l="-97199" b="-101649"/>
            </a:stretch>
          </a:blipFill>
        </p:spPr>
      </p:sp>
      <p:sp>
        <p:nvSpPr>
          <p:cNvPr id="4" name="Freeform 4"/>
          <p:cNvSpPr/>
          <p:nvPr/>
        </p:nvSpPr>
        <p:spPr>
          <a:xfrm rot="-10800000">
            <a:off x="15713202" y="-81302"/>
            <a:ext cx="2574798" cy="2116752"/>
          </a:xfrm>
          <a:custGeom>
            <a:avLst/>
            <a:gdLst/>
            <a:ahLst/>
            <a:cxnLst/>
            <a:rect l="l" t="t" r="r" b="b"/>
            <a:pathLst>
              <a:path w="2574798" h="2116752">
                <a:moveTo>
                  <a:pt x="0" y="0"/>
                </a:moveTo>
                <a:lnTo>
                  <a:pt x="2574798" y="0"/>
                </a:lnTo>
                <a:lnTo>
                  <a:pt x="2574798" y="2116752"/>
                </a:lnTo>
                <a:lnTo>
                  <a:pt x="0" y="2116752"/>
                </a:lnTo>
                <a:lnTo>
                  <a:pt x="0" y="0"/>
                </a:lnTo>
                <a:close/>
              </a:path>
            </a:pathLst>
          </a:custGeom>
          <a:blipFill>
            <a:blip r:embed="rId4"/>
            <a:stretch>
              <a:fillRect l="-97199" b="-139872"/>
            </a:stretch>
          </a:blipFill>
        </p:spPr>
      </p:sp>
      <p:sp>
        <p:nvSpPr>
          <p:cNvPr id="5" name="TextBox 5"/>
          <p:cNvSpPr txBox="1"/>
          <p:nvPr/>
        </p:nvSpPr>
        <p:spPr>
          <a:xfrm>
            <a:off x="1531425" y="971950"/>
            <a:ext cx="15225150" cy="923925"/>
          </a:xfrm>
          <a:prstGeom prst="rect">
            <a:avLst/>
          </a:prstGeom>
        </p:spPr>
        <p:txBody>
          <a:bodyPr lIns="0" tIns="0" rIns="0" bIns="0" rtlCol="0" anchor="t">
            <a:spAutoFit/>
          </a:bodyPr>
          <a:lstStyle/>
          <a:p>
            <a:pPr algn="l">
              <a:lnSpc>
                <a:spcPts val="7200"/>
              </a:lnSpc>
            </a:pPr>
            <a:r>
              <a:rPr lang="en-US" sz="6000">
                <a:solidFill>
                  <a:srgbClr val="17204E"/>
                </a:solidFill>
                <a:latin typeface="DM Sans"/>
                <a:ea typeface="DM Sans"/>
                <a:cs typeface="DM Sans"/>
                <a:sym typeface="DM Sans"/>
              </a:rPr>
              <a:t>A SIMPLE ANALOGY</a:t>
            </a:r>
          </a:p>
        </p:txBody>
      </p:sp>
      <p:grpSp>
        <p:nvGrpSpPr>
          <p:cNvPr id="6" name="Group 6"/>
          <p:cNvGrpSpPr/>
          <p:nvPr/>
        </p:nvGrpSpPr>
        <p:grpSpPr>
          <a:xfrm>
            <a:off x="3360505" y="1969900"/>
            <a:ext cx="10755643" cy="6169213"/>
            <a:chOff x="0" y="0"/>
            <a:chExt cx="14340857" cy="8225617"/>
          </a:xfrm>
        </p:grpSpPr>
        <p:sp>
          <p:nvSpPr>
            <p:cNvPr id="7" name="Freeform 7"/>
            <p:cNvSpPr/>
            <p:nvPr/>
          </p:nvSpPr>
          <p:spPr>
            <a:xfrm>
              <a:off x="0" y="0"/>
              <a:ext cx="14340857" cy="8225617"/>
            </a:xfrm>
            <a:custGeom>
              <a:avLst/>
              <a:gdLst/>
              <a:ahLst/>
              <a:cxnLst/>
              <a:rect l="l" t="t" r="r" b="b"/>
              <a:pathLst>
                <a:path w="14340857" h="8225617">
                  <a:moveTo>
                    <a:pt x="0" y="0"/>
                  </a:moveTo>
                  <a:lnTo>
                    <a:pt x="14340857" y="0"/>
                  </a:lnTo>
                  <a:lnTo>
                    <a:pt x="14340857" y="8225617"/>
                  </a:lnTo>
                  <a:lnTo>
                    <a:pt x="0" y="8225617"/>
                  </a:lnTo>
                  <a:lnTo>
                    <a:pt x="0" y="0"/>
                  </a:lnTo>
                  <a:close/>
                </a:path>
              </a:pathLst>
            </a:custGeom>
            <a:blipFill>
              <a:blip r:embed="rId5">
                <a:extLst>
                  <a:ext uri="{96DAC541-7B7A-43D3-8B79-37D633B846F1}">
                    <asvg:svgBlip xmlns:asvg="http://schemas.microsoft.com/office/drawing/2016/SVG/main" r:embed="rId6"/>
                  </a:ext>
                </a:extLst>
              </a:blip>
              <a:stretch>
                <a:fillRect l="-1475" r="-1475"/>
              </a:stretch>
            </a:blipFill>
          </p:spPr>
        </p:sp>
        <p:sp>
          <p:nvSpPr>
            <p:cNvPr id="8" name="TextBox 8"/>
            <p:cNvSpPr txBox="1"/>
            <p:nvPr/>
          </p:nvSpPr>
          <p:spPr>
            <a:xfrm>
              <a:off x="4078508" y="1143256"/>
              <a:ext cx="9766915" cy="4775200"/>
            </a:xfrm>
            <a:prstGeom prst="rect">
              <a:avLst/>
            </a:prstGeom>
          </p:spPr>
          <p:txBody>
            <a:bodyPr lIns="0" tIns="0" rIns="0" bIns="0" rtlCol="0" anchor="t">
              <a:spAutoFit/>
            </a:bodyPr>
            <a:lstStyle/>
            <a:p>
              <a:pPr algn="l">
                <a:lnSpc>
                  <a:spcPts val="3594"/>
                </a:lnSpc>
              </a:pPr>
              <a:r>
                <a:rPr lang="en-US" sz="2995">
                  <a:solidFill>
                    <a:srgbClr val="17204E"/>
                  </a:solidFill>
                  <a:latin typeface="DM Sans"/>
                  <a:ea typeface="DM Sans"/>
                  <a:cs typeface="DM Sans"/>
                  <a:sym typeface="DM Sans"/>
                </a:rPr>
                <a:t>The farmers' market illustrates the Classical Model well. In a farmers' market, if there is excess supply of vegetables, sellers lower prices to attract buyers, ensuring everything gets sold. If demand is high and supply is low, prices rise, encouraging more sellers to enter the market.</a:t>
              </a:r>
            </a:p>
          </p:txBody>
        </p:sp>
        <p:sp>
          <p:nvSpPr>
            <p:cNvPr id="9" name="TextBox 9"/>
            <p:cNvSpPr txBox="1"/>
            <p:nvPr/>
          </p:nvSpPr>
          <p:spPr>
            <a:xfrm>
              <a:off x="274116" y="1941109"/>
              <a:ext cx="3192255" cy="2171700"/>
            </a:xfrm>
            <a:prstGeom prst="rect">
              <a:avLst/>
            </a:prstGeom>
          </p:spPr>
          <p:txBody>
            <a:bodyPr lIns="0" tIns="0" rIns="0" bIns="0" rtlCol="0" anchor="t">
              <a:spAutoFit/>
            </a:bodyPr>
            <a:lstStyle/>
            <a:p>
              <a:pPr algn="l">
                <a:lnSpc>
                  <a:spcPts val="4320"/>
                </a:lnSpc>
              </a:pPr>
              <a:r>
                <a:rPr lang="en-US" sz="3600" b="1">
                  <a:solidFill>
                    <a:srgbClr val="F2F2F2"/>
                  </a:solidFill>
                  <a:latin typeface="DM Sans Bold"/>
                  <a:ea typeface="DM Sans Bold"/>
                  <a:cs typeface="DM Sans Bold"/>
                  <a:sym typeface="DM Sans Bold"/>
                </a:rPr>
                <a:t>THE FARMER’S MARKET</a:t>
              </a:r>
            </a:p>
          </p:txBody>
        </p:sp>
      </p:grpSp>
      <p:sp>
        <p:nvSpPr>
          <p:cNvPr id="10" name="Freeform 10"/>
          <p:cNvSpPr/>
          <p:nvPr/>
        </p:nvSpPr>
        <p:spPr>
          <a:xfrm>
            <a:off x="-61602" y="3933296"/>
            <a:ext cx="3186054" cy="6353704"/>
          </a:xfrm>
          <a:custGeom>
            <a:avLst/>
            <a:gdLst/>
            <a:ahLst/>
            <a:cxnLst/>
            <a:rect l="l" t="t" r="r" b="b"/>
            <a:pathLst>
              <a:path w="3186054" h="6353704">
                <a:moveTo>
                  <a:pt x="0" y="0"/>
                </a:moveTo>
                <a:lnTo>
                  <a:pt x="3186054" y="0"/>
                </a:lnTo>
                <a:lnTo>
                  <a:pt x="3186054" y="6353704"/>
                </a:lnTo>
                <a:lnTo>
                  <a:pt x="0" y="6353704"/>
                </a:lnTo>
                <a:lnTo>
                  <a:pt x="0" y="0"/>
                </a:lnTo>
                <a:close/>
              </a:path>
            </a:pathLst>
          </a:custGeom>
          <a:blipFill>
            <a:blip r:embed="rId7"/>
            <a:stretch>
              <a:fillRect r="-99517" b="-7"/>
            </a:stretch>
          </a:blipFill>
        </p:spPr>
      </p:sp>
      <p:sp>
        <p:nvSpPr>
          <p:cNvPr id="11" name="Freeform 11"/>
          <p:cNvSpPr/>
          <p:nvPr/>
        </p:nvSpPr>
        <p:spPr>
          <a:xfrm>
            <a:off x="9361601" y="7952688"/>
            <a:ext cx="9078805" cy="2486714"/>
          </a:xfrm>
          <a:custGeom>
            <a:avLst/>
            <a:gdLst/>
            <a:ahLst/>
            <a:cxnLst/>
            <a:rect l="l" t="t" r="r" b="b"/>
            <a:pathLst>
              <a:path w="9078805" h="2486714">
                <a:moveTo>
                  <a:pt x="0" y="0"/>
                </a:moveTo>
                <a:lnTo>
                  <a:pt x="9078805" y="0"/>
                </a:lnTo>
                <a:lnTo>
                  <a:pt x="9078805" y="2486714"/>
                </a:lnTo>
                <a:lnTo>
                  <a:pt x="0" y="2486714"/>
                </a:lnTo>
                <a:lnTo>
                  <a:pt x="0" y="0"/>
                </a:lnTo>
                <a:close/>
              </a:path>
            </a:pathLst>
          </a:custGeom>
          <a:blipFill>
            <a:blip r:embed="rId3">
              <a:alphaModFix amt="60000"/>
            </a:blip>
            <a:stretch>
              <a:fillRect l="-8" t="-105364" r="-8"/>
            </a:stretch>
          </a:blipFill>
        </p:spPr>
      </p:sp>
      <p:sp>
        <p:nvSpPr>
          <p:cNvPr id="12" name="TextBox 12"/>
          <p:cNvSpPr txBox="1"/>
          <p:nvPr/>
        </p:nvSpPr>
        <p:spPr>
          <a:xfrm>
            <a:off x="9967676" y="8148638"/>
            <a:ext cx="6788899" cy="2228850"/>
          </a:xfrm>
          <a:prstGeom prst="rect">
            <a:avLst/>
          </a:prstGeom>
        </p:spPr>
        <p:txBody>
          <a:bodyPr lIns="0" tIns="0" rIns="0" bIns="0" rtlCol="0" anchor="t">
            <a:spAutoFit/>
          </a:bodyPr>
          <a:lstStyle/>
          <a:p>
            <a:pPr algn="l">
              <a:lnSpc>
                <a:spcPts val="3525"/>
              </a:lnSpc>
              <a:spcBef>
                <a:spcPct val="0"/>
              </a:spcBef>
            </a:pPr>
            <a:r>
              <a:rPr lang="en-US" sz="2937" dirty="0">
                <a:solidFill>
                  <a:srgbClr val="000000"/>
                </a:solidFill>
                <a:latin typeface="DM Sans"/>
                <a:ea typeface="DM Sans"/>
                <a:cs typeface="DM Sans"/>
                <a:sym typeface="DM Sans"/>
              </a:rPr>
              <a:t>Similarly, the Classical Model assumes that flexible prices and wages allow markets to self-correct, leading to full employment and efficient resource allocation.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525" y="0"/>
            <a:ext cx="18288006" cy="10287002"/>
          </a:xfrm>
          <a:custGeom>
            <a:avLst/>
            <a:gdLst/>
            <a:ahLst/>
            <a:cxnLst/>
            <a:rect l="l" t="t" r="r" b="b"/>
            <a:pathLst>
              <a:path w="18288006" h="10287002">
                <a:moveTo>
                  <a:pt x="0" y="0"/>
                </a:moveTo>
                <a:lnTo>
                  <a:pt x="18288006" y="0"/>
                </a:lnTo>
                <a:lnTo>
                  <a:pt x="18288006" y="10287002"/>
                </a:lnTo>
                <a:lnTo>
                  <a:pt x="0" y="10287002"/>
                </a:lnTo>
                <a:lnTo>
                  <a:pt x="0" y="0"/>
                </a:lnTo>
                <a:close/>
              </a:path>
            </a:pathLst>
          </a:custGeom>
          <a:blipFill>
            <a:blip r:embed="rId3">
              <a:alphaModFix amt="60000"/>
            </a:blip>
            <a:stretch>
              <a:fillRect l="-8" r="-8"/>
            </a:stretch>
          </a:blipFill>
        </p:spPr>
      </p:sp>
      <p:sp>
        <p:nvSpPr>
          <p:cNvPr id="3" name="Freeform 3"/>
          <p:cNvSpPr/>
          <p:nvPr/>
        </p:nvSpPr>
        <p:spPr>
          <a:xfrm>
            <a:off x="0" y="8984146"/>
            <a:ext cx="1332250" cy="1302854"/>
          </a:xfrm>
          <a:custGeom>
            <a:avLst/>
            <a:gdLst/>
            <a:ahLst/>
            <a:cxnLst/>
            <a:rect l="l" t="t" r="r" b="b"/>
            <a:pathLst>
              <a:path w="1332250" h="1302854">
                <a:moveTo>
                  <a:pt x="0" y="0"/>
                </a:moveTo>
                <a:lnTo>
                  <a:pt x="1332250" y="0"/>
                </a:lnTo>
                <a:lnTo>
                  <a:pt x="1332250" y="1302854"/>
                </a:lnTo>
                <a:lnTo>
                  <a:pt x="0" y="1302854"/>
                </a:lnTo>
                <a:lnTo>
                  <a:pt x="0" y="0"/>
                </a:lnTo>
                <a:close/>
              </a:path>
            </a:pathLst>
          </a:custGeom>
          <a:blipFill>
            <a:blip r:embed="rId4"/>
            <a:stretch>
              <a:fillRect l="-97199" b="-101649"/>
            </a:stretch>
          </a:blipFill>
        </p:spPr>
      </p:sp>
      <p:sp>
        <p:nvSpPr>
          <p:cNvPr id="4" name="Freeform 4"/>
          <p:cNvSpPr/>
          <p:nvPr/>
        </p:nvSpPr>
        <p:spPr>
          <a:xfrm rot="-10800000">
            <a:off x="15750325" y="-3185"/>
            <a:ext cx="2574798" cy="2116752"/>
          </a:xfrm>
          <a:custGeom>
            <a:avLst/>
            <a:gdLst/>
            <a:ahLst/>
            <a:cxnLst/>
            <a:rect l="l" t="t" r="r" b="b"/>
            <a:pathLst>
              <a:path w="2574798" h="2116752">
                <a:moveTo>
                  <a:pt x="0" y="0"/>
                </a:moveTo>
                <a:lnTo>
                  <a:pt x="2574798" y="0"/>
                </a:lnTo>
                <a:lnTo>
                  <a:pt x="2574798" y="2116752"/>
                </a:lnTo>
                <a:lnTo>
                  <a:pt x="0" y="2116752"/>
                </a:lnTo>
                <a:lnTo>
                  <a:pt x="0" y="0"/>
                </a:lnTo>
                <a:close/>
              </a:path>
            </a:pathLst>
          </a:custGeom>
          <a:blipFill>
            <a:blip r:embed="rId4"/>
            <a:stretch>
              <a:fillRect l="-97199" b="-139872"/>
            </a:stretch>
          </a:blipFill>
        </p:spPr>
      </p:sp>
      <p:sp>
        <p:nvSpPr>
          <p:cNvPr id="5" name="Freeform 5"/>
          <p:cNvSpPr/>
          <p:nvPr/>
        </p:nvSpPr>
        <p:spPr>
          <a:xfrm>
            <a:off x="-61602" y="3933296"/>
            <a:ext cx="3186054" cy="6353704"/>
          </a:xfrm>
          <a:custGeom>
            <a:avLst/>
            <a:gdLst/>
            <a:ahLst/>
            <a:cxnLst/>
            <a:rect l="l" t="t" r="r" b="b"/>
            <a:pathLst>
              <a:path w="3186054" h="6353704">
                <a:moveTo>
                  <a:pt x="0" y="0"/>
                </a:moveTo>
                <a:lnTo>
                  <a:pt x="3186054" y="0"/>
                </a:lnTo>
                <a:lnTo>
                  <a:pt x="3186054" y="6353704"/>
                </a:lnTo>
                <a:lnTo>
                  <a:pt x="0" y="6353704"/>
                </a:lnTo>
                <a:lnTo>
                  <a:pt x="0" y="0"/>
                </a:lnTo>
                <a:close/>
              </a:path>
            </a:pathLst>
          </a:custGeom>
          <a:blipFill>
            <a:blip r:embed="rId5"/>
            <a:stretch>
              <a:fillRect r="-99517" b="-7"/>
            </a:stretch>
          </a:blipFill>
        </p:spPr>
      </p:sp>
      <p:sp>
        <p:nvSpPr>
          <p:cNvPr id="6" name="Freeform 6"/>
          <p:cNvSpPr/>
          <p:nvPr/>
        </p:nvSpPr>
        <p:spPr>
          <a:xfrm>
            <a:off x="9228337" y="1384324"/>
            <a:ext cx="8463334" cy="5035684"/>
          </a:xfrm>
          <a:custGeom>
            <a:avLst/>
            <a:gdLst/>
            <a:ahLst/>
            <a:cxnLst/>
            <a:rect l="l" t="t" r="r" b="b"/>
            <a:pathLst>
              <a:path w="8463334" h="5035684">
                <a:moveTo>
                  <a:pt x="0" y="0"/>
                </a:moveTo>
                <a:lnTo>
                  <a:pt x="8463334" y="0"/>
                </a:lnTo>
                <a:lnTo>
                  <a:pt x="8463334" y="5035684"/>
                </a:lnTo>
                <a:lnTo>
                  <a:pt x="0" y="5035684"/>
                </a:lnTo>
                <a:lnTo>
                  <a:pt x="0" y="0"/>
                </a:lnTo>
                <a:close/>
              </a:path>
            </a:pathLst>
          </a:custGeom>
          <a:blipFill>
            <a:blip r:embed="rId6"/>
            <a:stretch>
              <a:fillRect/>
            </a:stretch>
          </a:blipFill>
        </p:spPr>
      </p:sp>
      <p:sp>
        <p:nvSpPr>
          <p:cNvPr id="7" name="TextBox 7"/>
          <p:cNvSpPr txBox="1"/>
          <p:nvPr/>
        </p:nvSpPr>
        <p:spPr>
          <a:xfrm>
            <a:off x="525175" y="460399"/>
            <a:ext cx="15225150" cy="923925"/>
          </a:xfrm>
          <a:prstGeom prst="rect">
            <a:avLst/>
          </a:prstGeom>
        </p:spPr>
        <p:txBody>
          <a:bodyPr lIns="0" tIns="0" rIns="0" bIns="0" rtlCol="0" anchor="t">
            <a:spAutoFit/>
          </a:bodyPr>
          <a:lstStyle/>
          <a:p>
            <a:pPr algn="l">
              <a:lnSpc>
                <a:spcPts val="7200"/>
              </a:lnSpc>
            </a:pPr>
            <a:r>
              <a:rPr lang="en-US" sz="6000" dirty="0">
                <a:solidFill>
                  <a:srgbClr val="17204E"/>
                </a:solidFill>
                <a:latin typeface="DM Sans"/>
                <a:ea typeface="DM Sans"/>
                <a:cs typeface="DM Sans"/>
                <a:sym typeface="DM Sans"/>
              </a:rPr>
              <a:t>LIMITATIONS OF THE CLASSICAL MODEL</a:t>
            </a:r>
          </a:p>
        </p:txBody>
      </p:sp>
      <p:grpSp>
        <p:nvGrpSpPr>
          <p:cNvPr id="8" name="Group 8"/>
          <p:cNvGrpSpPr/>
          <p:nvPr/>
        </p:nvGrpSpPr>
        <p:grpSpPr>
          <a:xfrm>
            <a:off x="3124452" y="5143501"/>
            <a:ext cx="5498025" cy="1710485"/>
            <a:chOff x="0" y="0"/>
            <a:chExt cx="7330699" cy="2280646"/>
          </a:xfrm>
        </p:grpSpPr>
        <p:sp>
          <p:nvSpPr>
            <p:cNvPr id="9" name="Freeform 9"/>
            <p:cNvSpPr/>
            <p:nvPr/>
          </p:nvSpPr>
          <p:spPr>
            <a:xfrm>
              <a:off x="0" y="0"/>
              <a:ext cx="7330699" cy="2280646"/>
            </a:xfrm>
            <a:custGeom>
              <a:avLst/>
              <a:gdLst/>
              <a:ahLst/>
              <a:cxnLst/>
              <a:rect l="l" t="t" r="r" b="b"/>
              <a:pathLst>
                <a:path w="7330699" h="2280646">
                  <a:moveTo>
                    <a:pt x="0" y="0"/>
                  </a:moveTo>
                  <a:lnTo>
                    <a:pt x="7330699" y="0"/>
                  </a:lnTo>
                  <a:lnTo>
                    <a:pt x="7330699" y="2280646"/>
                  </a:lnTo>
                  <a:lnTo>
                    <a:pt x="0" y="228064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TextBox 10"/>
            <p:cNvSpPr txBox="1"/>
            <p:nvPr/>
          </p:nvSpPr>
          <p:spPr>
            <a:xfrm>
              <a:off x="2525916" y="556650"/>
              <a:ext cx="4396838" cy="1295400"/>
            </a:xfrm>
            <a:prstGeom prst="rect">
              <a:avLst/>
            </a:prstGeom>
          </p:spPr>
          <p:txBody>
            <a:bodyPr lIns="0" tIns="0" rIns="0" bIns="0" rtlCol="0" anchor="t">
              <a:spAutoFit/>
            </a:bodyPr>
            <a:lstStyle/>
            <a:p>
              <a:pPr algn="ctr">
                <a:lnSpc>
                  <a:spcPts val="2591"/>
                </a:lnSpc>
                <a:spcBef>
                  <a:spcPct val="0"/>
                </a:spcBef>
              </a:pPr>
              <a:r>
                <a:rPr lang="en-US" sz="2159" b="1">
                  <a:solidFill>
                    <a:srgbClr val="E3E9ED"/>
                  </a:solidFill>
                  <a:latin typeface="DM Sans Bold"/>
                  <a:ea typeface="DM Sans Bold"/>
                  <a:cs typeface="DM Sans Bold"/>
                  <a:sym typeface="DM Sans Bold"/>
                </a:rPr>
                <a:t>Fails to explain prolonged recessions or unemployment.</a:t>
              </a:r>
            </a:p>
          </p:txBody>
        </p:sp>
      </p:grpSp>
      <p:grpSp>
        <p:nvGrpSpPr>
          <p:cNvPr id="11" name="Group 11"/>
          <p:cNvGrpSpPr/>
          <p:nvPr/>
        </p:nvGrpSpPr>
        <p:grpSpPr>
          <a:xfrm>
            <a:off x="3124452" y="7547815"/>
            <a:ext cx="5498025" cy="1710485"/>
            <a:chOff x="0" y="0"/>
            <a:chExt cx="7330699" cy="2280646"/>
          </a:xfrm>
        </p:grpSpPr>
        <p:sp>
          <p:nvSpPr>
            <p:cNvPr id="12" name="Freeform 12"/>
            <p:cNvSpPr/>
            <p:nvPr/>
          </p:nvSpPr>
          <p:spPr>
            <a:xfrm>
              <a:off x="0" y="0"/>
              <a:ext cx="7330699" cy="2280646"/>
            </a:xfrm>
            <a:custGeom>
              <a:avLst/>
              <a:gdLst/>
              <a:ahLst/>
              <a:cxnLst/>
              <a:rect l="l" t="t" r="r" b="b"/>
              <a:pathLst>
                <a:path w="7330699" h="2280646">
                  <a:moveTo>
                    <a:pt x="0" y="0"/>
                  </a:moveTo>
                  <a:lnTo>
                    <a:pt x="7330699" y="0"/>
                  </a:lnTo>
                  <a:lnTo>
                    <a:pt x="7330699" y="2280646"/>
                  </a:lnTo>
                  <a:lnTo>
                    <a:pt x="0" y="228064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3" name="TextBox 13"/>
            <p:cNvSpPr txBox="1"/>
            <p:nvPr/>
          </p:nvSpPr>
          <p:spPr>
            <a:xfrm>
              <a:off x="2525916" y="492623"/>
              <a:ext cx="4396838" cy="1295400"/>
            </a:xfrm>
            <a:prstGeom prst="rect">
              <a:avLst/>
            </a:prstGeom>
          </p:spPr>
          <p:txBody>
            <a:bodyPr lIns="0" tIns="0" rIns="0" bIns="0" rtlCol="0" anchor="t">
              <a:spAutoFit/>
            </a:bodyPr>
            <a:lstStyle/>
            <a:p>
              <a:pPr algn="ctr">
                <a:lnSpc>
                  <a:spcPts val="2591"/>
                </a:lnSpc>
                <a:spcBef>
                  <a:spcPct val="0"/>
                </a:spcBef>
              </a:pPr>
              <a:r>
                <a:rPr lang="en-US" sz="2159" b="1">
                  <a:solidFill>
                    <a:srgbClr val="E3E9ED"/>
                  </a:solidFill>
                  <a:latin typeface="DM Sans Bold"/>
                  <a:ea typeface="DM Sans Bold"/>
                  <a:cs typeface="DM Sans Bold"/>
                  <a:sym typeface="DM Sans Bold"/>
                </a:rPr>
                <a:t>The Great Depression disproved its self-correcting assumption</a:t>
              </a:r>
            </a:p>
          </p:txBody>
        </p:sp>
      </p:grpSp>
      <p:sp>
        <p:nvSpPr>
          <p:cNvPr id="14" name="TextBox 14"/>
          <p:cNvSpPr txBox="1"/>
          <p:nvPr/>
        </p:nvSpPr>
        <p:spPr>
          <a:xfrm>
            <a:off x="3944014" y="3933296"/>
            <a:ext cx="4334686" cy="666750"/>
          </a:xfrm>
          <a:prstGeom prst="rect">
            <a:avLst/>
          </a:prstGeom>
        </p:spPr>
        <p:txBody>
          <a:bodyPr lIns="0" tIns="0" rIns="0" bIns="0" rtlCol="0" anchor="t">
            <a:spAutoFit/>
          </a:bodyPr>
          <a:lstStyle/>
          <a:p>
            <a:pPr algn="ctr">
              <a:lnSpc>
                <a:spcPts val="5279"/>
              </a:lnSpc>
              <a:spcBef>
                <a:spcPct val="0"/>
              </a:spcBef>
            </a:pPr>
            <a:r>
              <a:rPr lang="en-US" sz="4399" b="1">
                <a:solidFill>
                  <a:srgbClr val="000000"/>
                </a:solidFill>
                <a:latin typeface="DM Sans Bold"/>
                <a:ea typeface="DM Sans Bold"/>
                <a:cs typeface="DM Sans Bold"/>
                <a:sym typeface="DM Sans Bold"/>
              </a:rPr>
              <a:t>CHALLENGES</a:t>
            </a:r>
          </a:p>
        </p:txBody>
      </p:sp>
      <p:sp>
        <p:nvSpPr>
          <p:cNvPr id="15" name="Freeform 15"/>
          <p:cNvSpPr/>
          <p:nvPr/>
        </p:nvSpPr>
        <p:spPr>
          <a:xfrm rot="-10800000">
            <a:off x="9665525" y="5571791"/>
            <a:ext cx="8463334" cy="4715209"/>
          </a:xfrm>
          <a:custGeom>
            <a:avLst/>
            <a:gdLst/>
            <a:ahLst/>
            <a:cxnLst/>
            <a:rect l="l" t="t" r="r" b="b"/>
            <a:pathLst>
              <a:path w="8463334" h="4715209">
                <a:moveTo>
                  <a:pt x="0" y="0"/>
                </a:moveTo>
                <a:lnTo>
                  <a:pt x="8463334" y="0"/>
                </a:lnTo>
                <a:lnTo>
                  <a:pt x="8463334" y="4715209"/>
                </a:lnTo>
                <a:lnTo>
                  <a:pt x="0" y="471520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6" name="TextBox 16"/>
          <p:cNvSpPr txBox="1"/>
          <p:nvPr/>
        </p:nvSpPr>
        <p:spPr>
          <a:xfrm>
            <a:off x="9798707" y="7774588"/>
            <a:ext cx="5509795" cy="1752600"/>
          </a:xfrm>
          <a:prstGeom prst="rect">
            <a:avLst/>
          </a:prstGeom>
        </p:spPr>
        <p:txBody>
          <a:bodyPr lIns="0" tIns="0" rIns="0" bIns="0" rtlCol="0" anchor="t">
            <a:spAutoFit/>
          </a:bodyPr>
          <a:lstStyle/>
          <a:p>
            <a:pPr algn="ctr">
              <a:lnSpc>
                <a:spcPts val="3479"/>
              </a:lnSpc>
              <a:spcBef>
                <a:spcPct val="0"/>
              </a:spcBef>
            </a:pPr>
            <a:r>
              <a:rPr lang="en-US" sz="2899" b="1" dirty="0">
                <a:solidFill>
                  <a:srgbClr val="000000"/>
                </a:solidFill>
                <a:latin typeface="DM Sans Bold"/>
                <a:ea typeface="DM Sans Bold"/>
                <a:cs typeface="DM Sans Bold"/>
                <a:sym typeface="DM Sans Bold"/>
              </a:rPr>
              <a:t> rapid price adjustments didn’t lead to immediate recovery as shown in the above graph.</a:t>
            </a:r>
          </a:p>
        </p:txBody>
      </p:sp>
      <p:sp>
        <p:nvSpPr>
          <p:cNvPr id="17" name="TextBox 17"/>
          <p:cNvSpPr txBox="1"/>
          <p:nvPr/>
        </p:nvSpPr>
        <p:spPr>
          <a:xfrm>
            <a:off x="15870823" y="7795645"/>
            <a:ext cx="2325402" cy="1571625"/>
          </a:xfrm>
          <a:prstGeom prst="rect">
            <a:avLst/>
          </a:prstGeom>
        </p:spPr>
        <p:txBody>
          <a:bodyPr lIns="0" tIns="0" rIns="0" bIns="0" rtlCol="0" anchor="t">
            <a:spAutoFit/>
          </a:bodyPr>
          <a:lstStyle/>
          <a:p>
            <a:pPr algn="ctr">
              <a:lnSpc>
                <a:spcPts val="4165"/>
              </a:lnSpc>
              <a:spcBef>
                <a:spcPct val="0"/>
              </a:spcBef>
            </a:pPr>
            <a:r>
              <a:rPr lang="en-US" sz="3471" b="1" dirty="0">
                <a:solidFill>
                  <a:srgbClr val="C9D4DC"/>
                </a:solidFill>
                <a:latin typeface="DM Sans Bold"/>
                <a:ea typeface="DM Sans Bold"/>
                <a:cs typeface="DM Sans Bold"/>
                <a:sym typeface="DM Sans Bold"/>
              </a:rPr>
              <a:t>2008 Financial Crisis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1203</TotalTime>
  <Words>756</Words>
  <Application>Microsoft Office PowerPoint</Application>
  <PresentationFormat>Custom</PresentationFormat>
  <Paragraphs>159</Paragraphs>
  <Slides>21</Slides>
  <Notes>21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DM Sans</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Anatomy &amp; Physiology Medical Center by Slidesgo.pptx</dc:title>
  <dc:creator>HP</dc:creator>
  <cp:lastModifiedBy>manasa d n</cp:lastModifiedBy>
  <cp:revision>2</cp:revision>
  <dcterms:created xsi:type="dcterms:W3CDTF">2006-08-16T00:00:00Z</dcterms:created>
  <dcterms:modified xsi:type="dcterms:W3CDTF">2025-02-05T12:20:58Z</dcterms:modified>
  <dc:identifier>DAGeJBu9kiM</dc:identifier>
</cp:coreProperties>
</file>