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60" r:id="rId3"/>
    <p:sldId id="262" r:id="rId4"/>
    <p:sldId id="258" r:id="rId5"/>
    <p:sldId id="264"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C1705A35-C56A-4917-B1B1-87CFE9D788DD}" type="datetimeFigureOut">
              <a:rPr lang="en-US" smtClean="0"/>
              <a:t>8/26/2019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D648594-41AE-4E29-84B7-D1BDCAC11383}" type="slidenum">
              <a:rPr lang="en-US" smtClean="0"/>
              <a:t>‹#›</a:t>
            </a:fld>
            <a:endParaRPr lang="en-US"/>
          </a:p>
        </p:txBody>
      </p:sp>
    </p:spTree>
    <p:extLst>
      <p:ext uri="{BB962C8B-B14F-4D97-AF65-F5344CB8AC3E}">
        <p14:creationId xmlns:p14="http://schemas.microsoft.com/office/powerpoint/2010/main" val="310220773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705A35-C56A-4917-B1B1-87CFE9D788DD}"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48594-41AE-4E29-84B7-D1BDCAC11383}"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0348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705A35-C56A-4917-B1B1-87CFE9D788DD}"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48594-41AE-4E29-84B7-D1BDCAC11383}"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588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705A35-C56A-4917-B1B1-87CFE9D788DD}"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48594-41AE-4E29-84B7-D1BDCAC11383}"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090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705A35-C56A-4917-B1B1-87CFE9D788DD}"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48594-41AE-4E29-84B7-D1BDCAC11383}"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371922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705A35-C56A-4917-B1B1-87CFE9D788DD}"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48594-41AE-4E29-84B7-D1BDCAC11383}"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580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705A35-C56A-4917-B1B1-87CFE9D788DD}" type="datetimeFigureOut">
              <a:rPr lang="en-US" smtClean="0"/>
              <a:t>8/26/2019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48594-41AE-4E29-84B7-D1BDCAC11383}"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5751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705A35-C56A-4917-B1B1-87CFE9D788DD}" type="datetimeFigureOut">
              <a:rPr lang="en-US" smtClean="0"/>
              <a:t>8/26/2019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48594-41AE-4E29-84B7-D1BDCAC11383}"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6149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05A35-C56A-4917-B1B1-87CFE9D788DD}" type="datetimeFigureOut">
              <a:rPr lang="en-US" smtClean="0"/>
              <a:t>8/26/2019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48594-41AE-4E29-84B7-D1BDCAC11383}"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924818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705A35-C56A-4917-B1B1-87CFE9D788DD}"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48594-41AE-4E29-84B7-D1BDCAC11383}" type="slidenum">
              <a:rPr lang="en-US" smtClean="0"/>
              <a:t>‹#›</a:t>
            </a:fld>
            <a:endParaRPr lang="en-US"/>
          </a:p>
        </p:txBody>
      </p:sp>
    </p:spTree>
    <p:extLst>
      <p:ext uri="{BB962C8B-B14F-4D97-AF65-F5344CB8AC3E}">
        <p14:creationId xmlns:p14="http://schemas.microsoft.com/office/powerpoint/2010/main" val="25000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705A35-C56A-4917-B1B1-87CFE9D788DD}"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48594-41AE-4E29-84B7-D1BDCAC11383}" type="slidenum">
              <a:rPr lang="en-US" smtClean="0"/>
              <a:t>‹#›</a:t>
            </a:fld>
            <a:endParaRPr lang="en-US"/>
          </a:p>
        </p:txBody>
      </p:sp>
    </p:spTree>
    <p:extLst>
      <p:ext uri="{BB962C8B-B14F-4D97-AF65-F5344CB8AC3E}">
        <p14:creationId xmlns:p14="http://schemas.microsoft.com/office/powerpoint/2010/main" val="367928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C1705A35-C56A-4917-B1B1-87CFE9D788DD}" type="datetimeFigureOut">
              <a:rPr lang="en-US" smtClean="0"/>
              <a:t>8/26/2019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ED648594-41AE-4E29-84B7-D1BDCAC11383}" type="slidenum">
              <a:rPr lang="en-US" smtClean="0"/>
              <a:t>‹#›</a:t>
            </a:fld>
            <a:endParaRPr lang="en-US"/>
          </a:p>
        </p:txBody>
      </p:sp>
    </p:spTree>
    <p:extLst>
      <p:ext uri="{BB962C8B-B14F-4D97-AF65-F5344CB8AC3E}">
        <p14:creationId xmlns:p14="http://schemas.microsoft.com/office/powerpoint/2010/main" val="58720481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Version Control Using </a:t>
            </a:r>
            <a:r>
              <a:rPr lang="en-US" dirty="0" err="1" smtClean="0"/>
              <a:t>Git</a:t>
            </a:r>
            <a:r>
              <a:rPr lang="en-US" dirty="0" smtClean="0"/>
              <a:t> </a:t>
            </a:r>
            <a:r>
              <a:rPr lang="en-US" dirty="0" smtClean="0"/>
              <a:t>and </a:t>
            </a:r>
            <a:r>
              <a:rPr lang="en-US" dirty="0" smtClean="0"/>
              <a:t>GitHub</a:t>
            </a:r>
            <a:endParaRPr lang="en-US" dirty="0"/>
          </a:p>
        </p:txBody>
      </p:sp>
    </p:spTree>
    <p:extLst>
      <p:ext uri="{BB962C8B-B14F-4D97-AF65-F5344CB8AC3E}">
        <p14:creationId xmlns:p14="http://schemas.microsoft.com/office/powerpoint/2010/main" val="778208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1477818"/>
            <a:ext cx="9164505" cy="4702319"/>
          </a:xfrm>
        </p:spPr>
        <p:txBody>
          <a:bodyPr>
            <a:normAutofit/>
          </a:bodyPr>
          <a:lstStyle/>
          <a:p>
            <a:r>
              <a:rPr lang="en-US" sz="2400" dirty="0" smtClean="0"/>
              <a:t>Why use Version </a:t>
            </a:r>
            <a:r>
              <a:rPr lang="en-US" sz="2400" dirty="0" smtClean="0"/>
              <a:t>Control?</a:t>
            </a:r>
            <a:endParaRPr lang="en-US" sz="2400" dirty="0" smtClean="0"/>
          </a:p>
          <a:p>
            <a:pPr lvl="1"/>
            <a:r>
              <a:rPr lang="en-US" sz="2000" dirty="0" smtClean="0"/>
              <a:t>Collaboration</a:t>
            </a:r>
            <a:endParaRPr lang="en-US" sz="2000" dirty="0" smtClean="0"/>
          </a:p>
          <a:p>
            <a:pPr lvl="1"/>
            <a:r>
              <a:rPr lang="en-US" sz="2000" dirty="0" smtClean="0"/>
              <a:t>Reproducibility</a:t>
            </a:r>
          </a:p>
          <a:p>
            <a:pPr lvl="1"/>
            <a:r>
              <a:rPr lang="en-US" sz="2000" dirty="0" smtClean="0"/>
              <a:t>Transparency</a:t>
            </a:r>
          </a:p>
          <a:p>
            <a:pPr lvl="1"/>
            <a:r>
              <a:rPr lang="en-US" sz="2000" dirty="0" smtClean="0"/>
              <a:t>Peace of </a:t>
            </a:r>
            <a:r>
              <a:rPr lang="en-US" sz="2000" dirty="0" smtClean="0"/>
              <a:t>Mind (Backup and Experimentation)</a:t>
            </a:r>
          </a:p>
          <a:p>
            <a:pPr lvl="1"/>
            <a:r>
              <a:rPr lang="en-US" sz="2000" dirty="0" smtClean="0"/>
              <a:t>Notes and Feedback</a:t>
            </a:r>
            <a:endParaRPr lang="en-US" sz="2000" dirty="0"/>
          </a:p>
        </p:txBody>
      </p:sp>
      <p:sp>
        <p:nvSpPr>
          <p:cNvPr id="5" name="Rounded Rectangle 4"/>
          <p:cNvSpPr/>
          <p:nvPr/>
        </p:nvSpPr>
        <p:spPr>
          <a:xfrm>
            <a:off x="2503251" y="350982"/>
            <a:ext cx="6557622" cy="941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Version Control</a:t>
            </a:r>
            <a:endParaRPr lang="en-US" sz="2800" b="1" dirty="0"/>
          </a:p>
        </p:txBody>
      </p:sp>
      <p:pic>
        <p:nvPicPr>
          <p:cNvPr id="7" name="Picture 6"/>
          <p:cNvPicPr>
            <a:picLocks noChangeAspect="1"/>
          </p:cNvPicPr>
          <p:nvPr/>
        </p:nvPicPr>
        <p:blipFill>
          <a:blip r:embed="rId2"/>
          <a:stretch>
            <a:fillRect/>
          </a:stretch>
        </p:blipFill>
        <p:spPr>
          <a:xfrm>
            <a:off x="607745" y="4100945"/>
            <a:ext cx="2828213" cy="2414587"/>
          </a:xfrm>
          <a:prstGeom prst="rect">
            <a:avLst/>
          </a:prstGeom>
        </p:spPr>
      </p:pic>
      <p:pic>
        <p:nvPicPr>
          <p:cNvPr id="8" name="Picture 7"/>
          <p:cNvPicPr>
            <a:picLocks noChangeAspect="1"/>
          </p:cNvPicPr>
          <p:nvPr/>
        </p:nvPicPr>
        <p:blipFill>
          <a:blip r:embed="rId3"/>
          <a:stretch>
            <a:fillRect/>
          </a:stretch>
        </p:blipFill>
        <p:spPr>
          <a:xfrm>
            <a:off x="3606076" y="3936926"/>
            <a:ext cx="3946220" cy="2742623"/>
          </a:xfrm>
          <a:prstGeom prst="rect">
            <a:avLst/>
          </a:prstGeom>
        </p:spPr>
      </p:pic>
      <p:pic>
        <p:nvPicPr>
          <p:cNvPr id="4098" name="Picture 2" descr="https://datasciencebox.org/slides/u1_d01-meet-the-toolkit/img/phd_comics_vc.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2415" y="1650348"/>
            <a:ext cx="3771900" cy="502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159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672" y="1577255"/>
            <a:ext cx="7324437" cy="4351337"/>
          </a:xfrm>
        </p:spPr>
        <p:txBody>
          <a:bodyPr/>
          <a:lstStyle/>
          <a:p>
            <a:r>
              <a:rPr lang="en-US" dirty="0" smtClean="0"/>
              <a:t>“</a:t>
            </a:r>
            <a:r>
              <a:rPr lang="en-US" dirty="0"/>
              <a:t>D</a:t>
            </a:r>
            <a:r>
              <a:rPr lang="en-US" dirty="0" smtClean="0"/>
              <a:t>istributed </a:t>
            </a:r>
            <a:r>
              <a:rPr lang="en-US" dirty="0"/>
              <a:t>version-control system for tracking changes in source code during software </a:t>
            </a:r>
            <a:r>
              <a:rPr lang="en-US" dirty="0" smtClean="0"/>
              <a:t>development” </a:t>
            </a:r>
          </a:p>
          <a:p>
            <a:r>
              <a:rPr lang="en-US" dirty="0" smtClean="0">
                <a:solidFill>
                  <a:schemeClr val="tx1"/>
                </a:solidFill>
              </a:rPr>
              <a:t>Distributed </a:t>
            </a:r>
            <a:r>
              <a:rPr lang="en-US" dirty="0">
                <a:solidFill>
                  <a:schemeClr val="tx1"/>
                </a:solidFill>
              </a:rPr>
              <a:t>Version Control Systems </a:t>
            </a:r>
            <a:r>
              <a:rPr lang="en-US" dirty="0" smtClean="0">
                <a:solidFill>
                  <a:schemeClr val="tx1"/>
                </a:solidFill>
              </a:rPr>
              <a:t>fully </a:t>
            </a:r>
            <a:r>
              <a:rPr lang="en-US" dirty="0">
                <a:solidFill>
                  <a:schemeClr val="tx1"/>
                </a:solidFill>
              </a:rPr>
              <a:t>mirror the repository, including its full history. </a:t>
            </a:r>
            <a:r>
              <a:rPr lang="en-US" dirty="0" smtClean="0">
                <a:solidFill>
                  <a:schemeClr val="tx1"/>
                </a:solidFill>
              </a:rPr>
              <a:t>If </a:t>
            </a:r>
            <a:r>
              <a:rPr lang="en-US" dirty="0">
                <a:solidFill>
                  <a:schemeClr val="tx1"/>
                </a:solidFill>
              </a:rPr>
              <a:t>any server dies, and these systems were collaborating via that server, any of the client repositories can be copied back up to the server to restore it. Every clone is really a full </a:t>
            </a:r>
            <a:r>
              <a:rPr lang="en-US" dirty="0" smtClean="0">
                <a:solidFill>
                  <a:schemeClr val="tx1"/>
                </a:solidFill>
              </a:rPr>
              <a:t>backup </a:t>
            </a:r>
            <a:r>
              <a:rPr lang="en-US" dirty="0">
                <a:solidFill>
                  <a:schemeClr val="tx1"/>
                </a:solidFill>
              </a:rPr>
              <a:t>of all the data</a:t>
            </a:r>
            <a:r>
              <a:rPr lang="en-US" dirty="0" smtClean="0">
                <a:solidFill>
                  <a:schemeClr val="tx1"/>
                </a:solidFill>
              </a:rPr>
              <a:t>.</a:t>
            </a:r>
            <a:endParaRPr lang="en-US" dirty="0">
              <a:solidFill>
                <a:schemeClr val="tx1"/>
              </a:solidFill>
            </a:endParaRPr>
          </a:p>
          <a:p>
            <a:r>
              <a:rPr lang="en-US" dirty="0" err="1" smtClean="0">
                <a:solidFill>
                  <a:schemeClr val="tx1"/>
                </a:solidFill>
              </a:rPr>
              <a:t>Git</a:t>
            </a:r>
            <a:r>
              <a:rPr lang="en-US" dirty="0" smtClean="0">
                <a:solidFill>
                  <a:schemeClr val="tx1"/>
                </a:solidFill>
              </a:rPr>
              <a:t>/GitHub Desktop help facilitate this process.</a:t>
            </a:r>
          </a:p>
        </p:txBody>
      </p:sp>
      <p:sp>
        <p:nvSpPr>
          <p:cNvPr id="4" name="Rounded Rectangle 3"/>
          <p:cNvSpPr/>
          <p:nvPr/>
        </p:nvSpPr>
        <p:spPr>
          <a:xfrm>
            <a:off x="2503251" y="350982"/>
            <a:ext cx="6557622" cy="941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Git</a:t>
            </a:r>
            <a:r>
              <a:rPr lang="en-US" sz="2800" b="1" dirty="0"/>
              <a:t>/GitHub Desktop</a:t>
            </a:r>
            <a:endParaRPr lang="en-US" sz="2800" b="1" dirty="0"/>
          </a:p>
        </p:txBody>
      </p:sp>
      <p:pic>
        <p:nvPicPr>
          <p:cNvPr id="6" name="Picture 5"/>
          <p:cNvPicPr>
            <a:picLocks noChangeAspect="1"/>
          </p:cNvPicPr>
          <p:nvPr/>
        </p:nvPicPr>
        <p:blipFill>
          <a:blip r:embed="rId2"/>
          <a:stretch>
            <a:fillRect/>
          </a:stretch>
        </p:blipFill>
        <p:spPr>
          <a:xfrm>
            <a:off x="5065430" y="5105546"/>
            <a:ext cx="1035482" cy="1035482"/>
          </a:xfrm>
          <a:prstGeom prst="rect">
            <a:avLst/>
          </a:prstGeom>
        </p:spPr>
      </p:pic>
      <p:pic>
        <p:nvPicPr>
          <p:cNvPr id="1028" name="Picture 4" descr="G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501" y="5185137"/>
            <a:ext cx="20955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thumb/f/f4/Git_session.svg/1200px-Git_session.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2145" y="4946758"/>
            <a:ext cx="3200441" cy="16855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8121403" y="1328151"/>
            <a:ext cx="2991366" cy="3582474"/>
          </a:xfrm>
          <a:prstGeom prst="rect">
            <a:avLst/>
          </a:prstGeom>
        </p:spPr>
      </p:pic>
    </p:spTree>
    <p:extLst>
      <p:ext uri="{BB962C8B-B14F-4D97-AF65-F5344CB8AC3E}">
        <p14:creationId xmlns:p14="http://schemas.microsoft.com/office/powerpoint/2010/main" val="2315628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3542682" y="131520"/>
            <a:ext cx="7279753" cy="6541442"/>
          </a:xfrm>
          <a:prstGeom prst="roundRect">
            <a:avLst>
              <a:gd name="adj" fmla="val 8594"/>
            </a:avLst>
          </a:prstGeom>
          <a:solidFill>
            <a:srgbClr val="FFFFFF">
              <a:shade val="85000"/>
            </a:srgbClr>
          </a:solidFill>
          <a:ln>
            <a:noFill/>
          </a:ln>
          <a:effectLst/>
        </p:spPr>
      </p:pic>
      <p:sp>
        <p:nvSpPr>
          <p:cNvPr id="20" name="Rounded Rectangle 19"/>
          <p:cNvSpPr/>
          <p:nvPr/>
        </p:nvSpPr>
        <p:spPr>
          <a:xfrm>
            <a:off x="572851" y="599186"/>
            <a:ext cx="2508228" cy="849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Typical </a:t>
            </a:r>
            <a:r>
              <a:rPr lang="en-US" b="1" dirty="0" err="1" smtClean="0"/>
              <a:t>Git</a:t>
            </a:r>
            <a:r>
              <a:rPr lang="en-US" b="1" dirty="0" smtClean="0"/>
              <a:t> Workflow</a:t>
            </a:r>
            <a:endParaRPr lang="en-US" b="1" dirty="0"/>
          </a:p>
        </p:txBody>
      </p:sp>
    </p:spTree>
    <p:extLst>
      <p:ext uri="{BB962C8B-B14F-4D97-AF65-F5344CB8AC3E}">
        <p14:creationId xmlns:p14="http://schemas.microsoft.com/office/powerpoint/2010/main" val="1279144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datasciencebox.org/slides/u1_d01-meet-the-toolkit/img/lego-steps-commit-mess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976" y="1684338"/>
            <a:ext cx="7298171" cy="4988624"/>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2503251" y="350982"/>
            <a:ext cx="6557622" cy="941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Creating </a:t>
            </a:r>
            <a:r>
              <a:rPr lang="en-US" sz="2800" b="1" dirty="0" err="1" smtClean="0"/>
              <a:t>Git</a:t>
            </a:r>
            <a:r>
              <a:rPr lang="en-US" sz="2800" b="1" dirty="0" smtClean="0"/>
              <a:t> Messages</a:t>
            </a:r>
            <a:endParaRPr lang="en-US" sz="2800" b="1" dirty="0"/>
          </a:p>
        </p:txBody>
      </p:sp>
    </p:spTree>
    <p:extLst>
      <p:ext uri="{BB962C8B-B14F-4D97-AF65-F5344CB8AC3E}">
        <p14:creationId xmlns:p14="http://schemas.microsoft.com/office/powerpoint/2010/main" val="999677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Provides functionality on top of the normal </a:t>
            </a:r>
            <a:r>
              <a:rPr lang="en-US" dirty="0" err="1" smtClean="0"/>
              <a:t>Git</a:t>
            </a:r>
            <a:r>
              <a:rPr lang="en-US" dirty="0" smtClean="0"/>
              <a:t> infrastructure.</a:t>
            </a:r>
          </a:p>
          <a:p>
            <a:r>
              <a:rPr lang="en-US" dirty="0" smtClean="0"/>
              <a:t>Web-based</a:t>
            </a:r>
          </a:p>
          <a:p>
            <a:r>
              <a:rPr lang="en-US" dirty="0" smtClean="0"/>
              <a:t>Provides ability to Push-Pull objects from several repositories</a:t>
            </a:r>
            <a:endParaRPr lang="en-US" dirty="0"/>
          </a:p>
        </p:txBody>
      </p:sp>
      <p:sp>
        <p:nvSpPr>
          <p:cNvPr id="5" name="Rounded Rectangle 4"/>
          <p:cNvSpPr/>
          <p:nvPr/>
        </p:nvSpPr>
        <p:spPr>
          <a:xfrm>
            <a:off x="2503251" y="350982"/>
            <a:ext cx="6557622" cy="941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GitHub</a:t>
            </a:r>
            <a:endParaRPr lang="en-US" sz="2800" b="1" dirty="0"/>
          </a:p>
        </p:txBody>
      </p:sp>
      <p:pic>
        <p:nvPicPr>
          <p:cNvPr id="8" name="Picture 7"/>
          <p:cNvPicPr>
            <a:picLocks noChangeAspect="1"/>
          </p:cNvPicPr>
          <p:nvPr/>
        </p:nvPicPr>
        <p:blipFill>
          <a:blip r:embed="rId2"/>
          <a:stretch>
            <a:fillRect/>
          </a:stretch>
        </p:blipFill>
        <p:spPr>
          <a:xfrm>
            <a:off x="1332068" y="3814618"/>
            <a:ext cx="2031999" cy="2031999"/>
          </a:xfrm>
          <a:prstGeom prst="rect">
            <a:avLst/>
          </a:prstGeom>
        </p:spPr>
      </p:pic>
      <p:pic>
        <p:nvPicPr>
          <p:cNvPr id="9" name="Picture 8"/>
          <p:cNvPicPr>
            <a:picLocks noChangeAspect="1"/>
          </p:cNvPicPr>
          <p:nvPr/>
        </p:nvPicPr>
        <p:blipFill>
          <a:blip r:embed="rId3"/>
          <a:stretch>
            <a:fillRect/>
          </a:stretch>
        </p:blipFill>
        <p:spPr>
          <a:xfrm>
            <a:off x="4162206" y="3339966"/>
            <a:ext cx="6335596" cy="3125453"/>
          </a:xfrm>
          <a:prstGeom prst="rect">
            <a:avLst/>
          </a:prstGeom>
        </p:spPr>
      </p:pic>
    </p:spTree>
    <p:extLst>
      <p:ext uri="{BB962C8B-B14F-4D97-AF65-F5344CB8AC3E}">
        <p14:creationId xmlns:p14="http://schemas.microsoft.com/office/powerpoint/2010/main" val="1667000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1901" y="1681018"/>
            <a:ext cx="10844172" cy="3329637"/>
          </a:xfrm>
          <a:prstGeom prst="rect">
            <a:avLst/>
          </a:prstGeom>
        </p:spPr>
      </p:pic>
      <p:sp>
        <p:nvSpPr>
          <p:cNvPr id="5" name="Rounded Rectangle 4"/>
          <p:cNvSpPr/>
          <p:nvPr/>
        </p:nvSpPr>
        <p:spPr>
          <a:xfrm>
            <a:off x="572851" y="599186"/>
            <a:ext cx="2508228" cy="849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More Complicated  </a:t>
            </a:r>
            <a:r>
              <a:rPr lang="en-US" b="1" dirty="0" err="1" smtClean="0"/>
              <a:t>Git</a:t>
            </a:r>
            <a:r>
              <a:rPr lang="en-US" b="1" dirty="0" smtClean="0"/>
              <a:t> Workflow</a:t>
            </a:r>
            <a:endParaRPr lang="en-US" b="1" dirty="0"/>
          </a:p>
        </p:txBody>
      </p:sp>
    </p:spTree>
    <p:extLst>
      <p:ext uri="{BB962C8B-B14F-4D97-AF65-F5344CB8AC3E}">
        <p14:creationId xmlns:p14="http://schemas.microsoft.com/office/powerpoint/2010/main" val="2463954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View</Template>
  <TotalTime>1470</TotalTime>
  <Words>137</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Schoolbook</vt:lpstr>
      <vt:lpstr>Wingdings 2</vt:lpstr>
      <vt:lpstr>View</vt:lpstr>
      <vt:lpstr>Version Control Using Git and GitHub</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David (dnm5ca)</dc:creator>
  <cp:lastModifiedBy>Martin, David (dnm5ca)</cp:lastModifiedBy>
  <cp:revision>12</cp:revision>
  <dcterms:created xsi:type="dcterms:W3CDTF">2019-08-26T17:24:12Z</dcterms:created>
  <dcterms:modified xsi:type="dcterms:W3CDTF">2019-08-27T17:55:00Z</dcterms:modified>
</cp:coreProperties>
</file>