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79" r:id="rId22"/>
    <p:sldId id="25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03300" y="1651000"/>
            <a:ext cx="9144000" cy="12573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noProof="0" dirty="0"/>
              <a:t>Session Title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03300" y="33607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Company</a:t>
            </a:r>
          </a:p>
          <a:p>
            <a:r>
              <a:rPr lang="en-US" noProof="0" dirty="0"/>
              <a:t>Contact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"/>
          <a:stretch/>
        </p:blipFill>
        <p:spPr>
          <a:xfrm>
            <a:off x="520702" y="334214"/>
            <a:ext cx="1997597" cy="5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69900" y="901700"/>
            <a:ext cx="10769600" cy="5170885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1460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69900" y="901700"/>
            <a:ext cx="55499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901700"/>
            <a:ext cx="5664200" cy="5275263"/>
          </a:xfrm>
        </p:spPr>
        <p:txBody>
          <a:bodyPr/>
          <a:lstStyle/>
          <a:p>
            <a:pPr lvl="0"/>
            <a:r>
              <a:rPr lang="en-US" noProof="0" dirty="0"/>
              <a:t>Important point</a:t>
            </a:r>
          </a:p>
          <a:p>
            <a:pPr lvl="1"/>
            <a:r>
              <a:rPr lang="en-US" noProof="0" dirty="0"/>
              <a:t>Second level text</a:t>
            </a:r>
          </a:p>
          <a:p>
            <a:pPr lvl="2"/>
            <a:r>
              <a:rPr lang="en-US" noProof="0" dirty="0"/>
              <a:t>Third level text</a:t>
            </a:r>
          </a:p>
          <a:p>
            <a:pPr lvl="3"/>
            <a:r>
              <a:rPr lang="en-US" noProof="0" dirty="0"/>
              <a:t>Some more text</a:t>
            </a:r>
          </a:p>
          <a:p>
            <a:pPr lvl="4"/>
            <a:r>
              <a:rPr lang="en-US" noProof="0" dirty="0"/>
              <a:t>That should not be that much important</a:t>
            </a:r>
          </a:p>
        </p:txBody>
      </p:sp>
    </p:spTree>
    <p:extLst>
      <p:ext uri="{BB962C8B-B14F-4D97-AF65-F5344CB8AC3E}">
        <p14:creationId xmlns:p14="http://schemas.microsoft.com/office/powerpoint/2010/main" val="5629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6" name="CuadroTexto 5"/>
          <p:cNvSpPr txBox="1"/>
          <p:nvPr userDrawn="1"/>
        </p:nvSpPr>
        <p:spPr>
          <a:xfrm>
            <a:off x="3346450" y="2174478"/>
            <a:ext cx="596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noProof="0" dirty="0"/>
              <a:t>Questions?</a:t>
            </a:r>
          </a:p>
        </p:txBody>
      </p:sp>
      <p:sp>
        <p:nvSpPr>
          <p:cNvPr id="7" name="CuadroTexto 6"/>
          <p:cNvSpPr txBox="1"/>
          <p:nvPr userDrawn="1"/>
        </p:nvSpPr>
        <p:spPr>
          <a:xfrm>
            <a:off x="469900" y="5294650"/>
            <a:ext cx="1172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Please remember to evaluate the session</a:t>
            </a:r>
            <a:r>
              <a:rPr lang="en-US" sz="2400" baseline="0" noProof="0" dirty="0"/>
              <a:t> online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76344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57143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9900" y="784622"/>
            <a:ext cx="1076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point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lvl="3"/>
            <a:r>
              <a:rPr lang="es-ES" dirty="0" err="1"/>
              <a:t>Some</a:t>
            </a:r>
            <a:r>
              <a:rPr lang="es-ES" dirty="0"/>
              <a:t> more </a:t>
            </a:r>
            <a:r>
              <a:rPr lang="es-ES" dirty="0" err="1"/>
              <a:t>text</a:t>
            </a:r>
            <a:endParaRPr lang="es-ES" dirty="0"/>
          </a:p>
          <a:p>
            <a:pPr lvl="4"/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important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9" name="Marcador de título 1"/>
          <p:cNvSpPr txBox="1">
            <a:spLocks/>
          </p:cNvSpPr>
          <p:nvPr userDrawn="1"/>
        </p:nvSpPr>
        <p:spPr>
          <a:xfrm>
            <a:off x="469900" y="6464300"/>
            <a:ext cx="2717800" cy="323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0" dirty="0"/>
              <a:t>#DNNConnect2017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"/>
          <a:stretch/>
        </p:blipFill>
        <p:spPr>
          <a:xfrm>
            <a:off x="10210801" y="6480604"/>
            <a:ext cx="1130299" cy="2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hyperlink" Target="http://foundation.zurb.com/sites/getting-started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3299" y="1651000"/>
            <a:ext cx="9868523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theme creation using Sass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Barlow</a:t>
            </a:r>
          </a:p>
          <a:p>
            <a:r>
              <a:rPr lang="en-US" dirty="0"/>
              <a:t>DnnConsulting.net</a:t>
            </a:r>
          </a:p>
          <a:p>
            <a:r>
              <a:rPr lang="en-US" dirty="0"/>
              <a:t>Info@dnnconsulting.nl</a:t>
            </a:r>
          </a:p>
        </p:txBody>
      </p:sp>
    </p:spTree>
    <p:extLst>
      <p:ext uri="{BB962C8B-B14F-4D97-AF65-F5344CB8AC3E}">
        <p14:creationId xmlns:p14="http://schemas.microsoft.com/office/powerpoint/2010/main" val="197297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nesting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possible to nest CSS classes with SASS. This allows you </a:t>
            </a:r>
          </a:p>
          <a:p>
            <a:pPr marL="0" indent="0">
              <a:buNone/>
            </a:pPr>
            <a:r>
              <a:rPr lang="en-US" dirty="0"/>
              <a:t>to write less code, easier to read and understand and </a:t>
            </a:r>
          </a:p>
          <a:p>
            <a:pPr marL="0" indent="0">
              <a:buNone/>
            </a:pPr>
            <a:r>
              <a:rPr lang="en-US" dirty="0"/>
              <a:t>save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nesting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possible to nest CSS classes with SASS. This allows you </a:t>
            </a:r>
          </a:p>
          <a:p>
            <a:pPr marL="0" indent="0">
              <a:buNone/>
            </a:pPr>
            <a:r>
              <a:rPr lang="en-US" dirty="0"/>
              <a:t>to write less code, easier to read and understand and </a:t>
            </a:r>
          </a:p>
          <a:p>
            <a:pPr marL="0" indent="0">
              <a:buNone/>
            </a:pPr>
            <a:r>
              <a:rPr lang="en-US" dirty="0"/>
              <a:t>save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7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Mixins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Sass mixins are re-usable code snippets to save time when </a:t>
            </a:r>
          </a:p>
          <a:p>
            <a:pPr marL="0" indent="0">
              <a:buNone/>
            </a:pPr>
            <a:r>
              <a:rPr lang="en-US" dirty="0"/>
              <a:t>coding your Css. It is also possible to pass values to the mixins </a:t>
            </a:r>
          </a:p>
          <a:p>
            <a:pPr marL="0" indent="0">
              <a:buNone/>
            </a:pPr>
            <a:r>
              <a:rPr lang="en-US" dirty="0"/>
              <a:t>To make them more flexible.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border-radius($radius)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border-radius(10px);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Mixins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Sass mixins are re-usable code snippets to save time when </a:t>
            </a:r>
          </a:p>
          <a:p>
            <a:pPr marL="0" indent="0">
              <a:buNone/>
            </a:pPr>
            <a:r>
              <a:rPr lang="en-US" dirty="0"/>
              <a:t>coding your Css. It is also possible to pass values to the mixins </a:t>
            </a:r>
          </a:p>
          <a:p>
            <a:pPr marL="0" indent="0">
              <a:buNone/>
            </a:pPr>
            <a:r>
              <a:rPr lang="en-US" dirty="0"/>
              <a:t>To make them more flexible.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border-radius($radius)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border-radius(10px);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webkit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Extend/Inheritance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Sass </a:t>
            </a:r>
            <a:r>
              <a:rPr lang="en-US" dirty="0">
                <a:solidFill>
                  <a:srgbClr val="CD679A"/>
                </a:solidFill>
              </a:rPr>
              <a:t>@extend </a:t>
            </a:r>
            <a:r>
              <a:rPr lang="en-US" dirty="0"/>
              <a:t>lets share a set of Css properties from </a:t>
            </a:r>
          </a:p>
          <a:p>
            <a:pPr marL="0" indent="0">
              <a:buNone/>
            </a:pPr>
            <a:r>
              <a:rPr lang="en-US" dirty="0"/>
              <a:t>one selector to another and helps to keeps Sass very DRY.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Extend/Inheritance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Sass </a:t>
            </a:r>
            <a:r>
              <a:rPr lang="en-US" dirty="0">
                <a:solidFill>
                  <a:srgbClr val="CD679A"/>
                </a:solidFill>
              </a:rPr>
              <a:t>@extend </a:t>
            </a:r>
            <a:r>
              <a:rPr lang="en-US" dirty="0"/>
              <a:t>lets share a set of Css properties from </a:t>
            </a:r>
          </a:p>
          <a:p>
            <a:pPr marL="0" indent="0">
              <a:buNone/>
            </a:pPr>
            <a:r>
              <a:rPr lang="en-US" dirty="0"/>
              <a:t>one selector to another and helps to keeps Sass very DRY.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.message;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0500" y="1931378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6896" y="2377960"/>
            <a:ext cx="5555859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#ccc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0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Operators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able to do basic math in your Css is very helpful. Sass</a:t>
            </a:r>
          </a:p>
          <a:p>
            <a:pPr marL="0" indent="0">
              <a:buNone/>
            </a:pPr>
            <a:r>
              <a:rPr lang="en-US" dirty="0"/>
              <a:t>has a handful of operators like </a:t>
            </a:r>
            <a:r>
              <a:rPr lang="en-US" dirty="0">
                <a:solidFill>
                  <a:srgbClr val="CD679A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D679A"/>
                </a:solidFill>
              </a:rPr>
              <a:t>%</a:t>
            </a:r>
            <a:r>
              <a:rPr lang="en-US" dirty="0"/>
              <a:t> you can use.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Operators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able to do basic math in your Css is very helpful. Sass</a:t>
            </a:r>
          </a:p>
          <a:p>
            <a:pPr marL="0" indent="0">
              <a:buNone/>
            </a:pPr>
            <a:r>
              <a:rPr lang="en-US" dirty="0"/>
              <a:t>has a handful of operators like </a:t>
            </a:r>
            <a:r>
              <a:rPr lang="en-US" dirty="0">
                <a:solidFill>
                  <a:srgbClr val="CD679A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CD679A"/>
                </a:solidFill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D679A"/>
                </a:solidFill>
              </a:rPr>
              <a:t>%</a:t>
            </a:r>
            <a:r>
              <a:rPr lang="en-US" dirty="0"/>
              <a:t> you can use.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5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960px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4673" y="1828513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23019" y="2377960"/>
            <a:ext cx="5419083" cy="312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72.91667%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.sidebar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20.83333%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Setup of a Sass theme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296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CD679A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CD679A"/>
                </a:solidFill>
              </a:rPr>
              <a:t>Creating A Sass theme in Dnn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Theme structure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54" name="Flowchart: Process 53"/>
          <p:cNvSpPr/>
          <p:nvPr/>
        </p:nvSpPr>
        <p:spPr>
          <a:xfrm>
            <a:off x="320695" y="755194"/>
            <a:ext cx="1491276" cy="3427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name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314568" y="1279872"/>
            <a:ext cx="1279973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assets</a:t>
            </a:r>
          </a:p>
        </p:txBody>
      </p:sp>
      <p:cxnSp>
        <p:nvCxnSpPr>
          <p:cNvPr id="56" name="Connector: Elbow 55"/>
          <p:cNvCxnSpPr>
            <a:cxnSpLocks/>
            <a:stCxn id="54" idx="2"/>
            <a:endCxn id="55" idx="1"/>
          </p:cNvCxnSpPr>
          <p:nvPr/>
        </p:nvCxnSpPr>
        <p:spPr>
          <a:xfrm rot="16200000" flipH="1">
            <a:off x="1007146" y="1157083"/>
            <a:ext cx="366608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2347708" y="1841387"/>
            <a:ext cx="1281843" cy="35626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cxnSp>
        <p:nvCxnSpPr>
          <p:cNvPr id="58" name="Connector: Elbow 57"/>
          <p:cNvCxnSpPr>
            <a:cxnSpLocks/>
          </p:cNvCxnSpPr>
          <p:nvPr/>
        </p:nvCxnSpPr>
        <p:spPr>
          <a:xfrm rot="16200000" flipH="1">
            <a:off x="1941067" y="1645795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cxnSpLocks/>
          </p:cNvCxnSpPr>
          <p:nvPr/>
        </p:nvCxnSpPr>
        <p:spPr>
          <a:xfrm rot="16200000" flipH="1">
            <a:off x="1903979" y="199463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2347708" y="2291654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/>
          <p:cNvCxnSpPr>
            <a:cxnSpLocks/>
          </p:cNvCxnSpPr>
          <p:nvPr/>
        </p:nvCxnSpPr>
        <p:spPr>
          <a:xfrm rot="16200000" flipH="1">
            <a:off x="1901175" y="243135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3291894" y="3665056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63" name="Connector: Elbow 62"/>
          <p:cNvCxnSpPr>
            <a:cxnSpLocks/>
          </p:cNvCxnSpPr>
          <p:nvPr/>
        </p:nvCxnSpPr>
        <p:spPr>
          <a:xfrm rot="16200000" flipH="1">
            <a:off x="2845361" y="2948848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cxnSpLocks/>
          </p:cNvCxnSpPr>
          <p:nvPr/>
        </p:nvCxnSpPr>
        <p:spPr>
          <a:xfrm rot="16200000" flipH="1">
            <a:off x="2845361" y="3378338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1314568" y="4450608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1314568" y="4927364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/>
          <p:cNvCxnSpPr>
            <a:cxnSpLocks/>
            <a:stCxn id="54" idx="2"/>
            <a:endCxn id="65" idx="1"/>
          </p:cNvCxnSpPr>
          <p:nvPr/>
        </p:nvCxnSpPr>
        <p:spPr>
          <a:xfrm rot="16200000" flipH="1">
            <a:off x="-578222" y="2742451"/>
            <a:ext cx="3537344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/>
          <p:cNvCxnSpPr>
            <a:cxnSpLocks/>
            <a:stCxn id="54" idx="2"/>
            <a:endCxn id="66" idx="1"/>
          </p:cNvCxnSpPr>
          <p:nvPr/>
        </p:nvCxnSpPr>
        <p:spPr>
          <a:xfrm rot="16200000" flipH="1">
            <a:off x="-816600" y="2980829"/>
            <a:ext cx="4014100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2360665" y="2730877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70" name="Flowchart: Process 69"/>
          <p:cNvSpPr/>
          <p:nvPr/>
        </p:nvSpPr>
        <p:spPr>
          <a:xfrm>
            <a:off x="3291894" y="3222217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Please support our valuable sponsors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8" y="930687"/>
            <a:ext cx="3416753" cy="13553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38" y="624216"/>
            <a:ext cx="3809524" cy="196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8" y="2492298"/>
            <a:ext cx="2933702" cy="1339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90" y="2729370"/>
            <a:ext cx="2736865" cy="1087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3" y="2744639"/>
            <a:ext cx="3413262" cy="887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68" y="4097544"/>
            <a:ext cx="2372724" cy="759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60" y="4097544"/>
            <a:ext cx="2038786" cy="738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5272087"/>
            <a:ext cx="2476500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99" y="5054600"/>
            <a:ext cx="3384680" cy="10966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73" y="4974779"/>
            <a:ext cx="1485069" cy="1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Theme structure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20695" y="755194"/>
            <a:ext cx="1491276" cy="3427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name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314568" y="1279872"/>
            <a:ext cx="1279973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assets</a:t>
            </a:r>
          </a:p>
        </p:txBody>
      </p:sp>
      <p:cxnSp>
        <p:nvCxnSpPr>
          <p:cNvPr id="13" name="Connector: Elbow 12"/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1007146" y="1157083"/>
            <a:ext cx="366608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347708" y="1841387"/>
            <a:ext cx="1281843" cy="35626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cxnSp>
        <p:nvCxnSpPr>
          <p:cNvPr id="20" name="Connector: Elbow 19"/>
          <p:cNvCxnSpPr>
            <a:cxnSpLocks/>
          </p:cNvCxnSpPr>
          <p:nvPr/>
        </p:nvCxnSpPr>
        <p:spPr>
          <a:xfrm rot="16200000" flipH="1">
            <a:off x="1941067" y="1645795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</p:cNvCxnSpPr>
          <p:nvPr/>
        </p:nvCxnSpPr>
        <p:spPr>
          <a:xfrm rot="16200000" flipH="1">
            <a:off x="1903979" y="199463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2347708" y="2291654"/>
            <a:ext cx="1281843" cy="34632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6235310" y="751569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cxnSp>
        <p:nvCxnSpPr>
          <p:cNvPr id="28" name="Connector: Elbow 27"/>
          <p:cNvCxnSpPr>
            <a:cxnSpLocks/>
          </p:cNvCxnSpPr>
          <p:nvPr/>
        </p:nvCxnSpPr>
        <p:spPr>
          <a:xfrm rot="16200000" flipH="1">
            <a:off x="1901175" y="2431353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291894" y="3665056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31" name="Connector: Elbow 30"/>
          <p:cNvCxnSpPr>
            <a:cxnSpLocks/>
          </p:cNvCxnSpPr>
          <p:nvPr/>
        </p:nvCxnSpPr>
        <p:spPr>
          <a:xfrm rot="16200000" flipH="1">
            <a:off x="2845361" y="2948848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cxnSpLocks/>
          </p:cNvCxnSpPr>
          <p:nvPr/>
        </p:nvCxnSpPr>
        <p:spPr>
          <a:xfrm rot="16200000" flipH="1">
            <a:off x="2845361" y="3378338"/>
            <a:ext cx="479810" cy="41325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14568" y="4450608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layouts</a:t>
            </a:r>
          </a:p>
        </p:txBody>
      </p:sp>
      <p:sp>
        <p:nvSpPr>
          <p:cNvPr id="35" name="Flowchart: Process 34"/>
          <p:cNvSpPr/>
          <p:nvPr/>
        </p:nvSpPr>
        <p:spPr>
          <a:xfrm>
            <a:off x="1314568" y="4927364"/>
            <a:ext cx="1322046" cy="3692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/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-578222" y="2742451"/>
            <a:ext cx="3537344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-816600" y="2980829"/>
            <a:ext cx="4014100" cy="24823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2360665" y="2730877"/>
            <a:ext cx="1281843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291894" y="3222217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7311458" y="1280706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cxnSp>
        <p:nvCxnSpPr>
          <p:cNvPr id="33" name="Connector: Elbow 32"/>
          <p:cNvCxnSpPr>
            <a:cxnSpLocks/>
            <a:stCxn id="27" idx="2"/>
          </p:cNvCxnSpPr>
          <p:nvPr/>
        </p:nvCxnSpPr>
        <p:spPr>
          <a:xfrm rot="16200000" flipH="1">
            <a:off x="6899110" y="1075018"/>
            <a:ext cx="375210" cy="42096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6200000" flipH="1">
            <a:off x="7906871" y="1613267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347" y="1795530"/>
            <a:ext cx="28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 Sass source files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7311458" y="2197648"/>
            <a:ext cx="1308957" cy="346327"/>
          </a:xfrm>
          <a:prstGeom prst="flowChartProcess">
            <a:avLst/>
          </a:prstGeom>
          <a:solidFill>
            <a:srgbClr val="CD6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partials</a:t>
            </a:r>
          </a:p>
        </p:txBody>
      </p:sp>
      <p:cxnSp>
        <p:nvCxnSpPr>
          <p:cNvPr id="41" name="Connector: Elbow 40"/>
          <p:cNvCxnSpPr>
            <a:cxnSpLocks/>
            <a:stCxn id="27" idx="2"/>
            <a:endCxn id="38" idx="1"/>
          </p:cNvCxnSpPr>
          <p:nvPr/>
        </p:nvCxnSpPr>
        <p:spPr>
          <a:xfrm rot="16200000" flipH="1">
            <a:off x="6457387" y="1516741"/>
            <a:ext cx="1272916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7906871" y="2540633"/>
            <a:ext cx="386468" cy="3931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96681" y="2718494"/>
            <a:ext cx="30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partial files for the theme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97200" y="3296153"/>
            <a:ext cx="27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bootstrap_variables.scss</a:t>
            </a:r>
            <a:endParaRPr lang="en-US" dirty="0"/>
          </a:p>
        </p:txBody>
      </p:sp>
      <p:cxnSp>
        <p:nvCxnSpPr>
          <p:cNvPr id="48" name="Connector: Elbow 47"/>
          <p:cNvCxnSpPr>
            <a:cxnSpLocks/>
            <a:stCxn id="27" idx="2"/>
            <a:endCxn id="46" idx="1"/>
          </p:cNvCxnSpPr>
          <p:nvPr/>
        </p:nvCxnSpPr>
        <p:spPr>
          <a:xfrm rot="16200000" flipH="1">
            <a:off x="5895255" y="2078873"/>
            <a:ext cx="2382923" cy="4209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11458" y="362625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mixins.scss</a:t>
            </a:r>
            <a:endParaRPr lang="en-US" dirty="0"/>
          </a:p>
        </p:txBody>
      </p:sp>
      <p:cxnSp>
        <p:nvCxnSpPr>
          <p:cNvPr id="51" name="Connector: Elbow 50"/>
          <p:cNvCxnSpPr>
            <a:cxnSpLocks/>
            <a:stCxn id="27" idx="2"/>
            <a:endCxn id="50" idx="1"/>
          </p:cNvCxnSpPr>
          <p:nvPr/>
        </p:nvCxnSpPr>
        <p:spPr>
          <a:xfrm rot="16200000" flipH="1">
            <a:off x="5737335" y="2236793"/>
            <a:ext cx="2713020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1458" y="395634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style.scss</a:t>
            </a:r>
            <a:endParaRPr lang="en-US" dirty="0"/>
          </a:p>
        </p:txBody>
      </p:sp>
      <p:cxnSp>
        <p:nvCxnSpPr>
          <p:cNvPr id="55" name="Connector: Elbow 54"/>
          <p:cNvCxnSpPr>
            <a:cxnSpLocks/>
            <a:stCxn id="27" idx="2"/>
            <a:endCxn id="54" idx="1"/>
          </p:cNvCxnSpPr>
          <p:nvPr/>
        </p:nvCxnSpPr>
        <p:spPr>
          <a:xfrm rot="16200000" flipH="1">
            <a:off x="5572287" y="2401841"/>
            <a:ext cx="3043117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22947" y="4265908"/>
            <a:ext cx="16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variables.scss</a:t>
            </a:r>
            <a:endParaRPr lang="en-US" dirty="0"/>
          </a:p>
        </p:txBody>
      </p:sp>
      <p:cxnSp>
        <p:nvCxnSpPr>
          <p:cNvPr id="59" name="Connector: Elbow 58"/>
          <p:cNvCxnSpPr>
            <a:cxnSpLocks/>
            <a:stCxn id="27" idx="2"/>
            <a:endCxn id="58" idx="1"/>
          </p:cNvCxnSpPr>
          <p:nvPr/>
        </p:nvCxnSpPr>
        <p:spPr>
          <a:xfrm rot="16200000" flipH="1">
            <a:off x="5423250" y="2550877"/>
            <a:ext cx="3352678" cy="4467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1458" y="45984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D679A"/>
                </a:solidFill>
              </a:rPr>
              <a:t>app.scss</a:t>
            </a:r>
            <a:endParaRPr lang="en-US" b="1" dirty="0">
              <a:solidFill>
                <a:srgbClr val="CD679A"/>
              </a:solidFill>
            </a:endParaRPr>
          </a:p>
        </p:txBody>
      </p:sp>
      <p:cxnSp>
        <p:nvCxnSpPr>
          <p:cNvPr id="63" name="Connector: Elbow 62"/>
          <p:cNvCxnSpPr>
            <a:cxnSpLocks/>
            <a:stCxn id="27" idx="2"/>
            <a:endCxn id="62" idx="1"/>
          </p:cNvCxnSpPr>
          <p:nvPr/>
        </p:nvCxnSpPr>
        <p:spPr>
          <a:xfrm rot="16200000" flipH="1">
            <a:off x="5251254" y="2722874"/>
            <a:ext cx="3685183" cy="4352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Information &amp; links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557437" y="661958"/>
            <a:ext cx="11361201" cy="478517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679A"/>
                </a:solidFill>
              </a:rPr>
              <a:t>DnnConsulting </a:t>
            </a:r>
            <a:r>
              <a:rPr lang="en-US" b="1" dirty="0" err="1">
                <a:solidFill>
                  <a:srgbClr val="CD679A"/>
                </a:solidFill>
              </a:rPr>
              <a:t>Skelaton</a:t>
            </a:r>
            <a:r>
              <a:rPr lang="en-US" b="1" dirty="0">
                <a:solidFill>
                  <a:srgbClr val="CD679A"/>
                </a:solidFill>
              </a:rPr>
              <a:t> Dnn theme source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Sass resources</a:t>
            </a:r>
          </a:p>
          <a:p>
            <a:r>
              <a:rPr lang="en-US" dirty="0"/>
              <a:t>http://sass-lang.com</a:t>
            </a:r>
          </a:p>
          <a:p>
            <a:r>
              <a:rPr lang="en-US" dirty="0"/>
              <a:t>http://thesassway.com</a:t>
            </a:r>
          </a:p>
          <a:p>
            <a:r>
              <a:rPr lang="en-US" dirty="0"/>
              <a:t>https://scotch.io/tutorials/getting-started-with-sass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UI Apps </a:t>
            </a:r>
          </a:p>
          <a:p>
            <a:r>
              <a:rPr lang="en-US" dirty="0" err="1"/>
              <a:t>Prepors</a:t>
            </a:r>
            <a:r>
              <a:rPr lang="en-US" dirty="0"/>
              <a:t> :   https://prepros.io</a:t>
            </a:r>
          </a:p>
          <a:p>
            <a:r>
              <a:rPr lang="en-US" dirty="0"/>
              <a:t>Koala :       http://koala-app.com</a:t>
            </a:r>
          </a:p>
          <a:p>
            <a:r>
              <a:rPr lang="en-US" dirty="0"/>
              <a:t>Scout :	  http://scout-app.io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D679A"/>
                </a:solidFill>
              </a:rPr>
              <a:t>Sass Frameworks</a:t>
            </a:r>
          </a:p>
          <a:p>
            <a:r>
              <a:rPr lang="en-US" dirty="0"/>
              <a:t>Bootstrap 3 :         http://getbootstrap.com/getting-started</a:t>
            </a:r>
          </a:p>
          <a:p>
            <a:r>
              <a:rPr lang="en-US" dirty="0"/>
              <a:t>Bootstrap 4 :         https://v4-alpha.getbootstrap.com/getting-started/download</a:t>
            </a:r>
          </a:p>
          <a:p>
            <a:r>
              <a:rPr lang="en-US" dirty="0"/>
              <a:t>Zurb Foundation : http://foundation.zurb.com/sites/getting-started.html </a:t>
            </a:r>
            <a:r>
              <a:rPr lang="en-US" dirty="0">
                <a:hlinkClick r:id="rId2"/>
              </a:rPr>
              <a:t>http://foundation.zurb.com/sites/getting-started.html</a:t>
            </a:r>
            <a:endParaRPr lang="en-US" dirty="0"/>
          </a:p>
          <a:p>
            <a:r>
              <a:rPr lang="en-US" dirty="0"/>
              <a:t>MaterializeCss :     http://materializecss.com/getting-started.html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2253" y="5661972"/>
            <a:ext cx="519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themes with superpowers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16" y="5661972"/>
            <a:ext cx="2486551" cy="5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155" y="21544"/>
            <a:ext cx="11359167" cy="4801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472" y="1730629"/>
            <a:ext cx="3997931" cy="2998448"/>
          </a:xfrm>
          <a:prstGeom prst="rect">
            <a:avLst/>
          </a:prstGeom>
        </p:spPr>
      </p:pic>
      <p:sp>
        <p:nvSpPr>
          <p:cNvPr id="14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What is Sass</a:t>
            </a:r>
          </a:p>
          <a:p>
            <a:r>
              <a:rPr lang="en-US" dirty="0"/>
              <a:t>Why would I use Sass</a:t>
            </a:r>
          </a:p>
          <a:p>
            <a:r>
              <a:rPr lang="en-US" dirty="0"/>
              <a:t>What is needed to use Sass</a:t>
            </a:r>
          </a:p>
          <a:p>
            <a:r>
              <a:rPr lang="en-US" dirty="0"/>
              <a:t>A quick overview od Sass functions</a:t>
            </a:r>
          </a:p>
          <a:p>
            <a:r>
              <a:rPr lang="en-US" dirty="0"/>
              <a:t>Setup of a Sass theme</a:t>
            </a:r>
          </a:p>
        </p:txBody>
      </p:sp>
    </p:spTree>
    <p:extLst>
      <p:ext uri="{BB962C8B-B14F-4D97-AF65-F5344CB8AC3E}">
        <p14:creationId xmlns:p14="http://schemas.microsoft.com/office/powerpoint/2010/main" val="422000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What is Sass?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Sass stands for ‘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yntactically </a:t>
            </a:r>
            <a:r>
              <a:rPr lang="en-US" b="1" dirty="0">
                <a:solidFill>
                  <a:srgbClr val="CD679A"/>
                </a:solidFill>
              </a:rPr>
              <a:t>A</a:t>
            </a:r>
            <a:r>
              <a:rPr lang="en-US" dirty="0"/>
              <a:t>wesome 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rgbClr val="CD679A"/>
                </a:solidFill>
              </a:rPr>
              <a:t>S</a:t>
            </a:r>
            <a:r>
              <a:rPr lang="en-US" dirty="0"/>
              <a:t>heets’</a:t>
            </a:r>
          </a:p>
          <a:p>
            <a:r>
              <a:rPr lang="en-US" dirty="0"/>
              <a:t>Sass is a scripting language that extends Css</a:t>
            </a:r>
          </a:p>
          <a:p>
            <a:r>
              <a:rPr lang="en-US" dirty="0"/>
              <a:t>Sass is a Css preprocessor</a:t>
            </a:r>
          </a:p>
          <a:p>
            <a:r>
              <a:rPr lang="en-US" dirty="0"/>
              <a:t>Sass uses language extensions such as variable, nested rules &amp; mixins</a:t>
            </a:r>
          </a:p>
          <a:p>
            <a:r>
              <a:rPr lang="en-US" dirty="0"/>
              <a:t>Sass is compatible with all versions of Css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38654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use Sass?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Super easy to learn</a:t>
            </a:r>
          </a:p>
          <a:p>
            <a:r>
              <a:rPr lang="en-US" dirty="0"/>
              <a:t>Sass helps to write maintainable Css easier</a:t>
            </a:r>
          </a:p>
          <a:p>
            <a:r>
              <a:rPr lang="en-US" dirty="0"/>
              <a:t>You get more done with less code</a:t>
            </a:r>
          </a:p>
          <a:p>
            <a:r>
              <a:rPr lang="en-US" dirty="0"/>
              <a:t>Easier to change colors, fonts, widths and other Css settings</a:t>
            </a:r>
          </a:p>
          <a:p>
            <a:r>
              <a:rPr lang="en-US" dirty="0"/>
              <a:t>Most Css frameworks, like Bootstrap &amp; Zurb Foundation now use Sass as source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28190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need?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2004185"/>
          </a:xfrm>
        </p:spPr>
        <p:txBody>
          <a:bodyPr>
            <a:normAutofit/>
          </a:bodyPr>
          <a:lstStyle/>
          <a:p>
            <a:r>
              <a:rPr lang="en-US" dirty="0"/>
              <a:t>A Css editor to editor your Sass files</a:t>
            </a:r>
          </a:p>
          <a:p>
            <a:r>
              <a:rPr lang="en-US" dirty="0"/>
              <a:t>A way to compile your Sass:</a:t>
            </a:r>
          </a:p>
          <a:p>
            <a:pPr lvl="1"/>
            <a:r>
              <a:rPr lang="en-US" dirty="0"/>
              <a:t>Command line compiler</a:t>
            </a:r>
          </a:p>
          <a:p>
            <a:pPr lvl="1"/>
            <a:r>
              <a:rPr lang="en-US" dirty="0"/>
              <a:t>UI app to compile: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9028" y="3429000"/>
            <a:ext cx="11505733" cy="2034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3671" y="3791222"/>
            <a:ext cx="2904658" cy="547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2" y="3463598"/>
            <a:ext cx="2004615" cy="120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07" y="3538834"/>
            <a:ext cx="1052301" cy="10523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7675" y="4714450"/>
            <a:ext cx="243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D679A"/>
                </a:solidFill>
              </a:rPr>
              <a:t>Koala</a:t>
            </a:r>
          </a:p>
          <a:p>
            <a:pPr algn="ctr"/>
            <a:r>
              <a:rPr lang="en-US" dirty="0"/>
              <a:t>http://koala-app.com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30187" y="4714450"/>
            <a:ext cx="195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D679A"/>
                </a:solidFill>
              </a:rPr>
              <a:t>Prepros</a:t>
            </a:r>
            <a:endParaRPr lang="en-US" b="1" dirty="0">
              <a:solidFill>
                <a:srgbClr val="CD679A"/>
              </a:solidFill>
            </a:endParaRPr>
          </a:p>
          <a:p>
            <a:pPr algn="ctr"/>
            <a:r>
              <a:rPr lang="en-US" dirty="0"/>
              <a:t>https://prepros.io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6364" y="471444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D679A"/>
                </a:solidFill>
              </a:rPr>
              <a:t>Scout</a:t>
            </a:r>
          </a:p>
          <a:p>
            <a:pPr algn="ctr"/>
            <a:r>
              <a:rPr lang="en-US" dirty="0"/>
              <a:t>http://scout-app.io</a:t>
            </a:r>
          </a:p>
        </p:txBody>
      </p:sp>
    </p:spTree>
    <p:extLst>
      <p:ext uri="{BB962C8B-B14F-4D97-AF65-F5344CB8AC3E}">
        <p14:creationId xmlns:p14="http://schemas.microsoft.com/office/powerpoint/2010/main" val="314198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Quick overview of Sass functions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1299997"/>
            <a:ext cx="11361201" cy="4270551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Mixins</a:t>
            </a:r>
          </a:p>
          <a:p>
            <a:r>
              <a:rPr lang="en-US" dirty="0"/>
              <a:t>Extend/Inheritance</a:t>
            </a:r>
          </a:p>
          <a:p>
            <a:r>
              <a:rPr lang="en-US" dirty="0"/>
              <a:t>Operators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22573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allow to store things like color, font families or any </a:t>
            </a:r>
          </a:p>
          <a:p>
            <a:pPr marL="0" indent="0">
              <a:buNone/>
            </a:pPr>
            <a:r>
              <a:rPr lang="en-US" dirty="0"/>
              <a:t>other CSS values you want to reuse.</a:t>
            </a:r>
          </a:p>
          <a:p>
            <a:pPr marL="0" indent="0">
              <a:buNone/>
            </a:pPr>
            <a:r>
              <a:rPr lang="en-US" dirty="0"/>
              <a:t>Sass uses the ‘</a:t>
            </a:r>
            <a:r>
              <a:rPr lang="en-US" b="1" dirty="0">
                <a:solidFill>
                  <a:srgbClr val="CD679A"/>
                </a:solidFill>
              </a:rPr>
              <a:t>$</a:t>
            </a:r>
            <a:r>
              <a:rPr lang="en-US" dirty="0"/>
              <a:t>’ symbol to make something 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</p:spPr>
        <p:txBody>
          <a:bodyPr>
            <a:normAutofit/>
          </a:bodyPr>
          <a:lstStyle/>
          <a:p>
            <a:r>
              <a:rPr lang="en-US" dirty="0"/>
              <a:t>Sass variables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900" y="739273"/>
            <a:ext cx="11361201" cy="160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allow to store things like color, font families or any </a:t>
            </a:r>
          </a:p>
          <a:p>
            <a:pPr marL="0" indent="0">
              <a:buNone/>
            </a:pPr>
            <a:r>
              <a:rPr lang="en-US" dirty="0"/>
              <a:t>other CSS values you want to reuse.</a:t>
            </a:r>
          </a:p>
          <a:p>
            <a:pPr marL="0" indent="0">
              <a:buNone/>
            </a:pPr>
            <a:r>
              <a:rPr lang="en-US" dirty="0"/>
              <a:t>Sass uses the ‘</a:t>
            </a:r>
            <a:r>
              <a:rPr lang="en-US" b="1" dirty="0">
                <a:solidFill>
                  <a:srgbClr val="CD679A"/>
                </a:solidFill>
              </a:rPr>
              <a:t>$</a:t>
            </a:r>
            <a:r>
              <a:rPr lang="en-US" dirty="0"/>
              <a:t>’ symbol to make something 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007" y="739273"/>
            <a:ext cx="1452319" cy="108924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8966" y="5674796"/>
            <a:ext cx="1644360" cy="571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0500" y="5661972"/>
            <a:ext cx="444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with superpowers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257770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SCSS syntax: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591" y="3062960"/>
            <a:ext cx="5419083" cy="2440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99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!default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$primary-color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474" y="2569029"/>
            <a:ext cx="551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result: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0474" y="3050136"/>
            <a:ext cx="5419083" cy="2453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font-family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sans-serif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font-size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14px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#333</a:t>
            </a:r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97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DNNConnect">
      <a:dk1>
        <a:srgbClr val="47292B"/>
      </a:dk1>
      <a:lt1>
        <a:sysClr val="window" lastClr="FFFFFF"/>
      </a:lt1>
      <a:dk2>
        <a:srgbClr val="502E30"/>
      </a:dk2>
      <a:lt2>
        <a:srgbClr val="F1E7E8"/>
      </a:lt2>
      <a:accent1>
        <a:srgbClr val="D8BABC"/>
      </a:accent1>
      <a:accent2>
        <a:srgbClr val="DD9797"/>
      </a:accent2>
      <a:accent3>
        <a:srgbClr val="B47E82"/>
      </a:accent3>
      <a:accent4>
        <a:srgbClr val="C0BEAF"/>
      </a:accent4>
      <a:accent5>
        <a:srgbClr val="CE6868"/>
      </a:accent5>
      <a:accent6>
        <a:srgbClr val="CB7678"/>
      </a:accent6>
      <a:hlink>
        <a:srgbClr val="FFFFFF"/>
      </a:hlink>
      <a:folHlink>
        <a:srgbClr val="D8D8D8"/>
      </a:folHlink>
    </a:clrScheme>
    <a:fontScheme name="DNNConnec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F34B155-F1D6-4C20-B74F-29CD91E36734}" vid="{6CF13B80-305C-462E-9244-DCC634195E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DNN Connect 2017</Template>
  <TotalTime>1300</TotalTime>
  <Words>1204</Words>
  <Application>Microsoft Office PowerPoint</Application>
  <PresentationFormat>Widescreen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Roboto</vt:lpstr>
      <vt:lpstr>Segoe UI</vt:lpstr>
      <vt:lpstr>Segoe UI Light</vt:lpstr>
      <vt:lpstr>Times New Roman</vt:lpstr>
      <vt:lpstr>Tema de Office</vt:lpstr>
      <vt:lpstr>Simple theme creation using Sass</vt:lpstr>
      <vt:lpstr>Please support our valuable sponsors</vt:lpstr>
      <vt:lpstr>Introduction</vt:lpstr>
      <vt:lpstr>What is Sass?</vt:lpstr>
      <vt:lpstr>Why would I use Sass?</vt:lpstr>
      <vt:lpstr>What will you need?</vt:lpstr>
      <vt:lpstr>Quick overview of Sass functions</vt:lpstr>
      <vt:lpstr>Sass variables</vt:lpstr>
      <vt:lpstr>Sass variables</vt:lpstr>
      <vt:lpstr>Sass nesting</vt:lpstr>
      <vt:lpstr>Sass nesting</vt:lpstr>
      <vt:lpstr>Sass Mixins</vt:lpstr>
      <vt:lpstr>Sass Mixins</vt:lpstr>
      <vt:lpstr>Extend/Inheritance</vt:lpstr>
      <vt:lpstr>Extend/Inheritance</vt:lpstr>
      <vt:lpstr>Sass Operators</vt:lpstr>
      <vt:lpstr>Sass Operators</vt:lpstr>
      <vt:lpstr>Setup of a Sass theme</vt:lpstr>
      <vt:lpstr>Theme structure</vt:lpstr>
      <vt:lpstr>Theme structure</vt:lpstr>
      <vt:lpstr>Information &amp;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theme creation using Sass</dc:title>
  <dc:creator>Geoff Barlow</dc:creator>
  <cp:lastModifiedBy>Geoff Barlow</cp:lastModifiedBy>
  <cp:revision>37</cp:revision>
  <dcterms:created xsi:type="dcterms:W3CDTF">2017-05-20T10:34:49Z</dcterms:created>
  <dcterms:modified xsi:type="dcterms:W3CDTF">2017-05-21T08:22:14Z</dcterms:modified>
</cp:coreProperties>
</file>