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365" r:id="rId1"/>
  </p:sldMasterIdLst>
  <p:notesMasterIdLst>
    <p:notesMasterId r:id="rId12"/>
  </p:notesMasterIdLst>
  <p:handoutMasterIdLst>
    <p:handoutMasterId r:id="rId13"/>
  </p:handoutMasterIdLst>
  <p:sldIdLst>
    <p:sldId id="256" r:id="rId2"/>
    <p:sldId id="257" r:id="rId3"/>
    <p:sldId id="275" r:id="rId4"/>
    <p:sldId id="269" r:id="rId5"/>
    <p:sldId id="271" r:id="rId6"/>
    <p:sldId id="258" r:id="rId7"/>
    <p:sldId id="259" r:id="rId8"/>
    <p:sldId id="272" r:id="rId9"/>
    <p:sldId id="27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y Hua" initials="DH" lastIdx="10" clrIdx="0">
    <p:extLst>
      <p:ext uri="{19B8F6BF-5375-455C-9EA6-DF929625EA0E}">
        <p15:presenceInfo xmlns:p15="http://schemas.microsoft.com/office/powerpoint/2012/main" userId="S::dhua@adobe.com::79ca9346-d256-4eaf-b2ef-76cd9619d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2E25"/>
    <a:srgbClr val="3C2E26"/>
    <a:srgbClr val="3C3027"/>
    <a:srgbClr val="EF8058"/>
    <a:srgbClr val="3C3128"/>
    <a:srgbClr val="3D3026"/>
    <a:srgbClr val="F69587"/>
    <a:srgbClr val="2D251F"/>
    <a:srgbClr val="F9A970"/>
    <a:srgbClr val="F17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4" autoAdjust="0"/>
    <p:restoredTop sz="94660"/>
  </p:normalViewPr>
  <p:slideViewPr>
    <p:cSldViewPr snapToGrid="0">
      <p:cViewPr varScale="1">
        <p:scale>
          <a:sx n="114" d="100"/>
          <a:sy n="114"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0T07:54:51.784" idx="2">
    <p:pos x="100" y="340"/>
    <p:text/>
    <p:extLst>
      <p:ext uri="{C676402C-5697-4E1C-873F-D02D1690AC5C}">
        <p15:threadingInfo xmlns:p15="http://schemas.microsoft.com/office/powerpoint/2012/main" timeZoneBias="420"/>
      </p:ext>
    </p:extLst>
  </p:cm>
  <p:cm authorId="1" dt="2020-07-20T07:55:34.996" idx="4">
    <p:pos x="100" y="436"/>
    <p:text>barplot or boxpot for total credit limits</p:text>
    <p:extLst>
      <p:ext uri="{C676402C-5697-4E1C-873F-D02D1690AC5C}">
        <p15:threadingInfo xmlns:p15="http://schemas.microsoft.com/office/powerpoint/2012/main" timeZoneBias="420">
          <p15:parentCm authorId="1" idx="2"/>
        </p15:threadingInfo>
      </p:ext>
    </p:extLst>
  </p:cm>
  <p:cm authorId="1" dt="2020-07-22T12:38:16.294" idx="7">
    <p:pos x="100" y="532"/>
    <p:text>creating a boxplot kept crashing my laptop</p:text>
    <p:extLst>
      <p:ext uri="{C676402C-5697-4E1C-873F-D02D1690AC5C}">
        <p15:threadingInfo xmlns:p15="http://schemas.microsoft.com/office/powerpoint/2012/main" timeZoneBias="420">
          <p15:parentCm authorId="1" idx="2"/>
        </p15:threadingInfo>
      </p:ext>
    </p:extLst>
  </p:cm>
  <p:cm authorId="1" dt="2020-07-22T16:36:28.275" idx="9">
    <p:pos x="100" y="628"/>
    <p:text>need to choose between scatter or bar</p:text>
    <p:extLst>
      <p:ext uri="{C676402C-5697-4E1C-873F-D02D1690AC5C}">
        <p15:threadingInfo xmlns:p15="http://schemas.microsoft.com/office/powerpoint/2012/main" timeZoneBias="4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27T07:45:31.795" idx="10">
    <p:pos x="10" y="10"/>
    <p:text>scatter plot should loook fine</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6592467-4DF3-462A-AACD-22CA126603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E8CBBF-6FEA-4806-9952-95D5182FD8C9}">
      <dgm:prSet/>
      <dgm:spPr/>
      <dgm:t>
        <a:bodyPr anchor="t"/>
        <a:lstStyle/>
        <a:p>
          <a:r>
            <a:rPr lang="en-US" dirty="0"/>
            <a:t>Create a regression model to predict the interest rate applicants will receive. It will help applicants understand how their rate was calculated so we can advise on what they should work on in order to improve their rate if they choose to re-apply later in the future. </a:t>
          </a:r>
        </a:p>
      </dgm:t>
    </dgm:pt>
    <dgm:pt modelId="{CD3C6D3D-0641-45D6-BF22-7099E3F19553}" type="parTrans" cxnId="{CB1B8148-B892-416B-BEB9-3F8ADABFDEA2}">
      <dgm:prSet/>
      <dgm:spPr/>
      <dgm:t>
        <a:bodyPr/>
        <a:lstStyle/>
        <a:p>
          <a:endParaRPr lang="en-US"/>
        </a:p>
      </dgm:t>
    </dgm:pt>
    <dgm:pt modelId="{9E8AD697-41D7-4534-9307-E9DA62D8E071}" type="sibTrans" cxnId="{CB1B8148-B892-416B-BEB9-3F8ADABFDEA2}">
      <dgm:prSet/>
      <dgm:spPr/>
      <dgm:t>
        <a:bodyPr/>
        <a:lstStyle/>
        <a:p>
          <a:endParaRPr lang="en-US"/>
        </a:p>
      </dgm:t>
    </dgm:pt>
    <dgm:pt modelId="{C8CD6F09-BFAD-44F9-B82E-A44AF2CCB8A5}">
      <dgm:prSet/>
      <dgm:spPr/>
      <dgm:t>
        <a:bodyPr anchor="t"/>
        <a:lstStyle/>
        <a:p>
          <a:r>
            <a:rPr lang="en-US" dirty="0"/>
            <a:t>This is a great tool to improve customer experience and it may help save time/money trying to acquire new customers.</a:t>
          </a:r>
        </a:p>
      </dgm:t>
    </dgm:pt>
    <dgm:pt modelId="{087A82FB-1900-4D21-865D-C1380102E002}" type="parTrans" cxnId="{8AC01A4A-907A-4ECE-A6C7-089097DBCDC2}">
      <dgm:prSet/>
      <dgm:spPr/>
      <dgm:t>
        <a:bodyPr/>
        <a:lstStyle/>
        <a:p>
          <a:endParaRPr lang="en-US"/>
        </a:p>
      </dgm:t>
    </dgm:pt>
    <dgm:pt modelId="{7B7497F3-871B-4D7D-9214-00614B5FC43B}" type="sibTrans" cxnId="{8AC01A4A-907A-4ECE-A6C7-089097DBCDC2}">
      <dgm:prSet/>
      <dgm:spPr/>
      <dgm:t>
        <a:bodyPr/>
        <a:lstStyle/>
        <a:p>
          <a:endParaRPr lang="en-US"/>
        </a:p>
      </dgm:t>
    </dgm:pt>
    <dgm:pt modelId="{F6B04E3E-E83F-424E-B34E-3A280C23B9FE}">
      <dgm:prSet/>
      <dgm:spPr/>
      <dgm:t>
        <a:bodyPr anchor="t"/>
        <a:lstStyle/>
        <a:p>
          <a:r>
            <a:rPr lang="en-US" dirty="0"/>
            <a:t>The Lending Club loan application data being looked at is from 2016 to 2018.</a:t>
          </a:r>
        </a:p>
      </dgm:t>
    </dgm:pt>
    <dgm:pt modelId="{6B7D6AB3-4704-4CE0-A210-729B87DD3229}" type="parTrans" cxnId="{411F31D8-BD14-4865-AE55-239D04220E82}">
      <dgm:prSet/>
      <dgm:spPr/>
      <dgm:t>
        <a:bodyPr/>
        <a:lstStyle/>
        <a:p>
          <a:endParaRPr lang="en-US"/>
        </a:p>
      </dgm:t>
    </dgm:pt>
    <dgm:pt modelId="{137FECE0-445C-45EF-BE8A-A98CB6194569}" type="sibTrans" cxnId="{411F31D8-BD14-4865-AE55-239D04220E82}">
      <dgm:prSet/>
      <dgm:spPr/>
      <dgm:t>
        <a:bodyPr/>
        <a:lstStyle/>
        <a:p>
          <a:endParaRPr lang="en-US"/>
        </a:p>
      </dgm:t>
    </dgm:pt>
    <dgm:pt modelId="{7063B88D-3BBE-4600-A46D-B21B3F39AFF3}">
      <dgm:prSet/>
      <dgm:spPr/>
      <dgm:t>
        <a:bodyPr anchor="t"/>
        <a:lstStyle/>
        <a:p>
          <a:r>
            <a:rPr lang="en-US" dirty="0"/>
            <a:t>Descriptive and Inferential statistics analysis were done to identify variables to use for the regression model</a:t>
          </a:r>
        </a:p>
      </dgm:t>
    </dgm:pt>
    <dgm:pt modelId="{387D87AB-41A8-4D07-99AA-FC7C5511C983}" type="parTrans" cxnId="{0C17BF0D-F823-45D7-AEC5-DC3D6C79BC44}">
      <dgm:prSet/>
      <dgm:spPr/>
      <dgm:t>
        <a:bodyPr/>
        <a:lstStyle/>
        <a:p>
          <a:endParaRPr lang="en-US"/>
        </a:p>
      </dgm:t>
    </dgm:pt>
    <dgm:pt modelId="{193C4DB1-6C38-4C53-8ACC-F828238C0C1F}" type="sibTrans" cxnId="{0C17BF0D-F823-45D7-AEC5-DC3D6C79BC44}">
      <dgm:prSet/>
      <dgm:spPr/>
      <dgm:t>
        <a:bodyPr/>
        <a:lstStyle/>
        <a:p>
          <a:endParaRPr lang="en-US"/>
        </a:p>
      </dgm:t>
    </dgm:pt>
    <dgm:pt modelId="{B49A49DD-8733-48B0-9DE5-7ECFDEF58A82}">
      <dgm:prSet/>
      <dgm:spPr/>
      <dgm:t>
        <a:bodyPr anchor="t"/>
        <a:lstStyle/>
        <a:p>
          <a:r>
            <a:rPr lang="en-US" dirty="0"/>
            <a:t>Regression model produced an R-Squared of 0.447</a:t>
          </a:r>
        </a:p>
      </dgm:t>
    </dgm:pt>
    <dgm:pt modelId="{3B9D8E77-48A9-4C59-A3BE-0E2EF896AEA2}" type="parTrans" cxnId="{5B8BB8D4-227D-4407-81B0-DA5ABBEE3034}">
      <dgm:prSet/>
      <dgm:spPr/>
      <dgm:t>
        <a:bodyPr/>
        <a:lstStyle/>
        <a:p>
          <a:endParaRPr lang="en-US"/>
        </a:p>
      </dgm:t>
    </dgm:pt>
    <dgm:pt modelId="{23D52D33-584D-4B38-BF0B-3CC33A6A2CED}" type="sibTrans" cxnId="{5B8BB8D4-227D-4407-81B0-DA5ABBEE3034}">
      <dgm:prSet/>
      <dgm:spPr/>
      <dgm:t>
        <a:bodyPr/>
        <a:lstStyle/>
        <a:p>
          <a:endParaRPr lang="en-US"/>
        </a:p>
      </dgm:t>
    </dgm:pt>
    <dgm:pt modelId="{0D32E7C6-C9E4-43DB-8C8E-7AB85E37ACD5}" type="pres">
      <dgm:prSet presAssocID="{06592467-4DF3-462A-AACD-22CA12660322}" presName="root" presStyleCnt="0">
        <dgm:presLayoutVars>
          <dgm:dir/>
          <dgm:resizeHandles val="exact"/>
        </dgm:presLayoutVars>
      </dgm:prSet>
      <dgm:spPr/>
    </dgm:pt>
    <dgm:pt modelId="{8FF97884-900D-4A04-8787-F9E93A2CF1FB}" type="pres">
      <dgm:prSet presAssocID="{90E8CBBF-6FEA-4806-9952-95D5182FD8C9}" presName="compNode" presStyleCnt="0"/>
      <dgm:spPr/>
    </dgm:pt>
    <dgm:pt modelId="{7BA16A77-5D51-4235-9C68-37666AEB2626}" type="pres">
      <dgm:prSet presAssocID="{90E8CBBF-6FEA-4806-9952-95D5182FD8C9}" presName="bgRect" presStyleLbl="bgShp" presStyleIdx="0" presStyleCnt="5" custScaleY="129529"/>
      <dgm:spPr/>
    </dgm:pt>
    <dgm:pt modelId="{4CFA9654-3942-4072-8403-CB1F6DC6ECA6}" type="pres">
      <dgm:prSet presAssocID="{90E8CBBF-6FEA-4806-9952-95D5182FD8C9}"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a:ext>
      </dgm:extLst>
    </dgm:pt>
    <dgm:pt modelId="{F5CC81FE-0C04-44F3-8B89-37BA09DBCFC1}" type="pres">
      <dgm:prSet presAssocID="{90E8CBBF-6FEA-4806-9952-95D5182FD8C9}" presName="spaceRect" presStyleCnt="0"/>
      <dgm:spPr/>
    </dgm:pt>
    <dgm:pt modelId="{194E4888-4956-412F-BDEB-77CD3AB20555}" type="pres">
      <dgm:prSet presAssocID="{90E8CBBF-6FEA-4806-9952-95D5182FD8C9}" presName="parTx" presStyleLbl="revTx" presStyleIdx="0" presStyleCnt="5" custLinFactNeighborX="-1317" custLinFactNeighborY="1039">
        <dgm:presLayoutVars>
          <dgm:chMax val="0"/>
          <dgm:chPref val="0"/>
        </dgm:presLayoutVars>
      </dgm:prSet>
      <dgm:spPr/>
    </dgm:pt>
    <dgm:pt modelId="{6B623A00-1C2A-4966-B402-51DA058A06D1}" type="pres">
      <dgm:prSet presAssocID="{9E8AD697-41D7-4534-9307-E9DA62D8E071}" presName="sibTrans" presStyleCnt="0"/>
      <dgm:spPr/>
    </dgm:pt>
    <dgm:pt modelId="{1BD83B73-8EB6-4554-A766-71675E141E0B}" type="pres">
      <dgm:prSet presAssocID="{C8CD6F09-BFAD-44F9-B82E-A44AF2CCB8A5}" presName="compNode" presStyleCnt="0"/>
      <dgm:spPr/>
    </dgm:pt>
    <dgm:pt modelId="{03F948A3-8585-4FC6-9BD7-D5B5822A8197}" type="pres">
      <dgm:prSet presAssocID="{C8CD6F09-BFAD-44F9-B82E-A44AF2CCB8A5}" presName="bgRect" presStyleLbl="bgShp" presStyleIdx="1" presStyleCnt="5" custScaleY="127079"/>
      <dgm:spPr/>
    </dgm:pt>
    <dgm:pt modelId="{27A328C7-4AD1-43A8-9B53-FA3FA3CC7EBB}" type="pres">
      <dgm:prSet presAssocID="{C8CD6F09-BFAD-44F9-B82E-A44AF2CCB8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C451F8E2-EE44-4D5A-B039-1C2B5375FE0B}" type="pres">
      <dgm:prSet presAssocID="{C8CD6F09-BFAD-44F9-B82E-A44AF2CCB8A5}" presName="spaceRect" presStyleCnt="0"/>
      <dgm:spPr/>
    </dgm:pt>
    <dgm:pt modelId="{A616C747-61D4-4A70-A2A1-5F2ECFD9E49F}" type="pres">
      <dgm:prSet presAssocID="{C8CD6F09-BFAD-44F9-B82E-A44AF2CCB8A5}" presName="parTx" presStyleLbl="revTx" presStyleIdx="1" presStyleCnt="5" custLinFactNeighborX="-1335" custLinFactNeighborY="13317">
        <dgm:presLayoutVars>
          <dgm:chMax val="0"/>
          <dgm:chPref val="0"/>
        </dgm:presLayoutVars>
      </dgm:prSet>
      <dgm:spPr/>
    </dgm:pt>
    <dgm:pt modelId="{AD829A50-D674-40F1-9005-2A7132985A6E}" type="pres">
      <dgm:prSet presAssocID="{7B7497F3-871B-4D7D-9214-00614B5FC43B}" presName="sibTrans" presStyleCnt="0"/>
      <dgm:spPr/>
    </dgm:pt>
    <dgm:pt modelId="{52C2D43E-96B8-423C-A2F2-3F197E052A30}" type="pres">
      <dgm:prSet presAssocID="{F6B04E3E-E83F-424E-B34E-3A280C23B9FE}" presName="compNode" presStyleCnt="0"/>
      <dgm:spPr/>
    </dgm:pt>
    <dgm:pt modelId="{921266DE-0760-4FD3-BF99-D44FD0F4A9D4}" type="pres">
      <dgm:prSet presAssocID="{F6B04E3E-E83F-424E-B34E-3A280C23B9FE}" presName="bgRect" presStyleLbl="bgShp" presStyleIdx="2" presStyleCnt="5" custScaleY="113071" custLinFactNeighborY="-1218"/>
      <dgm:spPr/>
    </dgm:pt>
    <dgm:pt modelId="{37437AFE-1524-4588-9A52-C284AC9CEA88}" type="pres">
      <dgm:prSet presAssocID="{F6B04E3E-E83F-424E-B34E-3A280C23B9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C7867BAB-CE8A-45BF-8560-6C05754E57BE}" type="pres">
      <dgm:prSet presAssocID="{F6B04E3E-E83F-424E-B34E-3A280C23B9FE}" presName="spaceRect" presStyleCnt="0"/>
      <dgm:spPr/>
    </dgm:pt>
    <dgm:pt modelId="{C9534359-6601-47DF-BE52-42B42D017AED}" type="pres">
      <dgm:prSet presAssocID="{F6B04E3E-E83F-424E-B34E-3A280C23B9FE}" presName="parTx" presStyleLbl="revTx" presStyleIdx="2" presStyleCnt="5" custScaleY="65813" custLinFactNeighborX="-310" custLinFactNeighborY="560">
        <dgm:presLayoutVars>
          <dgm:chMax val="0"/>
          <dgm:chPref val="0"/>
        </dgm:presLayoutVars>
      </dgm:prSet>
      <dgm:spPr/>
    </dgm:pt>
    <dgm:pt modelId="{B8D56F66-70D7-458B-BE79-2E830D1F4E22}" type="pres">
      <dgm:prSet presAssocID="{137FECE0-445C-45EF-BE8A-A98CB6194569}" presName="sibTrans" presStyleCnt="0"/>
      <dgm:spPr/>
    </dgm:pt>
    <dgm:pt modelId="{94A99E76-8378-456E-9D4F-B1D21B4919A5}" type="pres">
      <dgm:prSet presAssocID="{7063B88D-3BBE-4600-A46D-B21B3F39AFF3}" presName="compNode" presStyleCnt="0"/>
      <dgm:spPr/>
    </dgm:pt>
    <dgm:pt modelId="{C5138F3C-7D5A-4B8C-89F1-4E5D0017734C}" type="pres">
      <dgm:prSet presAssocID="{7063B88D-3BBE-4600-A46D-B21B3F39AFF3}" presName="bgRect" presStyleLbl="bgShp" presStyleIdx="3" presStyleCnt="5" custScaleY="111798"/>
      <dgm:spPr/>
    </dgm:pt>
    <dgm:pt modelId="{642D4812-B895-4DC9-AD2A-1F24C4380CFC}" type="pres">
      <dgm:prSet presAssocID="{7063B88D-3BBE-4600-A46D-B21B3F39AFF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A59F4CF-986E-47B6-AEC0-2FF5A73AA1E6}" type="pres">
      <dgm:prSet presAssocID="{7063B88D-3BBE-4600-A46D-B21B3F39AFF3}" presName="spaceRect" presStyleCnt="0"/>
      <dgm:spPr/>
    </dgm:pt>
    <dgm:pt modelId="{F9B37BD2-953C-4F4D-BF02-988940DC0E2E}" type="pres">
      <dgm:prSet presAssocID="{7063B88D-3BBE-4600-A46D-B21B3F39AFF3}" presName="parTx" presStyleLbl="revTx" presStyleIdx="3" presStyleCnt="5" custScaleY="68332" custLinFactNeighborY="5998">
        <dgm:presLayoutVars>
          <dgm:chMax val="0"/>
          <dgm:chPref val="0"/>
        </dgm:presLayoutVars>
      </dgm:prSet>
      <dgm:spPr/>
    </dgm:pt>
    <dgm:pt modelId="{7FFA7AA7-12FC-4E76-AD15-433012D6F943}" type="pres">
      <dgm:prSet presAssocID="{193C4DB1-6C38-4C53-8ACC-F828238C0C1F}" presName="sibTrans" presStyleCnt="0"/>
      <dgm:spPr/>
    </dgm:pt>
    <dgm:pt modelId="{084A5712-BA25-4F38-8CD6-7ACB58D8E0C6}" type="pres">
      <dgm:prSet presAssocID="{B49A49DD-8733-48B0-9DE5-7ECFDEF58A82}" presName="compNode" presStyleCnt="0"/>
      <dgm:spPr/>
    </dgm:pt>
    <dgm:pt modelId="{DD08B6ED-3B69-4424-8A34-562767C1C235}" type="pres">
      <dgm:prSet presAssocID="{B49A49DD-8733-48B0-9DE5-7ECFDEF58A82}" presName="bgRect" presStyleLbl="bgShp" presStyleIdx="4" presStyleCnt="5" custScaleY="104845"/>
      <dgm:spPr/>
    </dgm:pt>
    <dgm:pt modelId="{408CD5BC-A28C-442E-A8BA-9232E7D344E1}" type="pres">
      <dgm:prSet presAssocID="{B49A49DD-8733-48B0-9DE5-7ECFDEF58A8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Research"/>
        </a:ext>
      </dgm:extLst>
    </dgm:pt>
    <dgm:pt modelId="{3B0898F4-E5BC-4DF5-B5AB-7E7BCB17DB6B}" type="pres">
      <dgm:prSet presAssocID="{B49A49DD-8733-48B0-9DE5-7ECFDEF58A82}" presName="spaceRect" presStyleCnt="0"/>
      <dgm:spPr/>
    </dgm:pt>
    <dgm:pt modelId="{759A4725-D60A-460C-B28C-1708765041E4}" type="pres">
      <dgm:prSet presAssocID="{B49A49DD-8733-48B0-9DE5-7ECFDEF58A82}" presName="parTx" presStyleLbl="revTx" presStyleIdx="4" presStyleCnt="5" custScaleX="96949" custScaleY="40600" custLinFactNeighborX="-1285" custLinFactNeighborY="-700">
        <dgm:presLayoutVars>
          <dgm:chMax val="0"/>
          <dgm:chPref val="0"/>
        </dgm:presLayoutVars>
      </dgm:prSet>
      <dgm:spPr/>
    </dgm:pt>
  </dgm:ptLst>
  <dgm:cxnLst>
    <dgm:cxn modelId="{0C17BF0D-F823-45D7-AEC5-DC3D6C79BC44}" srcId="{06592467-4DF3-462A-AACD-22CA12660322}" destId="{7063B88D-3BBE-4600-A46D-B21B3F39AFF3}" srcOrd="3" destOrd="0" parTransId="{387D87AB-41A8-4D07-99AA-FC7C5511C983}" sibTransId="{193C4DB1-6C38-4C53-8ACC-F828238C0C1F}"/>
    <dgm:cxn modelId="{5FEB3019-0EB0-4BCA-BDF9-ABF3384E00AF}" type="presOf" srcId="{06592467-4DF3-462A-AACD-22CA12660322}" destId="{0D32E7C6-C9E4-43DB-8C8E-7AB85E37ACD5}" srcOrd="0" destOrd="0" presId="urn:microsoft.com/office/officeart/2018/2/layout/IconVerticalSolidList"/>
    <dgm:cxn modelId="{75368A1F-E648-4453-A55F-A06904733462}" type="presOf" srcId="{90E8CBBF-6FEA-4806-9952-95D5182FD8C9}" destId="{194E4888-4956-412F-BDEB-77CD3AB20555}" srcOrd="0" destOrd="0" presId="urn:microsoft.com/office/officeart/2018/2/layout/IconVerticalSolidList"/>
    <dgm:cxn modelId="{708F6941-B48D-4788-B676-B10E112317BA}" type="presOf" srcId="{F6B04E3E-E83F-424E-B34E-3A280C23B9FE}" destId="{C9534359-6601-47DF-BE52-42B42D017AED}" srcOrd="0" destOrd="0" presId="urn:microsoft.com/office/officeart/2018/2/layout/IconVerticalSolidList"/>
    <dgm:cxn modelId="{E6FBC946-1C5B-41EF-B0A0-BFAA9861D453}" type="presOf" srcId="{B49A49DD-8733-48B0-9DE5-7ECFDEF58A82}" destId="{759A4725-D60A-460C-B28C-1708765041E4}" srcOrd="0" destOrd="0" presId="urn:microsoft.com/office/officeart/2018/2/layout/IconVerticalSolidList"/>
    <dgm:cxn modelId="{CB1B8148-B892-416B-BEB9-3F8ADABFDEA2}" srcId="{06592467-4DF3-462A-AACD-22CA12660322}" destId="{90E8CBBF-6FEA-4806-9952-95D5182FD8C9}" srcOrd="0" destOrd="0" parTransId="{CD3C6D3D-0641-45D6-BF22-7099E3F19553}" sibTransId="{9E8AD697-41D7-4534-9307-E9DA62D8E071}"/>
    <dgm:cxn modelId="{8AC01A4A-907A-4ECE-A6C7-089097DBCDC2}" srcId="{06592467-4DF3-462A-AACD-22CA12660322}" destId="{C8CD6F09-BFAD-44F9-B82E-A44AF2CCB8A5}" srcOrd="1" destOrd="0" parTransId="{087A82FB-1900-4D21-865D-C1380102E002}" sibTransId="{7B7497F3-871B-4D7D-9214-00614B5FC43B}"/>
    <dgm:cxn modelId="{523965A3-EFB1-4829-BAA6-8CF8CD29CE6E}" type="presOf" srcId="{C8CD6F09-BFAD-44F9-B82E-A44AF2CCB8A5}" destId="{A616C747-61D4-4A70-A2A1-5F2ECFD9E49F}" srcOrd="0" destOrd="0" presId="urn:microsoft.com/office/officeart/2018/2/layout/IconVerticalSolidList"/>
    <dgm:cxn modelId="{A70951BC-A0A8-4EE4-8FCE-941958B1D8D5}" type="presOf" srcId="{7063B88D-3BBE-4600-A46D-B21B3F39AFF3}" destId="{F9B37BD2-953C-4F4D-BF02-988940DC0E2E}" srcOrd="0" destOrd="0" presId="urn:microsoft.com/office/officeart/2018/2/layout/IconVerticalSolidList"/>
    <dgm:cxn modelId="{5B8BB8D4-227D-4407-81B0-DA5ABBEE3034}" srcId="{06592467-4DF3-462A-AACD-22CA12660322}" destId="{B49A49DD-8733-48B0-9DE5-7ECFDEF58A82}" srcOrd="4" destOrd="0" parTransId="{3B9D8E77-48A9-4C59-A3BE-0E2EF896AEA2}" sibTransId="{23D52D33-584D-4B38-BF0B-3CC33A6A2CED}"/>
    <dgm:cxn modelId="{411F31D8-BD14-4865-AE55-239D04220E82}" srcId="{06592467-4DF3-462A-AACD-22CA12660322}" destId="{F6B04E3E-E83F-424E-B34E-3A280C23B9FE}" srcOrd="2" destOrd="0" parTransId="{6B7D6AB3-4704-4CE0-A210-729B87DD3229}" sibTransId="{137FECE0-445C-45EF-BE8A-A98CB6194569}"/>
    <dgm:cxn modelId="{66984D05-001F-4BC5-81B3-927B495820FE}" type="presParOf" srcId="{0D32E7C6-C9E4-43DB-8C8E-7AB85E37ACD5}" destId="{8FF97884-900D-4A04-8787-F9E93A2CF1FB}" srcOrd="0" destOrd="0" presId="urn:microsoft.com/office/officeart/2018/2/layout/IconVerticalSolidList"/>
    <dgm:cxn modelId="{93B40209-D8F4-4F01-B67D-E0ED01EB632A}" type="presParOf" srcId="{8FF97884-900D-4A04-8787-F9E93A2CF1FB}" destId="{7BA16A77-5D51-4235-9C68-37666AEB2626}" srcOrd="0" destOrd="0" presId="urn:microsoft.com/office/officeart/2018/2/layout/IconVerticalSolidList"/>
    <dgm:cxn modelId="{035B318B-23C7-4E99-BA58-7044DE0C81ED}" type="presParOf" srcId="{8FF97884-900D-4A04-8787-F9E93A2CF1FB}" destId="{4CFA9654-3942-4072-8403-CB1F6DC6ECA6}" srcOrd="1" destOrd="0" presId="urn:microsoft.com/office/officeart/2018/2/layout/IconVerticalSolidList"/>
    <dgm:cxn modelId="{DCCA1799-258C-4305-A9A4-D6620320D87B}" type="presParOf" srcId="{8FF97884-900D-4A04-8787-F9E93A2CF1FB}" destId="{F5CC81FE-0C04-44F3-8B89-37BA09DBCFC1}" srcOrd="2" destOrd="0" presId="urn:microsoft.com/office/officeart/2018/2/layout/IconVerticalSolidList"/>
    <dgm:cxn modelId="{9B92F558-B9FF-47CB-B5B6-6CA4E83EC7FA}" type="presParOf" srcId="{8FF97884-900D-4A04-8787-F9E93A2CF1FB}" destId="{194E4888-4956-412F-BDEB-77CD3AB20555}" srcOrd="3" destOrd="0" presId="urn:microsoft.com/office/officeart/2018/2/layout/IconVerticalSolidList"/>
    <dgm:cxn modelId="{7DE475CF-ECF4-4920-BC26-DCB1FB67D98D}" type="presParOf" srcId="{0D32E7C6-C9E4-43DB-8C8E-7AB85E37ACD5}" destId="{6B623A00-1C2A-4966-B402-51DA058A06D1}" srcOrd="1" destOrd="0" presId="urn:microsoft.com/office/officeart/2018/2/layout/IconVerticalSolidList"/>
    <dgm:cxn modelId="{8575EB95-0F8A-440C-B400-6DDE10023D57}" type="presParOf" srcId="{0D32E7C6-C9E4-43DB-8C8E-7AB85E37ACD5}" destId="{1BD83B73-8EB6-4554-A766-71675E141E0B}" srcOrd="2" destOrd="0" presId="urn:microsoft.com/office/officeart/2018/2/layout/IconVerticalSolidList"/>
    <dgm:cxn modelId="{3CCABC8F-7092-4C58-B5FD-DC56A4B03027}" type="presParOf" srcId="{1BD83B73-8EB6-4554-A766-71675E141E0B}" destId="{03F948A3-8585-4FC6-9BD7-D5B5822A8197}" srcOrd="0" destOrd="0" presId="urn:microsoft.com/office/officeart/2018/2/layout/IconVerticalSolidList"/>
    <dgm:cxn modelId="{7D00CDB5-8375-49FF-B87C-E3F90FA60F8D}" type="presParOf" srcId="{1BD83B73-8EB6-4554-A766-71675E141E0B}" destId="{27A328C7-4AD1-43A8-9B53-FA3FA3CC7EBB}" srcOrd="1" destOrd="0" presId="urn:microsoft.com/office/officeart/2018/2/layout/IconVerticalSolidList"/>
    <dgm:cxn modelId="{DCA52EE5-D175-4985-A8F2-156C17258C11}" type="presParOf" srcId="{1BD83B73-8EB6-4554-A766-71675E141E0B}" destId="{C451F8E2-EE44-4D5A-B039-1C2B5375FE0B}" srcOrd="2" destOrd="0" presId="urn:microsoft.com/office/officeart/2018/2/layout/IconVerticalSolidList"/>
    <dgm:cxn modelId="{27A586E1-C392-4C50-A55F-B5ED07593536}" type="presParOf" srcId="{1BD83B73-8EB6-4554-A766-71675E141E0B}" destId="{A616C747-61D4-4A70-A2A1-5F2ECFD9E49F}" srcOrd="3" destOrd="0" presId="urn:microsoft.com/office/officeart/2018/2/layout/IconVerticalSolidList"/>
    <dgm:cxn modelId="{C6346A56-05FD-4C29-8F98-0EC34A9D7118}" type="presParOf" srcId="{0D32E7C6-C9E4-43DB-8C8E-7AB85E37ACD5}" destId="{AD829A50-D674-40F1-9005-2A7132985A6E}" srcOrd="3" destOrd="0" presId="urn:microsoft.com/office/officeart/2018/2/layout/IconVerticalSolidList"/>
    <dgm:cxn modelId="{53F65045-B2DC-4AA7-8207-79B0FE0557F5}" type="presParOf" srcId="{0D32E7C6-C9E4-43DB-8C8E-7AB85E37ACD5}" destId="{52C2D43E-96B8-423C-A2F2-3F197E052A30}" srcOrd="4" destOrd="0" presId="urn:microsoft.com/office/officeart/2018/2/layout/IconVerticalSolidList"/>
    <dgm:cxn modelId="{68E86652-6EF6-4C19-8A9A-E3469D609FF8}" type="presParOf" srcId="{52C2D43E-96B8-423C-A2F2-3F197E052A30}" destId="{921266DE-0760-4FD3-BF99-D44FD0F4A9D4}" srcOrd="0" destOrd="0" presId="urn:microsoft.com/office/officeart/2018/2/layout/IconVerticalSolidList"/>
    <dgm:cxn modelId="{2667EAD9-35B9-4B05-ADE6-8A6BF1176ECC}" type="presParOf" srcId="{52C2D43E-96B8-423C-A2F2-3F197E052A30}" destId="{37437AFE-1524-4588-9A52-C284AC9CEA88}" srcOrd="1" destOrd="0" presId="urn:microsoft.com/office/officeart/2018/2/layout/IconVerticalSolidList"/>
    <dgm:cxn modelId="{F66DF255-6708-4B47-B2A9-08517F26DB52}" type="presParOf" srcId="{52C2D43E-96B8-423C-A2F2-3F197E052A30}" destId="{C7867BAB-CE8A-45BF-8560-6C05754E57BE}" srcOrd="2" destOrd="0" presId="urn:microsoft.com/office/officeart/2018/2/layout/IconVerticalSolidList"/>
    <dgm:cxn modelId="{DCC697B8-1012-4F09-A538-22640317F642}" type="presParOf" srcId="{52C2D43E-96B8-423C-A2F2-3F197E052A30}" destId="{C9534359-6601-47DF-BE52-42B42D017AED}" srcOrd="3" destOrd="0" presId="urn:microsoft.com/office/officeart/2018/2/layout/IconVerticalSolidList"/>
    <dgm:cxn modelId="{A34722DE-2E48-4003-8806-CEDD355514B7}" type="presParOf" srcId="{0D32E7C6-C9E4-43DB-8C8E-7AB85E37ACD5}" destId="{B8D56F66-70D7-458B-BE79-2E830D1F4E22}" srcOrd="5" destOrd="0" presId="urn:microsoft.com/office/officeart/2018/2/layout/IconVerticalSolidList"/>
    <dgm:cxn modelId="{32EC0DFA-34EE-482B-8521-43C088FF2EED}" type="presParOf" srcId="{0D32E7C6-C9E4-43DB-8C8E-7AB85E37ACD5}" destId="{94A99E76-8378-456E-9D4F-B1D21B4919A5}" srcOrd="6" destOrd="0" presId="urn:microsoft.com/office/officeart/2018/2/layout/IconVerticalSolidList"/>
    <dgm:cxn modelId="{D7B950B1-1BAA-4FF9-B8A7-F769D05B0801}" type="presParOf" srcId="{94A99E76-8378-456E-9D4F-B1D21B4919A5}" destId="{C5138F3C-7D5A-4B8C-89F1-4E5D0017734C}" srcOrd="0" destOrd="0" presId="urn:microsoft.com/office/officeart/2018/2/layout/IconVerticalSolidList"/>
    <dgm:cxn modelId="{64AAAF4A-1834-4091-9023-FDCD39BD569C}" type="presParOf" srcId="{94A99E76-8378-456E-9D4F-B1D21B4919A5}" destId="{642D4812-B895-4DC9-AD2A-1F24C4380CFC}" srcOrd="1" destOrd="0" presId="urn:microsoft.com/office/officeart/2018/2/layout/IconVerticalSolidList"/>
    <dgm:cxn modelId="{247563B6-C803-44B8-BDB1-B1BAE68DD58B}" type="presParOf" srcId="{94A99E76-8378-456E-9D4F-B1D21B4919A5}" destId="{AA59F4CF-986E-47B6-AEC0-2FF5A73AA1E6}" srcOrd="2" destOrd="0" presId="urn:microsoft.com/office/officeart/2018/2/layout/IconVerticalSolidList"/>
    <dgm:cxn modelId="{775A8435-39FF-4391-A71D-59C51EC38A59}" type="presParOf" srcId="{94A99E76-8378-456E-9D4F-B1D21B4919A5}" destId="{F9B37BD2-953C-4F4D-BF02-988940DC0E2E}" srcOrd="3" destOrd="0" presId="urn:microsoft.com/office/officeart/2018/2/layout/IconVerticalSolidList"/>
    <dgm:cxn modelId="{E40769F6-84A0-43A1-B786-51D47F60C321}" type="presParOf" srcId="{0D32E7C6-C9E4-43DB-8C8E-7AB85E37ACD5}" destId="{7FFA7AA7-12FC-4E76-AD15-433012D6F943}" srcOrd="7" destOrd="0" presId="urn:microsoft.com/office/officeart/2018/2/layout/IconVerticalSolidList"/>
    <dgm:cxn modelId="{6FC202B7-D3B3-4851-B759-C0BFE19F5DEF}" type="presParOf" srcId="{0D32E7C6-C9E4-43DB-8C8E-7AB85E37ACD5}" destId="{084A5712-BA25-4F38-8CD6-7ACB58D8E0C6}" srcOrd="8" destOrd="0" presId="urn:microsoft.com/office/officeart/2018/2/layout/IconVerticalSolidList"/>
    <dgm:cxn modelId="{3DB10510-782C-4202-9347-6CAB4B2F0501}" type="presParOf" srcId="{084A5712-BA25-4F38-8CD6-7ACB58D8E0C6}" destId="{DD08B6ED-3B69-4424-8A34-562767C1C235}" srcOrd="0" destOrd="0" presId="urn:microsoft.com/office/officeart/2018/2/layout/IconVerticalSolidList"/>
    <dgm:cxn modelId="{F006A8E5-5EF7-442E-9CF4-5E2F33C96532}" type="presParOf" srcId="{084A5712-BA25-4F38-8CD6-7ACB58D8E0C6}" destId="{408CD5BC-A28C-442E-A8BA-9232E7D344E1}" srcOrd="1" destOrd="0" presId="urn:microsoft.com/office/officeart/2018/2/layout/IconVerticalSolidList"/>
    <dgm:cxn modelId="{EBA4AF8C-F556-4CF1-A825-3F3B39C7BD7A}" type="presParOf" srcId="{084A5712-BA25-4F38-8CD6-7ACB58D8E0C6}" destId="{3B0898F4-E5BC-4DF5-B5AB-7E7BCB17DB6B}" srcOrd="2" destOrd="0" presId="urn:microsoft.com/office/officeart/2018/2/layout/IconVerticalSolidList"/>
    <dgm:cxn modelId="{67B3D862-EEEE-48FA-ACE6-D13CEA13DA5C}" type="presParOf" srcId="{084A5712-BA25-4F38-8CD6-7ACB58D8E0C6}" destId="{759A4725-D60A-460C-B28C-1708765041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16A77-5D51-4235-9C68-37666AEB2626}">
      <dsp:nvSpPr>
        <dsp:cNvPr id="0" name=""/>
        <dsp:cNvSpPr/>
      </dsp:nvSpPr>
      <dsp:spPr>
        <a:xfrm>
          <a:off x="0" y="2204"/>
          <a:ext cx="7231379" cy="12273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A9654-3942-4072-8403-CB1F6DC6ECA6}">
      <dsp:nvSpPr>
        <dsp:cNvPr id="0" name=""/>
        <dsp:cNvSpPr/>
      </dsp:nvSpPr>
      <dsp:spPr>
        <a:xfrm>
          <a:off x="286642" y="355314"/>
          <a:ext cx="521167" cy="52116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4E4888-4956-412F-BDEB-77CD3AB20555}">
      <dsp:nvSpPr>
        <dsp:cNvPr id="0" name=""/>
        <dsp:cNvSpPr/>
      </dsp:nvSpPr>
      <dsp:spPr>
        <a:xfrm>
          <a:off x="1013628" y="151955"/>
          <a:ext cx="6136927" cy="94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5" tIns="100285" rIns="100285" bIns="100285" numCol="1" spcCol="1270" anchor="t" anchorCtr="0">
          <a:noAutofit/>
        </a:bodyPr>
        <a:lstStyle/>
        <a:p>
          <a:pPr marL="0" lvl="0" indent="0" algn="l" defTabSz="622300">
            <a:lnSpc>
              <a:spcPct val="90000"/>
            </a:lnSpc>
            <a:spcBef>
              <a:spcPct val="0"/>
            </a:spcBef>
            <a:spcAft>
              <a:spcPct val="35000"/>
            </a:spcAft>
            <a:buNone/>
          </a:pPr>
          <a:r>
            <a:rPr lang="en-US" sz="1400" kern="1200" dirty="0"/>
            <a:t>Create a regression model to predict the interest rate applicants will receive. It will help applicants understand how their rate was calculated so we can advise on what they should work on in order to improve their rate if they choose to re-apply later in the future. </a:t>
          </a:r>
        </a:p>
      </dsp:txBody>
      <dsp:txXfrm>
        <a:off x="1013628" y="151955"/>
        <a:ext cx="6136927" cy="947577"/>
      </dsp:txXfrm>
    </dsp:sp>
    <dsp:sp modelId="{03F948A3-8585-4FC6-9BD7-D5B5822A8197}">
      <dsp:nvSpPr>
        <dsp:cNvPr id="0" name=""/>
        <dsp:cNvSpPr/>
      </dsp:nvSpPr>
      <dsp:spPr>
        <a:xfrm>
          <a:off x="0" y="1466486"/>
          <a:ext cx="7231379" cy="12041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328C7-4AD1-43A8-9B53-FA3FA3CC7EBB}">
      <dsp:nvSpPr>
        <dsp:cNvPr id="0" name=""/>
        <dsp:cNvSpPr/>
      </dsp:nvSpPr>
      <dsp:spPr>
        <a:xfrm>
          <a:off x="286642" y="1807988"/>
          <a:ext cx="521167" cy="521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16C747-61D4-4A70-A2A1-5F2ECFD9E49F}">
      <dsp:nvSpPr>
        <dsp:cNvPr id="0" name=""/>
        <dsp:cNvSpPr/>
      </dsp:nvSpPr>
      <dsp:spPr>
        <a:xfrm>
          <a:off x="1012523" y="1720972"/>
          <a:ext cx="6136927" cy="94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5" tIns="100285" rIns="100285" bIns="100285" numCol="1" spcCol="1270" anchor="t" anchorCtr="0">
          <a:noAutofit/>
        </a:bodyPr>
        <a:lstStyle/>
        <a:p>
          <a:pPr marL="0" lvl="0" indent="0" algn="l" defTabSz="622300">
            <a:lnSpc>
              <a:spcPct val="90000"/>
            </a:lnSpc>
            <a:spcBef>
              <a:spcPct val="0"/>
            </a:spcBef>
            <a:spcAft>
              <a:spcPct val="35000"/>
            </a:spcAft>
            <a:buNone/>
          </a:pPr>
          <a:r>
            <a:rPr lang="en-US" sz="1400" kern="1200" dirty="0"/>
            <a:t>This is a great tool to improve customer experience and it may help save time/money trying to acquire new customers.</a:t>
          </a:r>
        </a:p>
      </dsp:txBody>
      <dsp:txXfrm>
        <a:off x="1012523" y="1720972"/>
        <a:ext cx="6136927" cy="947577"/>
      </dsp:txXfrm>
    </dsp:sp>
    <dsp:sp modelId="{921266DE-0760-4FD3-BF99-D44FD0F4A9D4}">
      <dsp:nvSpPr>
        <dsp:cNvPr id="0" name=""/>
        <dsp:cNvSpPr/>
      </dsp:nvSpPr>
      <dsp:spPr>
        <a:xfrm>
          <a:off x="0" y="2896010"/>
          <a:ext cx="7231379" cy="10714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37AFE-1524-4588-9A52-C284AC9CEA88}">
      <dsp:nvSpPr>
        <dsp:cNvPr id="0" name=""/>
        <dsp:cNvSpPr/>
      </dsp:nvSpPr>
      <dsp:spPr>
        <a:xfrm>
          <a:off x="286642" y="3182685"/>
          <a:ext cx="521167" cy="521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534359-6601-47DF-BE52-42B42D017AED}">
      <dsp:nvSpPr>
        <dsp:cNvPr id="0" name=""/>
        <dsp:cNvSpPr/>
      </dsp:nvSpPr>
      <dsp:spPr>
        <a:xfrm>
          <a:off x="1075427" y="3136761"/>
          <a:ext cx="6136927" cy="62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5" tIns="100285" rIns="100285" bIns="100285" numCol="1" spcCol="1270" anchor="t" anchorCtr="0">
          <a:noAutofit/>
        </a:bodyPr>
        <a:lstStyle/>
        <a:p>
          <a:pPr marL="0" lvl="0" indent="0" algn="l" defTabSz="622300">
            <a:lnSpc>
              <a:spcPct val="90000"/>
            </a:lnSpc>
            <a:spcBef>
              <a:spcPct val="0"/>
            </a:spcBef>
            <a:spcAft>
              <a:spcPct val="35000"/>
            </a:spcAft>
            <a:buNone/>
          </a:pPr>
          <a:r>
            <a:rPr lang="en-US" sz="1400" kern="1200" dirty="0"/>
            <a:t>The Lending Club loan application data being looked at is from 2016 to 2018.</a:t>
          </a:r>
        </a:p>
      </dsp:txBody>
      <dsp:txXfrm>
        <a:off x="1075427" y="3136761"/>
        <a:ext cx="6136927" cy="623628"/>
      </dsp:txXfrm>
    </dsp:sp>
    <dsp:sp modelId="{C5138F3C-7D5A-4B8C-89F1-4E5D0017734C}">
      <dsp:nvSpPr>
        <dsp:cNvPr id="0" name=""/>
        <dsp:cNvSpPr/>
      </dsp:nvSpPr>
      <dsp:spPr>
        <a:xfrm>
          <a:off x="0" y="4215881"/>
          <a:ext cx="7231379" cy="105937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D4812-B895-4DC9-AD2A-1F24C4380CFC}">
      <dsp:nvSpPr>
        <dsp:cNvPr id="0" name=""/>
        <dsp:cNvSpPr/>
      </dsp:nvSpPr>
      <dsp:spPr>
        <a:xfrm>
          <a:off x="286642" y="4484983"/>
          <a:ext cx="521167" cy="521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B37BD2-953C-4F4D-BF02-988940DC0E2E}">
      <dsp:nvSpPr>
        <dsp:cNvPr id="0" name=""/>
        <dsp:cNvSpPr/>
      </dsp:nvSpPr>
      <dsp:spPr>
        <a:xfrm>
          <a:off x="1094451" y="4478653"/>
          <a:ext cx="6136927" cy="647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5" tIns="100285" rIns="100285" bIns="100285" numCol="1" spcCol="1270" anchor="t" anchorCtr="0">
          <a:noAutofit/>
        </a:bodyPr>
        <a:lstStyle/>
        <a:p>
          <a:pPr marL="0" lvl="0" indent="0" algn="l" defTabSz="622300">
            <a:lnSpc>
              <a:spcPct val="90000"/>
            </a:lnSpc>
            <a:spcBef>
              <a:spcPct val="0"/>
            </a:spcBef>
            <a:spcAft>
              <a:spcPct val="35000"/>
            </a:spcAft>
            <a:buNone/>
          </a:pPr>
          <a:r>
            <a:rPr lang="en-US" sz="1400" kern="1200" dirty="0"/>
            <a:t>Descriptive and Inferential statistics analysis were done to identify variables to use for the regression model</a:t>
          </a:r>
        </a:p>
      </dsp:txBody>
      <dsp:txXfrm>
        <a:off x="1094451" y="4478653"/>
        <a:ext cx="6136927" cy="647498"/>
      </dsp:txXfrm>
    </dsp:sp>
    <dsp:sp modelId="{DD08B6ED-3B69-4424-8A34-562767C1C235}">
      <dsp:nvSpPr>
        <dsp:cNvPr id="0" name=""/>
        <dsp:cNvSpPr/>
      </dsp:nvSpPr>
      <dsp:spPr>
        <a:xfrm>
          <a:off x="0" y="5512147"/>
          <a:ext cx="7231379" cy="99348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CD5BC-A28C-442E-A8BA-9232E7D344E1}">
      <dsp:nvSpPr>
        <dsp:cNvPr id="0" name=""/>
        <dsp:cNvSpPr/>
      </dsp:nvSpPr>
      <dsp:spPr>
        <a:xfrm>
          <a:off x="286642" y="5748307"/>
          <a:ext cx="521167" cy="52116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9A4725-D60A-460C-B28C-1708765041E4}">
      <dsp:nvSpPr>
        <dsp:cNvPr id="0" name=""/>
        <dsp:cNvSpPr/>
      </dsp:nvSpPr>
      <dsp:spPr>
        <a:xfrm>
          <a:off x="1109210" y="5809900"/>
          <a:ext cx="5949689" cy="38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5" tIns="100285" rIns="100285" bIns="100285" numCol="1" spcCol="1270" anchor="t" anchorCtr="0">
          <a:noAutofit/>
        </a:bodyPr>
        <a:lstStyle/>
        <a:p>
          <a:pPr marL="0" lvl="0" indent="0" algn="l" defTabSz="622300">
            <a:lnSpc>
              <a:spcPct val="90000"/>
            </a:lnSpc>
            <a:spcBef>
              <a:spcPct val="0"/>
            </a:spcBef>
            <a:spcAft>
              <a:spcPct val="35000"/>
            </a:spcAft>
            <a:buNone/>
          </a:pPr>
          <a:r>
            <a:rPr lang="en-US" sz="1400" kern="1200" dirty="0"/>
            <a:t>Regression model produced an R-Squared of 0.447</a:t>
          </a:r>
        </a:p>
      </dsp:txBody>
      <dsp:txXfrm>
        <a:off x="1109210" y="5809900"/>
        <a:ext cx="5949689" cy="3847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60519E-B23B-435C-8D7A-BF7BFE5257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165AFC-D0D1-4A6B-8900-5C7308971B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D743A9-7B18-4BBD-950B-7650A1FDFDF2}" type="datetimeFigureOut">
              <a:rPr lang="en-US" smtClean="0"/>
              <a:t>7/27/2020</a:t>
            </a:fld>
            <a:endParaRPr lang="en-US"/>
          </a:p>
        </p:txBody>
      </p:sp>
      <p:sp>
        <p:nvSpPr>
          <p:cNvPr id="4" name="Footer Placeholder 3">
            <a:extLst>
              <a:ext uri="{FF2B5EF4-FFF2-40B4-BE49-F238E27FC236}">
                <a16:creationId xmlns:a16="http://schemas.microsoft.com/office/drawing/2014/main" id="{449A1A68-4CBA-43A8-BFBE-495F863012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31FE9D-EA54-45F6-AE86-7706081859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1D50E9-DA17-4FBE-A029-CA418E75DC5D}" type="slidenum">
              <a:rPr lang="en-US" smtClean="0"/>
              <a:t>‹#›</a:t>
            </a:fld>
            <a:endParaRPr lang="en-US"/>
          </a:p>
        </p:txBody>
      </p:sp>
    </p:spTree>
    <p:extLst>
      <p:ext uri="{BB962C8B-B14F-4D97-AF65-F5344CB8AC3E}">
        <p14:creationId xmlns:p14="http://schemas.microsoft.com/office/powerpoint/2010/main" val="22612306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CDA81-EFE3-4319-889D-F9FED9A4F535}"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E1ABF-E8B8-4476-9CE1-C5A81A8AB39F}" type="slidenum">
              <a:rPr lang="en-US" smtClean="0"/>
              <a:t>‹#›</a:t>
            </a:fld>
            <a:endParaRPr lang="en-US"/>
          </a:p>
        </p:txBody>
      </p:sp>
    </p:spTree>
    <p:extLst>
      <p:ext uri="{BB962C8B-B14F-4D97-AF65-F5344CB8AC3E}">
        <p14:creationId xmlns:p14="http://schemas.microsoft.com/office/powerpoint/2010/main" val="329219046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E8AD9-D5F7-46AC-B0E1-2339DC1AED1F}"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9913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A5F2B-C1E8-49FD-8A09-D39D8E186910}"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020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A8986-4F24-4E3B-856B-5FC8BDDFF506}"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21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2F481-91E5-4120-9024-8C356BABADE2}"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8987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CAE90-5E11-4DB5-BB50-0A7C701BC528}"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167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A0691-15ED-4BA0-BAE3-307202E24F15}"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427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C99A90-6473-4C27-87F5-CC2B48C267C9}" type="datetime1">
              <a:rPr lang="en-US" smtClean="0"/>
              <a:t>7/27/2020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379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64D0F-A639-494F-8493-695E6FE5EF09}" type="datetime1">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6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17375D9-F6B6-492F-9841-682798EB5AEC}" type="datetime1">
              <a:rPr lang="en-US" smtClean="0"/>
              <a:t>7/27/2020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990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97F9E-B47A-41AB-B06C-12D350ED7C95}"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33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E8448-9BB2-4C8C-A208-40A9C5CDD91D}"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107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66621E5-D055-45A2-969A-37F5FD388327}" type="datetime1">
              <a:rPr lang="en-US" smtClean="0"/>
              <a:t>7/27/2020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990530"/>
      </p:ext>
    </p:extLst>
  </p:cSld>
  <p:clrMap bg1="dk1" tx1="lt1" bg2="dk2" tx2="lt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Lst>
  <p:hf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4CF0-3AA0-45D6-98E2-247C08444025}"/>
              </a:ext>
            </a:extLst>
          </p:cNvPr>
          <p:cNvSpPr>
            <a:spLocks noGrp="1"/>
          </p:cNvSpPr>
          <p:nvPr>
            <p:ph type="ctrTitle"/>
          </p:nvPr>
        </p:nvSpPr>
        <p:spPr>
          <a:xfrm>
            <a:off x="2396685" y="3429000"/>
            <a:ext cx="4748252" cy="1045052"/>
          </a:xfrm>
        </p:spPr>
        <p:txBody>
          <a:bodyPr>
            <a:normAutofit/>
          </a:bodyPr>
          <a:lstStyle/>
          <a:p>
            <a:pPr algn="l"/>
            <a:r>
              <a:rPr lang="en-US" sz="3400" dirty="0"/>
              <a:t>Interest Rate Prediction </a:t>
            </a:r>
            <a:br>
              <a:rPr lang="en-US" sz="3400" dirty="0"/>
            </a:br>
            <a:r>
              <a:rPr lang="en-US" sz="3400" dirty="0"/>
              <a:t>For Loans</a:t>
            </a:r>
          </a:p>
        </p:txBody>
      </p:sp>
      <p:sp>
        <p:nvSpPr>
          <p:cNvPr id="3" name="Subtitle 2">
            <a:extLst>
              <a:ext uri="{FF2B5EF4-FFF2-40B4-BE49-F238E27FC236}">
                <a16:creationId xmlns:a16="http://schemas.microsoft.com/office/drawing/2014/main" id="{C20AB0E5-68EA-4317-BF96-59A2C4692C4B}"/>
              </a:ext>
            </a:extLst>
          </p:cNvPr>
          <p:cNvSpPr>
            <a:spLocks noGrp="1"/>
          </p:cNvSpPr>
          <p:nvPr>
            <p:ph type="subTitle" idx="1"/>
          </p:nvPr>
        </p:nvSpPr>
        <p:spPr>
          <a:xfrm>
            <a:off x="2480229" y="4474052"/>
            <a:ext cx="4664708" cy="404576"/>
          </a:xfrm>
        </p:spPr>
        <p:txBody>
          <a:bodyPr>
            <a:normAutofit/>
          </a:bodyPr>
          <a:lstStyle/>
          <a:p>
            <a:pPr algn="l"/>
            <a:r>
              <a:rPr lang="en-US" dirty="0"/>
              <a:t>By Danny Hua</a:t>
            </a:r>
          </a:p>
        </p:txBody>
      </p:sp>
      <p:pic>
        <p:nvPicPr>
          <p:cNvPr id="7" name="Graphic 6" descr="Money">
            <a:extLst>
              <a:ext uri="{FF2B5EF4-FFF2-40B4-BE49-F238E27FC236}">
                <a16:creationId xmlns:a16="http://schemas.microsoft.com/office/drawing/2014/main" id="{237C50E0-FC97-48C7-90AE-41C7D6EBF8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804" y="780617"/>
            <a:ext cx="2648383" cy="2648383"/>
          </a:xfrm>
          <a:prstGeom prst="rect">
            <a:avLst/>
          </a:prstGeom>
          <a:ln>
            <a:noFill/>
          </a:ln>
        </p:spPr>
      </p:pic>
    </p:spTree>
    <p:extLst>
      <p:ext uri="{BB962C8B-B14F-4D97-AF65-F5344CB8AC3E}">
        <p14:creationId xmlns:p14="http://schemas.microsoft.com/office/powerpoint/2010/main" val="184275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26590" y="174866"/>
            <a:ext cx="10323715" cy="1161686"/>
          </a:xfrm>
          <a:solidFill>
            <a:srgbClr val="3C2E25"/>
          </a:solidFill>
        </p:spPr>
        <p:txBody>
          <a:bodyPr anchor="t">
            <a:noAutofit/>
          </a:bodyPr>
          <a:lstStyle/>
          <a:p>
            <a:pPr algn="l"/>
            <a:r>
              <a:rPr lang="en-US" sz="1800" dirty="0"/>
              <a:t>The regression model produced an R-Squared of 0.44. This is not the ideal model, but some of the variables used in this regression model can be used to help explain to our customers why their rates may be high. To improve the model, more data may be required that may not have been available or a more complex model than a regression model is required.</a:t>
            </a:r>
            <a:br>
              <a:rPr lang="en-US" sz="1800" dirty="0"/>
            </a:br>
            <a:endParaRPr lang="en-US" sz="1800" dirty="0"/>
          </a:p>
        </p:txBody>
      </p:sp>
      <p:sp>
        <p:nvSpPr>
          <p:cNvPr id="13" name="Slide Number Placeholder 12">
            <a:extLst>
              <a:ext uri="{FF2B5EF4-FFF2-40B4-BE49-F238E27FC236}">
                <a16:creationId xmlns:a16="http://schemas.microsoft.com/office/drawing/2014/main" id="{9B514C89-FADD-4DB2-9E33-E9C49D99B8ED}"/>
              </a:ext>
            </a:extLst>
          </p:cNvPr>
          <p:cNvSpPr>
            <a:spLocks noGrp="1"/>
          </p:cNvSpPr>
          <p:nvPr>
            <p:ph type="sldNum" sz="quarter" idx="12"/>
          </p:nvPr>
        </p:nvSpPr>
        <p:spPr>
          <a:xfrm>
            <a:off x="11555273" y="6535149"/>
            <a:ext cx="636727" cy="322851"/>
          </a:xfrm>
        </p:spPr>
        <p:txBody>
          <a:bodyPr/>
          <a:lstStyle/>
          <a:p>
            <a:fld id="{6D22F896-40B5-4ADD-8801-0D06FADFA095}" type="slidenum">
              <a:rPr lang="en-US" smtClean="0"/>
              <a:pPr/>
              <a:t>10</a:t>
            </a:fld>
            <a:endParaRPr lang="en-US" dirty="0"/>
          </a:p>
        </p:txBody>
      </p:sp>
      <p:sp>
        <p:nvSpPr>
          <p:cNvPr id="17" name="Rectangle 16">
            <a:extLst>
              <a:ext uri="{FF2B5EF4-FFF2-40B4-BE49-F238E27FC236}">
                <a16:creationId xmlns:a16="http://schemas.microsoft.com/office/drawing/2014/main" id="{CDD34D6F-118E-4F79-8ACD-4A70C101F90F}"/>
              </a:ext>
            </a:extLst>
          </p:cNvPr>
          <p:cNvSpPr/>
          <p:nvPr/>
        </p:nvSpPr>
        <p:spPr>
          <a:xfrm>
            <a:off x="6879261" y="2774239"/>
            <a:ext cx="4344873" cy="3859583"/>
          </a:xfrm>
          <a:prstGeom prst="rect">
            <a:avLst/>
          </a:prstGeom>
          <a:solidFill>
            <a:srgbClr val="3C2E25"/>
          </a:solidFill>
        </p:spPr>
        <p:txBody>
          <a:bodyPr wrap="square">
            <a:spAutoFit/>
          </a:bodyPr>
          <a:lstStyle/>
          <a:p>
            <a:pPr marL="6160" lvl="0" defTabSz="914400">
              <a:lnSpc>
                <a:spcPct val="110000"/>
              </a:lnSpc>
              <a:spcAft>
                <a:spcPts val="600"/>
              </a:spcAft>
              <a:buClr>
                <a:srgbClr val="F98657"/>
              </a:buClr>
              <a:buSzPct val="90000"/>
            </a:pPr>
            <a:r>
              <a:rPr lang="en-US" sz="1400" b="1" dirty="0">
                <a:solidFill>
                  <a:prstClr val="white"/>
                </a:solidFill>
              </a:rPr>
              <a:t>Conclusion:</a:t>
            </a:r>
          </a:p>
          <a:p>
            <a:pPr marL="234760" lvl="0" indent="-228600" defTabSz="914400">
              <a:lnSpc>
                <a:spcPct val="110000"/>
              </a:lnSpc>
              <a:spcAft>
                <a:spcPts val="600"/>
              </a:spcAft>
              <a:buClr>
                <a:srgbClr val="F98657"/>
              </a:buClr>
              <a:buSzPct val="90000"/>
              <a:buFont typeface="+mj-lt"/>
              <a:buAutoNum type="arabicPeriod"/>
            </a:pPr>
            <a:r>
              <a:rPr lang="en-US" sz="1400" dirty="0">
                <a:solidFill>
                  <a:prstClr val="white"/>
                </a:solidFill>
              </a:rPr>
              <a:t>Although the regression model is not great, we hope that this can still provide insight for the sales team. We hope that by improving customer experience, by helping our customers understand what they can improve on, it will encourage them to re-apply for a better rate. </a:t>
            </a:r>
          </a:p>
          <a:p>
            <a:pPr marL="234760" lvl="0" indent="-228600" defTabSz="914400">
              <a:lnSpc>
                <a:spcPct val="110000"/>
              </a:lnSpc>
              <a:spcAft>
                <a:spcPts val="600"/>
              </a:spcAft>
              <a:buClr>
                <a:srgbClr val="F98657"/>
              </a:buClr>
              <a:buSzPct val="90000"/>
              <a:buFont typeface="+mj-lt"/>
              <a:buAutoNum type="arabicPeriod"/>
            </a:pPr>
            <a:r>
              <a:rPr lang="en-US" sz="1400" dirty="0">
                <a:solidFill>
                  <a:prstClr val="white"/>
                </a:solidFill>
              </a:rPr>
              <a:t>By finding more variables and improving the model we will be able to assist our customers even more.</a:t>
            </a:r>
          </a:p>
          <a:p>
            <a:pPr marL="234760" lvl="0" indent="-228600" defTabSz="914400">
              <a:lnSpc>
                <a:spcPct val="110000"/>
              </a:lnSpc>
              <a:spcAft>
                <a:spcPts val="600"/>
              </a:spcAft>
              <a:buClr>
                <a:srgbClr val="F98657"/>
              </a:buClr>
              <a:buSzPct val="90000"/>
              <a:buFont typeface="+mj-lt"/>
              <a:buAutoNum type="arabicPeriod"/>
            </a:pPr>
            <a:r>
              <a:rPr lang="en-US" sz="1400" dirty="0">
                <a:solidFill>
                  <a:prstClr val="white"/>
                </a:solidFill>
              </a:rPr>
              <a:t>This tool may help save time/money trying to acquire new customers because the customers may work on areas they need to improve on and re-apply later in the future.  Another test will need to be done to measure how effective this will be.</a:t>
            </a:r>
          </a:p>
        </p:txBody>
      </p:sp>
      <p:pic>
        <p:nvPicPr>
          <p:cNvPr id="3" name="Picture 2" descr="A screenshot of a cell phone&#10;&#10;Description automatically generated">
            <a:extLst>
              <a:ext uri="{FF2B5EF4-FFF2-40B4-BE49-F238E27FC236}">
                <a16:creationId xmlns:a16="http://schemas.microsoft.com/office/drawing/2014/main" id="{A479D0AF-C665-4120-B9A9-DE1A6DCFE1DF}"/>
              </a:ext>
            </a:extLst>
          </p:cNvPr>
          <p:cNvPicPr>
            <a:picLocks noChangeAspect="1"/>
          </p:cNvPicPr>
          <p:nvPr/>
        </p:nvPicPr>
        <p:blipFill>
          <a:blip r:embed="rId2"/>
          <a:stretch>
            <a:fillRect/>
          </a:stretch>
        </p:blipFill>
        <p:spPr>
          <a:xfrm>
            <a:off x="1209275" y="1571444"/>
            <a:ext cx="5494613" cy="4126793"/>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D54C90E-586C-493F-B008-C28CF642C942}"/>
              </a:ext>
            </a:extLst>
          </p:cNvPr>
          <p:cNvPicPr>
            <a:picLocks noChangeAspect="1"/>
          </p:cNvPicPr>
          <p:nvPr/>
        </p:nvPicPr>
        <p:blipFill>
          <a:blip r:embed="rId3"/>
          <a:stretch>
            <a:fillRect/>
          </a:stretch>
        </p:blipFill>
        <p:spPr>
          <a:xfrm>
            <a:off x="6879261" y="1571444"/>
            <a:ext cx="1958899" cy="1088888"/>
          </a:xfrm>
          <a:prstGeom prst="rect">
            <a:avLst/>
          </a:prstGeom>
        </p:spPr>
      </p:pic>
    </p:spTree>
    <p:extLst>
      <p:ext uri="{BB962C8B-B14F-4D97-AF65-F5344CB8AC3E}">
        <p14:creationId xmlns:p14="http://schemas.microsoft.com/office/powerpoint/2010/main" val="242988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479030" y="2729891"/>
            <a:ext cx="3664840" cy="1398218"/>
          </a:xfrm>
        </p:spPr>
        <p:txBody>
          <a:bodyPr vert="horz">
            <a:normAutofit fontScale="90000"/>
          </a:bodyPr>
          <a:lstStyle/>
          <a:p>
            <a:pPr algn="l">
              <a:lnSpc>
                <a:spcPct val="150000"/>
              </a:lnSpc>
              <a:spcAft>
                <a:spcPts val="3000"/>
              </a:spcAft>
            </a:pPr>
            <a:r>
              <a:rPr lang="en-US" sz="60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Summary</a:t>
            </a:r>
            <a:br>
              <a:rPr lang="en-US" dirty="0">
                <a:solidFill>
                  <a:schemeClr val="bg1"/>
                </a:solidFill>
              </a:rPr>
            </a:br>
            <a:endParaRPr lang="en-US" sz="1200" dirty="0">
              <a:solidFill>
                <a:schemeClr val="bg1"/>
              </a:solidFill>
            </a:endParaRP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7B3C4FB7-1C32-443A-B4B4-4A6A36ABC026}"/>
              </a:ext>
            </a:extLst>
          </p:cNvPr>
          <p:cNvGraphicFramePr>
            <a:graphicFrameLocks noGrp="1"/>
          </p:cNvGraphicFramePr>
          <p:nvPr>
            <p:ph idx="1"/>
            <p:extLst>
              <p:ext uri="{D42A27DB-BD31-4B8C-83A1-F6EECF244321}">
                <p14:modId xmlns:p14="http://schemas.microsoft.com/office/powerpoint/2010/main" val="440056029"/>
              </p:ext>
            </p:extLst>
          </p:nvPr>
        </p:nvGraphicFramePr>
        <p:xfrm>
          <a:off x="4813554" y="256854"/>
          <a:ext cx="7231379" cy="650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8429EAB2-9F65-46A7-89AE-EFF7A52E5DB7}"/>
              </a:ext>
            </a:extLst>
          </p:cNvPr>
          <p:cNvSpPr>
            <a:spLocks noGrp="1"/>
          </p:cNvSpPr>
          <p:nvPr>
            <p:ph type="sldNum" sz="quarter" idx="12"/>
          </p:nvPr>
        </p:nvSpPr>
        <p:spPr>
          <a:xfrm>
            <a:off x="11555273" y="6535149"/>
            <a:ext cx="636727" cy="322851"/>
          </a:xfrm>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360039446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09650" y="203257"/>
            <a:ext cx="10334625" cy="932414"/>
          </a:xfrm>
          <a:solidFill>
            <a:srgbClr val="3C3128"/>
          </a:solidFill>
        </p:spPr>
        <p:txBody>
          <a:bodyPr>
            <a:noAutofit/>
          </a:bodyPr>
          <a:lstStyle/>
          <a:p>
            <a:pPr algn="l"/>
            <a:r>
              <a:rPr lang="en-US" sz="1800" dirty="0"/>
              <a:t>We are looking to improve customer experience for customers who may have received an offer they did not like due to high interest rate. The median rate is 12%, but there are also those who have accepted rates as high as 30%</a:t>
            </a:r>
          </a:p>
        </p:txBody>
      </p:sp>
      <p:sp>
        <p:nvSpPr>
          <p:cNvPr id="11" name="Slide Number Placeholder 10">
            <a:extLst>
              <a:ext uri="{FF2B5EF4-FFF2-40B4-BE49-F238E27FC236}">
                <a16:creationId xmlns:a16="http://schemas.microsoft.com/office/drawing/2014/main" id="{2DDFE24C-44F2-4490-8F70-CF9BCFDC9A0D}"/>
              </a:ext>
            </a:extLst>
          </p:cNvPr>
          <p:cNvSpPr>
            <a:spLocks noGrp="1"/>
          </p:cNvSpPr>
          <p:nvPr>
            <p:ph type="sldNum" sz="quarter" idx="12"/>
          </p:nvPr>
        </p:nvSpPr>
        <p:spPr>
          <a:xfrm>
            <a:off x="11555273" y="6531982"/>
            <a:ext cx="636727" cy="322851"/>
          </a:xfrm>
        </p:spPr>
        <p:txBody>
          <a:bodyPr/>
          <a:lstStyle/>
          <a:p>
            <a:fld id="{6D22F896-40B5-4ADD-8801-0D06FADFA095}" type="slidenum">
              <a:rPr lang="en-US" smtClean="0"/>
              <a:pPr/>
              <a:t>3</a:t>
            </a:fld>
            <a:endParaRPr lang="en-US" dirty="0"/>
          </a:p>
        </p:txBody>
      </p:sp>
      <p:pic>
        <p:nvPicPr>
          <p:cNvPr id="12" name="Picture 11" descr="A screenshot of a cell phone&#10;&#10;Description automatically generated">
            <a:extLst>
              <a:ext uri="{FF2B5EF4-FFF2-40B4-BE49-F238E27FC236}">
                <a16:creationId xmlns:a16="http://schemas.microsoft.com/office/drawing/2014/main" id="{6914606E-9124-43D5-B995-FAA8BD19BCCB}"/>
              </a:ext>
            </a:extLst>
          </p:cNvPr>
          <p:cNvPicPr>
            <a:picLocks noChangeAspect="1"/>
          </p:cNvPicPr>
          <p:nvPr/>
        </p:nvPicPr>
        <p:blipFill>
          <a:blip r:embed="rId2"/>
          <a:stretch>
            <a:fillRect/>
          </a:stretch>
        </p:blipFill>
        <p:spPr>
          <a:xfrm>
            <a:off x="6798672" y="1340264"/>
            <a:ext cx="2130724" cy="210045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269C7924-85C6-471F-9FA0-AD7EA9BBDF6A}"/>
              </a:ext>
            </a:extLst>
          </p:cNvPr>
          <p:cNvPicPr>
            <a:picLocks noChangeAspect="1"/>
          </p:cNvPicPr>
          <p:nvPr/>
        </p:nvPicPr>
        <p:blipFill>
          <a:blip r:embed="rId3"/>
          <a:stretch>
            <a:fillRect/>
          </a:stretch>
        </p:blipFill>
        <p:spPr>
          <a:xfrm>
            <a:off x="1190973" y="1340264"/>
            <a:ext cx="5489745" cy="4764006"/>
          </a:xfrm>
          <a:prstGeom prst="rect">
            <a:avLst/>
          </a:prstGeom>
        </p:spPr>
      </p:pic>
      <p:sp>
        <p:nvSpPr>
          <p:cNvPr id="16" name="Content Placeholder 5">
            <a:extLst>
              <a:ext uri="{FF2B5EF4-FFF2-40B4-BE49-F238E27FC236}">
                <a16:creationId xmlns:a16="http://schemas.microsoft.com/office/drawing/2014/main" id="{43287E4B-1A9A-4EDC-A675-44800008E9D8}"/>
              </a:ext>
            </a:extLst>
          </p:cNvPr>
          <p:cNvSpPr>
            <a:spLocks noGrp="1"/>
          </p:cNvSpPr>
          <p:nvPr>
            <p:ph idx="1"/>
          </p:nvPr>
        </p:nvSpPr>
        <p:spPr>
          <a:xfrm>
            <a:off x="6798673" y="3556344"/>
            <a:ext cx="3838226" cy="2547925"/>
          </a:xfrm>
          <a:noFill/>
          <a:ln>
            <a:solidFill>
              <a:srgbClr val="A3A3A3"/>
            </a:solidFill>
          </a:ln>
        </p:spPr>
        <p:txBody>
          <a:bodyPr anchor="t">
            <a:normAutofit lnSpcReduction="10000"/>
          </a:bodyPr>
          <a:lstStyle/>
          <a:p>
            <a:pPr marL="6160" indent="0">
              <a:lnSpc>
                <a:spcPct val="110000"/>
              </a:lnSpc>
              <a:spcBef>
                <a:spcPts val="0"/>
              </a:spcBef>
              <a:spcAft>
                <a:spcPts val="1200"/>
              </a:spcAft>
              <a:buNone/>
            </a:pPr>
            <a:r>
              <a:rPr lang="en-US" sz="1800" b="1" dirty="0"/>
              <a:t>Insights</a:t>
            </a:r>
            <a:endParaRPr lang="en-US" sz="1400" b="1" dirty="0"/>
          </a:p>
          <a:p>
            <a:pPr marL="349060" indent="-342900">
              <a:lnSpc>
                <a:spcPct val="110000"/>
              </a:lnSpc>
              <a:spcBef>
                <a:spcPts val="0"/>
              </a:spcBef>
              <a:buFont typeface="+mj-lt"/>
              <a:buAutoNum type="arabicParenR"/>
            </a:pPr>
            <a:r>
              <a:rPr lang="en-US" sz="1400" dirty="0"/>
              <a:t>Most of our customers have interest rate between 11% - 16%</a:t>
            </a:r>
          </a:p>
          <a:p>
            <a:pPr marL="349060" indent="-342900">
              <a:lnSpc>
                <a:spcPct val="110000"/>
              </a:lnSpc>
              <a:spcBef>
                <a:spcPts val="0"/>
              </a:spcBef>
              <a:buFont typeface="+mj-lt"/>
              <a:buAutoNum type="arabicParenR"/>
            </a:pPr>
            <a:r>
              <a:rPr lang="en-US" sz="1400" dirty="0"/>
              <a:t>There are applicants who accepted offers with rates as high as 30%. </a:t>
            </a:r>
          </a:p>
          <a:p>
            <a:pPr marL="349060" indent="-342900">
              <a:lnSpc>
                <a:spcPct val="110000"/>
              </a:lnSpc>
              <a:spcBef>
                <a:spcPts val="0"/>
              </a:spcBef>
              <a:buFont typeface="+mj-lt"/>
              <a:buAutoNum type="arabicParenR"/>
            </a:pPr>
            <a:r>
              <a:rPr lang="en-US" sz="1400" dirty="0"/>
              <a:t>Applicants with high rates are the ones we want to focus on as part of our re-targeting campaign and to improve overall customer experience.</a:t>
            </a:r>
          </a:p>
        </p:txBody>
      </p:sp>
    </p:spTree>
    <p:extLst>
      <p:ext uri="{BB962C8B-B14F-4D97-AF65-F5344CB8AC3E}">
        <p14:creationId xmlns:p14="http://schemas.microsoft.com/office/powerpoint/2010/main" val="14327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09650" y="203257"/>
            <a:ext cx="10334625" cy="932414"/>
          </a:xfrm>
          <a:solidFill>
            <a:srgbClr val="3C3128"/>
          </a:solidFill>
        </p:spPr>
        <p:txBody>
          <a:bodyPr>
            <a:noAutofit/>
          </a:bodyPr>
          <a:lstStyle/>
          <a:p>
            <a:pPr algn="l"/>
            <a:r>
              <a:rPr lang="en-US" sz="1800" dirty="0"/>
              <a:t>Besides from FICO score, we expected having a joint applicant, years of employment, annual income, owning a mortgage, and loan amount to be the top variables linked to interest rate, but that was not the case in this dataset.</a:t>
            </a:r>
          </a:p>
        </p:txBody>
      </p:sp>
      <p:sp>
        <p:nvSpPr>
          <p:cNvPr id="11" name="Slide Number Placeholder 10">
            <a:extLst>
              <a:ext uri="{FF2B5EF4-FFF2-40B4-BE49-F238E27FC236}">
                <a16:creationId xmlns:a16="http://schemas.microsoft.com/office/drawing/2014/main" id="{2DDFE24C-44F2-4490-8F70-CF9BCFDC9A0D}"/>
              </a:ext>
            </a:extLst>
          </p:cNvPr>
          <p:cNvSpPr>
            <a:spLocks noGrp="1"/>
          </p:cNvSpPr>
          <p:nvPr>
            <p:ph type="sldNum" sz="quarter" idx="12"/>
          </p:nvPr>
        </p:nvSpPr>
        <p:spPr>
          <a:xfrm>
            <a:off x="11555273" y="6531982"/>
            <a:ext cx="636727" cy="322851"/>
          </a:xfrm>
        </p:spPr>
        <p:txBody>
          <a:bodyPr/>
          <a:lstStyle/>
          <a:p>
            <a:fld id="{6D22F896-40B5-4ADD-8801-0D06FADFA095}" type="slidenum">
              <a:rPr lang="en-US" smtClean="0"/>
              <a:pPr/>
              <a:t>4</a:t>
            </a:fld>
            <a:endParaRPr lang="en-US" dirty="0"/>
          </a:p>
        </p:txBody>
      </p:sp>
      <p:pic>
        <p:nvPicPr>
          <p:cNvPr id="3" name="Picture 2" descr="A picture containing clock&#10;&#10;Description automatically generated">
            <a:extLst>
              <a:ext uri="{FF2B5EF4-FFF2-40B4-BE49-F238E27FC236}">
                <a16:creationId xmlns:a16="http://schemas.microsoft.com/office/drawing/2014/main" id="{42FDC194-5AE0-4B54-96D1-2AE587DC4802}"/>
              </a:ext>
            </a:extLst>
          </p:cNvPr>
          <p:cNvPicPr>
            <a:picLocks noChangeAspect="1"/>
          </p:cNvPicPr>
          <p:nvPr/>
        </p:nvPicPr>
        <p:blipFill>
          <a:blip r:embed="rId2"/>
          <a:stretch>
            <a:fillRect/>
          </a:stretch>
        </p:blipFill>
        <p:spPr>
          <a:xfrm>
            <a:off x="1471125" y="1353368"/>
            <a:ext cx="4937761" cy="2801424"/>
          </a:xfrm>
          <a:prstGeom prst="rect">
            <a:avLst/>
          </a:prstGeom>
          <a:solidFill>
            <a:schemeClr val="tx1"/>
          </a:solidFill>
        </p:spPr>
      </p:pic>
      <p:pic>
        <p:nvPicPr>
          <p:cNvPr id="8" name="Picture 7">
            <a:extLst>
              <a:ext uri="{FF2B5EF4-FFF2-40B4-BE49-F238E27FC236}">
                <a16:creationId xmlns:a16="http://schemas.microsoft.com/office/drawing/2014/main" id="{F1BCFB9A-2AE5-4407-8AC3-0EA0C6C594C7}"/>
              </a:ext>
            </a:extLst>
          </p:cNvPr>
          <p:cNvPicPr>
            <a:picLocks noChangeAspect="1"/>
          </p:cNvPicPr>
          <p:nvPr/>
        </p:nvPicPr>
        <p:blipFill>
          <a:blip r:embed="rId3"/>
          <a:stretch>
            <a:fillRect/>
          </a:stretch>
        </p:blipFill>
        <p:spPr>
          <a:xfrm>
            <a:off x="6977305" y="1352029"/>
            <a:ext cx="3435657" cy="2804102"/>
          </a:xfrm>
          <a:prstGeom prst="rect">
            <a:avLst/>
          </a:prstGeom>
          <a:solidFill>
            <a:schemeClr val="tx1"/>
          </a:solidFill>
        </p:spPr>
      </p:pic>
      <p:pic>
        <p:nvPicPr>
          <p:cNvPr id="12" name="Picture 11" descr="A picture containing clock, drawing&#10;&#10;Description automatically generated">
            <a:extLst>
              <a:ext uri="{FF2B5EF4-FFF2-40B4-BE49-F238E27FC236}">
                <a16:creationId xmlns:a16="http://schemas.microsoft.com/office/drawing/2014/main" id="{5A7DFC47-D662-4923-B6CD-F98D499E2426}"/>
              </a:ext>
            </a:extLst>
          </p:cNvPr>
          <p:cNvPicPr>
            <a:picLocks noChangeAspect="1"/>
          </p:cNvPicPr>
          <p:nvPr/>
        </p:nvPicPr>
        <p:blipFill>
          <a:blip r:embed="rId4"/>
          <a:stretch>
            <a:fillRect/>
          </a:stretch>
        </p:blipFill>
        <p:spPr>
          <a:xfrm>
            <a:off x="2402630" y="4372489"/>
            <a:ext cx="7697954" cy="2159492"/>
          </a:xfrm>
          <a:prstGeom prst="rect">
            <a:avLst/>
          </a:prstGeom>
          <a:solidFill>
            <a:schemeClr val="tx1"/>
          </a:solidFill>
        </p:spPr>
      </p:pic>
    </p:spTree>
    <p:extLst>
      <p:ext uri="{BB962C8B-B14F-4D97-AF65-F5344CB8AC3E}">
        <p14:creationId xmlns:p14="http://schemas.microsoft.com/office/powerpoint/2010/main" val="85933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10232" y="196851"/>
            <a:ext cx="10334043" cy="1091326"/>
          </a:xfrm>
          <a:solidFill>
            <a:srgbClr val="3D3026"/>
          </a:solidFill>
        </p:spPr>
        <p:txBody>
          <a:bodyPr anchor="t">
            <a:normAutofit/>
          </a:bodyPr>
          <a:lstStyle/>
          <a:p>
            <a:pPr algn="l"/>
            <a:r>
              <a:rPr lang="en-US" sz="1800" dirty="0"/>
              <a:t>These are the top variables that showed positive correlation to interest rate. In other words these variables will lead to a higher interest rate. For example if the applicant has applied for several credit card/loans within the last 6 months, even if they are checking their rate, their interest rate tends to be higher.</a:t>
            </a:r>
          </a:p>
        </p:txBody>
      </p:sp>
      <p:sp>
        <p:nvSpPr>
          <p:cNvPr id="6" name="Content Placeholder 5">
            <a:extLst>
              <a:ext uri="{FF2B5EF4-FFF2-40B4-BE49-F238E27FC236}">
                <a16:creationId xmlns:a16="http://schemas.microsoft.com/office/drawing/2014/main" id="{BAB5961B-0D43-4046-B5CD-6C4DFE4BAEFF}"/>
              </a:ext>
            </a:extLst>
          </p:cNvPr>
          <p:cNvSpPr>
            <a:spLocks noGrp="1"/>
          </p:cNvSpPr>
          <p:nvPr>
            <p:ph idx="1"/>
          </p:nvPr>
        </p:nvSpPr>
        <p:spPr>
          <a:xfrm>
            <a:off x="7268360" y="1531602"/>
            <a:ext cx="4009239" cy="4770380"/>
          </a:xfrm>
          <a:noFill/>
          <a:ln>
            <a:solidFill>
              <a:srgbClr val="A3A3A3"/>
            </a:solidFill>
          </a:ln>
        </p:spPr>
        <p:txBody>
          <a:bodyPr anchor="t">
            <a:normAutofit/>
          </a:bodyPr>
          <a:lstStyle/>
          <a:p>
            <a:pPr marL="349060" indent="-342900">
              <a:spcBef>
                <a:spcPts val="0"/>
              </a:spcBef>
              <a:buFont typeface="+mj-lt"/>
              <a:buAutoNum type="arabicPeriod"/>
            </a:pPr>
            <a:r>
              <a:rPr lang="en-US" sz="1400" b="1" dirty="0"/>
              <a:t>percent_bc_gt_75</a:t>
            </a:r>
          </a:p>
          <a:p>
            <a:pPr lvl="1">
              <a:spcBef>
                <a:spcPts val="0"/>
              </a:spcBef>
              <a:spcAft>
                <a:spcPts val="1200"/>
              </a:spcAft>
              <a:buFont typeface="Wingdings" panose="05000000000000000000" pitchFamily="2" charset="2"/>
              <a:buChar char="Ø"/>
            </a:pPr>
            <a:r>
              <a:rPr lang="en-US" sz="1200" dirty="0"/>
              <a:t>Percentage of all credit cards greater than 75% of limit</a:t>
            </a:r>
          </a:p>
          <a:p>
            <a:pPr marL="349060" indent="-342900">
              <a:spcBef>
                <a:spcPts val="0"/>
              </a:spcBef>
              <a:buFont typeface="+mj-lt"/>
              <a:buAutoNum type="arabicPeriod"/>
            </a:pPr>
            <a:r>
              <a:rPr lang="en-US" sz="1400" b="1" dirty="0"/>
              <a:t>num_tl_op_past_12m</a:t>
            </a:r>
          </a:p>
          <a:p>
            <a:pPr lvl="1">
              <a:spcBef>
                <a:spcPts val="0"/>
              </a:spcBef>
              <a:spcAft>
                <a:spcPts val="1200"/>
              </a:spcAft>
              <a:buFont typeface="Wingdings" panose="05000000000000000000" pitchFamily="2" charset="2"/>
              <a:buChar char="Ø"/>
            </a:pPr>
            <a:r>
              <a:rPr lang="en-US" sz="1200" dirty="0"/>
              <a:t>Total number of accounts opened in the last 12 months</a:t>
            </a:r>
          </a:p>
          <a:p>
            <a:pPr marL="349060" indent="-342900">
              <a:spcBef>
                <a:spcPts val="0"/>
              </a:spcBef>
              <a:buFont typeface="+mj-lt"/>
              <a:buAutoNum type="arabicPeriod"/>
            </a:pPr>
            <a:r>
              <a:rPr lang="en-US" sz="1400" b="1" dirty="0"/>
              <a:t>inq_last_6mths</a:t>
            </a:r>
          </a:p>
          <a:p>
            <a:pPr lvl="1">
              <a:spcBef>
                <a:spcPts val="0"/>
              </a:spcBef>
              <a:spcAft>
                <a:spcPts val="1200"/>
              </a:spcAft>
              <a:buFont typeface="Wingdings" panose="05000000000000000000" pitchFamily="2" charset="2"/>
              <a:buChar char="Ø"/>
            </a:pPr>
            <a:r>
              <a:rPr lang="en-US" sz="1200" dirty="0"/>
              <a:t>Number of inquiries in the last 6 months</a:t>
            </a:r>
          </a:p>
          <a:p>
            <a:pPr marL="349060" indent="-342900">
              <a:spcBef>
                <a:spcPts val="0"/>
              </a:spcBef>
              <a:buFont typeface="+mj-lt"/>
              <a:buAutoNum type="arabicPeriod"/>
            </a:pPr>
            <a:r>
              <a:rPr lang="en-US" sz="1400" b="1" dirty="0" err="1"/>
              <a:t>il_util</a:t>
            </a:r>
            <a:endParaRPr lang="en-US" sz="1400" b="1" dirty="0"/>
          </a:p>
          <a:p>
            <a:pPr lvl="1">
              <a:spcBef>
                <a:spcPts val="0"/>
              </a:spcBef>
              <a:spcAft>
                <a:spcPts val="1200"/>
              </a:spcAft>
              <a:buFont typeface="Wingdings" panose="05000000000000000000" pitchFamily="2" charset="2"/>
              <a:buChar char="Ø"/>
            </a:pPr>
            <a:r>
              <a:rPr lang="en-US" sz="1200" dirty="0"/>
              <a:t>Ratio of total current balance to credit limit on all installment accounts (i.e. car loan, student loan, </a:t>
            </a:r>
            <a:r>
              <a:rPr lang="en-US" sz="1200" dirty="0" err="1"/>
              <a:t>etc</a:t>
            </a:r>
            <a:r>
              <a:rPr lang="en-US" sz="1200" dirty="0"/>
              <a:t>…)</a:t>
            </a:r>
          </a:p>
          <a:p>
            <a:pPr marL="349060" indent="-342900">
              <a:spcBef>
                <a:spcPts val="0"/>
              </a:spcBef>
              <a:buFont typeface="+mj-lt"/>
              <a:buAutoNum type="arabicPeriod"/>
            </a:pPr>
            <a:r>
              <a:rPr lang="en-US" sz="1400" b="1" dirty="0" err="1"/>
              <a:t>dti</a:t>
            </a:r>
            <a:r>
              <a:rPr lang="en-US" sz="1400" b="1" dirty="0"/>
              <a:t> (Debt-to-Income Ratio)</a:t>
            </a:r>
          </a:p>
          <a:p>
            <a:pPr lvl="1">
              <a:spcBef>
                <a:spcPts val="0"/>
              </a:spcBef>
              <a:spcAft>
                <a:spcPts val="1200"/>
              </a:spcAft>
              <a:buFont typeface="Wingdings" panose="05000000000000000000" pitchFamily="2" charset="2"/>
              <a:buChar char="Ø"/>
            </a:pPr>
            <a:r>
              <a:rPr lang="en-US" sz="1200" dirty="0"/>
              <a:t>Total monthly debt payments, excluding mortgage, divided by monthly income</a:t>
            </a:r>
          </a:p>
          <a:p>
            <a:endParaRPr lang="en-US" sz="1400" dirty="0"/>
          </a:p>
          <a:p>
            <a:endParaRPr lang="en-US" sz="1400" dirty="0"/>
          </a:p>
        </p:txBody>
      </p:sp>
      <p:sp>
        <p:nvSpPr>
          <p:cNvPr id="15" name="Slide Number Placeholder 14">
            <a:extLst>
              <a:ext uri="{FF2B5EF4-FFF2-40B4-BE49-F238E27FC236}">
                <a16:creationId xmlns:a16="http://schemas.microsoft.com/office/drawing/2014/main" id="{1C2741AD-63E1-46FE-B255-48E6F196354F}"/>
              </a:ext>
            </a:extLst>
          </p:cNvPr>
          <p:cNvSpPr>
            <a:spLocks noGrp="1"/>
          </p:cNvSpPr>
          <p:nvPr>
            <p:ph type="sldNum" sz="quarter" idx="12"/>
          </p:nvPr>
        </p:nvSpPr>
        <p:spPr>
          <a:xfrm>
            <a:off x="11527419" y="6531790"/>
            <a:ext cx="636727" cy="322851"/>
          </a:xfrm>
        </p:spPr>
        <p:txBody>
          <a:bodyPr/>
          <a:lstStyle/>
          <a:p>
            <a:fld id="{6D22F896-40B5-4ADD-8801-0D06FADFA095}" type="slidenum">
              <a:rPr lang="en-US" smtClean="0"/>
              <a:pPr/>
              <a:t>5</a:t>
            </a:fld>
            <a:endParaRPr lang="en-US" dirty="0"/>
          </a:p>
        </p:txBody>
      </p:sp>
      <p:pic>
        <p:nvPicPr>
          <p:cNvPr id="4" name="Picture 3" descr="A screenshot of a cell phone&#10;&#10;Description automatically generated">
            <a:extLst>
              <a:ext uri="{FF2B5EF4-FFF2-40B4-BE49-F238E27FC236}">
                <a16:creationId xmlns:a16="http://schemas.microsoft.com/office/drawing/2014/main" id="{3DCB6A75-845B-493E-86BA-3DB515A23B88}"/>
              </a:ext>
            </a:extLst>
          </p:cNvPr>
          <p:cNvPicPr>
            <a:picLocks noChangeAspect="1"/>
          </p:cNvPicPr>
          <p:nvPr/>
        </p:nvPicPr>
        <p:blipFill>
          <a:blip r:embed="rId2"/>
          <a:stretch>
            <a:fillRect/>
          </a:stretch>
        </p:blipFill>
        <p:spPr>
          <a:xfrm>
            <a:off x="1086432" y="1531601"/>
            <a:ext cx="6095418" cy="4770379"/>
          </a:xfrm>
          <a:prstGeom prst="rect">
            <a:avLst/>
          </a:prstGeom>
          <a:solidFill>
            <a:schemeClr val="tx1"/>
          </a:solidFill>
        </p:spPr>
      </p:pic>
    </p:spTree>
    <p:extLst>
      <p:ext uri="{BB962C8B-B14F-4D97-AF65-F5344CB8AC3E}">
        <p14:creationId xmlns:p14="http://schemas.microsoft.com/office/powerpoint/2010/main" val="97310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10232" y="196851"/>
            <a:ext cx="10334043" cy="1091326"/>
          </a:xfrm>
          <a:solidFill>
            <a:srgbClr val="3D3026"/>
          </a:solidFill>
        </p:spPr>
        <p:txBody>
          <a:bodyPr anchor="t">
            <a:normAutofit/>
          </a:bodyPr>
          <a:lstStyle/>
          <a:p>
            <a:pPr algn="l"/>
            <a:r>
              <a:rPr lang="en-US" sz="1800" dirty="0"/>
              <a:t>These are the top variables that showed negative correlation to interest rate. In other words these variables will lead to a lower interest rate. For example, the more credit the applicant has available for spending on all credit cards the lower the interest rate tends to be.</a:t>
            </a:r>
          </a:p>
        </p:txBody>
      </p:sp>
      <p:sp>
        <p:nvSpPr>
          <p:cNvPr id="6" name="Content Placeholder 5">
            <a:extLst>
              <a:ext uri="{FF2B5EF4-FFF2-40B4-BE49-F238E27FC236}">
                <a16:creationId xmlns:a16="http://schemas.microsoft.com/office/drawing/2014/main" id="{BAB5961B-0D43-4046-B5CD-6C4DFE4BAEFF}"/>
              </a:ext>
            </a:extLst>
          </p:cNvPr>
          <p:cNvSpPr>
            <a:spLocks noGrp="1"/>
          </p:cNvSpPr>
          <p:nvPr>
            <p:ph idx="1"/>
          </p:nvPr>
        </p:nvSpPr>
        <p:spPr>
          <a:xfrm>
            <a:off x="7150813" y="1531601"/>
            <a:ext cx="4098211" cy="4626603"/>
          </a:xfrm>
          <a:noFill/>
          <a:ln>
            <a:solidFill>
              <a:srgbClr val="A3A3A3"/>
            </a:solidFill>
          </a:ln>
        </p:spPr>
        <p:txBody>
          <a:bodyPr anchor="t">
            <a:normAutofit/>
          </a:bodyPr>
          <a:lstStyle/>
          <a:p>
            <a:pPr marL="349060" indent="-342900">
              <a:lnSpc>
                <a:spcPct val="110000"/>
              </a:lnSpc>
              <a:spcBef>
                <a:spcPts val="0"/>
              </a:spcBef>
              <a:buFont typeface="+mj-lt"/>
              <a:buAutoNum type="arabicParenR"/>
            </a:pPr>
            <a:r>
              <a:rPr lang="en-US" sz="1400" b="1" dirty="0"/>
              <a:t>FICO</a:t>
            </a:r>
          </a:p>
          <a:p>
            <a:pPr lvl="1">
              <a:lnSpc>
                <a:spcPct val="110000"/>
              </a:lnSpc>
              <a:spcBef>
                <a:spcPts val="0"/>
              </a:spcBef>
              <a:spcAft>
                <a:spcPts val="1200"/>
              </a:spcAft>
              <a:buFont typeface="Wingdings" panose="05000000000000000000" pitchFamily="2" charset="2"/>
              <a:buChar char="Ø"/>
            </a:pPr>
            <a:r>
              <a:rPr lang="en-US" sz="1200" dirty="0"/>
              <a:t>FICO score</a:t>
            </a:r>
          </a:p>
          <a:p>
            <a:pPr marL="349060" indent="-342900">
              <a:lnSpc>
                <a:spcPct val="110000"/>
              </a:lnSpc>
              <a:spcBef>
                <a:spcPts val="0"/>
              </a:spcBef>
              <a:buFont typeface="+mj-lt"/>
              <a:buAutoNum type="arabicParenR"/>
            </a:pPr>
            <a:r>
              <a:rPr lang="en-US" sz="1400" b="1" dirty="0"/>
              <a:t>term_36 months</a:t>
            </a:r>
          </a:p>
          <a:p>
            <a:pPr lvl="1">
              <a:lnSpc>
                <a:spcPct val="110000"/>
              </a:lnSpc>
              <a:spcBef>
                <a:spcPts val="0"/>
              </a:spcBef>
              <a:spcAft>
                <a:spcPts val="1200"/>
              </a:spcAft>
              <a:buFont typeface="Wingdings" panose="05000000000000000000" pitchFamily="2" charset="2"/>
              <a:buChar char="Ø"/>
            </a:pPr>
            <a:r>
              <a:rPr lang="en-US" sz="1200" dirty="0"/>
              <a:t>36 Months Term loan</a:t>
            </a:r>
          </a:p>
          <a:p>
            <a:pPr marL="349060" indent="-342900">
              <a:lnSpc>
                <a:spcPct val="110000"/>
              </a:lnSpc>
              <a:spcBef>
                <a:spcPts val="0"/>
              </a:spcBef>
              <a:buFont typeface="+mj-lt"/>
              <a:buAutoNum type="arabicParenR"/>
            </a:pPr>
            <a:r>
              <a:rPr lang="en-US" sz="1400" b="1" dirty="0" err="1"/>
              <a:t>bc_open_to_buy</a:t>
            </a:r>
            <a:endParaRPr lang="en-US" sz="1400" b="1" dirty="0"/>
          </a:p>
          <a:p>
            <a:pPr lvl="1">
              <a:lnSpc>
                <a:spcPct val="110000"/>
              </a:lnSpc>
              <a:spcBef>
                <a:spcPts val="0"/>
              </a:spcBef>
              <a:spcAft>
                <a:spcPts val="1200"/>
              </a:spcAft>
              <a:buFont typeface="Wingdings" panose="05000000000000000000" pitchFamily="2" charset="2"/>
              <a:buChar char="Ø"/>
            </a:pPr>
            <a:r>
              <a:rPr lang="en-US" sz="1200" dirty="0"/>
              <a:t>Total credit available on all revolving credit cards </a:t>
            </a:r>
          </a:p>
          <a:p>
            <a:pPr marL="349060" indent="-342900">
              <a:lnSpc>
                <a:spcPct val="110000"/>
              </a:lnSpc>
              <a:spcBef>
                <a:spcPts val="0"/>
              </a:spcBef>
              <a:buFont typeface="+mj-lt"/>
              <a:buAutoNum type="arabicParenR"/>
            </a:pPr>
            <a:r>
              <a:rPr lang="en-US" sz="1400" b="1" dirty="0" err="1"/>
              <a:t>total_bc_limit</a:t>
            </a:r>
            <a:r>
              <a:rPr lang="en-US" sz="1400" b="1" dirty="0"/>
              <a:t> </a:t>
            </a:r>
          </a:p>
          <a:p>
            <a:pPr lvl="1">
              <a:lnSpc>
                <a:spcPct val="110000"/>
              </a:lnSpc>
              <a:spcBef>
                <a:spcPts val="0"/>
              </a:spcBef>
              <a:spcAft>
                <a:spcPts val="1200"/>
              </a:spcAft>
              <a:buFont typeface="Wingdings" panose="05000000000000000000" pitchFamily="2" charset="2"/>
              <a:buChar char="Ø"/>
            </a:pPr>
            <a:r>
              <a:rPr lang="en-US" sz="1200" dirty="0"/>
              <a:t>Total limit on all credit cards</a:t>
            </a:r>
          </a:p>
          <a:p>
            <a:pPr marL="349060" indent="-342900">
              <a:lnSpc>
                <a:spcPct val="110000"/>
              </a:lnSpc>
              <a:spcBef>
                <a:spcPts val="0"/>
              </a:spcBef>
              <a:buFont typeface="+mj-lt"/>
              <a:buAutoNum type="arabicParenR"/>
            </a:pPr>
            <a:r>
              <a:rPr lang="en-US" sz="1400" b="1" dirty="0" err="1"/>
              <a:t>purpose_credit_card</a:t>
            </a:r>
            <a:r>
              <a:rPr lang="en-US" sz="1400" b="1" dirty="0"/>
              <a:t> </a:t>
            </a:r>
          </a:p>
          <a:p>
            <a:pPr lvl="1">
              <a:lnSpc>
                <a:spcPct val="110000"/>
              </a:lnSpc>
              <a:spcBef>
                <a:spcPts val="0"/>
              </a:spcBef>
              <a:spcAft>
                <a:spcPts val="1200"/>
              </a:spcAft>
              <a:buFont typeface="Wingdings" panose="05000000000000000000" pitchFamily="2" charset="2"/>
              <a:buChar char="Ø"/>
            </a:pPr>
            <a:r>
              <a:rPr lang="en-US" sz="1200" dirty="0"/>
              <a:t>Purpose of loan is to pay off credit cards</a:t>
            </a:r>
            <a:endParaRPr lang="en-US" sz="1400" dirty="0"/>
          </a:p>
          <a:p>
            <a:pPr marL="349060" indent="-342900">
              <a:buFont typeface="+mj-lt"/>
              <a:buAutoNum type="arabicParenR"/>
            </a:pPr>
            <a:r>
              <a:rPr lang="en-US" sz="1400" b="1" dirty="0" err="1"/>
              <a:t>mo_sin_old_rev_tl_op</a:t>
            </a:r>
            <a:endParaRPr lang="en-US" sz="1400" b="1" dirty="0"/>
          </a:p>
          <a:p>
            <a:pPr lvl="1">
              <a:buFont typeface="Wingdings" panose="05000000000000000000" pitchFamily="2" charset="2"/>
              <a:buChar char="Ø"/>
            </a:pPr>
            <a:r>
              <a:rPr lang="en-US" sz="1200" dirty="0"/>
              <a:t>Number of months since oldest revolving account opened</a:t>
            </a:r>
          </a:p>
        </p:txBody>
      </p:sp>
      <p:sp>
        <p:nvSpPr>
          <p:cNvPr id="12" name="Slide Number Placeholder 11">
            <a:extLst>
              <a:ext uri="{FF2B5EF4-FFF2-40B4-BE49-F238E27FC236}">
                <a16:creationId xmlns:a16="http://schemas.microsoft.com/office/drawing/2014/main" id="{BC9ADAA8-F94F-480F-9BB0-A9C13A7D56C7}"/>
              </a:ext>
            </a:extLst>
          </p:cNvPr>
          <p:cNvSpPr>
            <a:spLocks noGrp="1"/>
          </p:cNvSpPr>
          <p:nvPr>
            <p:ph type="sldNum" sz="quarter" idx="12"/>
          </p:nvPr>
        </p:nvSpPr>
        <p:spPr>
          <a:xfrm>
            <a:off x="11555273" y="6541121"/>
            <a:ext cx="636727" cy="322851"/>
          </a:xfrm>
        </p:spPr>
        <p:txBody>
          <a:bodyPr/>
          <a:lstStyle/>
          <a:p>
            <a:fld id="{6D22F896-40B5-4ADD-8801-0D06FADFA095}" type="slidenum">
              <a:rPr lang="en-US" smtClean="0"/>
              <a:pPr/>
              <a:t>6</a:t>
            </a:fld>
            <a:endParaRPr lang="en-US" dirty="0"/>
          </a:p>
        </p:txBody>
      </p:sp>
      <p:pic>
        <p:nvPicPr>
          <p:cNvPr id="4" name="Picture 3" descr="A screenshot of a cell phone&#10;&#10;Description automatically generated">
            <a:extLst>
              <a:ext uri="{FF2B5EF4-FFF2-40B4-BE49-F238E27FC236}">
                <a16:creationId xmlns:a16="http://schemas.microsoft.com/office/drawing/2014/main" id="{E8F2A10D-0D92-4A50-8092-2D2841DB4C0D}"/>
              </a:ext>
            </a:extLst>
          </p:cNvPr>
          <p:cNvPicPr>
            <a:picLocks noChangeAspect="1"/>
          </p:cNvPicPr>
          <p:nvPr/>
        </p:nvPicPr>
        <p:blipFill>
          <a:blip r:embed="rId2"/>
          <a:stretch>
            <a:fillRect/>
          </a:stretch>
        </p:blipFill>
        <p:spPr>
          <a:xfrm>
            <a:off x="1086433" y="1531601"/>
            <a:ext cx="5962068" cy="4626603"/>
          </a:xfrm>
          <a:prstGeom prst="rect">
            <a:avLst/>
          </a:prstGeom>
          <a:solidFill>
            <a:schemeClr val="tx1"/>
          </a:solidFill>
        </p:spPr>
      </p:pic>
    </p:spTree>
    <p:extLst>
      <p:ext uri="{BB962C8B-B14F-4D97-AF65-F5344CB8AC3E}">
        <p14:creationId xmlns:p14="http://schemas.microsoft.com/office/powerpoint/2010/main" val="130642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17136" y="186703"/>
            <a:ext cx="10356879" cy="877455"/>
          </a:xfrm>
          <a:solidFill>
            <a:srgbClr val="3C3027"/>
          </a:solidFill>
        </p:spPr>
        <p:txBody>
          <a:bodyPr>
            <a:noAutofit/>
          </a:bodyPr>
          <a:lstStyle/>
          <a:p>
            <a:pPr algn="l"/>
            <a:r>
              <a:rPr lang="en-US" sz="1800" dirty="0"/>
              <a:t>These are the top variables correlated to higher interest rate if applicants are not mindful of their activities. Our Sales Rep can advise on lowering activities on inquiries, opening accounts, and reduce utilization of credit cards if the balance is not going to be paid off immediately</a:t>
            </a:r>
            <a:br>
              <a:rPr lang="en-US" sz="1800" dirty="0"/>
            </a:br>
            <a:br>
              <a:rPr lang="en-US" sz="1800" dirty="0"/>
            </a:br>
            <a:endParaRPr lang="en-US" sz="1800" dirty="0"/>
          </a:p>
        </p:txBody>
      </p:sp>
      <p:sp>
        <p:nvSpPr>
          <p:cNvPr id="50" name="Title 4">
            <a:extLst>
              <a:ext uri="{FF2B5EF4-FFF2-40B4-BE49-F238E27FC236}">
                <a16:creationId xmlns:a16="http://schemas.microsoft.com/office/drawing/2014/main" id="{ABA07823-355B-4EFD-9C80-4C867F0FB1BC}"/>
              </a:ext>
            </a:extLst>
          </p:cNvPr>
          <p:cNvSpPr txBox="1">
            <a:spLocks/>
          </p:cNvSpPr>
          <p:nvPr/>
        </p:nvSpPr>
        <p:spPr>
          <a:xfrm>
            <a:off x="7405616" y="1139396"/>
            <a:ext cx="3850331" cy="3551379"/>
          </a:xfrm>
          <a:prstGeom prst="rect">
            <a:avLst/>
          </a:prstGeom>
          <a:solidFill>
            <a:srgbClr val="3C3027"/>
          </a:solidFill>
          <a:ln>
            <a:solidFill>
              <a:srgbClr val="A3A3A3"/>
            </a:solidFill>
          </a:ln>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spcAft>
                <a:spcPts val="1200"/>
              </a:spcAft>
            </a:pPr>
            <a:r>
              <a:rPr lang="en-US" sz="1800" b="1" dirty="0"/>
              <a:t>Insights</a:t>
            </a:r>
          </a:p>
          <a:p>
            <a:pPr marL="342900" indent="-342900" algn="l">
              <a:spcAft>
                <a:spcPts val="1200"/>
              </a:spcAft>
              <a:buAutoNum type="arabicPeriod"/>
            </a:pPr>
            <a:r>
              <a:rPr lang="en-US" sz="1600" dirty="0"/>
              <a:t>Applicants should make less inquiries within 6 months of applying for a loan</a:t>
            </a:r>
          </a:p>
          <a:p>
            <a:pPr marL="342900" indent="-342900" algn="l">
              <a:spcAft>
                <a:spcPts val="1200"/>
              </a:spcAft>
              <a:buAutoNum type="arabicPeriod"/>
            </a:pPr>
            <a:r>
              <a:rPr lang="en-US" sz="1600" dirty="0"/>
              <a:t>Should not open too many accounts, especially credit card accounts, within 12 months of applying for a loan</a:t>
            </a:r>
          </a:p>
          <a:p>
            <a:pPr marL="342900" indent="-342900" algn="l">
              <a:buAutoNum type="arabicPeriod"/>
            </a:pPr>
            <a:r>
              <a:rPr lang="en-US" sz="1600" dirty="0"/>
              <a:t>For applicants with several credit cards that have utilization over 75%, they should make additional payments to quickly lower their balance to keep it below 75%</a:t>
            </a:r>
            <a:br>
              <a:rPr lang="en-US" sz="1800" dirty="0"/>
            </a:br>
            <a:br>
              <a:rPr lang="en-US" sz="1800" dirty="0"/>
            </a:br>
            <a:endParaRPr lang="en-US" sz="1800" dirty="0"/>
          </a:p>
        </p:txBody>
      </p:sp>
      <p:sp>
        <p:nvSpPr>
          <p:cNvPr id="48" name="Slide Number Placeholder 47">
            <a:extLst>
              <a:ext uri="{FF2B5EF4-FFF2-40B4-BE49-F238E27FC236}">
                <a16:creationId xmlns:a16="http://schemas.microsoft.com/office/drawing/2014/main" id="{B5E09F32-F2F8-4C21-9E2F-E14365CB7FA8}"/>
              </a:ext>
            </a:extLst>
          </p:cNvPr>
          <p:cNvSpPr>
            <a:spLocks noGrp="1"/>
          </p:cNvSpPr>
          <p:nvPr>
            <p:ph type="sldNum" sz="quarter" idx="12"/>
          </p:nvPr>
        </p:nvSpPr>
        <p:spPr>
          <a:xfrm>
            <a:off x="11555273" y="6531982"/>
            <a:ext cx="636727" cy="322851"/>
          </a:xfrm>
        </p:spPr>
        <p:txBody>
          <a:bodyPr/>
          <a:lstStyle/>
          <a:p>
            <a:fld id="{6D22F896-40B5-4ADD-8801-0D06FADFA095}" type="slidenum">
              <a:rPr lang="en-US" smtClean="0"/>
              <a:pPr/>
              <a:t>7</a:t>
            </a:fld>
            <a:endParaRPr lang="en-US" dirty="0"/>
          </a:p>
        </p:txBody>
      </p:sp>
      <p:pic>
        <p:nvPicPr>
          <p:cNvPr id="4" name="Picture 3" descr="A picture containing clock, drawing&#10;&#10;Description automatically generated">
            <a:extLst>
              <a:ext uri="{FF2B5EF4-FFF2-40B4-BE49-F238E27FC236}">
                <a16:creationId xmlns:a16="http://schemas.microsoft.com/office/drawing/2014/main" id="{A4F71716-3653-4059-BBE9-E25B7444C8BA}"/>
              </a:ext>
            </a:extLst>
          </p:cNvPr>
          <p:cNvPicPr>
            <a:picLocks noChangeAspect="1"/>
          </p:cNvPicPr>
          <p:nvPr/>
        </p:nvPicPr>
        <p:blipFill>
          <a:blip r:embed="rId2"/>
          <a:stretch>
            <a:fillRect/>
          </a:stretch>
        </p:blipFill>
        <p:spPr>
          <a:xfrm>
            <a:off x="1070251" y="1149979"/>
            <a:ext cx="6217297" cy="1775688"/>
          </a:xfrm>
          <a:prstGeom prst="rect">
            <a:avLst/>
          </a:prstGeom>
          <a:solidFill>
            <a:schemeClr val="tx1"/>
          </a:solidFill>
        </p:spPr>
      </p:pic>
      <p:pic>
        <p:nvPicPr>
          <p:cNvPr id="8" name="Picture 7" descr="A picture containing object, antenna, measure&#10;&#10;Description automatically generated">
            <a:extLst>
              <a:ext uri="{FF2B5EF4-FFF2-40B4-BE49-F238E27FC236}">
                <a16:creationId xmlns:a16="http://schemas.microsoft.com/office/drawing/2014/main" id="{655A6EE4-1364-4B4D-B2C6-4A5B49C37B52}"/>
              </a:ext>
            </a:extLst>
          </p:cNvPr>
          <p:cNvPicPr>
            <a:picLocks noChangeAspect="1"/>
          </p:cNvPicPr>
          <p:nvPr/>
        </p:nvPicPr>
        <p:blipFill>
          <a:blip r:embed="rId3"/>
          <a:stretch>
            <a:fillRect/>
          </a:stretch>
        </p:blipFill>
        <p:spPr>
          <a:xfrm>
            <a:off x="1070251" y="3001635"/>
            <a:ext cx="6217298" cy="1824227"/>
          </a:xfrm>
          <a:prstGeom prst="rect">
            <a:avLst/>
          </a:prstGeom>
          <a:solidFill>
            <a:schemeClr val="tx1"/>
          </a:solidFill>
        </p:spPr>
      </p:pic>
      <p:pic>
        <p:nvPicPr>
          <p:cNvPr id="11" name="Picture 10" descr="A close up of a device&#10;&#10;Description automatically generated">
            <a:extLst>
              <a:ext uri="{FF2B5EF4-FFF2-40B4-BE49-F238E27FC236}">
                <a16:creationId xmlns:a16="http://schemas.microsoft.com/office/drawing/2014/main" id="{B79028D2-47ED-4AB5-95DA-EF41262EB609}"/>
              </a:ext>
            </a:extLst>
          </p:cNvPr>
          <p:cNvPicPr>
            <a:picLocks noChangeAspect="1"/>
          </p:cNvPicPr>
          <p:nvPr/>
        </p:nvPicPr>
        <p:blipFill>
          <a:blip r:embed="rId4"/>
          <a:stretch>
            <a:fillRect/>
          </a:stretch>
        </p:blipFill>
        <p:spPr>
          <a:xfrm>
            <a:off x="1070251" y="4901830"/>
            <a:ext cx="7587060" cy="1933343"/>
          </a:xfrm>
          <a:prstGeom prst="rect">
            <a:avLst/>
          </a:prstGeom>
          <a:solidFill>
            <a:schemeClr val="tx1"/>
          </a:solidFill>
        </p:spPr>
      </p:pic>
    </p:spTree>
    <p:extLst>
      <p:ext uri="{BB962C8B-B14F-4D97-AF65-F5344CB8AC3E}">
        <p14:creationId xmlns:p14="http://schemas.microsoft.com/office/powerpoint/2010/main" val="274133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15533" y="185514"/>
            <a:ext cx="10160933" cy="877455"/>
          </a:xfrm>
          <a:solidFill>
            <a:srgbClr val="3C3027"/>
          </a:solidFill>
        </p:spPr>
        <p:txBody>
          <a:bodyPr>
            <a:noAutofit/>
          </a:bodyPr>
          <a:lstStyle/>
          <a:p>
            <a:pPr algn="l"/>
            <a:r>
              <a:rPr lang="en-US" sz="1800" dirty="0"/>
              <a:t>Our sales rep should advise our applicants to go with a 36 months loan opposed to 60 months with the intent to pay off credit cards. This may show a lower rate right away.</a:t>
            </a:r>
            <a:br>
              <a:rPr lang="en-US" sz="1800" dirty="0"/>
            </a:br>
            <a:br>
              <a:rPr lang="en-US" sz="1800" b="1" dirty="0"/>
            </a:br>
            <a:r>
              <a:rPr lang="en-US" sz="1800" b="1" dirty="0"/>
              <a:t> </a:t>
            </a:r>
            <a:br>
              <a:rPr lang="en-US" sz="1800" b="1" dirty="0"/>
            </a:br>
            <a:r>
              <a:rPr lang="en-US" sz="1800" b="1" dirty="0"/>
              <a:t> </a:t>
            </a:r>
            <a:br>
              <a:rPr lang="en-US" sz="1800" b="1" dirty="0"/>
            </a:br>
            <a:br>
              <a:rPr lang="en-US" sz="1800" b="1" dirty="0"/>
            </a:br>
            <a:br>
              <a:rPr lang="en-US" sz="1800" b="1" dirty="0"/>
            </a:br>
            <a:br>
              <a:rPr lang="en-US" sz="1800" dirty="0"/>
            </a:br>
            <a:br>
              <a:rPr lang="en-US" sz="1800" dirty="0"/>
            </a:br>
            <a:endParaRPr lang="en-US" sz="1800" dirty="0"/>
          </a:p>
        </p:txBody>
      </p:sp>
      <p:sp>
        <p:nvSpPr>
          <p:cNvPr id="19" name="Slide Number Placeholder 18">
            <a:extLst>
              <a:ext uri="{FF2B5EF4-FFF2-40B4-BE49-F238E27FC236}">
                <a16:creationId xmlns:a16="http://schemas.microsoft.com/office/drawing/2014/main" id="{B28DB18C-E24E-45C7-AFB5-D16B53F14E63}"/>
              </a:ext>
            </a:extLst>
          </p:cNvPr>
          <p:cNvSpPr>
            <a:spLocks noGrp="1"/>
          </p:cNvSpPr>
          <p:nvPr>
            <p:ph type="sldNum" sz="quarter" idx="12"/>
          </p:nvPr>
        </p:nvSpPr>
        <p:spPr>
          <a:xfrm>
            <a:off x="11529527" y="6531982"/>
            <a:ext cx="636727" cy="322851"/>
          </a:xfrm>
        </p:spPr>
        <p:txBody>
          <a:bodyPr/>
          <a:lstStyle/>
          <a:p>
            <a:fld id="{6D22F896-40B5-4ADD-8801-0D06FADFA095}" type="slidenum">
              <a:rPr lang="en-US" smtClean="0"/>
              <a:pPr/>
              <a:t>8</a:t>
            </a:fld>
            <a:endParaRPr lang="en-US" dirty="0"/>
          </a:p>
        </p:txBody>
      </p:sp>
      <p:sp>
        <p:nvSpPr>
          <p:cNvPr id="24" name="Title 4">
            <a:extLst>
              <a:ext uri="{FF2B5EF4-FFF2-40B4-BE49-F238E27FC236}">
                <a16:creationId xmlns:a16="http://schemas.microsoft.com/office/drawing/2014/main" id="{58CADCCB-888D-421E-9F53-AD9E459B1C8D}"/>
              </a:ext>
            </a:extLst>
          </p:cNvPr>
          <p:cNvSpPr txBox="1">
            <a:spLocks/>
          </p:cNvSpPr>
          <p:nvPr/>
        </p:nvSpPr>
        <p:spPr>
          <a:xfrm>
            <a:off x="1075852" y="1062969"/>
            <a:ext cx="3512660" cy="2562137"/>
          </a:xfrm>
          <a:prstGeom prst="rect">
            <a:avLst/>
          </a:prstGeom>
          <a:solidFill>
            <a:srgbClr val="3C3027"/>
          </a:solidFill>
          <a:ln>
            <a:solidFill>
              <a:srgbClr val="A3A3A3"/>
            </a:solidFill>
          </a:ln>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spcAft>
                <a:spcPts val="1200"/>
              </a:spcAft>
            </a:pPr>
            <a:r>
              <a:rPr lang="en-US" sz="1600" b="1" dirty="0"/>
              <a:t>Insights</a:t>
            </a:r>
          </a:p>
          <a:p>
            <a:pPr marL="342900" indent="-342900" algn="l">
              <a:spcAft>
                <a:spcPts val="1200"/>
              </a:spcAft>
              <a:buAutoNum type="arabicPeriod"/>
            </a:pPr>
            <a:r>
              <a:rPr lang="en-US" sz="1400" dirty="0"/>
              <a:t>On average higher FICO scores will lead to lower interest rate</a:t>
            </a:r>
          </a:p>
          <a:p>
            <a:pPr marL="342900" indent="-342900" algn="l">
              <a:spcAft>
                <a:spcPts val="1200"/>
              </a:spcAft>
              <a:buAutoNum type="arabicPeriod"/>
            </a:pPr>
            <a:r>
              <a:rPr lang="en-US" sz="1400" dirty="0"/>
              <a:t>Having purpose of the loan to pay off credit card debt tends to have a lower interest rate range</a:t>
            </a:r>
          </a:p>
          <a:p>
            <a:pPr marL="342900" indent="-342900" algn="l">
              <a:spcAft>
                <a:spcPts val="1200"/>
              </a:spcAft>
              <a:buAutoNum type="arabicPeriod"/>
            </a:pPr>
            <a:r>
              <a:rPr lang="en-US" sz="1400" dirty="0"/>
              <a:t>Choosing a 36 Months term over a 60 Months term loan shows a significantly lower range</a:t>
            </a:r>
            <a:br>
              <a:rPr lang="en-US" sz="1800" dirty="0"/>
            </a:br>
            <a:br>
              <a:rPr lang="en-US" sz="1800" dirty="0"/>
            </a:br>
            <a:endParaRPr lang="en-US" sz="1800" dirty="0"/>
          </a:p>
        </p:txBody>
      </p:sp>
      <p:pic>
        <p:nvPicPr>
          <p:cNvPr id="4" name="Picture 3" descr="A picture containing fence&#10;&#10;Description automatically generated">
            <a:extLst>
              <a:ext uri="{FF2B5EF4-FFF2-40B4-BE49-F238E27FC236}">
                <a16:creationId xmlns:a16="http://schemas.microsoft.com/office/drawing/2014/main" id="{A9809DDE-EDD0-47EB-86EE-F700446879E5}"/>
              </a:ext>
            </a:extLst>
          </p:cNvPr>
          <p:cNvPicPr>
            <a:picLocks noChangeAspect="1"/>
          </p:cNvPicPr>
          <p:nvPr/>
        </p:nvPicPr>
        <p:blipFill>
          <a:blip r:embed="rId2"/>
          <a:stretch>
            <a:fillRect/>
          </a:stretch>
        </p:blipFill>
        <p:spPr>
          <a:xfrm>
            <a:off x="4648831" y="1267237"/>
            <a:ext cx="6559420" cy="2153599"/>
          </a:xfrm>
          <a:prstGeom prst="rect">
            <a:avLst/>
          </a:prstGeom>
          <a:solidFill>
            <a:schemeClr val="tx1"/>
          </a:solidFill>
        </p:spPr>
      </p:pic>
      <p:pic>
        <p:nvPicPr>
          <p:cNvPr id="8" name="Picture 7">
            <a:extLst>
              <a:ext uri="{FF2B5EF4-FFF2-40B4-BE49-F238E27FC236}">
                <a16:creationId xmlns:a16="http://schemas.microsoft.com/office/drawing/2014/main" id="{9B0342CD-D3BA-411A-8EE2-5A8FF0018067}"/>
              </a:ext>
            </a:extLst>
          </p:cNvPr>
          <p:cNvPicPr>
            <a:picLocks noChangeAspect="1"/>
          </p:cNvPicPr>
          <p:nvPr/>
        </p:nvPicPr>
        <p:blipFill>
          <a:blip r:embed="rId3"/>
          <a:stretch>
            <a:fillRect/>
          </a:stretch>
        </p:blipFill>
        <p:spPr>
          <a:xfrm>
            <a:off x="1423818" y="3711274"/>
            <a:ext cx="5549123" cy="3046536"/>
          </a:xfrm>
          <a:prstGeom prst="rect">
            <a:avLst/>
          </a:prstGeom>
          <a:solidFill>
            <a:schemeClr val="tx1"/>
          </a:solidFill>
        </p:spPr>
      </p:pic>
      <p:pic>
        <p:nvPicPr>
          <p:cNvPr id="11" name="Picture 10">
            <a:extLst>
              <a:ext uri="{FF2B5EF4-FFF2-40B4-BE49-F238E27FC236}">
                <a16:creationId xmlns:a16="http://schemas.microsoft.com/office/drawing/2014/main" id="{02F2EF6A-5C35-4C60-8979-5D7642D8B16B}"/>
              </a:ext>
            </a:extLst>
          </p:cNvPr>
          <p:cNvPicPr>
            <a:picLocks noChangeAspect="1"/>
          </p:cNvPicPr>
          <p:nvPr/>
        </p:nvPicPr>
        <p:blipFill>
          <a:blip r:embed="rId4"/>
          <a:stretch>
            <a:fillRect/>
          </a:stretch>
        </p:blipFill>
        <p:spPr>
          <a:xfrm>
            <a:off x="7316101" y="3712460"/>
            <a:ext cx="3731239" cy="3045350"/>
          </a:xfrm>
          <a:prstGeom prst="rect">
            <a:avLst/>
          </a:prstGeom>
          <a:solidFill>
            <a:schemeClr val="tx1"/>
          </a:solidFill>
        </p:spPr>
      </p:pic>
    </p:spTree>
    <p:extLst>
      <p:ext uri="{BB962C8B-B14F-4D97-AF65-F5344CB8AC3E}">
        <p14:creationId xmlns:p14="http://schemas.microsoft.com/office/powerpoint/2010/main" val="127284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1007706" y="176283"/>
            <a:ext cx="10161037" cy="1074018"/>
          </a:xfrm>
          <a:solidFill>
            <a:srgbClr val="3C3027"/>
          </a:solidFill>
        </p:spPr>
        <p:txBody>
          <a:bodyPr>
            <a:noAutofit/>
          </a:bodyPr>
          <a:lstStyle/>
          <a:p>
            <a:pPr algn="l"/>
            <a:r>
              <a:rPr lang="en-US" sz="1600" dirty="0"/>
              <a:t>Total credit limit on all credit cards and number of mortgages also showed correlation to lower interest rate, but it would not make sense to ask out applicants to increase their credit limit by applying for more cards or apply for more mortgages. If the applicant happens to have a few mortgages it is good to inform our applicant that because they have a few mortgages it helped.</a:t>
            </a:r>
            <a:br>
              <a:rPr lang="en-US" sz="1050" b="1" dirty="0"/>
            </a:br>
            <a:br>
              <a:rPr lang="en-US" sz="1800" b="1" dirty="0"/>
            </a:br>
            <a:br>
              <a:rPr lang="en-US" sz="1800" b="1" dirty="0"/>
            </a:br>
            <a:br>
              <a:rPr lang="en-US" sz="1800" b="1" dirty="0"/>
            </a:br>
            <a:br>
              <a:rPr lang="en-US" sz="1200" b="1" dirty="0"/>
            </a:br>
            <a:br>
              <a:rPr lang="en-US" sz="1800" b="1" dirty="0"/>
            </a:br>
            <a:r>
              <a:rPr lang="en-US" sz="1800" b="1" dirty="0"/>
              <a:t> </a:t>
            </a:r>
            <a:br>
              <a:rPr lang="en-US" sz="1800" b="1" dirty="0"/>
            </a:br>
            <a:r>
              <a:rPr lang="en-US" sz="1800" b="1" dirty="0"/>
              <a:t> </a:t>
            </a:r>
            <a:br>
              <a:rPr lang="en-US" sz="1800" b="1" dirty="0"/>
            </a:br>
            <a:br>
              <a:rPr lang="en-US" sz="1800" b="1" dirty="0"/>
            </a:br>
            <a:br>
              <a:rPr lang="en-US" sz="1800" b="1" dirty="0"/>
            </a:br>
            <a:br>
              <a:rPr lang="en-US" sz="1800" dirty="0"/>
            </a:br>
            <a:br>
              <a:rPr lang="en-US" sz="1800" dirty="0"/>
            </a:br>
            <a:endParaRPr lang="en-US" sz="1800" dirty="0"/>
          </a:p>
        </p:txBody>
      </p:sp>
      <p:sp>
        <p:nvSpPr>
          <p:cNvPr id="13" name="Slide Number Placeholder 12">
            <a:extLst>
              <a:ext uri="{FF2B5EF4-FFF2-40B4-BE49-F238E27FC236}">
                <a16:creationId xmlns:a16="http://schemas.microsoft.com/office/drawing/2014/main" id="{DA768F25-8692-4FA3-96B6-98068004304E}"/>
              </a:ext>
            </a:extLst>
          </p:cNvPr>
          <p:cNvSpPr>
            <a:spLocks noGrp="1"/>
          </p:cNvSpPr>
          <p:nvPr>
            <p:ph type="sldNum" sz="quarter" idx="12"/>
          </p:nvPr>
        </p:nvSpPr>
        <p:spPr>
          <a:xfrm>
            <a:off x="11576042" y="6531982"/>
            <a:ext cx="636727" cy="322851"/>
          </a:xfrm>
        </p:spPr>
        <p:txBody>
          <a:bodyPr/>
          <a:lstStyle/>
          <a:p>
            <a:fld id="{6D22F896-40B5-4ADD-8801-0D06FADFA095}" type="slidenum">
              <a:rPr lang="en-US" smtClean="0"/>
              <a:pPr/>
              <a:t>9</a:t>
            </a:fld>
            <a:endParaRPr lang="en-US" dirty="0"/>
          </a:p>
        </p:txBody>
      </p:sp>
      <p:sp>
        <p:nvSpPr>
          <p:cNvPr id="14" name="Title 4">
            <a:extLst>
              <a:ext uri="{FF2B5EF4-FFF2-40B4-BE49-F238E27FC236}">
                <a16:creationId xmlns:a16="http://schemas.microsoft.com/office/drawing/2014/main" id="{766250FF-78EB-43B9-B9E0-B13A92057D0D}"/>
              </a:ext>
            </a:extLst>
          </p:cNvPr>
          <p:cNvSpPr txBox="1">
            <a:spLocks/>
          </p:cNvSpPr>
          <p:nvPr/>
        </p:nvSpPr>
        <p:spPr>
          <a:xfrm>
            <a:off x="7716382" y="1357603"/>
            <a:ext cx="3536338" cy="2682309"/>
          </a:xfrm>
          <a:prstGeom prst="rect">
            <a:avLst/>
          </a:prstGeom>
          <a:solidFill>
            <a:srgbClr val="3C3027"/>
          </a:solidFill>
          <a:ln>
            <a:solidFill>
              <a:srgbClr val="A3A3A3"/>
            </a:solidFill>
          </a:ln>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spcAft>
                <a:spcPts val="1200"/>
              </a:spcAft>
            </a:pPr>
            <a:r>
              <a:rPr lang="en-US" sz="1800" b="1" dirty="0"/>
              <a:t>Insights</a:t>
            </a:r>
          </a:p>
          <a:p>
            <a:pPr marL="342900" indent="-342900" algn="l">
              <a:spcAft>
                <a:spcPts val="1200"/>
              </a:spcAft>
              <a:buAutoNum type="arabicPeriod"/>
            </a:pPr>
            <a:r>
              <a:rPr lang="en-US" sz="1600" dirty="0"/>
              <a:t>Applicants with higher total credit limit may not apply to a lot of our applicants. Having high limits may correlate to having really good FICO score.</a:t>
            </a:r>
          </a:p>
          <a:p>
            <a:pPr marL="342900" indent="-342900" algn="l">
              <a:spcAft>
                <a:spcPts val="1200"/>
              </a:spcAft>
              <a:buAutoNum type="arabicPeriod"/>
            </a:pPr>
            <a:r>
              <a:rPr lang="en-US" sz="1600" dirty="0"/>
              <a:t>Whether you have 1 mortgage or 0 the range is about the same. This variable may be more useful to those with several mortgages.</a:t>
            </a:r>
          </a:p>
        </p:txBody>
      </p:sp>
      <p:pic>
        <p:nvPicPr>
          <p:cNvPr id="3" name="Picture 2" descr="A picture containing boat, colorful, city, water&#10;&#10;Description automatically generated">
            <a:extLst>
              <a:ext uri="{FF2B5EF4-FFF2-40B4-BE49-F238E27FC236}">
                <a16:creationId xmlns:a16="http://schemas.microsoft.com/office/drawing/2014/main" id="{9C550D22-B7C0-4C41-85B9-3B1EC0C36C83}"/>
              </a:ext>
            </a:extLst>
          </p:cNvPr>
          <p:cNvPicPr>
            <a:picLocks noChangeAspect="1"/>
          </p:cNvPicPr>
          <p:nvPr/>
        </p:nvPicPr>
        <p:blipFill>
          <a:blip r:embed="rId2"/>
          <a:stretch>
            <a:fillRect/>
          </a:stretch>
        </p:blipFill>
        <p:spPr>
          <a:xfrm>
            <a:off x="1130813" y="1250301"/>
            <a:ext cx="6488549" cy="2682311"/>
          </a:xfrm>
          <a:prstGeom prst="rect">
            <a:avLst/>
          </a:prstGeom>
          <a:solidFill>
            <a:schemeClr val="tx1"/>
          </a:solidFill>
        </p:spPr>
      </p:pic>
      <p:pic>
        <p:nvPicPr>
          <p:cNvPr id="6" name="Picture 5" descr="A close up of a device&#10;&#10;Description automatically generated">
            <a:extLst>
              <a:ext uri="{FF2B5EF4-FFF2-40B4-BE49-F238E27FC236}">
                <a16:creationId xmlns:a16="http://schemas.microsoft.com/office/drawing/2014/main" id="{4C21FBF7-924F-418C-B0E1-A245BA4355F3}"/>
              </a:ext>
            </a:extLst>
          </p:cNvPr>
          <p:cNvPicPr>
            <a:picLocks noChangeAspect="1"/>
          </p:cNvPicPr>
          <p:nvPr/>
        </p:nvPicPr>
        <p:blipFill>
          <a:blip r:embed="rId3"/>
          <a:stretch>
            <a:fillRect/>
          </a:stretch>
        </p:blipFill>
        <p:spPr>
          <a:xfrm>
            <a:off x="1130813" y="4147212"/>
            <a:ext cx="8143816" cy="2558171"/>
          </a:xfrm>
          <a:prstGeom prst="rect">
            <a:avLst/>
          </a:prstGeom>
          <a:solidFill>
            <a:schemeClr val="tx1"/>
          </a:solidFill>
        </p:spPr>
      </p:pic>
    </p:spTree>
    <p:extLst>
      <p:ext uri="{BB962C8B-B14F-4D97-AF65-F5344CB8AC3E}">
        <p14:creationId xmlns:p14="http://schemas.microsoft.com/office/powerpoint/2010/main" val="2436212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3853</TotalTime>
  <Words>1091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Interest Rate Prediction  For Loans</vt:lpstr>
      <vt:lpstr>Summary </vt:lpstr>
      <vt:lpstr>We are looking to improve customer experience for customers who may have received an offer they did not like due to high interest rate. The median rate is 12%, but there are also those who have accepted rates as high as 30%</vt:lpstr>
      <vt:lpstr>Besides from FICO score, we expected having a joint applicant, years of employment, annual income, owning a mortgage, and loan amount to be the top variables linked to interest rate, but that was not the case in this dataset.</vt:lpstr>
      <vt:lpstr>These are the top variables that showed positive correlation to interest rate. In other words these variables will lead to a higher interest rate. For example if the applicant has applied for several credit card/loans within the last 6 months, even if they are checking their rate, their interest rate tends to be higher.</vt:lpstr>
      <vt:lpstr>These are the top variables that showed negative correlation to interest rate. In other words these variables will lead to a lower interest rate. For example, the more credit the applicant has available for spending on all credit cards the lower the interest rate tends to be.</vt:lpstr>
      <vt:lpstr>These are the top variables correlated to higher interest rate if applicants are not mindful of their activities. Our Sales Rep can advise on lowering activities on inquiries, opening accounts, and reduce utilization of credit cards if the balance is not going to be paid off immediately  </vt:lpstr>
      <vt:lpstr>Our sales rep should advise our applicants to go with a 36 months loan opposed to 60 months with the intent to pay off credit cards. This may show a lower rate right away.          </vt:lpstr>
      <vt:lpstr>Total credit limit on all credit cards and number of mortgages also showed correlation to lower interest rate, but it would not make sense to ask out applicants to increase their credit limit by applying for more cards or apply for more mortgages. If the applicant happens to have a few mortgages it is good to inform our applicant that because they have a few mortgages it helped.              </vt:lpstr>
      <vt:lpstr>The regression model produced an R-Squared of 0.44. This is not the ideal model, but some of the variables used in this regression model can be used to help explain to our customers why their rates may be high. To improve the model, more data may be required that may not have been available or a more complex model than a regression model is required.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Interest Rate Prediction  For Loans</dc:title>
  <dc:creator>Danny Hua</dc:creator>
  <cp:lastModifiedBy>Danny Hua</cp:lastModifiedBy>
  <cp:revision>69</cp:revision>
  <dcterms:created xsi:type="dcterms:W3CDTF">2020-07-18T19:22:17Z</dcterms:created>
  <dcterms:modified xsi:type="dcterms:W3CDTF">2020-07-27T14:45:50Z</dcterms:modified>
</cp:coreProperties>
</file>