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4"/>
  </p:notesMasterIdLst>
  <p:sldIdLst>
    <p:sldId id="256" r:id="rId3"/>
    <p:sldId id="269" r:id="rId4"/>
    <p:sldId id="257" r:id="rId5"/>
    <p:sldId id="265" r:id="rId6"/>
    <p:sldId id="263" r:id="rId7"/>
    <p:sldId id="274" r:id="rId8"/>
    <p:sldId id="259" r:id="rId9"/>
    <p:sldId id="266" r:id="rId10"/>
    <p:sldId id="271" r:id="rId11"/>
    <p:sldId id="262" r:id="rId12"/>
    <p:sldId id="272" r:id="rId13"/>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5" roundtripDataSignature="AMtx7mhm9BQygXBgTJ2GTFksXcKVEpy+p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ny Hua" initials="DH" lastIdx="5" clrIdx="0">
    <p:extLst>
      <p:ext uri="{19B8F6BF-5375-455C-9EA6-DF929625EA0E}">
        <p15:presenceInfo xmlns:p15="http://schemas.microsoft.com/office/powerpoint/2012/main" userId="S::dhua@adobe.com::79ca9346-d256-4eaf-b2ef-76cd9619d2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A6A"/>
    <a:srgbClr val="666666"/>
    <a:srgbClr val="AFABA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6486" autoAdjust="0"/>
  </p:normalViewPr>
  <p:slideViewPr>
    <p:cSldViewPr snapToGrid="0">
      <p:cViewPr varScale="1">
        <p:scale>
          <a:sx n="59" d="100"/>
          <a:sy n="59" d="100"/>
        </p:scale>
        <p:origin x="1440" y="52"/>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customschemas.google.com/relationships/presentationmetadata" Target="meta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400" b="1" i="0" baseline="0" dirty="0">
                <a:effectLst/>
              </a:rPr>
              <a:t>Year-to-Date Cost to Produce $/Mega-Litre </a:t>
            </a:r>
            <a:endParaRPr lang="en-US" sz="1400" dirty="0">
              <a:effectLst/>
            </a:endParaRPr>
          </a:p>
          <a:p>
            <a:pPr>
              <a:defRPr/>
            </a:pPr>
            <a:r>
              <a:rPr lang="en-AU" sz="1400" b="1" i="0" baseline="0" dirty="0">
                <a:effectLst/>
              </a:rPr>
              <a:t>Actual FY13/14 vs FY14/15 Forecast [Overall]</a:t>
            </a:r>
            <a:endParaRPr lang="en-US" sz="14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v/>
          </c:tx>
          <c:spPr>
            <a:noFill/>
            <a:ln>
              <a:noFill/>
            </a:ln>
            <a:effectLst/>
          </c:spPr>
          <c:cat>
            <c:strRef>
              <c:f>'Cost to Produce Forecast_correc'!$C$36:$N$36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'Cost to Produce Forecast_correc'!$C$11:$N$11</c:f>
              <c:numCache>
                <c:formatCode>"$"#,##0.00;[Red]\-"$"#,##0.00</c:formatCode>
                <c:ptCount val="12"/>
                <c:pt idx="0">
                  <c:v>38.943067984802724</c:v>
                </c:pt>
                <c:pt idx="1">
                  <c:v>40.982085995288685</c:v>
                </c:pt>
                <c:pt idx="2">
                  <c:v>44.817619174921163</c:v>
                </c:pt>
                <c:pt idx="3">
                  <c:v>44.361881339882686</c:v>
                </c:pt>
                <c:pt idx="4">
                  <c:v>47.651292660949061</c:v>
                </c:pt>
                <c:pt idx="5">
                  <c:v>50.263580785289378</c:v>
                </c:pt>
                <c:pt idx="6">
                  <c:v>56.222393729850936</c:v>
                </c:pt>
                <c:pt idx="7">
                  <c:v>62.274076170740628</c:v>
                </c:pt>
                <c:pt idx="8">
                  <c:v>69.446144140815235</c:v>
                </c:pt>
                <c:pt idx="9">
                  <c:v>74.315847830643136</c:v>
                </c:pt>
                <c:pt idx="10">
                  <c:v>72.4987115615005</c:v>
                </c:pt>
                <c:pt idx="11">
                  <c:v>71.67517138959883</c:v>
                </c:pt>
              </c:numCache>
            </c:numRef>
          </c:val>
          <c:extLst>
            <c:ext xmlns:c16="http://schemas.microsoft.com/office/drawing/2014/chart" uri="{C3380CC4-5D6E-409C-BE32-E72D297353CC}">
              <c16:uniqueId val="{00000000-1DCB-4634-93B5-D6D42168F2BF}"/>
            </c:ext>
          </c:extLst>
        </c:ser>
        <c:ser>
          <c:idx val="1"/>
          <c:order val="1"/>
          <c:tx>
            <c:v/>
          </c:tx>
          <c:spPr>
            <a:solidFill>
              <a:schemeClr val="bg1"/>
            </a:solidFill>
            <a:ln>
              <a:noFill/>
            </a:ln>
            <a:effectLst/>
          </c:spPr>
          <c:cat>
            <c:strRef>
              <c:f>'Cost to Produce Forecast_correc'!$C$36:$N$36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'Cost to Produce Forecast_correc'!$C$43:$N$43</c:f>
              <c:numCache>
                <c:formatCode>"$"#,##0.00;[Red]\-"$"#,##0.00</c:formatCode>
                <c:ptCount val="12"/>
                <c:pt idx="0">
                  <c:v>32.51713711737181</c:v>
                </c:pt>
                <c:pt idx="1">
                  <c:v>35.264735189632809</c:v>
                </c:pt>
                <c:pt idx="2">
                  <c:v>36.504628055580312</c:v>
                </c:pt>
                <c:pt idx="3">
                  <c:v>37.650594020541789</c:v>
                </c:pt>
                <c:pt idx="4">
                  <c:v>40.267021500741549</c:v>
                </c:pt>
                <c:pt idx="5">
                  <c:v>38.690262453480763</c:v>
                </c:pt>
                <c:pt idx="6">
                  <c:v>36.940484253571256</c:v>
                </c:pt>
                <c:pt idx="7">
                  <c:v>35.697182545518508</c:v>
                </c:pt>
                <c:pt idx="8">
                  <c:v>34.439338298602451</c:v>
                </c:pt>
                <c:pt idx="9">
                  <c:v>34.054177114466519</c:v>
                </c:pt>
                <c:pt idx="10">
                  <c:v>34.109193011836801</c:v>
                </c:pt>
                <c:pt idx="11">
                  <c:v>33.672189399677414</c:v>
                </c:pt>
              </c:numCache>
            </c:numRef>
          </c:val>
          <c:extLst>
            <c:ext xmlns:c16="http://schemas.microsoft.com/office/drawing/2014/chart" uri="{C3380CC4-5D6E-409C-BE32-E72D297353CC}">
              <c16:uniqueId val="{00000001-1DCB-4634-93B5-D6D42168F2BF}"/>
            </c:ext>
          </c:extLst>
        </c:ser>
        <c:dLbls>
          <c:showLegendKey val="0"/>
          <c:showVal val="0"/>
          <c:showCatName val="0"/>
          <c:showSerName val="0"/>
          <c:showPercent val="0"/>
          <c:showBubbleSize val="0"/>
        </c:dLbls>
        <c:axId val="463427416"/>
        <c:axId val="463425448"/>
      </c:areaChart>
      <c:lineChart>
        <c:grouping val="standard"/>
        <c:varyColors val="0"/>
        <c:ser>
          <c:idx val="2"/>
          <c:order val="2"/>
          <c:tx>
            <c:v>Forecast</c:v>
          </c:tx>
          <c:spPr>
            <a:ln w="28575" cap="rnd">
              <a:solidFill>
                <a:schemeClr val="accent3"/>
              </a:solidFill>
              <a:round/>
            </a:ln>
            <a:effectLst/>
          </c:spPr>
          <c:marker>
            <c:symbol val="none"/>
          </c:marker>
          <c:dLbls>
            <c:spPr>
              <a:solidFill>
                <a:schemeClr val="accent5">
                  <a:lumMod val="20000"/>
                  <a:lumOff val="80000"/>
                </a:schemeClr>
              </a:solid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'Cost to Produce Forecast_correc'!$C$11:$N$11</c:f>
              <c:numCache>
                <c:formatCode>"$"#,##0.00;[Red]\-"$"#,##0.00</c:formatCode>
                <c:ptCount val="12"/>
                <c:pt idx="0">
                  <c:v>38.943067984802724</c:v>
                </c:pt>
                <c:pt idx="1">
                  <c:v>40.982085995288685</c:v>
                </c:pt>
                <c:pt idx="2">
                  <c:v>44.817619174921163</c:v>
                </c:pt>
                <c:pt idx="3">
                  <c:v>44.361881339882686</c:v>
                </c:pt>
                <c:pt idx="4">
                  <c:v>47.651292660949061</c:v>
                </c:pt>
                <c:pt idx="5">
                  <c:v>50.263580785289378</c:v>
                </c:pt>
                <c:pt idx="6">
                  <c:v>56.222393729850936</c:v>
                </c:pt>
                <c:pt idx="7">
                  <c:v>62.274076170740628</c:v>
                </c:pt>
                <c:pt idx="8">
                  <c:v>69.446144140815235</c:v>
                </c:pt>
                <c:pt idx="9">
                  <c:v>74.315847830643136</c:v>
                </c:pt>
                <c:pt idx="10">
                  <c:v>72.4987115615005</c:v>
                </c:pt>
                <c:pt idx="11">
                  <c:v>71.67517138959883</c:v>
                </c:pt>
              </c:numCache>
            </c:numRef>
          </c:val>
          <c:smooth val="0"/>
          <c:extLst>
            <c:ext xmlns:c16="http://schemas.microsoft.com/office/drawing/2014/chart" uri="{C3380CC4-5D6E-409C-BE32-E72D297353CC}">
              <c16:uniqueId val="{00000002-1DCB-4634-93B5-D6D42168F2BF}"/>
            </c:ext>
          </c:extLst>
        </c:ser>
        <c:ser>
          <c:idx val="3"/>
          <c:order val="3"/>
          <c:tx>
            <c:v>Actuals</c:v>
          </c:tx>
          <c:spPr>
            <a:ln w="28575" cap="rnd">
              <a:solidFill>
                <a:schemeClr val="accent4"/>
              </a:solidFill>
              <a:round/>
            </a:ln>
            <a:effectLst/>
          </c:spPr>
          <c:marker>
            <c:symbol val="none"/>
          </c:marker>
          <c:dLbls>
            <c:spPr>
              <a:solidFill>
                <a:schemeClr val="accent4">
                  <a:lumMod val="20000"/>
                  <a:lumOff val="80000"/>
                </a:schemeClr>
              </a:solid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b"/>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'Cost to Produce Forecast_correc'!$C$43:$N$43</c:f>
              <c:numCache>
                <c:formatCode>"$"#,##0.00;[Red]\-"$"#,##0.00</c:formatCode>
                <c:ptCount val="12"/>
                <c:pt idx="0">
                  <c:v>32.51713711737181</c:v>
                </c:pt>
                <c:pt idx="1">
                  <c:v>35.264735189632809</c:v>
                </c:pt>
                <c:pt idx="2">
                  <c:v>36.504628055580312</c:v>
                </c:pt>
                <c:pt idx="3">
                  <c:v>37.650594020541789</c:v>
                </c:pt>
                <c:pt idx="4">
                  <c:v>40.267021500741549</c:v>
                </c:pt>
                <c:pt idx="5">
                  <c:v>38.690262453480763</c:v>
                </c:pt>
                <c:pt idx="6">
                  <c:v>36.940484253571256</c:v>
                </c:pt>
                <c:pt idx="7">
                  <c:v>35.697182545518508</c:v>
                </c:pt>
                <c:pt idx="8">
                  <c:v>34.439338298602451</c:v>
                </c:pt>
                <c:pt idx="9">
                  <c:v>34.054177114466519</c:v>
                </c:pt>
                <c:pt idx="10">
                  <c:v>34.109193011836801</c:v>
                </c:pt>
                <c:pt idx="11">
                  <c:v>33.672189399677414</c:v>
                </c:pt>
              </c:numCache>
            </c:numRef>
          </c:val>
          <c:smooth val="0"/>
          <c:extLst>
            <c:ext xmlns:c16="http://schemas.microsoft.com/office/drawing/2014/chart" uri="{C3380CC4-5D6E-409C-BE32-E72D297353CC}">
              <c16:uniqueId val="{00000003-1DCB-4634-93B5-D6D42168F2BF}"/>
            </c:ext>
          </c:extLst>
        </c:ser>
        <c:dLbls>
          <c:showLegendKey val="0"/>
          <c:showVal val="0"/>
          <c:showCatName val="0"/>
          <c:showSerName val="0"/>
          <c:showPercent val="0"/>
          <c:showBubbleSize val="0"/>
        </c:dLbls>
        <c:marker val="1"/>
        <c:smooth val="0"/>
        <c:axId val="463427416"/>
        <c:axId val="463425448"/>
      </c:lineChart>
      <c:catAx>
        <c:axId val="4634274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63425448"/>
        <c:crosses val="autoZero"/>
        <c:auto val="1"/>
        <c:lblAlgn val="ctr"/>
        <c:lblOffset val="100"/>
        <c:noMultiLvlLbl val="0"/>
      </c:catAx>
      <c:valAx>
        <c:axId val="463425448"/>
        <c:scaling>
          <c:orientation val="minMax"/>
        </c:scaling>
        <c:delete val="0"/>
        <c:axPos val="l"/>
        <c:numFmt formatCode="&quot;$&quot;#,##0.0&quot;/MegaLitre&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63427416"/>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400" b="1">
                <a:effectLst/>
              </a:rPr>
              <a:t>FY13/14 </a:t>
            </a:r>
            <a:r>
              <a:rPr lang="en-US" sz="1400" b="1">
                <a:effectLst/>
              </a:rPr>
              <a:t>Actual Operating Expenses vs </a:t>
            </a:r>
            <a:endParaRPr lang="en-US" sz="1400">
              <a:effectLst/>
            </a:endParaRPr>
          </a:p>
          <a:p>
            <a:pPr>
              <a:defRPr/>
            </a:pPr>
            <a:r>
              <a:rPr lang="en-AU" sz="1400" b="1">
                <a:effectLst/>
              </a:rPr>
              <a:t>FY14/15 </a:t>
            </a:r>
            <a:r>
              <a:rPr lang="en-US" sz="1400" b="1">
                <a:effectLst/>
              </a:rPr>
              <a:t>Forecast [Overall]</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'Op expenses correct'!$A$4</c:f>
              <c:strCache>
                <c:ptCount val="1"/>
                <c:pt idx="0">
                  <c:v>Forecast</c:v>
                </c:pt>
              </c:strCache>
            </c:strRef>
          </c:tx>
          <c:spPr>
            <a:ln w="28575" cap="rnd">
              <a:solidFill>
                <a:schemeClr val="bg1">
                  <a:lumMod val="65000"/>
                </a:schemeClr>
              </a:solidFill>
              <a:round/>
            </a:ln>
            <a:effectLst/>
          </c:spPr>
          <c:marker>
            <c:symbol val="circle"/>
            <c:size val="5"/>
            <c:spPr>
              <a:solidFill>
                <a:schemeClr val="bg1">
                  <a:lumMod val="65000"/>
                </a:schemeClr>
              </a:solidFill>
              <a:ln w="9525">
                <a:noFill/>
              </a:ln>
              <a:effectLst/>
            </c:spPr>
          </c:marker>
          <c:cat>
            <c:strRef>
              <c:f>'Op expenses correct'!$B$3:$M$3</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'Op expenses correct'!$B$4:$M$4</c:f>
              <c:numCache>
                <c:formatCode>"$"#,##0.00;[Red]\-"$"#,##0.00</c:formatCode>
                <c:ptCount val="12"/>
                <c:pt idx="0">
                  <c:v>22183213.865999997</c:v>
                </c:pt>
                <c:pt idx="1">
                  <c:v>24537342.744000003</c:v>
                </c:pt>
                <c:pt idx="2">
                  <c:v>29425008.287999999</c:v>
                </c:pt>
                <c:pt idx="3">
                  <c:v>26510221.404000003</c:v>
                </c:pt>
                <c:pt idx="4">
                  <c:v>32880525.812499996</c:v>
                </c:pt>
                <c:pt idx="5">
                  <c:v>32031858.149599999</c:v>
                </c:pt>
                <c:pt idx="6">
                  <c:v>29265881.509999998</c:v>
                </c:pt>
                <c:pt idx="7">
                  <c:v>30431293.610699996</c:v>
                </c:pt>
                <c:pt idx="8">
                  <c:v>32952606.978299994</c:v>
                </c:pt>
                <c:pt idx="9">
                  <c:v>27390306.795000002</c:v>
                </c:pt>
                <c:pt idx="10">
                  <c:v>32404002.504999999</c:v>
                </c:pt>
                <c:pt idx="11">
                  <c:v>36147266.994999997</c:v>
                </c:pt>
              </c:numCache>
            </c:numRef>
          </c:val>
          <c:smooth val="0"/>
          <c:extLst>
            <c:ext xmlns:c16="http://schemas.microsoft.com/office/drawing/2014/chart" uri="{C3380CC4-5D6E-409C-BE32-E72D297353CC}">
              <c16:uniqueId val="{00000000-CDF2-4E15-8DE8-C5BB6E70DD73}"/>
            </c:ext>
          </c:extLst>
        </c:ser>
        <c:ser>
          <c:idx val="1"/>
          <c:order val="1"/>
          <c:tx>
            <c:strRef>
              <c:f>'Op expenses correct'!$A$5</c:f>
              <c:strCache>
                <c:ptCount val="1"/>
                <c:pt idx="0">
                  <c:v>Actual</c:v>
                </c:pt>
              </c:strCache>
            </c:strRef>
          </c:tx>
          <c:spPr>
            <a:ln w="28575" cap="rnd">
              <a:solidFill>
                <a:schemeClr val="accent4"/>
              </a:solidFill>
              <a:round/>
            </a:ln>
            <a:effectLst/>
          </c:spPr>
          <c:marker>
            <c:symbol val="circle"/>
            <c:size val="5"/>
            <c:spPr>
              <a:solidFill>
                <a:schemeClr val="accent4"/>
              </a:solidFill>
              <a:ln w="9525">
                <a:noFill/>
              </a:ln>
              <a:effectLst/>
            </c:spPr>
          </c:marker>
          <c:cat>
            <c:strRef>
              <c:f>'Op expenses correct'!$B$3:$M$3</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'Op expenses correct'!$B$5:$M$5</c:f>
              <c:numCache>
                <c:formatCode>"$"#,##0.00;[Red]\-"$"#,##0.00</c:formatCode>
                <c:ptCount val="12"/>
                <c:pt idx="0">
                  <c:v>19933122.77999999</c:v>
                </c:pt>
                <c:pt idx="1">
                  <c:v>22503896.370000001</c:v>
                </c:pt>
                <c:pt idx="2">
                  <c:v>23089363.00999999</c:v>
                </c:pt>
                <c:pt idx="3">
                  <c:v>26762248.57</c:v>
                </c:pt>
                <c:pt idx="4">
                  <c:v>27680853.149999999</c:v>
                </c:pt>
                <c:pt idx="5">
                  <c:v>16659692.230000002</c:v>
                </c:pt>
                <c:pt idx="6">
                  <c:v>17060488.77</c:v>
                </c:pt>
                <c:pt idx="7">
                  <c:v>17650757.789999999</c:v>
                </c:pt>
                <c:pt idx="8">
                  <c:v>17735456.25</c:v>
                </c:pt>
                <c:pt idx="9">
                  <c:v>16787821.260000002</c:v>
                </c:pt>
                <c:pt idx="10">
                  <c:v>19532917.230000004</c:v>
                </c:pt>
                <c:pt idx="11">
                  <c:v>15873220.780000001</c:v>
                </c:pt>
              </c:numCache>
            </c:numRef>
          </c:val>
          <c:smooth val="0"/>
          <c:extLst>
            <c:ext xmlns:c16="http://schemas.microsoft.com/office/drawing/2014/chart" uri="{C3380CC4-5D6E-409C-BE32-E72D297353CC}">
              <c16:uniqueId val="{00000001-CDF2-4E15-8DE8-C5BB6E70DD73}"/>
            </c:ext>
          </c:extLst>
        </c:ser>
        <c:dLbls>
          <c:showLegendKey val="0"/>
          <c:showVal val="0"/>
          <c:showCatName val="0"/>
          <c:showSerName val="0"/>
          <c:showPercent val="0"/>
          <c:showBubbleSize val="0"/>
        </c:dLbls>
        <c:marker val="1"/>
        <c:smooth val="0"/>
        <c:axId val="562693808"/>
        <c:axId val="562695448"/>
      </c:lineChart>
      <c:catAx>
        <c:axId val="562693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695448"/>
        <c:crosses val="autoZero"/>
        <c:auto val="1"/>
        <c:lblAlgn val="ctr"/>
        <c:lblOffset val="100"/>
        <c:noMultiLvlLbl val="0"/>
      </c:catAx>
      <c:valAx>
        <c:axId val="56269544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6938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a:t>Cost to Produce $/ML</a:t>
            </a:r>
            <a:r>
              <a:rPr lang="en-AU" baseline="0"/>
              <a:t> versus Market Price</a:t>
            </a:r>
            <a:endParaRPr lang="en-AU"/>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1"/>
          <c:order val="0"/>
          <c:tx>
            <c:strRef>
              <c:f>'Pseudo Cost Curve'!$B$15</c:f>
              <c:strCache>
                <c:ptCount val="1"/>
                <c:pt idx="0">
                  <c:v>Jutik</c:v>
                </c:pt>
              </c:strCache>
            </c:strRef>
          </c:tx>
          <c:spPr>
            <a:solidFill>
              <a:schemeClr val="accent5">
                <a:tint val="77000"/>
              </a:schemeClr>
            </a:solidFill>
            <a:ln>
              <a:noFill/>
            </a:ln>
            <a:effectLst/>
          </c:spPr>
          <c:dLbls>
            <c:dLbl>
              <c:idx val="0"/>
              <c:layout>
                <c:manualLayout>
                  <c:x val="5.6939501779359428E-2"/>
                  <c:y val="-0.14600550964187328"/>
                </c:manualLayout>
              </c:layout>
              <c:numFmt formatCode="&quot;$&quot;#,##0.00"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C8B7-4E7B-A6ED-F7319E3D925D}"/>
                </c:ext>
              </c:extLst>
            </c:dLbl>
            <c:dLbl>
              <c:idx val="1"/>
              <c:delete val="1"/>
              <c:extLst>
                <c:ext xmlns:c15="http://schemas.microsoft.com/office/drawing/2012/chart" uri="{CE6537A1-D6FC-4f65-9D91-7224C49458BB}"/>
                <c:ext xmlns:c16="http://schemas.microsoft.com/office/drawing/2014/chart" uri="{C3380CC4-5D6E-409C-BE32-E72D297353CC}">
                  <c16:uniqueId val="{00000001-C8B7-4E7B-A6ED-F7319E3D925D}"/>
                </c:ext>
              </c:extLst>
            </c:dLbl>
            <c:dLbl>
              <c:idx val="2"/>
              <c:delete val="1"/>
              <c:extLst>
                <c:ext xmlns:c15="http://schemas.microsoft.com/office/drawing/2012/chart" uri="{CE6537A1-D6FC-4f65-9D91-7224C49458BB}"/>
                <c:ext xmlns:c16="http://schemas.microsoft.com/office/drawing/2014/chart" uri="{C3380CC4-5D6E-409C-BE32-E72D297353CC}">
                  <c16:uniqueId val="{00000002-C8B7-4E7B-A6ED-F7319E3D925D}"/>
                </c:ext>
              </c:extLst>
            </c:dLbl>
            <c:dLbl>
              <c:idx val="3"/>
              <c:delete val="1"/>
              <c:extLst>
                <c:ext xmlns:c15="http://schemas.microsoft.com/office/drawing/2012/chart" uri="{CE6537A1-D6FC-4f65-9D91-7224C49458BB}"/>
                <c:ext xmlns:c16="http://schemas.microsoft.com/office/drawing/2014/chart" uri="{C3380CC4-5D6E-409C-BE32-E72D297353CC}">
                  <c16:uniqueId val="{00000003-C8B7-4E7B-A6ED-F7319E3D925D}"/>
                </c:ext>
              </c:extLst>
            </c:dLbl>
            <c:dLbl>
              <c:idx val="4"/>
              <c:delete val="1"/>
              <c:extLst>
                <c:ext xmlns:c15="http://schemas.microsoft.com/office/drawing/2012/chart" uri="{CE6537A1-D6FC-4f65-9D91-7224C49458BB}"/>
                <c:ext xmlns:c16="http://schemas.microsoft.com/office/drawing/2014/chart" uri="{C3380CC4-5D6E-409C-BE32-E72D297353CC}">
                  <c16:uniqueId val="{00000004-C8B7-4E7B-A6ED-F7319E3D925D}"/>
                </c:ext>
              </c:extLst>
            </c:dLbl>
            <c:dLbl>
              <c:idx val="5"/>
              <c:delete val="1"/>
              <c:extLst>
                <c:ext xmlns:c15="http://schemas.microsoft.com/office/drawing/2012/chart" uri="{CE6537A1-D6FC-4f65-9D91-7224C49458BB}"/>
                <c:ext xmlns:c16="http://schemas.microsoft.com/office/drawing/2014/chart" uri="{C3380CC4-5D6E-409C-BE32-E72D297353CC}">
                  <c16:uniqueId val="{00000005-C8B7-4E7B-A6ED-F7319E3D925D}"/>
                </c:ext>
              </c:extLst>
            </c:dLbl>
            <c:dLbl>
              <c:idx val="6"/>
              <c:delete val="1"/>
              <c:extLst>
                <c:ext xmlns:c15="http://schemas.microsoft.com/office/drawing/2012/chart" uri="{CE6537A1-D6FC-4f65-9D91-7224C49458BB}"/>
                <c:ext xmlns:c16="http://schemas.microsoft.com/office/drawing/2014/chart" uri="{C3380CC4-5D6E-409C-BE32-E72D297353CC}">
                  <c16:uniqueId val="{00000006-C8B7-4E7B-A6ED-F7319E3D925D}"/>
                </c:ext>
              </c:extLst>
            </c:dLbl>
            <c:dLbl>
              <c:idx val="7"/>
              <c:delete val="1"/>
              <c:extLst>
                <c:ext xmlns:c15="http://schemas.microsoft.com/office/drawing/2012/chart" uri="{CE6537A1-D6FC-4f65-9D91-7224C49458BB}"/>
                <c:ext xmlns:c16="http://schemas.microsoft.com/office/drawing/2014/chart" uri="{C3380CC4-5D6E-409C-BE32-E72D297353CC}">
                  <c16:uniqueId val="{00000007-C8B7-4E7B-A6ED-F7319E3D925D}"/>
                </c:ext>
              </c:extLst>
            </c:dLbl>
            <c:dLbl>
              <c:idx val="8"/>
              <c:delete val="1"/>
              <c:extLst>
                <c:ext xmlns:c15="http://schemas.microsoft.com/office/drawing/2012/chart" uri="{CE6537A1-D6FC-4f65-9D91-7224C49458BB}"/>
                <c:ext xmlns:c16="http://schemas.microsoft.com/office/drawing/2014/chart" uri="{C3380CC4-5D6E-409C-BE32-E72D297353CC}">
                  <c16:uniqueId val="{00000008-C8B7-4E7B-A6ED-F7319E3D925D}"/>
                </c:ext>
              </c:extLst>
            </c:dLbl>
            <c:dLbl>
              <c:idx val="9"/>
              <c:delete val="1"/>
              <c:extLst>
                <c:ext xmlns:c15="http://schemas.microsoft.com/office/drawing/2012/chart" uri="{CE6537A1-D6FC-4f65-9D91-7224C49458BB}"/>
                <c:ext xmlns:c16="http://schemas.microsoft.com/office/drawing/2014/chart" uri="{C3380CC4-5D6E-409C-BE32-E72D297353CC}">
                  <c16:uniqueId val="{00000009-C8B7-4E7B-A6ED-F7319E3D925D}"/>
                </c:ext>
              </c:extLst>
            </c:dLbl>
            <c:dLbl>
              <c:idx val="10"/>
              <c:delete val="1"/>
              <c:extLst>
                <c:ext xmlns:c15="http://schemas.microsoft.com/office/drawing/2012/chart" uri="{CE6537A1-D6FC-4f65-9D91-7224C49458BB}"/>
                <c:ext xmlns:c16="http://schemas.microsoft.com/office/drawing/2014/chart" uri="{C3380CC4-5D6E-409C-BE32-E72D297353CC}">
                  <c16:uniqueId val="{0000000A-C8B7-4E7B-A6ED-F7319E3D925D}"/>
                </c:ext>
              </c:extLst>
            </c:dLbl>
            <c:numFmt formatCode="&quot;$&quot;#,##0.00"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Curve'!$B$16:$B$26</c:f>
              <c:numCache>
                <c:formatCode>"$"#,##0.00;[Red]\-"$"#,##0.00</c:formatCode>
                <c:ptCount val="11"/>
                <c:pt idx="0">
                  <c:v>38.5209934230272</c:v>
                </c:pt>
                <c:pt idx="1">
                  <c:v>38.5209934230272</c:v>
                </c:pt>
                <c:pt idx="2" formatCode="General">
                  <c:v>0</c:v>
                </c:pt>
                <c:pt idx="3" formatCode="General">
                  <c:v>0</c:v>
                </c:pt>
                <c:pt idx="4" formatCode="General">
                  <c:v>0</c:v>
                </c:pt>
                <c:pt idx="5" formatCode="General">
                  <c:v>0</c:v>
                </c:pt>
                <c:pt idx="6" formatCode="General">
                  <c:v>0</c:v>
                </c:pt>
                <c:pt idx="7" formatCode="General">
                  <c:v>0</c:v>
                </c:pt>
                <c:pt idx="8" formatCode="General">
                  <c:v>0</c:v>
                </c:pt>
                <c:pt idx="9" formatCode="General">
                  <c:v>0</c:v>
                </c:pt>
                <c:pt idx="10" formatCode="General">
                  <c:v>0</c:v>
                </c:pt>
              </c:numCache>
            </c:numRef>
          </c:val>
          <c:extLst>
            <c:ext xmlns:c16="http://schemas.microsoft.com/office/drawing/2014/chart" uri="{C3380CC4-5D6E-409C-BE32-E72D297353CC}">
              <c16:uniqueId val="{0000000B-C8B7-4E7B-A6ED-F7319E3D925D}"/>
            </c:ext>
          </c:extLst>
        </c:ser>
        <c:ser>
          <c:idx val="2"/>
          <c:order val="1"/>
          <c:tx>
            <c:strRef>
              <c:f>'Pseudo Cost Curve'!$C$15</c:f>
              <c:strCache>
                <c:ptCount val="1"/>
                <c:pt idx="0">
                  <c:v>Kootha</c:v>
                </c:pt>
              </c:strCache>
            </c:strRef>
          </c:tx>
          <c:spPr>
            <a:solidFill>
              <a:schemeClr val="accent5"/>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0C-C8B7-4E7B-A6ED-F7319E3D925D}"/>
                </c:ext>
              </c:extLst>
            </c:dLbl>
            <c:dLbl>
              <c:idx val="1"/>
              <c:delete val="1"/>
              <c:extLst>
                <c:ext xmlns:c15="http://schemas.microsoft.com/office/drawing/2012/chart" uri="{CE6537A1-D6FC-4f65-9D91-7224C49458BB}"/>
                <c:ext xmlns:c16="http://schemas.microsoft.com/office/drawing/2014/chart" uri="{C3380CC4-5D6E-409C-BE32-E72D297353CC}">
                  <c16:uniqueId val="{0000000D-C8B7-4E7B-A6ED-F7319E3D925D}"/>
                </c:ext>
              </c:extLst>
            </c:dLbl>
            <c:dLbl>
              <c:idx val="2"/>
              <c:delete val="1"/>
              <c:extLst>
                <c:ext xmlns:c15="http://schemas.microsoft.com/office/drawing/2012/chart" uri="{CE6537A1-D6FC-4f65-9D91-7224C49458BB}"/>
                <c:ext xmlns:c16="http://schemas.microsoft.com/office/drawing/2014/chart" uri="{C3380CC4-5D6E-409C-BE32-E72D297353CC}">
                  <c16:uniqueId val="{0000000E-C8B7-4E7B-A6ED-F7319E3D925D}"/>
                </c:ext>
              </c:extLst>
            </c:dLbl>
            <c:dLbl>
              <c:idx val="3"/>
              <c:layout>
                <c:manualLayout>
                  <c:x val="5.4528339662460054E-2"/>
                  <c:y val="-0.19167886669952089"/>
                </c:manualLayout>
              </c:layout>
              <c:tx>
                <c:rich>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fld id="{54267498-A53C-4DC8-9364-32CCA69D9797}" type="SERIESNAME">
                      <a:rPr lang="en-US"/>
                      <a:pPr>
                        <a:defRPr b="1"/>
                      </a:pPr>
                      <a:t>[SERIES NAME]</a:t>
                    </a:fld>
                    <a:r>
                      <a:rPr lang="en-US" baseline="0"/>
                      <a:t>
</a:t>
                    </a:r>
                    <a:fld id="{B74C2138-F507-4B0D-BACC-66B3C4180BD1}" type="VALUE">
                      <a:rPr lang="en-US" baseline="0"/>
                      <a:pPr>
                        <a:defRPr b="1"/>
                      </a:pPr>
                      <a:t>[VALUE]</a:t>
                    </a:fld>
                    <a:endParaRPr lang="en-US" baseline="0"/>
                  </a:p>
                </c:rich>
              </c:tx>
              <c:numFmt formatCode="&quot;$&quot;#,##0.00"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F-C8B7-4E7B-A6ED-F7319E3D925D}"/>
                </c:ext>
              </c:extLst>
            </c:dLbl>
            <c:dLbl>
              <c:idx val="4"/>
              <c:delete val="1"/>
              <c:extLst>
                <c:ext xmlns:c15="http://schemas.microsoft.com/office/drawing/2012/chart" uri="{CE6537A1-D6FC-4f65-9D91-7224C49458BB}"/>
                <c:ext xmlns:c16="http://schemas.microsoft.com/office/drawing/2014/chart" uri="{C3380CC4-5D6E-409C-BE32-E72D297353CC}">
                  <c16:uniqueId val="{00000010-C8B7-4E7B-A6ED-F7319E3D925D}"/>
                </c:ext>
              </c:extLst>
            </c:dLbl>
            <c:dLbl>
              <c:idx val="5"/>
              <c:delete val="1"/>
              <c:extLst>
                <c:ext xmlns:c15="http://schemas.microsoft.com/office/drawing/2012/chart" uri="{CE6537A1-D6FC-4f65-9D91-7224C49458BB}"/>
                <c:ext xmlns:c16="http://schemas.microsoft.com/office/drawing/2014/chart" uri="{C3380CC4-5D6E-409C-BE32-E72D297353CC}">
                  <c16:uniqueId val="{00000011-C8B7-4E7B-A6ED-F7319E3D925D}"/>
                </c:ext>
              </c:extLst>
            </c:dLbl>
            <c:dLbl>
              <c:idx val="6"/>
              <c:delete val="1"/>
              <c:extLst>
                <c:ext xmlns:c15="http://schemas.microsoft.com/office/drawing/2012/chart" uri="{CE6537A1-D6FC-4f65-9D91-7224C49458BB}"/>
                <c:ext xmlns:c16="http://schemas.microsoft.com/office/drawing/2014/chart" uri="{C3380CC4-5D6E-409C-BE32-E72D297353CC}">
                  <c16:uniqueId val="{00000012-C8B7-4E7B-A6ED-F7319E3D925D}"/>
                </c:ext>
              </c:extLst>
            </c:dLbl>
            <c:dLbl>
              <c:idx val="7"/>
              <c:delete val="1"/>
              <c:extLst>
                <c:ext xmlns:c15="http://schemas.microsoft.com/office/drawing/2012/chart" uri="{CE6537A1-D6FC-4f65-9D91-7224C49458BB}"/>
                <c:ext xmlns:c16="http://schemas.microsoft.com/office/drawing/2014/chart" uri="{C3380CC4-5D6E-409C-BE32-E72D297353CC}">
                  <c16:uniqueId val="{00000013-C8B7-4E7B-A6ED-F7319E3D925D}"/>
                </c:ext>
              </c:extLst>
            </c:dLbl>
            <c:dLbl>
              <c:idx val="8"/>
              <c:delete val="1"/>
              <c:extLst>
                <c:ext xmlns:c15="http://schemas.microsoft.com/office/drawing/2012/chart" uri="{CE6537A1-D6FC-4f65-9D91-7224C49458BB}"/>
                <c:ext xmlns:c16="http://schemas.microsoft.com/office/drawing/2014/chart" uri="{C3380CC4-5D6E-409C-BE32-E72D297353CC}">
                  <c16:uniqueId val="{00000014-C8B7-4E7B-A6ED-F7319E3D925D}"/>
                </c:ext>
              </c:extLst>
            </c:dLbl>
            <c:dLbl>
              <c:idx val="9"/>
              <c:delete val="1"/>
              <c:extLst>
                <c:ext xmlns:c15="http://schemas.microsoft.com/office/drawing/2012/chart" uri="{CE6537A1-D6FC-4f65-9D91-7224C49458BB}"/>
                <c:ext xmlns:c16="http://schemas.microsoft.com/office/drawing/2014/chart" uri="{C3380CC4-5D6E-409C-BE32-E72D297353CC}">
                  <c16:uniqueId val="{00000015-C8B7-4E7B-A6ED-F7319E3D925D}"/>
                </c:ext>
              </c:extLst>
            </c:dLbl>
            <c:dLbl>
              <c:idx val="10"/>
              <c:delete val="1"/>
              <c:extLst>
                <c:ext xmlns:c15="http://schemas.microsoft.com/office/drawing/2012/chart" uri="{CE6537A1-D6FC-4f65-9D91-7224C49458BB}"/>
                <c:ext xmlns:c16="http://schemas.microsoft.com/office/drawing/2014/chart" uri="{C3380CC4-5D6E-409C-BE32-E72D297353CC}">
                  <c16:uniqueId val="{00000016-C8B7-4E7B-A6ED-F7319E3D925D}"/>
                </c:ext>
              </c:extLst>
            </c:dLbl>
            <c:numFmt formatCode="&quot;$&quot;#,##0.00"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Curve'!$C$16:$C$26</c:f>
              <c:numCache>
                <c:formatCode>General</c:formatCode>
                <c:ptCount val="11"/>
                <c:pt idx="0">
                  <c:v>0</c:v>
                </c:pt>
                <c:pt idx="1">
                  <c:v>0</c:v>
                </c:pt>
                <c:pt idx="2">
                  <c:v>0</c:v>
                </c:pt>
                <c:pt idx="3" formatCode="&quot;$&quot;#,##0.00;[Red]\-&quot;$&quot;#,##0.00">
                  <c:v>56.152550267502647</c:v>
                </c:pt>
                <c:pt idx="4" formatCode="&quot;$&quot;#,##0.00;[Red]\-&quot;$&quot;#,##0.00">
                  <c:v>56.152550267502647</c:v>
                </c:pt>
                <c:pt idx="5">
                  <c:v>0</c:v>
                </c:pt>
                <c:pt idx="6">
                  <c:v>0</c:v>
                </c:pt>
                <c:pt idx="7">
                  <c:v>0</c:v>
                </c:pt>
                <c:pt idx="8">
                  <c:v>0</c:v>
                </c:pt>
                <c:pt idx="9">
                  <c:v>0</c:v>
                </c:pt>
                <c:pt idx="10">
                  <c:v>0</c:v>
                </c:pt>
              </c:numCache>
            </c:numRef>
          </c:val>
          <c:extLst>
            <c:ext xmlns:c16="http://schemas.microsoft.com/office/drawing/2014/chart" uri="{C3380CC4-5D6E-409C-BE32-E72D297353CC}">
              <c16:uniqueId val="{00000017-C8B7-4E7B-A6ED-F7319E3D925D}"/>
            </c:ext>
          </c:extLst>
        </c:ser>
        <c:ser>
          <c:idx val="3"/>
          <c:order val="2"/>
          <c:tx>
            <c:strRef>
              <c:f>'Pseudo Cost Curve'!$D$15</c:f>
              <c:strCache>
                <c:ptCount val="1"/>
                <c:pt idx="0">
                  <c:v>Surjek</c:v>
                </c:pt>
              </c:strCache>
            </c:strRef>
          </c:tx>
          <c:spPr>
            <a:solidFill>
              <a:schemeClr val="accent5">
                <a:shade val="76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18-C8B7-4E7B-A6ED-F7319E3D925D}"/>
                </c:ext>
              </c:extLst>
            </c:dLbl>
            <c:dLbl>
              <c:idx val="1"/>
              <c:delete val="1"/>
              <c:extLst>
                <c:ext xmlns:c15="http://schemas.microsoft.com/office/drawing/2012/chart" uri="{CE6537A1-D6FC-4f65-9D91-7224C49458BB}"/>
                <c:ext xmlns:c16="http://schemas.microsoft.com/office/drawing/2014/chart" uri="{C3380CC4-5D6E-409C-BE32-E72D297353CC}">
                  <c16:uniqueId val="{00000019-C8B7-4E7B-A6ED-F7319E3D925D}"/>
                </c:ext>
              </c:extLst>
            </c:dLbl>
            <c:dLbl>
              <c:idx val="2"/>
              <c:delete val="1"/>
              <c:extLst>
                <c:ext xmlns:c15="http://schemas.microsoft.com/office/drawing/2012/chart" uri="{CE6537A1-D6FC-4f65-9D91-7224C49458BB}"/>
                <c:ext xmlns:c16="http://schemas.microsoft.com/office/drawing/2014/chart" uri="{C3380CC4-5D6E-409C-BE32-E72D297353CC}">
                  <c16:uniqueId val="{0000001A-C8B7-4E7B-A6ED-F7319E3D925D}"/>
                </c:ext>
              </c:extLst>
            </c:dLbl>
            <c:dLbl>
              <c:idx val="3"/>
              <c:delete val="1"/>
              <c:extLst>
                <c:ext xmlns:c15="http://schemas.microsoft.com/office/drawing/2012/chart" uri="{CE6537A1-D6FC-4f65-9D91-7224C49458BB}"/>
                <c:ext xmlns:c16="http://schemas.microsoft.com/office/drawing/2014/chart" uri="{C3380CC4-5D6E-409C-BE32-E72D297353CC}">
                  <c16:uniqueId val="{0000001B-C8B7-4E7B-A6ED-F7319E3D925D}"/>
                </c:ext>
              </c:extLst>
            </c:dLbl>
            <c:dLbl>
              <c:idx val="4"/>
              <c:delete val="1"/>
              <c:extLst>
                <c:ext xmlns:c15="http://schemas.microsoft.com/office/drawing/2012/chart" uri="{CE6537A1-D6FC-4f65-9D91-7224C49458BB}"/>
                <c:ext xmlns:c16="http://schemas.microsoft.com/office/drawing/2014/chart" uri="{C3380CC4-5D6E-409C-BE32-E72D297353CC}">
                  <c16:uniqueId val="{0000001C-C8B7-4E7B-A6ED-F7319E3D925D}"/>
                </c:ext>
              </c:extLst>
            </c:dLbl>
            <c:dLbl>
              <c:idx val="5"/>
              <c:delete val="1"/>
              <c:extLst>
                <c:ext xmlns:c15="http://schemas.microsoft.com/office/drawing/2012/chart" uri="{CE6537A1-D6FC-4f65-9D91-7224C49458BB}"/>
                <c:ext xmlns:c16="http://schemas.microsoft.com/office/drawing/2014/chart" uri="{C3380CC4-5D6E-409C-BE32-E72D297353CC}">
                  <c16:uniqueId val="{0000001D-C8B7-4E7B-A6ED-F7319E3D925D}"/>
                </c:ext>
              </c:extLst>
            </c:dLbl>
            <c:dLbl>
              <c:idx val="6"/>
              <c:layout>
                <c:manualLayout>
                  <c:x val="8.890449897082367E-2"/>
                  <c:y val="-0.36511471550059738"/>
                </c:manualLayout>
              </c:layout>
              <c:numFmt formatCode="&quot;$&quot;#,##0.00_);[Red]\(&quot;$&quot;#,##0.00\)"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1E-C8B7-4E7B-A6ED-F7319E3D925D}"/>
                </c:ext>
              </c:extLst>
            </c:dLbl>
            <c:dLbl>
              <c:idx val="7"/>
              <c:delete val="1"/>
              <c:extLst>
                <c:ext xmlns:c15="http://schemas.microsoft.com/office/drawing/2012/chart" uri="{CE6537A1-D6FC-4f65-9D91-7224C49458BB}"/>
                <c:ext xmlns:c16="http://schemas.microsoft.com/office/drawing/2014/chart" uri="{C3380CC4-5D6E-409C-BE32-E72D297353CC}">
                  <c16:uniqueId val="{0000001F-C8B7-4E7B-A6ED-F7319E3D925D}"/>
                </c:ext>
              </c:extLst>
            </c:dLbl>
            <c:dLbl>
              <c:idx val="8"/>
              <c:delete val="1"/>
              <c:extLst>
                <c:ext xmlns:c15="http://schemas.microsoft.com/office/drawing/2012/chart" uri="{CE6537A1-D6FC-4f65-9D91-7224C49458BB}"/>
                <c:ext xmlns:c16="http://schemas.microsoft.com/office/drawing/2014/chart" uri="{C3380CC4-5D6E-409C-BE32-E72D297353CC}">
                  <c16:uniqueId val="{00000020-C8B7-4E7B-A6ED-F7319E3D925D}"/>
                </c:ext>
              </c:extLst>
            </c:dLbl>
            <c:dLbl>
              <c:idx val="9"/>
              <c:delete val="1"/>
              <c:extLst>
                <c:ext xmlns:c15="http://schemas.microsoft.com/office/drawing/2012/chart" uri="{CE6537A1-D6FC-4f65-9D91-7224C49458BB}"/>
                <c:ext xmlns:c16="http://schemas.microsoft.com/office/drawing/2014/chart" uri="{C3380CC4-5D6E-409C-BE32-E72D297353CC}">
                  <c16:uniqueId val="{00000021-C8B7-4E7B-A6ED-F7319E3D925D}"/>
                </c:ext>
              </c:extLst>
            </c:dLbl>
            <c:dLbl>
              <c:idx val="10"/>
              <c:delete val="1"/>
              <c:extLst>
                <c:ext xmlns:c15="http://schemas.microsoft.com/office/drawing/2012/chart" uri="{CE6537A1-D6FC-4f65-9D91-7224C49458BB}"/>
                <c:ext xmlns:c16="http://schemas.microsoft.com/office/drawing/2014/chart" uri="{C3380CC4-5D6E-409C-BE32-E72D297353CC}">
                  <c16:uniqueId val="{00000022-C8B7-4E7B-A6ED-F7319E3D925D}"/>
                </c:ext>
              </c:extLst>
            </c:dLbl>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Curve'!$D$16:$D$26</c:f>
              <c:numCache>
                <c:formatCode>General</c:formatCode>
                <c:ptCount val="11"/>
                <c:pt idx="0">
                  <c:v>0</c:v>
                </c:pt>
                <c:pt idx="1">
                  <c:v>0</c:v>
                </c:pt>
                <c:pt idx="2">
                  <c:v>0</c:v>
                </c:pt>
                <c:pt idx="3">
                  <c:v>0</c:v>
                </c:pt>
                <c:pt idx="4">
                  <c:v>0</c:v>
                </c:pt>
                <c:pt idx="5">
                  <c:v>0</c:v>
                </c:pt>
                <c:pt idx="6" formatCode="&quot;$&quot;#,##0.00;[Red]\-&quot;$&quot;#,##0.00">
                  <c:v>115.33362993631063</c:v>
                </c:pt>
                <c:pt idx="7" formatCode="&quot;$&quot;#,##0.00;[Red]\-&quot;$&quot;#,##0.00">
                  <c:v>115.33362993631063</c:v>
                </c:pt>
                <c:pt idx="8">
                  <c:v>0</c:v>
                </c:pt>
                <c:pt idx="9">
                  <c:v>0</c:v>
                </c:pt>
                <c:pt idx="10">
                  <c:v>0</c:v>
                </c:pt>
              </c:numCache>
            </c:numRef>
          </c:val>
          <c:extLst>
            <c:ext xmlns:c16="http://schemas.microsoft.com/office/drawing/2014/chart" uri="{C3380CC4-5D6E-409C-BE32-E72D297353CC}">
              <c16:uniqueId val="{00000023-C8B7-4E7B-A6ED-F7319E3D925D}"/>
            </c:ext>
          </c:extLst>
        </c:ser>
        <c:ser>
          <c:idx val="4"/>
          <c:order val="3"/>
          <c:tx>
            <c:strRef>
              <c:f>'Pseudo Cost Curve'!$E$15</c:f>
              <c:strCache>
                <c:ptCount val="1"/>
                <c:pt idx="0">
                  <c:v>Overall</c:v>
                </c:pt>
              </c:strCache>
            </c:strRef>
          </c:tx>
          <c:spPr>
            <a:solidFill>
              <a:schemeClr val="accent5">
                <a:shade val="53000"/>
              </a:schemeClr>
            </a:solidFill>
            <a:ln>
              <a:noFill/>
            </a:ln>
            <a:effectLst/>
          </c:spPr>
          <c:dLbls>
            <c:dLbl>
              <c:idx val="0"/>
              <c:delete val="1"/>
              <c:extLst>
                <c:ext xmlns:c15="http://schemas.microsoft.com/office/drawing/2012/chart" uri="{CE6537A1-D6FC-4f65-9D91-7224C49458BB}"/>
                <c:ext xmlns:c16="http://schemas.microsoft.com/office/drawing/2014/chart" uri="{C3380CC4-5D6E-409C-BE32-E72D297353CC}">
                  <c16:uniqueId val="{00000024-C8B7-4E7B-A6ED-F7319E3D925D}"/>
                </c:ext>
              </c:extLst>
            </c:dLbl>
            <c:dLbl>
              <c:idx val="1"/>
              <c:delete val="1"/>
              <c:extLst>
                <c:ext xmlns:c15="http://schemas.microsoft.com/office/drawing/2012/chart" uri="{CE6537A1-D6FC-4f65-9D91-7224C49458BB}"/>
                <c:ext xmlns:c16="http://schemas.microsoft.com/office/drawing/2014/chart" uri="{C3380CC4-5D6E-409C-BE32-E72D297353CC}">
                  <c16:uniqueId val="{00000025-C8B7-4E7B-A6ED-F7319E3D925D}"/>
                </c:ext>
              </c:extLst>
            </c:dLbl>
            <c:dLbl>
              <c:idx val="2"/>
              <c:delete val="1"/>
              <c:extLst>
                <c:ext xmlns:c15="http://schemas.microsoft.com/office/drawing/2012/chart" uri="{CE6537A1-D6FC-4f65-9D91-7224C49458BB}"/>
                <c:ext xmlns:c16="http://schemas.microsoft.com/office/drawing/2014/chart" uri="{C3380CC4-5D6E-409C-BE32-E72D297353CC}">
                  <c16:uniqueId val="{00000026-C8B7-4E7B-A6ED-F7319E3D925D}"/>
                </c:ext>
              </c:extLst>
            </c:dLbl>
            <c:dLbl>
              <c:idx val="3"/>
              <c:delete val="1"/>
              <c:extLst>
                <c:ext xmlns:c15="http://schemas.microsoft.com/office/drawing/2012/chart" uri="{CE6537A1-D6FC-4f65-9D91-7224C49458BB}"/>
                <c:ext xmlns:c16="http://schemas.microsoft.com/office/drawing/2014/chart" uri="{C3380CC4-5D6E-409C-BE32-E72D297353CC}">
                  <c16:uniqueId val="{00000027-C8B7-4E7B-A6ED-F7319E3D925D}"/>
                </c:ext>
              </c:extLst>
            </c:dLbl>
            <c:dLbl>
              <c:idx val="4"/>
              <c:delete val="1"/>
              <c:extLst>
                <c:ext xmlns:c15="http://schemas.microsoft.com/office/drawing/2012/chart" uri="{CE6537A1-D6FC-4f65-9D91-7224C49458BB}"/>
                <c:ext xmlns:c16="http://schemas.microsoft.com/office/drawing/2014/chart" uri="{C3380CC4-5D6E-409C-BE32-E72D297353CC}">
                  <c16:uniqueId val="{00000028-C8B7-4E7B-A6ED-F7319E3D925D}"/>
                </c:ext>
              </c:extLst>
            </c:dLbl>
            <c:dLbl>
              <c:idx val="5"/>
              <c:delete val="1"/>
              <c:extLst>
                <c:ext xmlns:c15="http://schemas.microsoft.com/office/drawing/2012/chart" uri="{CE6537A1-D6FC-4f65-9D91-7224C49458BB}"/>
                <c:ext xmlns:c16="http://schemas.microsoft.com/office/drawing/2014/chart" uri="{C3380CC4-5D6E-409C-BE32-E72D297353CC}">
                  <c16:uniqueId val="{00000029-C8B7-4E7B-A6ED-F7319E3D925D}"/>
                </c:ext>
              </c:extLst>
            </c:dLbl>
            <c:dLbl>
              <c:idx val="6"/>
              <c:delete val="1"/>
              <c:extLst>
                <c:ext xmlns:c15="http://schemas.microsoft.com/office/drawing/2012/chart" uri="{CE6537A1-D6FC-4f65-9D91-7224C49458BB}"/>
                <c:ext xmlns:c16="http://schemas.microsoft.com/office/drawing/2014/chart" uri="{C3380CC4-5D6E-409C-BE32-E72D297353CC}">
                  <c16:uniqueId val="{0000002A-C8B7-4E7B-A6ED-F7319E3D925D}"/>
                </c:ext>
              </c:extLst>
            </c:dLbl>
            <c:dLbl>
              <c:idx val="7"/>
              <c:delete val="1"/>
              <c:extLst>
                <c:ext xmlns:c15="http://schemas.microsoft.com/office/drawing/2012/chart" uri="{CE6537A1-D6FC-4f65-9D91-7224C49458BB}"/>
                <c:ext xmlns:c16="http://schemas.microsoft.com/office/drawing/2014/chart" uri="{C3380CC4-5D6E-409C-BE32-E72D297353CC}">
                  <c16:uniqueId val="{0000002B-C8B7-4E7B-A6ED-F7319E3D925D}"/>
                </c:ext>
              </c:extLst>
            </c:dLbl>
            <c:dLbl>
              <c:idx val="8"/>
              <c:delete val="1"/>
              <c:extLst>
                <c:ext xmlns:c15="http://schemas.microsoft.com/office/drawing/2012/chart" uri="{CE6537A1-D6FC-4f65-9D91-7224C49458BB}"/>
                <c:ext xmlns:c16="http://schemas.microsoft.com/office/drawing/2014/chart" uri="{C3380CC4-5D6E-409C-BE32-E72D297353CC}">
                  <c16:uniqueId val="{0000002C-C8B7-4E7B-A6ED-F7319E3D925D}"/>
                </c:ext>
              </c:extLst>
            </c:dLbl>
            <c:dLbl>
              <c:idx val="9"/>
              <c:layout>
                <c:manualLayout>
                  <c:x val="0.21945437318260538"/>
                  <c:y val="-0.25009948073639526"/>
                </c:manualLayout>
              </c:layout>
              <c:showLegendKey val="0"/>
              <c:showVal val="1"/>
              <c:showCatName val="0"/>
              <c:showSerName val="1"/>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2D-C8B7-4E7B-A6ED-F7319E3D925D}"/>
                </c:ext>
              </c:extLst>
            </c:dLbl>
            <c:dLbl>
              <c:idx val="10"/>
              <c:delete val="1"/>
              <c:extLst>
                <c:ext xmlns:c15="http://schemas.microsoft.com/office/drawing/2012/chart" uri="{CE6537A1-D6FC-4f65-9D91-7224C49458BB}"/>
                <c:ext xmlns:c16="http://schemas.microsoft.com/office/drawing/2014/chart" uri="{C3380CC4-5D6E-409C-BE32-E72D297353CC}">
                  <c16:uniqueId val="{0000002E-C8B7-4E7B-A6ED-F7319E3D925D}"/>
                </c:ext>
              </c:extLst>
            </c:dLbl>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0"/>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Curve'!$E$16:$E$26</c:f>
              <c:numCache>
                <c:formatCode>General</c:formatCode>
                <c:ptCount val="11"/>
                <c:pt idx="0">
                  <c:v>0</c:v>
                </c:pt>
                <c:pt idx="1">
                  <c:v>0</c:v>
                </c:pt>
                <c:pt idx="2">
                  <c:v>0</c:v>
                </c:pt>
                <c:pt idx="3">
                  <c:v>0</c:v>
                </c:pt>
                <c:pt idx="4">
                  <c:v>0</c:v>
                </c:pt>
                <c:pt idx="5">
                  <c:v>0</c:v>
                </c:pt>
                <c:pt idx="6">
                  <c:v>0</c:v>
                </c:pt>
                <c:pt idx="7">
                  <c:v>0</c:v>
                </c:pt>
                <c:pt idx="8">
                  <c:v>0</c:v>
                </c:pt>
                <c:pt idx="9" formatCode="&quot;$&quot;#,##0.00;[Red]\-&quot;$&quot;#,##0.00">
                  <c:v>71.67517138959883</c:v>
                </c:pt>
                <c:pt idx="10" formatCode="&quot;$&quot;#,##0.00;[Red]\-&quot;$&quot;#,##0.00">
                  <c:v>71.67517138959883</c:v>
                </c:pt>
              </c:numCache>
            </c:numRef>
          </c:val>
          <c:extLst>
            <c:ext xmlns:c16="http://schemas.microsoft.com/office/drawing/2014/chart" uri="{C3380CC4-5D6E-409C-BE32-E72D297353CC}">
              <c16:uniqueId val="{0000002F-C8B7-4E7B-A6ED-F7319E3D925D}"/>
            </c:ext>
          </c:extLst>
        </c:ser>
        <c:dLbls>
          <c:showLegendKey val="0"/>
          <c:showVal val="0"/>
          <c:showCatName val="0"/>
          <c:showSerName val="0"/>
          <c:showPercent val="0"/>
          <c:showBubbleSize val="0"/>
        </c:dLbls>
        <c:axId val="709085336"/>
        <c:axId val="709091240"/>
      </c:areaChart>
      <c:lineChart>
        <c:grouping val="standard"/>
        <c:varyColors val="0"/>
        <c:ser>
          <c:idx val="0"/>
          <c:order val="4"/>
          <c:tx>
            <c:strRef>
              <c:f>'Pseudo Cost Curve'!$F$15</c:f>
              <c:strCache>
                <c:ptCount val="1"/>
                <c:pt idx="0">
                  <c:v>Weighted Market Price </c:v>
                </c:pt>
              </c:strCache>
            </c:strRef>
          </c:tx>
          <c:spPr>
            <a:ln w="28575" cap="rnd">
              <a:solidFill>
                <a:schemeClr val="accent4"/>
              </a:solidFill>
              <a:prstDash val="sysDash"/>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30-C8B7-4E7B-A6ED-F7319E3D925D}"/>
                </c:ext>
              </c:extLst>
            </c:dLbl>
            <c:dLbl>
              <c:idx val="1"/>
              <c:delete val="1"/>
              <c:extLst>
                <c:ext xmlns:c15="http://schemas.microsoft.com/office/drawing/2012/chart" uri="{CE6537A1-D6FC-4f65-9D91-7224C49458BB}"/>
                <c:ext xmlns:c16="http://schemas.microsoft.com/office/drawing/2014/chart" uri="{C3380CC4-5D6E-409C-BE32-E72D297353CC}">
                  <c16:uniqueId val="{00000031-C8B7-4E7B-A6ED-F7319E3D925D}"/>
                </c:ext>
              </c:extLst>
            </c:dLbl>
            <c:dLbl>
              <c:idx val="2"/>
              <c:delete val="1"/>
              <c:extLst>
                <c:ext xmlns:c15="http://schemas.microsoft.com/office/drawing/2012/chart" uri="{CE6537A1-D6FC-4f65-9D91-7224C49458BB}"/>
                <c:ext xmlns:c16="http://schemas.microsoft.com/office/drawing/2014/chart" uri="{C3380CC4-5D6E-409C-BE32-E72D297353CC}">
                  <c16:uniqueId val="{00000032-C8B7-4E7B-A6ED-F7319E3D925D}"/>
                </c:ext>
              </c:extLst>
            </c:dLbl>
            <c:dLbl>
              <c:idx val="3"/>
              <c:delete val="1"/>
              <c:extLst>
                <c:ext xmlns:c15="http://schemas.microsoft.com/office/drawing/2012/chart" uri="{CE6537A1-D6FC-4f65-9D91-7224C49458BB}"/>
                <c:ext xmlns:c16="http://schemas.microsoft.com/office/drawing/2014/chart" uri="{C3380CC4-5D6E-409C-BE32-E72D297353CC}">
                  <c16:uniqueId val="{00000033-C8B7-4E7B-A6ED-F7319E3D925D}"/>
                </c:ext>
              </c:extLst>
            </c:dLbl>
            <c:dLbl>
              <c:idx val="4"/>
              <c:delete val="1"/>
              <c:extLst>
                <c:ext xmlns:c15="http://schemas.microsoft.com/office/drawing/2012/chart" uri="{CE6537A1-D6FC-4f65-9D91-7224C49458BB}"/>
                <c:ext xmlns:c16="http://schemas.microsoft.com/office/drawing/2014/chart" uri="{C3380CC4-5D6E-409C-BE32-E72D297353CC}">
                  <c16:uniqueId val="{00000034-C8B7-4E7B-A6ED-F7319E3D925D}"/>
                </c:ext>
              </c:extLst>
            </c:dLbl>
            <c:dLbl>
              <c:idx val="5"/>
              <c:delete val="1"/>
              <c:extLst>
                <c:ext xmlns:c15="http://schemas.microsoft.com/office/drawing/2012/chart" uri="{CE6537A1-D6FC-4f65-9D91-7224C49458BB}"/>
                <c:ext xmlns:c16="http://schemas.microsoft.com/office/drawing/2014/chart" uri="{C3380CC4-5D6E-409C-BE32-E72D297353CC}">
                  <c16:uniqueId val="{00000035-C8B7-4E7B-A6ED-F7319E3D925D}"/>
                </c:ext>
              </c:extLst>
            </c:dLbl>
            <c:dLbl>
              <c:idx val="6"/>
              <c:delete val="1"/>
              <c:extLst>
                <c:ext xmlns:c15="http://schemas.microsoft.com/office/drawing/2012/chart" uri="{CE6537A1-D6FC-4f65-9D91-7224C49458BB}"/>
                <c:ext xmlns:c16="http://schemas.microsoft.com/office/drawing/2014/chart" uri="{C3380CC4-5D6E-409C-BE32-E72D297353CC}">
                  <c16:uniqueId val="{00000036-C8B7-4E7B-A6ED-F7319E3D925D}"/>
                </c:ext>
              </c:extLst>
            </c:dLbl>
            <c:dLbl>
              <c:idx val="7"/>
              <c:delete val="1"/>
              <c:extLst>
                <c:ext xmlns:c15="http://schemas.microsoft.com/office/drawing/2012/chart" uri="{CE6537A1-D6FC-4f65-9D91-7224C49458BB}"/>
                <c:ext xmlns:c16="http://schemas.microsoft.com/office/drawing/2014/chart" uri="{C3380CC4-5D6E-409C-BE32-E72D297353CC}">
                  <c16:uniqueId val="{00000037-C8B7-4E7B-A6ED-F7319E3D925D}"/>
                </c:ext>
              </c:extLst>
            </c:dLbl>
            <c:dLbl>
              <c:idx val="8"/>
              <c:delete val="1"/>
              <c:extLst>
                <c:ext xmlns:c15="http://schemas.microsoft.com/office/drawing/2012/chart" uri="{CE6537A1-D6FC-4f65-9D91-7224C49458BB}"/>
                <c:ext xmlns:c16="http://schemas.microsoft.com/office/drawing/2014/chart" uri="{C3380CC4-5D6E-409C-BE32-E72D297353CC}">
                  <c16:uniqueId val="{00000038-C8B7-4E7B-A6ED-F7319E3D925D}"/>
                </c:ext>
              </c:extLst>
            </c:dLbl>
            <c:dLbl>
              <c:idx val="9"/>
              <c:delete val="1"/>
              <c:extLst>
                <c:ext xmlns:c15="http://schemas.microsoft.com/office/drawing/2012/chart" uri="{CE6537A1-D6FC-4f65-9D91-7224C49458BB}"/>
                <c:ext xmlns:c16="http://schemas.microsoft.com/office/drawing/2014/chart" uri="{C3380CC4-5D6E-409C-BE32-E72D297353CC}">
                  <c16:uniqueId val="{00000039-C8B7-4E7B-A6ED-F7319E3D925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'Pseudo Cost Curve'!$A$16:$A$26</c:f>
              <c:numCache>
                <c:formatCode>0</c:formatCode>
                <c:ptCount val="11"/>
                <c:pt idx="0">
                  <c:v>0</c:v>
                </c:pt>
                <c:pt idx="1">
                  <c:v>300</c:v>
                </c:pt>
                <c:pt idx="2">
                  <c:v>300</c:v>
                </c:pt>
                <c:pt idx="3">
                  <c:v>300</c:v>
                </c:pt>
                <c:pt idx="4">
                  <c:v>530</c:v>
                </c:pt>
                <c:pt idx="5">
                  <c:v>530</c:v>
                </c:pt>
                <c:pt idx="6">
                  <c:v>530</c:v>
                </c:pt>
                <c:pt idx="7">
                  <c:v>950</c:v>
                </c:pt>
                <c:pt idx="8">
                  <c:v>950</c:v>
                </c:pt>
                <c:pt idx="9">
                  <c:v>950</c:v>
                </c:pt>
                <c:pt idx="10">
                  <c:v>1900</c:v>
                </c:pt>
              </c:numCache>
            </c:numRef>
          </c:cat>
          <c:val>
            <c:numRef>
              <c:f>'Pseudo Cost Curve'!$F$16:$F$26</c:f>
              <c:numCache>
                <c:formatCode>0.00</c:formatCode>
                <c:ptCount val="11"/>
                <c:pt idx="0">
                  <c:v>53.981996650474173</c:v>
                </c:pt>
                <c:pt idx="1">
                  <c:v>53.981996650474173</c:v>
                </c:pt>
                <c:pt idx="2">
                  <c:v>53.981996650474173</c:v>
                </c:pt>
                <c:pt idx="3">
                  <c:v>53.981996650474173</c:v>
                </c:pt>
                <c:pt idx="4">
                  <c:v>53.981996650474173</c:v>
                </c:pt>
                <c:pt idx="5">
                  <c:v>53.981996650474173</c:v>
                </c:pt>
                <c:pt idx="6">
                  <c:v>53.981996650474173</c:v>
                </c:pt>
                <c:pt idx="7">
                  <c:v>53.981996650474173</c:v>
                </c:pt>
                <c:pt idx="8">
                  <c:v>53.981996650474173</c:v>
                </c:pt>
                <c:pt idx="9">
                  <c:v>53.981996650474173</c:v>
                </c:pt>
                <c:pt idx="10">
                  <c:v>53.981996650474173</c:v>
                </c:pt>
              </c:numCache>
            </c:numRef>
          </c:val>
          <c:smooth val="0"/>
          <c:extLst>
            <c:ext xmlns:c16="http://schemas.microsoft.com/office/drawing/2014/chart" uri="{C3380CC4-5D6E-409C-BE32-E72D297353CC}">
              <c16:uniqueId val="{0000003A-C8B7-4E7B-A6ED-F7319E3D925D}"/>
            </c:ext>
          </c:extLst>
        </c:ser>
        <c:dLbls>
          <c:showLegendKey val="0"/>
          <c:showVal val="0"/>
          <c:showCatName val="0"/>
          <c:showSerName val="0"/>
          <c:showPercent val="0"/>
          <c:showBubbleSize val="0"/>
        </c:dLbls>
        <c:marker val="1"/>
        <c:smooth val="0"/>
        <c:axId val="448228272"/>
        <c:axId val="448229256"/>
      </c:lineChart>
      <c:dateAx>
        <c:axId val="709085336"/>
        <c:scaling>
          <c:orientation val="minMax"/>
        </c:scaling>
        <c:delete val="1"/>
        <c:axPos val="b"/>
        <c:numFmt formatCode="0" sourceLinked="1"/>
        <c:majorTickMark val="none"/>
        <c:minorTickMark val="none"/>
        <c:tickLblPos val="low"/>
        <c:crossAx val="709091240"/>
        <c:crosses val="autoZero"/>
        <c:auto val="0"/>
        <c:lblOffset val="100"/>
        <c:baseTimeUnit val="days"/>
      </c:dateAx>
      <c:valAx>
        <c:axId val="70909124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$/ML</a:t>
                </a:r>
                <a:r>
                  <a:rPr lang="en-AU" b="1" baseline="0"/>
                  <a:t> (Cost to Produce)</a:t>
                </a:r>
                <a:endParaRPr lang="en-AU"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9085336"/>
        <c:crosses val="autoZero"/>
        <c:crossBetween val="between"/>
      </c:valAx>
      <c:valAx>
        <c:axId val="448229256"/>
        <c:scaling>
          <c:orientation val="minMax"/>
          <c:max val="140"/>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AU" b="1"/>
                  <a:t>Market Price (Weighted)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8228272"/>
        <c:crosses val="max"/>
        <c:crossBetween val="between"/>
      </c:valAx>
      <c:catAx>
        <c:axId val="448228272"/>
        <c:scaling>
          <c:orientation val="minMax"/>
        </c:scaling>
        <c:delete val="1"/>
        <c:axPos val="b"/>
        <c:numFmt formatCode="0" sourceLinked="1"/>
        <c:majorTickMark val="out"/>
        <c:minorTickMark val="none"/>
        <c:tickLblPos val="nextTo"/>
        <c:crossAx val="44822925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YTD Cost to Produce Variance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12787304235839"/>
          <c:y val="0.14091992663105254"/>
          <c:w val="0.85573664930219318"/>
          <c:h val="0.77299498417928802"/>
        </c:manualLayout>
      </c:layout>
      <c:barChart>
        <c:barDir val="col"/>
        <c:grouping val="stacked"/>
        <c:varyColors val="0"/>
        <c:ser>
          <c:idx val="2"/>
          <c:order val="0"/>
          <c:tx>
            <c:strRef>
              <c:f>'Cost to produce_correct'!$P$13</c:f>
              <c:strCache>
                <c:ptCount val="1"/>
                <c:pt idx="0">
                  <c:v>budget</c:v>
                </c:pt>
              </c:strCache>
            </c:strRef>
          </c:tx>
          <c:spPr>
            <a:solidFill>
              <a:schemeClr val="accent3"/>
            </a:solidFill>
            <a:ln>
              <a:solidFill>
                <a:schemeClr val="tx1">
                  <a:lumMod val="15000"/>
                  <a:lumOff val="85000"/>
                </a:schemeClr>
              </a:solidFill>
            </a:ln>
            <a:effectLst/>
          </c:spPr>
          <c:invertIfNegative val="0"/>
          <c:dPt>
            <c:idx val="0"/>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01-823D-4732-A376-88A76ADA2E24}"/>
              </c:ext>
            </c:extLst>
          </c:dPt>
          <c:dPt>
            <c:idx val="1"/>
            <c:invertIfNegative val="0"/>
            <c:bubble3D val="0"/>
            <c:spPr>
              <a:noFill/>
              <a:ln>
                <a:noFill/>
              </a:ln>
              <a:effectLst/>
            </c:spPr>
            <c:extLst>
              <c:ext xmlns:c16="http://schemas.microsoft.com/office/drawing/2014/chart" uri="{C3380CC4-5D6E-409C-BE32-E72D297353CC}">
                <c16:uniqueId val="{00000003-823D-4732-A376-88A76ADA2E24}"/>
              </c:ext>
            </c:extLst>
          </c:dPt>
          <c:dPt>
            <c:idx val="2"/>
            <c:invertIfNegative val="0"/>
            <c:bubble3D val="0"/>
            <c:spPr>
              <a:noFill/>
              <a:ln>
                <a:noFill/>
              </a:ln>
              <a:effectLst/>
            </c:spPr>
            <c:extLst>
              <c:ext xmlns:c16="http://schemas.microsoft.com/office/drawing/2014/chart" uri="{C3380CC4-5D6E-409C-BE32-E72D297353CC}">
                <c16:uniqueId val="{00000005-823D-4732-A376-88A76ADA2E24}"/>
              </c:ext>
            </c:extLst>
          </c:dPt>
          <c:dLbls>
            <c:dLbl>
              <c:idx val="1"/>
              <c:delete val="1"/>
              <c:extLst>
                <c:ext xmlns:c15="http://schemas.microsoft.com/office/drawing/2012/chart" uri="{CE6537A1-D6FC-4f65-9D91-7224C49458BB}"/>
                <c:ext xmlns:c16="http://schemas.microsoft.com/office/drawing/2014/chart" uri="{C3380CC4-5D6E-409C-BE32-E72D297353CC}">
                  <c16:uniqueId val="{00000003-823D-4732-A376-88A76ADA2E24}"/>
                </c:ext>
              </c:extLst>
            </c:dLbl>
            <c:dLbl>
              <c:idx val="2"/>
              <c:delete val="1"/>
              <c:extLst>
                <c:ext xmlns:c15="http://schemas.microsoft.com/office/drawing/2012/chart" uri="{CE6537A1-D6FC-4f65-9D91-7224C49458BB}"/>
                <c:ext xmlns:c16="http://schemas.microsoft.com/office/drawing/2014/chart" uri="{C3380CC4-5D6E-409C-BE32-E72D297353CC}">
                  <c16:uniqueId val="{00000005-823D-4732-A376-88A76ADA2E24}"/>
                </c:ext>
              </c:extLst>
            </c:dLbl>
            <c:numFmt formatCode="&quot;$&quot;#,##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'Cost to produce_correct'!$Q$10:$S$10</c:f>
              <c:strCache>
                <c:ptCount val="3"/>
                <c:pt idx="0">
                  <c:v>Revenue ($/ML)</c:v>
                </c:pt>
                <c:pt idx="1">
                  <c:v>COGS ($/ML)</c:v>
                </c:pt>
                <c:pt idx="2">
                  <c:v>Operational Expenses ($/ML)</c:v>
                </c:pt>
              </c:strCache>
            </c:strRef>
          </c:cat>
          <c:val>
            <c:numRef>
              <c:f>'Cost to produce_correct'!$Q$13:$S$13</c:f>
              <c:numCache>
                <c:formatCode>_("$"* #,##0.00_);_("$"* \(#,##0.00\);_("$"* "-"??_);_(@_)</c:formatCode>
                <c:ptCount val="3"/>
                <c:pt idx="0">
                  <c:v>70.340808510314844</c:v>
                </c:pt>
                <c:pt idx="1">
                  <c:v>70.340808510314844</c:v>
                </c:pt>
                <c:pt idx="2" formatCode="&quot;$&quot;#,##0.00_);[Red]\(&quot;$&quot;#,##0.00\)">
                  <c:v>71.670808510314842</c:v>
                </c:pt>
              </c:numCache>
            </c:numRef>
          </c:val>
          <c:extLst>
            <c:ext xmlns:c16="http://schemas.microsoft.com/office/drawing/2014/chart" uri="{C3380CC4-5D6E-409C-BE32-E72D297353CC}">
              <c16:uniqueId val="{00000006-823D-4732-A376-88A76ADA2E24}"/>
            </c:ext>
          </c:extLst>
        </c:ser>
        <c:ser>
          <c:idx val="0"/>
          <c:order val="1"/>
          <c:tx>
            <c:v>Actual</c:v>
          </c:tx>
          <c:spPr>
            <a:solidFill>
              <a:schemeClr val="accent6">
                <a:lumMod val="40000"/>
                <a:lumOff val="60000"/>
              </a:schemeClr>
            </a:solidFill>
            <a:ln>
              <a:noFill/>
            </a:ln>
            <a:effectLst/>
          </c:spPr>
          <c:invertIfNegative val="0"/>
          <c:dLbls>
            <c:dLbl>
              <c:idx val="1"/>
              <c:layout>
                <c:manualLayout>
                  <c:x val="3.748066237240976E-3"/>
                  <c:y val="2.169162940517282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23D-4732-A376-88A76ADA2E24}"/>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'Cost to produce_correct'!$Q$10:$S$10</c:f>
              <c:strCache>
                <c:ptCount val="3"/>
                <c:pt idx="0">
                  <c:v>Revenue ($/ML)</c:v>
                </c:pt>
                <c:pt idx="1">
                  <c:v>COGS ($/ML)</c:v>
                </c:pt>
                <c:pt idx="2">
                  <c:v>Operational Expenses ($/ML)</c:v>
                </c:pt>
              </c:strCache>
            </c:strRef>
          </c:cat>
          <c:val>
            <c:numRef>
              <c:f>'Cost to produce_correct'!$Q$11:$S$11</c:f>
              <c:numCache>
                <c:formatCode>"$"#,##0.00_);[Red]\("$"#,##0.00\)</c:formatCode>
                <c:ptCount val="3"/>
                <c:pt idx="1">
                  <c:v>1.33</c:v>
                </c:pt>
                <c:pt idx="2">
                  <c:v>32.346425113982505</c:v>
                </c:pt>
              </c:numCache>
            </c:numRef>
          </c:val>
          <c:extLst>
            <c:ext xmlns:c16="http://schemas.microsoft.com/office/drawing/2014/chart" uri="{C3380CC4-5D6E-409C-BE32-E72D297353CC}">
              <c16:uniqueId val="{00000008-823D-4732-A376-88A76ADA2E24}"/>
            </c:ext>
          </c:extLst>
        </c:ser>
        <c:ser>
          <c:idx val="1"/>
          <c:order val="2"/>
          <c:tx>
            <c:v>Variance</c:v>
          </c:tx>
          <c:spPr>
            <a:solidFill>
              <a:srgbClr val="EE6F6C"/>
            </a:solidFill>
            <a:ln>
              <a:noFill/>
            </a:ln>
            <a:effectLst/>
          </c:spPr>
          <c:invertIfNegative val="0"/>
          <c:dLbls>
            <c:dLbl>
              <c:idx val="0"/>
              <c:layout>
                <c:manualLayout>
                  <c:x val="-2.7770953146366415E-17"/>
                  <c:y val="-3.4883610145517288E-2"/>
                </c:manualLayout>
              </c:layout>
              <c:tx>
                <c:rich>
                  <a:bodyPr/>
                  <a:lstStyle/>
                  <a:p>
                    <a:fld id="{A7C1CC5B-657C-4A36-84AC-E350CFAA4113}" type="VALUE">
                      <a:rPr lang="en-US" b="1"/>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823D-4732-A376-88A76ADA2E24}"/>
                </c:ext>
              </c:extLst>
            </c:dLbl>
            <c:dLbl>
              <c:idx val="1"/>
              <c:layout>
                <c:manualLayout>
                  <c:x val="-7.7082584262016373E-17"/>
                  <c:y val="-3.548878370640846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23D-4732-A376-88A76ADA2E24}"/>
                </c:ext>
              </c:extLst>
            </c:dLbl>
            <c:dLbl>
              <c:idx val="2"/>
              <c:layout>
                <c:manualLayout>
                  <c:x val="-1.2721907288951537E-3"/>
                  <c:y val="-0.1064659326165101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23D-4732-A376-88A76ADA2E24}"/>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'Cost to produce_correct'!$Q$10:$S$10</c:f>
              <c:strCache>
                <c:ptCount val="3"/>
                <c:pt idx="0">
                  <c:v>Revenue ($/ML)</c:v>
                </c:pt>
                <c:pt idx="1">
                  <c:v>COGS ($/ML)</c:v>
                </c:pt>
                <c:pt idx="2">
                  <c:v>Operational Expenses ($/ML)</c:v>
                </c:pt>
              </c:strCache>
            </c:strRef>
          </c:cat>
          <c:val>
            <c:numRef>
              <c:f>'Cost to produce_correct'!$Q$12:$S$12</c:f>
              <c:numCache>
                <c:formatCode>_("$"* #,##0.00_);_("$"* \(#,##0.00\);_("$"* "-"??_);_(@_)</c:formatCode>
                <c:ptCount val="3"/>
                <c:pt idx="0">
                  <c:v>3.02</c:v>
                </c:pt>
                <c:pt idx="1">
                  <c:v>5.48</c:v>
                </c:pt>
                <c:pt idx="2">
                  <c:v>32.524703682654732</c:v>
                </c:pt>
              </c:numCache>
            </c:numRef>
          </c:val>
          <c:extLst>
            <c:ext xmlns:c16="http://schemas.microsoft.com/office/drawing/2014/chart" uri="{C3380CC4-5D6E-409C-BE32-E72D297353CC}">
              <c16:uniqueId val="{0000000C-823D-4732-A376-88A76ADA2E24}"/>
            </c:ext>
          </c:extLst>
        </c:ser>
        <c:dLbls>
          <c:dLblPos val="ctr"/>
          <c:showLegendKey val="0"/>
          <c:showVal val="1"/>
          <c:showCatName val="0"/>
          <c:showSerName val="0"/>
          <c:showPercent val="0"/>
          <c:showBubbleSize val="0"/>
        </c:dLbls>
        <c:gapWidth val="114"/>
        <c:overlap val="100"/>
        <c:axId val="795603648"/>
        <c:axId val="795604304"/>
      </c:barChart>
      <c:catAx>
        <c:axId val="79560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604304"/>
        <c:crosses val="autoZero"/>
        <c:auto val="1"/>
        <c:lblAlgn val="ctr"/>
        <c:lblOffset val="100"/>
        <c:noMultiLvlLbl val="0"/>
      </c:catAx>
      <c:valAx>
        <c:axId val="795604304"/>
        <c:scaling>
          <c:orientation val="minMax"/>
        </c:scaling>
        <c:delete val="0"/>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sz="1100" b="0" i="0" baseline="0">
                    <a:effectLst/>
                  </a:rPr>
                  <a:t>Cost To Produce Per Mega-Liter ($/ML)</a:t>
                </a:r>
                <a:endParaRPr lang="en-US" sz="1100">
                  <a:effectLst/>
                </a:endParaRP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603648"/>
        <c:crosses val="autoZero"/>
        <c:crossBetween val="between"/>
      </c:valAx>
      <c:spPr>
        <a:noFill/>
        <a:ln w="41275">
          <a:no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9061586082251732E-3"/>
          <c:y val="6.0185503263483341E-2"/>
          <c:w val="0.8183203648861691"/>
          <c:h val="0.93981481481481477"/>
        </c:manualLayout>
      </c:layout>
      <c:barChart>
        <c:barDir val="bar"/>
        <c:grouping val="clustered"/>
        <c:varyColors val="0"/>
        <c:ser>
          <c:idx val="0"/>
          <c:order val="0"/>
          <c:spPr>
            <a:solidFill>
              <a:srgbClr val="00B050"/>
            </a:solidFill>
            <a:ln>
              <a:noFill/>
            </a:ln>
            <a:effectLst/>
          </c:spPr>
          <c:invertIfNegative val="0"/>
          <c:dLbls>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'variance per plant'!$W$49:$Y$49</c:f>
              <c:numCache>
                <c:formatCode>0.0</c:formatCode>
                <c:ptCount val="3"/>
                <c:pt idx="0">
                  <c:v>27.8</c:v>
                </c:pt>
                <c:pt idx="1">
                  <c:v>66.599999999999994</c:v>
                </c:pt>
                <c:pt idx="2">
                  <c:v>20.6</c:v>
                </c:pt>
              </c:numCache>
            </c:numRef>
          </c:val>
          <c:extLst>
            <c:ext xmlns:c16="http://schemas.microsoft.com/office/drawing/2014/chart" uri="{C3380CC4-5D6E-409C-BE32-E72D297353CC}">
              <c16:uniqueId val="{00000000-B192-41A7-81CB-0875764E2D7A}"/>
            </c:ext>
          </c:extLst>
        </c:ser>
        <c:dLbls>
          <c:dLblPos val="outEnd"/>
          <c:showLegendKey val="0"/>
          <c:showVal val="1"/>
          <c:showCatName val="0"/>
          <c:showSerName val="0"/>
          <c:showPercent val="0"/>
          <c:showBubbleSize val="0"/>
        </c:dLbls>
        <c:gapWidth val="65"/>
        <c:axId val="570445248"/>
        <c:axId val="570442952"/>
      </c:barChart>
      <c:catAx>
        <c:axId val="570445248"/>
        <c:scaling>
          <c:orientation val="minMax"/>
        </c:scaling>
        <c:delete val="1"/>
        <c:axPos val="l"/>
        <c:majorTickMark val="none"/>
        <c:minorTickMark val="none"/>
        <c:tickLblPos val="nextTo"/>
        <c:crossAx val="570442952"/>
        <c:crosses val="autoZero"/>
        <c:auto val="1"/>
        <c:lblAlgn val="ctr"/>
        <c:lblOffset val="100"/>
        <c:noMultiLvlLbl val="0"/>
      </c:catAx>
      <c:valAx>
        <c:axId val="570442952"/>
        <c:scaling>
          <c:orientation val="minMax"/>
        </c:scaling>
        <c:delete val="1"/>
        <c:axPos val="b"/>
        <c:numFmt formatCode="0.0" sourceLinked="1"/>
        <c:majorTickMark val="none"/>
        <c:minorTickMark val="none"/>
        <c:tickLblPos val="nextTo"/>
        <c:crossAx val="570445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9512226233940378E-2"/>
          <c:y val="0.10429023292480727"/>
          <c:w val="0.74468784072726246"/>
          <c:h val="0.79141953415038546"/>
        </c:manualLayout>
      </c:layout>
      <c:barChart>
        <c:barDir val="bar"/>
        <c:grouping val="clustered"/>
        <c:varyColors val="0"/>
        <c:ser>
          <c:idx val="0"/>
          <c:order val="0"/>
          <c:spPr>
            <a:solidFill>
              <a:srgbClr val="00B050"/>
            </a:solidFill>
            <a:ln>
              <a:noFill/>
            </a:ln>
            <a:effectLst/>
          </c:spPr>
          <c:invertIfNegative val="0"/>
          <c:dLbls>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'variance per plant'!$W$26:$Y$26</c:f>
              <c:numCache>
                <c:formatCode>0.0</c:formatCode>
                <c:ptCount val="3"/>
                <c:pt idx="0">
                  <c:v>5.3</c:v>
                </c:pt>
                <c:pt idx="1">
                  <c:v>14</c:v>
                </c:pt>
                <c:pt idx="2">
                  <c:v>8.1999999999999993</c:v>
                </c:pt>
              </c:numCache>
            </c:numRef>
          </c:val>
          <c:extLst>
            <c:ext xmlns:c16="http://schemas.microsoft.com/office/drawing/2014/chart" uri="{C3380CC4-5D6E-409C-BE32-E72D297353CC}">
              <c16:uniqueId val="{00000000-B1BB-456B-A60B-DB6E8CEEAA8E}"/>
            </c:ext>
          </c:extLst>
        </c:ser>
        <c:dLbls>
          <c:dLblPos val="outEnd"/>
          <c:showLegendKey val="0"/>
          <c:showVal val="1"/>
          <c:showCatName val="0"/>
          <c:showSerName val="0"/>
          <c:showPercent val="0"/>
          <c:showBubbleSize val="0"/>
        </c:dLbls>
        <c:gapWidth val="65"/>
        <c:axId val="678535328"/>
        <c:axId val="678535656"/>
      </c:barChart>
      <c:catAx>
        <c:axId val="678535328"/>
        <c:scaling>
          <c:orientation val="minMax"/>
        </c:scaling>
        <c:delete val="1"/>
        <c:axPos val="l"/>
        <c:majorTickMark val="none"/>
        <c:minorTickMark val="none"/>
        <c:tickLblPos val="nextTo"/>
        <c:crossAx val="678535656"/>
        <c:crosses val="autoZero"/>
        <c:auto val="1"/>
        <c:lblAlgn val="ctr"/>
        <c:lblOffset val="100"/>
        <c:noMultiLvlLbl val="0"/>
      </c:catAx>
      <c:valAx>
        <c:axId val="678535656"/>
        <c:scaling>
          <c:orientation val="minMax"/>
        </c:scaling>
        <c:delete val="1"/>
        <c:axPos val="b"/>
        <c:numFmt formatCode="0.0" sourceLinked="1"/>
        <c:majorTickMark val="none"/>
        <c:minorTickMark val="none"/>
        <c:tickLblPos val="nextTo"/>
        <c:crossAx val="678535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0691224500722812E-2"/>
          <c:y val="5.4017406364866738E-2"/>
          <c:w val="0.917487819242919"/>
          <c:h val="0.93809179896677886"/>
        </c:manualLayout>
      </c:layout>
      <c:barChart>
        <c:barDir val="bar"/>
        <c:grouping val="clustered"/>
        <c:varyColors val="0"/>
        <c:ser>
          <c:idx val="0"/>
          <c:order val="0"/>
          <c:spPr>
            <a:solidFill>
              <a:srgbClr val="FF0000"/>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0260-434C-98E6-40A5120AFCB8}"/>
              </c:ext>
            </c:extLst>
          </c:dPt>
          <c:dLbls>
            <c:dLbl>
              <c:idx val="2"/>
              <c:tx>
                <c:rich>
                  <a:bodyPr/>
                  <a:lstStyle/>
                  <a:p>
                    <a:fld id="{316D38E3-5C31-449C-84CA-D7DF95D277D3}" type="VALUE">
                      <a:rPr lang="en-US" b="1"/>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0260-434C-98E6-40A5120AFCB8}"/>
                </c:ext>
              </c:extLst>
            </c:dLbl>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'variance per plant'!$W$9:$Y$9</c:f>
              <c:numCache>
                <c:formatCode>0.0</c:formatCode>
                <c:ptCount val="3"/>
                <c:pt idx="0">
                  <c:v>32.504648639999957</c:v>
                </c:pt>
                <c:pt idx="1">
                  <c:v>-108.20833528999997</c:v>
                </c:pt>
                <c:pt idx="2">
                  <c:v>-46.192260689999983</c:v>
                </c:pt>
              </c:numCache>
            </c:numRef>
          </c:val>
          <c:extLst>
            <c:ext xmlns:c16="http://schemas.microsoft.com/office/drawing/2014/chart" uri="{C3380CC4-5D6E-409C-BE32-E72D297353CC}">
              <c16:uniqueId val="{00000003-0260-434C-98E6-40A5120AFCB8}"/>
            </c:ext>
          </c:extLst>
        </c:ser>
        <c:dLbls>
          <c:dLblPos val="outEnd"/>
          <c:showLegendKey val="0"/>
          <c:showVal val="1"/>
          <c:showCatName val="0"/>
          <c:showSerName val="0"/>
          <c:showPercent val="0"/>
          <c:showBubbleSize val="0"/>
        </c:dLbls>
        <c:gapWidth val="65"/>
        <c:axId val="682246352"/>
        <c:axId val="680452472"/>
      </c:barChart>
      <c:catAx>
        <c:axId val="682246352"/>
        <c:scaling>
          <c:orientation val="minMax"/>
        </c:scaling>
        <c:delete val="1"/>
        <c:axPos val="l"/>
        <c:majorTickMark val="none"/>
        <c:minorTickMark val="none"/>
        <c:tickLblPos val="nextTo"/>
        <c:crossAx val="680452472"/>
        <c:crosses val="autoZero"/>
        <c:auto val="1"/>
        <c:lblAlgn val="ctr"/>
        <c:lblOffset val="100"/>
        <c:noMultiLvlLbl val="0"/>
      </c:catAx>
      <c:valAx>
        <c:axId val="680452472"/>
        <c:scaling>
          <c:orientation val="minMax"/>
        </c:scaling>
        <c:delete val="1"/>
        <c:axPos val="b"/>
        <c:numFmt formatCode="0.0" sourceLinked="1"/>
        <c:majorTickMark val="none"/>
        <c:minorTickMark val="none"/>
        <c:tickLblPos val="nextTo"/>
        <c:crossAx val="6822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26303973795472824"/>
          <c:y val="5.3527563663245112E-2"/>
          <c:w val="0.73696026204527176"/>
          <c:h val="0.93457340486183138"/>
        </c:manualLayout>
      </c:layout>
      <c:barChart>
        <c:barDir val="bar"/>
        <c:grouping val="clustered"/>
        <c:varyColors val="0"/>
        <c:ser>
          <c:idx val="0"/>
          <c:order val="0"/>
          <c:spPr>
            <a:solidFill>
              <a:srgbClr val="FF0000"/>
            </a:solidFill>
            <a:ln>
              <a:noFill/>
            </a:ln>
            <a:effectLst/>
          </c:spPr>
          <c:invertIfNegative val="0"/>
          <c:dLbls>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'variance per plant'!$K$70</c:f>
              <c:numCache>
                <c:formatCode>"$"#,##0.0</c:formatCode>
                <c:ptCount val="1"/>
                <c:pt idx="0">
                  <c:v>-264.25283018810006</c:v>
                </c:pt>
              </c:numCache>
            </c:numRef>
          </c:val>
          <c:extLst>
            <c:ext xmlns:c16="http://schemas.microsoft.com/office/drawing/2014/chart" uri="{C3380CC4-5D6E-409C-BE32-E72D297353CC}">
              <c16:uniqueId val="{00000000-D654-4ADC-8500-BE8581539151}"/>
            </c:ext>
          </c:extLst>
        </c:ser>
        <c:dLbls>
          <c:showLegendKey val="0"/>
          <c:showVal val="0"/>
          <c:showCatName val="0"/>
          <c:showSerName val="0"/>
          <c:showPercent val="0"/>
          <c:showBubbleSize val="0"/>
        </c:dLbls>
        <c:gapWidth val="65"/>
        <c:axId val="468650088"/>
        <c:axId val="468656320"/>
      </c:barChart>
      <c:catAx>
        <c:axId val="468650088"/>
        <c:scaling>
          <c:orientation val="minMax"/>
        </c:scaling>
        <c:delete val="1"/>
        <c:axPos val="l"/>
        <c:majorTickMark val="none"/>
        <c:minorTickMark val="none"/>
        <c:tickLblPos val="nextTo"/>
        <c:crossAx val="468656320"/>
        <c:crosses val="autoZero"/>
        <c:auto val="1"/>
        <c:lblAlgn val="ctr"/>
        <c:lblOffset val="100"/>
        <c:noMultiLvlLbl val="0"/>
      </c:catAx>
      <c:valAx>
        <c:axId val="468656320"/>
        <c:scaling>
          <c:orientation val="minMax"/>
        </c:scaling>
        <c:delete val="1"/>
        <c:axPos val="b"/>
        <c:numFmt formatCode="&quot;$&quot;#,##0.0" sourceLinked="1"/>
        <c:majorTickMark val="none"/>
        <c:minorTickMark val="none"/>
        <c:tickLblPos val="nextTo"/>
        <c:crossAx val="468650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AU" sz="1400" b="1" i="0" baseline="0" dirty="0">
                <a:effectLst/>
              </a:rPr>
              <a:t>FY13/14 Actual Revenue vs FY14/15 Forecast [Overall]</a:t>
            </a:r>
            <a:endParaRPr lang="en-US" sz="1400" dirty="0">
              <a:effectLst/>
            </a:endParaRPr>
          </a:p>
        </c:rich>
      </c:tx>
      <c:layout>
        <c:manualLayout>
          <c:xMode val="edge"/>
          <c:yMode val="edge"/>
          <c:x val="0.11621539671627183"/>
          <c:y val="1.760440137757906E-2"/>
        </c:manualLayout>
      </c:layout>
      <c:overlay val="0"/>
      <c:spPr>
        <a:noFill/>
        <a:ln>
          <a:noFill/>
        </a:ln>
        <a:effectLst/>
      </c:spPr>
      <c:txPr>
        <a:bodyPr rot="0" spcFirstLastPara="1" vertOverflow="ellipsis" vert="horz" wrap="square" anchor="ctr" anchorCtr="1"/>
        <a:lstStyle/>
        <a:p>
          <a:pPr marL="0" marR="0" lvl="0" indent="0" algn="l"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Revenue_correct!$A$3</c:f>
              <c:strCache>
                <c:ptCount val="1"/>
                <c:pt idx="0">
                  <c:v>Forecast</c:v>
                </c:pt>
              </c:strCache>
            </c:strRef>
          </c:tx>
          <c:spPr>
            <a:ln w="28575" cap="rnd">
              <a:solidFill>
                <a:schemeClr val="bg1">
                  <a:lumMod val="65000"/>
                </a:schemeClr>
              </a:solidFill>
              <a:round/>
            </a:ln>
            <a:effectLst/>
          </c:spPr>
          <c:marker>
            <c:symbol val="circle"/>
            <c:size val="5"/>
            <c:spPr>
              <a:solidFill>
                <a:schemeClr val="bg1">
                  <a:lumMod val="65000"/>
                </a:schemeClr>
              </a:solidFill>
              <a:ln w="9525">
                <a:noFill/>
              </a:ln>
              <a:effectLst/>
            </c:spPr>
          </c:marker>
          <c:cat>
            <c:strRef>
              <c:f>Revenue_correct!$B$2:$M$2</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Revenue_correct!$B$3:$M$3</c:f>
              <c:numCache>
                <c:formatCode>"$"#,##0.00;[Red]\-"$"#,##0.00</c:formatCode>
                <c:ptCount val="12"/>
                <c:pt idx="0">
                  <c:v>42241174.579999998</c:v>
                </c:pt>
                <c:pt idx="1">
                  <c:v>37986737.340000004</c:v>
                </c:pt>
                <c:pt idx="2">
                  <c:v>39636490.369999997</c:v>
                </c:pt>
                <c:pt idx="3">
                  <c:v>33613615.189999998</c:v>
                </c:pt>
                <c:pt idx="4">
                  <c:v>39175609.289999999</c:v>
                </c:pt>
                <c:pt idx="5">
                  <c:v>39719460.68</c:v>
                </c:pt>
                <c:pt idx="6">
                  <c:v>21155639.609999999</c:v>
                </c:pt>
                <c:pt idx="7">
                  <c:v>20613592.609999999</c:v>
                </c:pt>
                <c:pt idx="8">
                  <c:v>21458206.150000002</c:v>
                </c:pt>
                <c:pt idx="9">
                  <c:v>17841827.610000003</c:v>
                </c:pt>
                <c:pt idx="10">
                  <c:v>43124910.579999998</c:v>
                </c:pt>
                <c:pt idx="11">
                  <c:v>46204211.020000003</c:v>
                </c:pt>
              </c:numCache>
            </c:numRef>
          </c:val>
          <c:smooth val="0"/>
          <c:extLst>
            <c:ext xmlns:c16="http://schemas.microsoft.com/office/drawing/2014/chart" uri="{C3380CC4-5D6E-409C-BE32-E72D297353CC}">
              <c16:uniqueId val="{00000000-25FA-4677-B8DF-C7BA370DCBF1}"/>
            </c:ext>
          </c:extLst>
        </c:ser>
        <c:ser>
          <c:idx val="1"/>
          <c:order val="1"/>
          <c:tx>
            <c:strRef>
              <c:f>Revenue_correct!$A$4</c:f>
              <c:strCache>
                <c:ptCount val="1"/>
                <c:pt idx="0">
                  <c:v>Actual</c:v>
                </c:pt>
              </c:strCache>
            </c:strRef>
          </c:tx>
          <c:spPr>
            <a:ln w="28575" cap="rnd">
              <a:solidFill>
                <a:schemeClr val="accent4"/>
              </a:solidFill>
              <a:round/>
            </a:ln>
            <a:effectLst/>
          </c:spPr>
          <c:marker>
            <c:symbol val="circle"/>
            <c:size val="5"/>
            <c:spPr>
              <a:solidFill>
                <a:schemeClr val="accent4"/>
              </a:solidFill>
              <a:ln w="9525">
                <a:noFill/>
              </a:ln>
              <a:effectLst/>
            </c:spPr>
          </c:marker>
          <c:cat>
            <c:strRef>
              <c:f>Revenue_correct!$B$2:$M$2</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Revenue_correct!$B$4:$M$4</c:f>
              <c:numCache>
                <c:formatCode>"$"#,##0.00;[Red]\-"$"#,##0.00</c:formatCode>
                <c:ptCount val="12"/>
                <c:pt idx="0">
                  <c:v>43177586.469999999</c:v>
                </c:pt>
                <c:pt idx="1">
                  <c:v>41352612.920000002</c:v>
                </c:pt>
                <c:pt idx="2">
                  <c:v>41061301.68</c:v>
                </c:pt>
                <c:pt idx="3">
                  <c:v>37704400.920000002</c:v>
                </c:pt>
                <c:pt idx="4">
                  <c:v>37987218.090000004</c:v>
                </c:pt>
                <c:pt idx="5">
                  <c:v>37884541.239999995</c:v>
                </c:pt>
                <c:pt idx="6">
                  <c:v>54693279.079999998</c:v>
                </c:pt>
                <c:pt idx="7">
                  <c:v>50838283.929999992</c:v>
                </c:pt>
                <c:pt idx="8">
                  <c:v>50128489.950000003</c:v>
                </c:pt>
                <c:pt idx="9">
                  <c:v>43751729.420000002</c:v>
                </c:pt>
                <c:pt idx="10">
                  <c:v>42181248.700000003</c:v>
                </c:pt>
                <c:pt idx="11">
                  <c:v>43906729.969999999</c:v>
                </c:pt>
              </c:numCache>
            </c:numRef>
          </c:val>
          <c:smooth val="0"/>
          <c:extLst>
            <c:ext xmlns:c16="http://schemas.microsoft.com/office/drawing/2014/chart" uri="{C3380CC4-5D6E-409C-BE32-E72D297353CC}">
              <c16:uniqueId val="{00000001-25FA-4677-B8DF-C7BA370DCBF1}"/>
            </c:ext>
          </c:extLst>
        </c:ser>
        <c:dLbls>
          <c:showLegendKey val="0"/>
          <c:showVal val="0"/>
          <c:showCatName val="0"/>
          <c:showSerName val="0"/>
          <c:showPercent val="0"/>
          <c:showBubbleSize val="0"/>
        </c:dLbls>
        <c:marker val="1"/>
        <c:smooth val="0"/>
        <c:axId val="327926944"/>
        <c:axId val="327923008"/>
      </c:lineChart>
      <c:catAx>
        <c:axId val="327926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923008"/>
        <c:crosses val="autoZero"/>
        <c:auto val="1"/>
        <c:lblAlgn val="ctr"/>
        <c:lblOffset val="100"/>
        <c:noMultiLvlLbl val="0"/>
      </c:catAx>
      <c:valAx>
        <c:axId val="32792300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79269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U" sz="1400" b="1" i="0" baseline="0" dirty="0">
                <a:effectLst/>
              </a:rPr>
              <a:t>FY13/14 </a:t>
            </a:r>
            <a:r>
              <a:rPr lang="en-AU" sz="1400" b="1" i="0" u="none" strike="noStrike" baseline="0" dirty="0">
                <a:effectLst/>
              </a:rPr>
              <a:t>Actual </a:t>
            </a:r>
            <a:r>
              <a:rPr lang="en-AU" sz="1400" b="1" i="0" baseline="0" dirty="0">
                <a:effectLst/>
              </a:rPr>
              <a:t>COGS vs </a:t>
            </a:r>
            <a:r>
              <a:rPr lang="en-AU" sz="1400" b="1" i="0" u="none" strike="noStrike" baseline="0" dirty="0">
                <a:effectLst/>
              </a:rPr>
              <a:t>FY14/15 </a:t>
            </a:r>
            <a:r>
              <a:rPr lang="en-AU" sz="1400" b="1" i="0" baseline="0" dirty="0">
                <a:effectLst/>
              </a:rPr>
              <a:t>Forecast </a:t>
            </a:r>
            <a:r>
              <a:rPr lang="en-AU" sz="1400" b="1" i="0" u="none" strike="noStrike" baseline="0" dirty="0">
                <a:effectLst/>
              </a:rPr>
              <a:t>[Overall]</a:t>
            </a:r>
            <a:r>
              <a:rPr lang="en-AU" sz="1400" b="1" i="0" baseline="0" dirty="0">
                <a:effectLst/>
              </a:rPr>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COGS_correct!$A$27</c:f>
              <c:strCache>
                <c:ptCount val="1"/>
                <c:pt idx="0">
                  <c:v>Forecast</c:v>
                </c:pt>
              </c:strCache>
            </c:strRef>
          </c:tx>
          <c:spPr>
            <a:ln w="28575" cap="rnd">
              <a:solidFill>
                <a:schemeClr val="bg1">
                  <a:lumMod val="65000"/>
                </a:schemeClr>
              </a:solidFill>
              <a:round/>
            </a:ln>
            <a:effectLst/>
          </c:spPr>
          <c:marker>
            <c:symbol val="circle"/>
            <c:size val="5"/>
            <c:spPr>
              <a:solidFill>
                <a:schemeClr val="bg1">
                  <a:lumMod val="65000"/>
                </a:schemeClr>
              </a:solidFill>
              <a:ln w="9525">
                <a:noFill/>
              </a:ln>
              <a:effectLst/>
            </c:spPr>
          </c:marker>
          <c:cat>
            <c:strRef>
              <c:f>COGS_correct!$B$26:$M$26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COGS_correct!$B$27:$M$27</c:f>
              <c:numCache>
                <c:formatCode>_("$"* #,##0.00_);_("$"* \(#,##0.00\);_("$"* "-"??_);_(@_)</c:formatCode>
                <c:ptCount val="12"/>
                <c:pt idx="0">
                  <c:v>1889220.8933999999</c:v>
                </c:pt>
                <c:pt idx="1">
                  <c:v>1860807.9966</c:v>
                </c:pt>
                <c:pt idx="2">
                  <c:v>2168763.8398000002</c:v>
                </c:pt>
                <c:pt idx="3">
                  <c:v>2540599.1751999995</c:v>
                </c:pt>
                <c:pt idx="4">
                  <c:v>2102419.4449999998</c:v>
                </c:pt>
                <c:pt idx="5">
                  <c:v>4418449.8383999998</c:v>
                </c:pt>
                <c:pt idx="6">
                  <c:v>4418449.8383999998</c:v>
                </c:pt>
                <c:pt idx="7">
                  <c:v>6010251.9983999999</c:v>
                </c:pt>
                <c:pt idx="8">
                  <c:v>5996191.9983999999</c:v>
                </c:pt>
                <c:pt idx="9">
                  <c:v>1860947.0957999998</c:v>
                </c:pt>
                <c:pt idx="10">
                  <c:v>2008140.6514000001</c:v>
                </c:pt>
                <c:pt idx="11">
                  <c:v>2081737.4292000001</c:v>
                </c:pt>
              </c:numCache>
            </c:numRef>
          </c:val>
          <c:smooth val="0"/>
          <c:extLst>
            <c:ext xmlns:c16="http://schemas.microsoft.com/office/drawing/2014/chart" uri="{C3380CC4-5D6E-409C-BE32-E72D297353CC}">
              <c16:uniqueId val="{00000000-396F-495A-A66E-5543618BA71B}"/>
            </c:ext>
          </c:extLst>
        </c:ser>
        <c:ser>
          <c:idx val="1"/>
          <c:order val="1"/>
          <c:tx>
            <c:strRef>
              <c:f>COGS_correct!$A$28</c:f>
              <c:strCache>
                <c:ptCount val="1"/>
                <c:pt idx="0">
                  <c:v>Actual</c:v>
                </c:pt>
              </c:strCache>
            </c:strRef>
          </c:tx>
          <c:spPr>
            <a:ln w="28575" cap="rnd">
              <a:solidFill>
                <a:schemeClr val="accent4"/>
              </a:solidFill>
              <a:round/>
            </a:ln>
            <a:effectLst/>
          </c:spPr>
          <c:marker>
            <c:symbol val="circle"/>
            <c:size val="5"/>
            <c:spPr>
              <a:solidFill>
                <a:schemeClr val="accent4"/>
              </a:solidFill>
              <a:ln w="9525">
                <a:noFill/>
              </a:ln>
              <a:effectLst/>
            </c:spPr>
          </c:marker>
          <c:cat>
            <c:strRef>
              <c:f>COGS_correct!$B$26:$M$26</c:f>
              <c:strCache>
                <c:ptCount val="12"/>
                <c:pt idx="0">
                  <c:v>2013/Jul</c:v>
                </c:pt>
                <c:pt idx="1">
                  <c:v>2013/Aug</c:v>
                </c:pt>
                <c:pt idx="2">
                  <c:v>2013/Sep</c:v>
                </c:pt>
                <c:pt idx="3">
                  <c:v>2013/Oct</c:v>
                </c:pt>
                <c:pt idx="4">
                  <c:v>2013/Nov</c:v>
                </c:pt>
                <c:pt idx="5">
                  <c:v>2013/Dec</c:v>
                </c:pt>
                <c:pt idx="6">
                  <c:v>2014/Jan</c:v>
                </c:pt>
                <c:pt idx="7">
                  <c:v>2014/Feb</c:v>
                </c:pt>
                <c:pt idx="8">
                  <c:v>2014/Mar</c:v>
                </c:pt>
                <c:pt idx="9">
                  <c:v>2014/Apr</c:v>
                </c:pt>
                <c:pt idx="10">
                  <c:v>2014/May</c:v>
                </c:pt>
                <c:pt idx="11">
                  <c:v>2014/Jun</c:v>
                </c:pt>
              </c:strCache>
            </c:strRef>
          </c:cat>
          <c:val>
            <c:numRef>
              <c:f>COGS_correct!$B$28:$M$28</c:f>
              <c:numCache>
                <c:formatCode>_("$"* #,##0.00_);_("$"* \(#,##0.00\);_("$"* "-"??_);_(@_)</c:formatCode>
                <c:ptCount val="12"/>
                <c:pt idx="0">
                  <c:v>1110156.54</c:v>
                </c:pt>
                <c:pt idx="1">
                  <c:v>1222392.27</c:v>
                </c:pt>
                <c:pt idx="2">
                  <c:v>480418.14</c:v>
                </c:pt>
                <c:pt idx="3">
                  <c:v>324483.82</c:v>
                </c:pt>
                <c:pt idx="4">
                  <c:v>422414.67</c:v>
                </c:pt>
                <c:pt idx="5">
                  <c:v>1014104.09</c:v>
                </c:pt>
                <c:pt idx="6">
                  <c:v>904868.55</c:v>
                </c:pt>
                <c:pt idx="7">
                  <c:v>1368118.4500000002</c:v>
                </c:pt>
                <c:pt idx="8">
                  <c:v>810344.95999999996</c:v>
                </c:pt>
                <c:pt idx="9">
                  <c:v>643273.10000000009</c:v>
                </c:pt>
                <c:pt idx="10">
                  <c:v>797030.67</c:v>
                </c:pt>
                <c:pt idx="11">
                  <c:v>586464.26</c:v>
                </c:pt>
              </c:numCache>
            </c:numRef>
          </c:val>
          <c:smooth val="0"/>
          <c:extLst>
            <c:ext xmlns:c16="http://schemas.microsoft.com/office/drawing/2014/chart" uri="{C3380CC4-5D6E-409C-BE32-E72D297353CC}">
              <c16:uniqueId val="{00000001-396F-495A-A66E-5543618BA71B}"/>
            </c:ext>
          </c:extLst>
        </c:ser>
        <c:dLbls>
          <c:showLegendKey val="0"/>
          <c:showVal val="0"/>
          <c:showCatName val="0"/>
          <c:showSerName val="0"/>
          <c:showPercent val="0"/>
          <c:showBubbleSize val="0"/>
        </c:dLbls>
        <c:marker val="1"/>
        <c:smooth val="0"/>
        <c:axId val="466030024"/>
        <c:axId val="565000032"/>
      </c:lineChart>
      <c:catAx>
        <c:axId val="466030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5000032"/>
        <c:crosses val="autoZero"/>
        <c:auto val="1"/>
        <c:lblAlgn val="ctr"/>
        <c:lblOffset val="100"/>
        <c:noMultiLvlLbl val="0"/>
      </c:catAx>
      <c:valAx>
        <c:axId val="56500003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60300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lnSpc>
                <a:spcPct val="100000"/>
              </a:lnSpc>
              <a:spcBef>
                <a:spcPts val="0"/>
              </a:spcBef>
              <a:spcAft>
                <a:spcPts val="0"/>
              </a:spcAft>
              <a:buClr>
                <a:srgbClr val="000000"/>
              </a:buClr>
              <a:buSzPts val="1400"/>
              <a:buFont typeface="Arial"/>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7: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698271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6" name="Google Shape;46;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 Overall rolling cost-to-produce will increase by $38.01/ML by the end of June 2015, putting it at $71.68</a:t>
            </a:r>
          </a:p>
          <a:p>
            <a:pPr marL="0" lvl="0" indent="0" algn="l" rtl="0">
              <a:lnSpc>
                <a:spcPct val="100000"/>
              </a:lnSpc>
              <a:spcBef>
                <a:spcPts val="0"/>
              </a:spcBef>
              <a:spcAft>
                <a:spcPts val="0"/>
              </a:spcAft>
              <a:buSzPts val="1400"/>
              <a:buNone/>
            </a:pPr>
            <a:r>
              <a:rPr lang="en-US" dirty="0"/>
              <a:t>- We can see that cost-to-produce is slowly decreasing after April which is the result of the maintenance event being completed</a:t>
            </a:r>
            <a:endParaRPr dirty="0"/>
          </a:p>
        </p:txBody>
      </p:sp>
      <p:sp>
        <p:nvSpPr>
          <p:cNvPr id="47" name="Google Shape;47;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8: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70" name="Google Shape;70;p8: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71" name="Google Shape;71;p8: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265034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216" name="Google Shape;216;p4: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217" name="Google Shape;217;p4: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t>It makes sense for </a:t>
            </a:r>
            <a:r>
              <a:rPr lang="en-US" dirty="0" err="1"/>
              <a:t>Surjek</a:t>
            </a:r>
            <a:r>
              <a:rPr lang="en-US" dirty="0"/>
              <a:t> to have the greatest loss in revenue because </a:t>
            </a:r>
            <a:r>
              <a:rPr lang="en-US" dirty="0" err="1"/>
              <a:t>Surjek</a:t>
            </a:r>
            <a:r>
              <a:rPr lang="en-US" dirty="0"/>
              <a:t> is going from providing </a:t>
            </a:r>
            <a:r>
              <a:rPr lang="en-US" sz="1600" b="0" i="0" u="none" strike="noStrike" cap="none" dirty="0">
                <a:solidFill>
                  <a:schemeClr val="dk1"/>
                </a:solidFill>
                <a:effectLst/>
                <a:latin typeface="Arial"/>
                <a:ea typeface="Arial"/>
                <a:cs typeface="Arial"/>
                <a:sym typeface="Arial"/>
              </a:rPr>
              <a:t>3274.38</a:t>
            </a:r>
            <a:r>
              <a:rPr lang="en-US" dirty="0"/>
              <a:t>  GL of water a year in 2013/2014 to just </a:t>
            </a:r>
            <a:r>
              <a:rPr lang="en-US" sz="1600" b="0" i="0" u="none" strike="noStrike" cap="none" dirty="0">
                <a:solidFill>
                  <a:schemeClr val="dk1"/>
                </a:solidFill>
                <a:effectLst/>
                <a:latin typeface="Arial"/>
                <a:ea typeface="Arial"/>
                <a:cs typeface="Arial"/>
                <a:sym typeface="Arial"/>
              </a:rPr>
              <a:t>2,064.70</a:t>
            </a:r>
            <a:r>
              <a:rPr lang="en-US" dirty="0"/>
              <a:t> GL a year for 2014/2015</a:t>
            </a:r>
            <a:endParaRPr dirty="0"/>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84" name="Google Shape;84;p3: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dirty="0"/>
          </a:p>
        </p:txBody>
      </p:sp>
      <p:sp>
        <p:nvSpPr>
          <p:cNvPr id="85" name="Google Shape;85;p3:notes"/>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76792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Tree>
    <p:extLst>
      <p:ext uri="{BB962C8B-B14F-4D97-AF65-F5344CB8AC3E}">
        <p14:creationId xmlns:p14="http://schemas.microsoft.com/office/powerpoint/2010/main" val="25807298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10"/>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15" name="Google Shape;15;p10"/>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36" r:id="rId3" imgW="1587" imgH="1587" progId="TCLayout.ActiveDocument.1">
                  <p:embed/>
                </p:oleObj>
              </mc:Choice>
              <mc:Fallback>
                <p:oleObj r:id="rId3" imgW="1587" imgH="1587" progId="TCLayout.ActiveDocument.1">
                  <p:embed/>
                  <p:pic>
                    <p:nvPicPr>
                      <p:cNvPr id="15" name="Google Shape;15;p10"/>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10"/>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400">
                <a:latin typeface="Arial"/>
                <a:ea typeface="Arial"/>
                <a:cs typeface="Arial"/>
                <a:sym typeface="Arial"/>
              </a:defRPr>
            </a:lvl1pPr>
            <a:lvl2pPr lvl="1" algn="l">
              <a:lnSpc>
                <a:spcPct val="100000"/>
              </a:lnSpc>
              <a:spcBef>
                <a:spcPts val="0"/>
              </a:spcBef>
              <a:spcAft>
                <a:spcPts val="0"/>
              </a:spcAft>
              <a:buSzPts val="2250"/>
              <a:buChar char="▪"/>
              <a:defRPr/>
            </a:lvl2pPr>
            <a:lvl3pPr lvl="2" algn="l">
              <a:lnSpc>
                <a:spcPct val="100000"/>
              </a:lnSpc>
              <a:spcBef>
                <a:spcPts val="0"/>
              </a:spcBef>
              <a:spcAft>
                <a:spcPts val="0"/>
              </a:spcAft>
              <a:buSzPts val="2160"/>
              <a:buChar char="–"/>
              <a:defRPr/>
            </a:lvl3pPr>
            <a:lvl4pPr lvl="3" algn="l">
              <a:lnSpc>
                <a:spcPct val="100000"/>
              </a:lnSpc>
              <a:spcBef>
                <a:spcPts val="0"/>
              </a:spcBef>
              <a:spcAft>
                <a:spcPts val="0"/>
              </a:spcAft>
              <a:buSzPts val="2160"/>
              <a:buChar char="▫"/>
              <a:defRPr/>
            </a:lvl4pPr>
            <a:lvl5pPr lvl="4" algn="l">
              <a:lnSpc>
                <a:spcPct val="100000"/>
              </a:lnSpc>
              <a:spcBef>
                <a:spcPts val="0"/>
              </a:spcBef>
              <a:spcAft>
                <a:spcPts val="0"/>
              </a:spcAft>
              <a:buSzPts val="1602"/>
              <a:buChar char="-"/>
              <a:defRPr/>
            </a:lvl5pPr>
            <a:lvl6pPr lvl="5" algn="l">
              <a:lnSpc>
                <a:spcPct val="100000"/>
              </a:lnSpc>
              <a:spcBef>
                <a:spcPts val="0"/>
              </a:spcBef>
              <a:spcAft>
                <a:spcPts val="0"/>
              </a:spcAft>
              <a:buSzPts val="1602"/>
              <a:buChar char="-"/>
              <a:defRPr/>
            </a:lvl6pPr>
            <a:lvl7pPr lvl="6" algn="l">
              <a:lnSpc>
                <a:spcPct val="100000"/>
              </a:lnSpc>
              <a:spcBef>
                <a:spcPts val="0"/>
              </a:spcBef>
              <a:spcAft>
                <a:spcPts val="0"/>
              </a:spcAft>
              <a:buSzPts val="1602"/>
              <a:buChar char="-"/>
              <a:defRPr/>
            </a:lvl7pPr>
            <a:lvl8pPr lvl="7" algn="l">
              <a:lnSpc>
                <a:spcPct val="100000"/>
              </a:lnSpc>
              <a:spcBef>
                <a:spcPts val="0"/>
              </a:spcBef>
              <a:spcAft>
                <a:spcPts val="0"/>
              </a:spcAft>
              <a:buSzPts val="1602"/>
              <a:buChar char="-"/>
              <a:defRPr/>
            </a:lvl8pPr>
            <a:lvl9pPr lvl="8" algn="l">
              <a:lnSpc>
                <a:spcPct val="100000"/>
              </a:lnSpc>
              <a:spcBef>
                <a:spcPts val="0"/>
              </a:spcBef>
              <a:spcAft>
                <a:spcPts val="0"/>
              </a:spcAft>
              <a:buSzPts val="1602"/>
              <a:buChar char="-"/>
              <a:defRPr/>
            </a:lvl9pPr>
          </a:lstStyle>
          <a:p>
            <a:endParaRPr/>
          </a:p>
        </p:txBody>
      </p:sp>
      <p:sp>
        <p:nvSpPr>
          <p:cNvPr id="18" name="Google Shape;18;p10"/>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9" name="Google Shape;19;p10"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11"/>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0" r:id="rId3" imgW="1587" imgH="1587" progId="TCLayout.ActiveDocument.1">
                  <p:embed/>
                </p:oleObj>
              </mc:Choice>
              <mc:Fallback>
                <p:oleObj r:id="rId3" imgW="1587" imgH="1587" progId="TCLayout.ActiveDocument.1">
                  <p:embed/>
                  <p:pic>
                    <p:nvPicPr>
                      <p:cNvPr id="21" name="Google Shape;21;p11"/>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11"/>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23" name="Google Shape;23;p11"/>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1_Title 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2476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371475" algn="l">
              <a:lnSpc>
                <a:spcPct val="100000"/>
              </a:lnSpc>
              <a:spcBef>
                <a:spcPts val="0"/>
              </a:spcBef>
              <a:spcAft>
                <a:spcPts val="0"/>
              </a:spcAft>
              <a:buSzPts val="2250"/>
              <a:buChar char="▪"/>
              <a:defRPr/>
            </a:lvl2pPr>
            <a:lvl3pPr marL="1371600" lvl="2" indent="-365760" algn="l">
              <a:lnSpc>
                <a:spcPct val="100000"/>
              </a:lnSpc>
              <a:spcBef>
                <a:spcPts val="0"/>
              </a:spcBef>
              <a:spcAft>
                <a:spcPts val="0"/>
              </a:spcAft>
              <a:buSzPts val="2160"/>
              <a:buChar char="–"/>
              <a:defRPr/>
            </a:lvl3pPr>
            <a:lvl4pPr marL="1828800" lvl="3" indent="-365760" algn="l">
              <a:lnSpc>
                <a:spcPct val="100000"/>
              </a:lnSpc>
              <a:spcBef>
                <a:spcPts val="0"/>
              </a:spcBef>
              <a:spcAft>
                <a:spcPts val="0"/>
              </a:spcAft>
              <a:buSzPts val="2160"/>
              <a:buChar char="▫"/>
              <a:defRPr/>
            </a:lvl4pPr>
            <a:lvl5pPr marL="2286000" lvl="4" indent="-330326" algn="l">
              <a:lnSpc>
                <a:spcPct val="100000"/>
              </a:lnSpc>
              <a:spcBef>
                <a:spcPts val="0"/>
              </a:spcBef>
              <a:spcAft>
                <a:spcPts val="0"/>
              </a:spcAft>
              <a:buSzPts val="1602"/>
              <a:buChar char="-"/>
              <a:defRPr/>
            </a:lvl5pPr>
            <a:lvl6pPr marL="2743200" lvl="5" indent="-330326" algn="l">
              <a:lnSpc>
                <a:spcPct val="100000"/>
              </a:lnSpc>
              <a:spcBef>
                <a:spcPts val="0"/>
              </a:spcBef>
              <a:spcAft>
                <a:spcPts val="0"/>
              </a:spcAft>
              <a:buSzPts val="1602"/>
              <a:buChar char="-"/>
              <a:defRPr/>
            </a:lvl6pPr>
            <a:lvl7pPr marL="3200400" lvl="6" indent="-330326" algn="l">
              <a:lnSpc>
                <a:spcPct val="100000"/>
              </a:lnSpc>
              <a:spcBef>
                <a:spcPts val="0"/>
              </a:spcBef>
              <a:spcAft>
                <a:spcPts val="0"/>
              </a:spcAft>
              <a:buSzPts val="1602"/>
              <a:buChar char="-"/>
              <a:defRPr/>
            </a:lvl7pPr>
            <a:lvl8pPr marL="3657600" lvl="7" indent="-330327" algn="l">
              <a:lnSpc>
                <a:spcPct val="100000"/>
              </a:lnSpc>
              <a:spcBef>
                <a:spcPts val="0"/>
              </a:spcBef>
              <a:spcAft>
                <a:spcPts val="0"/>
              </a:spcAft>
              <a:buSzPts val="1602"/>
              <a:buChar char="-"/>
              <a:defRPr/>
            </a:lvl8pPr>
            <a:lvl9pPr marL="4114800" lvl="8" indent="-330327" algn="l">
              <a:lnSpc>
                <a:spcPct val="100000"/>
              </a:lnSpc>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9"/>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13" r:id="rId6" imgW="158750" imgH="158750" progId="TCLayout.ActiveDocument.1">
                  <p:embed/>
                </p:oleObj>
              </mc:Choice>
              <mc:Fallback>
                <p:oleObj r:id="rId6" imgW="158750" imgH="158750" progId="TCLayout.ActiveDocument.1">
                  <p:embed/>
                  <p:pic>
                    <p:nvPicPr>
                      <p:cNvPr id="8" name="Google Shape;8;p9"/>
                      <p:cNvPicPr preferRelativeResize="0"/>
                      <p:nvPr/>
                    </p:nvPicPr>
                    <p:blipFill rotWithShape="1">
                      <a:blip r:embed="rId7">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9"/>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10" name="Google Shape;10;p9"/>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355600" algn="l" rtl="0">
              <a:lnSpc>
                <a:spcPct val="100000"/>
              </a:lnSpc>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lnSpc>
                <a:spcPct val="100000"/>
              </a:lnSpc>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lnSpc>
                <a:spcPct val="100000"/>
              </a:lnSpc>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endParaRPr/>
          </a:p>
        </p:txBody>
      </p:sp>
      <p:sp>
        <p:nvSpPr>
          <p:cNvPr id="12" name="Google Shape;12;p9"/>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2"/>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223" b="0" i="0" u="none" strike="noStrike" cap="none">
                <a:solidFill>
                  <a:schemeClr val="accent6"/>
                </a:solidFill>
                <a:latin typeface="Arial"/>
                <a:ea typeface="Arial"/>
                <a:cs typeface="Arial"/>
                <a:sym typeface="Arial"/>
              </a:defRPr>
            </a:lvl1pPr>
            <a:lvl2pPr marL="914400" marR="0" lvl="1" indent="-325691" algn="l" rtl="0">
              <a:lnSpc>
                <a:spcPct val="100000"/>
              </a:lnSpc>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817" algn="l" rtl="0">
              <a:lnSpc>
                <a:spcPct val="100000"/>
              </a:lnSpc>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688" algn="l" rtl="0">
              <a:lnSpc>
                <a:spcPct val="100000"/>
              </a:lnSpc>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688" algn="l" rtl="0">
              <a:lnSpc>
                <a:spcPct val="100000"/>
              </a:lnSpc>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452" b="1" i="0" u="none" strike="noStrike" cap="none">
                <a:solidFill>
                  <a:schemeClr val="accent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52" b="1" i="0" u="none" strike="noStrike" cap="none">
                <a:solidFill>
                  <a:schemeClr val="dk2"/>
                </a:solidFill>
                <a:latin typeface="Arial"/>
                <a:ea typeface="Arial"/>
                <a:cs typeface="Arial"/>
                <a:sym typeface="Arial"/>
              </a:defRPr>
            </a:lvl9pPr>
          </a:lstStyle>
          <a:p>
            <a:endParaRPr/>
          </a:p>
        </p:txBody>
      </p:sp>
      <p:sp>
        <p:nvSpPr>
          <p:cNvPr id="27" name="Google Shape;27;p12"/>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764"/>
              <a:buFont typeface="Arial"/>
              <a:buNone/>
            </a:pPr>
            <a:fld id="{00000000-1234-1234-1234-123412341234}" type="slidenum">
              <a:rPr lang="en-US" sz="764" b="0" i="0" u="none" strike="noStrike" cap="none">
                <a:solidFill>
                  <a:schemeClr val="dk1"/>
                </a:solidFill>
                <a:latin typeface="Arial"/>
                <a:ea typeface="Arial"/>
                <a:cs typeface="Arial"/>
                <a:sym typeface="Arial"/>
              </a:rPr>
              <a:t>‹#›</a:t>
            </a:fld>
            <a:endParaRPr sz="764" b="0" i="0" u="none" strike="noStrike" cap="none">
              <a:solidFill>
                <a:schemeClr val="dk1"/>
              </a:solidFill>
              <a:latin typeface="Arial"/>
              <a:ea typeface="Arial"/>
              <a:cs typeface="Arial"/>
              <a:sym typeface="Arial"/>
            </a:endParaRPr>
          </a:p>
        </p:txBody>
      </p:sp>
      <p:cxnSp>
        <p:nvCxnSpPr>
          <p:cNvPr id="28" name="Google Shape;28;p12"/>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chart" Target="../charts/chart1.xml"/><Relationship Id="rId5" Type="http://schemas.openxmlformats.org/officeDocument/2006/relationships/image" Target="../media/image1.png"/><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chart" Target="../charts/chart3.xml"/><Relationship Id="rId5" Type="http://schemas.openxmlformats.org/officeDocument/2006/relationships/image" Target="../media/image1.png"/><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dirty="0"/>
              <a:t>Southern Water Corp – Executive Presentation</a:t>
            </a:r>
            <a:endParaRPr sz="2400" dirty="0"/>
          </a:p>
        </p:txBody>
      </p:sp>
      <p:sp>
        <p:nvSpPr>
          <p:cNvPr id="43" name="Google Shape;43;p1"/>
          <p:cNvSpPr txBox="1"/>
          <p:nvPr/>
        </p:nvSpPr>
        <p:spPr>
          <a:xfrm>
            <a:off x="233364" y="4856276"/>
            <a:ext cx="4935537"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Presenter: Danny Hua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p:nvPr/>
        </p:nvSpPr>
        <p:spPr>
          <a:xfrm>
            <a:off x="86345" y="1156771"/>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206" name="Google Shape;206;p7"/>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Actual vs Budget PL Operational Expenses Analysis</a:t>
            </a:r>
            <a:r>
              <a:rPr lang="en-US" sz="1196" b="0" i="0" u="none" strike="noStrike" cap="none" dirty="0">
                <a:solidFill>
                  <a:srgbClr val="808080"/>
                </a:solidFill>
                <a:latin typeface="Arial"/>
                <a:ea typeface="Arial"/>
                <a:cs typeface="Arial"/>
                <a:sym typeface="Arial"/>
              </a:rPr>
              <a:t>, $m</a:t>
            </a:r>
            <a:endParaRPr sz="1400" b="0" i="0" u="none" strike="noStrike" cap="none" dirty="0">
              <a:solidFill>
                <a:srgbClr val="000000"/>
              </a:solidFill>
              <a:latin typeface="Arial"/>
              <a:ea typeface="Arial"/>
              <a:cs typeface="Arial"/>
              <a:sym typeface="Arial"/>
            </a:endParaRPr>
          </a:p>
        </p:txBody>
      </p:sp>
      <p:sp>
        <p:nvSpPr>
          <p:cNvPr id="209" name="Google Shape;209;p7"/>
          <p:cNvSpPr/>
          <p:nvPr/>
        </p:nvSpPr>
        <p:spPr>
          <a:xfrm>
            <a:off x="5464366" y="1624059"/>
            <a:ext cx="2963538" cy="3940645"/>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210" name="Google Shape;210;p7"/>
          <p:cNvSpPr txBox="1"/>
          <p:nvPr/>
        </p:nvSpPr>
        <p:spPr>
          <a:xfrm>
            <a:off x="5414790" y="1316282"/>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Key Insights</a:t>
            </a:r>
            <a:endParaRPr sz="1400" b="0" i="0" u="none" strike="noStrike" cap="none">
              <a:solidFill>
                <a:srgbClr val="000000"/>
              </a:solidFill>
              <a:latin typeface="Arial"/>
              <a:ea typeface="Arial"/>
              <a:cs typeface="Arial"/>
              <a:sym typeface="Arial"/>
            </a:endParaRPr>
          </a:p>
        </p:txBody>
      </p:sp>
      <p:sp>
        <p:nvSpPr>
          <p:cNvPr id="211" name="Google Shape;211;p7"/>
          <p:cNvSpPr txBox="1"/>
          <p:nvPr/>
        </p:nvSpPr>
        <p:spPr>
          <a:xfrm>
            <a:off x="5464365" y="1688804"/>
            <a:ext cx="2963538" cy="2462172"/>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1400"/>
              <a:buFont typeface="Noto Sans Symbols"/>
              <a:buChar char="▪"/>
            </a:pPr>
            <a:r>
              <a:rPr lang="en-US" dirty="0">
                <a:solidFill>
                  <a:schemeClr val="dk1"/>
                </a:solidFill>
              </a:rPr>
              <a:t>Even after the maintenance event we continue to see a rise in operating expenses</a:t>
            </a:r>
          </a:p>
          <a:p>
            <a:pPr>
              <a:buClr>
                <a:schemeClr val="dk1"/>
              </a:buClr>
              <a:buSzPts val="1400"/>
            </a:pPr>
            <a:endParaRPr lang="en-US" dirty="0">
              <a:solidFill>
                <a:schemeClr val="dk1"/>
              </a:solidFill>
            </a:endParaRPr>
          </a:p>
          <a:p>
            <a:pPr marL="285750" indent="-285750">
              <a:buClr>
                <a:schemeClr val="dk1"/>
              </a:buClr>
              <a:buSzPts val="1400"/>
              <a:buFont typeface="Noto Sans Symbols"/>
              <a:buChar char="▪"/>
            </a:pPr>
            <a:r>
              <a:rPr lang="en-US" dirty="0">
                <a:solidFill>
                  <a:schemeClr val="dk1"/>
                </a:solidFill>
              </a:rPr>
              <a:t>Operational expenses for </a:t>
            </a:r>
            <a:r>
              <a:rPr lang="en-US" dirty="0" err="1">
                <a:solidFill>
                  <a:schemeClr val="dk1"/>
                </a:solidFill>
              </a:rPr>
              <a:t>Surjek</a:t>
            </a:r>
            <a:r>
              <a:rPr lang="en-US" dirty="0">
                <a:solidFill>
                  <a:schemeClr val="dk1"/>
                </a:solidFill>
              </a:rPr>
              <a:t> was only $6.76 mil in June-2014 but in June-2015 it is expected to be $21.4 mil, which is an increase of about $14.6 mil</a:t>
            </a:r>
          </a:p>
          <a:p>
            <a:pPr marL="285750" indent="-285750">
              <a:buClr>
                <a:schemeClr val="dk1"/>
              </a:buClr>
              <a:buSzPts val="1400"/>
              <a:buFont typeface="Noto Sans Symbols"/>
              <a:buChar char="▪"/>
            </a:pPr>
            <a:endParaRPr lang="en-US" dirty="0">
              <a:solidFill>
                <a:schemeClr val="dk1"/>
              </a:solidFill>
            </a:endParaRPr>
          </a:p>
        </p:txBody>
      </p:sp>
      <p:sp>
        <p:nvSpPr>
          <p:cNvPr id="208" name="Google Shape;208;p7"/>
          <p:cNvSpPr txBox="1">
            <a:spLocks noGrp="1"/>
          </p:cNvSpPr>
          <p:nvPr>
            <p:ph type="title"/>
          </p:nvPr>
        </p:nvSpPr>
        <p:spPr>
          <a:xfrm>
            <a:off x="171450" y="230188"/>
            <a:ext cx="8618538" cy="492443"/>
          </a:xfrm>
          <a:prstGeom prst="rect">
            <a:avLst/>
          </a:prstGeom>
          <a:solidFill>
            <a:schemeClr val="bg1"/>
          </a:solid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Operational expenses are increasing across all desalination plants</a:t>
            </a:r>
            <a:br>
              <a:rPr lang="en-US" sz="1600" b="1" i="0" u="none" strike="noStrike" cap="none" dirty="0">
                <a:solidFill>
                  <a:srgbClr val="002060"/>
                </a:solidFill>
                <a:latin typeface="Arial"/>
                <a:ea typeface="Arial"/>
                <a:cs typeface="Arial"/>
                <a:sym typeface="Arial"/>
              </a:rPr>
            </a:br>
            <a:r>
              <a:rPr lang="en-US" sz="1600" b="1" i="0" u="none" strike="noStrike" cap="none" dirty="0">
                <a:solidFill>
                  <a:srgbClr val="002060"/>
                </a:solidFill>
                <a:latin typeface="Arial"/>
                <a:ea typeface="Arial"/>
                <a:cs typeface="Arial"/>
                <a:sym typeface="Arial"/>
              </a:rPr>
              <a:t>Overall annual Operating </a:t>
            </a:r>
            <a:r>
              <a:rPr lang="en-US" sz="1600" dirty="0">
                <a:solidFill>
                  <a:srgbClr val="002060"/>
                </a:solidFill>
              </a:rPr>
              <a:t>E</a:t>
            </a:r>
            <a:r>
              <a:rPr lang="en-US" sz="1600" b="1" i="0" u="none" strike="noStrike" cap="none" dirty="0">
                <a:solidFill>
                  <a:srgbClr val="002060"/>
                </a:solidFill>
                <a:latin typeface="Arial"/>
                <a:ea typeface="Arial"/>
                <a:cs typeface="Arial"/>
                <a:sym typeface="Arial"/>
              </a:rPr>
              <a:t>xpenses are expected to increase by ~53%</a:t>
            </a:r>
            <a:endParaRPr sz="1600" b="1" i="0" u="none" strike="noStrike" cap="none" dirty="0">
              <a:solidFill>
                <a:srgbClr val="002060"/>
              </a:solidFill>
              <a:latin typeface="Arial"/>
              <a:ea typeface="Arial"/>
              <a:cs typeface="Arial"/>
              <a:sym typeface="Arial"/>
            </a:endParaRPr>
          </a:p>
        </p:txBody>
      </p:sp>
      <p:graphicFrame>
        <p:nvGraphicFramePr>
          <p:cNvPr id="11" name="Chart 10">
            <a:extLst>
              <a:ext uri="{FF2B5EF4-FFF2-40B4-BE49-F238E27FC236}">
                <a16:creationId xmlns:a16="http://schemas.microsoft.com/office/drawing/2014/main" id="{A2E0B9F2-449C-4732-8EC6-7603B561F220}"/>
              </a:ext>
            </a:extLst>
          </p:cNvPr>
          <p:cNvGraphicFramePr>
            <a:graphicFrameLocks/>
          </p:cNvGraphicFramePr>
          <p:nvPr>
            <p:extLst>
              <p:ext uri="{D42A27DB-BD31-4B8C-83A1-F6EECF244321}">
                <p14:modId xmlns:p14="http://schemas.microsoft.com/office/powerpoint/2010/main" val="2368635604"/>
              </p:ext>
            </p:extLst>
          </p:nvPr>
        </p:nvGraphicFramePr>
        <p:xfrm>
          <a:off x="171450" y="1262823"/>
          <a:ext cx="5292914" cy="3893377"/>
        </p:xfrm>
        <a:graphic>
          <a:graphicData uri="http://schemas.openxmlformats.org/drawingml/2006/chart">
            <c:chart xmlns:c="http://schemas.openxmlformats.org/drawingml/2006/chart" xmlns:r="http://schemas.openxmlformats.org/officeDocument/2006/relationships" r:id="rId3"/>
          </a:graphicData>
        </a:graphic>
      </p:graphicFrame>
      <p:sp>
        <p:nvSpPr>
          <p:cNvPr id="9" name="Google Shape;65;p2">
            <a:extLst>
              <a:ext uri="{FF2B5EF4-FFF2-40B4-BE49-F238E27FC236}">
                <a16:creationId xmlns:a16="http://schemas.microsoft.com/office/drawing/2014/main" id="{7E242C40-E6F5-439A-BE49-7310066CC7C0}"/>
              </a:ext>
            </a:extLst>
          </p:cNvPr>
          <p:cNvSpPr/>
          <p:nvPr/>
        </p:nvSpPr>
        <p:spPr>
          <a:xfrm>
            <a:off x="4362451" y="2324100"/>
            <a:ext cx="938636" cy="1514475"/>
          </a:xfrm>
          <a:prstGeom prst="rect">
            <a:avLst/>
          </a:prstGeom>
          <a:noFill/>
          <a:ln w="1905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9B1D4-BF55-44EC-8EB9-CB14686BACF4}"/>
              </a:ext>
            </a:extLst>
          </p:cNvPr>
          <p:cNvSpPr>
            <a:spLocks noGrp="1"/>
          </p:cNvSpPr>
          <p:nvPr>
            <p:ph type="title"/>
          </p:nvPr>
        </p:nvSpPr>
        <p:spPr>
          <a:xfrm>
            <a:off x="171450" y="460360"/>
            <a:ext cx="8618538" cy="276999"/>
          </a:xfrm>
        </p:spPr>
        <p:txBody>
          <a:bodyPr/>
          <a:lstStyle/>
          <a:p>
            <a:r>
              <a:rPr lang="en-US" sz="1800" dirty="0">
                <a:solidFill>
                  <a:srgbClr val="002060"/>
                </a:solidFill>
              </a:rPr>
              <a:t>Summary / Recommendations</a:t>
            </a:r>
            <a:endParaRPr lang="en-US" sz="1600" dirty="0"/>
          </a:p>
        </p:txBody>
      </p:sp>
      <p:sp>
        <p:nvSpPr>
          <p:cNvPr id="3" name="Rectangle 2">
            <a:extLst>
              <a:ext uri="{FF2B5EF4-FFF2-40B4-BE49-F238E27FC236}">
                <a16:creationId xmlns:a16="http://schemas.microsoft.com/office/drawing/2014/main" id="{E88F9791-BCF7-4818-9504-3D6792AE70DB}"/>
              </a:ext>
            </a:extLst>
          </p:cNvPr>
          <p:cNvSpPr/>
          <p:nvPr/>
        </p:nvSpPr>
        <p:spPr>
          <a:xfrm>
            <a:off x="292475" y="813590"/>
            <a:ext cx="8564188" cy="5909310"/>
          </a:xfrm>
          <a:prstGeom prst="rect">
            <a:avLst/>
          </a:prstGeom>
        </p:spPr>
        <p:txBody>
          <a:bodyPr wrap="square">
            <a:spAutoFit/>
          </a:bodyPr>
          <a:lstStyle/>
          <a:p>
            <a:pPr marL="285750" indent="-285750">
              <a:buFont typeface="Arial" panose="020B0604020202020204" pitchFamily="34" charset="0"/>
              <a:buChar char="•"/>
            </a:pPr>
            <a:endParaRPr lang="en-US" dirty="0">
              <a:solidFill>
                <a:schemeClr val="dk1"/>
              </a:solidFill>
            </a:endParaRPr>
          </a:p>
          <a:p>
            <a:pPr marL="285750" indent="-285750">
              <a:buFont typeface="Arial" panose="020B0604020202020204" pitchFamily="34" charset="0"/>
              <a:buChar char="•"/>
            </a:pPr>
            <a:r>
              <a:rPr lang="en-US" dirty="0">
                <a:solidFill>
                  <a:schemeClr val="dk1"/>
                </a:solidFill>
              </a:rPr>
              <a:t>When looking at the variances we noticed that the overall Operating Expenses stood out the most followed by COGS</a:t>
            </a:r>
          </a:p>
          <a:p>
            <a:endParaRPr lang="en-US" dirty="0">
              <a:solidFill>
                <a:schemeClr val="dk1"/>
              </a:solidFill>
            </a:endParaRPr>
          </a:p>
          <a:p>
            <a:pPr marL="285750" indent="-285750">
              <a:buFont typeface="Arial" panose="020B0604020202020204" pitchFamily="34" charset="0"/>
              <a:buChar char="•"/>
            </a:pPr>
            <a:r>
              <a:rPr lang="en-US" dirty="0">
                <a:solidFill>
                  <a:schemeClr val="dk1"/>
                </a:solidFill>
              </a:rPr>
              <a:t>After doing a deeper dive on those two areas we find that </a:t>
            </a:r>
            <a:r>
              <a:rPr lang="en-US" dirty="0" err="1">
                <a:solidFill>
                  <a:schemeClr val="dk1"/>
                </a:solidFill>
              </a:rPr>
              <a:t>Surjek</a:t>
            </a:r>
            <a:r>
              <a:rPr lang="en-US" dirty="0">
                <a:solidFill>
                  <a:schemeClr val="dk1"/>
                </a:solidFill>
              </a:rPr>
              <a:t> contributes the most to the rise in costs</a:t>
            </a:r>
          </a:p>
          <a:p>
            <a:pPr marL="285750" indent="-285750">
              <a:buFont typeface="Arial" panose="020B0604020202020204" pitchFamily="34" charset="0"/>
              <a:buChar char="•"/>
            </a:pPr>
            <a:endParaRPr lang="en-US" dirty="0">
              <a:solidFill>
                <a:schemeClr val="dk1"/>
              </a:solidFill>
            </a:endParaRPr>
          </a:p>
          <a:p>
            <a:pPr marL="285750" indent="-285750">
              <a:buFont typeface="Arial" panose="020B0604020202020204" pitchFamily="34" charset="0"/>
              <a:buChar char="•"/>
            </a:pPr>
            <a:r>
              <a:rPr lang="en-US" dirty="0">
                <a:solidFill>
                  <a:schemeClr val="dk1"/>
                </a:solidFill>
              </a:rPr>
              <a:t>It is ideal to scale back on production for </a:t>
            </a:r>
            <a:r>
              <a:rPr lang="en-US" dirty="0" err="1">
                <a:solidFill>
                  <a:schemeClr val="dk1"/>
                </a:solidFill>
              </a:rPr>
              <a:t>Surjek</a:t>
            </a:r>
            <a:r>
              <a:rPr lang="en-US" dirty="0">
                <a:solidFill>
                  <a:schemeClr val="dk1"/>
                </a:solidFill>
              </a:rPr>
              <a:t> until a lower cost to produce has been achieved in order to keep COGS and Operating Expenses down to mitigate its impact on EBIT. Postponing the maintenance event could be an option.</a:t>
            </a:r>
          </a:p>
          <a:p>
            <a:pPr marL="285750" indent="-285750">
              <a:buFont typeface="Arial" panose="020B0604020202020204" pitchFamily="34" charset="0"/>
              <a:buChar char="•"/>
            </a:pPr>
            <a:endParaRPr lang="en-US" dirty="0">
              <a:solidFill>
                <a:schemeClr val="dk1"/>
              </a:solidFill>
            </a:endParaRPr>
          </a:p>
          <a:p>
            <a:pPr marL="285750" indent="-285750">
              <a:buFont typeface="Arial" panose="020B0604020202020204" pitchFamily="34" charset="0"/>
              <a:buChar char="•"/>
            </a:pPr>
            <a:r>
              <a:rPr lang="en-US" dirty="0">
                <a:solidFill>
                  <a:srgbClr val="3A4A6A"/>
                </a:solidFill>
              </a:rPr>
              <a:t>Since loss of revenue is inevitable due to the maintenance event, if possible, the event should be moved to periods where demands are not as high, because Jan – April is when revenue is at its highest according to FY13/14 data and that is revenue SWC is losing out on</a:t>
            </a:r>
            <a:endParaRPr lang="en-US" dirty="0">
              <a:solidFill>
                <a:schemeClr val="dk1"/>
              </a:solidFill>
            </a:endParaRPr>
          </a:p>
          <a:p>
            <a:endParaRPr lang="en-US" dirty="0">
              <a:solidFill>
                <a:schemeClr val="dk1"/>
              </a:solidFill>
            </a:endParaRPr>
          </a:p>
          <a:p>
            <a:pPr marL="285750" indent="-285750">
              <a:buFont typeface="Arial" panose="020B0604020202020204" pitchFamily="34" charset="0"/>
              <a:buChar char="•"/>
            </a:pPr>
            <a:r>
              <a:rPr lang="en-US" dirty="0" err="1">
                <a:solidFill>
                  <a:schemeClr val="dk1"/>
                </a:solidFill>
              </a:rPr>
              <a:t>Jutik</a:t>
            </a:r>
            <a:r>
              <a:rPr lang="en-US" dirty="0">
                <a:solidFill>
                  <a:schemeClr val="dk1"/>
                </a:solidFill>
              </a:rPr>
              <a:t> alone cannot provide enough water to meet rising demand during the maintenance event and SWC will miss out on potential revenue. If delaying maintenance for </a:t>
            </a:r>
            <a:r>
              <a:rPr lang="en-US" dirty="0" err="1">
                <a:solidFill>
                  <a:schemeClr val="dk1"/>
                </a:solidFill>
              </a:rPr>
              <a:t>Kootha</a:t>
            </a:r>
            <a:r>
              <a:rPr lang="en-US" dirty="0">
                <a:solidFill>
                  <a:schemeClr val="dk1"/>
                </a:solidFill>
              </a:rPr>
              <a:t> is not an issue it should remain running while </a:t>
            </a:r>
            <a:r>
              <a:rPr lang="en-US" dirty="0" err="1">
                <a:solidFill>
                  <a:schemeClr val="dk1"/>
                </a:solidFill>
              </a:rPr>
              <a:t>Surjek</a:t>
            </a:r>
            <a:r>
              <a:rPr lang="en-US" dirty="0">
                <a:solidFill>
                  <a:schemeClr val="dk1"/>
                </a:solidFill>
              </a:rPr>
              <a:t> should be the first plant to undergo maintenance (assuming that we decide to move forward with the maintenance event). We should keep </a:t>
            </a:r>
            <a:r>
              <a:rPr lang="en-US" dirty="0" err="1">
                <a:solidFill>
                  <a:schemeClr val="dk1"/>
                </a:solidFill>
              </a:rPr>
              <a:t>Kootha</a:t>
            </a:r>
            <a:r>
              <a:rPr lang="en-US" dirty="0">
                <a:solidFill>
                  <a:schemeClr val="dk1"/>
                </a:solidFill>
              </a:rPr>
              <a:t> in operation since </a:t>
            </a:r>
            <a:r>
              <a:rPr lang="en-US" dirty="0" err="1">
                <a:solidFill>
                  <a:schemeClr val="dk1"/>
                </a:solidFill>
              </a:rPr>
              <a:t>Jutik's</a:t>
            </a:r>
            <a:r>
              <a:rPr lang="en-US" dirty="0">
                <a:solidFill>
                  <a:schemeClr val="dk1"/>
                </a:solidFill>
              </a:rPr>
              <a:t> cost to produce is below the market price and it creates enough of a buffer to mitigate loss.</a:t>
            </a:r>
          </a:p>
          <a:p>
            <a:endParaRPr lang="en-US" dirty="0">
              <a:solidFill>
                <a:srgbClr val="3A4A6A"/>
              </a:solidFill>
            </a:endParaRPr>
          </a:p>
          <a:p>
            <a:pPr marL="285750" indent="-285750">
              <a:buFont typeface="Arial" panose="020B0604020202020204" pitchFamily="34" charset="0"/>
              <a:buChar char="•"/>
            </a:pPr>
            <a:r>
              <a:rPr lang="en-US" dirty="0" err="1">
                <a:solidFill>
                  <a:srgbClr val="3A4A6A"/>
                </a:solidFill>
              </a:rPr>
              <a:t>Jutik</a:t>
            </a:r>
            <a:r>
              <a:rPr lang="en-US" dirty="0">
                <a:solidFill>
                  <a:srgbClr val="3A4A6A"/>
                </a:solidFill>
              </a:rPr>
              <a:t> has a max water capacity of 300 GL, which means it can supply up to 300 GL of water a month, but the plant is forecast to operate at an average capacity of ~178 GL per month. We need to make sure that </a:t>
            </a:r>
            <a:r>
              <a:rPr lang="en-US" dirty="0" err="1">
                <a:solidFill>
                  <a:srgbClr val="3A4A6A"/>
                </a:solidFill>
              </a:rPr>
              <a:t>Jutik</a:t>
            </a:r>
            <a:r>
              <a:rPr lang="en-US" dirty="0">
                <a:solidFill>
                  <a:srgbClr val="3A4A6A"/>
                </a:solidFill>
              </a:rPr>
              <a:t> is operating closer to its max capacity before dispatching </a:t>
            </a:r>
            <a:r>
              <a:rPr lang="en-US" dirty="0" err="1">
                <a:solidFill>
                  <a:srgbClr val="3A4A6A"/>
                </a:solidFill>
              </a:rPr>
              <a:t>Kootha</a:t>
            </a:r>
            <a:r>
              <a:rPr lang="en-US" dirty="0">
                <a:solidFill>
                  <a:srgbClr val="3A4A6A"/>
                </a:solidFill>
              </a:rPr>
              <a:t> and </a:t>
            </a:r>
            <a:r>
              <a:rPr lang="en-US" dirty="0" err="1">
                <a:solidFill>
                  <a:srgbClr val="3A4A6A"/>
                </a:solidFill>
              </a:rPr>
              <a:t>Surjek</a:t>
            </a:r>
            <a:r>
              <a:rPr lang="en-US" dirty="0">
                <a:solidFill>
                  <a:srgbClr val="3A4A6A"/>
                </a:solidFill>
              </a:rPr>
              <a:t>. This will help reduce costs especially when cost-to-produce for </a:t>
            </a:r>
            <a:r>
              <a:rPr lang="en-US" dirty="0" err="1">
                <a:solidFill>
                  <a:srgbClr val="3A4A6A"/>
                </a:solidFill>
              </a:rPr>
              <a:t>Kootha</a:t>
            </a:r>
            <a:r>
              <a:rPr lang="en-US" dirty="0">
                <a:solidFill>
                  <a:srgbClr val="3A4A6A"/>
                </a:solidFill>
              </a:rPr>
              <a:t> and </a:t>
            </a:r>
            <a:r>
              <a:rPr lang="en-US" dirty="0" err="1">
                <a:solidFill>
                  <a:srgbClr val="3A4A6A"/>
                </a:solidFill>
              </a:rPr>
              <a:t>Surjek</a:t>
            </a:r>
            <a:r>
              <a:rPr lang="en-US" dirty="0">
                <a:solidFill>
                  <a:srgbClr val="3A4A6A"/>
                </a:solidFill>
              </a:rPr>
              <a:t> is greater than the market price, thus minimizing the impact on EBIT</a:t>
            </a:r>
            <a:endParaRPr lang="en-US" b="1" dirty="0">
              <a:solidFill>
                <a:schemeClr val="dk1"/>
              </a:solidFill>
            </a:endParaRPr>
          </a:p>
        </p:txBody>
      </p:sp>
      <p:sp>
        <p:nvSpPr>
          <p:cNvPr id="4" name="Google Shape;209;p7">
            <a:extLst>
              <a:ext uri="{FF2B5EF4-FFF2-40B4-BE49-F238E27FC236}">
                <a16:creationId xmlns:a16="http://schemas.microsoft.com/office/drawing/2014/main" id="{93349AFA-2798-4A17-964A-D5DBF03469BA}"/>
              </a:ext>
            </a:extLst>
          </p:cNvPr>
          <p:cNvSpPr/>
          <p:nvPr/>
        </p:nvSpPr>
        <p:spPr>
          <a:xfrm>
            <a:off x="225800" y="1027608"/>
            <a:ext cx="8564188" cy="5479848"/>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9325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title"/>
          </p:nvPr>
        </p:nvSpPr>
        <p:spPr>
          <a:xfrm>
            <a:off x="171450" y="309321"/>
            <a:ext cx="8618538" cy="3077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000" dirty="0">
                <a:solidFill>
                  <a:schemeClr val="tx1"/>
                </a:solidFill>
              </a:rPr>
              <a:t>Executive Summary</a:t>
            </a:r>
            <a:endParaRPr sz="2000" dirty="0">
              <a:solidFill>
                <a:schemeClr val="tx1"/>
              </a:solidFill>
            </a:endParaRPr>
          </a:p>
        </p:txBody>
      </p:sp>
      <p:sp>
        <p:nvSpPr>
          <p:cNvPr id="2" name="Text Placeholder 1">
            <a:extLst>
              <a:ext uri="{FF2B5EF4-FFF2-40B4-BE49-F238E27FC236}">
                <a16:creationId xmlns:a16="http://schemas.microsoft.com/office/drawing/2014/main" id="{1085BFD6-8BF3-47D5-86D4-00D4083B3DAE}"/>
              </a:ext>
            </a:extLst>
          </p:cNvPr>
          <p:cNvSpPr>
            <a:spLocks noGrp="1"/>
          </p:cNvSpPr>
          <p:nvPr>
            <p:ph type="body" idx="1"/>
          </p:nvPr>
        </p:nvSpPr>
        <p:spPr>
          <a:xfrm>
            <a:off x="427383" y="1510747"/>
            <a:ext cx="7726017" cy="2246769"/>
          </a:xfrm>
        </p:spPr>
        <p:txBody>
          <a:bodyPr/>
          <a:lstStyle/>
          <a:p>
            <a:pPr fontAlgn="base">
              <a:spcAft>
                <a:spcPts val="1200"/>
              </a:spcAft>
              <a:buFont typeface="Arial" panose="020B0604020202020204" pitchFamily="34" charset="0"/>
              <a:buChar char="•"/>
            </a:pPr>
            <a:r>
              <a:rPr lang="en-US" sz="1200" cap="all" dirty="0">
                <a:solidFill>
                  <a:schemeClr val="tx1"/>
                </a:solidFill>
              </a:rPr>
              <a:t>Southern Water corporation is facing an increase in demand, competition, and market supply </a:t>
            </a:r>
          </a:p>
          <a:p>
            <a:pPr fontAlgn="base">
              <a:spcAft>
                <a:spcPts val="1200"/>
              </a:spcAft>
              <a:buFont typeface="Arial" panose="020B0604020202020204" pitchFamily="34" charset="0"/>
              <a:buChar char="•"/>
            </a:pPr>
            <a:r>
              <a:rPr lang="en-US" sz="1200" cap="all" dirty="0">
                <a:solidFill>
                  <a:schemeClr val="tx1"/>
                </a:solidFill>
              </a:rPr>
              <a:t>the market price is forecast to drop to $53.98/ML</a:t>
            </a:r>
          </a:p>
          <a:p>
            <a:pPr fontAlgn="base">
              <a:spcAft>
                <a:spcPts val="1200"/>
              </a:spcAft>
              <a:buFont typeface="Arial" panose="020B0604020202020204" pitchFamily="34" charset="0"/>
              <a:buChar char="•"/>
            </a:pPr>
            <a:r>
              <a:rPr lang="en-US" sz="1200" cap="all" dirty="0">
                <a:solidFill>
                  <a:schemeClr val="tx1"/>
                </a:solidFill>
              </a:rPr>
              <a:t>There will be a Huge Maintenance event done on </a:t>
            </a:r>
            <a:r>
              <a:rPr lang="en-US" sz="1200" cap="all" dirty="0" err="1">
                <a:solidFill>
                  <a:schemeClr val="tx1"/>
                </a:solidFill>
              </a:rPr>
              <a:t>Kootha</a:t>
            </a:r>
            <a:r>
              <a:rPr lang="en-US" sz="1200" cap="all" dirty="0">
                <a:solidFill>
                  <a:schemeClr val="tx1"/>
                </a:solidFill>
              </a:rPr>
              <a:t> and </a:t>
            </a:r>
            <a:r>
              <a:rPr lang="en-US" sz="1200" cap="all" dirty="0" err="1">
                <a:solidFill>
                  <a:schemeClr val="tx1"/>
                </a:solidFill>
              </a:rPr>
              <a:t>Surjek</a:t>
            </a:r>
            <a:r>
              <a:rPr lang="en-US" sz="1200" cap="all" dirty="0">
                <a:solidFill>
                  <a:schemeClr val="tx1"/>
                </a:solidFill>
              </a:rPr>
              <a:t> (our oldest plants)</a:t>
            </a:r>
          </a:p>
          <a:p>
            <a:pPr fontAlgn="base">
              <a:spcAft>
                <a:spcPts val="1200"/>
              </a:spcAft>
              <a:buFont typeface="Arial" panose="020B0604020202020204" pitchFamily="34" charset="0"/>
              <a:buChar char="•"/>
            </a:pPr>
            <a:r>
              <a:rPr lang="en-US" sz="1200" cap="all" dirty="0">
                <a:solidFill>
                  <a:schemeClr val="tx1"/>
                </a:solidFill>
              </a:rPr>
              <a:t>overall rolling cost to produce is expected to increase by $38.01/ML by the end of June 2015</a:t>
            </a:r>
          </a:p>
          <a:p>
            <a:pPr fontAlgn="base">
              <a:spcAft>
                <a:spcPts val="1200"/>
              </a:spcAft>
              <a:buFont typeface="Arial" panose="020B0604020202020204" pitchFamily="34" charset="0"/>
              <a:buChar char="•"/>
            </a:pPr>
            <a:r>
              <a:rPr lang="en-US" sz="1200" cap="all" dirty="0">
                <a:solidFill>
                  <a:schemeClr val="tx1"/>
                </a:solidFill>
              </a:rPr>
              <a:t>annual </a:t>
            </a:r>
            <a:r>
              <a:rPr lang="en-US" sz="1200" cap="all" dirty="0" err="1">
                <a:solidFill>
                  <a:schemeClr val="tx1"/>
                </a:solidFill>
              </a:rPr>
              <a:t>ebit</a:t>
            </a:r>
            <a:r>
              <a:rPr lang="en-US" sz="1200" cap="all" dirty="0">
                <a:solidFill>
                  <a:schemeClr val="tx1"/>
                </a:solidFill>
              </a:rPr>
              <a:t> is forecast to decline by ~$264 mil</a:t>
            </a:r>
          </a:p>
        </p:txBody>
      </p:sp>
    </p:spTree>
    <p:extLst>
      <p:ext uri="{BB962C8B-B14F-4D97-AF65-F5344CB8AC3E}">
        <p14:creationId xmlns:p14="http://schemas.microsoft.com/office/powerpoint/2010/main" val="258519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graphicFrame>
        <p:nvGraphicFramePr>
          <p:cNvPr id="50" name="Google Shape;50;p2"/>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08" r:id="rId4" imgW="1587" imgH="1587" progId="TCLayout.ActiveDocument.1">
                  <p:embed/>
                </p:oleObj>
              </mc:Choice>
              <mc:Fallback>
                <p:oleObj r:id="rId4" imgW="1587" imgH="1587" progId="TCLayout.ActiveDocument.1">
                  <p:embed/>
                  <p:pic>
                    <p:nvPicPr>
                      <p:cNvPr id="50" name="Google Shape;50;p2"/>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51" name="Google Shape;51;p2"/>
          <p:cNvSpPr txBox="1">
            <a:spLocks noGrp="1"/>
          </p:cNvSpPr>
          <p:nvPr>
            <p:ph type="title"/>
          </p:nvPr>
        </p:nvSpPr>
        <p:spPr>
          <a:xfrm>
            <a:off x="170726" y="234195"/>
            <a:ext cx="8618400"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solidFill>
                  <a:srgbClr val="3A4A6A"/>
                </a:solidFill>
              </a:rPr>
              <a:t>Southern Water Corp is expecting overall rolling cost to produce will increase by $38.01/ML in Jun-2015 compared to prior year</a:t>
            </a:r>
            <a:endParaRPr lang="en-US" dirty="0">
              <a:solidFill>
                <a:srgbClr val="3A4A6A"/>
              </a:solidFill>
            </a:endParaRPr>
          </a:p>
        </p:txBody>
      </p:sp>
      <p:graphicFrame>
        <p:nvGraphicFramePr>
          <p:cNvPr id="8" name="Chart 7">
            <a:extLst>
              <a:ext uri="{FF2B5EF4-FFF2-40B4-BE49-F238E27FC236}">
                <a16:creationId xmlns:a16="http://schemas.microsoft.com/office/drawing/2014/main" id="{5009BA44-752B-4483-8E3B-E8027DFEFE3F}"/>
              </a:ext>
            </a:extLst>
          </p:cNvPr>
          <p:cNvGraphicFramePr>
            <a:graphicFrameLocks/>
          </p:cNvGraphicFramePr>
          <p:nvPr>
            <p:extLst>
              <p:ext uri="{D42A27DB-BD31-4B8C-83A1-F6EECF244321}">
                <p14:modId xmlns:p14="http://schemas.microsoft.com/office/powerpoint/2010/main" val="2017476375"/>
              </p:ext>
            </p:extLst>
          </p:nvPr>
        </p:nvGraphicFramePr>
        <p:xfrm>
          <a:off x="170726" y="1178952"/>
          <a:ext cx="8573224" cy="4183623"/>
        </p:xfrm>
        <a:graphic>
          <a:graphicData uri="http://schemas.openxmlformats.org/drawingml/2006/chart">
            <c:chart xmlns:c="http://schemas.openxmlformats.org/drawingml/2006/chart" xmlns:r="http://schemas.openxmlformats.org/officeDocument/2006/relationships" r:id="rId6"/>
          </a:graphicData>
        </a:graphic>
      </p:graphicFrame>
      <p:sp>
        <p:nvSpPr>
          <p:cNvPr id="65" name="Google Shape;65;p2"/>
          <p:cNvSpPr/>
          <p:nvPr/>
        </p:nvSpPr>
        <p:spPr>
          <a:xfrm>
            <a:off x="8010525" y="1814086"/>
            <a:ext cx="571500" cy="2283129"/>
          </a:xfrm>
          <a:prstGeom prst="rect">
            <a:avLst/>
          </a:prstGeom>
          <a:noFill/>
          <a:ln w="1905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8"/>
          <p:cNvSpPr/>
          <p:nvPr/>
        </p:nvSpPr>
        <p:spPr>
          <a:xfrm>
            <a:off x="187469" y="1303866"/>
            <a:ext cx="8586504" cy="3792009"/>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a:solidFill>
                <a:srgbClr val="2A516C"/>
              </a:solidFill>
              <a:latin typeface="Arial"/>
              <a:ea typeface="Arial"/>
              <a:cs typeface="Arial"/>
              <a:sym typeface="Arial"/>
            </a:endParaRPr>
          </a:p>
        </p:txBody>
      </p:sp>
      <p:sp>
        <p:nvSpPr>
          <p:cNvPr id="74" name="Google Shape;74;p8"/>
          <p:cNvSpPr txBox="1">
            <a:spLocks noGrp="1"/>
          </p:cNvSpPr>
          <p:nvPr>
            <p:ph type="title"/>
          </p:nvPr>
        </p:nvSpPr>
        <p:spPr>
          <a:xfrm>
            <a:off x="187468" y="241824"/>
            <a:ext cx="8586505" cy="492443"/>
          </a:xfrm>
          <a:prstGeom prst="rect">
            <a:avLst/>
          </a:prstGeom>
          <a:noFill/>
          <a:ln>
            <a:noFill/>
          </a:ln>
        </p:spPr>
        <p:txBody>
          <a:bodyPr spcFirstLastPara="1" wrap="square" lIns="0" tIns="0" rIns="0" bIns="0" anchor="t" anchorCtr="0">
            <a:spAutoFit/>
          </a:bodyPr>
          <a:lstStyle/>
          <a:p>
            <a:pPr lvl="0"/>
            <a:r>
              <a:rPr lang="en-US" sz="1600" dirty="0">
                <a:solidFill>
                  <a:srgbClr val="3A4A6A"/>
                </a:solidFill>
              </a:rPr>
              <a:t>Cost to produce for </a:t>
            </a:r>
            <a:r>
              <a:rPr lang="en-US" sz="1600" dirty="0" err="1">
                <a:solidFill>
                  <a:srgbClr val="3A4A6A"/>
                </a:solidFill>
              </a:rPr>
              <a:t>Jutik</a:t>
            </a:r>
            <a:r>
              <a:rPr lang="en-US" sz="1600" dirty="0">
                <a:solidFill>
                  <a:srgbClr val="3A4A6A"/>
                </a:solidFill>
              </a:rPr>
              <a:t> is well under the market price where as the cost to produce for </a:t>
            </a:r>
            <a:r>
              <a:rPr lang="en-US" sz="1600" dirty="0" err="1">
                <a:solidFill>
                  <a:srgbClr val="3A4A6A"/>
                </a:solidFill>
              </a:rPr>
              <a:t>Surjek</a:t>
            </a:r>
            <a:r>
              <a:rPr lang="en-US" sz="1600" dirty="0">
                <a:solidFill>
                  <a:srgbClr val="3A4A6A"/>
                </a:solidFill>
              </a:rPr>
              <a:t> is $115.33 and is more than double the market price</a:t>
            </a:r>
            <a:endParaRPr dirty="0">
              <a:solidFill>
                <a:srgbClr val="3A4A6A"/>
              </a:solidFill>
            </a:endParaRPr>
          </a:p>
        </p:txBody>
      </p:sp>
      <p:sp>
        <p:nvSpPr>
          <p:cNvPr id="75" name="Google Shape;75;p8"/>
          <p:cNvSpPr txBox="1"/>
          <p:nvPr/>
        </p:nvSpPr>
        <p:spPr>
          <a:xfrm>
            <a:off x="187468" y="970500"/>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Pseudo Cost Curve Highlighting Cost to Produce versus Market Price</a:t>
            </a:r>
            <a:endParaRPr sz="1196" b="0" i="0" u="none" strike="noStrike" cap="none" dirty="0">
              <a:solidFill>
                <a:srgbClr val="808080"/>
              </a:solidFill>
              <a:latin typeface="Arial"/>
              <a:ea typeface="Arial"/>
              <a:cs typeface="Arial"/>
              <a:sym typeface="Arial"/>
            </a:endParaRPr>
          </a:p>
        </p:txBody>
      </p:sp>
      <p:sp>
        <p:nvSpPr>
          <p:cNvPr id="78" name="Google Shape;78;p8"/>
          <p:cNvSpPr/>
          <p:nvPr/>
        </p:nvSpPr>
        <p:spPr>
          <a:xfrm>
            <a:off x="7080593" y="4547116"/>
            <a:ext cx="712913" cy="230045"/>
          </a:xfrm>
          <a:prstGeom prst="rect">
            <a:avLst/>
          </a:prstGeom>
          <a:solidFill>
            <a:srgbClr val="305391"/>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Quattrocento Sans"/>
                <a:ea typeface="Quattrocento Sans"/>
                <a:cs typeface="Quattrocento Sans"/>
                <a:sym typeface="Quattrocento Sans"/>
              </a:rPr>
              <a:t>Most Expensive</a:t>
            </a: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a:off x="1035981" y="4555081"/>
            <a:ext cx="712913" cy="230045"/>
          </a:xfrm>
          <a:prstGeom prst="rect">
            <a:avLst/>
          </a:prstGeom>
          <a:solidFill>
            <a:srgbClr val="BDC6E3"/>
          </a:solidFill>
          <a:ln w="9525"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1F3042"/>
                </a:solidFill>
                <a:latin typeface="Quattrocento Sans"/>
                <a:ea typeface="Quattrocento Sans"/>
                <a:cs typeface="Quattrocento Sans"/>
                <a:sym typeface="Quattrocento Sans"/>
              </a:rPr>
              <a:t>Least Expensive</a:t>
            </a:r>
            <a:endParaRPr sz="1400" b="0" i="0" u="none" strike="noStrike" cap="none">
              <a:solidFill>
                <a:srgbClr val="000000"/>
              </a:solidFill>
              <a:latin typeface="Arial"/>
              <a:ea typeface="Arial"/>
              <a:cs typeface="Arial"/>
              <a:sym typeface="Arial"/>
            </a:endParaRPr>
          </a:p>
        </p:txBody>
      </p:sp>
      <p:cxnSp>
        <p:nvCxnSpPr>
          <p:cNvPr id="80" name="Google Shape;80;p8"/>
          <p:cNvCxnSpPr/>
          <p:nvPr/>
        </p:nvCxnSpPr>
        <p:spPr>
          <a:xfrm>
            <a:off x="542388" y="4854724"/>
            <a:ext cx="8153160" cy="7814"/>
          </a:xfrm>
          <a:prstGeom prst="straightConnector1">
            <a:avLst/>
          </a:prstGeom>
          <a:noFill/>
          <a:ln w="38100" cap="flat" cmpd="sng">
            <a:solidFill>
              <a:srgbClr val="305391"/>
            </a:solidFill>
            <a:prstDash val="solid"/>
            <a:round/>
            <a:headEnd type="none" w="sm" len="sm"/>
            <a:tailEnd type="triangle" w="med" len="med"/>
          </a:ln>
        </p:spPr>
      </p:cxnSp>
      <p:sp>
        <p:nvSpPr>
          <p:cNvPr id="13" name="Google Shape;64;p2">
            <a:extLst>
              <a:ext uri="{FF2B5EF4-FFF2-40B4-BE49-F238E27FC236}">
                <a16:creationId xmlns:a16="http://schemas.microsoft.com/office/drawing/2014/main" id="{9970A166-3E5D-4E3A-AFF7-6BEC78AA8F1F}"/>
              </a:ext>
            </a:extLst>
          </p:cNvPr>
          <p:cNvSpPr txBox="1"/>
          <p:nvPr/>
        </p:nvSpPr>
        <p:spPr>
          <a:xfrm>
            <a:off x="539451" y="5243143"/>
            <a:ext cx="7837084" cy="1015622"/>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171450" indent="-171450">
              <a:buClr>
                <a:schemeClr val="dk1"/>
              </a:buClr>
              <a:buSzPts val="1000"/>
              <a:buFont typeface="Arial"/>
              <a:buChar char="•"/>
            </a:pPr>
            <a:r>
              <a:rPr lang="en-US" sz="1200" b="1" dirty="0" err="1">
                <a:solidFill>
                  <a:schemeClr val="dk1"/>
                </a:solidFill>
              </a:rPr>
              <a:t>Kootha</a:t>
            </a:r>
            <a:r>
              <a:rPr lang="en-US" sz="1200" b="1" dirty="0">
                <a:solidFill>
                  <a:schemeClr val="dk1"/>
                </a:solidFill>
              </a:rPr>
              <a:t> and </a:t>
            </a:r>
            <a:r>
              <a:rPr lang="en-US" sz="1200" b="1" dirty="0" err="1">
                <a:solidFill>
                  <a:schemeClr val="dk1"/>
                </a:solidFill>
              </a:rPr>
              <a:t>Surjek’s</a:t>
            </a:r>
            <a:r>
              <a:rPr lang="en-US" sz="1200" b="1" dirty="0">
                <a:solidFill>
                  <a:schemeClr val="dk1"/>
                </a:solidFill>
              </a:rPr>
              <a:t> cost to produce is above the market price</a:t>
            </a:r>
          </a:p>
          <a:p>
            <a:pPr marL="171450" indent="-171450">
              <a:buClr>
                <a:schemeClr val="dk1"/>
              </a:buClr>
              <a:buSzPts val="1000"/>
              <a:buFont typeface="Arial"/>
              <a:buChar char="•"/>
            </a:pPr>
            <a:endParaRPr lang="en-US" sz="1200" b="1" i="0" u="none" strike="noStrike" cap="none" dirty="0">
              <a:solidFill>
                <a:schemeClr val="dk1"/>
              </a:solidFill>
              <a:latin typeface="Arial"/>
              <a:ea typeface="Arial"/>
              <a:cs typeface="Arial"/>
              <a:sym typeface="Arial"/>
            </a:endParaRPr>
          </a:p>
          <a:p>
            <a:pPr marL="171450" indent="-171450">
              <a:buClr>
                <a:schemeClr val="dk1"/>
              </a:buClr>
              <a:buSzPts val="1000"/>
              <a:buFont typeface="Arial"/>
              <a:buChar char="•"/>
            </a:pPr>
            <a:r>
              <a:rPr lang="en-US" sz="1200" b="1" i="0" u="none" strike="noStrike" cap="none" dirty="0">
                <a:solidFill>
                  <a:schemeClr val="dk1"/>
                </a:solidFill>
                <a:latin typeface="Arial"/>
                <a:ea typeface="Arial"/>
                <a:cs typeface="Arial"/>
                <a:sym typeface="Arial"/>
              </a:rPr>
              <a:t>It is not sustainable to </a:t>
            </a:r>
            <a:r>
              <a:rPr lang="en-US" sz="1200" b="1" dirty="0">
                <a:solidFill>
                  <a:schemeClr val="dk1"/>
                </a:solidFill>
              </a:rPr>
              <a:t>dispatch</a:t>
            </a:r>
            <a:r>
              <a:rPr lang="en-US" sz="1200" b="1" i="0" u="none" strike="noStrike" cap="none" dirty="0">
                <a:solidFill>
                  <a:schemeClr val="dk1"/>
                </a:solidFill>
                <a:latin typeface="Arial"/>
                <a:ea typeface="Arial"/>
                <a:cs typeface="Arial"/>
                <a:sym typeface="Arial"/>
              </a:rPr>
              <a:t> all of the desalination plants</a:t>
            </a:r>
            <a:r>
              <a:rPr lang="en-US" sz="1200" b="1" dirty="0">
                <a:solidFill>
                  <a:schemeClr val="dk1"/>
                </a:solidFill>
              </a:rPr>
              <a:t> at the same time</a:t>
            </a:r>
          </a:p>
          <a:p>
            <a:pPr marL="171450" indent="-171450">
              <a:buClr>
                <a:schemeClr val="dk1"/>
              </a:buClr>
              <a:buSzPts val="1000"/>
              <a:buFont typeface="Arial"/>
              <a:buChar char="•"/>
            </a:pPr>
            <a:endParaRPr lang="en-US" sz="1200" b="1" dirty="0">
              <a:solidFill>
                <a:schemeClr val="dk1"/>
              </a:solidFill>
            </a:endParaRPr>
          </a:p>
          <a:p>
            <a:pPr marL="171450" indent="-171450">
              <a:buClr>
                <a:schemeClr val="dk1"/>
              </a:buClr>
              <a:buSzPts val="1000"/>
              <a:buFont typeface="Arial"/>
              <a:buChar char="•"/>
            </a:pPr>
            <a:r>
              <a:rPr lang="en-US" sz="1200" b="1" dirty="0">
                <a:solidFill>
                  <a:schemeClr val="dk1"/>
                </a:solidFill>
              </a:rPr>
              <a:t>If no action is taken, especially to reduce </a:t>
            </a:r>
            <a:r>
              <a:rPr lang="en-US" sz="1200" b="1" dirty="0" err="1">
                <a:solidFill>
                  <a:schemeClr val="dk1"/>
                </a:solidFill>
              </a:rPr>
              <a:t>Surjek’s</a:t>
            </a:r>
            <a:r>
              <a:rPr lang="en-US" sz="1200" b="1" dirty="0">
                <a:solidFill>
                  <a:schemeClr val="dk1"/>
                </a:solidFill>
              </a:rPr>
              <a:t> cost-to-produce, then EBIT will be heavily impacted</a:t>
            </a:r>
          </a:p>
        </p:txBody>
      </p:sp>
      <p:graphicFrame>
        <p:nvGraphicFramePr>
          <p:cNvPr id="10" name="Chart 9">
            <a:extLst>
              <a:ext uri="{FF2B5EF4-FFF2-40B4-BE49-F238E27FC236}">
                <a16:creationId xmlns:a16="http://schemas.microsoft.com/office/drawing/2014/main" id="{B3E3E6DE-7C1D-4205-A01C-0BDC6AB8E945}"/>
              </a:ext>
            </a:extLst>
          </p:cNvPr>
          <p:cNvGraphicFramePr>
            <a:graphicFrameLocks/>
          </p:cNvGraphicFramePr>
          <p:nvPr>
            <p:extLst>
              <p:ext uri="{D42A27DB-BD31-4B8C-83A1-F6EECF244321}">
                <p14:modId xmlns:p14="http://schemas.microsoft.com/office/powerpoint/2010/main" val="1946760305"/>
              </p:ext>
            </p:extLst>
          </p:nvPr>
        </p:nvGraphicFramePr>
        <p:xfrm>
          <a:off x="109175" y="1301793"/>
          <a:ext cx="8664794" cy="33117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451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aphicFrame>
        <p:nvGraphicFramePr>
          <p:cNvPr id="219" name="Google Shape;219;p4"/>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34" r:id="rId4" imgW="1587" imgH="1587" progId="TCLayout.ActiveDocument.1">
                  <p:embed/>
                </p:oleObj>
              </mc:Choice>
              <mc:Fallback>
                <p:oleObj r:id="rId4" imgW="1587" imgH="1587" progId="TCLayout.ActiveDocument.1">
                  <p:embed/>
                  <p:pic>
                    <p:nvPicPr>
                      <p:cNvPr id="219" name="Google Shape;219;p4"/>
                      <p:cNvPicPr preferRelativeResize="0"/>
                      <p:nvPr/>
                    </p:nvPicPr>
                    <p:blipFill rotWithShape="1">
                      <a:blip r:embed="rId5">
                        <a:alphaModFix/>
                      </a:blip>
                      <a:srcRect/>
                      <a:stretch/>
                    </p:blipFill>
                    <p:spPr>
                      <a:xfrm>
                        <a:off x="1588" y="1588"/>
                        <a:ext cx="1587" cy="1587"/>
                      </a:xfrm>
                      <a:prstGeom prst="rect">
                        <a:avLst/>
                      </a:prstGeom>
                      <a:noFill/>
                      <a:ln>
                        <a:noFill/>
                      </a:ln>
                    </p:spPr>
                  </p:pic>
                </p:oleObj>
              </mc:Fallback>
            </mc:AlternateContent>
          </a:graphicData>
        </a:graphic>
      </p:graphicFrame>
      <p:sp>
        <p:nvSpPr>
          <p:cNvPr id="220" name="Google Shape;220;p4"/>
          <p:cNvSpPr txBox="1">
            <a:spLocks noGrp="1"/>
          </p:cNvSpPr>
          <p:nvPr>
            <p:ph type="title"/>
          </p:nvPr>
        </p:nvSpPr>
        <p:spPr>
          <a:xfrm>
            <a:off x="171451" y="230188"/>
            <a:ext cx="8618537"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t>Operational Expenses have the greatest variance with cost increasing by ~$33/ML. We should pay close attention to Operational Expenses</a:t>
            </a:r>
            <a:endParaRPr sz="1600" dirty="0"/>
          </a:p>
        </p:txBody>
      </p:sp>
      <p:sp>
        <p:nvSpPr>
          <p:cNvPr id="6" name="Google Shape;183;p5">
            <a:extLst>
              <a:ext uri="{FF2B5EF4-FFF2-40B4-BE49-F238E27FC236}">
                <a16:creationId xmlns:a16="http://schemas.microsoft.com/office/drawing/2014/main" id="{CDE95197-D360-4A63-9CDE-BC522A474EBF}"/>
              </a:ext>
            </a:extLst>
          </p:cNvPr>
          <p:cNvSpPr/>
          <p:nvPr/>
        </p:nvSpPr>
        <p:spPr>
          <a:xfrm>
            <a:off x="6047206" y="1596171"/>
            <a:ext cx="2646067" cy="3723175"/>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7" name="Google Shape;184;p5">
            <a:extLst>
              <a:ext uri="{FF2B5EF4-FFF2-40B4-BE49-F238E27FC236}">
                <a16:creationId xmlns:a16="http://schemas.microsoft.com/office/drawing/2014/main" id="{8C8FA879-E611-43C7-B1CF-7559314403B1}"/>
              </a:ext>
            </a:extLst>
          </p:cNvPr>
          <p:cNvSpPr txBox="1"/>
          <p:nvPr/>
        </p:nvSpPr>
        <p:spPr>
          <a:xfrm>
            <a:off x="5961481" y="1280821"/>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8" name="Google Shape;185;p5">
            <a:extLst>
              <a:ext uri="{FF2B5EF4-FFF2-40B4-BE49-F238E27FC236}">
                <a16:creationId xmlns:a16="http://schemas.microsoft.com/office/drawing/2014/main" id="{ED875A3C-3A80-4B69-AC6A-9A6EFC999134}"/>
              </a:ext>
            </a:extLst>
          </p:cNvPr>
          <p:cNvSpPr txBox="1"/>
          <p:nvPr/>
        </p:nvSpPr>
        <p:spPr>
          <a:xfrm>
            <a:off x="6110654" y="1755976"/>
            <a:ext cx="2513035" cy="2031285"/>
          </a:xfrm>
          <a:prstGeom prst="rect">
            <a:avLst/>
          </a:prstGeom>
          <a:solidFill>
            <a:schemeClr val="lt1"/>
          </a:solidFill>
          <a:ln>
            <a:noFill/>
          </a:ln>
        </p:spPr>
        <p:txBody>
          <a:bodyPr spcFirstLastPara="1" wrap="square" lIns="91425" tIns="45700" rIns="91425" bIns="45700" anchor="t" anchorCtr="0">
            <a:spAutoFit/>
          </a:bodyPr>
          <a:lstStyle/>
          <a:p>
            <a:pPr marL="285750" indent="-285750">
              <a:buClr>
                <a:schemeClr val="dk1"/>
              </a:buClr>
              <a:buSzPts val="1400"/>
              <a:buFont typeface="Noto Sans Symbols"/>
              <a:buChar char="▪"/>
            </a:pPr>
            <a:r>
              <a:rPr lang="en-US" dirty="0"/>
              <a:t>The huge variance in Operational Expenses is mostly contributed to an increase in </a:t>
            </a:r>
            <a:r>
              <a:rPr lang="en-US" dirty="0" err="1"/>
              <a:t>Surjek’s</a:t>
            </a:r>
            <a:r>
              <a:rPr lang="en-US" dirty="0"/>
              <a:t> expenses</a:t>
            </a:r>
          </a:p>
          <a:p>
            <a:pPr marL="285750" indent="-285750">
              <a:buClr>
                <a:schemeClr val="dk1"/>
              </a:buClr>
              <a:buSzPts val="1400"/>
              <a:buFont typeface="Noto Sans Symbols"/>
              <a:buChar char="▪"/>
            </a:pPr>
            <a:endParaRPr lang="en-US" dirty="0"/>
          </a:p>
          <a:p>
            <a:pPr marL="285750" indent="-285750">
              <a:buClr>
                <a:schemeClr val="dk1"/>
              </a:buClr>
              <a:buSzPts val="1400"/>
              <a:buFont typeface="Noto Sans Symbols"/>
              <a:buChar char="▪"/>
            </a:pPr>
            <a:r>
              <a:rPr lang="en-US" dirty="0" err="1"/>
              <a:t>Surjek</a:t>
            </a:r>
            <a:r>
              <a:rPr lang="en-US" dirty="0"/>
              <a:t> is also a huge contributor for the increase in overall COGS</a:t>
            </a:r>
          </a:p>
        </p:txBody>
      </p:sp>
      <p:graphicFrame>
        <p:nvGraphicFramePr>
          <p:cNvPr id="10" name="Chart 9">
            <a:extLst>
              <a:ext uri="{FF2B5EF4-FFF2-40B4-BE49-F238E27FC236}">
                <a16:creationId xmlns:a16="http://schemas.microsoft.com/office/drawing/2014/main" id="{A1242AAC-E2C1-410B-919B-8F18027D0DE5}"/>
              </a:ext>
            </a:extLst>
          </p:cNvPr>
          <p:cNvGraphicFramePr>
            <a:graphicFrameLocks/>
          </p:cNvGraphicFramePr>
          <p:nvPr>
            <p:extLst>
              <p:ext uri="{D42A27DB-BD31-4B8C-83A1-F6EECF244321}">
                <p14:modId xmlns:p14="http://schemas.microsoft.com/office/powerpoint/2010/main" val="3837188460"/>
              </p:ext>
            </p:extLst>
          </p:nvPr>
        </p:nvGraphicFramePr>
        <p:xfrm>
          <a:off x="105575" y="1349981"/>
          <a:ext cx="5786322" cy="3969365"/>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70" name="Chart 69">
            <a:extLst>
              <a:ext uri="{FF2B5EF4-FFF2-40B4-BE49-F238E27FC236}">
                <a16:creationId xmlns:a16="http://schemas.microsoft.com/office/drawing/2014/main" id="{EBAC4793-DD73-419C-BE38-26A304A53F79}"/>
              </a:ext>
            </a:extLst>
          </p:cNvPr>
          <p:cNvGraphicFramePr>
            <a:graphicFrameLocks/>
          </p:cNvGraphicFramePr>
          <p:nvPr>
            <p:extLst>
              <p:ext uri="{D42A27DB-BD31-4B8C-83A1-F6EECF244321}">
                <p14:modId xmlns:p14="http://schemas.microsoft.com/office/powerpoint/2010/main" val="218492833"/>
              </p:ext>
            </p:extLst>
          </p:nvPr>
        </p:nvGraphicFramePr>
        <p:xfrm>
          <a:off x="5553132" y="3599811"/>
          <a:ext cx="1732924" cy="1164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9" name="Chart 68">
            <a:extLst>
              <a:ext uri="{FF2B5EF4-FFF2-40B4-BE49-F238E27FC236}">
                <a16:creationId xmlns:a16="http://schemas.microsoft.com/office/drawing/2014/main" id="{FB43B574-6DAA-49DC-B60C-BAC511C5DED9}"/>
              </a:ext>
            </a:extLst>
          </p:cNvPr>
          <p:cNvGraphicFramePr>
            <a:graphicFrameLocks/>
          </p:cNvGraphicFramePr>
          <p:nvPr>
            <p:extLst>
              <p:ext uri="{D42A27DB-BD31-4B8C-83A1-F6EECF244321}">
                <p14:modId xmlns:p14="http://schemas.microsoft.com/office/powerpoint/2010/main" val="1894803938"/>
              </p:ext>
            </p:extLst>
          </p:nvPr>
        </p:nvGraphicFramePr>
        <p:xfrm>
          <a:off x="5514021" y="2486534"/>
          <a:ext cx="1412420" cy="133953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8" name="Chart 67">
            <a:extLst>
              <a:ext uri="{FF2B5EF4-FFF2-40B4-BE49-F238E27FC236}">
                <a16:creationId xmlns:a16="http://schemas.microsoft.com/office/drawing/2014/main" id="{820BBE2B-A587-47D3-9285-DDA31E2F2BBC}"/>
              </a:ext>
            </a:extLst>
          </p:cNvPr>
          <p:cNvGraphicFramePr>
            <a:graphicFrameLocks/>
          </p:cNvGraphicFramePr>
          <p:nvPr>
            <p:extLst>
              <p:ext uri="{D42A27DB-BD31-4B8C-83A1-F6EECF244321}">
                <p14:modId xmlns:p14="http://schemas.microsoft.com/office/powerpoint/2010/main" val="493300967"/>
              </p:ext>
            </p:extLst>
          </p:nvPr>
        </p:nvGraphicFramePr>
        <p:xfrm>
          <a:off x="4313291" y="1558831"/>
          <a:ext cx="1867700" cy="1100893"/>
        </p:xfrm>
        <a:graphic>
          <a:graphicData uri="http://schemas.openxmlformats.org/drawingml/2006/chart">
            <c:chart xmlns:c="http://schemas.openxmlformats.org/drawingml/2006/chart" xmlns:r="http://schemas.openxmlformats.org/officeDocument/2006/relationships" r:id="rId5"/>
          </a:graphicData>
        </a:graphic>
      </p:graphicFrame>
      <p:cxnSp>
        <p:nvCxnSpPr>
          <p:cNvPr id="89" name="Google Shape;89;p3"/>
          <p:cNvCxnSpPr/>
          <p:nvPr/>
        </p:nvCxnSpPr>
        <p:spPr>
          <a:xfrm>
            <a:off x="187337" y="1650511"/>
            <a:ext cx="7098721" cy="0"/>
          </a:xfrm>
          <a:prstGeom prst="straightConnector1">
            <a:avLst/>
          </a:prstGeom>
          <a:noFill/>
          <a:ln w="9525" cap="flat" cmpd="sng">
            <a:solidFill>
              <a:schemeClr val="dk1"/>
            </a:solidFill>
            <a:prstDash val="solid"/>
            <a:round/>
            <a:headEnd type="none" w="sm" len="sm"/>
            <a:tailEnd type="none" w="sm" len="sm"/>
          </a:ln>
        </p:spPr>
      </p:cxnSp>
      <p:sp>
        <p:nvSpPr>
          <p:cNvPr id="90" name="Google Shape;90;p3"/>
          <p:cNvSpPr/>
          <p:nvPr/>
        </p:nvSpPr>
        <p:spPr>
          <a:xfrm>
            <a:off x="7466017" y="1167348"/>
            <a:ext cx="175309" cy="130317"/>
          </a:xfrm>
          <a:prstGeom prst="rect">
            <a:avLst/>
          </a:prstGeom>
          <a:solidFill>
            <a:srgbClr val="00B050"/>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23"/>
              <a:buFont typeface="Arial"/>
              <a:buNone/>
            </a:pPr>
            <a:endParaRPr sz="1723" b="0" i="0" u="none" strike="noStrike" cap="none" dirty="0">
              <a:solidFill>
                <a:srgbClr val="002C46"/>
              </a:solidFill>
              <a:latin typeface="Arial"/>
              <a:ea typeface="Arial"/>
              <a:cs typeface="Arial"/>
              <a:sym typeface="Arial"/>
            </a:endParaRPr>
          </a:p>
        </p:txBody>
      </p:sp>
      <p:sp>
        <p:nvSpPr>
          <p:cNvPr id="91" name="Google Shape;91;p3"/>
          <p:cNvSpPr/>
          <p:nvPr/>
        </p:nvSpPr>
        <p:spPr>
          <a:xfrm>
            <a:off x="6394004" y="1167348"/>
            <a:ext cx="175309" cy="130317"/>
          </a:xfrm>
          <a:prstGeom prst="rect">
            <a:avLst/>
          </a:prstGeom>
          <a:solidFill>
            <a:srgbClr val="F42F2F"/>
          </a:solidFill>
          <a:ln w="95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723"/>
              <a:buFont typeface="Arial"/>
              <a:buNone/>
            </a:pPr>
            <a:endParaRPr sz="1723" b="0" i="0" u="none" strike="noStrike" cap="none">
              <a:solidFill>
                <a:srgbClr val="002C46"/>
              </a:solidFill>
              <a:latin typeface="Arial"/>
              <a:ea typeface="Arial"/>
              <a:cs typeface="Arial"/>
              <a:sym typeface="Arial"/>
            </a:endParaRPr>
          </a:p>
        </p:txBody>
      </p:sp>
      <p:sp>
        <p:nvSpPr>
          <p:cNvPr id="92" name="Google Shape;92;p3"/>
          <p:cNvSpPr/>
          <p:nvPr/>
        </p:nvSpPr>
        <p:spPr>
          <a:xfrm>
            <a:off x="7690972" y="1164245"/>
            <a:ext cx="673305" cy="14893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977"/>
              <a:buFont typeface="Arial"/>
              <a:buNone/>
            </a:pPr>
            <a:r>
              <a:rPr lang="en-US" sz="977" b="0" i="0" u="none" strike="noStrike" cap="none" dirty="0">
                <a:solidFill>
                  <a:srgbClr val="002C46"/>
                </a:solidFill>
                <a:latin typeface="Arial"/>
                <a:ea typeface="Arial"/>
                <a:cs typeface="Arial"/>
                <a:sym typeface="Arial"/>
              </a:rPr>
              <a:t>Positive var.</a:t>
            </a:r>
            <a:endParaRPr sz="977" b="0" i="0" u="none" strike="noStrike" cap="none" dirty="0">
              <a:solidFill>
                <a:srgbClr val="002C46"/>
              </a:solidFill>
              <a:latin typeface="Arial"/>
              <a:ea typeface="Arial"/>
              <a:cs typeface="Arial"/>
              <a:sym typeface="Arial"/>
            </a:endParaRPr>
          </a:p>
        </p:txBody>
      </p:sp>
      <p:sp>
        <p:nvSpPr>
          <p:cNvPr id="93" name="Google Shape;93;p3"/>
          <p:cNvSpPr/>
          <p:nvPr/>
        </p:nvSpPr>
        <p:spPr>
          <a:xfrm>
            <a:off x="6618957" y="1164245"/>
            <a:ext cx="747772" cy="148934"/>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977"/>
              <a:buFont typeface="Arial"/>
              <a:buNone/>
            </a:pPr>
            <a:r>
              <a:rPr lang="en-US" sz="977" b="0" i="0" u="none" strike="noStrike" cap="none" dirty="0">
                <a:solidFill>
                  <a:srgbClr val="002C46"/>
                </a:solidFill>
                <a:latin typeface="Arial"/>
                <a:ea typeface="Arial"/>
                <a:cs typeface="Arial"/>
                <a:sym typeface="Arial"/>
              </a:rPr>
              <a:t>Negative Var.</a:t>
            </a:r>
            <a:endParaRPr sz="977" b="0" i="0" u="none" strike="noStrike" cap="none" dirty="0">
              <a:solidFill>
                <a:srgbClr val="002C46"/>
              </a:solidFill>
              <a:latin typeface="Arial"/>
              <a:ea typeface="Arial"/>
              <a:cs typeface="Arial"/>
              <a:sym typeface="Arial"/>
            </a:endParaRPr>
          </a:p>
        </p:txBody>
      </p:sp>
      <p:sp>
        <p:nvSpPr>
          <p:cNvPr id="94" name="Google Shape;94;p3"/>
          <p:cNvSpPr txBox="1"/>
          <p:nvPr/>
        </p:nvSpPr>
        <p:spPr>
          <a:xfrm>
            <a:off x="187335" y="1458514"/>
            <a:ext cx="7098721" cy="18046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808080"/>
                </a:solidFill>
                <a:latin typeface="Arial"/>
                <a:ea typeface="Arial"/>
                <a:cs typeface="Arial"/>
                <a:sym typeface="Arial"/>
              </a:rPr>
              <a:t>Actual vs Budget PL variances, </a:t>
            </a:r>
            <a:r>
              <a:rPr lang="en-US" sz="1173" b="0" i="0" u="none" strike="noStrike" cap="none">
                <a:solidFill>
                  <a:srgbClr val="808080"/>
                </a:solidFill>
                <a:latin typeface="Arial"/>
                <a:ea typeface="Arial"/>
                <a:cs typeface="Arial"/>
                <a:sym typeface="Arial"/>
              </a:rPr>
              <a:t>YTD, $m</a:t>
            </a:r>
            <a:endParaRPr sz="1400" b="0" i="0" u="none" strike="noStrike" cap="none">
              <a:solidFill>
                <a:srgbClr val="000000"/>
              </a:solidFill>
              <a:latin typeface="Arial"/>
              <a:ea typeface="Arial"/>
              <a:cs typeface="Arial"/>
              <a:sym typeface="Arial"/>
            </a:endParaRPr>
          </a:p>
        </p:txBody>
      </p:sp>
      <p:cxnSp>
        <p:nvCxnSpPr>
          <p:cNvPr id="95" name="Google Shape;95;p3"/>
          <p:cNvCxnSpPr/>
          <p:nvPr/>
        </p:nvCxnSpPr>
        <p:spPr>
          <a:xfrm>
            <a:off x="187335" y="4059778"/>
            <a:ext cx="8250660" cy="0"/>
          </a:xfrm>
          <a:prstGeom prst="straightConnector1">
            <a:avLst/>
          </a:prstGeom>
          <a:noFill/>
          <a:ln w="12700" cap="flat" cmpd="sng">
            <a:solidFill>
              <a:srgbClr val="A5A5A5"/>
            </a:solidFill>
            <a:prstDash val="dot"/>
            <a:round/>
            <a:headEnd type="none" w="sm" len="sm"/>
            <a:tailEnd type="none" w="sm" len="sm"/>
          </a:ln>
        </p:spPr>
      </p:cxnSp>
      <p:cxnSp>
        <p:nvCxnSpPr>
          <p:cNvPr id="99" name="Google Shape;99;p3"/>
          <p:cNvCxnSpPr/>
          <p:nvPr/>
        </p:nvCxnSpPr>
        <p:spPr>
          <a:xfrm>
            <a:off x="209529" y="4729088"/>
            <a:ext cx="8250660" cy="0"/>
          </a:xfrm>
          <a:prstGeom prst="straightConnector1">
            <a:avLst/>
          </a:prstGeom>
          <a:noFill/>
          <a:ln w="12700" cap="flat" cmpd="sng">
            <a:solidFill>
              <a:srgbClr val="A5A5A5"/>
            </a:solidFill>
            <a:prstDash val="solid"/>
            <a:round/>
            <a:headEnd type="none" w="sm" len="sm"/>
            <a:tailEnd type="none" w="sm" len="sm"/>
          </a:ln>
        </p:spPr>
      </p:cxnSp>
      <p:cxnSp>
        <p:nvCxnSpPr>
          <p:cNvPr id="100" name="Google Shape;100;p3"/>
          <p:cNvCxnSpPr/>
          <p:nvPr/>
        </p:nvCxnSpPr>
        <p:spPr>
          <a:xfrm>
            <a:off x="178197" y="4380740"/>
            <a:ext cx="8250660" cy="0"/>
          </a:xfrm>
          <a:prstGeom prst="straightConnector1">
            <a:avLst/>
          </a:prstGeom>
          <a:noFill/>
          <a:ln w="12700" cap="flat" cmpd="sng">
            <a:solidFill>
              <a:srgbClr val="A5A5A5"/>
            </a:solidFill>
            <a:prstDash val="dot"/>
            <a:round/>
            <a:headEnd type="none" w="sm" len="sm"/>
            <a:tailEnd type="none" w="sm" len="sm"/>
          </a:ln>
        </p:spPr>
      </p:cxnSp>
      <p:cxnSp>
        <p:nvCxnSpPr>
          <p:cNvPr id="101" name="Google Shape;101;p3"/>
          <p:cNvCxnSpPr/>
          <p:nvPr/>
        </p:nvCxnSpPr>
        <p:spPr>
          <a:xfrm>
            <a:off x="191526" y="2315959"/>
            <a:ext cx="8250660" cy="0"/>
          </a:xfrm>
          <a:prstGeom prst="straightConnector1">
            <a:avLst/>
          </a:prstGeom>
          <a:noFill/>
          <a:ln w="12700" cap="flat" cmpd="sng">
            <a:solidFill>
              <a:srgbClr val="A5A5A5"/>
            </a:solidFill>
            <a:prstDash val="dot"/>
            <a:round/>
            <a:headEnd type="none" w="sm" len="sm"/>
            <a:tailEnd type="none" w="sm" len="sm"/>
          </a:ln>
        </p:spPr>
      </p:cxnSp>
      <p:cxnSp>
        <p:nvCxnSpPr>
          <p:cNvPr id="102" name="Google Shape;102;p3"/>
          <p:cNvCxnSpPr/>
          <p:nvPr/>
        </p:nvCxnSpPr>
        <p:spPr>
          <a:xfrm>
            <a:off x="191526" y="1994997"/>
            <a:ext cx="8250660" cy="0"/>
          </a:xfrm>
          <a:prstGeom prst="straightConnector1">
            <a:avLst/>
          </a:prstGeom>
          <a:noFill/>
          <a:ln w="12700" cap="flat" cmpd="sng">
            <a:solidFill>
              <a:srgbClr val="A5A5A5"/>
            </a:solidFill>
            <a:prstDash val="dot"/>
            <a:round/>
            <a:headEnd type="none" w="sm" len="sm"/>
            <a:tailEnd type="none" w="sm" len="sm"/>
          </a:ln>
        </p:spPr>
      </p:cxnSp>
      <p:cxnSp>
        <p:nvCxnSpPr>
          <p:cNvPr id="103" name="Google Shape;103;p3"/>
          <p:cNvCxnSpPr/>
          <p:nvPr/>
        </p:nvCxnSpPr>
        <p:spPr>
          <a:xfrm>
            <a:off x="191526" y="2957885"/>
            <a:ext cx="8250660" cy="0"/>
          </a:xfrm>
          <a:prstGeom prst="straightConnector1">
            <a:avLst/>
          </a:prstGeom>
          <a:noFill/>
          <a:ln w="12700" cap="flat" cmpd="sng">
            <a:solidFill>
              <a:srgbClr val="A5A5A5"/>
            </a:solidFill>
            <a:prstDash val="dot"/>
            <a:round/>
            <a:headEnd type="none" w="sm" len="sm"/>
            <a:tailEnd type="none" w="sm" len="sm"/>
          </a:ln>
        </p:spPr>
      </p:cxnSp>
      <p:cxnSp>
        <p:nvCxnSpPr>
          <p:cNvPr id="106" name="Google Shape;106;p3"/>
          <p:cNvCxnSpPr/>
          <p:nvPr/>
        </p:nvCxnSpPr>
        <p:spPr>
          <a:xfrm>
            <a:off x="7387890" y="1650511"/>
            <a:ext cx="476230" cy="0"/>
          </a:xfrm>
          <a:prstGeom prst="straightConnector1">
            <a:avLst/>
          </a:prstGeom>
          <a:noFill/>
          <a:ln w="9525" cap="flat" cmpd="sng">
            <a:solidFill>
              <a:schemeClr val="dk1"/>
            </a:solidFill>
            <a:prstDash val="solid"/>
            <a:round/>
            <a:headEnd type="none" w="sm" len="sm"/>
            <a:tailEnd type="none" w="sm" len="sm"/>
          </a:ln>
        </p:spPr>
      </p:cxnSp>
      <p:sp>
        <p:nvSpPr>
          <p:cNvPr id="107" name="Google Shape;107;p3"/>
          <p:cNvSpPr txBox="1"/>
          <p:nvPr/>
        </p:nvSpPr>
        <p:spPr>
          <a:xfrm>
            <a:off x="7449037" y="1755678"/>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101.5</a:t>
            </a:r>
            <a:endParaRPr sz="1400" b="0" i="0" u="none" strike="noStrike" cap="none" dirty="0">
              <a:solidFill>
                <a:srgbClr val="000000"/>
              </a:solidFill>
              <a:latin typeface="Arial"/>
              <a:ea typeface="Arial"/>
              <a:cs typeface="Arial"/>
              <a:sym typeface="Arial"/>
            </a:endParaRPr>
          </a:p>
        </p:txBody>
      </p:sp>
      <p:sp>
        <p:nvSpPr>
          <p:cNvPr id="108" name="Google Shape;108;p3"/>
          <p:cNvSpPr txBox="1"/>
          <p:nvPr/>
        </p:nvSpPr>
        <p:spPr>
          <a:xfrm>
            <a:off x="7449037" y="2075180"/>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233.0</a:t>
            </a:r>
            <a:endParaRPr sz="1400" b="0" i="0" u="none" strike="noStrike" cap="none" dirty="0">
              <a:solidFill>
                <a:srgbClr val="000000"/>
              </a:solidFill>
              <a:latin typeface="Arial"/>
              <a:ea typeface="Arial"/>
              <a:cs typeface="Arial"/>
              <a:sym typeface="Arial"/>
            </a:endParaRPr>
          </a:p>
        </p:txBody>
      </p:sp>
      <p:sp>
        <p:nvSpPr>
          <p:cNvPr id="109" name="Google Shape;109;p3"/>
          <p:cNvSpPr txBox="1"/>
          <p:nvPr/>
        </p:nvSpPr>
        <p:spPr>
          <a:xfrm>
            <a:off x="7449037" y="2394683"/>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190.2</a:t>
            </a:r>
            <a:endParaRPr sz="1400" b="0" i="0" u="none" strike="noStrike" cap="none" dirty="0">
              <a:solidFill>
                <a:srgbClr val="000000"/>
              </a:solidFill>
              <a:latin typeface="Arial"/>
              <a:ea typeface="Arial"/>
              <a:cs typeface="Arial"/>
              <a:sym typeface="Arial"/>
            </a:endParaRPr>
          </a:p>
        </p:txBody>
      </p:sp>
      <p:sp>
        <p:nvSpPr>
          <p:cNvPr id="112" name="Google Shape;112;p3"/>
          <p:cNvSpPr txBox="1"/>
          <p:nvPr/>
        </p:nvSpPr>
        <p:spPr>
          <a:xfrm>
            <a:off x="7449037" y="2758921"/>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0.6</a:t>
            </a:r>
          </a:p>
        </p:txBody>
      </p:sp>
      <p:sp>
        <p:nvSpPr>
          <p:cNvPr id="113" name="Google Shape;113;p3"/>
          <p:cNvSpPr txBox="1"/>
          <p:nvPr/>
        </p:nvSpPr>
        <p:spPr>
          <a:xfrm>
            <a:off x="7449037" y="3078424"/>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7.1</a:t>
            </a:r>
          </a:p>
        </p:txBody>
      </p:sp>
      <p:sp>
        <p:nvSpPr>
          <p:cNvPr id="114" name="Google Shape;114;p3"/>
          <p:cNvSpPr txBox="1"/>
          <p:nvPr/>
        </p:nvSpPr>
        <p:spPr>
          <a:xfrm>
            <a:off x="7449037" y="3397927"/>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2.2</a:t>
            </a:r>
          </a:p>
        </p:txBody>
      </p:sp>
      <p:sp>
        <p:nvSpPr>
          <p:cNvPr id="115" name="Google Shape;115;p3"/>
          <p:cNvSpPr txBox="1"/>
          <p:nvPr/>
        </p:nvSpPr>
        <p:spPr>
          <a:xfrm>
            <a:off x="7476178" y="3829440"/>
            <a:ext cx="379105" cy="16542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45.2</a:t>
            </a:r>
            <a:endParaRPr sz="1075" b="0" i="0" u="none" strike="noStrike" cap="none" dirty="0">
              <a:solidFill>
                <a:srgbClr val="002C46"/>
              </a:solidFill>
              <a:latin typeface="Arial"/>
              <a:ea typeface="Arial"/>
              <a:cs typeface="Arial"/>
              <a:sym typeface="Arial"/>
            </a:endParaRPr>
          </a:p>
        </p:txBody>
      </p:sp>
      <p:sp>
        <p:nvSpPr>
          <p:cNvPr id="116" name="Google Shape;116;p3"/>
          <p:cNvSpPr txBox="1"/>
          <p:nvPr/>
        </p:nvSpPr>
        <p:spPr>
          <a:xfrm>
            <a:off x="7476178" y="4148943"/>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150.5</a:t>
            </a:r>
            <a:endParaRPr sz="1400" b="0" i="0" u="none" strike="noStrike" cap="none" dirty="0">
              <a:solidFill>
                <a:srgbClr val="000000"/>
              </a:solidFill>
              <a:latin typeface="Arial"/>
              <a:ea typeface="Arial"/>
              <a:cs typeface="Arial"/>
              <a:sym typeface="Arial"/>
            </a:endParaRPr>
          </a:p>
        </p:txBody>
      </p:sp>
      <p:sp>
        <p:nvSpPr>
          <p:cNvPr id="117" name="Google Shape;117;p3"/>
          <p:cNvSpPr txBox="1"/>
          <p:nvPr/>
        </p:nvSpPr>
        <p:spPr>
          <a:xfrm>
            <a:off x="7476178" y="4468445"/>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45.5</a:t>
            </a:r>
            <a:endParaRPr sz="1400" b="0" i="0" u="none" strike="noStrike" cap="none" dirty="0">
              <a:solidFill>
                <a:srgbClr val="000000"/>
              </a:solidFill>
              <a:latin typeface="Arial"/>
              <a:ea typeface="Arial"/>
              <a:cs typeface="Arial"/>
              <a:sym typeface="Arial"/>
            </a:endParaRPr>
          </a:p>
        </p:txBody>
      </p:sp>
      <p:sp>
        <p:nvSpPr>
          <p:cNvPr id="121" name="Google Shape;121;p3"/>
          <p:cNvSpPr txBox="1"/>
          <p:nvPr/>
        </p:nvSpPr>
        <p:spPr>
          <a:xfrm>
            <a:off x="7387890" y="1458515"/>
            <a:ext cx="476230" cy="16542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75"/>
              <a:buFont typeface="Arial"/>
              <a:buNone/>
            </a:pPr>
            <a:r>
              <a:rPr lang="en-US" sz="1075" b="1" i="0" u="none" strike="noStrike" cap="none" dirty="0">
                <a:solidFill>
                  <a:srgbClr val="002C46"/>
                </a:solidFill>
                <a:latin typeface="Arial"/>
                <a:ea typeface="Arial"/>
                <a:cs typeface="Arial"/>
                <a:sym typeface="Arial"/>
              </a:rPr>
              <a:t>Actual</a:t>
            </a:r>
            <a:endParaRPr sz="1075" b="0" i="0" u="none" strike="noStrike" cap="none" dirty="0">
              <a:solidFill>
                <a:srgbClr val="808080"/>
              </a:solidFill>
              <a:latin typeface="Arial"/>
              <a:ea typeface="Arial"/>
              <a:cs typeface="Arial"/>
              <a:sym typeface="Arial"/>
            </a:endParaRPr>
          </a:p>
        </p:txBody>
      </p:sp>
      <p:cxnSp>
        <p:nvCxnSpPr>
          <p:cNvPr id="122" name="Google Shape;122;p3"/>
          <p:cNvCxnSpPr/>
          <p:nvPr/>
        </p:nvCxnSpPr>
        <p:spPr>
          <a:xfrm>
            <a:off x="7965954" y="1650511"/>
            <a:ext cx="476230" cy="0"/>
          </a:xfrm>
          <a:prstGeom prst="straightConnector1">
            <a:avLst/>
          </a:prstGeom>
          <a:noFill/>
          <a:ln w="9525" cap="flat" cmpd="sng">
            <a:solidFill>
              <a:schemeClr val="dk1"/>
            </a:solidFill>
            <a:prstDash val="solid"/>
            <a:round/>
            <a:headEnd type="none" w="sm" len="sm"/>
            <a:tailEnd type="none" w="sm" len="sm"/>
          </a:ln>
        </p:spPr>
      </p:cxnSp>
      <p:sp>
        <p:nvSpPr>
          <p:cNvPr id="123" name="Google Shape;123;p3"/>
          <p:cNvSpPr txBox="1"/>
          <p:nvPr/>
        </p:nvSpPr>
        <p:spPr>
          <a:xfrm>
            <a:off x="8031749" y="1755678"/>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55.3</a:t>
            </a:r>
            <a:endParaRPr sz="1400" b="0" i="0" u="none" strike="noStrike" cap="none" dirty="0">
              <a:solidFill>
                <a:srgbClr val="000000"/>
              </a:solidFill>
              <a:latin typeface="Arial"/>
              <a:ea typeface="Arial"/>
              <a:cs typeface="Arial"/>
              <a:sym typeface="Arial"/>
            </a:endParaRPr>
          </a:p>
        </p:txBody>
      </p:sp>
      <p:sp>
        <p:nvSpPr>
          <p:cNvPr id="124" name="Google Shape;124;p3"/>
          <p:cNvSpPr txBox="1"/>
          <p:nvPr/>
        </p:nvSpPr>
        <p:spPr>
          <a:xfrm>
            <a:off x="8031749" y="2075180"/>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124.8</a:t>
            </a:r>
            <a:endParaRPr sz="1400" b="0" i="0" u="none" strike="noStrike" cap="none" dirty="0">
              <a:solidFill>
                <a:srgbClr val="000000"/>
              </a:solidFill>
              <a:latin typeface="Arial"/>
              <a:ea typeface="Arial"/>
              <a:cs typeface="Arial"/>
              <a:sym typeface="Arial"/>
            </a:endParaRPr>
          </a:p>
        </p:txBody>
      </p:sp>
      <p:sp>
        <p:nvSpPr>
          <p:cNvPr id="125" name="Google Shape;125;p3"/>
          <p:cNvSpPr txBox="1"/>
          <p:nvPr/>
        </p:nvSpPr>
        <p:spPr>
          <a:xfrm>
            <a:off x="8031749" y="2394683"/>
            <a:ext cx="379105" cy="165430"/>
          </a:xfrm>
          <a:prstGeom prst="rect">
            <a:avLst/>
          </a:prstGeom>
          <a:noFill/>
          <a:ln>
            <a:noFill/>
          </a:ln>
        </p:spPr>
        <p:txBody>
          <a:bodyPr spcFirstLastPara="1" wrap="square" lIns="0" tIns="0" rIns="0" bIns="0" anchor="t" anchorCtr="0">
            <a:spAutoFit/>
          </a:bodyPr>
          <a:lstStyle/>
          <a:p>
            <a:pPr lvl="0" algn="r">
              <a:buSzPts val="1075"/>
            </a:pPr>
            <a:r>
              <a:rPr lang="en-US" sz="1075" dirty="0">
                <a:solidFill>
                  <a:srgbClr val="002C46"/>
                </a:solidFill>
              </a:rPr>
              <a:t>222.7</a:t>
            </a:r>
            <a:endParaRPr sz="1400" b="0" i="0" u="none" strike="noStrike" cap="none" dirty="0">
              <a:solidFill>
                <a:srgbClr val="000000"/>
              </a:solidFill>
              <a:latin typeface="Arial"/>
              <a:ea typeface="Arial"/>
              <a:cs typeface="Arial"/>
              <a:sym typeface="Arial"/>
            </a:endParaRPr>
          </a:p>
        </p:txBody>
      </p:sp>
      <p:sp>
        <p:nvSpPr>
          <p:cNvPr id="128" name="Google Shape;128;p3"/>
          <p:cNvSpPr txBox="1"/>
          <p:nvPr/>
        </p:nvSpPr>
        <p:spPr>
          <a:xfrm>
            <a:off x="8031749" y="2758921"/>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8.8</a:t>
            </a:r>
          </a:p>
        </p:txBody>
      </p:sp>
      <p:sp>
        <p:nvSpPr>
          <p:cNvPr id="129" name="Google Shape;129;p3"/>
          <p:cNvSpPr txBox="1"/>
          <p:nvPr/>
        </p:nvSpPr>
        <p:spPr>
          <a:xfrm>
            <a:off x="8031749" y="3078424"/>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21.1</a:t>
            </a:r>
            <a:endParaRPr lang="en-US" sz="1075" b="0" i="0" u="none" strike="noStrike" cap="none" dirty="0">
              <a:solidFill>
                <a:srgbClr val="002C46"/>
              </a:solidFill>
              <a:latin typeface="Arial"/>
              <a:ea typeface="Arial"/>
              <a:cs typeface="Arial"/>
              <a:sym typeface="Arial"/>
            </a:endParaRPr>
          </a:p>
        </p:txBody>
      </p:sp>
      <p:sp>
        <p:nvSpPr>
          <p:cNvPr id="130" name="Google Shape;130;p3"/>
          <p:cNvSpPr txBox="1"/>
          <p:nvPr/>
        </p:nvSpPr>
        <p:spPr>
          <a:xfrm>
            <a:off x="8031749" y="3397927"/>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7.5</a:t>
            </a:r>
            <a:endParaRPr sz="1400" b="0" i="0" u="none" strike="noStrike" cap="none" dirty="0">
              <a:solidFill>
                <a:srgbClr val="000000"/>
              </a:solidFill>
              <a:latin typeface="Arial"/>
              <a:ea typeface="Arial"/>
              <a:cs typeface="Arial"/>
              <a:sym typeface="Arial"/>
            </a:endParaRPr>
          </a:p>
        </p:txBody>
      </p:sp>
      <p:sp>
        <p:nvSpPr>
          <p:cNvPr id="131" name="Google Shape;131;p3"/>
          <p:cNvSpPr txBox="1"/>
          <p:nvPr/>
        </p:nvSpPr>
        <p:spPr>
          <a:xfrm>
            <a:off x="8058890" y="3829440"/>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65.8</a:t>
            </a:r>
            <a:endParaRPr sz="1400" b="0" i="0" u="none" strike="noStrike" cap="none" dirty="0">
              <a:solidFill>
                <a:srgbClr val="000000"/>
              </a:solidFill>
              <a:latin typeface="Arial"/>
              <a:ea typeface="Arial"/>
              <a:cs typeface="Arial"/>
              <a:sym typeface="Arial"/>
            </a:endParaRPr>
          </a:p>
        </p:txBody>
      </p:sp>
      <p:sp>
        <p:nvSpPr>
          <p:cNvPr id="132" name="Google Shape;132;p3"/>
          <p:cNvSpPr txBox="1"/>
          <p:nvPr/>
        </p:nvSpPr>
        <p:spPr>
          <a:xfrm>
            <a:off x="8058890" y="4148943"/>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217.1</a:t>
            </a:r>
            <a:endParaRPr sz="1400" b="0" i="0" u="none" strike="noStrike" cap="none" dirty="0">
              <a:solidFill>
                <a:srgbClr val="000000"/>
              </a:solidFill>
              <a:latin typeface="Arial"/>
              <a:ea typeface="Arial"/>
              <a:cs typeface="Arial"/>
              <a:sym typeface="Arial"/>
            </a:endParaRPr>
          </a:p>
        </p:txBody>
      </p:sp>
      <p:sp>
        <p:nvSpPr>
          <p:cNvPr id="133" name="Google Shape;133;p3"/>
          <p:cNvSpPr txBox="1"/>
          <p:nvPr/>
        </p:nvSpPr>
        <p:spPr>
          <a:xfrm>
            <a:off x="8058890" y="4468445"/>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dirty="0">
                <a:solidFill>
                  <a:srgbClr val="002C46"/>
                </a:solidFill>
              </a:rPr>
              <a:t>73.3</a:t>
            </a:r>
            <a:endParaRPr sz="1400" b="0" i="0" u="none" strike="noStrike" cap="none" dirty="0">
              <a:solidFill>
                <a:srgbClr val="000000"/>
              </a:solidFill>
              <a:latin typeface="Arial"/>
              <a:ea typeface="Arial"/>
              <a:cs typeface="Arial"/>
              <a:sym typeface="Arial"/>
            </a:endParaRPr>
          </a:p>
        </p:txBody>
      </p:sp>
      <p:sp>
        <p:nvSpPr>
          <p:cNvPr id="137" name="Google Shape;137;p3"/>
          <p:cNvSpPr txBox="1"/>
          <p:nvPr/>
        </p:nvSpPr>
        <p:spPr>
          <a:xfrm>
            <a:off x="7965954" y="1458515"/>
            <a:ext cx="581737" cy="174219"/>
          </a:xfrm>
          <a:custGeom>
            <a:avLst/>
            <a:gdLst>
              <a:gd name="connsiteX0" fmla="*/ 0 w 476230"/>
              <a:gd name="connsiteY0" fmla="*/ 0 h 165427"/>
              <a:gd name="connsiteX1" fmla="*/ 476230 w 476230"/>
              <a:gd name="connsiteY1" fmla="*/ 0 h 165427"/>
              <a:gd name="connsiteX2" fmla="*/ 476230 w 476230"/>
              <a:gd name="connsiteY2" fmla="*/ 165427 h 165427"/>
              <a:gd name="connsiteX3" fmla="*/ 0 w 476230"/>
              <a:gd name="connsiteY3" fmla="*/ 165427 h 165427"/>
              <a:gd name="connsiteX4" fmla="*/ 0 w 476230"/>
              <a:gd name="connsiteY4" fmla="*/ 0 h 165427"/>
              <a:gd name="connsiteX0" fmla="*/ 0 w 555361"/>
              <a:gd name="connsiteY0" fmla="*/ 0 h 165427"/>
              <a:gd name="connsiteX1" fmla="*/ 555361 w 555361"/>
              <a:gd name="connsiteY1" fmla="*/ 0 h 165427"/>
              <a:gd name="connsiteX2" fmla="*/ 476230 w 555361"/>
              <a:gd name="connsiteY2" fmla="*/ 165427 h 165427"/>
              <a:gd name="connsiteX3" fmla="*/ 0 w 555361"/>
              <a:gd name="connsiteY3" fmla="*/ 165427 h 165427"/>
              <a:gd name="connsiteX4" fmla="*/ 0 w 555361"/>
              <a:gd name="connsiteY4" fmla="*/ 0 h 165427"/>
              <a:gd name="connsiteX0" fmla="*/ 0 w 581737"/>
              <a:gd name="connsiteY0" fmla="*/ 0 h 174219"/>
              <a:gd name="connsiteX1" fmla="*/ 555361 w 581737"/>
              <a:gd name="connsiteY1" fmla="*/ 0 h 174219"/>
              <a:gd name="connsiteX2" fmla="*/ 581737 w 581737"/>
              <a:gd name="connsiteY2" fmla="*/ 174219 h 174219"/>
              <a:gd name="connsiteX3" fmla="*/ 0 w 581737"/>
              <a:gd name="connsiteY3" fmla="*/ 165427 h 174219"/>
              <a:gd name="connsiteX4" fmla="*/ 0 w 581737"/>
              <a:gd name="connsiteY4" fmla="*/ 0 h 174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737" h="174219">
                <a:moveTo>
                  <a:pt x="0" y="0"/>
                </a:moveTo>
                <a:lnTo>
                  <a:pt x="555361" y="0"/>
                </a:lnTo>
                <a:lnTo>
                  <a:pt x="581737" y="174219"/>
                </a:lnTo>
                <a:lnTo>
                  <a:pt x="0" y="165427"/>
                </a:lnTo>
                <a:lnTo>
                  <a:pt x="0" y="0"/>
                </a:lnTo>
                <a:close/>
              </a:path>
            </a:pathLst>
          </a:cu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75"/>
              <a:buFont typeface="Arial"/>
              <a:buNone/>
            </a:pPr>
            <a:r>
              <a:rPr lang="en-US" sz="1080" b="1" dirty="0">
                <a:solidFill>
                  <a:srgbClr val="002C46"/>
                </a:solidFill>
              </a:rPr>
              <a:t>Forecas</a:t>
            </a:r>
            <a:r>
              <a:rPr lang="en-US" sz="1080" b="1" i="0" u="none" strike="noStrike" cap="none" dirty="0">
                <a:solidFill>
                  <a:srgbClr val="002C46"/>
                </a:solidFill>
                <a:latin typeface="Arial"/>
                <a:ea typeface="Arial"/>
                <a:cs typeface="Arial"/>
                <a:sym typeface="Arial"/>
              </a:rPr>
              <a:t>t</a:t>
            </a:r>
            <a:endParaRPr sz="1080" b="0" i="0" u="none" strike="noStrike" cap="none" dirty="0">
              <a:solidFill>
                <a:srgbClr val="808080"/>
              </a:solidFill>
              <a:latin typeface="Arial"/>
              <a:ea typeface="Arial"/>
              <a:cs typeface="Arial"/>
              <a:sym typeface="Arial"/>
            </a:endParaRPr>
          </a:p>
        </p:txBody>
      </p:sp>
      <p:sp>
        <p:nvSpPr>
          <p:cNvPr id="145" name="Google Shape;145;p3"/>
          <p:cNvSpPr/>
          <p:nvPr/>
        </p:nvSpPr>
        <p:spPr>
          <a:xfrm>
            <a:off x="1992175" y="3421600"/>
            <a:ext cx="1366800" cy="164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Production Cost </a:t>
            </a:r>
            <a:r>
              <a:rPr lang="en-US" sz="1075" b="0" i="0" u="none" strike="noStrike" cap="none" dirty="0" err="1">
                <a:solidFill>
                  <a:srgbClr val="002C46"/>
                </a:solidFill>
                <a:latin typeface="Arial"/>
                <a:ea typeface="Arial"/>
                <a:cs typeface="Arial"/>
                <a:sym typeface="Arial"/>
              </a:rPr>
              <a:t>Jutik</a:t>
            </a:r>
            <a:endParaRPr sz="1075" b="0" i="0" u="none" strike="noStrike" cap="none" dirty="0">
              <a:solidFill>
                <a:srgbClr val="002C46"/>
              </a:solidFill>
              <a:latin typeface="Arial"/>
              <a:ea typeface="Arial"/>
              <a:cs typeface="Arial"/>
              <a:sym typeface="Arial"/>
            </a:endParaRPr>
          </a:p>
        </p:txBody>
      </p:sp>
      <p:sp>
        <p:nvSpPr>
          <p:cNvPr id="146" name="Google Shape;146;p3"/>
          <p:cNvSpPr/>
          <p:nvPr/>
        </p:nvSpPr>
        <p:spPr>
          <a:xfrm>
            <a:off x="1595195" y="3095825"/>
            <a:ext cx="1763534" cy="164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Production Cost </a:t>
            </a:r>
            <a:r>
              <a:rPr lang="en-US" sz="1075" b="0" i="0" u="none" strike="noStrike" cap="none" dirty="0" err="1">
                <a:solidFill>
                  <a:srgbClr val="002C46"/>
                </a:solidFill>
                <a:latin typeface="Arial"/>
                <a:ea typeface="Arial"/>
                <a:cs typeface="Arial"/>
                <a:sym typeface="Arial"/>
              </a:rPr>
              <a:t>Surjek</a:t>
            </a:r>
            <a:endParaRPr sz="1075" b="0" i="0" u="none" strike="noStrike" cap="none" dirty="0">
              <a:solidFill>
                <a:srgbClr val="002C46"/>
              </a:solidFill>
              <a:latin typeface="Arial"/>
              <a:ea typeface="Arial"/>
              <a:cs typeface="Arial"/>
              <a:sym typeface="Arial"/>
            </a:endParaRPr>
          </a:p>
        </p:txBody>
      </p:sp>
      <p:sp>
        <p:nvSpPr>
          <p:cNvPr id="147" name="Google Shape;147;p3"/>
          <p:cNvSpPr/>
          <p:nvPr/>
        </p:nvSpPr>
        <p:spPr>
          <a:xfrm>
            <a:off x="1454122" y="2770025"/>
            <a:ext cx="1904700" cy="164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Production Cost </a:t>
            </a:r>
            <a:r>
              <a:rPr lang="en-US" sz="1075" b="0" i="0" u="none" strike="noStrike" cap="none" dirty="0" err="1">
                <a:solidFill>
                  <a:srgbClr val="002C46"/>
                </a:solidFill>
                <a:latin typeface="Arial"/>
                <a:ea typeface="Arial"/>
                <a:cs typeface="Arial"/>
                <a:sym typeface="Arial"/>
              </a:rPr>
              <a:t>Kootha</a:t>
            </a:r>
            <a:endParaRPr sz="1075" b="0" i="0" u="none" strike="noStrike" cap="none" dirty="0">
              <a:solidFill>
                <a:srgbClr val="002C46"/>
              </a:solidFill>
              <a:latin typeface="Arial"/>
              <a:ea typeface="Arial"/>
              <a:cs typeface="Arial"/>
              <a:sym typeface="Arial"/>
            </a:endParaRPr>
          </a:p>
        </p:txBody>
      </p:sp>
      <p:sp>
        <p:nvSpPr>
          <p:cNvPr id="150" name="Google Shape;150;p3"/>
          <p:cNvSpPr/>
          <p:nvPr/>
        </p:nvSpPr>
        <p:spPr>
          <a:xfrm>
            <a:off x="1874043" y="2417352"/>
            <a:ext cx="1484686"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Revenue </a:t>
            </a:r>
            <a:r>
              <a:rPr lang="en-US" sz="1075" b="0" i="0" u="none" strike="noStrike" cap="none" dirty="0" err="1">
                <a:solidFill>
                  <a:srgbClr val="002C46"/>
                </a:solidFill>
                <a:latin typeface="Arial"/>
                <a:ea typeface="Arial"/>
                <a:cs typeface="Arial"/>
                <a:sym typeface="Arial"/>
              </a:rPr>
              <a:t>Jutik</a:t>
            </a:r>
            <a:endParaRPr sz="1400" b="0" i="0" u="none" strike="noStrike" cap="none" dirty="0">
              <a:solidFill>
                <a:srgbClr val="000000"/>
              </a:solidFill>
              <a:latin typeface="Arial"/>
              <a:ea typeface="Arial"/>
              <a:cs typeface="Arial"/>
              <a:sym typeface="Arial"/>
            </a:endParaRPr>
          </a:p>
        </p:txBody>
      </p:sp>
      <p:sp>
        <p:nvSpPr>
          <p:cNvPr id="152" name="Google Shape;152;p3"/>
          <p:cNvSpPr/>
          <p:nvPr/>
        </p:nvSpPr>
        <p:spPr>
          <a:xfrm>
            <a:off x="2073561" y="4165839"/>
            <a:ext cx="1290762"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Overhead </a:t>
            </a:r>
            <a:r>
              <a:rPr lang="en-US" sz="1075" b="0" i="0" u="none" strike="noStrike" cap="none" dirty="0" err="1">
                <a:solidFill>
                  <a:srgbClr val="002C46"/>
                </a:solidFill>
                <a:latin typeface="Arial"/>
                <a:ea typeface="Arial"/>
                <a:cs typeface="Arial"/>
                <a:sym typeface="Arial"/>
              </a:rPr>
              <a:t>Surjek</a:t>
            </a:r>
            <a:endParaRPr sz="1400" b="0" i="0" u="none" strike="noStrike" cap="none" dirty="0">
              <a:solidFill>
                <a:srgbClr val="000000"/>
              </a:solidFill>
              <a:latin typeface="Arial"/>
              <a:ea typeface="Arial"/>
              <a:cs typeface="Arial"/>
              <a:sym typeface="Arial"/>
            </a:endParaRPr>
          </a:p>
        </p:txBody>
      </p:sp>
      <p:sp>
        <p:nvSpPr>
          <p:cNvPr id="153" name="Google Shape;153;p3"/>
          <p:cNvSpPr/>
          <p:nvPr/>
        </p:nvSpPr>
        <p:spPr>
          <a:xfrm>
            <a:off x="1997544" y="3844701"/>
            <a:ext cx="1366780"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Overhead </a:t>
            </a:r>
            <a:r>
              <a:rPr lang="en-US" sz="1075" b="0" i="0" u="none" strike="noStrike" cap="none" dirty="0" err="1">
                <a:solidFill>
                  <a:srgbClr val="002C46"/>
                </a:solidFill>
                <a:latin typeface="Arial"/>
                <a:ea typeface="Arial"/>
                <a:cs typeface="Arial"/>
                <a:sym typeface="Arial"/>
              </a:rPr>
              <a:t>Kootha</a:t>
            </a:r>
            <a:endParaRPr sz="1400" b="0" i="0" u="none" strike="noStrike" cap="none" dirty="0">
              <a:solidFill>
                <a:srgbClr val="000000"/>
              </a:solidFill>
              <a:latin typeface="Arial"/>
              <a:ea typeface="Arial"/>
              <a:cs typeface="Arial"/>
              <a:sym typeface="Arial"/>
            </a:endParaRPr>
          </a:p>
        </p:txBody>
      </p:sp>
      <p:sp>
        <p:nvSpPr>
          <p:cNvPr id="154" name="Google Shape;154;p3"/>
          <p:cNvSpPr/>
          <p:nvPr/>
        </p:nvSpPr>
        <p:spPr>
          <a:xfrm>
            <a:off x="2848319" y="4824423"/>
            <a:ext cx="510410"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1" i="0" u="none" strike="noStrike" cap="none" dirty="0">
                <a:solidFill>
                  <a:srgbClr val="002C46"/>
                </a:solidFill>
                <a:latin typeface="Arial"/>
                <a:ea typeface="Arial"/>
                <a:cs typeface="Arial"/>
                <a:sym typeface="Arial"/>
              </a:rPr>
              <a:t>¹EBIT</a:t>
            </a:r>
            <a:endParaRPr sz="1400" b="0" i="0" u="none" strike="noStrike" cap="none" dirty="0">
              <a:solidFill>
                <a:srgbClr val="000000"/>
              </a:solidFill>
              <a:latin typeface="Arial"/>
              <a:ea typeface="Arial"/>
              <a:cs typeface="Arial"/>
              <a:sym typeface="Arial"/>
            </a:endParaRPr>
          </a:p>
        </p:txBody>
      </p:sp>
      <p:sp>
        <p:nvSpPr>
          <p:cNvPr id="156" name="Google Shape;156;p3"/>
          <p:cNvSpPr/>
          <p:nvPr/>
        </p:nvSpPr>
        <p:spPr>
          <a:xfrm>
            <a:off x="1596436" y="2110109"/>
            <a:ext cx="1762386"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Revenue </a:t>
            </a:r>
            <a:r>
              <a:rPr lang="en-US" sz="1075" b="0" i="0" u="none" strike="noStrike" cap="none" dirty="0" err="1">
                <a:solidFill>
                  <a:srgbClr val="002C46"/>
                </a:solidFill>
                <a:latin typeface="Arial"/>
                <a:ea typeface="Arial"/>
                <a:cs typeface="Arial"/>
                <a:sym typeface="Arial"/>
              </a:rPr>
              <a:t>Surjek</a:t>
            </a:r>
            <a:endParaRPr sz="1400" b="0" i="0" u="none" strike="noStrike" cap="none" dirty="0">
              <a:solidFill>
                <a:srgbClr val="000000"/>
              </a:solidFill>
              <a:latin typeface="Arial"/>
              <a:ea typeface="Arial"/>
              <a:cs typeface="Arial"/>
              <a:sym typeface="Arial"/>
            </a:endParaRPr>
          </a:p>
        </p:txBody>
      </p:sp>
      <p:sp>
        <p:nvSpPr>
          <p:cNvPr id="157" name="Google Shape;157;p3"/>
          <p:cNvSpPr/>
          <p:nvPr/>
        </p:nvSpPr>
        <p:spPr>
          <a:xfrm>
            <a:off x="1743820" y="1784316"/>
            <a:ext cx="1615003" cy="16444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Revenue </a:t>
            </a:r>
            <a:r>
              <a:rPr lang="en-US" sz="1075" b="0" i="0" u="none" strike="noStrike" cap="none" dirty="0" err="1">
                <a:solidFill>
                  <a:srgbClr val="002C46"/>
                </a:solidFill>
                <a:latin typeface="Arial"/>
                <a:ea typeface="Arial"/>
                <a:cs typeface="Arial"/>
                <a:sym typeface="Arial"/>
              </a:rPr>
              <a:t>Kootha</a:t>
            </a:r>
            <a:endParaRPr sz="1400" b="0" i="0" u="none" strike="noStrike" cap="none" dirty="0">
              <a:solidFill>
                <a:srgbClr val="000000"/>
              </a:solidFill>
              <a:latin typeface="Arial"/>
              <a:ea typeface="Arial"/>
              <a:cs typeface="Arial"/>
              <a:sym typeface="Arial"/>
            </a:endParaRPr>
          </a:p>
        </p:txBody>
      </p:sp>
      <p:sp>
        <p:nvSpPr>
          <p:cNvPr id="158" name="Google Shape;158;p3"/>
          <p:cNvSpPr/>
          <p:nvPr/>
        </p:nvSpPr>
        <p:spPr>
          <a:xfrm>
            <a:off x="187336" y="1682935"/>
            <a:ext cx="1285678" cy="927091"/>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1775" tIns="71775" rIns="71775" bIns="71775" anchor="ctr" anchorCtr="0">
            <a:noAutofit/>
          </a:bodyPr>
          <a:lstStyle/>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FFFFFF"/>
                </a:solidFill>
                <a:latin typeface="Arial"/>
                <a:ea typeface="Arial"/>
                <a:cs typeface="Arial"/>
                <a:sym typeface="Arial"/>
              </a:rPr>
              <a:t>Revenue</a:t>
            </a:r>
            <a:endParaRPr sz="1400" b="0" i="0" u="none" strike="noStrike" cap="none">
              <a:solidFill>
                <a:srgbClr val="000000"/>
              </a:solidFill>
              <a:latin typeface="Arial"/>
              <a:ea typeface="Arial"/>
              <a:cs typeface="Arial"/>
              <a:sym typeface="Arial"/>
            </a:endParaRPr>
          </a:p>
        </p:txBody>
      </p:sp>
      <p:sp>
        <p:nvSpPr>
          <p:cNvPr id="159" name="Google Shape;159;p3"/>
          <p:cNvSpPr/>
          <p:nvPr/>
        </p:nvSpPr>
        <p:spPr>
          <a:xfrm>
            <a:off x="187335" y="2672567"/>
            <a:ext cx="1285678" cy="971045"/>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1775" tIns="71775" rIns="71775" bIns="71775" anchor="ctr" anchorCtr="0">
            <a:noAutofit/>
          </a:bodyPr>
          <a:lstStyle/>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FFFFFF"/>
                </a:solidFill>
                <a:latin typeface="Arial"/>
                <a:ea typeface="Arial"/>
                <a:cs typeface="Arial"/>
                <a:sym typeface="Arial"/>
              </a:rPr>
              <a:t>COGS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FFFFFF"/>
                </a:solidFill>
                <a:latin typeface="Arial"/>
                <a:ea typeface="Arial"/>
                <a:cs typeface="Arial"/>
                <a:sym typeface="Arial"/>
              </a:rPr>
              <a:t>(Production Costs)</a:t>
            </a:r>
            <a:endParaRPr sz="1400" b="0" i="0" u="none" strike="noStrike" cap="none">
              <a:solidFill>
                <a:srgbClr val="000000"/>
              </a:solidFill>
              <a:latin typeface="Arial"/>
              <a:ea typeface="Arial"/>
              <a:cs typeface="Arial"/>
              <a:sym typeface="Arial"/>
            </a:endParaRPr>
          </a:p>
        </p:txBody>
      </p:sp>
      <p:sp>
        <p:nvSpPr>
          <p:cNvPr id="160" name="Google Shape;160;p3"/>
          <p:cNvSpPr/>
          <p:nvPr/>
        </p:nvSpPr>
        <p:spPr>
          <a:xfrm>
            <a:off x="187335" y="3719251"/>
            <a:ext cx="1285678" cy="971045"/>
          </a:xfrm>
          <a:prstGeom prst="rect">
            <a:avLst/>
          </a:prstGeom>
          <a:solidFill>
            <a:srgbClr val="2FBE96"/>
          </a:solidFill>
          <a:ln w="19050" cap="flat" cmpd="sng">
            <a:solidFill>
              <a:schemeClr val="lt1"/>
            </a:solidFill>
            <a:prstDash val="solid"/>
            <a:round/>
            <a:headEnd type="none" w="sm" len="sm"/>
            <a:tailEnd type="none" w="sm" len="sm"/>
          </a:ln>
        </p:spPr>
        <p:txBody>
          <a:bodyPr spcFirstLastPara="1" wrap="square" lIns="71775" tIns="71775" rIns="71775" bIns="71775" anchor="ctr" anchorCtr="0">
            <a:noAutofit/>
          </a:bodyPr>
          <a:lstStyle/>
          <a:p>
            <a:pPr marL="0" marR="0" lvl="0" indent="0" algn="l" rtl="0">
              <a:lnSpc>
                <a:spcPct val="100000"/>
              </a:lnSpc>
              <a:spcBef>
                <a:spcPts val="0"/>
              </a:spcBef>
              <a:spcAft>
                <a:spcPts val="0"/>
              </a:spcAft>
              <a:buClr>
                <a:srgbClr val="000000"/>
              </a:buClr>
              <a:buSzPts val="1173"/>
              <a:buFont typeface="Arial"/>
              <a:buNone/>
            </a:pPr>
            <a:r>
              <a:rPr lang="en-US" sz="1173" b="1" i="0" u="none" strike="noStrike" cap="none">
                <a:solidFill>
                  <a:srgbClr val="FFFFFF"/>
                </a:solidFill>
                <a:latin typeface="Arial"/>
                <a:ea typeface="Arial"/>
                <a:cs typeface="Arial"/>
                <a:sym typeface="Arial"/>
              </a:rPr>
              <a:t>Operational Expenses (Overheads)</a:t>
            </a:r>
            <a:endParaRPr sz="1400" b="0" i="0" u="none" strike="noStrike" cap="none">
              <a:solidFill>
                <a:srgbClr val="000000"/>
              </a:solidFill>
              <a:latin typeface="Arial"/>
              <a:ea typeface="Arial"/>
              <a:cs typeface="Arial"/>
              <a:sym typeface="Arial"/>
            </a:endParaRPr>
          </a:p>
        </p:txBody>
      </p:sp>
      <p:cxnSp>
        <p:nvCxnSpPr>
          <p:cNvPr id="161" name="Google Shape;161;p3"/>
          <p:cNvCxnSpPr/>
          <p:nvPr/>
        </p:nvCxnSpPr>
        <p:spPr>
          <a:xfrm>
            <a:off x="187335" y="2647845"/>
            <a:ext cx="8250660" cy="0"/>
          </a:xfrm>
          <a:prstGeom prst="straightConnector1">
            <a:avLst/>
          </a:prstGeom>
          <a:noFill/>
          <a:ln w="12700" cap="flat" cmpd="sng">
            <a:solidFill>
              <a:srgbClr val="A5A5A5"/>
            </a:solidFill>
            <a:prstDash val="solid"/>
            <a:round/>
            <a:headEnd type="none" w="sm" len="sm"/>
            <a:tailEnd type="none" w="sm" len="sm"/>
          </a:ln>
        </p:spPr>
      </p:cxnSp>
      <p:cxnSp>
        <p:nvCxnSpPr>
          <p:cNvPr id="162" name="Google Shape;162;p3"/>
          <p:cNvCxnSpPr/>
          <p:nvPr/>
        </p:nvCxnSpPr>
        <p:spPr>
          <a:xfrm>
            <a:off x="187334" y="3681432"/>
            <a:ext cx="8250660" cy="0"/>
          </a:xfrm>
          <a:prstGeom prst="straightConnector1">
            <a:avLst/>
          </a:prstGeom>
          <a:noFill/>
          <a:ln w="12700" cap="flat" cmpd="sng">
            <a:solidFill>
              <a:srgbClr val="A5A5A5"/>
            </a:solidFill>
            <a:prstDash val="solid"/>
            <a:round/>
            <a:headEnd type="none" w="sm" len="sm"/>
            <a:tailEnd type="none" w="sm" len="sm"/>
          </a:ln>
        </p:spPr>
      </p:cxnSp>
      <p:sp>
        <p:nvSpPr>
          <p:cNvPr id="167" name="Google Shape;167;p3"/>
          <p:cNvSpPr txBox="1"/>
          <p:nvPr/>
        </p:nvSpPr>
        <p:spPr>
          <a:xfrm>
            <a:off x="7467040" y="4808158"/>
            <a:ext cx="379105" cy="16542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1" i="0" u="none" strike="noStrike" cap="none" dirty="0">
                <a:solidFill>
                  <a:srgbClr val="002C46"/>
                </a:solidFill>
                <a:latin typeface="Arial"/>
                <a:ea typeface="Arial"/>
                <a:cs typeface="Arial"/>
                <a:sym typeface="Arial"/>
              </a:rPr>
              <a:t>273.5</a:t>
            </a:r>
            <a:endParaRPr sz="1075" b="1" i="0" u="none" strike="noStrike" cap="none" dirty="0">
              <a:solidFill>
                <a:srgbClr val="002C46"/>
              </a:solidFill>
              <a:latin typeface="Arial"/>
              <a:ea typeface="Arial"/>
              <a:cs typeface="Arial"/>
              <a:sym typeface="Arial"/>
            </a:endParaRPr>
          </a:p>
        </p:txBody>
      </p:sp>
      <p:sp>
        <p:nvSpPr>
          <p:cNvPr id="168" name="Google Shape;168;p3"/>
          <p:cNvSpPr txBox="1"/>
          <p:nvPr/>
        </p:nvSpPr>
        <p:spPr>
          <a:xfrm>
            <a:off x="8049752" y="4808158"/>
            <a:ext cx="379105" cy="16543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075"/>
              <a:buFont typeface="Arial"/>
              <a:buNone/>
            </a:pPr>
            <a:r>
              <a:rPr lang="en-US" sz="1075" b="1" dirty="0">
                <a:solidFill>
                  <a:srgbClr val="002C46"/>
                </a:solidFill>
              </a:rPr>
              <a:t>9.3</a:t>
            </a:r>
          </a:p>
        </p:txBody>
      </p:sp>
      <p:sp>
        <p:nvSpPr>
          <p:cNvPr id="173" name="Google Shape;173;p3"/>
          <p:cNvSpPr txBox="1">
            <a:spLocks noGrp="1"/>
          </p:cNvSpPr>
          <p:nvPr>
            <p:ph type="title"/>
          </p:nvPr>
        </p:nvSpPr>
        <p:spPr>
          <a:xfrm>
            <a:off x="171449" y="338804"/>
            <a:ext cx="8618537"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err="1">
                <a:solidFill>
                  <a:srgbClr val="002060"/>
                </a:solidFill>
              </a:rPr>
              <a:t>Surjek</a:t>
            </a:r>
            <a:r>
              <a:rPr lang="en-US" sz="1600" dirty="0">
                <a:solidFill>
                  <a:srgbClr val="002060"/>
                </a:solidFill>
              </a:rPr>
              <a:t> displays the greatest variance in Revenue, COGS, and Operational Expenses</a:t>
            </a:r>
            <a:endParaRPr sz="1600" b="1" i="0" u="none" strike="noStrike" cap="none" dirty="0">
              <a:solidFill>
                <a:srgbClr val="002060"/>
              </a:solidFill>
              <a:latin typeface="Arial"/>
              <a:ea typeface="Arial"/>
              <a:cs typeface="Arial"/>
              <a:sym typeface="Arial"/>
            </a:endParaRPr>
          </a:p>
        </p:txBody>
      </p:sp>
      <p:cxnSp>
        <p:nvCxnSpPr>
          <p:cNvPr id="179" name="Google Shape;103;p3">
            <a:extLst>
              <a:ext uri="{FF2B5EF4-FFF2-40B4-BE49-F238E27FC236}">
                <a16:creationId xmlns:a16="http://schemas.microsoft.com/office/drawing/2014/main" id="{F5FDAC40-7FD8-49B4-A9AD-BC7889102191}"/>
              </a:ext>
            </a:extLst>
          </p:cNvPr>
          <p:cNvCxnSpPr/>
          <p:nvPr/>
        </p:nvCxnSpPr>
        <p:spPr>
          <a:xfrm>
            <a:off x="191524" y="3288861"/>
            <a:ext cx="8250660" cy="0"/>
          </a:xfrm>
          <a:prstGeom prst="straightConnector1">
            <a:avLst/>
          </a:prstGeom>
          <a:noFill/>
          <a:ln w="12700" cap="flat" cmpd="sng">
            <a:solidFill>
              <a:srgbClr val="A5A5A5"/>
            </a:solidFill>
            <a:prstDash val="dot"/>
            <a:round/>
            <a:headEnd type="none" w="sm" len="sm"/>
            <a:tailEnd type="none" w="sm" len="sm"/>
          </a:ln>
        </p:spPr>
      </p:cxnSp>
      <p:sp>
        <p:nvSpPr>
          <p:cNvPr id="180" name="Google Shape;147;p3">
            <a:extLst>
              <a:ext uri="{FF2B5EF4-FFF2-40B4-BE49-F238E27FC236}">
                <a16:creationId xmlns:a16="http://schemas.microsoft.com/office/drawing/2014/main" id="{63E3A319-3BFB-400F-BD89-DBBAC8071F84}"/>
              </a:ext>
            </a:extLst>
          </p:cNvPr>
          <p:cNvSpPr/>
          <p:nvPr/>
        </p:nvSpPr>
        <p:spPr>
          <a:xfrm>
            <a:off x="1471259" y="4461320"/>
            <a:ext cx="1904700" cy="1644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075"/>
              <a:buFont typeface="Arial"/>
              <a:buNone/>
            </a:pPr>
            <a:r>
              <a:rPr lang="en-US" sz="1075" b="0" i="0" u="none" strike="noStrike" cap="none" dirty="0">
                <a:solidFill>
                  <a:srgbClr val="002C46"/>
                </a:solidFill>
                <a:latin typeface="Arial"/>
                <a:ea typeface="Arial"/>
                <a:cs typeface="Arial"/>
                <a:sym typeface="Arial"/>
              </a:rPr>
              <a:t>Overhead  </a:t>
            </a:r>
            <a:r>
              <a:rPr lang="en-US" sz="1075" b="0" i="0" u="none" strike="noStrike" cap="none" dirty="0" err="1">
                <a:solidFill>
                  <a:srgbClr val="002C46"/>
                </a:solidFill>
                <a:latin typeface="Arial"/>
                <a:ea typeface="Arial"/>
                <a:cs typeface="Arial"/>
                <a:sym typeface="Arial"/>
              </a:rPr>
              <a:t>Jutik</a:t>
            </a:r>
            <a:endParaRPr sz="1075" b="0" i="0" u="none" strike="noStrike" cap="none" dirty="0">
              <a:solidFill>
                <a:srgbClr val="002C46"/>
              </a:solidFill>
              <a:latin typeface="Arial"/>
              <a:ea typeface="Arial"/>
              <a:cs typeface="Arial"/>
              <a:sym typeface="Arial"/>
            </a:endParaRPr>
          </a:p>
        </p:txBody>
      </p:sp>
      <p:sp>
        <p:nvSpPr>
          <p:cNvPr id="63" name="Google Shape;65;p2">
            <a:extLst>
              <a:ext uri="{FF2B5EF4-FFF2-40B4-BE49-F238E27FC236}">
                <a16:creationId xmlns:a16="http://schemas.microsoft.com/office/drawing/2014/main" id="{07315402-D05D-4977-8086-7C89EDAB49F8}"/>
              </a:ext>
            </a:extLst>
          </p:cNvPr>
          <p:cNvSpPr/>
          <p:nvPr/>
        </p:nvSpPr>
        <p:spPr>
          <a:xfrm>
            <a:off x="5514267" y="4073177"/>
            <a:ext cx="1373610" cy="282053"/>
          </a:xfrm>
          <a:prstGeom prst="rect">
            <a:avLst/>
          </a:prstGeom>
          <a:noFill/>
          <a:ln w="2540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64" name="Google Shape;65;p2">
            <a:extLst>
              <a:ext uri="{FF2B5EF4-FFF2-40B4-BE49-F238E27FC236}">
                <a16:creationId xmlns:a16="http://schemas.microsoft.com/office/drawing/2014/main" id="{7F09A057-B3FC-4477-86CE-87EC5FB988D9}"/>
              </a:ext>
            </a:extLst>
          </p:cNvPr>
          <p:cNvSpPr/>
          <p:nvPr/>
        </p:nvSpPr>
        <p:spPr>
          <a:xfrm>
            <a:off x="4480718" y="1984074"/>
            <a:ext cx="1121899" cy="293617"/>
          </a:xfrm>
          <a:prstGeom prst="rect">
            <a:avLst/>
          </a:prstGeom>
          <a:noFill/>
          <a:ln w="2540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65" name="Google Shape;65;p2">
            <a:extLst>
              <a:ext uri="{FF2B5EF4-FFF2-40B4-BE49-F238E27FC236}">
                <a16:creationId xmlns:a16="http://schemas.microsoft.com/office/drawing/2014/main" id="{DC046122-0A53-4752-B8A2-6FE11F22E264}"/>
              </a:ext>
            </a:extLst>
          </p:cNvPr>
          <p:cNvSpPr/>
          <p:nvPr/>
        </p:nvSpPr>
        <p:spPr>
          <a:xfrm>
            <a:off x="5513775" y="3005463"/>
            <a:ext cx="1149123" cy="287853"/>
          </a:xfrm>
          <a:prstGeom prst="rect">
            <a:avLst/>
          </a:prstGeom>
          <a:noFill/>
          <a:ln w="25400" cap="flat" cmpd="sng">
            <a:solidFill>
              <a:schemeClr val="accent1"/>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graphicFrame>
        <p:nvGraphicFramePr>
          <p:cNvPr id="66" name="Chart 65">
            <a:extLst>
              <a:ext uri="{FF2B5EF4-FFF2-40B4-BE49-F238E27FC236}">
                <a16:creationId xmlns:a16="http://schemas.microsoft.com/office/drawing/2014/main" id="{03CEE7B2-308D-41A3-B08F-78ED2E59B125}"/>
              </a:ext>
            </a:extLst>
          </p:cNvPr>
          <p:cNvGraphicFramePr>
            <a:graphicFrameLocks/>
          </p:cNvGraphicFramePr>
          <p:nvPr>
            <p:extLst>
              <p:ext uri="{D42A27DB-BD31-4B8C-83A1-F6EECF244321}">
                <p14:modId xmlns:p14="http://schemas.microsoft.com/office/powerpoint/2010/main" val="1444582942"/>
              </p:ext>
            </p:extLst>
          </p:nvPr>
        </p:nvGraphicFramePr>
        <p:xfrm>
          <a:off x="3408307" y="4642239"/>
          <a:ext cx="2187103" cy="51945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73" name="Google Shape;173;p3"/>
          <p:cNvSpPr txBox="1">
            <a:spLocks noGrp="1"/>
          </p:cNvSpPr>
          <p:nvPr>
            <p:ph type="title"/>
          </p:nvPr>
        </p:nvSpPr>
        <p:spPr>
          <a:xfrm>
            <a:off x="171450" y="230188"/>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solidFill>
                  <a:srgbClr val="002060"/>
                </a:solidFill>
              </a:rPr>
              <a:t>EBIT is forecast to be negative for the month of January through April. We are expecting a ~$264 mil annual decline in EBIT compared to FY13/14</a:t>
            </a:r>
            <a:endParaRPr sz="1600" b="1" i="0" u="none" strike="noStrike" cap="none" dirty="0">
              <a:solidFill>
                <a:srgbClr val="002060"/>
              </a:solidFill>
              <a:latin typeface="Arial"/>
              <a:ea typeface="Arial"/>
              <a:cs typeface="Arial"/>
              <a:sym typeface="Arial"/>
            </a:endParaRPr>
          </a:p>
        </p:txBody>
      </p:sp>
      <p:sp>
        <p:nvSpPr>
          <p:cNvPr id="6" name="Google Shape;64;p2">
            <a:extLst>
              <a:ext uri="{FF2B5EF4-FFF2-40B4-BE49-F238E27FC236}">
                <a16:creationId xmlns:a16="http://schemas.microsoft.com/office/drawing/2014/main" id="{5F7DA013-86A2-4F44-95D8-A121F92E6110}"/>
              </a:ext>
            </a:extLst>
          </p:cNvPr>
          <p:cNvSpPr txBox="1"/>
          <p:nvPr/>
        </p:nvSpPr>
        <p:spPr>
          <a:xfrm>
            <a:off x="562177" y="5052427"/>
            <a:ext cx="7837084" cy="1015622"/>
          </a:xfrm>
          <a:prstGeom prst="rect">
            <a:avLst/>
          </a:prstGeom>
          <a:noFill/>
          <a:ln w="12700" cap="flat" cmpd="sng">
            <a:solidFill>
              <a:srgbClr val="002060"/>
            </a:solidFill>
            <a:prstDash val="dash"/>
            <a:round/>
            <a:headEnd type="none" w="sm" len="sm"/>
            <a:tailEnd type="none" w="sm" len="sm"/>
          </a:ln>
        </p:spPr>
        <p:txBody>
          <a:bodyPr spcFirstLastPara="1" wrap="square" lIns="91425" tIns="45700" rIns="91425" bIns="45700" anchor="t" anchorCtr="0">
            <a:spAutoFit/>
          </a:bodyPr>
          <a:lstStyle/>
          <a:p>
            <a:pPr marL="171450" indent="-171450">
              <a:buClr>
                <a:schemeClr val="dk1"/>
              </a:buClr>
              <a:buSzPts val="1000"/>
              <a:buFont typeface="Wingdings"/>
              <a:buChar char="§"/>
            </a:pPr>
            <a:r>
              <a:rPr lang="en-US" sz="1200" b="1" i="0" u="none" strike="noStrike" cap="none" dirty="0">
                <a:solidFill>
                  <a:schemeClr val="dk1"/>
                </a:solidFill>
                <a:latin typeface="Arial"/>
                <a:ea typeface="Arial"/>
                <a:cs typeface="Arial"/>
                <a:sym typeface="Arial"/>
              </a:rPr>
              <a:t>EBIT is negative for the month of January – April is due to </a:t>
            </a:r>
            <a:r>
              <a:rPr lang="en-US" sz="1200" b="1" i="0" u="none" strike="noStrike" cap="none" dirty="0" err="1">
                <a:solidFill>
                  <a:schemeClr val="dk1"/>
                </a:solidFill>
                <a:latin typeface="Arial"/>
                <a:ea typeface="Arial"/>
                <a:cs typeface="Arial"/>
                <a:sym typeface="Arial"/>
              </a:rPr>
              <a:t>Kootha</a:t>
            </a:r>
            <a:r>
              <a:rPr lang="en-US" sz="1200" b="1" i="0" u="none" strike="noStrike" cap="none" dirty="0">
                <a:solidFill>
                  <a:schemeClr val="dk1"/>
                </a:solidFill>
                <a:latin typeface="Arial"/>
                <a:ea typeface="Arial"/>
                <a:cs typeface="Arial"/>
                <a:sym typeface="Arial"/>
              </a:rPr>
              <a:t> and </a:t>
            </a:r>
            <a:r>
              <a:rPr lang="en-US" sz="1200" b="1" i="0" u="none" strike="noStrike" cap="none" dirty="0" err="1">
                <a:solidFill>
                  <a:schemeClr val="dk1"/>
                </a:solidFill>
                <a:latin typeface="Arial"/>
                <a:ea typeface="Arial"/>
                <a:cs typeface="Arial"/>
                <a:sym typeface="Arial"/>
              </a:rPr>
              <a:t>Surjek</a:t>
            </a:r>
            <a:r>
              <a:rPr lang="en-US" sz="1200" b="1" i="0" u="none" strike="noStrike" cap="none" dirty="0">
                <a:solidFill>
                  <a:schemeClr val="dk1"/>
                </a:solidFill>
                <a:latin typeface="Arial"/>
                <a:ea typeface="Arial"/>
                <a:cs typeface="Arial"/>
                <a:sym typeface="Arial"/>
              </a:rPr>
              <a:t> being shut down for maintenance so </a:t>
            </a:r>
            <a:r>
              <a:rPr lang="en-US" sz="1200" b="1" dirty="0">
                <a:solidFill>
                  <a:schemeClr val="dk1"/>
                </a:solidFill>
              </a:rPr>
              <a:t>no revenue</a:t>
            </a:r>
            <a:r>
              <a:rPr lang="en-US" sz="1200" b="1" i="0" u="none" strike="noStrike" cap="none" dirty="0">
                <a:solidFill>
                  <a:schemeClr val="dk1"/>
                </a:solidFill>
                <a:latin typeface="Arial"/>
                <a:ea typeface="Arial"/>
                <a:cs typeface="Arial"/>
                <a:sym typeface="Arial"/>
              </a:rPr>
              <a:t> </a:t>
            </a:r>
            <a:r>
              <a:rPr lang="en-US" sz="1200" b="1" dirty="0">
                <a:solidFill>
                  <a:schemeClr val="dk1"/>
                </a:solidFill>
              </a:rPr>
              <a:t>will</a:t>
            </a:r>
            <a:r>
              <a:rPr lang="en-US" sz="1200" b="1" i="0" u="none" strike="noStrike" cap="none" dirty="0">
                <a:solidFill>
                  <a:schemeClr val="dk1"/>
                </a:solidFill>
                <a:latin typeface="Arial"/>
                <a:ea typeface="Arial"/>
                <a:cs typeface="Arial"/>
                <a:sym typeface="Arial"/>
              </a:rPr>
              <a:t> </a:t>
            </a:r>
            <a:r>
              <a:rPr lang="en-US" sz="1200" b="1" dirty="0">
                <a:solidFill>
                  <a:schemeClr val="dk1"/>
                </a:solidFill>
              </a:rPr>
              <a:t>be </a:t>
            </a:r>
            <a:r>
              <a:rPr lang="en-US" sz="1200" b="1" i="0" u="none" strike="noStrike" cap="none" dirty="0">
                <a:solidFill>
                  <a:schemeClr val="dk1"/>
                </a:solidFill>
                <a:latin typeface="Arial"/>
                <a:ea typeface="Arial"/>
                <a:cs typeface="Arial"/>
                <a:sym typeface="Arial"/>
              </a:rPr>
              <a:t>generated from desalinated water sales</a:t>
            </a:r>
          </a:p>
          <a:p>
            <a:pPr marL="171450" indent="-171450">
              <a:buClr>
                <a:schemeClr val="dk1"/>
              </a:buClr>
              <a:buSzPts val="1000"/>
              <a:buFont typeface="Wingdings"/>
              <a:buChar char="§"/>
            </a:pPr>
            <a:endParaRPr lang="en-US" sz="1200" b="1" dirty="0">
              <a:solidFill>
                <a:schemeClr val="dk1"/>
              </a:solidFill>
            </a:endParaRPr>
          </a:p>
          <a:p>
            <a:pPr marL="171450" indent="-171450">
              <a:buClr>
                <a:schemeClr val="dk1"/>
              </a:buClr>
              <a:buSzPts val="1000"/>
              <a:buFont typeface="Wingdings"/>
              <a:buChar char="§"/>
            </a:pPr>
            <a:r>
              <a:rPr lang="en-US" sz="1200" b="1" i="0" u="none" strike="noStrike" cap="none" dirty="0">
                <a:solidFill>
                  <a:schemeClr val="dk1"/>
                </a:solidFill>
                <a:latin typeface="Arial"/>
                <a:ea typeface="Arial"/>
                <a:cs typeface="Arial"/>
                <a:sym typeface="Arial"/>
              </a:rPr>
              <a:t>Negative EBIT is also due to the maintenance event which is driving up overheads. The increase in COGS and Operational Expenses with an overall decline in revenue will put EBIT in the negative</a:t>
            </a:r>
            <a:endParaRPr lang="en-US" sz="1200" b="1" dirty="0">
              <a:solidFill>
                <a:schemeClr val="dk1"/>
              </a:solidFill>
            </a:endParaRPr>
          </a:p>
        </p:txBody>
      </p:sp>
      <p:pic>
        <p:nvPicPr>
          <p:cNvPr id="5" name="Picture 4">
            <a:extLst>
              <a:ext uri="{FF2B5EF4-FFF2-40B4-BE49-F238E27FC236}">
                <a16:creationId xmlns:a16="http://schemas.microsoft.com/office/drawing/2014/main" id="{E8262D88-5B59-4DB4-81CA-CCE380845A1B}"/>
              </a:ext>
            </a:extLst>
          </p:cNvPr>
          <p:cNvPicPr>
            <a:picLocks noChangeAspect="1"/>
          </p:cNvPicPr>
          <p:nvPr/>
        </p:nvPicPr>
        <p:blipFill>
          <a:blip r:embed="rId3"/>
          <a:stretch>
            <a:fillRect/>
          </a:stretch>
        </p:blipFill>
        <p:spPr>
          <a:xfrm>
            <a:off x="0" y="1161237"/>
            <a:ext cx="8961438" cy="3779333"/>
          </a:xfrm>
          <a:prstGeom prst="rect">
            <a:avLst/>
          </a:prstGeom>
        </p:spPr>
      </p:pic>
      <p:sp>
        <p:nvSpPr>
          <p:cNvPr id="7" name="Google Shape;64;p2">
            <a:extLst>
              <a:ext uri="{FF2B5EF4-FFF2-40B4-BE49-F238E27FC236}">
                <a16:creationId xmlns:a16="http://schemas.microsoft.com/office/drawing/2014/main" id="{00F41196-E2DA-4DAF-AC84-A9A51A418D0C}"/>
              </a:ext>
            </a:extLst>
          </p:cNvPr>
          <p:cNvSpPr txBox="1"/>
          <p:nvPr/>
        </p:nvSpPr>
        <p:spPr>
          <a:xfrm>
            <a:off x="1089288" y="3851030"/>
            <a:ext cx="3391431" cy="246181"/>
          </a:xfrm>
          <a:prstGeom prst="rect">
            <a:avLst/>
          </a:prstGeom>
          <a:noFill/>
          <a:ln w="12700" cap="flat" cmpd="sng">
            <a:noFill/>
            <a:prstDash val="dash"/>
            <a:round/>
            <a:headEnd type="none" w="sm" len="sm"/>
            <a:tailEnd type="none" w="sm" len="sm"/>
          </a:ln>
        </p:spPr>
        <p:txBody>
          <a:bodyPr spcFirstLastPara="1" wrap="square" lIns="91425" tIns="45700" rIns="91425" bIns="45700" anchor="t" anchorCtr="0">
            <a:spAutoFit/>
          </a:bodyPr>
          <a:lstStyle/>
          <a:p>
            <a:pPr>
              <a:buClr>
                <a:schemeClr val="dk1"/>
              </a:buClr>
              <a:buSzPts val="1000"/>
            </a:pPr>
            <a:r>
              <a:rPr lang="en-US" sz="1000" b="1" dirty="0">
                <a:solidFill>
                  <a:schemeClr val="dk1"/>
                </a:solidFill>
              </a:rPr>
              <a:t>EBIT = Revenue – COGS – Operational Expenses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86345" y="1199106"/>
            <a:ext cx="8586504" cy="5245200"/>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dirty="0">
              <a:solidFill>
                <a:srgbClr val="2A516C"/>
              </a:solidFill>
              <a:latin typeface="Arial"/>
              <a:ea typeface="Arial"/>
              <a:cs typeface="Arial"/>
              <a:sym typeface="Arial"/>
            </a:endParaRPr>
          </a:p>
        </p:txBody>
      </p:sp>
      <p:sp>
        <p:nvSpPr>
          <p:cNvPr id="180" name="Google Shape;180;p5"/>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Actual vs Budget PL Revenue Analysis,</a:t>
            </a:r>
            <a:r>
              <a:rPr lang="en-US" sz="1196" dirty="0">
                <a:solidFill>
                  <a:srgbClr val="808080"/>
                </a:solidFill>
              </a:rPr>
              <a:t> </a:t>
            </a:r>
            <a:r>
              <a:rPr lang="en-US" sz="1196" b="0" i="0" u="none" strike="noStrike" cap="none" dirty="0">
                <a:solidFill>
                  <a:srgbClr val="808080"/>
                </a:solidFill>
                <a:latin typeface="Arial"/>
                <a:ea typeface="Arial"/>
                <a:cs typeface="Arial"/>
                <a:sym typeface="Arial"/>
              </a:rPr>
              <a:t>$m</a:t>
            </a:r>
            <a:endParaRPr sz="1400" b="0" i="0" u="none" strike="noStrike" cap="none" dirty="0">
              <a:solidFill>
                <a:srgbClr val="000000"/>
              </a:solidFill>
              <a:latin typeface="Arial"/>
              <a:ea typeface="Arial"/>
              <a:cs typeface="Arial"/>
              <a:sym typeface="Arial"/>
            </a:endParaRPr>
          </a:p>
        </p:txBody>
      </p:sp>
      <p:sp>
        <p:nvSpPr>
          <p:cNvPr id="182" name="Google Shape;182;p5"/>
          <p:cNvSpPr txBox="1">
            <a:spLocks noGrp="1"/>
          </p:cNvSpPr>
          <p:nvPr>
            <p:ph type="title"/>
          </p:nvPr>
        </p:nvSpPr>
        <p:spPr>
          <a:xfrm>
            <a:off x="128897" y="224474"/>
            <a:ext cx="8618538"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dirty="0">
                <a:solidFill>
                  <a:srgbClr val="002060"/>
                </a:solidFill>
              </a:rPr>
              <a:t>Based on forecast, there will be a ~$122 mil decrease in annual revenue</a:t>
            </a:r>
            <a:endParaRPr sz="1600" b="1" i="0" u="none" strike="noStrike" cap="none" dirty="0">
              <a:solidFill>
                <a:srgbClr val="002060"/>
              </a:solidFill>
              <a:latin typeface="Arial"/>
              <a:ea typeface="Arial"/>
              <a:cs typeface="Arial"/>
              <a:sym typeface="Arial"/>
            </a:endParaRPr>
          </a:p>
        </p:txBody>
      </p:sp>
      <p:sp>
        <p:nvSpPr>
          <p:cNvPr id="183" name="Google Shape;183;p5"/>
          <p:cNvSpPr/>
          <p:nvPr/>
        </p:nvSpPr>
        <p:spPr>
          <a:xfrm>
            <a:off x="5464366" y="1624059"/>
            <a:ext cx="2963538" cy="4020686"/>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184" name="Google Shape;184;p5"/>
          <p:cNvSpPr txBox="1"/>
          <p:nvPr/>
        </p:nvSpPr>
        <p:spPr>
          <a:xfrm>
            <a:off x="5414790" y="1316282"/>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185" name="Google Shape;185;p5"/>
          <p:cNvSpPr txBox="1"/>
          <p:nvPr/>
        </p:nvSpPr>
        <p:spPr>
          <a:xfrm>
            <a:off x="5464366" y="1698764"/>
            <a:ext cx="2957621" cy="3539390"/>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1400"/>
              <a:buFont typeface="Noto Sans Symbols"/>
              <a:buChar char="▪"/>
            </a:pPr>
            <a:r>
              <a:rPr lang="en-US" dirty="0"/>
              <a:t>There is a sharp decline in revenue from Jan - April 2015 due to </a:t>
            </a:r>
            <a:r>
              <a:rPr lang="en-US" dirty="0" err="1"/>
              <a:t>Kootha</a:t>
            </a:r>
            <a:r>
              <a:rPr lang="en-US" dirty="0"/>
              <a:t> and </a:t>
            </a:r>
            <a:r>
              <a:rPr lang="en-US" dirty="0" err="1"/>
              <a:t>Surjek</a:t>
            </a:r>
            <a:r>
              <a:rPr lang="en-US" dirty="0"/>
              <a:t> shutting down for maintenance</a:t>
            </a:r>
          </a:p>
          <a:p>
            <a:pPr marL="285750" indent="-285750">
              <a:buClr>
                <a:schemeClr val="dk1"/>
              </a:buClr>
              <a:buSzPts val="1400"/>
              <a:buFont typeface="Noto Sans Symbols"/>
              <a:buChar char="▪"/>
            </a:pPr>
            <a:endParaRPr lang="en-US" dirty="0"/>
          </a:p>
          <a:p>
            <a:pPr marL="285750" indent="-285750">
              <a:buClr>
                <a:schemeClr val="dk1"/>
              </a:buClr>
              <a:buSzPts val="1400"/>
              <a:buFont typeface="Noto Sans Symbols"/>
              <a:buChar char="▪"/>
            </a:pPr>
            <a:r>
              <a:rPr lang="en-US" dirty="0"/>
              <a:t>Revenue is expected to decline by ~59% between Jan to April</a:t>
            </a:r>
          </a:p>
          <a:p>
            <a:pPr marL="285750" indent="-285750">
              <a:buClr>
                <a:schemeClr val="dk1"/>
              </a:buClr>
              <a:buSzPts val="1400"/>
              <a:buFont typeface="Noto Sans Symbols"/>
              <a:buChar char="▪"/>
            </a:pPr>
            <a:endParaRPr lang="en-US" dirty="0"/>
          </a:p>
          <a:p>
            <a:pPr marL="285750" indent="-285750">
              <a:buClr>
                <a:schemeClr val="dk1"/>
              </a:buClr>
              <a:buSzPts val="1400"/>
              <a:buFont typeface="Noto Sans Symbols"/>
              <a:buChar char="▪"/>
            </a:pPr>
            <a:r>
              <a:rPr lang="en-US" dirty="0"/>
              <a:t>Peak revenue in FY13/14 is between Jan - April, which is when maintenance is being done in FY14/15. At this time only </a:t>
            </a:r>
            <a:r>
              <a:rPr lang="en-US" dirty="0" err="1"/>
              <a:t>Jutik</a:t>
            </a:r>
            <a:r>
              <a:rPr lang="en-US" dirty="0"/>
              <a:t> will be operating</a:t>
            </a:r>
          </a:p>
          <a:p>
            <a:pPr marL="285750" indent="-285750">
              <a:buClr>
                <a:schemeClr val="dk1"/>
              </a:buClr>
              <a:buSzPts val="1400"/>
              <a:buFont typeface="Noto Sans Symbols"/>
              <a:buChar char="▪"/>
            </a:pPr>
            <a:endParaRPr lang="en-US" dirty="0"/>
          </a:p>
          <a:p>
            <a:pPr marL="285750" marR="0" lvl="0" indent="-285750" algn="l" rtl="0">
              <a:lnSpc>
                <a:spcPct val="100000"/>
              </a:lnSpc>
              <a:spcBef>
                <a:spcPts val="0"/>
              </a:spcBef>
              <a:spcAft>
                <a:spcPts val="0"/>
              </a:spcAft>
              <a:buClr>
                <a:schemeClr val="dk1"/>
              </a:buClr>
              <a:buSzPts val="1400"/>
              <a:buFont typeface="Noto Sans Symbols"/>
              <a:buChar char="▪"/>
            </a:pP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Noto Sans Symbols"/>
              <a:buChar char="▪"/>
            </a:pPr>
            <a:endParaRPr lang="en-US" dirty="0"/>
          </a:p>
        </p:txBody>
      </p:sp>
      <p:graphicFrame>
        <p:nvGraphicFramePr>
          <p:cNvPr id="10" name="Chart 9">
            <a:extLst>
              <a:ext uri="{FF2B5EF4-FFF2-40B4-BE49-F238E27FC236}">
                <a16:creationId xmlns:a16="http://schemas.microsoft.com/office/drawing/2014/main" id="{E5720649-5D4E-4CE2-A872-7FFED22A31EC}"/>
              </a:ext>
            </a:extLst>
          </p:cNvPr>
          <p:cNvGraphicFramePr>
            <a:graphicFrameLocks/>
          </p:cNvGraphicFramePr>
          <p:nvPr>
            <p:extLst>
              <p:ext uri="{D42A27DB-BD31-4B8C-83A1-F6EECF244321}">
                <p14:modId xmlns:p14="http://schemas.microsoft.com/office/powerpoint/2010/main" val="3562499141"/>
              </p:ext>
            </p:extLst>
          </p:nvPr>
        </p:nvGraphicFramePr>
        <p:xfrm>
          <a:off x="128897" y="1316281"/>
          <a:ext cx="5329552" cy="4328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299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p:nvPr/>
        </p:nvSpPr>
        <p:spPr>
          <a:xfrm>
            <a:off x="171451" y="1191485"/>
            <a:ext cx="8392258" cy="5293454"/>
          </a:xfrm>
          <a:prstGeom prst="rect">
            <a:avLst/>
          </a:prstGeom>
          <a:solidFill>
            <a:schemeClr val="lt1"/>
          </a:solidFill>
          <a:ln w="19050" cap="flat" cmpd="sng">
            <a:solidFill>
              <a:schemeClr val="accent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89225" tIns="44600" rIns="89225" bIns="44600" anchor="ctr" anchorCtr="0">
            <a:noAutofit/>
          </a:bodyPr>
          <a:lstStyle/>
          <a:p>
            <a:pPr marL="0" marR="0" lvl="0" indent="0" algn="ctr" rtl="0">
              <a:lnSpc>
                <a:spcPct val="100000"/>
              </a:lnSpc>
              <a:spcBef>
                <a:spcPts val="0"/>
              </a:spcBef>
              <a:spcAft>
                <a:spcPts val="0"/>
              </a:spcAft>
              <a:buClr>
                <a:srgbClr val="000000"/>
              </a:buClr>
              <a:buSzPts val="1096"/>
              <a:buFont typeface="Arial"/>
              <a:buNone/>
            </a:pPr>
            <a:endParaRPr sz="1096" b="0" i="0" u="none" strike="noStrike" cap="none" dirty="0">
              <a:solidFill>
                <a:srgbClr val="2A516C"/>
              </a:solidFill>
              <a:latin typeface="Arial"/>
              <a:ea typeface="Arial"/>
              <a:cs typeface="Arial"/>
              <a:sym typeface="Arial"/>
            </a:endParaRPr>
          </a:p>
        </p:txBody>
      </p:sp>
      <p:sp>
        <p:nvSpPr>
          <p:cNvPr id="180" name="Google Shape;180;p5"/>
          <p:cNvSpPr txBox="1"/>
          <p:nvPr/>
        </p:nvSpPr>
        <p:spPr>
          <a:xfrm>
            <a:off x="86345" y="908001"/>
            <a:ext cx="7236926" cy="18402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96"/>
              <a:buFont typeface="Arial"/>
              <a:buNone/>
            </a:pPr>
            <a:r>
              <a:rPr lang="en-US" sz="1196" b="1" i="0" u="none" strike="noStrike" cap="none" dirty="0">
                <a:solidFill>
                  <a:srgbClr val="808080"/>
                </a:solidFill>
                <a:latin typeface="Arial"/>
                <a:ea typeface="Arial"/>
                <a:cs typeface="Arial"/>
                <a:sym typeface="Arial"/>
              </a:rPr>
              <a:t>Actual vs Budget PL COGS Analysis</a:t>
            </a:r>
            <a:r>
              <a:rPr lang="en-US" sz="1196" b="0" i="0" u="none" strike="noStrike" cap="none" dirty="0">
                <a:solidFill>
                  <a:srgbClr val="808080"/>
                </a:solidFill>
                <a:latin typeface="Arial"/>
                <a:ea typeface="Arial"/>
                <a:cs typeface="Arial"/>
                <a:sym typeface="Arial"/>
              </a:rPr>
              <a:t>, $m</a:t>
            </a:r>
            <a:endParaRPr sz="1400" b="0" i="0" u="none" strike="noStrike" cap="none" dirty="0">
              <a:solidFill>
                <a:srgbClr val="000000"/>
              </a:solidFill>
              <a:latin typeface="Arial"/>
              <a:ea typeface="Arial"/>
              <a:cs typeface="Arial"/>
              <a:sym typeface="Arial"/>
            </a:endParaRPr>
          </a:p>
        </p:txBody>
      </p:sp>
      <p:sp>
        <p:nvSpPr>
          <p:cNvPr id="182" name="Google Shape;182;p5"/>
          <p:cNvSpPr txBox="1">
            <a:spLocks noGrp="1"/>
          </p:cNvSpPr>
          <p:nvPr>
            <p:ph type="title"/>
          </p:nvPr>
        </p:nvSpPr>
        <p:spPr>
          <a:xfrm>
            <a:off x="171450" y="236536"/>
            <a:ext cx="8618538" cy="49244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1600" b="1" i="0" u="none" strike="noStrike" cap="none" dirty="0">
                <a:solidFill>
                  <a:srgbClr val="002060"/>
                </a:solidFill>
                <a:latin typeface="Arial"/>
                <a:ea typeface="Arial"/>
                <a:cs typeface="Arial"/>
                <a:sym typeface="Arial"/>
              </a:rPr>
              <a:t>We are expecting an annual increase in COGS by ~$</a:t>
            </a:r>
            <a:r>
              <a:rPr lang="en-US" sz="1600" dirty="0">
                <a:solidFill>
                  <a:srgbClr val="002060"/>
                </a:solidFill>
              </a:rPr>
              <a:t>27.7</a:t>
            </a:r>
            <a:r>
              <a:rPr lang="en-US" sz="1600" b="1" i="0" u="none" strike="noStrike" cap="none" dirty="0">
                <a:solidFill>
                  <a:srgbClr val="002060"/>
                </a:solidFill>
                <a:latin typeface="Arial"/>
                <a:ea typeface="Arial"/>
                <a:cs typeface="Arial"/>
                <a:sym typeface="Arial"/>
              </a:rPr>
              <a:t> mil</a:t>
            </a:r>
            <a:br>
              <a:rPr lang="en-US" sz="1600" b="1" i="0" u="none" strike="noStrike" cap="none" dirty="0">
                <a:solidFill>
                  <a:srgbClr val="002060"/>
                </a:solidFill>
                <a:latin typeface="Arial"/>
                <a:ea typeface="Arial"/>
                <a:cs typeface="Arial"/>
                <a:sym typeface="Arial"/>
              </a:rPr>
            </a:br>
            <a:r>
              <a:rPr lang="en-US" sz="1600" b="1" i="0" u="none" strike="noStrike" cap="none" dirty="0">
                <a:solidFill>
                  <a:srgbClr val="002060"/>
                </a:solidFill>
                <a:latin typeface="Arial"/>
                <a:ea typeface="Arial"/>
                <a:cs typeface="Arial"/>
                <a:sym typeface="Arial"/>
              </a:rPr>
              <a:t>COGS appears to return to a normal range after maintenance has been completed</a:t>
            </a:r>
            <a:endParaRPr sz="1600" b="1" i="0" u="none" strike="noStrike" cap="none" dirty="0">
              <a:solidFill>
                <a:srgbClr val="002060"/>
              </a:solidFill>
              <a:latin typeface="Arial"/>
              <a:ea typeface="Arial"/>
              <a:cs typeface="Arial"/>
              <a:sym typeface="Arial"/>
            </a:endParaRPr>
          </a:p>
        </p:txBody>
      </p:sp>
      <p:graphicFrame>
        <p:nvGraphicFramePr>
          <p:cNvPr id="10" name="Chart 9">
            <a:extLst>
              <a:ext uri="{FF2B5EF4-FFF2-40B4-BE49-F238E27FC236}">
                <a16:creationId xmlns:a16="http://schemas.microsoft.com/office/drawing/2014/main" id="{4B44106E-4D02-4F04-AEEB-C731FA12056C}"/>
              </a:ext>
            </a:extLst>
          </p:cNvPr>
          <p:cNvGraphicFramePr>
            <a:graphicFrameLocks/>
          </p:cNvGraphicFramePr>
          <p:nvPr>
            <p:extLst>
              <p:ext uri="{D42A27DB-BD31-4B8C-83A1-F6EECF244321}">
                <p14:modId xmlns:p14="http://schemas.microsoft.com/office/powerpoint/2010/main" val="441886188"/>
              </p:ext>
            </p:extLst>
          </p:nvPr>
        </p:nvGraphicFramePr>
        <p:xfrm>
          <a:off x="397729" y="1352550"/>
          <a:ext cx="4593371" cy="4328463"/>
        </p:xfrm>
        <a:graphic>
          <a:graphicData uri="http://schemas.openxmlformats.org/drawingml/2006/chart">
            <c:chart xmlns:c="http://schemas.openxmlformats.org/drawingml/2006/chart" xmlns:r="http://schemas.openxmlformats.org/officeDocument/2006/relationships" r:id="rId3"/>
          </a:graphicData>
        </a:graphic>
      </p:graphicFrame>
      <p:sp>
        <p:nvSpPr>
          <p:cNvPr id="6" name="Google Shape;183;p5">
            <a:extLst>
              <a:ext uri="{FF2B5EF4-FFF2-40B4-BE49-F238E27FC236}">
                <a16:creationId xmlns:a16="http://schemas.microsoft.com/office/drawing/2014/main" id="{B5CAC93C-E301-4FCE-86B6-A6C5444D1B50}"/>
              </a:ext>
            </a:extLst>
          </p:cNvPr>
          <p:cNvSpPr/>
          <p:nvPr/>
        </p:nvSpPr>
        <p:spPr>
          <a:xfrm>
            <a:off x="5320423" y="1660327"/>
            <a:ext cx="2963538" cy="4020686"/>
          </a:xfrm>
          <a:prstGeom prst="rect">
            <a:avLst/>
          </a:prstGeom>
          <a:noFill/>
          <a:ln w="1905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7" name="Google Shape;184;p5">
            <a:extLst>
              <a:ext uri="{FF2B5EF4-FFF2-40B4-BE49-F238E27FC236}">
                <a16:creationId xmlns:a16="http://schemas.microsoft.com/office/drawing/2014/main" id="{D1B9D9AC-0DFC-4D6B-BB84-31F796C716BB}"/>
              </a:ext>
            </a:extLst>
          </p:cNvPr>
          <p:cNvSpPr txBox="1"/>
          <p:nvPr/>
        </p:nvSpPr>
        <p:spPr>
          <a:xfrm>
            <a:off x="5270847" y="1352550"/>
            <a:ext cx="15313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Key Insights</a:t>
            </a:r>
            <a:endParaRPr sz="1400" b="0" i="0" u="none" strike="noStrike" cap="none" dirty="0">
              <a:solidFill>
                <a:srgbClr val="000000"/>
              </a:solidFill>
              <a:latin typeface="Arial"/>
              <a:ea typeface="Arial"/>
              <a:cs typeface="Arial"/>
              <a:sym typeface="Arial"/>
            </a:endParaRPr>
          </a:p>
        </p:txBody>
      </p:sp>
      <p:sp>
        <p:nvSpPr>
          <p:cNvPr id="8" name="Google Shape;185;p5">
            <a:extLst>
              <a:ext uri="{FF2B5EF4-FFF2-40B4-BE49-F238E27FC236}">
                <a16:creationId xmlns:a16="http://schemas.microsoft.com/office/drawing/2014/main" id="{3D463853-D17E-4811-8064-2EA04ABB4733}"/>
              </a:ext>
            </a:extLst>
          </p:cNvPr>
          <p:cNvSpPr txBox="1"/>
          <p:nvPr/>
        </p:nvSpPr>
        <p:spPr>
          <a:xfrm>
            <a:off x="5320423" y="1735032"/>
            <a:ext cx="2957621" cy="2677616"/>
          </a:xfrm>
          <a:prstGeom prst="rect">
            <a:avLst/>
          </a:prstGeom>
          <a:noFill/>
          <a:ln>
            <a:noFill/>
          </a:ln>
        </p:spPr>
        <p:txBody>
          <a:bodyPr spcFirstLastPara="1" wrap="square" lIns="91425" tIns="45700" rIns="91425" bIns="45700" anchor="t" anchorCtr="0">
            <a:spAutoFit/>
          </a:bodyPr>
          <a:lstStyle/>
          <a:p>
            <a:pPr marL="285750" indent="-285750">
              <a:buClr>
                <a:schemeClr val="dk1"/>
              </a:buClr>
              <a:buSzPts val="1400"/>
              <a:buFont typeface="Noto Sans Symbols"/>
              <a:buChar char="▪"/>
            </a:pPr>
            <a:r>
              <a:rPr lang="en-US" dirty="0"/>
              <a:t>COGS is increasing across each plants</a:t>
            </a:r>
          </a:p>
          <a:p>
            <a:pPr>
              <a:buClr>
                <a:schemeClr val="dk1"/>
              </a:buClr>
              <a:buSzPts val="1400"/>
            </a:pPr>
            <a:endParaRPr lang="en-US" dirty="0"/>
          </a:p>
          <a:p>
            <a:pPr marL="285750" indent="-285750">
              <a:buClr>
                <a:schemeClr val="dk1"/>
              </a:buClr>
              <a:buSzPts val="1400"/>
              <a:buFont typeface="Noto Sans Symbols"/>
              <a:buChar char="▪"/>
            </a:pPr>
            <a:r>
              <a:rPr lang="en-US" dirty="0"/>
              <a:t>We see a huge drop in COGS in April, but if we take a closer look at May and June we see a slight uptick which may be a result of the slight increase in revenue in the previous slide</a:t>
            </a:r>
          </a:p>
          <a:p>
            <a:pPr>
              <a:buClr>
                <a:schemeClr val="dk1"/>
              </a:buClr>
              <a:buSzPts val="1400"/>
            </a:pPr>
            <a:endParaRPr lang="en-US" dirty="0"/>
          </a:p>
          <a:p>
            <a:pPr marL="285750" marR="0" lvl="0" indent="-285750" algn="l" rtl="0">
              <a:lnSpc>
                <a:spcPct val="100000"/>
              </a:lnSpc>
              <a:spcBef>
                <a:spcPts val="0"/>
              </a:spcBef>
              <a:spcAft>
                <a:spcPts val="0"/>
              </a:spcAft>
              <a:buClr>
                <a:schemeClr val="dk1"/>
              </a:buClr>
              <a:buSzPts val="1400"/>
              <a:buFont typeface="Noto Sans Symbols"/>
              <a:buChar char="▪"/>
            </a:pPr>
            <a:endParaRPr lang="en-US"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Noto Sans Symbols"/>
              <a:buChar char="▪"/>
            </a:pPr>
            <a:endParaRPr lang="en-US" dirty="0"/>
          </a:p>
        </p:txBody>
      </p:sp>
    </p:spTree>
    <p:extLst>
      <p:ext uri="{BB962C8B-B14F-4D97-AF65-F5344CB8AC3E}">
        <p14:creationId xmlns:p14="http://schemas.microsoft.com/office/powerpoint/2010/main" val="2221984680"/>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12661</TotalTime>
  <Words>879</Words>
  <Application>Microsoft Office PowerPoint</Application>
  <PresentationFormat>Custom</PresentationFormat>
  <Paragraphs>133</Paragraphs>
  <Slides>11</Slides>
  <Notes>10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8" baseType="lpstr">
      <vt:lpstr>Arial</vt:lpstr>
      <vt:lpstr>Noto Sans Symbols</vt:lpstr>
      <vt:lpstr>Quattrocento Sans</vt:lpstr>
      <vt:lpstr>Wingdings</vt:lpstr>
      <vt:lpstr>Synergy_CF_YNR002</vt:lpstr>
      <vt:lpstr>1_Synergy_CF_YNR002</vt:lpstr>
      <vt:lpstr>TCLayout.ActiveDocument.1</vt:lpstr>
      <vt:lpstr>Southern Water Corp – Executive Presentation</vt:lpstr>
      <vt:lpstr>Executive Summary</vt:lpstr>
      <vt:lpstr>Southern Water Corp is expecting overall rolling cost to produce will increase by $38.01/ML in Jun-2015 compared to prior year</vt:lpstr>
      <vt:lpstr>Cost to produce for Jutik is well under the market price where as the cost to produce for Surjek is $115.33 and is more than double the market price</vt:lpstr>
      <vt:lpstr>Operational Expenses have the greatest variance with cost increasing by ~$33/ML. We should pay close attention to Operational Expenses</vt:lpstr>
      <vt:lpstr>Surjek displays the greatest variance in Revenue, COGS, and Operational Expenses</vt:lpstr>
      <vt:lpstr>EBIT is forecast to be negative for the month of January through April. We are expecting a ~$264 mil annual decline in EBIT compared to FY13/14</vt:lpstr>
      <vt:lpstr>Based on forecast, there will be a ~$122 mil decrease in annual revenue</vt:lpstr>
      <vt:lpstr>We are expecting an annual increase in COGS by ~$27.7 mil COGS appears to return to a normal range after maintenance has been completed</vt:lpstr>
      <vt:lpstr>Operational expenses are increasing across all desalination plants Overall annual Operating Expenses are expected to increase by ~53%</vt:lpstr>
      <vt:lpstr>Summary /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Executive Presentation</dc:title>
  <dc:creator>Chris Hui</dc:creator>
  <cp:lastModifiedBy>Danny Hua</cp:lastModifiedBy>
  <cp:revision>545</cp:revision>
  <dcterms:created xsi:type="dcterms:W3CDTF">2015-09-14T11:37:31Z</dcterms:created>
  <dcterms:modified xsi:type="dcterms:W3CDTF">2020-06-16T02:10:04Z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