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Titan One"/>
      <p:regular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Titan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a1cd06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a1cd06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a1cd06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a1cd06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28e2c9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28e2c9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28e2c9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f28e2c9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28e2c9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28e2c9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that  use </a:t>
            </a:r>
            <a:r>
              <a:rPr lang="en"/>
              <a:t>function calls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28e2c9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f28e2c9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that  use function calls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28e2c9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28e2c9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72081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72081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72081e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72081e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472081e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472081e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42d9b8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42d9b8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472081e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472081e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72081e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72081e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72081e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72081e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472081e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472081e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a1cd0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a1cd0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Name, year, school, why are we teaching, plans for the future, and our hobbies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4eb07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4eb07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a1cd06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a1cd06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b96c9c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b96c9c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unexcused </a:t>
            </a:r>
            <a:r>
              <a:rPr lang="en"/>
              <a:t>absence</a:t>
            </a:r>
            <a:r>
              <a:rPr lang="en"/>
              <a:t> without prior notification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a1cd06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a1cd06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this can also be found on the </a:t>
            </a:r>
            <a:r>
              <a:rPr lang="en"/>
              <a:t>syllabus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classroom (pm Danny in chat):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Everything will be posted here (lecture slides after &amp; recordings)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Introduction post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Way to communication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 on assignments here and talk to classmates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ask for clarification or help on bug but DO NOT SEND ANSWER OR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Have it be the name you used when signing 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zoom link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 way to get help on assignments, ask questions not answered in lecture, or to go beyond the material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best through practice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Calendar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a1cd06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a1cd06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</a:t>
            </a:r>
            <a:r>
              <a:rPr lang="en"/>
              <a:t>interpretation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a1cd06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a1cd06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in data science as well as 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syntax to pick up because very similar to english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1900" y="1237375"/>
            <a:ext cx="177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LECTURE 1</a:t>
            </a:r>
            <a:endParaRPr sz="2200"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1900" y="1886125"/>
            <a:ext cx="542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Course Overview, Introduction to Python</a:t>
            </a:r>
            <a:r>
              <a:rPr b="1" lang="en" sz="34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400"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3"/>
          <p:cNvCxnSpPr>
            <a:stCxn id="54" idx="3"/>
          </p:cNvCxnSpPr>
          <p:nvPr/>
        </p:nvCxnSpPr>
        <p:spPr>
          <a:xfrm>
            <a:off x="2244000" y="1498975"/>
            <a:ext cx="67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Expressions &amp; Values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02325" y="1174450"/>
            <a:ext cx="809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Program manipulate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values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Expressions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evaluate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values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Expression:</a:t>
            </a:r>
            <a:r>
              <a:rPr lang="en" sz="16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600">
                <a:solidFill>
                  <a:srgbClr val="3D85C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‘he’ + ‘llo’</a:t>
            </a:r>
            <a:r>
              <a:rPr lang="en" sz="16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Value: </a:t>
            </a:r>
            <a:r>
              <a:rPr b="1" lang="en" sz="1600">
                <a:solidFill>
                  <a:srgbClr val="3D85C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‘hello’</a:t>
            </a:r>
            <a:r>
              <a:rPr lang="en" sz="16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Python interpreter evaluates the expressions and displays the value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Values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25150" y="1132000"/>
            <a:ext cx="809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Each value has a certain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data type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23"/>
          <p:cNvCxnSpPr/>
          <p:nvPr/>
        </p:nvCxnSpPr>
        <p:spPr>
          <a:xfrm>
            <a:off x="1981975" y="2253625"/>
            <a:ext cx="4817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3"/>
          <p:cNvCxnSpPr/>
          <p:nvPr/>
        </p:nvCxnSpPr>
        <p:spPr>
          <a:xfrm flipH="1" rot="10800000">
            <a:off x="1981975" y="2726900"/>
            <a:ext cx="48351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3"/>
          <p:cNvCxnSpPr/>
          <p:nvPr/>
        </p:nvCxnSpPr>
        <p:spPr>
          <a:xfrm>
            <a:off x="1981975" y="3219700"/>
            <a:ext cx="48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1981975" y="3688475"/>
            <a:ext cx="48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3"/>
          <p:cNvCxnSpPr/>
          <p:nvPr/>
        </p:nvCxnSpPr>
        <p:spPr>
          <a:xfrm>
            <a:off x="1981975" y="4168100"/>
            <a:ext cx="48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 txBox="1"/>
          <p:nvPr/>
        </p:nvSpPr>
        <p:spPr>
          <a:xfrm>
            <a:off x="1981975" y="1717150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338575" y="1717150"/>
            <a:ext cx="19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values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032250" y="2279513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Integers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032250" y="2763588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Floats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032250" y="3237788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032250" y="3712725"/>
            <a:ext cx="13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338575" y="2289225"/>
            <a:ext cx="13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-9</a:t>
            </a:r>
            <a:endParaRPr sz="1600">
              <a:highlight>
                <a:schemeClr val="lt2"/>
              </a:highlight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338575" y="2734300"/>
            <a:ext cx="22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60.2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-5.0</a:t>
            </a:r>
            <a:endParaRPr sz="1600">
              <a:highlight>
                <a:schemeClr val="lt2"/>
              </a:highlight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338575" y="3223238"/>
            <a:ext cx="18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highlight>
                <a:schemeClr val="lt2"/>
              </a:highlight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338575" y="3697438"/>
            <a:ext cx="30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‘two’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‘data science’ 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Discussion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25150" y="1132000"/>
            <a:ext cx="4864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64.1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25150" y="171750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525150" y="23054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525150" y="292715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‘type’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525150" y="353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‘2.3’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Expressions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02325" y="1174450"/>
            <a:ext cx="809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 expression describes a computation and evaluates to a value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Some expressions use operators: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263425"/>
            <a:ext cx="69913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Call Expressions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88" y="1286700"/>
            <a:ext cx="5343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Call Expressions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96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3415688" y="43906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Names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25150" y="1017725"/>
            <a:ext cx="809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can be bound to a value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One way to  bind a name is with an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assignment statement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425" y="1924075"/>
            <a:ext cx="26860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25150" y="2990875"/>
            <a:ext cx="73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value can be any expression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050" y="3535525"/>
            <a:ext cx="46101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3190463" y="4559050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Functions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Functions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02325" y="1174450"/>
            <a:ext cx="8093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Function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a sequence of code that performs a particular task and can be easily reused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function takes inputs (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arguments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 and returns an output (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return value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4443" t="0"/>
          <a:stretch/>
        </p:blipFill>
        <p:spPr>
          <a:xfrm>
            <a:off x="786800" y="2056850"/>
            <a:ext cx="7190149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Defining Functions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502325" y="1174450"/>
            <a:ext cx="80937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Use a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statement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 define a function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first line is the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function signature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and the second line is the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function body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190463" y="34397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4534" t="0"/>
          <a:stretch/>
        </p:blipFill>
        <p:spPr>
          <a:xfrm>
            <a:off x="781050" y="1743600"/>
            <a:ext cx="72377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Agenda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2325" y="1174450"/>
            <a:ext cx="8093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Introductions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Logistics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What is Data Science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Python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Expression &amp; Values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Functions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Return Values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09600" y="1175975"/>
            <a:ext cx="8093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return value returns a value from the function called and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exits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the function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You can use function calls in expressions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0" y="2000250"/>
            <a:ext cx="7620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00" y="3814000"/>
            <a:ext cx="75819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3420438" y="4497000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None Value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409600" y="1175975"/>
            <a:ext cx="8093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value represent nothingness in Python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Any function that doesn’t explicitly return a value returns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3304888" y="3320800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0" y="2072963"/>
            <a:ext cx="76581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Print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09600" y="1175975"/>
            <a:ext cx="8093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Built in Python function that prints a value on the console log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data type of print values are none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304888" y="29982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50" y="1726550"/>
            <a:ext cx="75438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More Function Features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50" y="1132150"/>
            <a:ext cx="75057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850" y="1856175"/>
            <a:ext cx="7581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950" y="2713025"/>
            <a:ext cx="7505701" cy="13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425" y="4343902"/>
            <a:ext cx="75247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Teachers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267450" y="3771925"/>
            <a:ext cx="1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Danny Wu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70625" y="3736550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Tina Lin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280825" y="1118000"/>
            <a:ext cx="872700" cy="8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5026" l="0" r="0" t="13620"/>
          <a:stretch/>
        </p:blipFill>
        <p:spPr>
          <a:xfrm>
            <a:off x="1377763" y="1050162"/>
            <a:ext cx="2883000" cy="2653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3289" l="0" r="0" t="0"/>
          <a:stretch/>
        </p:blipFill>
        <p:spPr>
          <a:xfrm>
            <a:off x="5207375" y="1068250"/>
            <a:ext cx="2617800" cy="261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Teacher Assistant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66600" y="3510250"/>
            <a:ext cx="18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Saisri Padmanabhuni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5642" l="495" r="485" t="20887"/>
          <a:stretch/>
        </p:blipFill>
        <p:spPr>
          <a:xfrm>
            <a:off x="3409950" y="1114381"/>
            <a:ext cx="2324100" cy="229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Zoom Rules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2325" y="1174450"/>
            <a:ext cx="8093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your questions into the chat or raise your hand on Zoom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Turn your camera on if you are able to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 not share the Zoom password with anyone not in the class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Have the name or preferred name in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parentheses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your pronouns as your display name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Please stay muted unless you are asking a question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Participate through “Reactions” or in chat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Course Policies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2325" y="1174450"/>
            <a:ext cx="8093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Attendance is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MANDATORY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Certificate of Completion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Optional (can be added to college applications and resumes)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5/6</a:t>
            </a: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lecture</a:t>
            </a: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attended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Participation (up to our discretion)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Labs completed and correct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Submission of final project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 Communication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Send to both teachers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Subject line format: [cip] Intro to Data Science | *subject of email*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Course Information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02325" y="1174450"/>
            <a:ext cx="80937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Recommended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: Algebra 2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Google classroom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</a:pPr>
            <a:r>
              <a:rPr lang="en" sz="165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2vimpi3</a:t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Office Hours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Monday, Thursday 7:15 - 8:00 PM, PST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Goals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Dip your toes into the wonderful world of data science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Practice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Lab after each lecture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Final Project (More info later) 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What is Data Science?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2325" y="1174450"/>
            <a:ext cx="80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798650" y="1604600"/>
            <a:ext cx="554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“Data science is the application of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data centric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computational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inference thinking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nderstand the world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nd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solve problems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500"/>
              <a:buFont typeface="Open Sans"/>
              <a:buChar char="-"/>
            </a:pPr>
            <a:r>
              <a:rPr lang="en" sz="15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Joey Gonzalez (co-creator of Data100 @ UC Berkeley)</a:t>
            </a:r>
            <a:endParaRPr sz="15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Python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