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Titan One"/>
      <p:regular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TitanOne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59f66dcc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59f66dcc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59f66dcc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59f66dcc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59f66dcc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59f66dcc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59f66dcc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59f66dcc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59f66dcc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59f66dcc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59f66dcc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59f66dcc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9f66dcc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9f66dcc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Packages are code that someone else has written that are not in Python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tools </a:t>
            </a:r>
            <a:r>
              <a:rPr lang="en"/>
              <a:t>within</a:t>
            </a:r>
            <a:r>
              <a:rPr lang="en"/>
              <a:t> the packages so you don’t have to write your own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59f66dcc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59f66dcc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5a56c760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5a56c760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Arange ⇒ array range of numbers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9f66dcc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9f66dcc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eddf79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eddf79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sure to submit to get grade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59f66dcc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59f66dcc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59f66dcc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59f66dcc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9f66dcc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59f66dcc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59f66dcc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59f66dcc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59f66dcc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59f66dcc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9f66dc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59f66dc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28e2c9c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f28e2c9c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f28e2c9c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f28e2c9c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f28e2c9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f28e2c9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False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True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False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True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true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59f66dcc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59f66dc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9f66dcc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9f66dcc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False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True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False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True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False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59f66dcc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59f66dcc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28375" y="1450700"/>
            <a:ext cx="177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LECTURE 2</a:t>
            </a:r>
            <a:endParaRPr sz="2200"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1900" y="1886125"/>
            <a:ext cx="542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Control, NumPy </a:t>
            </a:r>
            <a:r>
              <a:rPr b="1" lang="en" sz="34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3400">
              <a:solidFill>
                <a:srgbClr val="BF9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3"/>
          <p:cNvCxnSpPr>
            <a:stCxn id="54" idx="3"/>
          </p:cNvCxnSpPr>
          <p:nvPr/>
        </p:nvCxnSpPr>
        <p:spPr>
          <a:xfrm>
            <a:off x="2200475" y="1712300"/>
            <a:ext cx="671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975" y="2158200"/>
            <a:ext cx="2616850" cy="22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Conditionals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Conditional </a:t>
            </a: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Statement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25150" y="1017725"/>
            <a:ext cx="809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Conditional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statement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executes a suite of code if the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statement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is true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25" y="1591200"/>
            <a:ext cx="7581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875" y="3019400"/>
            <a:ext cx="7543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Compound </a:t>
            </a: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Conditionals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25150" y="1017725"/>
            <a:ext cx="8093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Conditional statements can include any number of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statements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288" y="1656275"/>
            <a:ext cx="6905420" cy="29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Else Statement 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25150" y="1017725"/>
            <a:ext cx="8093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specify code to execute if none of the previous conditions are true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63" y="1618325"/>
            <a:ext cx="7142063" cy="29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Conditionals in Functions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123950"/>
            <a:ext cx="75438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Summary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525150" y="1017725"/>
            <a:ext cx="80937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Always start with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Zero or more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clauses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Zero or one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clauses at the end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420438" y="269532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NumPy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Arrays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525150" y="1017725"/>
            <a:ext cx="8093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NumPy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is a Python package for computing arrays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Arrays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contain a sequence of values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All elements must be the same type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Arithmetic is applied to each element individually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9375"/>
            <a:ext cx="8839199" cy="73584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3420438" y="435672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25" y="1395600"/>
            <a:ext cx="8839201" cy="443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Ranges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525150" y="1017725"/>
            <a:ext cx="8093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range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is an array with consecutive numbers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np.arange(end)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		An array of increasing ints from 0 to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np.arange(start, end)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		An array of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increasing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ints from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np.arange(start, end, step)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		An array with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between the consecutive values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3420438" y="4031950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Functions on Array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525150" y="1017725"/>
            <a:ext cx="809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These functions returns a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single value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420438" y="441922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100" y="1452925"/>
            <a:ext cx="5269049" cy="302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Announcements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5150" y="1017725"/>
            <a:ext cx="80937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Lab Parties instead of OH!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Two times a week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2 hours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Breakout rooms for each section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Form for better hours for Lab Parties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First one tomorrow since no OH today (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Friday [time]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Happy to schedule OH!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Email either Danny or Tina with three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availabilities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10 to 20 minutes sessions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Lab 1 grades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Functions on Array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525150" y="1017725"/>
            <a:ext cx="809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These functions returns an array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420438" y="441922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00" y="1449050"/>
            <a:ext cx="42722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Array Manipulation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25150" y="1017725"/>
            <a:ext cx="8093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np.append(arr, value)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		Adds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the end of the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np.insert(arr, index, value)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		Inserts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to the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of the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np.delete(arr, index)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	        Deletes the element at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of the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b="1" sz="1800">
              <a:solidFill>
                <a:srgbClr val="3D85C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*</a:t>
            </a:r>
            <a:r>
              <a:rPr i="1" lang="en" sz="1600">
                <a:latin typeface="Open Sans"/>
                <a:ea typeface="Open Sans"/>
                <a:cs typeface="Open Sans"/>
                <a:sym typeface="Open Sans"/>
              </a:rPr>
              <a:t>Creates a new array (make sure to reassign if you want it to equal the same variable name)</a:t>
            </a:r>
            <a:endParaRPr i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420438" y="4497000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Index and Length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525150" y="1017725"/>
            <a:ext cx="80937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 at the 0th index and increases in increments of one </a:t>
            </a:r>
            <a:endParaRPr b="1" sz="1800">
              <a:solidFill>
                <a:srgbClr val="3D85C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len(arr) </a:t>
            </a:r>
            <a:endParaRPr b="1" sz="1800">
              <a:solidFill>
                <a:srgbClr val="3D85C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Returns the size of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endParaRPr b="1" sz="1800">
              <a:solidFill>
                <a:srgbClr val="3D85C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3420438" y="429427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50" y="1378775"/>
            <a:ext cx="67437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Iteration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For Loops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216" name="Google Shape;216;p36"/>
          <p:cNvSpPr txBox="1"/>
          <p:nvPr/>
        </p:nvSpPr>
        <p:spPr>
          <a:xfrm>
            <a:off x="525150" y="1017725"/>
            <a:ext cx="8093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iterator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is an object that provides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sequential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access to values, one by one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 array is an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iterable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object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statement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is an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iteration 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3420438" y="336987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50" y="2432400"/>
            <a:ext cx="8839198" cy="52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Booleans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Booleans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25150" y="1017725"/>
            <a:ext cx="8093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boolean value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is either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Boolean expressions uses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 operators 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logical operators 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Comparison</a:t>
            </a: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 Operator 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246025"/>
            <a:ext cx="76771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Discussion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25150" y="1132000"/>
            <a:ext cx="4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44 == 22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25150" y="1717500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22 != 32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25150" y="230542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2 &lt; -1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25150" y="2927150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4 &gt;= 4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525150" y="3535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8 &gt;= -9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Logical </a:t>
            </a: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Operator 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650" y="1170125"/>
            <a:ext cx="66867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Discussion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525150" y="1132000"/>
            <a:ext cx="4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44 == 22 or 32 != 32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525150" y="1717500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3 &lt;= 6 and 2 &gt; -5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25150" y="230542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ot (2 == 2)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525150" y="2927150"/>
            <a:ext cx="3439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3 != 2 and 4 &gt;= -4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525150" y="3535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800">
                <a:solidFill>
                  <a:srgbClr val="3D85C6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ot (8 &gt; 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Titan One"/>
                <a:ea typeface="Titan One"/>
                <a:cs typeface="Titan One"/>
                <a:sym typeface="Titan One"/>
              </a:rPr>
              <a:t>Booleans in Functions</a:t>
            </a:r>
            <a:endParaRPr>
              <a:solidFill>
                <a:srgbClr val="BF9000"/>
              </a:solidFill>
              <a:latin typeface="Titan One"/>
              <a:ea typeface="Titan One"/>
              <a:cs typeface="Titan One"/>
              <a:sym typeface="Titan One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52513" y="3496675"/>
            <a:ext cx="23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(Demo)</a:t>
            </a:r>
            <a:endParaRPr sz="3000">
              <a:solidFill>
                <a:srgbClr val="BF9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113225"/>
            <a:ext cx="78105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