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eb8b5a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eb8b5a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5633e2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5633e2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5633e2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5633e2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7eb8b5a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7eb8b5a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65633e2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65633e2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65633e2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65633e2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65633e2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65633e2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5633e2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5633e2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eb8b5a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eb8b5a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65633e2c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65633e2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5633e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5633e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5633e2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65633e2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5633e2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65633e2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9f3d5da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9f3d5da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9f3d5da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9f3d5da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yellow point that I’ve highlighted - let’s think about what each line will make as a prediction - it will be the corresponding lines on that vertical area, correct?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9f3d5da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9f3d5da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9f3d5da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9f3d5da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9f3d5da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9f3d5da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f3d5da4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9f3d5da4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9f3d5da4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9f3d5da4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9f3d5da4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9f3d5da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1c7b6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21c7b6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9f3d5da4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9f3d5da4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5633e2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5633e2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eb8b5a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eb8b5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eb8b5a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eb8b5a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5633e2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5633e2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f3d5d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9f3d5d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eb8b5a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eb8b5a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uessthecorrelation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and Simple 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	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6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association: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really tell if increasing the variable is causing it to increase or decrease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“No Correlation”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12" y="1523548"/>
            <a:ext cx="4642325" cy="280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Coefficient - </a:t>
            </a:r>
            <a:r>
              <a:rPr i="1" lang="en"/>
              <a:t>r</a:t>
            </a:r>
            <a:r>
              <a:rPr lang="en"/>
              <a:t>	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the linear association between two units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Standard Units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Bounded between -1 and 1, which captures the concepts on the previous slide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0 &lt; r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≤ </a:t>
            </a:r>
            <a:r>
              <a:rPr lang="en"/>
              <a:t>1 : Positive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-1 ≥ r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&gt; </a:t>
            </a:r>
            <a:r>
              <a:rPr lang="en"/>
              <a:t>0 : Negative correlation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 = 0 : No correlation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the product of X in </a:t>
            </a:r>
            <a:r>
              <a:rPr i="1" lang="en"/>
              <a:t>standard units</a:t>
            </a:r>
            <a:r>
              <a:rPr lang="en"/>
              <a:t> and Y in </a:t>
            </a:r>
            <a:r>
              <a:rPr i="1" lang="en"/>
              <a:t>standard units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Standard Units (z): 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 = (Value - Average)/SD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964675" y="2801475"/>
            <a:ext cx="426000" cy="1654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678650" y="2319625"/>
            <a:ext cx="1024800" cy="24171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of </a:t>
            </a:r>
            <a:r>
              <a:rPr i="1" lang="en"/>
              <a:t>r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75" y="1991075"/>
            <a:ext cx="3572799" cy="27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8004953" y="3107725"/>
            <a:ext cx="2016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rgbClr val="595959"/>
                </a:solidFill>
              </a:rPr>
              <a:t>r</a:t>
            </a:r>
            <a:r>
              <a:rPr lang="en" sz="1500">
                <a:solidFill>
                  <a:srgbClr val="595959"/>
                </a:solidFill>
              </a:rPr>
              <a:t> = </a:t>
            </a:r>
            <a:r>
              <a:rPr lang="en" sz="1500">
                <a:solidFill>
                  <a:srgbClr val="595959"/>
                </a:solidFill>
              </a:rPr>
              <a:t>0.32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7703450" y="3410728"/>
            <a:ext cx="301500" cy="10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32596" t="0"/>
          <a:stretch/>
        </p:blipFill>
        <p:spPr>
          <a:xfrm>
            <a:off x="371475" y="2553100"/>
            <a:ext cx="1911201" cy="197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355473" y="3366650"/>
            <a:ext cx="1006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÷ 1.8018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233225" y="3515728"/>
            <a:ext cx="301500" cy="10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091775" y="3201150"/>
            <a:ext cx="16809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SD from last lecture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60282" t="0"/>
          <a:stretch/>
        </p:blipFill>
        <p:spPr>
          <a:xfrm>
            <a:off x="3832693" y="1991075"/>
            <a:ext cx="1418999" cy="27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Check In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 </a:t>
            </a:r>
            <a:r>
              <a:rPr lang="en"/>
              <a:t>measurement</a:t>
            </a:r>
            <a:r>
              <a:rPr lang="en"/>
              <a:t> of how linear two variables are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it for the Galton Height Data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75" y="2084475"/>
            <a:ext cx="4527600" cy="28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4727400" y="3052200"/>
            <a:ext cx="41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Correlation: 0.32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 (</a:t>
            </a:r>
            <a:r>
              <a:rPr lang="en" u="sng">
                <a:solidFill>
                  <a:schemeClr val="hlink"/>
                </a:solidFill>
                <a:hlinkClick r:id="rId3"/>
              </a:rPr>
              <a:t>website</a:t>
            </a:r>
            <a:r>
              <a:rPr lang="en"/>
              <a:t>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what you feel about correlation - intuitive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Cautionary Message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because we have this </a:t>
            </a:r>
            <a:r>
              <a:rPr lang="en"/>
              <a:t>measure</a:t>
            </a:r>
            <a:r>
              <a:rPr lang="en"/>
              <a:t> of linear association - this does not mean one causes the other, just that things have this </a:t>
            </a:r>
            <a:r>
              <a:rPr lang="en"/>
              <a:t>relationship</a:t>
            </a:r>
            <a:r>
              <a:rPr lang="en"/>
              <a:t> between them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 correlation is good </a:t>
            </a:r>
            <a:r>
              <a:rPr lang="en"/>
              <a:t>because</a:t>
            </a:r>
            <a:r>
              <a:rPr lang="en"/>
              <a:t> there is a pattern, but don’t over interpret it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813" y="2594797"/>
            <a:ext cx="6086374" cy="23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45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have the correlation coefficient, we know something about the relationship between the two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are given a new </a:t>
            </a:r>
            <a:r>
              <a:rPr lang="en"/>
              <a:t>midparental</a:t>
            </a:r>
            <a:r>
              <a:rPr lang="en"/>
              <a:t> height, how might you predict their child’s height?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00" y="1017725"/>
            <a:ext cx="4527600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problem with predicting: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isn’t one child height for each midparental height - what height for their child should you pick?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we can take averages?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Heights 1.0 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 the heights, find the average of each bin, and use that as the prediction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00" y="1630125"/>
            <a:ext cx="5117400" cy="3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Predicting Heights 1.0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and Cons of using this method?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average you will be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 of data to store - might be kind of cumbersome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you want to predict something that hasn’t already been </a:t>
            </a:r>
            <a:r>
              <a:rPr lang="en"/>
              <a:t>observed</a:t>
            </a:r>
            <a:r>
              <a:rPr lang="en"/>
              <a:t>? Outliers?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remedy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know that the data is approximately linear, let’s just make some equation to approximate the data and call it a day!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we want to make predictions - all we need is some simple math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 = mx + b           </a:t>
            </a:r>
            <a:r>
              <a:rPr i="1" lang="en"/>
              <a:t>predicted_child_height </a:t>
            </a:r>
            <a:r>
              <a:rPr lang="en"/>
              <a:t>= </a:t>
            </a:r>
            <a:r>
              <a:rPr b="1" lang="en"/>
              <a:t>m </a:t>
            </a:r>
            <a:r>
              <a:rPr lang="en"/>
              <a:t>* </a:t>
            </a:r>
            <a:r>
              <a:rPr i="1" lang="en"/>
              <a:t>midparent_height </a:t>
            </a:r>
            <a:r>
              <a:rPr lang="en"/>
              <a:t>+ </a:t>
            </a:r>
            <a:r>
              <a:rPr b="1" lang="en"/>
              <a:t>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from last lecture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Main Types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Quantitative (Discrete and Continuous)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(Nominal and Ordinal)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Histograms, Histogram vs. Bar Chart, Scatter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some introductory statistics about center and </a:t>
            </a:r>
            <a:r>
              <a:rPr lang="en"/>
              <a:t>spread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Mean, 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Units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Heights 2.0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line though? What are the </a:t>
            </a:r>
            <a:r>
              <a:rPr lang="en"/>
              <a:t>values</a:t>
            </a:r>
            <a:r>
              <a:rPr lang="en"/>
              <a:t> of </a:t>
            </a:r>
            <a:r>
              <a:rPr b="1" i="1" lang="en"/>
              <a:t>m</a:t>
            </a:r>
            <a:r>
              <a:rPr i="1" lang="en"/>
              <a:t> </a:t>
            </a:r>
            <a:r>
              <a:rPr lang="en"/>
              <a:t>and </a:t>
            </a:r>
            <a:r>
              <a:rPr b="1" i="1" lang="en"/>
              <a:t>b</a:t>
            </a:r>
            <a:r>
              <a:rPr lang="en"/>
              <a:t> - the slope and the intercept?</a:t>
            </a:r>
            <a:r>
              <a:rPr lang="en"/>
              <a:t> 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00" y="1680025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2"/>
          <p:cNvCxnSpPr/>
          <p:nvPr/>
        </p:nvCxnSpPr>
        <p:spPr>
          <a:xfrm>
            <a:off x="3028775" y="2296750"/>
            <a:ext cx="3237900" cy="1657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2"/>
          <p:cNvCxnSpPr/>
          <p:nvPr/>
        </p:nvCxnSpPr>
        <p:spPr>
          <a:xfrm flipH="1" rot="10800000">
            <a:off x="3013175" y="2711100"/>
            <a:ext cx="3253500" cy="65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2"/>
          <p:cNvCxnSpPr/>
          <p:nvPr/>
        </p:nvCxnSpPr>
        <p:spPr>
          <a:xfrm flipH="1" rot="10800000">
            <a:off x="3126000" y="2219425"/>
            <a:ext cx="2892000" cy="1689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best line 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- “numerical” - keep guessing and checking until you have a “good” line - how do we define good?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Another way - “analytical” - use what we know about the relationship between the two variables to just figure out what the line is through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- our goal is to find a line that is </a:t>
            </a:r>
            <a:r>
              <a:rPr i="1" lang="en"/>
              <a:t>good</a:t>
            </a:r>
            <a:r>
              <a:rPr lang="en"/>
              <a:t> at approximating the data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00" y="1680025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4"/>
          <p:cNvCxnSpPr/>
          <p:nvPr/>
        </p:nvCxnSpPr>
        <p:spPr>
          <a:xfrm>
            <a:off x="3028775" y="2296750"/>
            <a:ext cx="3213000" cy="1640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/>
          <p:nvPr/>
        </p:nvCxnSpPr>
        <p:spPr>
          <a:xfrm flipH="1" rot="10800000">
            <a:off x="3013175" y="2689500"/>
            <a:ext cx="3236100" cy="68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/>
          <p:nvPr/>
        </p:nvCxnSpPr>
        <p:spPr>
          <a:xfrm flipH="1" rot="10800000">
            <a:off x="3126000" y="2091925"/>
            <a:ext cx="3156900" cy="1817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predict, we just plug in the Midparent Height into our equation and it will return our predicted child height:</a:t>
            </a:r>
            <a:r>
              <a:rPr b="1" lang="en"/>
              <a:t> predicted_y = </a:t>
            </a:r>
            <a:r>
              <a:rPr b="1" i="1" lang="en"/>
              <a:t>m</a:t>
            </a:r>
            <a:r>
              <a:rPr b="1" lang="en"/>
              <a:t>*x + </a:t>
            </a:r>
            <a:r>
              <a:rPr b="1" i="1" lang="en"/>
              <a:t>b</a:t>
            </a:r>
            <a:endParaRPr b="1" i="1"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75" y="1922850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5"/>
          <p:cNvCxnSpPr/>
          <p:nvPr/>
        </p:nvCxnSpPr>
        <p:spPr>
          <a:xfrm>
            <a:off x="1067750" y="2539575"/>
            <a:ext cx="3213000" cy="1640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5"/>
          <p:cNvCxnSpPr/>
          <p:nvPr/>
        </p:nvCxnSpPr>
        <p:spPr>
          <a:xfrm flipH="1" rot="10800000">
            <a:off x="1052150" y="2932325"/>
            <a:ext cx="3236100" cy="68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5"/>
          <p:cNvCxnSpPr/>
          <p:nvPr/>
        </p:nvCxnSpPr>
        <p:spPr>
          <a:xfrm flipH="1" rot="10800000">
            <a:off x="1164975" y="2334750"/>
            <a:ext cx="3156900" cy="1817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5"/>
          <p:cNvSpPr/>
          <p:nvPr/>
        </p:nvSpPr>
        <p:spPr>
          <a:xfrm>
            <a:off x="4232175" y="2815825"/>
            <a:ext cx="89700" cy="89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710200" y="2173950"/>
            <a:ext cx="38100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 line will be able to predict every point perfectly, but some lines clearly predict closer to points than others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We want to somehow minimize the amount of “error” that our line makes in our predictions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line makes errors for every point - but we want to make this the smallest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just add up all the errors together and then try to make that as small as possible?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Some estimates will </a:t>
            </a:r>
            <a:r>
              <a:rPr lang="en"/>
              <a:t>overestimate</a:t>
            </a:r>
            <a:r>
              <a:rPr lang="en"/>
              <a:t> while others will underestimate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these together will cancel them out, which we don’t want!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Squaring all the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take the mean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then square root 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Mean Squared Error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Sounds very similar to how we calculated Standard Deviation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considering </a:t>
            </a:r>
            <a:r>
              <a:rPr i="1" lang="en"/>
              <a:t>how far away on average are we from </a:t>
            </a:r>
            <a:r>
              <a:rPr b="1" i="1" lang="en"/>
              <a:t>the mean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Now we are considering </a:t>
            </a:r>
            <a:r>
              <a:rPr i="1" lang="en"/>
              <a:t>how far away on </a:t>
            </a:r>
            <a:r>
              <a:rPr i="1" lang="en"/>
              <a:t>average</a:t>
            </a:r>
            <a:r>
              <a:rPr i="1" lang="en"/>
              <a:t> are we from </a:t>
            </a:r>
            <a:r>
              <a:rPr b="1" i="1" lang="en"/>
              <a:t>the truth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also known as “Least Squares” - minimizing the </a:t>
            </a:r>
            <a:r>
              <a:rPr lang="en"/>
              <a:t>squared</a:t>
            </a:r>
            <a:r>
              <a:rPr lang="en"/>
              <a:t>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do most of this work for us but the problem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638" y="2113175"/>
            <a:ext cx="4434726" cy="1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395950" y="3615775"/>
            <a:ext cx="8367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Find the </a:t>
            </a:r>
            <a:r>
              <a:rPr b="1" i="1" lang="en" sz="1800">
                <a:solidFill>
                  <a:schemeClr val="dk2"/>
                </a:solidFill>
              </a:rPr>
              <a:t>m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and </a:t>
            </a:r>
            <a:r>
              <a:rPr b="1" i="1" lang="en" sz="1800">
                <a:solidFill>
                  <a:schemeClr val="dk2"/>
                </a:solidFill>
              </a:rPr>
              <a:t>b</a:t>
            </a:r>
            <a:r>
              <a:rPr i="1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that makes this quantity the smallest: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8"/>
          <p:cNvCxnSpPr/>
          <p:nvPr/>
        </p:nvCxnSpPr>
        <p:spPr>
          <a:xfrm rot="-5400000">
            <a:off x="2185200" y="3141375"/>
            <a:ext cx="672300" cy="47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8"/>
          <p:cNvCxnSpPr>
            <a:endCxn id="256" idx="4"/>
          </p:cNvCxnSpPr>
          <p:nvPr/>
        </p:nvCxnSpPr>
        <p:spPr>
          <a:xfrm flipH="1" rot="10800000">
            <a:off x="4878325" y="3505688"/>
            <a:ext cx="339900" cy="21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8"/>
          <p:cNvSpPr/>
          <p:nvPr/>
        </p:nvSpPr>
        <p:spPr>
          <a:xfrm>
            <a:off x="3316975" y="1951688"/>
            <a:ext cx="3802500" cy="155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03" y="1673900"/>
            <a:ext cx="4434726" cy="1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4547903" y="2688300"/>
            <a:ext cx="128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264" name="Google Shape;264;p39"/>
          <p:cNvCxnSpPr/>
          <p:nvPr/>
        </p:nvCxnSpPr>
        <p:spPr>
          <a:xfrm>
            <a:off x="4545003" y="2478000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9"/>
          <p:cNvCxnSpPr/>
          <p:nvPr/>
        </p:nvCxnSpPr>
        <p:spPr>
          <a:xfrm>
            <a:off x="4539403" y="2688300"/>
            <a:ext cx="1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9"/>
          <p:cNvCxnSpPr/>
          <p:nvPr/>
        </p:nvCxnSpPr>
        <p:spPr>
          <a:xfrm>
            <a:off x="5835703" y="24817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9"/>
          <p:cNvSpPr txBox="1"/>
          <p:nvPr/>
        </p:nvSpPr>
        <p:spPr>
          <a:xfrm>
            <a:off x="4222603" y="3255300"/>
            <a:ext cx="128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cxnSp>
        <p:nvCxnSpPr>
          <p:cNvPr id="268" name="Google Shape;268;p39"/>
          <p:cNvCxnSpPr/>
          <p:nvPr/>
        </p:nvCxnSpPr>
        <p:spPr>
          <a:xfrm>
            <a:off x="3817753" y="29321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9"/>
          <p:cNvCxnSpPr/>
          <p:nvPr/>
        </p:nvCxnSpPr>
        <p:spPr>
          <a:xfrm>
            <a:off x="3817753" y="3141025"/>
            <a:ext cx="20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9"/>
          <p:cNvCxnSpPr/>
          <p:nvPr/>
        </p:nvCxnSpPr>
        <p:spPr>
          <a:xfrm>
            <a:off x="5912353" y="29321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9"/>
          <p:cNvSpPr txBox="1"/>
          <p:nvPr/>
        </p:nvSpPr>
        <p:spPr>
          <a:xfrm>
            <a:off x="4513253" y="2381925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3795328" y="2822791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6362178" y="1943450"/>
            <a:ext cx="158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Squared </a:t>
            </a:r>
            <a:r>
              <a:rPr lang="en"/>
              <a:t>Error</a:t>
            </a:r>
            <a:endParaRPr/>
          </a:p>
        </p:txBody>
      </p:sp>
      <p:cxnSp>
        <p:nvCxnSpPr>
          <p:cNvPr id="274" name="Google Shape;274;p39"/>
          <p:cNvCxnSpPr/>
          <p:nvPr/>
        </p:nvCxnSpPr>
        <p:spPr>
          <a:xfrm>
            <a:off x="6415878" y="20573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9"/>
          <p:cNvCxnSpPr/>
          <p:nvPr/>
        </p:nvCxnSpPr>
        <p:spPr>
          <a:xfrm rot="10800000">
            <a:off x="6293178" y="2057335"/>
            <a:ext cx="1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9"/>
          <p:cNvCxnSpPr/>
          <p:nvPr/>
        </p:nvCxnSpPr>
        <p:spPr>
          <a:xfrm rot="10800000">
            <a:off x="6293178" y="2259573"/>
            <a:ext cx="1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9"/>
          <p:cNvSpPr txBox="1"/>
          <p:nvPr/>
        </p:nvSpPr>
        <p:spPr>
          <a:xfrm>
            <a:off x="2810953" y="3240225"/>
            <a:ext cx="1006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Squared Error</a:t>
            </a:r>
            <a:endParaRPr/>
          </a:p>
        </p:txBody>
      </p:sp>
      <p:cxnSp>
        <p:nvCxnSpPr>
          <p:cNvPr id="278" name="Google Shape;278;p39"/>
          <p:cNvCxnSpPr/>
          <p:nvPr/>
        </p:nvCxnSpPr>
        <p:spPr>
          <a:xfrm>
            <a:off x="3041553" y="29321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/>
          <p:nvPr/>
        </p:nvCxnSpPr>
        <p:spPr>
          <a:xfrm>
            <a:off x="3041553" y="314100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9"/>
          <p:cNvCxnSpPr/>
          <p:nvPr/>
        </p:nvCxnSpPr>
        <p:spPr>
          <a:xfrm>
            <a:off x="3650128" y="29321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9"/>
          <p:cNvSpPr txBox="1"/>
          <p:nvPr/>
        </p:nvSpPr>
        <p:spPr>
          <a:xfrm>
            <a:off x="3373048" y="1163263"/>
            <a:ext cx="23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 it All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3390478" y="599541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 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the </a:t>
            </a:r>
            <a:r>
              <a:rPr i="1" lang="en"/>
              <a:t>correlation</a:t>
            </a:r>
            <a:r>
              <a:rPr lang="en"/>
              <a:t> between the two variables, which gives us information about the two variables in standard units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r>
              <a:rPr lang="en"/>
              <a:t> are both in standard units, the regression line has slope </a:t>
            </a:r>
            <a:r>
              <a:rPr i="1" lang="en"/>
              <a:t>r</a:t>
            </a:r>
            <a:r>
              <a:rPr lang="en"/>
              <a:t> and passes through the origin. In other words,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estimate of</a:t>
            </a:r>
            <a:r>
              <a:rPr lang="en"/>
              <a:t> </a:t>
            </a:r>
            <a:r>
              <a:rPr i="1" lang="en"/>
              <a:t>y</a:t>
            </a:r>
            <a:r>
              <a:rPr lang="en"/>
              <a:t> = r * </a:t>
            </a:r>
            <a:r>
              <a:rPr i="1" lang="en"/>
              <a:t>x</a:t>
            </a:r>
            <a:r>
              <a:rPr lang="en"/>
              <a:t>  when both variables are measured in standard units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 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(Estimate of </a:t>
            </a:r>
            <a:r>
              <a:rPr i="1" lang="en"/>
              <a:t>y </a:t>
            </a:r>
            <a:r>
              <a:rPr lang="en"/>
              <a:t>in standard units) = </a:t>
            </a:r>
            <a:r>
              <a:rPr i="1" lang="en"/>
              <a:t>r </a:t>
            </a:r>
            <a:r>
              <a:rPr lang="en"/>
              <a:t>* (</a:t>
            </a:r>
            <a:r>
              <a:rPr i="1" lang="en"/>
              <a:t>x</a:t>
            </a:r>
            <a:r>
              <a:rPr lang="en"/>
              <a:t> in standard units)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know all of these numbers except for the estimate of </a:t>
            </a:r>
            <a:r>
              <a:rPr i="1" lang="en"/>
              <a:t>y</a:t>
            </a:r>
            <a:r>
              <a:rPr lang="en"/>
              <a:t>!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can solve for the estimate!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821875"/>
            <a:ext cx="79914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and Pandas!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(Demo)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300" y="1244900"/>
            <a:ext cx="4939401" cy="2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87" y="1114975"/>
            <a:ext cx="4369626" cy="3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We want to be able to measure how </a:t>
            </a:r>
            <a:r>
              <a:rPr i="1" lang="en"/>
              <a:t>linearly</a:t>
            </a:r>
            <a:r>
              <a:rPr lang="en"/>
              <a:t> </a:t>
            </a:r>
            <a:r>
              <a:rPr lang="en"/>
              <a:t>related two quantitative variables 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“Linear Relationship” - If I increase </a:t>
            </a:r>
            <a:r>
              <a:rPr i="1" lang="en"/>
              <a:t>x</a:t>
            </a:r>
            <a:r>
              <a:rPr lang="en"/>
              <a:t> by some amount, </a:t>
            </a:r>
            <a:r>
              <a:rPr i="1" lang="en"/>
              <a:t>y </a:t>
            </a:r>
            <a:r>
              <a:rPr lang="en"/>
              <a:t>will always change by the same amount. The approximate slope of the data is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y = mx + b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Real world data never fits perfectly with a straight line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0850"/>
            <a:ext cx="4527600" cy="28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900" y="1705900"/>
            <a:ext cx="4479399" cy="279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However, some data is more “linear” or “line like” than others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9" y="1699550"/>
            <a:ext cx="4642325" cy="280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022" y="1699541"/>
            <a:ext cx="4642325" cy="280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be able to quantify this </a:t>
            </a:r>
            <a:r>
              <a:rPr lang="en"/>
              <a:t>relationship</a:t>
            </a:r>
            <a:r>
              <a:rPr lang="en"/>
              <a:t> - how are we able to give these things a number, so that we can rank how related these </a:t>
            </a:r>
            <a:r>
              <a:rPr lang="en"/>
              <a:t>variables</a:t>
            </a:r>
            <a:r>
              <a:rPr b="1" lang="en"/>
              <a:t> </a:t>
            </a:r>
            <a:r>
              <a:rPr lang="en"/>
              <a:t>are?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474" y="2678670"/>
            <a:ext cx="2927052" cy="182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013" y="2687676"/>
            <a:ext cx="3001221" cy="181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767" y="2687676"/>
            <a:ext cx="3001221" cy="1811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>
            <a:off x="833384" y="2452975"/>
            <a:ext cx="74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9"/>
          <p:cNvSpPr txBox="1"/>
          <p:nvPr/>
        </p:nvSpPr>
        <p:spPr>
          <a:xfrm>
            <a:off x="6499275" y="2023975"/>
            <a:ext cx="2139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Most “Line Like”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50875" y="1998125"/>
            <a:ext cx="2139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Least </a:t>
            </a:r>
            <a:r>
              <a:rPr lang="en">
                <a:solidFill>
                  <a:schemeClr val="dk2"/>
                </a:solidFill>
              </a:rPr>
              <a:t>“Line Like”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634025" y="241487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533900" y="241487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385525" y="241487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	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6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first define some terms: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association: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one variable, causes the other variable to increase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“Positively Correlated”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588" y="1532432"/>
            <a:ext cx="4642325" cy="280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	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6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association: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one variable, causes the other variable to decrease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“Negatively Correlated”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00" y="1462700"/>
            <a:ext cx="4606475" cy="2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