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ca81062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ca81062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2ca81062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2ca81062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2ca81062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2ca81062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2ca81062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2ca81062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2ca81062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2ca81062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ca81062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2ca81062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2ca81062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2ca81062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2ca81062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2ca81062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ca81062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ca81062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ca81062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ca81062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2ca81062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2ca81062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2ca81062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2ca81062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2ca81062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2ca81062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2ca81062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2ca81062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2ca8106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2ca8106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2ca81062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2ca81062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yellow point that I’ve highlighted - let’s think about what each line will make as a prediction - it will be the corresponding lines on that vertical area, correct?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line makes errors for every point - but we want to make this the smallest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just add up all the errors together and then try to make that as small as possible?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Some estimates will overestimate while others will underestimate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these together will cancel them out, which we don’t want!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solutions?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Squaring all the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take the mean again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then square root 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Mean Squared Error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Sounds very similar to how we calculated Standard Deviation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considering </a:t>
            </a:r>
            <a:r>
              <a:rPr i="1" lang="en"/>
              <a:t>how far away on average are we from </a:t>
            </a:r>
            <a:r>
              <a:rPr b="1" i="1" lang="en"/>
              <a:t>the mean</a:t>
            </a:r>
            <a:endParaRPr b="1" i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Now we are considering </a:t>
            </a:r>
            <a:r>
              <a:rPr i="1" lang="en"/>
              <a:t>how far away on average are we from </a:t>
            </a:r>
            <a:r>
              <a:rPr b="1" i="1" lang="en"/>
              <a:t>the truth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also known as “Least Squares” - minimizing the squared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do most of this work for us but the problem looks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638" y="2113175"/>
            <a:ext cx="4434726" cy="10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6"/>
          <p:cNvSpPr txBox="1"/>
          <p:nvPr/>
        </p:nvSpPr>
        <p:spPr>
          <a:xfrm>
            <a:off x="395950" y="3615775"/>
            <a:ext cx="8367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Find the </a:t>
            </a:r>
            <a:r>
              <a:rPr b="1" i="1" lang="en" sz="1800">
                <a:solidFill>
                  <a:schemeClr val="dk2"/>
                </a:solidFill>
              </a:rPr>
              <a:t>m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and </a:t>
            </a:r>
            <a:r>
              <a:rPr b="1" i="1" lang="en" sz="1800">
                <a:solidFill>
                  <a:schemeClr val="dk2"/>
                </a:solidFill>
              </a:rPr>
              <a:t>b</a:t>
            </a:r>
            <a:r>
              <a:rPr i="1"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that makes this quantity the smallest: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36"/>
          <p:cNvCxnSpPr/>
          <p:nvPr/>
        </p:nvCxnSpPr>
        <p:spPr>
          <a:xfrm rot="-5400000">
            <a:off x="2185200" y="3141375"/>
            <a:ext cx="672300" cy="47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6"/>
          <p:cNvCxnSpPr>
            <a:endCxn id="187" idx="4"/>
          </p:cNvCxnSpPr>
          <p:nvPr/>
        </p:nvCxnSpPr>
        <p:spPr>
          <a:xfrm flipH="1" rot="10800000">
            <a:off x="4878325" y="3505688"/>
            <a:ext cx="339900" cy="214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6"/>
          <p:cNvSpPr/>
          <p:nvPr/>
        </p:nvSpPr>
        <p:spPr>
          <a:xfrm>
            <a:off x="3316975" y="1951688"/>
            <a:ext cx="3802500" cy="155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03" y="1673900"/>
            <a:ext cx="4434726" cy="10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94" name="Google Shape;194;p37"/>
          <p:cNvSpPr txBox="1"/>
          <p:nvPr/>
        </p:nvSpPr>
        <p:spPr>
          <a:xfrm>
            <a:off x="4547903" y="2688300"/>
            <a:ext cx="128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195" name="Google Shape;195;p37"/>
          <p:cNvCxnSpPr/>
          <p:nvPr/>
        </p:nvCxnSpPr>
        <p:spPr>
          <a:xfrm>
            <a:off x="4545003" y="2478000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7"/>
          <p:cNvCxnSpPr/>
          <p:nvPr/>
        </p:nvCxnSpPr>
        <p:spPr>
          <a:xfrm>
            <a:off x="4539403" y="2688300"/>
            <a:ext cx="12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7"/>
          <p:cNvCxnSpPr/>
          <p:nvPr/>
        </p:nvCxnSpPr>
        <p:spPr>
          <a:xfrm>
            <a:off x="5835703" y="248173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7"/>
          <p:cNvSpPr txBox="1"/>
          <p:nvPr/>
        </p:nvSpPr>
        <p:spPr>
          <a:xfrm>
            <a:off x="4222603" y="3255300"/>
            <a:ext cx="128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cxnSp>
        <p:nvCxnSpPr>
          <p:cNvPr id="199" name="Google Shape;199;p37"/>
          <p:cNvCxnSpPr/>
          <p:nvPr/>
        </p:nvCxnSpPr>
        <p:spPr>
          <a:xfrm>
            <a:off x="3817753" y="293212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7"/>
          <p:cNvCxnSpPr/>
          <p:nvPr/>
        </p:nvCxnSpPr>
        <p:spPr>
          <a:xfrm>
            <a:off x="3817753" y="3141025"/>
            <a:ext cx="20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7"/>
          <p:cNvCxnSpPr/>
          <p:nvPr/>
        </p:nvCxnSpPr>
        <p:spPr>
          <a:xfrm>
            <a:off x="5912353" y="293213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7"/>
          <p:cNvSpPr txBox="1"/>
          <p:nvPr/>
        </p:nvSpPr>
        <p:spPr>
          <a:xfrm>
            <a:off x="4513253" y="2381925"/>
            <a:ext cx="35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3795328" y="2822791"/>
            <a:ext cx="35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/>
        </p:nvSpPr>
        <p:spPr>
          <a:xfrm>
            <a:off x="6362178" y="1943450"/>
            <a:ext cx="158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Squared Error</a:t>
            </a:r>
            <a:endParaRPr/>
          </a:p>
        </p:txBody>
      </p:sp>
      <p:cxnSp>
        <p:nvCxnSpPr>
          <p:cNvPr id="205" name="Google Shape;205;p37"/>
          <p:cNvCxnSpPr/>
          <p:nvPr/>
        </p:nvCxnSpPr>
        <p:spPr>
          <a:xfrm>
            <a:off x="6415878" y="205733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7"/>
          <p:cNvCxnSpPr/>
          <p:nvPr/>
        </p:nvCxnSpPr>
        <p:spPr>
          <a:xfrm rot="10800000">
            <a:off x="6293178" y="2057335"/>
            <a:ext cx="1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7"/>
          <p:cNvCxnSpPr/>
          <p:nvPr/>
        </p:nvCxnSpPr>
        <p:spPr>
          <a:xfrm rot="10800000">
            <a:off x="6293178" y="2259573"/>
            <a:ext cx="1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7"/>
          <p:cNvSpPr txBox="1"/>
          <p:nvPr/>
        </p:nvSpPr>
        <p:spPr>
          <a:xfrm>
            <a:off x="2810953" y="3240225"/>
            <a:ext cx="1006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Squared Error</a:t>
            </a:r>
            <a:endParaRPr/>
          </a:p>
        </p:txBody>
      </p:sp>
      <p:cxnSp>
        <p:nvCxnSpPr>
          <p:cNvPr id="209" name="Google Shape;209;p37"/>
          <p:cNvCxnSpPr/>
          <p:nvPr/>
        </p:nvCxnSpPr>
        <p:spPr>
          <a:xfrm>
            <a:off x="3041553" y="293212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7"/>
          <p:cNvCxnSpPr/>
          <p:nvPr/>
        </p:nvCxnSpPr>
        <p:spPr>
          <a:xfrm>
            <a:off x="3041553" y="3141005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7"/>
          <p:cNvCxnSpPr/>
          <p:nvPr/>
        </p:nvCxnSpPr>
        <p:spPr>
          <a:xfrm>
            <a:off x="3650128" y="293213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7"/>
          <p:cNvSpPr txBox="1"/>
          <p:nvPr/>
        </p:nvSpPr>
        <p:spPr>
          <a:xfrm>
            <a:off x="3373048" y="1163263"/>
            <a:ext cx="23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 it All</a:t>
            </a:r>
            <a:endParaRPr/>
          </a:p>
        </p:txBody>
      </p:sp>
      <p:sp>
        <p:nvSpPr>
          <p:cNvPr id="213" name="Google Shape;213;p37"/>
          <p:cNvSpPr txBox="1"/>
          <p:nvPr/>
        </p:nvSpPr>
        <p:spPr>
          <a:xfrm>
            <a:off x="3390478" y="599541"/>
            <a:ext cx="35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3229200" y="4434175"/>
            <a:ext cx="263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 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know the </a:t>
            </a:r>
            <a:r>
              <a:rPr i="1" lang="en"/>
              <a:t>correlation</a:t>
            </a:r>
            <a:r>
              <a:rPr lang="en"/>
              <a:t> between the two variables, which gives us information about the two variables in standard units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y</a:t>
            </a:r>
            <a:r>
              <a:rPr lang="en"/>
              <a:t> are both in standard units, the regression line has slope </a:t>
            </a:r>
            <a:r>
              <a:rPr i="1" lang="en"/>
              <a:t>r</a:t>
            </a:r>
            <a:r>
              <a:rPr lang="en"/>
              <a:t> and passes through the origin. In other words,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estimate of</a:t>
            </a:r>
            <a:r>
              <a:rPr lang="en"/>
              <a:t> </a:t>
            </a:r>
            <a:r>
              <a:rPr i="1" lang="en"/>
              <a:t>y</a:t>
            </a:r>
            <a:r>
              <a:rPr lang="en"/>
              <a:t> = r * </a:t>
            </a:r>
            <a:r>
              <a:rPr i="1" lang="en"/>
              <a:t>x</a:t>
            </a:r>
            <a:r>
              <a:rPr lang="en"/>
              <a:t>  when both variables are measured in standard units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 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(Estimate of </a:t>
            </a:r>
            <a:r>
              <a:rPr i="1" lang="en"/>
              <a:t>y </a:t>
            </a:r>
            <a:r>
              <a:rPr lang="en"/>
              <a:t>in standard units) = </a:t>
            </a:r>
            <a:r>
              <a:rPr i="1" lang="en"/>
              <a:t>r </a:t>
            </a:r>
            <a:r>
              <a:rPr lang="en"/>
              <a:t>* (</a:t>
            </a:r>
            <a:r>
              <a:rPr i="1" lang="en"/>
              <a:t>x</a:t>
            </a:r>
            <a:r>
              <a:rPr lang="en"/>
              <a:t> in standard units)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know all of these numbers except for the estimate of </a:t>
            </a:r>
            <a:r>
              <a:rPr i="1" lang="en"/>
              <a:t>y</a:t>
            </a:r>
            <a:r>
              <a:rPr lang="en"/>
              <a:t>!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we can solve for the estimate!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1821875"/>
            <a:ext cx="79914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Solution</a:t>
            </a:r>
            <a:endParaRPr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87" y="1114975"/>
            <a:ext cx="4369626" cy="35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5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have the correlation coefficient, we know something about the relationship between the two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are given a new midparental height, how might you predict their child’s height?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900" y="1017725"/>
            <a:ext cx="4527600" cy="2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Biggest problem with predicting: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isn’t one child height for each midparental height - what height for their child should you pick?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we can take averages?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Heights 1.0 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 the heights, find the average of each bin, and use that as the prediction</a:t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00" y="1630125"/>
            <a:ext cx="5117400" cy="3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Predicting Heights 1.0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 and Cons of using this method?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average you will be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 of data to store - might be kind of cumbersome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you want to predict something that hasn’t already been observed? Outliers?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remedy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know that the data is approximately linear, let’s just make some equation to approximate the data and call it a day!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we want to make predictions - all we need is some simple math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 = mx + b           </a:t>
            </a:r>
            <a:r>
              <a:rPr i="1" lang="en"/>
              <a:t>predicted_child_height </a:t>
            </a:r>
            <a:r>
              <a:rPr lang="en"/>
              <a:t>= </a:t>
            </a:r>
            <a:r>
              <a:rPr b="1" lang="en"/>
              <a:t>m </a:t>
            </a:r>
            <a:r>
              <a:rPr lang="en"/>
              <a:t>* </a:t>
            </a:r>
            <a:r>
              <a:rPr i="1" lang="en"/>
              <a:t>midparent_height </a:t>
            </a:r>
            <a:r>
              <a:rPr lang="en"/>
              <a:t>+ </a:t>
            </a:r>
            <a:r>
              <a:rPr b="1" lang="en"/>
              <a:t>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Heights 2.0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line though? What are the values of </a:t>
            </a:r>
            <a:r>
              <a:rPr b="1" i="1" lang="en"/>
              <a:t>m</a:t>
            </a:r>
            <a:r>
              <a:rPr i="1" lang="en"/>
              <a:t> </a:t>
            </a:r>
            <a:r>
              <a:rPr lang="en"/>
              <a:t>and </a:t>
            </a:r>
            <a:r>
              <a:rPr b="1" i="1" lang="en"/>
              <a:t>b</a:t>
            </a:r>
            <a:r>
              <a:rPr lang="en"/>
              <a:t> - the slope and the intercept? 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00" y="1680025"/>
            <a:ext cx="4527600" cy="282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30"/>
          <p:cNvCxnSpPr/>
          <p:nvPr/>
        </p:nvCxnSpPr>
        <p:spPr>
          <a:xfrm>
            <a:off x="3028775" y="2296750"/>
            <a:ext cx="3237900" cy="1657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30"/>
          <p:cNvCxnSpPr/>
          <p:nvPr/>
        </p:nvCxnSpPr>
        <p:spPr>
          <a:xfrm flipH="1" rot="10800000">
            <a:off x="3013175" y="2711100"/>
            <a:ext cx="3253500" cy="65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30"/>
          <p:cNvCxnSpPr/>
          <p:nvPr/>
        </p:nvCxnSpPr>
        <p:spPr>
          <a:xfrm flipH="1" rot="10800000">
            <a:off x="3126000" y="2219425"/>
            <a:ext cx="2892000" cy="1689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best line 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- “numerical” - keep guessing and checking until you have a “good” line - how do we define good?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Another way - “analytical” - use what we know about the relationship between the two variables to just figure out what the line is through math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- our goal is to find a line that is </a:t>
            </a:r>
            <a:r>
              <a:rPr i="1" lang="en"/>
              <a:t>good</a:t>
            </a:r>
            <a:r>
              <a:rPr lang="en"/>
              <a:t> at approximating the data</a:t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00" y="1680025"/>
            <a:ext cx="4527600" cy="282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32"/>
          <p:cNvCxnSpPr/>
          <p:nvPr/>
        </p:nvCxnSpPr>
        <p:spPr>
          <a:xfrm>
            <a:off x="3028775" y="2296750"/>
            <a:ext cx="3213000" cy="1640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32"/>
          <p:cNvCxnSpPr/>
          <p:nvPr/>
        </p:nvCxnSpPr>
        <p:spPr>
          <a:xfrm flipH="1" rot="10800000">
            <a:off x="3013175" y="2689500"/>
            <a:ext cx="3236100" cy="68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32"/>
          <p:cNvCxnSpPr/>
          <p:nvPr/>
        </p:nvCxnSpPr>
        <p:spPr>
          <a:xfrm flipH="1" rot="10800000">
            <a:off x="3126000" y="2091925"/>
            <a:ext cx="3156900" cy="1817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predict, we just plug in the Midparent Height into our equation and it will return our predicted child height:</a:t>
            </a:r>
            <a:r>
              <a:rPr b="1" lang="en"/>
              <a:t> predicted_y = </a:t>
            </a:r>
            <a:r>
              <a:rPr b="1" i="1" lang="en"/>
              <a:t>m</a:t>
            </a:r>
            <a:r>
              <a:rPr b="1" lang="en"/>
              <a:t>*x + </a:t>
            </a:r>
            <a:r>
              <a:rPr b="1" i="1" lang="en"/>
              <a:t>b</a:t>
            </a:r>
            <a:endParaRPr b="1" i="1"/>
          </a:p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75" y="1922850"/>
            <a:ext cx="4527600" cy="282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33"/>
          <p:cNvCxnSpPr/>
          <p:nvPr/>
        </p:nvCxnSpPr>
        <p:spPr>
          <a:xfrm>
            <a:off x="1067750" y="2539575"/>
            <a:ext cx="3213000" cy="1640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/>
          <p:nvPr/>
        </p:nvCxnSpPr>
        <p:spPr>
          <a:xfrm flipH="1" rot="10800000">
            <a:off x="1052150" y="2932325"/>
            <a:ext cx="3236100" cy="68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 flipH="1" rot="10800000">
            <a:off x="1164975" y="2334750"/>
            <a:ext cx="3156900" cy="1817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3"/>
          <p:cNvSpPr/>
          <p:nvPr/>
        </p:nvSpPr>
        <p:spPr>
          <a:xfrm>
            <a:off x="4232175" y="2815825"/>
            <a:ext cx="89700" cy="89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/>
        </p:nvSpPr>
        <p:spPr>
          <a:xfrm>
            <a:off x="4710200" y="2173950"/>
            <a:ext cx="38100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No line will be able to predict every point perfectly, but some lines clearly predict closer to points than others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We want to somehow minimize the amount of “error” that our line makes in our predictions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