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18" r:id="rId2"/>
    <p:sldId id="619" r:id="rId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FFCCFF"/>
    <a:srgbClr val="99FFCC"/>
    <a:srgbClr val="66FFFF"/>
    <a:srgbClr val="050505"/>
    <a:srgbClr val="1E2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6314" autoAdjust="0"/>
  </p:normalViewPr>
  <p:slideViewPr>
    <p:cSldViewPr snapToGrid="0">
      <p:cViewPr varScale="1">
        <p:scale>
          <a:sx n="121" d="100"/>
          <a:sy n="121" d="100"/>
        </p:scale>
        <p:origin x="1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211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04559-E693-417D-832F-282830CA0F2C}" type="datetimeFigureOut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A583E-C166-4917-A0BF-D1BE5ACF04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9979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D927-0592-4B54-A511-F775D23C7FAD}" type="datetimeFigureOut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60A76-A9AA-40A3-B9BD-8A5068D5FB2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1325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12B-05AE-4C08-B2DB-0751F37B9E89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6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FE48-DA9A-4525-A7A6-03B3BAB20900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43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422A-7189-49E7-8DCC-CAC2D968BFCD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97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5988-4DE2-4EFC-A8DB-17FD59362483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55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2741" y="1136073"/>
            <a:ext cx="11545223" cy="504089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D8-019C-4B4E-B06F-664B0E73F44C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248431" y="93926"/>
            <a:ext cx="10131299" cy="865318"/>
            <a:chOff x="240" y="228"/>
            <a:chExt cx="5768" cy="33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48" y="228"/>
              <a:ext cx="576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800" dirty="0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243" y="564"/>
              <a:ext cx="575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4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0" y="228"/>
              <a:ext cx="48" cy="33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8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2741" y="184309"/>
            <a:ext cx="10046989" cy="68349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29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2741" y="1136073"/>
            <a:ext cx="11545223" cy="504089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D8-019C-4B4E-B06F-664B0E73F44C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2741" y="184309"/>
            <a:ext cx="10046989" cy="68349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01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DC06-71B5-4D82-9EC9-2CDCDFC7E949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33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005-761B-4B23-9C6F-D86728326A39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64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42547" cy="1325563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97FD-40DA-48BD-8DD0-EB755C7D6238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2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1842-F394-43EE-B2A2-4C5CD8EF8ECB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559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FA9D-8531-4AA2-9DAB-F3E4DE0A77C4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23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1819469"/>
            <a:ext cx="6172200" cy="40415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051-103A-431A-A155-BC03D46EAC2E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64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631" y="6438030"/>
            <a:ext cx="609599" cy="384801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06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82E3-DAC9-4085-B802-61A979310D0F}" type="datetime1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5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fld id="{63DCA85F-F225-44A4-AEA8-9083CAE6179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984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32741" y="1519519"/>
            <a:ext cx="11545223" cy="492069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ある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 つの </a:t>
            </a:r>
            <a:r>
              <a:rPr kumimoji="1" lang="en-US" altLang="ja-JP" dirty="0" smtClean="0"/>
              <a:t>CA (</a:t>
            </a:r>
            <a:r>
              <a:rPr kumimoji="1" lang="ja-JP" altLang="en-US" dirty="0" smtClean="0"/>
              <a:t>認証局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によって、多数のクライアント証明書が発行されて</a:t>
            </a:r>
            <a:r>
              <a:rPr kumimoji="1" lang="ja-JP" altLang="en-US" dirty="0" smtClean="0"/>
              <a:t>いるとする。</a:t>
            </a:r>
            <a:r>
              <a:rPr kumimoji="1" lang="ja-JP" altLang="en-US" dirty="0" smtClean="0"/>
              <a:t/>
            </a:r>
            <a:br>
              <a:rPr kumimoji="1" lang="ja-JP" altLang="en-US" dirty="0" smtClean="0"/>
            </a:br>
            <a:r>
              <a:rPr kumimoji="1" lang="ja-JP" altLang="en-US" dirty="0" smtClean="0"/>
              <a:t>これらは、色々な組織向けに発行されているが、すべて単一の </a:t>
            </a:r>
            <a:r>
              <a:rPr kumimoji="1" lang="en-US" altLang="ja-JP" dirty="0" smtClean="0"/>
              <a:t>CA </a:t>
            </a:r>
            <a:r>
              <a:rPr kumimoji="1" lang="ja-JP" altLang="en-US" dirty="0" smtClean="0"/>
              <a:t>によって発行されて</a:t>
            </a:r>
            <a:r>
              <a:rPr kumimoji="1" lang="ja-JP" altLang="en-US" dirty="0" smtClean="0"/>
              <a:t>いるとする。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それらのクライアント証明書の </a:t>
            </a:r>
            <a:r>
              <a:rPr kumimoji="1" lang="en-US" altLang="ja-JP" dirty="0" smtClean="0"/>
              <a:t>Subject </a:t>
            </a:r>
            <a:r>
              <a:rPr kumimoji="1" lang="ja-JP" altLang="en-US" dirty="0" smtClean="0"/>
              <a:t>フィールドの「</a:t>
            </a:r>
            <a:r>
              <a:rPr kumimoji="1" lang="en-US" altLang="ja-JP" dirty="0" smtClean="0"/>
              <a:t>OU</a:t>
            </a:r>
            <a:r>
              <a:rPr kumimoji="1" lang="ja-JP" altLang="en-US" dirty="0" smtClean="0"/>
              <a:t>」の値によって、組織を識別することが意図されて</a:t>
            </a:r>
            <a:r>
              <a:rPr kumimoji="1" lang="ja-JP" altLang="en-US" dirty="0" smtClean="0"/>
              <a:t>いるとする。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この場合において、</a:t>
            </a:r>
            <a:r>
              <a:rPr kumimoji="1" lang="ja-JP" altLang="en-US" dirty="0" smtClean="0"/>
              <a:t>シン・テレワークシステム </a:t>
            </a:r>
            <a:r>
              <a:rPr kumimoji="1" lang="en-US" altLang="ja-JP" dirty="0" smtClean="0"/>
              <a:t>HTML5 </a:t>
            </a:r>
            <a:r>
              <a:rPr kumimoji="1" lang="ja-JP" altLang="en-US" dirty="0" smtClean="0"/>
              <a:t>版 </a:t>
            </a:r>
            <a:r>
              <a:rPr kumimoji="1" lang="en-US" altLang="ja-JP" dirty="0" smtClean="0"/>
              <a:t>Web </a:t>
            </a:r>
            <a:r>
              <a:rPr kumimoji="1" lang="ja-JP" altLang="en-US" dirty="0" smtClean="0"/>
              <a:t>クライアント用 </a:t>
            </a:r>
            <a:r>
              <a:rPr kumimoji="1" lang="en-US" altLang="ja-JP" dirty="0" smtClean="0"/>
              <a:t>Web </a:t>
            </a:r>
            <a:r>
              <a:rPr kumimoji="1" lang="ja-JP" altLang="en-US" dirty="0" smtClean="0"/>
              <a:t>サーバーでは、クライアントが提示した証明書が、以下の条件に「すべて」合致する場合にのみ、認証に成功させたい、という需要がある。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上記の </a:t>
            </a:r>
            <a:r>
              <a:rPr kumimoji="1" lang="en-US" altLang="ja-JP" dirty="0" smtClean="0"/>
              <a:t>CA 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よって、その</a:t>
            </a:r>
            <a:r>
              <a:rPr kumimoji="1" lang="ja-JP" altLang="en-US" dirty="0" smtClean="0"/>
              <a:t>クライアント証明書が</a:t>
            </a:r>
            <a:r>
              <a:rPr kumimoji="1" lang="ja-JP" altLang="en-US" dirty="0" smtClean="0"/>
              <a:t>発行 </a:t>
            </a:r>
            <a:r>
              <a:rPr lang="en-US" altLang="ja-JP" dirty="0" smtClean="0"/>
              <a:t>(</a:t>
            </a:r>
            <a:r>
              <a:rPr lang="ja-JP" altLang="en-US" dirty="0" smtClean="0"/>
              <a:t>署名</a:t>
            </a:r>
            <a:r>
              <a:rPr lang="en-US" altLang="ja-JP" smtClean="0"/>
              <a:t>) </a:t>
            </a:r>
            <a:r>
              <a:rPr kumimoji="1" lang="ja-JP" altLang="en-US" smtClean="0"/>
              <a:t>されて</a:t>
            </a:r>
            <a:r>
              <a:rPr kumimoji="1" lang="ja-JP" altLang="en-US" dirty="0" smtClean="0"/>
              <a:t>いること。</a:t>
            </a:r>
            <a:endParaRPr kumimoji="1" lang="en-US" altLang="ja-JP" dirty="0" smtClean="0"/>
          </a:p>
          <a:p>
            <a:pPr lvl="2"/>
            <a:r>
              <a:rPr lang="ja-JP" altLang="en-US" b="1" u="sng" dirty="0">
                <a:solidFill>
                  <a:srgbClr val="C00000"/>
                </a:solidFill>
              </a:rPr>
              <a:t>クライアント</a:t>
            </a:r>
            <a:r>
              <a:rPr lang="ja-JP" altLang="en-US" b="1" u="sng" dirty="0" smtClean="0">
                <a:solidFill>
                  <a:srgbClr val="C00000"/>
                </a:solidFill>
              </a:rPr>
              <a:t>証明書の </a:t>
            </a:r>
            <a:r>
              <a:rPr lang="en-US" altLang="ja-JP" b="1" u="sng" dirty="0" smtClean="0">
                <a:solidFill>
                  <a:srgbClr val="C00000"/>
                </a:solidFill>
              </a:rPr>
              <a:t>Subject 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フィールドの「</a:t>
            </a:r>
            <a:r>
              <a:rPr lang="en-US" altLang="ja-JP" b="1" u="sng" dirty="0" smtClean="0">
                <a:solidFill>
                  <a:srgbClr val="C00000"/>
                </a:solidFill>
              </a:rPr>
              <a:t>OU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」の値が、</a:t>
            </a:r>
            <a:br>
              <a:rPr lang="ja-JP" altLang="en-US" b="1" u="sng" dirty="0" smtClean="0">
                <a:solidFill>
                  <a:srgbClr val="C00000"/>
                </a:solidFill>
              </a:rPr>
            </a:br>
            <a:r>
              <a:rPr lang="ja-JP" altLang="en-US" b="1" u="sng" dirty="0" smtClean="0">
                <a:solidFill>
                  <a:srgbClr val="C00000"/>
                </a:solidFill>
              </a:rPr>
              <a:t>例</a:t>
            </a:r>
            <a:r>
              <a:rPr lang="en-US" altLang="ja-JP" b="1" u="sng" dirty="0" smtClean="0">
                <a:solidFill>
                  <a:srgbClr val="C00000"/>
                </a:solidFill>
              </a:rPr>
              <a:t>: OU=</a:t>
            </a:r>
            <a:r>
              <a:rPr lang="en-US" altLang="ja-JP" b="1" u="sng" dirty="0" err="1" smtClean="0">
                <a:solidFill>
                  <a:srgbClr val="C00000"/>
                </a:solidFill>
              </a:rPr>
              <a:t>Neko</a:t>
            </a:r>
            <a:r>
              <a:rPr lang="en-US" altLang="ja-JP" b="1" u="sng" dirty="0" smtClean="0">
                <a:solidFill>
                  <a:srgbClr val="C00000"/>
                </a:solidFill>
              </a:rPr>
              <a:t>, OU=ABC, OU=DEF, … </a:t>
            </a:r>
            <a:r>
              <a:rPr lang="ja-JP" altLang="en-US" b="1" u="sng" dirty="0" err="1" smtClean="0">
                <a:solidFill>
                  <a:srgbClr val="C00000"/>
                </a:solidFill>
              </a:rPr>
              <a:t>のように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なっており、</a:t>
            </a:r>
            <a:r>
              <a:rPr lang="en-US" altLang="ja-JP" b="1" u="sng" dirty="0" smtClean="0">
                <a:solidFill>
                  <a:srgbClr val="C00000"/>
                </a:solidFill>
              </a:rPr>
              <a:t>2 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つ目の </a:t>
            </a:r>
            <a:r>
              <a:rPr lang="en-US" altLang="ja-JP" b="1" u="sng" dirty="0" smtClean="0">
                <a:solidFill>
                  <a:srgbClr val="C00000"/>
                </a:solidFill>
              </a:rPr>
              <a:t>OU 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の値と </a:t>
            </a:r>
            <a:r>
              <a:rPr lang="en-US" altLang="ja-JP" b="1" u="sng" dirty="0" smtClean="0">
                <a:solidFill>
                  <a:srgbClr val="C00000"/>
                </a:solidFill>
              </a:rPr>
              <a:t>3 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つ目の </a:t>
            </a:r>
            <a:r>
              <a:rPr lang="en-US" altLang="ja-JP" b="1" u="sng" dirty="0" smtClean="0">
                <a:solidFill>
                  <a:srgbClr val="C00000"/>
                </a:solidFill>
              </a:rPr>
              <a:t>OU 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の値の文字列がそれぞれ </a:t>
            </a:r>
            <a:r>
              <a:rPr lang="en-US" altLang="ja-JP" b="1" u="sng" dirty="0" smtClean="0">
                <a:solidFill>
                  <a:srgbClr val="C00000"/>
                </a:solidFill>
              </a:rPr>
              <a:t>"ABC", "DEF" 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に完全一致すること。</a:t>
            </a:r>
            <a:endParaRPr kumimoji="1" lang="ja-JP" altLang="en-US" b="1" u="sng" dirty="0" smtClean="0">
              <a:solidFill>
                <a:srgbClr val="C00000"/>
              </a:solidFill>
            </a:endParaRPr>
          </a:p>
          <a:p>
            <a:pPr lvl="2"/>
            <a:r>
              <a:rPr lang="ja-JP" altLang="en-US" dirty="0"/>
              <a:t>クライアント証明書</a:t>
            </a:r>
            <a:r>
              <a:rPr kumimoji="1" lang="ja-JP" altLang="en-US" dirty="0" smtClean="0"/>
              <a:t>の期限が有効期限内であること。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そこで、本メモでは、上記を実現する条件式を記載する方法について述べる。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「シン・テレワークシステム </a:t>
            </a:r>
            <a:r>
              <a:rPr lang="en-US" altLang="ja-JP" sz="2400" dirty="0" smtClean="0"/>
              <a:t>HTML5 </a:t>
            </a:r>
            <a:r>
              <a:rPr lang="ja-JP" altLang="en-US" sz="2400" dirty="0" smtClean="0"/>
              <a:t>版 </a:t>
            </a:r>
            <a:r>
              <a:rPr lang="en-US" altLang="ja-JP" sz="2400" dirty="0" smtClean="0"/>
              <a:t>Web </a:t>
            </a:r>
            <a:r>
              <a:rPr lang="ja-JP" altLang="en-US" sz="2400" dirty="0" smtClean="0"/>
              <a:t>クライアント用 </a:t>
            </a:r>
            <a:r>
              <a:rPr lang="en-US" altLang="ja-JP" sz="2400" dirty="0" smtClean="0"/>
              <a:t>Web </a:t>
            </a:r>
            <a:r>
              <a:rPr lang="ja-JP" altLang="en-US" sz="2400" dirty="0" smtClean="0"/>
              <a:t>サーバー」における</a:t>
            </a:r>
            <a:br>
              <a:rPr lang="ja-JP" altLang="en-US" sz="2400" dirty="0" smtClean="0"/>
            </a:br>
            <a:r>
              <a:rPr lang="en-US" altLang="ja-JP" sz="2400" dirty="0" smtClean="0"/>
              <a:t>SSL </a:t>
            </a:r>
            <a:r>
              <a:rPr lang="ja-JP" altLang="en-US" sz="2400" dirty="0" smtClean="0"/>
              <a:t>クライアント証明書認証で </a:t>
            </a:r>
            <a:r>
              <a:rPr lang="en-US" altLang="ja-JP" sz="2400" dirty="0"/>
              <a:t>OU </a:t>
            </a:r>
            <a:r>
              <a:rPr lang="ja-JP" altLang="en-US" sz="2400" dirty="0"/>
              <a:t>値</a:t>
            </a:r>
            <a:r>
              <a:rPr lang="ja-JP" altLang="en-US" sz="2400" dirty="0" smtClean="0"/>
              <a:t>条件を設定する方法のサンプルメモ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79828" y="1008993"/>
            <a:ext cx="395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b="1" dirty="0" smtClean="0"/>
              <a:t>作成</a:t>
            </a:r>
            <a:r>
              <a:rPr kumimoji="1" lang="en-US" altLang="ja-JP" sz="2400" b="1" dirty="0" smtClean="0"/>
              <a:t>: </a:t>
            </a:r>
            <a:r>
              <a:rPr kumimoji="1" lang="en-US" altLang="ja-JP" sz="2400" b="1" dirty="0" smtClean="0"/>
              <a:t>2021/09/22 </a:t>
            </a:r>
            <a:r>
              <a:rPr kumimoji="1" lang="ja-JP" altLang="en-US" sz="2400" b="1" dirty="0" smtClean="0"/>
              <a:t>登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18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332741" y="323193"/>
            <a:ext cx="11545223" cy="5853770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実装方法</a:t>
            </a:r>
            <a:endParaRPr kumimoji="1"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ここでは、例として、ある </a:t>
            </a:r>
            <a:r>
              <a:rPr kumimoji="1" lang="en-US" altLang="ja-JP" sz="2000" dirty="0" smtClean="0"/>
              <a:t>1 </a:t>
            </a:r>
            <a:r>
              <a:rPr kumimoji="1" lang="ja-JP" altLang="en-US" sz="2000" dirty="0" err="1" smtClean="0"/>
              <a:t>つの</a:t>
            </a:r>
            <a:r>
              <a:rPr kumimoji="1" lang="ja-JP" altLang="en-US" sz="2000" dirty="0" smtClean="0"/>
              <a:t>商用認証局の </a:t>
            </a:r>
            <a:r>
              <a:rPr kumimoji="1" lang="en-US" altLang="ja-JP" sz="2000" dirty="0" smtClean="0"/>
              <a:t>CA </a:t>
            </a:r>
            <a:r>
              <a:rPr kumimoji="1" lang="ja-JP" altLang="en-US" sz="2000" dirty="0" smtClean="0"/>
              <a:t>「</a:t>
            </a:r>
            <a:r>
              <a:rPr lang="en-US" altLang="ja-JP" sz="2000" dirty="0" smtClean="0"/>
              <a:t>CN = </a:t>
            </a:r>
            <a:r>
              <a:rPr lang="en-US" altLang="ja-JP" sz="2000" dirty="0" err="1" smtClean="0"/>
              <a:t>Cybertrust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DeviceiD</a:t>
            </a:r>
            <a:r>
              <a:rPr lang="en-US" altLang="ja-JP" sz="2000" dirty="0" smtClean="0"/>
              <a:t> Public CA G3isr, O = </a:t>
            </a:r>
            <a:r>
              <a:rPr lang="en-US" altLang="ja-JP" sz="2000" dirty="0" err="1" smtClean="0"/>
              <a:t>Cybertrust</a:t>
            </a:r>
            <a:r>
              <a:rPr lang="en-US" altLang="ja-JP" sz="2000" dirty="0" smtClean="0"/>
              <a:t> Japan </a:t>
            </a:r>
            <a:r>
              <a:rPr lang="en-US" altLang="ja-JP" sz="2000" dirty="0" err="1" smtClean="0"/>
              <a:t>Co.,Ltd</a:t>
            </a:r>
            <a:r>
              <a:rPr lang="en-US" altLang="ja-JP" sz="2000" dirty="0" smtClean="0"/>
              <a:t>., C = JP</a:t>
            </a:r>
            <a:r>
              <a:rPr lang="ja-JP" altLang="en-US" sz="2000" dirty="0" smtClean="0"/>
              <a:t>」によって発行された証明書を例にとって議論する。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まず、上記 </a:t>
            </a:r>
            <a:r>
              <a:rPr kumimoji="1" lang="en-US" altLang="ja-JP" sz="2000" dirty="0" smtClean="0"/>
              <a:t>CA </a:t>
            </a:r>
            <a:r>
              <a:rPr kumimoji="1" lang="ja-JP" altLang="en-US" sz="2000" dirty="0" smtClean="0"/>
              <a:t>の証明書ファイルを、</a:t>
            </a:r>
            <a:r>
              <a:rPr kumimoji="1" lang="en-US" altLang="ja-JP" sz="2000" dirty="0" smtClean="0"/>
              <a:t>HTML5 </a:t>
            </a:r>
            <a:r>
              <a:rPr kumimoji="1" lang="ja-JP" altLang="en-US" sz="2000" dirty="0" smtClean="0"/>
              <a:t>版 </a:t>
            </a:r>
            <a:r>
              <a:rPr kumimoji="1" lang="en-US" altLang="ja-JP" sz="2000" dirty="0" smtClean="0"/>
              <a:t>Web </a:t>
            </a:r>
            <a:r>
              <a:rPr kumimoji="1" lang="ja-JP" altLang="en-US" sz="2000" dirty="0" smtClean="0"/>
              <a:t>サーバーをインストールした場所において、</a:t>
            </a:r>
            <a:br>
              <a:rPr kumimoji="1" lang="ja-JP" altLang="en-US" sz="2000" dirty="0" smtClean="0"/>
            </a:br>
            <a:r>
              <a:rPr kumimoji="1" lang="ja-JP" altLang="en-US" sz="2000" dirty="0" smtClean="0"/>
              <a:t>「</a:t>
            </a:r>
            <a:r>
              <a:rPr lang="en-US" altLang="ja-JP" sz="2000" dirty="0" smtClean="0"/>
              <a:t>IPA-DN-</a:t>
            </a:r>
            <a:r>
              <a:rPr lang="en-US" altLang="ja-JP" sz="2000" dirty="0" err="1" smtClean="0"/>
              <a:t>ThinApps</a:t>
            </a:r>
            <a:r>
              <a:rPr lang="en-US" altLang="ja-JP" sz="2000" dirty="0" smtClean="0"/>
              <a:t>-Private/</a:t>
            </a:r>
            <a:r>
              <a:rPr lang="en-US" altLang="ja-JP" sz="2000" dirty="0" err="1" smtClean="0"/>
              <a:t>Vars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VarResources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VarResources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ThinWebClient_ClientCertAuth_SampleCerts</a:t>
            </a:r>
            <a:r>
              <a:rPr lang="en-US" altLang="ja-JP" sz="2000" dirty="0" smtClean="0"/>
              <a:t>/210921_CyberTrust_Device_ID_Public_CA_G3isr_Root_Cert/210921_CyberTrust_Device_ID_Public_CA_G3isr_Root_Cert.cer</a:t>
            </a:r>
            <a:r>
              <a:rPr lang="ja-JP" altLang="en-US" sz="2000" dirty="0" smtClean="0"/>
              <a:t>」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というファイル名で保存する。</a:t>
            </a:r>
            <a:br>
              <a:rPr lang="ja-JP" altLang="en-US" sz="2000" dirty="0" smtClean="0"/>
            </a:br>
            <a:r>
              <a:rPr lang="ja-JP" altLang="en-US" sz="2000" dirty="0" smtClean="0"/>
              <a:t>なお、</a:t>
            </a:r>
            <a:r>
              <a:rPr lang="ja-JP" altLang="en-US" sz="2000" dirty="0"/>
              <a:t>上記 </a:t>
            </a:r>
            <a:r>
              <a:rPr lang="en-US" altLang="ja-JP" sz="2000" dirty="0"/>
              <a:t>CA </a:t>
            </a:r>
            <a:r>
              <a:rPr lang="ja-JP" altLang="en-US" sz="2000" dirty="0"/>
              <a:t>の証明書</a:t>
            </a:r>
            <a:r>
              <a:rPr lang="ja-JP" altLang="en-US" sz="2000" dirty="0" smtClean="0"/>
              <a:t>ファイルは、その名の通り、「公開鍵」であり、秘密情報を含まないことから、「</a:t>
            </a:r>
            <a:r>
              <a:rPr lang="en-US" altLang="ja-JP" sz="2000" dirty="0" smtClean="0"/>
              <a:t>210921_CyberTrust_Device_ID_Public_CA_G3isr_Root_Cert.cer</a:t>
            </a:r>
            <a:r>
              <a:rPr lang="ja-JP" altLang="en-US" sz="2000" dirty="0" smtClean="0"/>
              <a:t>」という名前で、この </a:t>
            </a:r>
            <a:r>
              <a:rPr lang="en-US" altLang="ja-JP" sz="2000" dirty="0" smtClean="0"/>
              <a:t>PPT </a:t>
            </a:r>
            <a:r>
              <a:rPr lang="ja-JP" altLang="en-US" sz="2000" dirty="0" err="1" smtClean="0"/>
              <a:t>が置</a:t>
            </a:r>
            <a:r>
              <a:rPr lang="ja-JP" altLang="en-US" sz="2000" dirty="0" smtClean="0"/>
              <a:t>いてあるる「</a:t>
            </a:r>
            <a:r>
              <a:rPr lang="en-US" altLang="ja-JP" sz="2000" dirty="0" smtClean="0"/>
              <a:t>210922_ThinTelework_CertAuth_with_Subject_OU_Values</a:t>
            </a:r>
            <a:r>
              <a:rPr lang="ja-JP" altLang="en-US" sz="2000" dirty="0" smtClean="0"/>
              <a:t>」ディレクトリの「</a:t>
            </a:r>
            <a:r>
              <a:rPr lang="en-US" altLang="ja-JP" sz="2000" dirty="0" smtClean="0"/>
              <a:t>Files</a:t>
            </a:r>
            <a:r>
              <a:rPr lang="ja-JP" altLang="en-US" sz="2000" dirty="0" smtClean="0"/>
              <a:t>」サブディレクトリに置いておいた。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次に、マニュアル「</a:t>
            </a:r>
            <a:r>
              <a:rPr lang="en-US" altLang="ja-JP" sz="2000" dirty="0" smtClean="0"/>
              <a:t>9-12</a:t>
            </a:r>
            <a:r>
              <a:rPr lang="ja-JP" altLang="en-US" sz="2000" dirty="0" smtClean="0"/>
              <a:t>」および右記の </a:t>
            </a:r>
            <a:r>
              <a:rPr lang="en-US" altLang="ja-JP" sz="2000" dirty="0" err="1" smtClean="0"/>
              <a:t>cs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ファイルのコメントを参考にして、この </a:t>
            </a:r>
            <a:r>
              <a:rPr lang="en-US" altLang="ja-JP" sz="2000" dirty="0" smtClean="0"/>
              <a:t>PPT </a:t>
            </a:r>
            <a:r>
              <a:rPr lang="ja-JP" altLang="en-US" sz="2000" dirty="0" smtClean="0"/>
              <a:t>ファイルが置いてある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「</a:t>
            </a:r>
            <a:r>
              <a:rPr lang="en-US" altLang="ja-JP" sz="2000" dirty="0"/>
              <a:t>210922_ThinTelework_CertAuth_with_Subject_OU_Values</a:t>
            </a:r>
            <a:r>
              <a:rPr lang="ja-JP" altLang="en-US" sz="2000" dirty="0"/>
              <a:t>」ディレクトリ</a:t>
            </a:r>
            <a:r>
              <a:rPr lang="ja-JP" altLang="en-US" sz="2000" dirty="0" smtClean="0"/>
              <a:t>の「</a:t>
            </a:r>
            <a:r>
              <a:rPr lang="en-US" altLang="ja-JP" sz="2000" dirty="0" smtClean="0"/>
              <a:t>Configs/README.md</a:t>
            </a:r>
            <a:r>
              <a:rPr lang="ja-JP" altLang="en-US" sz="2000" dirty="0" smtClean="0"/>
              <a:t>」</a:t>
            </a:r>
            <a:br>
              <a:rPr lang="ja-JP" altLang="en-US" sz="2000" dirty="0" smtClean="0"/>
            </a:br>
            <a:r>
              <a:rPr lang="ja-JP" altLang="en-US" sz="2000" dirty="0" smtClean="0"/>
              <a:t>ファイルのとおりに、</a:t>
            </a:r>
            <a:r>
              <a:rPr lang="en-US" altLang="ja-JP" sz="2000" dirty="0" err="1" smtClean="0"/>
              <a:t>Vars.cs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ファイルを編集し、前頁の条件を定義する条件式を、</a:t>
            </a:r>
            <a:r>
              <a:rPr lang="en-US" altLang="ja-JP" sz="2000" dirty="0" err="1" smtClean="0"/>
              <a:t>Vars.cs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にスクリプトとして記述する。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マニュアル「</a:t>
            </a:r>
            <a:r>
              <a:rPr kumimoji="1" lang="en-US" altLang="ja-JP" sz="2000" dirty="0" smtClean="0"/>
              <a:t>3B-6</a:t>
            </a:r>
            <a:r>
              <a:rPr kumimoji="1" lang="ja-JP" altLang="en-US" sz="2000" dirty="0" smtClean="0"/>
              <a:t>」、「</a:t>
            </a:r>
            <a:r>
              <a:rPr kumimoji="1" lang="en-US" altLang="ja-JP" sz="2000" dirty="0" smtClean="0"/>
              <a:t>4B-6</a:t>
            </a:r>
            <a:r>
              <a:rPr kumimoji="1" lang="ja-JP" altLang="en-US" sz="2000" dirty="0" smtClean="0"/>
              <a:t>」に従い、ソースコードを改変した後のリビルドを実施する。</a:t>
            </a:r>
            <a:endParaRPr kumimoji="1"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/>
              <a:t>HTML5 </a:t>
            </a:r>
            <a:r>
              <a:rPr lang="ja-JP" altLang="en-US" sz="2000" dirty="0" smtClean="0"/>
              <a:t>版 </a:t>
            </a:r>
            <a:r>
              <a:rPr lang="en-US" altLang="ja-JP" sz="2000" dirty="0" smtClean="0"/>
              <a:t>Web </a:t>
            </a:r>
            <a:r>
              <a:rPr lang="ja-JP" altLang="en-US" sz="2000" dirty="0" smtClean="0"/>
              <a:t>クライアント用 </a:t>
            </a:r>
            <a:r>
              <a:rPr lang="en-US" altLang="ja-JP" sz="2000" dirty="0" smtClean="0"/>
              <a:t>Web </a:t>
            </a:r>
            <a:r>
              <a:rPr lang="ja-JP" altLang="en-US" sz="2000" dirty="0" smtClean="0"/>
              <a:t>サーバーが再始動したら、意図した挙動になっていることを確認する。</a:t>
            </a:r>
            <a:r>
              <a:rPr kumimoji="1" lang="ja-JP" altLang="en-US" sz="2000" dirty="0" smtClean="0"/>
              <a:t/>
            </a:r>
            <a:br>
              <a:rPr kumimoji="1" lang="ja-JP" altLang="en-US" sz="2000" dirty="0" smtClean="0"/>
            </a:b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27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ELAB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5671</TotalTime>
  <Words>510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Meiryo UI</vt:lpstr>
      <vt:lpstr>ＭＳ Ｐゴシック</vt:lpstr>
      <vt:lpstr>游ゴシック</vt:lpstr>
      <vt:lpstr>Arial</vt:lpstr>
      <vt:lpstr>Calibri</vt:lpstr>
      <vt:lpstr>Segoe Condensed</vt:lpstr>
      <vt:lpstr>Segoe UI Light</vt:lpstr>
      <vt:lpstr>Times New Roman</vt:lpstr>
      <vt:lpstr>Office テーマ</vt:lpstr>
      <vt:lpstr>「シン・テレワークシステム HTML5 版 Web クライアント用 Web サーバー」における SSL クライアント証明書認証で OU 値条件を設定する方法のサンプルメモ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Nobori Daiyuu</cp:lastModifiedBy>
  <cp:revision>2274</cp:revision>
  <dcterms:created xsi:type="dcterms:W3CDTF">2017-10-22T02:50:05Z</dcterms:created>
  <dcterms:modified xsi:type="dcterms:W3CDTF">2021-09-22T05:44:09Z</dcterms:modified>
</cp:coreProperties>
</file>