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63" r:id="rId7"/>
    <p:sldId id="264" r:id="rId8"/>
    <p:sldId id="265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48" autoAdjust="0"/>
  </p:normalViewPr>
  <p:slideViewPr>
    <p:cSldViewPr snapToGrid="0">
      <p:cViewPr varScale="1">
        <p:scale>
          <a:sx n="68" d="100"/>
          <a:sy n="68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.software/blog/7-phases-of-agile-sdlc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oftware-engineering/waterfall-model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.software/blog/7-phases-of-agile-sdlc" TargetMode="External"/><Relationship Id="rId2" Type="http://schemas.openxmlformats.org/officeDocument/2006/relationships/hyperlink" Target="https://resources.scrumalliance.org/Article/scrum-tea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software-engineering/waterfall-mode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7CEBFF"/>
                </a:solidFill>
              </a:rPr>
              <a:t>Daniel Norman</a:t>
            </a:r>
          </a:p>
          <a:p>
            <a:r>
              <a:rPr lang="en-US" dirty="0">
                <a:solidFill>
                  <a:srgbClr val="7CEBFF"/>
                </a:solidFill>
              </a:rPr>
              <a:t>8/17/2025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DEC4-569F-BF0B-2A10-577A96CF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roles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3F7BA-0F02-08BE-C5EC-195401709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Product Owner</a:t>
            </a:r>
          </a:p>
          <a:p>
            <a:pPr lvl="1"/>
            <a:r>
              <a:rPr lang="en-US" dirty="0"/>
              <a:t>Establishes the product vision and sets backlog priorities</a:t>
            </a:r>
          </a:p>
          <a:p>
            <a:pPr lvl="1"/>
            <a:r>
              <a:rPr lang="en-US" dirty="0"/>
              <a:t>Serves as the link between stakeholders and the team</a:t>
            </a:r>
          </a:p>
          <a:p>
            <a:r>
              <a:rPr lang="en-US" b="1" dirty="0"/>
              <a:t>Scrum Master</a:t>
            </a:r>
          </a:p>
          <a:p>
            <a:pPr lvl="1"/>
            <a:r>
              <a:rPr lang="en-US" dirty="0"/>
              <a:t>Facilitates Scrum events, removes obstacles, and coaches the team</a:t>
            </a:r>
          </a:p>
          <a:p>
            <a:pPr lvl="1"/>
            <a:r>
              <a:rPr lang="en-US" dirty="0"/>
              <a:t>Ensures adherence to Scrum practices and boosts productivity</a:t>
            </a:r>
          </a:p>
          <a:p>
            <a:r>
              <a:rPr lang="en-US" b="1" dirty="0"/>
              <a:t>Development Team</a:t>
            </a:r>
          </a:p>
          <a:p>
            <a:pPr lvl="1"/>
            <a:r>
              <a:rPr lang="en-US" dirty="0"/>
              <a:t>Self-organizing team that designs, builds, tests, and delivers product increments</a:t>
            </a:r>
          </a:p>
          <a:p>
            <a:r>
              <a:rPr lang="en-US" b="1" dirty="0"/>
              <a:t>Importance</a:t>
            </a:r>
          </a:p>
          <a:p>
            <a:pPr lvl="1"/>
            <a:r>
              <a:rPr lang="en-US" dirty="0"/>
              <a:t>These roles create accountability, structure, and collaboration, enabling high-quality, value-driven delivery.</a:t>
            </a:r>
          </a:p>
          <a:p>
            <a:pPr marL="0" indent="0">
              <a:buNone/>
            </a:pPr>
            <a:r>
              <a:rPr lang="en-US" b="1" dirty="0"/>
              <a:t>Reference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Scrum Alliance. (2025). Scrum team roles. Scrum Alliance. https://resources.scrumalliance.org/Article/scrum-team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3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0112-E361-BC2F-0086-615BE381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39C5-BD06-B74D-9B85-C3B9B9642E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Concept</a:t>
            </a:r>
          </a:p>
          <a:p>
            <a:pPr lvl="1"/>
            <a:r>
              <a:rPr lang="en-US" dirty="0"/>
              <a:t>Define project vision, scope, and objectives</a:t>
            </a:r>
          </a:p>
          <a:p>
            <a:r>
              <a:rPr lang="en-US" b="1" dirty="0"/>
              <a:t>Inception</a:t>
            </a:r>
          </a:p>
          <a:p>
            <a:pPr lvl="1"/>
            <a:r>
              <a:rPr lang="en-US" dirty="0"/>
              <a:t>Refine requirements, assess feasibility, and initial backlog</a:t>
            </a:r>
          </a:p>
          <a:p>
            <a:r>
              <a:rPr lang="en-US" b="1" dirty="0"/>
              <a:t>Iteration</a:t>
            </a:r>
          </a:p>
          <a:p>
            <a:pPr lvl="1"/>
            <a:r>
              <a:rPr lang="en-US" dirty="0"/>
              <a:t>Develop features in short sprints with incremental delivery</a:t>
            </a:r>
          </a:p>
          <a:p>
            <a:r>
              <a:rPr lang="en-US" b="1" dirty="0"/>
              <a:t>Testing</a:t>
            </a:r>
          </a:p>
          <a:p>
            <a:pPr lvl="1"/>
            <a:r>
              <a:rPr lang="en-US" dirty="0"/>
              <a:t>Continuous testing to ensure features meet requirements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0451A-06EE-2BD4-392D-F4AB4E50D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Release</a:t>
            </a:r>
          </a:p>
          <a:p>
            <a:pPr lvl="1"/>
            <a:r>
              <a:rPr lang="en-US" dirty="0"/>
              <a:t>Deploy working increments to users and perform final checks</a:t>
            </a:r>
          </a:p>
          <a:p>
            <a:r>
              <a:rPr lang="en-US" b="1" dirty="0"/>
              <a:t>Maintenance</a:t>
            </a:r>
          </a:p>
          <a:p>
            <a:pPr lvl="1"/>
            <a:r>
              <a:rPr lang="en-US" dirty="0"/>
              <a:t>Address defects, enhance features, and incorporate feedback</a:t>
            </a:r>
          </a:p>
          <a:p>
            <a:r>
              <a:rPr lang="en-US" b="1" dirty="0"/>
              <a:t>Retirement</a:t>
            </a:r>
          </a:p>
          <a:p>
            <a:pPr lvl="1"/>
            <a:r>
              <a:rPr lang="en-US" dirty="0"/>
              <a:t>Decommission software safely, migrate data, and archive</a:t>
            </a:r>
          </a:p>
          <a:p>
            <a:r>
              <a:rPr lang="en-US" b="1" dirty="0"/>
              <a:t>Importance</a:t>
            </a:r>
          </a:p>
          <a:p>
            <a:pPr lvl="1"/>
            <a:r>
              <a:rPr lang="en-US" dirty="0"/>
              <a:t>Agile phases focus on iterative progress, ongoing feedback, and quickly delivering valuable product features.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81FAE-A6AF-47CD-9009-4BED644D8B8F}"/>
              </a:ext>
            </a:extLst>
          </p:cNvPr>
          <p:cNvSpPr txBox="1"/>
          <p:nvPr/>
        </p:nvSpPr>
        <p:spPr>
          <a:xfrm>
            <a:off x="581193" y="5657671"/>
            <a:ext cx="111616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Reference</a:t>
            </a:r>
          </a:p>
          <a:p>
            <a:r>
              <a:rPr lang="en-US" sz="1400" dirty="0"/>
              <a:t>RST (N.D.) The 7 phases of Agile software development life cycle: Agile SDLC explained. RST. </a:t>
            </a:r>
            <a:r>
              <a:rPr lang="en-US" sz="1400" dirty="0">
                <a:hlinkClick r:id="rId2"/>
              </a:rPr>
              <a:t>https://www.rst.software/blog/7-phases-of-agile-sdlc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2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7D6B-D67A-1A69-53CB-7DE5720F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0481-494A-3F14-9F04-766AEC91F8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Overview</a:t>
            </a:r>
          </a:p>
          <a:p>
            <a:pPr lvl="1"/>
            <a:r>
              <a:rPr lang="en-US" dirty="0"/>
              <a:t>A traditional, linear software development approach where each phase must be completed before moving to next</a:t>
            </a:r>
          </a:p>
          <a:p>
            <a:pPr lvl="1"/>
            <a:r>
              <a:rPr lang="en-US" dirty="0"/>
              <a:t>Best for projects with, fixed requirements</a:t>
            </a:r>
          </a:p>
          <a:p>
            <a:r>
              <a:rPr lang="en-US" b="1" dirty="0"/>
              <a:t>Strengths</a:t>
            </a:r>
          </a:p>
          <a:p>
            <a:pPr lvl="1"/>
            <a:r>
              <a:rPr lang="en-US" dirty="0"/>
              <a:t>Simple, easy to mange, well-documented</a:t>
            </a:r>
          </a:p>
          <a:p>
            <a:r>
              <a:rPr lang="en-US" b="1" dirty="0"/>
              <a:t>Limitations</a:t>
            </a:r>
          </a:p>
          <a:p>
            <a:pPr lvl="1"/>
            <a:r>
              <a:rPr lang="en-US" dirty="0"/>
              <a:t>Inflexible to changes, late testing, limited stakeholder feedback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E1D9C-23B9-AD14-C7DB-573DDF84C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Phases</a:t>
            </a:r>
          </a:p>
          <a:p>
            <a:pPr lvl="1"/>
            <a:r>
              <a:rPr lang="en-US" b="1" dirty="0"/>
              <a:t>Requirements</a:t>
            </a:r>
          </a:p>
          <a:p>
            <a:pPr lvl="2"/>
            <a:r>
              <a:rPr lang="en-US" dirty="0"/>
              <a:t>Gather and document all needs</a:t>
            </a:r>
          </a:p>
          <a:p>
            <a:pPr lvl="1"/>
            <a:r>
              <a:rPr lang="en-US" b="1" dirty="0"/>
              <a:t>Design</a:t>
            </a:r>
          </a:p>
          <a:p>
            <a:pPr lvl="2"/>
            <a:r>
              <a:rPr lang="en-US" dirty="0"/>
              <a:t>Create system and software specifications</a:t>
            </a:r>
          </a:p>
          <a:p>
            <a:pPr lvl="1"/>
            <a:r>
              <a:rPr lang="en-US" b="1" dirty="0"/>
              <a:t>Implementation</a:t>
            </a:r>
          </a:p>
          <a:p>
            <a:pPr lvl="2"/>
            <a:r>
              <a:rPr lang="en-US" dirty="0"/>
              <a:t>Build the software</a:t>
            </a:r>
          </a:p>
          <a:p>
            <a:pPr lvl="1"/>
            <a:r>
              <a:rPr lang="en-US" b="1" dirty="0"/>
              <a:t>Testing</a:t>
            </a:r>
          </a:p>
          <a:p>
            <a:pPr lvl="2"/>
            <a:r>
              <a:rPr lang="en-US" dirty="0"/>
              <a:t>Verify functionality and fix defects</a:t>
            </a:r>
          </a:p>
          <a:p>
            <a:pPr lvl="1"/>
            <a:r>
              <a:rPr lang="en-US" b="1" dirty="0"/>
              <a:t>Deployment</a:t>
            </a:r>
          </a:p>
          <a:p>
            <a:pPr lvl="2"/>
            <a:r>
              <a:rPr lang="en-US" dirty="0"/>
              <a:t>Release to users</a:t>
            </a:r>
          </a:p>
          <a:p>
            <a:pPr lvl="1"/>
            <a:r>
              <a:rPr lang="en-US" b="1" dirty="0"/>
              <a:t>Maintenance</a:t>
            </a:r>
          </a:p>
          <a:p>
            <a:pPr lvl="2"/>
            <a:r>
              <a:rPr lang="en-US" dirty="0"/>
              <a:t>Update and fix post-release issues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5F77F-4F0F-4AF0-4CF1-B15EBA6D58C4}"/>
              </a:ext>
            </a:extLst>
          </p:cNvPr>
          <p:cNvSpPr txBox="1"/>
          <p:nvPr/>
        </p:nvSpPr>
        <p:spPr>
          <a:xfrm>
            <a:off x="495300" y="5861050"/>
            <a:ext cx="1120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Reference</a:t>
            </a:r>
          </a:p>
          <a:p>
            <a:r>
              <a:rPr lang="en-US" sz="1200" dirty="0" err="1"/>
              <a:t>GeeksforGeeks</a:t>
            </a:r>
            <a:r>
              <a:rPr lang="en-US" sz="1200" dirty="0"/>
              <a:t>. (11 Jul, 2025). Waterfall model – software engineering. </a:t>
            </a:r>
            <a:r>
              <a:rPr lang="en-US" sz="1200" dirty="0" err="1"/>
              <a:t>GeeksforGeeks</a:t>
            </a:r>
            <a:r>
              <a:rPr lang="en-US" sz="1200" dirty="0"/>
              <a:t>. </a:t>
            </a:r>
            <a:r>
              <a:rPr lang="en-US" sz="1200" dirty="0">
                <a:hlinkClick r:id="rId2"/>
              </a:rPr>
              <a:t>https://www.geeksforgeeks.org/software-engineering/waterfall-model/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0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EB68-BD3A-C10B-1890-6A45F6ED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or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B0C3-0866-29F0-3071-F76063FDED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Requirements Stability</a:t>
            </a:r>
          </a:p>
          <a:p>
            <a:pPr lvl="1"/>
            <a:r>
              <a:rPr lang="en-US" b="1" dirty="0"/>
              <a:t>Waterfall </a:t>
            </a:r>
          </a:p>
          <a:p>
            <a:pPr lvl="2"/>
            <a:r>
              <a:rPr lang="en-US" dirty="0"/>
              <a:t>Best for fixed, well-defined requirements</a:t>
            </a:r>
          </a:p>
          <a:p>
            <a:pPr lvl="1"/>
            <a:r>
              <a:rPr lang="en-US" b="1" dirty="0"/>
              <a:t>Agile</a:t>
            </a:r>
          </a:p>
          <a:p>
            <a:pPr lvl="2"/>
            <a:r>
              <a:rPr lang="en-US" dirty="0"/>
              <a:t>Ideal for evolving requirements</a:t>
            </a:r>
          </a:p>
          <a:p>
            <a:r>
              <a:rPr lang="en-US" b="1" dirty="0"/>
              <a:t>Project Complexity</a:t>
            </a:r>
          </a:p>
          <a:p>
            <a:pPr lvl="1"/>
            <a:r>
              <a:rPr lang="en-US" b="1" dirty="0"/>
              <a:t>Waterfall</a:t>
            </a:r>
          </a:p>
          <a:p>
            <a:pPr lvl="2"/>
            <a:r>
              <a:rPr lang="en-US" dirty="0"/>
              <a:t>Works for small, simple projects</a:t>
            </a:r>
          </a:p>
          <a:p>
            <a:pPr lvl="1"/>
            <a:r>
              <a:rPr lang="en-US" b="1" dirty="0"/>
              <a:t>Agile</a:t>
            </a:r>
          </a:p>
          <a:p>
            <a:pPr lvl="2"/>
            <a:r>
              <a:rPr lang="en-US" dirty="0"/>
              <a:t>Handles complex, dynamic projects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70FE9-9330-1B1B-50E1-DF83056F25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Time-to-Market</a:t>
            </a:r>
          </a:p>
          <a:p>
            <a:pPr lvl="1"/>
            <a:r>
              <a:rPr lang="en-US" dirty="0"/>
              <a:t>Agile enables faster, incremental releases</a:t>
            </a:r>
          </a:p>
          <a:p>
            <a:r>
              <a:rPr lang="en-US" b="1" dirty="0"/>
              <a:t>Risk Management</a:t>
            </a:r>
          </a:p>
          <a:p>
            <a:pPr lvl="1"/>
            <a:r>
              <a:rPr lang="en-US" dirty="0"/>
              <a:t>Agile reduces risk with continuous feedback</a:t>
            </a:r>
          </a:p>
          <a:p>
            <a:pPr lvl="1"/>
            <a:r>
              <a:rPr lang="en-US" dirty="0"/>
              <a:t>Waterfall risks late-stage issues</a:t>
            </a:r>
          </a:p>
          <a:p>
            <a:r>
              <a:rPr lang="en-US" b="1" dirty="0"/>
              <a:t>Course Insight</a:t>
            </a:r>
          </a:p>
          <a:p>
            <a:pPr lvl="1"/>
            <a:r>
              <a:rPr lang="en-US" dirty="0"/>
              <a:t>We practiced all SCRUM roles and adapted quickly when SNHU Travel Management shifted priorities to detox/wellness vacations, demonstrating </a:t>
            </a:r>
            <a:r>
              <a:rPr lang="en-US" dirty="0" err="1"/>
              <a:t>Agile’s</a:t>
            </a:r>
            <a:r>
              <a:rPr lang="en-US" dirty="0"/>
              <a:t> flexibility through backlog and sprint adjustments.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50C63-9E32-19F4-FA03-BE9ABB7DDFDD}"/>
              </a:ext>
            </a:extLst>
          </p:cNvPr>
          <p:cNvSpPr txBox="1"/>
          <p:nvPr/>
        </p:nvSpPr>
        <p:spPr>
          <a:xfrm>
            <a:off x="868348" y="6128342"/>
            <a:ext cx="106401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Reference</a:t>
            </a:r>
          </a:p>
          <a:p>
            <a:r>
              <a:rPr lang="en-US" sz="1400" dirty="0" err="1"/>
              <a:t>ProductPlan</a:t>
            </a:r>
            <a:r>
              <a:rPr lang="en-US" sz="1400" dirty="0"/>
              <a:t> (N.D.).  Agile vs. Waterfall. </a:t>
            </a:r>
            <a:r>
              <a:rPr lang="en-US" sz="1400" dirty="0" err="1"/>
              <a:t>ProductPlan</a:t>
            </a:r>
            <a:r>
              <a:rPr lang="en-US" sz="1400" dirty="0"/>
              <a:t>. https://www.productplan.com/learn/agile-vs-waterfall/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8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BC38-8F15-2910-F5F8-3F8A2800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F925-8348-92A2-FCB9-665EAD17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Alliance. (2025). Scrum team roles. Scrum Alliance. </a:t>
            </a:r>
            <a:r>
              <a:rPr lang="en-US" dirty="0">
                <a:hlinkClick r:id="rId2"/>
              </a:rPr>
              <a:t>https://resources.scrumalliance.org/Article/scrum-team</a:t>
            </a:r>
            <a:endParaRPr lang="en-US" dirty="0"/>
          </a:p>
          <a:p>
            <a:r>
              <a:rPr lang="en-US" dirty="0"/>
              <a:t>RST (N.D.) The 7 phases of Agile software development life cycle: Agile SDLC explained. RST. </a:t>
            </a:r>
            <a:r>
              <a:rPr lang="en-US" dirty="0">
                <a:hlinkClick r:id="rId3"/>
              </a:rPr>
              <a:t>https://www.rst.software/blog/7-phases-of-agile-sdlc</a:t>
            </a:r>
            <a:endParaRPr lang="en-US" dirty="0"/>
          </a:p>
          <a:p>
            <a:r>
              <a:rPr lang="en-US" dirty="0" err="1"/>
              <a:t>GeeksforGeeks</a:t>
            </a:r>
            <a:r>
              <a:rPr lang="en-US" dirty="0"/>
              <a:t>. (11 Jul, 2025). Waterfall model – software engineering. </a:t>
            </a:r>
            <a:r>
              <a:rPr lang="en-US" dirty="0" err="1"/>
              <a:t>GeeksforGeeks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https://www.geeksforgeeks.org/software-engineering/waterfall-model/</a:t>
            </a:r>
            <a:endParaRPr lang="en-US" dirty="0"/>
          </a:p>
          <a:p>
            <a:r>
              <a:rPr lang="en-US" dirty="0" err="1"/>
              <a:t>ProductPlan</a:t>
            </a:r>
            <a:r>
              <a:rPr lang="en-US" dirty="0"/>
              <a:t> (N.D.).  Agile vs. Waterfall. </a:t>
            </a:r>
            <a:r>
              <a:rPr lang="en-US" dirty="0" err="1"/>
              <a:t>ProductPlan</a:t>
            </a:r>
            <a:r>
              <a:rPr lang="en-US" dirty="0"/>
              <a:t>. https://www.productplan.com/learn/agile-vs-waterfall/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3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C1667DFBC3F94C842C011757CAE506" ma:contentTypeVersion="5" ma:contentTypeDescription="Create a new document." ma:contentTypeScope="" ma:versionID="f8ef71a49473f8a7557a08a4d78aeb70">
  <xsd:schema xmlns:xsd="http://www.w3.org/2001/XMLSchema" xmlns:xs="http://www.w3.org/2001/XMLSchema" xmlns:p="http://schemas.microsoft.com/office/2006/metadata/properties" xmlns:ns3="76ca78bf-26ae-4b95-a8dd-1023a9c56df4" targetNamespace="http://schemas.microsoft.com/office/2006/metadata/properties" ma:root="true" ma:fieldsID="e70e42b72a2b794b223d9cd8c90ce99e" ns3:_="">
    <xsd:import namespace="76ca78bf-26ae-4b95-a8dd-1023a9c56df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a78bf-26ae-4b95-a8dd-1023a9c56df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openxmlformats.org/package/2006/metadata/core-properties"/>
    <ds:schemaRef ds:uri="76ca78bf-26ae-4b95-a8dd-1023a9c56df4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0BD0281-96D3-4922-9A0F-71AC8F1169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a78bf-26ae-4b95-a8dd-1023a9c56d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325</TotalTime>
  <Words>555</Words>
  <Application>Microsoft Office PowerPoint</Application>
  <PresentationFormat>Widescreen</PresentationFormat>
  <Paragraphs>91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Custom</vt:lpstr>
      <vt:lpstr>Agile Presentation</vt:lpstr>
      <vt:lpstr>Agile roles</vt:lpstr>
      <vt:lpstr>Agile phases</vt:lpstr>
      <vt:lpstr>Waterfall Model</vt:lpstr>
      <vt:lpstr>Waterfall or agile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Norman, Daniel</dc:creator>
  <cp:lastModifiedBy>Norman, Daniel</cp:lastModifiedBy>
  <cp:revision>4</cp:revision>
  <dcterms:created xsi:type="dcterms:W3CDTF">2025-08-24T02:19:55Z</dcterms:created>
  <dcterms:modified xsi:type="dcterms:W3CDTF">2025-08-25T02:36:55Z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0x0101008BC1667DFBC3F94C842C011757CAE506</vt:lpwstr>
  </property>
</Properties>
</file>