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66" r:id="rId6"/>
    <p:sldId id="267" r:id="rId7"/>
    <p:sldId id="257" r:id="rId8"/>
    <p:sldId id="258" r:id="rId9"/>
    <p:sldId id="259" r:id="rId10"/>
    <p:sldId id="260" r:id="rId11"/>
    <p:sldId id="270" r:id="rId12"/>
    <p:sldId id="261" r:id="rId13"/>
    <p:sldId id="262" r:id="rId14"/>
    <p:sldId id="263" r:id="rId15"/>
    <p:sldId id="268" r:id="rId16"/>
    <p:sldId id="269" r:id="rId17"/>
    <p:sldId id="264" r:id="rId18"/>
    <p:sldId id="265" r:id="rId19"/>
    <p:sldId id="271" r:id="rId20"/>
    <p:sldId id="273" r:id="rId21"/>
    <p:sldId id="272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A31D"/>
    <a:srgbClr val="FF6600"/>
    <a:srgbClr val="BC78BE"/>
    <a:srgbClr val="414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9622D8-D811-CAFB-A9B8-6FAC56ED1CC9}" v="2" dt="2022-04-26T23:46:52.831"/>
    <p1510:client id="{419536E5-1A02-4EF3-A1FB-D924F33E9AFD}" v="2" dt="2022-02-18T03:37:44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EC2EBC-DBBA-4381-A72C-FC736AABF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EF1F998-CFA9-4DD2-9C87-ACA178097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DF13822-902F-49DD-809A-B31B40BB8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ACBE-E86B-4BF4-9372-E42BC3383CF1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4F58FF-5CE3-4453-B9A9-3ACA3F6A6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5AEED8-BA6D-4699-AC39-419ACA9A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0574-0FED-4BF0-A132-6F4D482E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77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E27634-E5B2-4566-BAB8-BA30FF77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1E07734-A994-45D0-807D-58DF8DA5C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B83B5D-D375-4479-9DF2-6D9655AE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ACBE-E86B-4BF4-9372-E42BC3383CF1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81192B-F3FD-4FC4-81B3-48ADAB2B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7F9BD7-2A81-4370-A0EA-7EFE6CA7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0574-0FED-4BF0-A132-6F4D482E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5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4A81FBD-4501-4B83-A248-1CBB2B5C4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69C3E4B-FE8B-4391-A678-B6678ED8E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EE0423-2478-42A9-AFB0-191B5F4A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ACBE-E86B-4BF4-9372-E42BC3383CF1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ADCA20-3538-4881-A2C9-5EC837BCA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FD76ED-69BF-4418-8F7E-047E6AA6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0574-0FED-4BF0-A132-6F4D482E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88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2A85BE-212F-49E5-A757-6E15C7D9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03AB76-BE8B-43B1-B149-368C74FDA8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4152278-698E-4C79-ADCE-2DC3C5E87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B5AE-E223-47F6-BC79-0323D71584C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D40FDA-F85C-4C5A-8D30-2E0DC942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625334-9B12-4F1B-9B73-3FFF7DD0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40BE-3E87-475D-A5CF-B293161D4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3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4E2E3A-FDE9-4864-9D31-CEA85BEF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5495DA-2D2C-41B1-B38D-F4BA55667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5D9982-D9FA-4F7F-9D70-2CAE2CD6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ACBE-E86B-4BF4-9372-E42BC3383CF1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8AEAAB-531B-49E3-A7DD-4EF2C5E7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7FE946-CE90-4430-8A33-9D956D80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0574-0FED-4BF0-A132-6F4D482E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1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2CEF6E-25A5-4F13-A274-A1468781E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2DBBC0-BF55-49D0-9717-803A91D54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BD87C3-D371-404E-BB08-7556B71E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ACBE-E86B-4BF4-9372-E42BC3383CF1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D16F28-3B07-4F2B-8AE6-1C9EFA99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98937E-1C34-4458-960F-14DDD9C9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0574-0FED-4BF0-A132-6F4D482E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16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3AB1D8-1C01-49E0-B3C5-4C5BA9BB4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9E89B7-B873-4575-ABFC-1285E0A6F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53902E0-17A5-4450-A1E6-95CCF396F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368C1C1-3BD6-40BB-9141-84F38CDD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ACBE-E86B-4BF4-9372-E42BC3383CF1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73846B7-99B0-44D0-97D3-0177F352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0346C4-0CA2-4C1A-8F58-D772C5A0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0574-0FED-4BF0-A132-6F4D482E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9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E7B019-38F1-412C-86BB-F45FA9901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8F867E0-EA23-43D6-8727-8316F014D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1BB1BF6-3225-4A08-8B44-F6132BFCB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1FB674E-F459-4B39-8C60-B26E98153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9E4AA73-EDA5-44C5-A502-9806A024E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EBE6B0-3E61-4E5A-9690-9772AFDB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ACBE-E86B-4BF4-9372-E42BC3383CF1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A995E2B-C9F4-4370-B102-511DEAA8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96C0EF3-307F-47C8-A209-F9F8690C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0574-0FED-4BF0-A132-6F4D482E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4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D8E449-9921-4F3C-9D36-69F82554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2712AC4-E119-45E8-B01D-93252EB15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ACBE-E86B-4BF4-9372-E42BC3383CF1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B7795BB-8DC2-4636-A7FE-0691401E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54176CF-9163-4768-BA3B-14A3B410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0574-0FED-4BF0-A132-6F4D482E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1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56F10F5-22FF-4955-97E7-91E256B2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ACBE-E86B-4BF4-9372-E42BC3383CF1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2D9C9B1-70E3-4446-B05F-13344003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1836B89-1BAC-4D0C-B319-F4BC71F3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0574-0FED-4BF0-A132-6F4D482E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6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729180-ED1E-4DF9-A823-F112B2139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A295AC-8201-4D7C-B346-A9969ED9A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5B5FC2-9B51-4646-9F56-772F4C790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B64F515-E7B8-4304-851F-40F6BAD35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ACBE-E86B-4BF4-9372-E42BC3383CF1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539493D-90B2-4FB9-BDFC-41C07D7A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215EC8-617A-41CB-89E7-165CCD11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0574-0FED-4BF0-A132-6F4D482E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1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D70C14-F37F-4D29-819C-55440A76D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725B054-BC3C-4E70-9102-250577961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5848E0B-0966-4847-B9F7-D87FE8BC9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F376E67-56C6-48CF-BFBB-37D827E3D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ACBE-E86B-4BF4-9372-E42BC3383CF1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DE6E544-8784-4C05-9FA0-DA36A07CB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9975B2-45C5-4031-B956-519B56C2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0574-0FED-4BF0-A132-6F4D482E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8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E1B4D51-EFBC-4E51-AF77-1EEEAB8AB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DF700FB-36AE-48D6-94AB-57CED0148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503033-44A3-4AB7-BA14-09A0C2532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DACBE-E86B-4BF4-9372-E42BC3383CF1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75AA96-3FB4-4582-9161-BDA296F93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FED5C8-8020-438A-91D5-EFFF9D28E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E0574-0FED-4BF0-A132-6F4D482E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9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40D404-AC7A-4078-A4E6-8CAA28CD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851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  <a:cs typeface="Arial" panose="020B0604020202020204" pitchFamily="34" charset="0"/>
              </a:rPr>
              <a:t>Efecs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  <a:cs typeface="Arial" panose="020B0604020202020204" pitchFamily="34" charset="0"/>
              </a:rPr>
              <a:t>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1A39EF-A177-44AF-8D9D-517FEFE9B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571"/>
            <a:ext cx="10515600" cy="5263462"/>
          </a:xfrm>
        </p:spPr>
        <p:txBody>
          <a:bodyPr>
            <a:normAutofit/>
          </a:bodyPr>
          <a:lstStyle/>
          <a:p>
            <a:endParaRPr lang="en-US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</a:endParaRPr>
          </a:p>
          <a:p>
            <a:endParaRPr lang="en-US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</a:endParaRPr>
          </a:p>
          <a:p>
            <a:endParaRPr lang="en-US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</a:endParaRPr>
          </a:p>
          <a:p>
            <a:endParaRPr lang="en-US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</a:endParaRPr>
          </a:p>
          <a:p>
            <a:endParaRPr lang="en-US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</a:endParaRPr>
          </a:p>
          <a:p>
            <a:endParaRPr lang="en-US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</a:endParaRPr>
          </a:p>
          <a:p>
            <a:endParaRPr lang="en-US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</a:endParaRPr>
          </a:p>
          <a:p>
            <a:endParaRPr lang="en-US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</a:endParaRPr>
          </a:p>
          <a:p>
            <a:endParaRPr lang="en-US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2F5496"/>
              </a:solidFill>
              <a:latin typeface="Times New Roman" panose="02020603050405020304" pitchFamily="18" charset="0"/>
            </a:endParaRPr>
          </a:p>
          <a:p>
            <a:endParaRPr lang="en-US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</a:endParaRPr>
          </a:p>
          <a:p>
            <a:endParaRPr lang="en-US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2F5496"/>
              </a:solidFill>
              <a:latin typeface="Times New Roman" panose="02020603050405020304" pitchFamily="18" charset="0"/>
            </a:endParaRPr>
          </a:p>
          <a:p>
            <a:endParaRPr lang="en-US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2F5496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2F5496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2F5496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2F5496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2F5496"/>
              </a:solidFill>
              <a:latin typeface="Times New Roman" panose="02020603050405020304" pitchFamily="18" charset="0"/>
            </a:endParaRPr>
          </a:p>
          <a:p>
            <a:endParaRPr lang="en-US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2F5496"/>
              </a:solidFill>
              <a:latin typeface="Times New Roman" panose="02020603050405020304" pitchFamily="18" charset="0"/>
            </a:endParaRPr>
          </a:p>
          <a:p>
            <a:endParaRPr lang="en-US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2F5496"/>
              </a:solidFill>
              <a:latin typeface="Times New Roman" panose="02020603050405020304" pitchFamily="18" charset="0"/>
            </a:endParaRPr>
          </a:p>
          <a:p>
            <a:endParaRPr lang="en-US" b="0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A8C0AB9-A962-4F76-BE37-A5FC71EB1966}"/>
              </a:ext>
            </a:extLst>
          </p:cNvPr>
          <p:cNvSpPr txBox="1"/>
          <p:nvPr/>
        </p:nvSpPr>
        <p:spPr>
          <a:xfrm>
            <a:off x="1039140" y="1429078"/>
            <a:ext cx="2938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1AAC638-A2DF-4F11-B8D7-0380B72ECA70}"/>
              </a:ext>
            </a:extLst>
          </p:cNvPr>
          <p:cNvSpPr txBox="1"/>
          <p:nvPr/>
        </p:nvSpPr>
        <p:spPr>
          <a:xfrm>
            <a:off x="1039140" y="2027704"/>
            <a:ext cx="3868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Design Decisions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DD1F273-7E5E-47DF-BD1D-50414724CA41}"/>
              </a:ext>
            </a:extLst>
          </p:cNvPr>
          <p:cNvSpPr txBox="1"/>
          <p:nvPr/>
        </p:nvSpPr>
        <p:spPr>
          <a:xfrm>
            <a:off x="1039140" y="2606175"/>
            <a:ext cx="5857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The Data Tier – </a:t>
            </a:r>
            <a:r>
              <a:rPr lang="en-US" sz="2800" b="0" i="0" u="none" strike="noStrike" baseline="0" dirty="0" err="1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Efecs</a:t>
            </a:r>
            <a:r>
              <a:rPr lang="en-US" sz="2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-Data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32BDDC4-845F-46E5-8982-407A12D552C8}"/>
              </a:ext>
            </a:extLst>
          </p:cNvPr>
          <p:cNvSpPr txBox="1"/>
          <p:nvPr/>
        </p:nvSpPr>
        <p:spPr>
          <a:xfrm>
            <a:off x="1039140" y="3178710"/>
            <a:ext cx="4381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u="none" strike="noStrike" baseline="0" dirty="0" err="1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Efecs</a:t>
            </a:r>
            <a:r>
              <a:rPr lang="en-US" sz="2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-Data Clients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ECC543-94DA-47FD-9C08-95FD1B7A9416}"/>
              </a:ext>
            </a:extLst>
          </p:cNvPr>
          <p:cNvSpPr txBox="1"/>
          <p:nvPr/>
        </p:nvSpPr>
        <p:spPr>
          <a:xfrm>
            <a:off x="1039140" y="3783272"/>
            <a:ext cx="923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  <a:cs typeface="Times New Roman" panose="02020603050405020304" pitchFamily="18" charset="0"/>
              </a:rPr>
              <a:t>Common Shared Object Types – the </a:t>
            </a:r>
            <a:r>
              <a:rPr lang="en-US" sz="2400" b="0" i="0" u="none" strike="noStrike" baseline="0" dirty="0" err="1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  <a:cs typeface="Times New Roman" panose="02020603050405020304" pitchFamily="18" charset="0"/>
              </a:rPr>
              <a:t>DataContracts</a:t>
            </a:r>
            <a:r>
              <a:rPr lang="en-US" sz="24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  <a:cs typeface="Times New Roman" panose="02020603050405020304" pitchFamily="18" charset="0"/>
              </a:rPr>
              <a:t> component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F663960-15CF-4247-B67D-A6F623DB85ED}"/>
              </a:ext>
            </a:extLst>
          </p:cNvPr>
          <p:cNvSpPr txBox="1"/>
          <p:nvPr/>
        </p:nvSpPr>
        <p:spPr>
          <a:xfrm>
            <a:off x="1039140" y="4375162"/>
            <a:ext cx="10166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Interaction between a Client and </a:t>
            </a:r>
            <a:r>
              <a:rPr lang="en-US" sz="2400" b="0" i="0" u="none" strike="noStrike" baseline="0" dirty="0" err="1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Efecs</a:t>
            </a:r>
            <a:r>
              <a:rPr lang="en-US" sz="24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-Data. The </a:t>
            </a:r>
            <a:r>
              <a:rPr lang="en-US" sz="2400" b="0" i="0" u="none" strike="noStrike" baseline="0" dirty="0" err="1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Efecs</a:t>
            </a:r>
            <a:r>
              <a:rPr lang="en-US" sz="24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 – Proxy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8B817E6-B484-4DD7-ABD4-8632A352FC30}"/>
              </a:ext>
            </a:extLst>
          </p:cNvPr>
          <p:cNvSpPr txBox="1"/>
          <p:nvPr/>
        </p:nvSpPr>
        <p:spPr>
          <a:xfrm>
            <a:off x="1039140" y="4944492"/>
            <a:ext cx="4381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The World outside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94B9E6D-F5A8-448A-A1C2-02E62A85419E}"/>
              </a:ext>
            </a:extLst>
          </p:cNvPr>
          <p:cNvSpPr txBox="1"/>
          <p:nvPr/>
        </p:nvSpPr>
        <p:spPr>
          <a:xfrm>
            <a:off x="1039140" y="5537672"/>
            <a:ext cx="4381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Design Patterns Used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8658590-89B6-4E1B-B970-A03A0F61F51F}"/>
              </a:ext>
            </a:extLst>
          </p:cNvPr>
          <p:cNvSpPr txBox="1"/>
          <p:nvPr/>
        </p:nvSpPr>
        <p:spPr>
          <a:xfrm>
            <a:off x="1039140" y="6141852"/>
            <a:ext cx="4381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Design Principles</a:t>
            </a:r>
          </a:p>
        </p:txBody>
      </p:sp>
    </p:spTree>
    <p:extLst>
      <p:ext uri="{BB962C8B-B14F-4D97-AF65-F5344CB8AC3E}">
        <p14:creationId xmlns:p14="http://schemas.microsoft.com/office/powerpoint/2010/main" val="273626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E68CA3-DBF7-486D-965B-DE830A98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algn="ctr" rtl="0"/>
            <a:r>
              <a:rPr lang="en-US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The  </a:t>
            </a:r>
            <a:r>
              <a:rPr lang="en-US" b="0" i="1" u="none" strike="noStrike" baseline="0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World</a:t>
            </a:r>
            <a:r>
              <a:rPr lang="en-US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   outside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B06F3D8-C7F6-444B-9C78-40316F3B14E0}"/>
              </a:ext>
            </a:extLst>
          </p:cNvPr>
          <p:cNvSpPr txBox="1"/>
          <p:nvPr/>
        </p:nvSpPr>
        <p:spPr>
          <a:xfrm>
            <a:off x="979714" y="1678703"/>
            <a:ext cx="8770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Asp.Net Core / .Net 6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7EBBEE7-958D-4A4F-9A0B-BC2D7123906F}"/>
              </a:ext>
            </a:extLst>
          </p:cNvPr>
          <p:cNvSpPr txBox="1"/>
          <p:nvPr/>
        </p:nvSpPr>
        <p:spPr>
          <a:xfrm>
            <a:off x="979714" y="2294712"/>
            <a:ext cx="8770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RDBMS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B86EA06-FD02-4316-8F9C-C5965495298C}"/>
              </a:ext>
            </a:extLst>
          </p:cNvPr>
          <p:cNvSpPr txBox="1"/>
          <p:nvPr/>
        </p:nvSpPr>
        <p:spPr>
          <a:xfrm>
            <a:off x="979714" y="2910720"/>
            <a:ext cx="8770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Other Web Services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051F536-F612-473B-86B8-42D5EA434E28}"/>
              </a:ext>
            </a:extLst>
          </p:cNvPr>
          <p:cNvSpPr txBox="1"/>
          <p:nvPr/>
        </p:nvSpPr>
        <p:spPr>
          <a:xfrm>
            <a:off x="979714" y="3526728"/>
            <a:ext cx="8770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JSON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45A26B0-5095-4AE6-98EC-74033DA166C3}"/>
              </a:ext>
            </a:extLst>
          </p:cNvPr>
          <p:cNvSpPr txBox="1"/>
          <p:nvPr/>
        </p:nvSpPr>
        <p:spPr>
          <a:xfrm>
            <a:off x="979714" y="4142736"/>
            <a:ext cx="8770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XML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A524BC4-6C2C-4834-AF85-882649DE5E71}"/>
              </a:ext>
            </a:extLst>
          </p:cNvPr>
          <p:cNvSpPr txBox="1"/>
          <p:nvPr/>
        </p:nvSpPr>
        <p:spPr>
          <a:xfrm>
            <a:off x="979714" y="4758745"/>
            <a:ext cx="42920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Types of client applications: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    Browser-based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    Console 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    Other …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25B9714D-884A-4CF7-8F49-96710E84C835}"/>
              </a:ext>
            </a:extLst>
          </p:cNvPr>
          <p:cNvCxnSpPr/>
          <p:nvPr/>
        </p:nvCxnSpPr>
        <p:spPr>
          <a:xfrm>
            <a:off x="5589037" y="1620247"/>
            <a:ext cx="0" cy="4859402"/>
          </a:xfrm>
          <a:prstGeom prst="line">
            <a:avLst/>
          </a:prstGeom>
          <a:ln w="317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ED076CB-B890-4F52-94ED-83E852C0DB28}"/>
              </a:ext>
            </a:extLst>
          </p:cNvPr>
          <p:cNvSpPr txBox="1"/>
          <p:nvPr/>
        </p:nvSpPr>
        <p:spPr>
          <a:xfrm>
            <a:off x="6096000" y="1678703"/>
            <a:ext cx="557503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Azure DevOps On-Prem:</a:t>
            </a:r>
          </a:p>
          <a:p>
            <a:pPr marL="344488" indent="-280988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CI/CD Pipelines</a:t>
            </a:r>
          </a:p>
          <a:p>
            <a:pPr marL="344488" indent="-280988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Source Control Repository (TFVC)</a:t>
            </a:r>
          </a:p>
          <a:p>
            <a:pPr marL="344488" indent="-280988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Artifact Server (NuGet Package)</a:t>
            </a:r>
          </a:p>
          <a:p>
            <a:pPr marL="344488" indent="-280988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Sprint Backlog Work Items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22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  <p:bldP spid="11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A49458-7ED6-40DD-BD76-32B1B75E5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erlin Sans FB" panose="020E0602020502020306" pitchFamily="34" charset="0"/>
              </a:rPr>
              <a:t>The </a:t>
            </a:r>
            <a:r>
              <a:rPr lang="en-US" sz="4800" i="1" dirty="0" err="1">
                <a:solidFill>
                  <a:schemeClr val="accent2">
                    <a:lumMod val="75000"/>
                  </a:schemeClr>
                </a:solidFill>
                <a:latin typeface="Berlin Sans FB" panose="020E0602020502020306" pitchFamily="34" charset="0"/>
              </a:rPr>
              <a:t>FcFramework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erlin Sans FB" panose="020E0602020502020306" pitchFamily="34" charset="0"/>
              </a:rPr>
              <a:t>  Common Component</a:t>
            </a:r>
            <a:endParaRPr lang="en-US" b="0" i="0" u="none" strike="noStrike" baseline="0" dirty="0">
              <a:solidFill>
                <a:schemeClr val="accent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04709DA-367F-47FA-87C7-10687387A803}"/>
              </a:ext>
            </a:extLst>
          </p:cNvPr>
          <p:cNvSpPr txBox="1"/>
          <p:nvPr/>
        </p:nvSpPr>
        <p:spPr>
          <a:xfrm>
            <a:off x="978408" y="1940783"/>
            <a:ext cx="3877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Out of the box API’s: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29A441D-40F5-4C95-BDDB-5949FB6400DA}"/>
              </a:ext>
            </a:extLst>
          </p:cNvPr>
          <p:cNvSpPr txBox="1"/>
          <p:nvPr/>
        </p:nvSpPr>
        <p:spPr>
          <a:xfrm>
            <a:off x="1286256" y="2433257"/>
            <a:ext cx="3877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Logging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CE81F6C-28D0-4AF0-B2B0-AEEF5CF9B21D}"/>
              </a:ext>
            </a:extLst>
          </p:cNvPr>
          <p:cNvSpPr txBox="1"/>
          <p:nvPr/>
        </p:nvSpPr>
        <p:spPr>
          <a:xfrm>
            <a:off x="978408" y="4162075"/>
            <a:ext cx="5559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A pluggable .NET 6 Library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4A22E89-18D4-4B6B-8675-4A4AF03AEDE5}"/>
              </a:ext>
            </a:extLst>
          </p:cNvPr>
          <p:cNvSpPr txBox="1"/>
          <p:nvPr/>
        </p:nvSpPr>
        <p:spPr>
          <a:xfrm>
            <a:off x="978408" y="4896208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Used by all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Efecs applications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35D4257-58F3-446F-AA95-15A1E8C7A583}"/>
              </a:ext>
            </a:extLst>
          </p:cNvPr>
          <p:cNvSpPr txBox="1"/>
          <p:nvPr/>
        </p:nvSpPr>
        <p:spPr>
          <a:xfrm>
            <a:off x="1286256" y="2931129"/>
            <a:ext cx="3877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Notification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84BEDD3-5B4A-48D2-9DF4-22D7B20B3654}"/>
              </a:ext>
            </a:extLst>
          </p:cNvPr>
          <p:cNvSpPr txBox="1"/>
          <p:nvPr/>
        </p:nvSpPr>
        <p:spPr>
          <a:xfrm>
            <a:off x="1286256" y="3429000"/>
            <a:ext cx="3877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Common extensions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2EA5430C-A45B-485B-B37E-A61EF1951BE6}"/>
              </a:ext>
            </a:extLst>
          </p:cNvPr>
          <p:cNvCxnSpPr>
            <a:cxnSpLocks/>
          </p:cNvCxnSpPr>
          <p:nvPr/>
        </p:nvCxnSpPr>
        <p:spPr>
          <a:xfrm>
            <a:off x="6205728" y="2337597"/>
            <a:ext cx="0" cy="3258531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424C21D-4338-4212-A553-C75007330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430" y="2994935"/>
            <a:ext cx="53287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5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  <p:bldP spid="10" grpId="0"/>
      <p:bldP spid="11" grpId="0"/>
      <p:bldP spid="1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A49458-7ED6-40DD-BD76-32B1B75E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19009" cy="958865"/>
          </a:xfrm>
        </p:spPr>
        <p:txBody>
          <a:bodyPr>
            <a:normAutofit fontScale="90000"/>
          </a:bodyPr>
          <a:lstStyle/>
          <a:p>
            <a:pPr marR="0" algn="ctr" rtl="0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erlin Sans FB" panose="020E0602020502020306" pitchFamily="34" charset="0"/>
              </a:rPr>
              <a:t>The new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Berlin Sans FB" panose="020E0602020502020306" pitchFamily="34" charset="0"/>
              </a:rPr>
              <a:t>Efecs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erlin Sans FB" panose="020E0602020502020306" pitchFamily="34" charset="0"/>
              </a:rPr>
              <a:t/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Berlin Sans FB" panose="020E0602020502020306" pitchFamily="34" charset="0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erlin Sans FB" panose="020E0602020502020306" pitchFamily="34" charset="0"/>
              </a:rPr>
              <a:t>Architecture</a:t>
            </a:r>
            <a:endParaRPr lang="en-US" b="0" i="0" u="none" strike="noStrike" baseline="0" dirty="0">
              <a:solidFill>
                <a:schemeClr val="accent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B8AA99E5-E126-4E6C-9370-9E0B9528D861}"/>
              </a:ext>
            </a:extLst>
          </p:cNvPr>
          <p:cNvCxnSpPr/>
          <p:nvPr/>
        </p:nvCxnSpPr>
        <p:spPr>
          <a:xfrm>
            <a:off x="5642593" y="1130428"/>
            <a:ext cx="0" cy="5276723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7C49AB60-C29A-4CE4-A1C2-AC1A74BBB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437" y="837107"/>
            <a:ext cx="3473608" cy="839703"/>
          </a:xfrm>
          <a:prstGeom prst="rect">
            <a:avLst/>
          </a:prstGeom>
        </p:spPr>
      </p:pic>
      <p:grpSp>
        <p:nvGrpSpPr>
          <p:cNvPr id="200" name="Group 199">
            <a:extLst>
              <a:ext uri="{FF2B5EF4-FFF2-40B4-BE49-F238E27FC236}">
                <a16:creationId xmlns:a16="http://schemas.microsoft.com/office/drawing/2014/main" xmlns="" id="{7BACFB61-C2EC-4189-92FF-60F2E7623E33}"/>
              </a:ext>
            </a:extLst>
          </p:cNvPr>
          <p:cNvGrpSpPr/>
          <p:nvPr/>
        </p:nvGrpSpPr>
        <p:grpSpPr>
          <a:xfrm>
            <a:off x="6134376" y="3669042"/>
            <a:ext cx="4800600" cy="1452562"/>
            <a:chOff x="6299200" y="1822450"/>
            <a:chExt cx="4800600" cy="1452562"/>
          </a:xfrm>
        </p:grpSpPr>
        <p:grpSp>
          <p:nvGrpSpPr>
            <p:cNvPr id="1073" name="Group 113">
              <a:extLst>
                <a:ext uri="{FF2B5EF4-FFF2-40B4-BE49-F238E27FC236}">
                  <a16:creationId xmlns:a16="http://schemas.microsoft.com/office/drawing/2014/main" xmlns="" id="{79BB34B8-79F3-4BEB-B059-CE581360A79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299200" y="1822450"/>
              <a:ext cx="4800600" cy="1452562"/>
              <a:chOff x="3946" y="1151"/>
              <a:chExt cx="3024" cy="915"/>
            </a:xfrm>
          </p:grpSpPr>
          <p:sp>
            <p:nvSpPr>
              <p:cNvPr id="1074" name="AutoShape 112">
                <a:extLst>
                  <a:ext uri="{FF2B5EF4-FFF2-40B4-BE49-F238E27FC236}">
                    <a16:creationId xmlns:a16="http://schemas.microsoft.com/office/drawing/2014/main" xmlns="" id="{62386AE1-814C-4F66-8170-470EA7B3AF7A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946" y="1151"/>
                <a:ext cx="3024" cy="9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5" name="Rectangle 114">
                <a:extLst>
                  <a:ext uri="{FF2B5EF4-FFF2-40B4-BE49-F238E27FC236}">
                    <a16:creationId xmlns:a16="http://schemas.microsoft.com/office/drawing/2014/main" xmlns="" id="{950EB3B8-AE6E-4086-917C-E3493E6EC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159"/>
                <a:ext cx="1051" cy="26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6" name="Rectangle 115">
                <a:extLst>
                  <a:ext uri="{FF2B5EF4-FFF2-40B4-BE49-F238E27FC236}">
                    <a16:creationId xmlns:a16="http://schemas.microsoft.com/office/drawing/2014/main" xmlns="" id="{1E307D76-B8DA-483E-808B-6BA855803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159"/>
                <a:ext cx="1051" cy="265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7" name="Rectangle 116">
                <a:extLst>
                  <a:ext uri="{FF2B5EF4-FFF2-40B4-BE49-F238E27FC236}">
                    <a16:creationId xmlns:a16="http://schemas.microsoft.com/office/drawing/2014/main" xmlns="" id="{CDCAE951-13A7-4403-98B5-F3DC5E4C0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0" y="1219"/>
                <a:ext cx="911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Access Control Service Proxy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8" name="Rectangle 117">
                <a:extLst>
                  <a:ext uri="{FF2B5EF4-FFF2-40B4-BE49-F238E27FC236}">
                    <a16:creationId xmlns:a16="http://schemas.microsoft.com/office/drawing/2014/main" xmlns="" id="{8341215E-153E-4E0A-B9D6-9278A9699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5" y="1289"/>
                <a:ext cx="426" cy="1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(</a:t>
                </a:r>
                <a:r>
                  <a:rPr kumimoji="0" lang="en-US" altLang="en-US" sz="800" b="0" i="0" u="none" strike="noStrike" cap="none" normalizeH="0" baseline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Acws.Proxy</a:t>
                </a: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)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9" name="Oval 118">
                <a:extLst>
                  <a:ext uri="{FF2B5EF4-FFF2-40B4-BE49-F238E27FC236}">
                    <a16:creationId xmlns:a16="http://schemas.microsoft.com/office/drawing/2014/main" xmlns="" id="{8DEB784F-7547-42F9-86DD-08AE11FEB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" y="1564"/>
                <a:ext cx="27" cy="25"/>
              </a:xfrm>
              <a:prstGeom prst="ellipse">
                <a:avLst/>
              </a:prstGeom>
              <a:solidFill>
                <a:srgbClr val="6699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0" name="Freeform 119">
                <a:extLst>
                  <a:ext uri="{FF2B5EF4-FFF2-40B4-BE49-F238E27FC236}">
                    <a16:creationId xmlns:a16="http://schemas.microsoft.com/office/drawing/2014/main" xmlns="" id="{44F132C4-C980-4F07-A888-EAF28D5F72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24" y="1429"/>
                <a:ext cx="27" cy="160"/>
              </a:xfrm>
              <a:custGeom>
                <a:avLst/>
                <a:gdLst>
                  <a:gd name="T0" fmla="*/ 48 w 96"/>
                  <a:gd name="T1" fmla="*/ 531 h 627"/>
                  <a:gd name="T2" fmla="*/ 48 w 96"/>
                  <a:gd name="T3" fmla="*/ 0 h 627"/>
                  <a:gd name="T4" fmla="*/ 48 w 96"/>
                  <a:gd name="T5" fmla="*/ 627 h 627"/>
                  <a:gd name="T6" fmla="*/ 0 w 96"/>
                  <a:gd name="T7" fmla="*/ 579 h 627"/>
                  <a:gd name="T8" fmla="*/ 48 w 96"/>
                  <a:gd name="T9" fmla="*/ 531 h 627"/>
                  <a:gd name="T10" fmla="*/ 96 w 96"/>
                  <a:gd name="T11" fmla="*/ 579 h 627"/>
                  <a:gd name="T12" fmla="*/ 48 w 96"/>
                  <a:gd name="T13" fmla="*/ 627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627">
                    <a:moveTo>
                      <a:pt x="48" y="531"/>
                    </a:moveTo>
                    <a:lnTo>
                      <a:pt x="48" y="0"/>
                    </a:lnTo>
                    <a:moveTo>
                      <a:pt x="48" y="627"/>
                    </a:moveTo>
                    <a:cubicBezTo>
                      <a:pt x="22" y="627"/>
                      <a:pt x="0" y="605"/>
                      <a:pt x="0" y="579"/>
                    </a:cubicBezTo>
                    <a:cubicBezTo>
                      <a:pt x="0" y="552"/>
                      <a:pt x="22" y="531"/>
                      <a:pt x="48" y="531"/>
                    </a:cubicBezTo>
                    <a:cubicBezTo>
                      <a:pt x="75" y="531"/>
                      <a:pt x="96" y="552"/>
                      <a:pt x="96" y="579"/>
                    </a:cubicBezTo>
                    <a:cubicBezTo>
                      <a:pt x="96" y="605"/>
                      <a:pt x="75" y="627"/>
                      <a:pt x="48" y="627"/>
                    </a:cubicBezTo>
                    <a:close/>
                  </a:path>
                </a:pathLst>
              </a:custGeom>
              <a:noFill/>
              <a:ln w="47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1" name="Oval 120">
                <a:extLst>
                  <a:ext uri="{FF2B5EF4-FFF2-40B4-BE49-F238E27FC236}">
                    <a16:creationId xmlns:a16="http://schemas.microsoft.com/office/drawing/2014/main" xmlns="" id="{595F2603-B320-43AC-A27D-4A71435F57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0" y="1564"/>
                <a:ext cx="28" cy="25"/>
              </a:xfrm>
              <a:prstGeom prst="ellipse">
                <a:avLst/>
              </a:prstGeom>
              <a:solidFill>
                <a:srgbClr val="6699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2" name="Freeform 121">
                <a:extLst>
                  <a:ext uri="{FF2B5EF4-FFF2-40B4-BE49-F238E27FC236}">
                    <a16:creationId xmlns:a16="http://schemas.microsoft.com/office/drawing/2014/main" xmlns="" id="{785BAB7F-B123-4A25-A378-86F4476B8A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20" y="1429"/>
                <a:ext cx="28" cy="160"/>
              </a:xfrm>
              <a:custGeom>
                <a:avLst/>
                <a:gdLst>
                  <a:gd name="T0" fmla="*/ 48 w 96"/>
                  <a:gd name="T1" fmla="*/ 531 h 627"/>
                  <a:gd name="T2" fmla="*/ 48 w 96"/>
                  <a:gd name="T3" fmla="*/ 0 h 627"/>
                  <a:gd name="T4" fmla="*/ 48 w 96"/>
                  <a:gd name="T5" fmla="*/ 627 h 627"/>
                  <a:gd name="T6" fmla="*/ 0 w 96"/>
                  <a:gd name="T7" fmla="*/ 579 h 627"/>
                  <a:gd name="T8" fmla="*/ 48 w 96"/>
                  <a:gd name="T9" fmla="*/ 531 h 627"/>
                  <a:gd name="T10" fmla="*/ 96 w 96"/>
                  <a:gd name="T11" fmla="*/ 579 h 627"/>
                  <a:gd name="T12" fmla="*/ 48 w 96"/>
                  <a:gd name="T13" fmla="*/ 627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627">
                    <a:moveTo>
                      <a:pt x="48" y="531"/>
                    </a:moveTo>
                    <a:lnTo>
                      <a:pt x="48" y="0"/>
                    </a:lnTo>
                    <a:moveTo>
                      <a:pt x="48" y="627"/>
                    </a:moveTo>
                    <a:cubicBezTo>
                      <a:pt x="22" y="627"/>
                      <a:pt x="0" y="605"/>
                      <a:pt x="0" y="579"/>
                    </a:cubicBezTo>
                    <a:cubicBezTo>
                      <a:pt x="0" y="552"/>
                      <a:pt x="22" y="531"/>
                      <a:pt x="48" y="531"/>
                    </a:cubicBezTo>
                    <a:cubicBezTo>
                      <a:pt x="75" y="531"/>
                      <a:pt x="96" y="552"/>
                      <a:pt x="96" y="579"/>
                    </a:cubicBezTo>
                    <a:cubicBezTo>
                      <a:pt x="96" y="605"/>
                      <a:pt x="75" y="627"/>
                      <a:pt x="48" y="627"/>
                    </a:cubicBezTo>
                    <a:close/>
                  </a:path>
                </a:pathLst>
              </a:custGeom>
              <a:noFill/>
              <a:ln w="47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3" name="Oval 122">
                <a:extLst>
                  <a:ext uri="{FF2B5EF4-FFF2-40B4-BE49-F238E27FC236}">
                    <a16:creationId xmlns:a16="http://schemas.microsoft.com/office/drawing/2014/main" xmlns="" id="{33FE9566-ACFB-49B2-8586-200A648A6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564"/>
                <a:ext cx="28" cy="25"/>
              </a:xfrm>
              <a:prstGeom prst="ellipse">
                <a:avLst/>
              </a:prstGeom>
              <a:solidFill>
                <a:srgbClr val="6699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4" name="Freeform 123">
                <a:extLst>
                  <a:ext uri="{FF2B5EF4-FFF2-40B4-BE49-F238E27FC236}">
                    <a16:creationId xmlns:a16="http://schemas.microsoft.com/office/drawing/2014/main" xmlns="" id="{D1F8351B-D123-4EE6-8477-E2F262B864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16" y="1429"/>
                <a:ext cx="28" cy="160"/>
              </a:xfrm>
              <a:custGeom>
                <a:avLst/>
                <a:gdLst>
                  <a:gd name="T0" fmla="*/ 48 w 96"/>
                  <a:gd name="T1" fmla="*/ 531 h 627"/>
                  <a:gd name="T2" fmla="*/ 48 w 96"/>
                  <a:gd name="T3" fmla="*/ 0 h 627"/>
                  <a:gd name="T4" fmla="*/ 48 w 96"/>
                  <a:gd name="T5" fmla="*/ 627 h 627"/>
                  <a:gd name="T6" fmla="*/ 0 w 96"/>
                  <a:gd name="T7" fmla="*/ 579 h 627"/>
                  <a:gd name="T8" fmla="*/ 48 w 96"/>
                  <a:gd name="T9" fmla="*/ 531 h 627"/>
                  <a:gd name="T10" fmla="*/ 96 w 96"/>
                  <a:gd name="T11" fmla="*/ 579 h 627"/>
                  <a:gd name="T12" fmla="*/ 48 w 96"/>
                  <a:gd name="T13" fmla="*/ 627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627">
                    <a:moveTo>
                      <a:pt x="48" y="531"/>
                    </a:moveTo>
                    <a:lnTo>
                      <a:pt x="48" y="0"/>
                    </a:lnTo>
                    <a:moveTo>
                      <a:pt x="48" y="627"/>
                    </a:moveTo>
                    <a:cubicBezTo>
                      <a:pt x="21" y="627"/>
                      <a:pt x="0" y="605"/>
                      <a:pt x="0" y="579"/>
                    </a:cubicBezTo>
                    <a:cubicBezTo>
                      <a:pt x="0" y="552"/>
                      <a:pt x="21" y="531"/>
                      <a:pt x="48" y="531"/>
                    </a:cubicBezTo>
                    <a:cubicBezTo>
                      <a:pt x="74" y="531"/>
                      <a:pt x="96" y="552"/>
                      <a:pt x="96" y="579"/>
                    </a:cubicBezTo>
                    <a:cubicBezTo>
                      <a:pt x="96" y="605"/>
                      <a:pt x="74" y="627"/>
                      <a:pt x="48" y="627"/>
                    </a:cubicBezTo>
                    <a:close/>
                  </a:path>
                </a:pathLst>
              </a:custGeom>
              <a:noFill/>
              <a:ln w="47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5" name="Rectangle 124">
                <a:extLst>
                  <a:ext uri="{FF2B5EF4-FFF2-40B4-BE49-F238E27FC236}">
                    <a16:creationId xmlns:a16="http://schemas.microsoft.com/office/drawing/2014/main" xmlns="" id="{EDBA2062-C807-4B91-ABB9-EB587F705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1" y="1173"/>
                <a:ext cx="968" cy="265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" name="Rectangle 125">
                <a:extLst>
                  <a:ext uri="{FF2B5EF4-FFF2-40B4-BE49-F238E27FC236}">
                    <a16:creationId xmlns:a16="http://schemas.microsoft.com/office/drawing/2014/main" xmlns="" id="{0A3EA1A8-1D8B-4788-BE8F-AC0984D56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1" y="1173"/>
                <a:ext cx="968" cy="265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7" name="Rectangle 126">
                <a:extLst>
                  <a:ext uri="{FF2B5EF4-FFF2-40B4-BE49-F238E27FC236}">
                    <a16:creationId xmlns:a16="http://schemas.microsoft.com/office/drawing/2014/main" xmlns="" id="{14AAC46E-49EE-4071-BC26-82CF7AC5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8" y="1269"/>
                <a:ext cx="518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Cost Share Web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8" name="Rectangle 127">
                <a:extLst>
                  <a:ext uri="{FF2B5EF4-FFF2-40B4-BE49-F238E27FC236}">
                    <a16:creationId xmlns:a16="http://schemas.microsoft.com/office/drawing/2014/main" xmlns="" id="{AF1ACA3C-9511-443C-9065-582491342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1" y="1631"/>
                <a:ext cx="968" cy="265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9" name="Rectangle 128">
                <a:extLst>
                  <a:ext uri="{FF2B5EF4-FFF2-40B4-BE49-F238E27FC236}">
                    <a16:creationId xmlns:a16="http://schemas.microsoft.com/office/drawing/2014/main" xmlns="" id="{2F4BF8AD-52EE-4FB5-8B74-B9F78CE4B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1" y="1631"/>
                <a:ext cx="968" cy="265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0" name="Rectangle 129">
                <a:extLst>
                  <a:ext uri="{FF2B5EF4-FFF2-40B4-BE49-F238E27FC236}">
                    <a16:creationId xmlns:a16="http://schemas.microsoft.com/office/drawing/2014/main" xmlns="" id="{2CFE7CE4-2D3E-4552-997D-558663DCF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5" y="1726"/>
                <a:ext cx="546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Cost Share Batch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1" name="Line 130">
                <a:extLst>
                  <a:ext uri="{FF2B5EF4-FFF2-40B4-BE49-F238E27FC236}">
                    <a16:creationId xmlns:a16="http://schemas.microsoft.com/office/drawing/2014/main" xmlns="" id="{0015B28D-22C2-4D8F-946C-E32913A7C4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49" y="1741"/>
                <a:ext cx="178" cy="0"/>
              </a:xfrm>
              <a:prstGeom prst="line">
                <a:avLst/>
              </a:prstGeom>
              <a:noFill/>
              <a:ln w="47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2" name="Freeform 131">
                <a:extLst>
                  <a:ext uri="{FF2B5EF4-FFF2-40B4-BE49-F238E27FC236}">
                    <a16:creationId xmlns:a16="http://schemas.microsoft.com/office/drawing/2014/main" xmlns="" id="{572F8AD7-9FB9-4E46-9C55-DE807072F0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2" y="1724"/>
                <a:ext cx="56" cy="33"/>
              </a:xfrm>
              <a:custGeom>
                <a:avLst/>
                <a:gdLst>
                  <a:gd name="T0" fmla="*/ 0 w 56"/>
                  <a:gd name="T1" fmla="*/ 0 h 33"/>
                  <a:gd name="T2" fmla="*/ 56 w 56"/>
                  <a:gd name="T3" fmla="*/ 17 h 33"/>
                  <a:gd name="T4" fmla="*/ 0 w 56"/>
                  <a:gd name="T5" fmla="*/ 33 h 33"/>
                  <a:gd name="T6" fmla="*/ 0 w 56"/>
                  <a:gd name="T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33">
                    <a:moveTo>
                      <a:pt x="0" y="0"/>
                    </a:moveTo>
                    <a:lnTo>
                      <a:pt x="56" y="17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3" name="Rectangle 132">
                <a:extLst>
                  <a:ext uri="{FF2B5EF4-FFF2-40B4-BE49-F238E27FC236}">
                    <a16:creationId xmlns:a16="http://schemas.microsoft.com/office/drawing/2014/main" xmlns="" id="{FC89964A-3C72-4073-B9DE-8DBF5C246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631"/>
                <a:ext cx="1051" cy="26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4" name="Rectangle 133">
                <a:extLst>
                  <a:ext uri="{FF2B5EF4-FFF2-40B4-BE49-F238E27FC236}">
                    <a16:creationId xmlns:a16="http://schemas.microsoft.com/office/drawing/2014/main" xmlns="" id="{8CD8085A-F11A-49B5-ADE5-C2980C1CB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631"/>
                <a:ext cx="1051" cy="265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5" name="Rectangle 134">
                <a:extLst>
                  <a:ext uri="{FF2B5EF4-FFF2-40B4-BE49-F238E27FC236}">
                    <a16:creationId xmlns:a16="http://schemas.microsoft.com/office/drawing/2014/main" xmlns="" id="{E4A8B151-A6A1-4C4F-9B7C-49863EBD1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7" y="1689"/>
                <a:ext cx="791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eFECS Data Service Proxy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6" name="Rectangle 135">
                <a:extLst>
                  <a:ext uri="{FF2B5EF4-FFF2-40B4-BE49-F238E27FC236}">
                    <a16:creationId xmlns:a16="http://schemas.microsoft.com/office/drawing/2014/main" xmlns="" id="{30009071-924C-4C5F-95CF-A5E99EFE5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5" y="1762"/>
                <a:ext cx="425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(</a:t>
                </a:r>
                <a:r>
                  <a:rPr kumimoji="0" lang="en-US" altLang="en-US" sz="800" b="0" i="0" u="none" strike="noStrike" cap="none" normalizeH="0" baseline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Edws.Proxy</a:t>
                </a: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)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7" name="Oval 136">
                <a:extLst>
                  <a:ext uri="{FF2B5EF4-FFF2-40B4-BE49-F238E27FC236}">
                    <a16:creationId xmlns:a16="http://schemas.microsoft.com/office/drawing/2014/main" xmlns="" id="{7517C595-4AE9-4747-AB2E-C0D531FE44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" y="2036"/>
                <a:ext cx="27" cy="24"/>
              </a:xfrm>
              <a:prstGeom prst="ellipse">
                <a:avLst/>
              </a:prstGeom>
              <a:solidFill>
                <a:srgbClr val="6699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8" name="Freeform 137">
                <a:extLst>
                  <a:ext uri="{FF2B5EF4-FFF2-40B4-BE49-F238E27FC236}">
                    <a16:creationId xmlns:a16="http://schemas.microsoft.com/office/drawing/2014/main" xmlns="" id="{16B001A7-BDC3-47C7-8D90-C62D76C1FE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24" y="1900"/>
                <a:ext cx="27" cy="160"/>
              </a:xfrm>
              <a:custGeom>
                <a:avLst/>
                <a:gdLst>
                  <a:gd name="T0" fmla="*/ 48 w 96"/>
                  <a:gd name="T1" fmla="*/ 531 h 627"/>
                  <a:gd name="T2" fmla="*/ 48 w 96"/>
                  <a:gd name="T3" fmla="*/ 0 h 627"/>
                  <a:gd name="T4" fmla="*/ 48 w 96"/>
                  <a:gd name="T5" fmla="*/ 627 h 627"/>
                  <a:gd name="T6" fmla="*/ 0 w 96"/>
                  <a:gd name="T7" fmla="*/ 579 h 627"/>
                  <a:gd name="T8" fmla="*/ 48 w 96"/>
                  <a:gd name="T9" fmla="*/ 531 h 627"/>
                  <a:gd name="T10" fmla="*/ 96 w 96"/>
                  <a:gd name="T11" fmla="*/ 579 h 627"/>
                  <a:gd name="T12" fmla="*/ 48 w 96"/>
                  <a:gd name="T13" fmla="*/ 627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627">
                    <a:moveTo>
                      <a:pt x="48" y="531"/>
                    </a:moveTo>
                    <a:lnTo>
                      <a:pt x="48" y="0"/>
                    </a:lnTo>
                    <a:moveTo>
                      <a:pt x="48" y="627"/>
                    </a:moveTo>
                    <a:cubicBezTo>
                      <a:pt x="22" y="627"/>
                      <a:pt x="0" y="606"/>
                      <a:pt x="0" y="579"/>
                    </a:cubicBezTo>
                    <a:cubicBezTo>
                      <a:pt x="0" y="553"/>
                      <a:pt x="22" y="531"/>
                      <a:pt x="48" y="531"/>
                    </a:cubicBezTo>
                    <a:cubicBezTo>
                      <a:pt x="75" y="531"/>
                      <a:pt x="96" y="553"/>
                      <a:pt x="96" y="579"/>
                    </a:cubicBezTo>
                    <a:cubicBezTo>
                      <a:pt x="96" y="606"/>
                      <a:pt x="75" y="627"/>
                      <a:pt x="48" y="627"/>
                    </a:cubicBezTo>
                    <a:close/>
                  </a:path>
                </a:pathLst>
              </a:custGeom>
              <a:noFill/>
              <a:ln w="47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9" name="Oval 138">
                <a:extLst>
                  <a:ext uri="{FF2B5EF4-FFF2-40B4-BE49-F238E27FC236}">
                    <a16:creationId xmlns:a16="http://schemas.microsoft.com/office/drawing/2014/main" xmlns="" id="{E1B49CA9-6A2E-4822-80D5-1D8C6D0CD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0" y="2036"/>
                <a:ext cx="28" cy="24"/>
              </a:xfrm>
              <a:prstGeom prst="ellipse">
                <a:avLst/>
              </a:prstGeom>
              <a:solidFill>
                <a:srgbClr val="6699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0" name="Freeform 139">
                <a:extLst>
                  <a:ext uri="{FF2B5EF4-FFF2-40B4-BE49-F238E27FC236}">
                    <a16:creationId xmlns:a16="http://schemas.microsoft.com/office/drawing/2014/main" xmlns="" id="{4450BFF6-7072-4B7A-A907-F2D74751D4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20" y="1900"/>
                <a:ext cx="28" cy="160"/>
              </a:xfrm>
              <a:custGeom>
                <a:avLst/>
                <a:gdLst>
                  <a:gd name="T0" fmla="*/ 48 w 96"/>
                  <a:gd name="T1" fmla="*/ 531 h 627"/>
                  <a:gd name="T2" fmla="*/ 48 w 96"/>
                  <a:gd name="T3" fmla="*/ 0 h 627"/>
                  <a:gd name="T4" fmla="*/ 48 w 96"/>
                  <a:gd name="T5" fmla="*/ 627 h 627"/>
                  <a:gd name="T6" fmla="*/ 0 w 96"/>
                  <a:gd name="T7" fmla="*/ 579 h 627"/>
                  <a:gd name="T8" fmla="*/ 48 w 96"/>
                  <a:gd name="T9" fmla="*/ 531 h 627"/>
                  <a:gd name="T10" fmla="*/ 96 w 96"/>
                  <a:gd name="T11" fmla="*/ 579 h 627"/>
                  <a:gd name="T12" fmla="*/ 48 w 96"/>
                  <a:gd name="T13" fmla="*/ 627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627">
                    <a:moveTo>
                      <a:pt x="48" y="531"/>
                    </a:moveTo>
                    <a:lnTo>
                      <a:pt x="48" y="0"/>
                    </a:lnTo>
                    <a:moveTo>
                      <a:pt x="48" y="627"/>
                    </a:moveTo>
                    <a:cubicBezTo>
                      <a:pt x="22" y="627"/>
                      <a:pt x="0" y="606"/>
                      <a:pt x="0" y="579"/>
                    </a:cubicBezTo>
                    <a:cubicBezTo>
                      <a:pt x="0" y="553"/>
                      <a:pt x="22" y="531"/>
                      <a:pt x="48" y="531"/>
                    </a:cubicBezTo>
                    <a:cubicBezTo>
                      <a:pt x="75" y="531"/>
                      <a:pt x="96" y="553"/>
                      <a:pt x="96" y="579"/>
                    </a:cubicBezTo>
                    <a:cubicBezTo>
                      <a:pt x="96" y="606"/>
                      <a:pt x="75" y="627"/>
                      <a:pt x="48" y="627"/>
                    </a:cubicBezTo>
                    <a:close/>
                  </a:path>
                </a:pathLst>
              </a:custGeom>
              <a:noFill/>
              <a:ln w="47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1" name="Oval 140">
                <a:extLst>
                  <a:ext uri="{FF2B5EF4-FFF2-40B4-BE49-F238E27FC236}">
                    <a16:creationId xmlns:a16="http://schemas.microsoft.com/office/drawing/2014/main" xmlns="" id="{6D2D638F-FF7C-4D2C-B6B0-5FD20A079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2036"/>
                <a:ext cx="28" cy="24"/>
              </a:xfrm>
              <a:prstGeom prst="ellipse">
                <a:avLst/>
              </a:prstGeom>
              <a:solidFill>
                <a:srgbClr val="6699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2" name="Freeform 141">
                <a:extLst>
                  <a:ext uri="{FF2B5EF4-FFF2-40B4-BE49-F238E27FC236}">
                    <a16:creationId xmlns:a16="http://schemas.microsoft.com/office/drawing/2014/main" xmlns="" id="{69A24AD6-AE70-4F3F-BE7C-43987A02E1B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16" y="1900"/>
                <a:ext cx="28" cy="160"/>
              </a:xfrm>
              <a:custGeom>
                <a:avLst/>
                <a:gdLst>
                  <a:gd name="T0" fmla="*/ 48 w 96"/>
                  <a:gd name="T1" fmla="*/ 531 h 627"/>
                  <a:gd name="T2" fmla="*/ 48 w 96"/>
                  <a:gd name="T3" fmla="*/ 0 h 627"/>
                  <a:gd name="T4" fmla="*/ 48 w 96"/>
                  <a:gd name="T5" fmla="*/ 627 h 627"/>
                  <a:gd name="T6" fmla="*/ 0 w 96"/>
                  <a:gd name="T7" fmla="*/ 579 h 627"/>
                  <a:gd name="T8" fmla="*/ 48 w 96"/>
                  <a:gd name="T9" fmla="*/ 531 h 627"/>
                  <a:gd name="T10" fmla="*/ 96 w 96"/>
                  <a:gd name="T11" fmla="*/ 579 h 627"/>
                  <a:gd name="T12" fmla="*/ 48 w 96"/>
                  <a:gd name="T13" fmla="*/ 627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627">
                    <a:moveTo>
                      <a:pt x="48" y="531"/>
                    </a:moveTo>
                    <a:lnTo>
                      <a:pt x="48" y="0"/>
                    </a:lnTo>
                    <a:moveTo>
                      <a:pt x="48" y="627"/>
                    </a:moveTo>
                    <a:cubicBezTo>
                      <a:pt x="21" y="627"/>
                      <a:pt x="0" y="606"/>
                      <a:pt x="0" y="579"/>
                    </a:cubicBezTo>
                    <a:cubicBezTo>
                      <a:pt x="0" y="553"/>
                      <a:pt x="21" y="531"/>
                      <a:pt x="48" y="531"/>
                    </a:cubicBezTo>
                    <a:cubicBezTo>
                      <a:pt x="74" y="531"/>
                      <a:pt x="96" y="553"/>
                      <a:pt x="96" y="579"/>
                    </a:cubicBezTo>
                    <a:cubicBezTo>
                      <a:pt x="96" y="606"/>
                      <a:pt x="74" y="627"/>
                      <a:pt x="48" y="627"/>
                    </a:cubicBezTo>
                    <a:close/>
                  </a:path>
                </a:pathLst>
              </a:custGeom>
              <a:noFill/>
              <a:ln w="47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" name="Rectangle 142">
                <a:extLst>
                  <a:ext uri="{FF2B5EF4-FFF2-40B4-BE49-F238E27FC236}">
                    <a16:creationId xmlns:a16="http://schemas.microsoft.com/office/drawing/2014/main" xmlns="" id="{1DAB3789-CC7F-44D4-AFC5-678EFE721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8" y="1683"/>
                <a:ext cx="304" cy="1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7" name="Line 146">
                <a:extLst>
                  <a:ext uri="{FF2B5EF4-FFF2-40B4-BE49-F238E27FC236}">
                    <a16:creationId xmlns:a16="http://schemas.microsoft.com/office/drawing/2014/main" xmlns="" id="{FEA76D58-A6D1-4A51-A45B-83256D87E7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6" y="1259"/>
                <a:ext cx="228" cy="0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" name="Freeform 147">
                <a:extLst>
                  <a:ext uri="{FF2B5EF4-FFF2-40B4-BE49-F238E27FC236}">
                    <a16:creationId xmlns:a16="http://schemas.microsoft.com/office/drawing/2014/main" xmlns="" id="{640FD219-FAF7-4F36-B44E-C548654ADD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0" y="1244"/>
                <a:ext cx="51" cy="30"/>
              </a:xfrm>
              <a:custGeom>
                <a:avLst/>
                <a:gdLst>
                  <a:gd name="T0" fmla="*/ 0 w 51"/>
                  <a:gd name="T1" fmla="*/ 0 h 30"/>
                  <a:gd name="T2" fmla="*/ 51 w 51"/>
                  <a:gd name="T3" fmla="*/ 15 h 30"/>
                  <a:gd name="T4" fmla="*/ 0 w 51"/>
                  <a:gd name="T5" fmla="*/ 30 h 30"/>
                  <a:gd name="T6" fmla="*/ 0 w 51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30">
                    <a:moveTo>
                      <a:pt x="0" y="0"/>
                    </a:moveTo>
                    <a:lnTo>
                      <a:pt x="51" y="15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3" name="Freeform 148">
                <a:extLst>
                  <a:ext uri="{FF2B5EF4-FFF2-40B4-BE49-F238E27FC236}">
                    <a16:creationId xmlns:a16="http://schemas.microsoft.com/office/drawing/2014/main" xmlns="" id="{CA8A1EA3-83FD-43FC-97D8-796615F24B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3" y="1368"/>
                <a:ext cx="181" cy="342"/>
              </a:xfrm>
              <a:custGeom>
                <a:avLst/>
                <a:gdLst>
                  <a:gd name="T0" fmla="*/ 0 w 181"/>
                  <a:gd name="T1" fmla="*/ 342 h 342"/>
                  <a:gd name="T2" fmla="*/ 87 w 181"/>
                  <a:gd name="T3" fmla="*/ 342 h 342"/>
                  <a:gd name="T4" fmla="*/ 87 w 181"/>
                  <a:gd name="T5" fmla="*/ 0 h 342"/>
                  <a:gd name="T6" fmla="*/ 181 w 181"/>
                  <a:gd name="T7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1" h="342">
                    <a:moveTo>
                      <a:pt x="0" y="342"/>
                    </a:moveTo>
                    <a:lnTo>
                      <a:pt x="87" y="342"/>
                    </a:lnTo>
                    <a:lnTo>
                      <a:pt x="87" y="0"/>
                    </a:lnTo>
                    <a:lnTo>
                      <a:pt x="181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4" name="Freeform 149">
                <a:extLst>
                  <a:ext uri="{FF2B5EF4-FFF2-40B4-BE49-F238E27FC236}">
                    <a16:creationId xmlns:a16="http://schemas.microsoft.com/office/drawing/2014/main" xmlns="" id="{B982C440-87AB-4A21-B61C-B3884C3326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6" y="1695"/>
                <a:ext cx="51" cy="31"/>
              </a:xfrm>
              <a:custGeom>
                <a:avLst/>
                <a:gdLst>
                  <a:gd name="T0" fmla="*/ 51 w 51"/>
                  <a:gd name="T1" fmla="*/ 31 h 31"/>
                  <a:gd name="T2" fmla="*/ 0 w 51"/>
                  <a:gd name="T3" fmla="*/ 15 h 31"/>
                  <a:gd name="T4" fmla="*/ 51 w 51"/>
                  <a:gd name="T5" fmla="*/ 0 h 31"/>
                  <a:gd name="T6" fmla="*/ 51 w 51"/>
                  <a:gd name="T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31">
                    <a:moveTo>
                      <a:pt x="51" y="31"/>
                    </a:moveTo>
                    <a:lnTo>
                      <a:pt x="0" y="15"/>
                    </a:lnTo>
                    <a:lnTo>
                      <a:pt x="51" y="0"/>
                    </a:lnTo>
                    <a:lnTo>
                      <a:pt x="51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5" name="Freeform 150">
                <a:extLst>
                  <a:ext uri="{FF2B5EF4-FFF2-40B4-BE49-F238E27FC236}">
                    <a16:creationId xmlns:a16="http://schemas.microsoft.com/office/drawing/2014/main" xmlns="" id="{5AEF3983-6594-4776-85DE-05E8986A5D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0" y="1353"/>
                <a:ext cx="51" cy="30"/>
              </a:xfrm>
              <a:custGeom>
                <a:avLst/>
                <a:gdLst>
                  <a:gd name="T0" fmla="*/ 0 w 51"/>
                  <a:gd name="T1" fmla="*/ 0 h 30"/>
                  <a:gd name="T2" fmla="*/ 51 w 51"/>
                  <a:gd name="T3" fmla="*/ 15 h 30"/>
                  <a:gd name="T4" fmla="*/ 0 w 51"/>
                  <a:gd name="T5" fmla="*/ 30 h 30"/>
                  <a:gd name="T6" fmla="*/ 0 w 51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30">
                    <a:moveTo>
                      <a:pt x="0" y="0"/>
                    </a:moveTo>
                    <a:lnTo>
                      <a:pt x="51" y="15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6" name="Line 151">
                <a:extLst>
                  <a:ext uri="{FF2B5EF4-FFF2-40B4-BE49-F238E27FC236}">
                    <a16:creationId xmlns:a16="http://schemas.microsoft.com/office/drawing/2014/main" xmlns="" id="{C0417970-3C5A-4FDF-A0B6-962106A1F5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3" y="1815"/>
                <a:ext cx="181" cy="0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7" name="Freeform 152">
                <a:extLst>
                  <a:ext uri="{FF2B5EF4-FFF2-40B4-BE49-F238E27FC236}">
                    <a16:creationId xmlns:a16="http://schemas.microsoft.com/office/drawing/2014/main" xmlns="" id="{71037396-B841-47AD-AE4B-2959B498B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6" y="1800"/>
                <a:ext cx="51" cy="30"/>
              </a:xfrm>
              <a:custGeom>
                <a:avLst/>
                <a:gdLst>
                  <a:gd name="T0" fmla="*/ 51 w 51"/>
                  <a:gd name="T1" fmla="*/ 30 h 30"/>
                  <a:gd name="T2" fmla="*/ 0 w 51"/>
                  <a:gd name="T3" fmla="*/ 15 h 30"/>
                  <a:gd name="T4" fmla="*/ 51 w 51"/>
                  <a:gd name="T5" fmla="*/ 0 h 30"/>
                  <a:gd name="T6" fmla="*/ 51 w 51"/>
                  <a:gd name="T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30">
                    <a:moveTo>
                      <a:pt x="51" y="30"/>
                    </a:moveTo>
                    <a:lnTo>
                      <a:pt x="0" y="15"/>
                    </a:lnTo>
                    <a:lnTo>
                      <a:pt x="51" y="0"/>
                    </a:lnTo>
                    <a:lnTo>
                      <a:pt x="51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8" name="Freeform 153">
                <a:extLst>
                  <a:ext uri="{FF2B5EF4-FFF2-40B4-BE49-F238E27FC236}">
                    <a16:creationId xmlns:a16="http://schemas.microsoft.com/office/drawing/2014/main" xmlns="" id="{567A71E1-97EC-4AFE-AB89-1666CBF09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0" y="1800"/>
                <a:ext cx="51" cy="30"/>
              </a:xfrm>
              <a:custGeom>
                <a:avLst/>
                <a:gdLst>
                  <a:gd name="T0" fmla="*/ 0 w 51"/>
                  <a:gd name="T1" fmla="*/ 0 h 30"/>
                  <a:gd name="T2" fmla="*/ 51 w 51"/>
                  <a:gd name="T3" fmla="*/ 15 h 30"/>
                  <a:gd name="T4" fmla="*/ 0 w 51"/>
                  <a:gd name="T5" fmla="*/ 30 h 30"/>
                  <a:gd name="T6" fmla="*/ 0 w 51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30">
                    <a:moveTo>
                      <a:pt x="0" y="0"/>
                    </a:moveTo>
                    <a:lnTo>
                      <a:pt x="51" y="15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xmlns="" id="{393732BB-7EE3-43C1-9824-3CF886325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34558" y="2613342"/>
              <a:ext cx="670560" cy="358140"/>
            </a:xfrm>
            <a:prstGeom prst="rect">
              <a:avLst/>
            </a:prstGeom>
          </p:spPr>
        </p:pic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xmlns="" id="{CAE1E0B5-FA3D-4898-B092-A96CA33F418B}"/>
              </a:ext>
            </a:extLst>
          </p:cNvPr>
          <p:cNvGrpSpPr/>
          <p:nvPr/>
        </p:nvGrpSpPr>
        <p:grpSpPr>
          <a:xfrm>
            <a:off x="6134376" y="5206058"/>
            <a:ext cx="5020945" cy="1412875"/>
            <a:chOff x="6299200" y="5251451"/>
            <a:chExt cx="5020945" cy="1412875"/>
          </a:xfrm>
        </p:grpSpPr>
        <p:grpSp>
          <p:nvGrpSpPr>
            <p:cNvPr id="1119" name="Group 156">
              <a:extLst>
                <a:ext uri="{FF2B5EF4-FFF2-40B4-BE49-F238E27FC236}">
                  <a16:creationId xmlns:a16="http://schemas.microsoft.com/office/drawing/2014/main" xmlns="" id="{7B17883A-2532-412B-9B71-E30763DBBF7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299200" y="5251451"/>
              <a:ext cx="4735513" cy="1412875"/>
              <a:chOff x="3951" y="3308"/>
              <a:chExt cx="2983" cy="890"/>
            </a:xfrm>
          </p:grpSpPr>
          <p:sp>
            <p:nvSpPr>
              <p:cNvPr id="1120" name="AutoShape 155">
                <a:extLst>
                  <a:ext uri="{FF2B5EF4-FFF2-40B4-BE49-F238E27FC236}">
                    <a16:creationId xmlns:a16="http://schemas.microsoft.com/office/drawing/2014/main" xmlns="" id="{30BC12CF-CD0D-4709-8F9B-536C3CBD1E0C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951" y="3308"/>
                <a:ext cx="2983" cy="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3" name="Rectangle 157">
                <a:extLst>
                  <a:ext uri="{FF2B5EF4-FFF2-40B4-BE49-F238E27FC236}">
                    <a16:creationId xmlns:a16="http://schemas.microsoft.com/office/drawing/2014/main" xmlns="" id="{A24405EB-919D-4BD7-A147-F4CA1EE158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3315"/>
                <a:ext cx="1037" cy="25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4" name="Rectangle 158">
                <a:extLst>
                  <a:ext uri="{FF2B5EF4-FFF2-40B4-BE49-F238E27FC236}">
                    <a16:creationId xmlns:a16="http://schemas.microsoft.com/office/drawing/2014/main" xmlns="" id="{62F47A8D-0C93-4319-9D25-6BB55881F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3315"/>
                <a:ext cx="1037" cy="257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5" name="Rectangle 159">
                <a:extLst>
                  <a:ext uri="{FF2B5EF4-FFF2-40B4-BE49-F238E27FC236}">
                    <a16:creationId xmlns:a16="http://schemas.microsoft.com/office/drawing/2014/main" xmlns="" id="{DC6C1162-9CAD-4E33-9A16-80F569B87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8" y="3372"/>
                <a:ext cx="894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Access Control Service Proxy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6" name="Rectangle 160">
                <a:extLst>
                  <a:ext uri="{FF2B5EF4-FFF2-40B4-BE49-F238E27FC236}">
                    <a16:creationId xmlns:a16="http://schemas.microsoft.com/office/drawing/2014/main" xmlns="" id="{A1C8F9A3-D209-45CC-A4EE-F748FAA24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3442"/>
                <a:ext cx="420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(</a:t>
                </a:r>
                <a:r>
                  <a:rPr kumimoji="0" lang="en-US" altLang="en-US" sz="800" b="0" i="0" u="none" strike="noStrike" cap="none" normalizeH="0" baseline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Acws.Proxy</a:t>
                </a: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)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7" name="Oval 161">
                <a:extLst>
                  <a:ext uri="{FF2B5EF4-FFF2-40B4-BE49-F238E27FC236}">
                    <a16:creationId xmlns:a16="http://schemas.microsoft.com/office/drawing/2014/main" xmlns="" id="{C552E457-3DC8-4684-B4FD-98583ADB4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3" y="3709"/>
                <a:ext cx="27" cy="24"/>
              </a:xfrm>
              <a:prstGeom prst="ellipse">
                <a:avLst/>
              </a:prstGeom>
              <a:solidFill>
                <a:srgbClr val="6699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8" name="Freeform 162">
                <a:extLst>
                  <a:ext uri="{FF2B5EF4-FFF2-40B4-BE49-F238E27FC236}">
                    <a16:creationId xmlns:a16="http://schemas.microsoft.com/office/drawing/2014/main" xmlns="" id="{AE9A83EC-8D76-4C45-91B5-8692A9C07D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23" y="3577"/>
                <a:ext cx="27" cy="156"/>
              </a:xfrm>
              <a:custGeom>
                <a:avLst/>
                <a:gdLst>
                  <a:gd name="T0" fmla="*/ 48 w 96"/>
                  <a:gd name="T1" fmla="*/ 531 h 627"/>
                  <a:gd name="T2" fmla="*/ 48 w 96"/>
                  <a:gd name="T3" fmla="*/ 0 h 627"/>
                  <a:gd name="T4" fmla="*/ 48 w 96"/>
                  <a:gd name="T5" fmla="*/ 627 h 627"/>
                  <a:gd name="T6" fmla="*/ 0 w 96"/>
                  <a:gd name="T7" fmla="*/ 579 h 627"/>
                  <a:gd name="T8" fmla="*/ 48 w 96"/>
                  <a:gd name="T9" fmla="*/ 531 h 627"/>
                  <a:gd name="T10" fmla="*/ 96 w 96"/>
                  <a:gd name="T11" fmla="*/ 579 h 627"/>
                  <a:gd name="T12" fmla="*/ 48 w 96"/>
                  <a:gd name="T13" fmla="*/ 627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627">
                    <a:moveTo>
                      <a:pt x="48" y="531"/>
                    </a:moveTo>
                    <a:lnTo>
                      <a:pt x="48" y="0"/>
                    </a:lnTo>
                    <a:moveTo>
                      <a:pt x="48" y="627"/>
                    </a:moveTo>
                    <a:cubicBezTo>
                      <a:pt x="22" y="627"/>
                      <a:pt x="0" y="605"/>
                      <a:pt x="0" y="579"/>
                    </a:cubicBezTo>
                    <a:cubicBezTo>
                      <a:pt x="0" y="552"/>
                      <a:pt x="22" y="531"/>
                      <a:pt x="48" y="531"/>
                    </a:cubicBezTo>
                    <a:cubicBezTo>
                      <a:pt x="75" y="531"/>
                      <a:pt x="96" y="552"/>
                      <a:pt x="96" y="579"/>
                    </a:cubicBezTo>
                    <a:cubicBezTo>
                      <a:pt x="96" y="605"/>
                      <a:pt x="75" y="627"/>
                      <a:pt x="48" y="627"/>
                    </a:cubicBezTo>
                    <a:close/>
                  </a:path>
                </a:pathLst>
              </a:custGeom>
              <a:noFill/>
              <a:ln w="47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9" name="Oval 163">
                <a:extLst>
                  <a:ext uri="{FF2B5EF4-FFF2-40B4-BE49-F238E27FC236}">
                    <a16:creationId xmlns:a16="http://schemas.microsoft.com/office/drawing/2014/main" xmlns="" id="{1C9587F9-E373-465C-8BE9-FE47A7E091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7" y="3709"/>
                <a:ext cx="28" cy="24"/>
              </a:xfrm>
              <a:prstGeom prst="ellipse">
                <a:avLst/>
              </a:prstGeom>
              <a:solidFill>
                <a:srgbClr val="6699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0" name="Freeform 164">
                <a:extLst>
                  <a:ext uri="{FF2B5EF4-FFF2-40B4-BE49-F238E27FC236}">
                    <a16:creationId xmlns:a16="http://schemas.microsoft.com/office/drawing/2014/main" xmlns="" id="{5C275BC0-7877-4786-80B4-5D68798D20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17" y="3577"/>
                <a:ext cx="28" cy="156"/>
              </a:xfrm>
              <a:custGeom>
                <a:avLst/>
                <a:gdLst>
                  <a:gd name="T0" fmla="*/ 48 w 96"/>
                  <a:gd name="T1" fmla="*/ 531 h 627"/>
                  <a:gd name="T2" fmla="*/ 48 w 96"/>
                  <a:gd name="T3" fmla="*/ 0 h 627"/>
                  <a:gd name="T4" fmla="*/ 48 w 96"/>
                  <a:gd name="T5" fmla="*/ 627 h 627"/>
                  <a:gd name="T6" fmla="*/ 0 w 96"/>
                  <a:gd name="T7" fmla="*/ 579 h 627"/>
                  <a:gd name="T8" fmla="*/ 48 w 96"/>
                  <a:gd name="T9" fmla="*/ 531 h 627"/>
                  <a:gd name="T10" fmla="*/ 96 w 96"/>
                  <a:gd name="T11" fmla="*/ 579 h 627"/>
                  <a:gd name="T12" fmla="*/ 48 w 96"/>
                  <a:gd name="T13" fmla="*/ 627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627">
                    <a:moveTo>
                      <a:pt x="48" y="531"/>
                    </a:moveTo>
                    <a:lnTo>
                      <a:pt x="48" y="0"/>
                    </a:lnTo>
                    <a:moveTo>
                      <a:pt x="48" y="627"/>
                    </a:moveTo>
                    <a:cubicBezTo>
                      <a:pt x="22" y="627"/>
                      <a:pt x="0" y="605"/>
                      <a:pt x="0" y="579"/>
                    </a:cubicBezTo>
                    <a:cubicBezTo>
                      <a:pt x="0" y="552"/>
                      <a:pt x="22" y="531"/>
                      <a:pt x="48" y="531"/>
                    </a:cubicBezTo>
                    <a:cubicBezTo>
                      <a:pt x="75" y="531"/>
                      <a:pt x="96" y="552"/>
                      <a:pt x="96" y="579"/>
                    </a:cubicBezTo>
                    <a:cubicBezTo>
                      <a:pt x="96" y="605"/>
                      <a:pt x="75" y="627"/>
                      <a:pt x="48" y="627"/>
                    </a:cubicBezTo>
                    <a:close/>
                  </a:path>
                </a:pathLst>
              </a:custGeom>
              <a:noFill/>
              <a:ln w="47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1" name="Oval 165">
                <a:extLst>
                  <a:ext uri="{FF2B5EF4-FFF2-40B4-BE49-F238E27FC236}">
                    <a16:creationId xmlns:a16="http://schemas.microsoft.com/office/drawing/2014/main" xmlns="" id="{A761F1C3-15EA-44D8-820F-F814CE0ABF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3709"/>
                <a:ext cx="27" cy="24"/>
              </a:xfrm>
              <a:prstGeom prst="ellipse">
                <a:avLst/>
              </a:prstGeom>
              <a:solidFill>
                <a:srgbClr val="6699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2" name="Freeform 166">
                <a:extLst>
                  <a:ext uri="{FF2B5EF4-FFF2-40B4-BE49-F238E27FC236}">
                    <a16:creationId xmlns:a16="http://schemas.microsoft.com/office/drawing/2014/main" xmlns="" id="{4071BA9F-4D72-4549-8F5D-BF0CBDD4CB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13" y="3577"/>
                <a:ext cx="27" cy="156"/>
              </a:xfrm>
              <a:custGeom>
                <a:avLst/>
                <a:gdLst>
                  <a:gd name="T0" fmla="*/ 48 w 96"/>
                  <a:gd name="T1" fmla="*/ 531 h 627"/>
                  <a:gd name="T2" fmla="*/ 48 w 96"/>
                  <a:gd name="T3" fmla="*/ 0 h 627"/>
                  <a:gd name="T4" fmla="*/ 48 w 96"/>
                  <a:gd name="T5" fmla="*/ 627 h 627"/>
                  <a:gd name="T6" fmla="*/ 0 w 96"/>
                  <a:gd name="T7" fmla="*/ 579 h 627"/>
                  <a:gd name="T8" fmla="*/ 48 w 96"/>
                  <a:gd name="T9" fmla="*/ 531 h 627"/>
                  <a:gd name="T10" fmla="*/ 96 w 96"/>
                  <a:gd name="T11" fmla="*/ 579 h 627"/>
                  <a:gd name="T12" fmla="*/ 48 w 96"/>
                  <a:gd name="T13" fmla="*/ 627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627">
                    <a:moveTo>
                      <a:pt x="48" y="531"/>
                    </a:moveTo>
                    <a:lnTo>
                      <a:pt x="48" y="0"/>
                    </a:lnTo>
                    <a:moveTo>
                      <a:pt x="48" y="627"/>
                    </a:moveTo>
                    <a:cubicBezTo>
                      <a:pt x="21" y="627"/>
                      <a:pt x="0" y="605"/>
                      <a:pt x="0" y="579"/>
                    </a:cubicBezTo>
                    <a:cubicBezTo>
                      <a:pt x="0" y="552"/>
                      <a:pt x="21" y="531"/>
                      <a:pt x="48" y="531"/>
                    </a:cubicBezTo>
                    <a:cubicBezTo>
                      <a:pt x="74" y="531"/>
                      <a:pt x="96" y="552"/>
                      <a:pt x="96" y="579"/>
                    </a:cubicBezTo>
                    <a:cubicBezTo>
                      <a:pt x="96" y="605"/>
                      <a:pt x="74" y="627"/>
                      <a:pt x="48" y="627"/>
                    </a:cubicBezTo>
                    <a:close/>
                  </a:path>
                </a:pathLst>
              </a:custGeom>
              <a:noFill/>
              <a:ln w="47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3" name="Rectangle 167">
                <a:extLst>
                  <a:ext uri="{FF2B5EF4-FFF2-40B4-BE49-F238E27FC236}">
                    <a16:creationId xmlns:a16="http://schemas.microsoft.com/office/drawing/2014/main" xmlns="" id="{B5FAAC8B-0350-4738-9F11-D4CFE29F2A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3" y="3329"/>
                <a:ext cx="955" cy="257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4" name="Rectangle 168">
                <a:extLst>
                  <a:ext uri="{FF2B5EF4-FFF2-40B4-BE49-F238E27FC236}">
                    <a16:creationId xmlns:a16="http://schemas.microsoft.com/office/drawing/2014/main" xmlns="" id="{55F5B3CB-BFFA-4D8E-BD1A-179AA4C9A1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3" y="3329"/>
                <a:ext cx="955" cy="257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5" name="Rectangle 169">
                <a:extLst>
                  <a:ext uri="{FF2B5EF4-FFF2-40B4-BE49-F238E27FC236}">
                    <a16:creationId xmlns:a16="http://schemas.microsoft.com/office/drawing/2014/main" xmlns="" id="{361DD687-E0EF-4A2B-87D9-C4F26ADC76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4" y="3422"/>
                <a:ext cx="574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Effort Report Web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6" name="Rectangle 170">
                <a:extLst>
                  <a:ext uri="{FF2B5EF4-FFF2-40B4-BE49-F238E27FC236}">
                    <a16:creationId xmlns:a16="http://schemas.microsoft.com/office/drawing/2014/main" xmlns="" id="{BD1D3BCB-036E-4AB2-9FBA-555FA5C6C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3" y="3774"/>
                <a:ext cx="955" cy="257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7" name="Rectangle 171">
                <a:extLst>
                  <a:ext uri="{FF2B5EF4-FFF2-40B4-BE49-F238E27FC236}">
                    <a16:creationId xmlns:a16="http://schemas.microsoft.com/office/drawing/2014/main" xmlns="" id="{175C5605-FB06-40C5-B745-AABF680C1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3" y="3774"/>
                <a:ext cx="955" cy="257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8" name="Rectangle 172">
                <a:extLst>
                  <a:ext uri="{FF2B5EF4-FFF2-40B4-BE49-F238E27FC236}">
                    <a16:creationId xmlns:a16="http://schemas.microsoft.com/office/drawing/2014/main" xmlns="" id="{D22B683F-E732-4BCD-9F23-BA2CECB52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0" y="3866"/>
                <a:ext cx="607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Effort Report Batch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9" name="Line 173">
                <a:extLst>
                  <a:ext uri="{FF2B5EF4-FFF2-40B4-BE49-F238E27FC236}">
                    <a16:creationId xmlns:a16="http://schemas.microsoft.com/office/drawing/2014/main" xmlns="" id="{9C652D18-5CF7-45FC-BCC2-7A309FA8E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18" y="3881"/>
                <a:ext cx="175" cy="0"/>
              </a:xfrm>
              <a:prstGeom prst="line">
                <a:avLst/>
              </a:prstGeom>
              <a:noFill/>
              <a:ln w="47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0" name="Freeform 174">
                <a:extLst>
                  <a:ext uri="{FF2B5EF4-FFF2-40B4-BE49-F238E27FC236}">
                    <a16:creationId xmlns:a16="http://schemas.microsoft.com/office/drawing/2014/main" xmlns="" id="{D5FD1B53-6BD0-44B2-BF11-6565E81E51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9" y="3865"/>
                <a:ext cx="54" cy="31"/>
              </a:xfrm>
              <a:custGeom>
                <a:avLst/>
                <a:gdLst>
                  <a:gd name="T0" fmla="*/ 0 w 54"/>
                  <a:gd name="T1" fmla="*/ 0 h 31"/>
                  <a:gd name="T2" fmla="*/ 54 w 54"/>
                  <a:gd name="T3" fmla="*/ 16 h 31"/>
                  <a:gd name="T4" fmla="*/ 0 w 54"/>
                  <a:gd name="T5" fmla="*/ 31 h 31"/>
                  <a:gd name="T6" fmla="*/ 0 w 54"/>
                  <a:gd name="T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31">
                    <a:moveTo>
                      <a:pt x="0" y="0"/>
                    </a:moveTo>
                    <a:lnTo>
                      <a:pt x="54" y="16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1" name="Rectangle 175">
                <a:extLst>
                  <a:ext uri="{FF2B5EF4-FFF2-40B4-BE49-F238E27FC236}">
                    <a16:creationId xmlns:a16="http://schemas.microsoft.com/office/drawing/2014/main" xmlns="" id="{FD94C2A5-9C50-4DB2-B685-B18E81B35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3774"/>
                <a:ext cx="1037" cy="25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2" name="Rectangle 176">
                <a:extLst>
                  <a:ext uri="{FF2B5EF4-FFF2-40B4-BE49-F238E27FC236}">
                    <a16:creationId xmlns:a16="http://schemas.microsoft.com/office/drawing/2014/main" xmlns="" id="{E838701F-BF28-4FA6-8362-991C89848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3774"/>
                <a:ext cx="1037" cy="257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3" name="Rectangle 177">
                <a:extLst>
                  <a:ext uri="{FF2B5EF4-FFF2-40B4-BE49-F238E27FC236}">
                    <a16:creationId xmlns:a16="http://schemas.microsoft.com/office/drawing/2014/main" xmlns="" id="{D0988600-189E-41C7-B8D5-AB0A5882F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4" y="3831"/>
                <a:ext cx="780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eFECS Data Service Proxy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4" name="Rectangle 178">
                <a:extLst>
                  <a:ext uri="{FF2B5EF4-FFF2-40B4-BE49-F238E27FC236}">
                    <a16:creationId xmlns:a16="http://schemas.microsoft.com/office/drawing/2014/main" xmlns="" id="{B6393CFF-967B-473C-9D31-1181D7FBD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3901"/>
                <a:ext cx="420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(Edws.Proxy)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5" name="Oval 179">
                <a:extLst>
                  <a:ext uri="{FF2B5EF4-FFF2-40B4-BE49-F238E27FC236}">
                    <a16:creationId xmlns:a16="http://schemas.microsoft.com/office/drawing/2014/main" xmlns="" id="{3AA929FF-8686-4E08-ACB5-DB011C185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3" y="4168"/>
                <a:ext cx="27" cy="23"/>
              </a:xfrm>
              <a:prstGeom prst="ellipse">
                <a:avLst/>
              </a:prstGeom>
              <a:solidFill>
                <a:srgbClr val="6699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6" name="Freeform 180">
                <a:extLst>
                  <a:ext uri="{FF2B5EF4-FFF2-40B4-BE49-F238E27FC236}">
                    <a16:creationId xmlns:a16="http://schemas.microsoft.com/office/drawing/2014/main" xmlns="" id="{A84DAC60-1FC6-4C98-8B72-DC837CBFC1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23" y="4036"/>
                <a:ext cx="27" cy="155"/>
              </a:xfrm>
              <a:custGeom>
                <a:avLst/>
                <a:gdLst>
                  <a:gd name="T0" fmla="*/ 48 w 96"/>
                  <a:gd name="T1" fmla="*/ 531 h 627"/>
                  <a:gd name="T2" fmla="*/ 48 w 96"/>
                  <a:gd name="T3" fmla="*/ 0 h 627"/>
                  <a:gd name="T4" fmla="*/ 48 w 96"/>
                  <a:gd name="T5" fmla="*/ 627 h 627"/>
                  <a:gd name="T6" fmla="*/ 0 w 96"/>
                  <a:gd name="T7" fmla="*/ 579 h 627"/>
                  <a:gd name="T8" fmla="*/ 48 w 96"/>
                  <a:gd name="T9" fmla="*/ 531 h 627"/>
                  <a:gd name="T10" fmla="*/ 96 w 96"/>
                  <a:gd name="T11" fmla="*/ 579 h 627"/>
                  <a:gd name="T12" fmla="*/ 48 w 96"/>
                  <a:gd name="T13" fmla="*/ 627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627">
                    <a:moveTo>
                      <a:pt x="48" y="531"/>
                    </a:moveTo>
                    <a:lnTo>
                      <a:pt x="48" y="0"/>
                    </a:lnTo>
                    <a:moveTo>
                      <a:pt x="48" y="627"/>
                    </a:moveTo>
                    <a:cubicBezTo>
                      <a:pt x="22" y="627"/>
                      <a:pt x="0" y="606"/>
                      <a:pt x="0" y="579"/>
                    </a:cubicBezTo>
                    <a:cubicBezTo>
                      <a:pt x="0" y="553"/>
                      <a:pt x="22" y="531"/>
                      <a:pt x="48" y="531"/>
                    </a:cubicBezTo>
                    <a:cubicBezTo>
                      <a:pt x="75" y="531"/>
                      <a:pt x="96" y="553"/>
                      <a:pt x="96" y="579"/>
                    </a:cubicBezTo>
                    <a:cubicBezTo>
                      <a:pt x="96" y="606"/>
                      <a:pt x="75" y="627"/>
                      <a:pt x="48" y="627"/>
                    </a:cubicBezTo>
                    <a:close/>
                  </a:path>
                </a:pathLst>
              </a:custGeom>
              <a:noFill/>
              <a:ln w="47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7" name="Oval 181">
                <a:extLst>
                  <a:ext uri="{FF2B5EF4-FFF2-40B4-BE49-F238E27FC236}">
                    <a16:creationId xmlns:a16="http://schemas.microsoft.com/office/drawing/2014/main" xmlns="" id="{2F93A6C0-D9CF-45B6-A10F-CC540861B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7" y="4168"/>
                <a:ext cx="28" cy="23"/>
              </a:xfrm>
              <a:prstGeom prst="ellipse">
                <a:avLst/>
              </a:prstGeom>
              <a:solidFill>
                <a:srgbClr val="6699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8" name="Freeform 182">
                <a:extLst>
                  <a:ext uri="{FF2B5EF4-FFF2-40B4-BE49-F238E27FC236}">
                    <a16:creationId xmlns:a16="http://schemas.microsoft.com/office/drawing/2014/main" xmlns="" id="{AEFC3545-5CF6-4D00-8354-398793F84E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17" y="4036"/>
                <a:ext cx="28" cy="155"/>
              </a:xfrm>
              <a:custGeom>
                <a:avLst/>
                <a:gdLst>
                  <a:gd name="T0" fmla="*/ 48 w 96"/>
                  <a:gd name="T1" fmla="*/ 531 h 627"/>
                  <a:gd name="T2" fmla="*/ 48 w 96"/>
                  <a:gd name="T3" fmla="*/ 0 h 627"/>
                  <a:gd name="T4" fmla="*/ 48 w 96"/>
                  <a:gd name="T5" fmla="*/ 627 h 627"/>
                  <a:gd name="T6" fmla="*/ 0 w 96"/>
                  <a:gd name="T7" fmla="*/ 579 h 627"/>
                  <a:gd name="T8" fmla="*/ 48 w 96"/>
                  <a:gd name="T9" fmla="*/ 531 h 627"/>
                  <a:gd name="T10" fmla="*/ 96 w 96"/>
                  <a:gd name="T11" fmla="*/ 579 h 627"/>
                  <a:gd name="T12" fmla="*/ 48 w 96"/>
                  <a:gd name="T13" fmla="*/ 627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627">
                    <a:moveTo>
                      <a:pt x="48" y="531"/>
                    </a:moveTo>
                    <a:lnTo>
                      <a:pt x="48" y="0"/>
                    </a:lnTo>
                    <a:moveTo>
                      <a:pt x="48" y="627"/>
                    </a:moveTo>
                    <a:cubicBezTo>
                      <a:pt x="22" y="627"/>
                      <a:pt x="0" y="606"/>
                      <a:pt x="0" y="579"/>
                    </a:cubicBezTo>
                    <a:cubicBezTo>
                      <a:pt x="0" y="553"/>
                      <a:pt x="22" y="531"/>
                      <a:pt x="48" y="531"/>
                    </a:cubicBezTo>
                    <a:cubicBezTo>
                      <a:pt x="75" y="531"/>
                      <a:pt x="96" y="553"/>
                      <a:pt x="96" y="579"/>
                    </a:cubicBezTo>
                    <a:cubicBezTo>
                      <a:pt x="96" y="606"/>
                      <a:pt x="75" y="627"/>
                      <a:pt x="48" y="627"/>
                    </a:cubicBezTo>
                    <a:close/>
                  </a:path>
                </a:pathLst>
              </a:custGeom>
              <a:noFill/>
              <a:ln w="47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9" name="Oval 183">
                <a:extLst>
                  <a:ext uri="{FF2B5EF4-FFF2-40B4-BE49-F238E27FC236}">
                    <a16:creationId xmlns:a16="http://schemas.microsoft.com/office/drawing/2014/main" xmlns="" id="{F7E83FD9-4410-40D5-8253-9A0026BE6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4168"/>
                <a:ext cx="27" cy="23"/>
              </a:xfrm>
              <a:prstGeom prst="ellipse">
                <a:avLst/>
              </a:prstGeom>
              <a:solidFill>
                <a:srgbClr val="6699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0" name="Freeform 184">
                <a:extLst>
                  <a:ext uri="{FF2B5EF4-FFF2-40B4-BE49-F238E27FC236}">
                    <a16:creationId xmlns:a16="http://schemas.microsoft.com/office/drawing/2014/main" xmlns="" id="{445111A2-E08B-4F48-9E91-BC37DE7EDE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13" y="4036"/>
                <a:ext cx="27" cy="155"/>
              </a:xfrm>
              <a:custGeom>
                <a:avLst/>
                <a:gdLst>
                  <a:gd name="T0" fmla="*/ 48 w 96"/>
                  <a:gd name="T1" fmla="*/ 531 h 627"/>
                  <a:gd name="T2" fmla="*/ 48 w 96"/>
                  <a:gd name="T3" fmla="*/ 0 h 627"/>
                  <a:gd name="T4" fmla="*/ 48 w 96"/>
                  <a:gd name="T5" fmla="*/ 627 h 627"/>
                  <a:gd name="T6" fmla="*/ 0 w 96"/>
                  <a:gd name="T7" fmla="*/ 579 h 627"/>
                  <a:gd name="T8" fmla="*/ 48 w 96"/>
                  <a:gd name="T9" fmla="*/ 531 h 627"/>
                  <a:gd name="T10" fmla="*/ 96 w 96"/>
                  <a:gd name="T11" fmla="*/ 579 h 627"/>
                  <a:gd name="T12" fmla="*/ 48 w 96"/>
                  <a:gd name="T13" fmla="*/ 627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627">
                    <a:moveTo>
                      <a:pt x="48" y="531"/>
                    </a:moveTo>
                    <a:lnTo>
                      <a:pt x="48" y="0"/>
                    </a:lnTo>
                    <a:moveTo>
                      <a:pt x="48" y="627"/>
                    </a:moveTo>
                    <a:cubicBezTo>
                      <a:pt x="21" y="627"/>
                      <a:pt x="0" y="606"/>
                      <a:pt x="0" y="579"/>
                    </a:cubicBezTo>
                    <a:cubicBezTo>
                      <a:pt x="0" y="553"/>
                      <a:pt x="21" y="531"/>
                      <a:pt x="48" y="531"/>
                    </a:cubicBezTo>
                    <a:cubicBezTo>
                      <a:pt x="74" y="531"/>
                      <a:pt x="96" y="553"/>
                      <a:pt x="96" y="579"/>
                    </a:cubicBezTo>
                    <a:cubicBezTo>
                      <a:pt x="96" y="606"/>
                      <a:pt x="74" y="627"/>
                      <a:pt x="48" y="627"/>
                    </a:cubicBezTo>
                    <a:close/>
                  </a:path>
                </a:pathLst>
              </a:custGeom>
              <a:noFill/>
              <a:ln w="47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5" name="Line 189">
                <a:extLst>
                  <a:ext uri="{FF2B5EF4-FFF2-40B4-BE49-F238E27FC236}">
                    <a16:creationId xmlns:a16="http://schemas.microsoft.com/office/drawing/2014/main" xmlns="" id="{7EE738B9-E528-4AF2-9F50-D820F0231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2" y="3412"/>
                <a:ext cx="225" cy="0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6" name="Freeform 190">
                <a:extLst>
                  <a:ext uri="{FF2B5EF4-FFF2-40B4-BE49-F238E27FC236}">
                    <a16:creationId xmlns:a16="http://schemas.microsoft.com/office/drawing/2014/main" xmlns="" id="{CFC5320D-46FF-4A20-889D-AF4AB0363B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3" y="3397"/>
                <a:ext cx="50" cy="29"/>
              </a:xfrm>
              <a:custGeom>
                <a:avLst/>
                <a:gdLst>
                  <a:gd name="T0" fmla="*/ 0 w 50"/>
                  <a:gd name="T1" fmla="*/ 0 h 29"/>
                  <a:gd name="T2" fmla="*/ 50 w 50"/>
                  <a:gd name="T3" fmla="*/ 15 h 29"/>
                  <a:gd name="T4" fmla="*/ 0 w 50"/>
                  <a:gd name="T5" fmla="*/ 29 h 29"/>
                  <a:gd name="T6" fmla="*/ 0 w 50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" h="29">
                    <a:moveTo>
                      <a:pt x="0" y="0"/>
                    </a:moveTo>
                    <a:lnTo>
                      <a:pt x="50" y="15"/>
                    </a:lnTo>
                    <a:lnTo>
                      <a:pt x="0" y="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" name="Freeform 191">
                <a:extLst>
                  <a:ext uri="{FF2B5EF4-FFF2-40B4-BE49-F238E27FC236}">
                    <a16:creationId xmlns:a16="http://schemas.microsoft.com/office/drawing/2014/main" xmlns="" id="{4E787EA5-F984-4D41-BBC4-C98292D23D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8" y="3518"/>
                <a:ext cx="179" cy="333"/>
              </a:xfrm>
              <a:custGeom>
                <a:avLst/>
                <a:gdLst>
                  <a:gd name="T0" fmla="*/ 0 w 179"/>
                  <a:gd name="T1" fmla="*/ 333 h 333"/>
                  <a:gd name="T2" fmla="*/ 86 w 179"/>
                  <a:gd name="T3" fmla="*/ 333 h 333"/>
                  <a:gd name="T4" fmla="*/ 86 w 179"/>
                  <a:gd name="T5" fmla="*/ 0 h 333"/>
                  <a:gd name="T6" fmla="*/ 179 w 179"/>
                  <a:gd name="T7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9" h="333">
                    <a:moveTo>
                      <a:pt x="0" y="333"/>
                    </a:moveTo>
                    <a:lnTo>
                      <a:pt x="86" y="333"/>
                    </a:lnTo>
                    <a:lnTo>
                      <a:pt x="86" y="0"/>
                    </a:lnTo>
                    <a:lnTo>
                      <a:pt x="179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8" name="Freeform 192">
                <a:extLst>
                  <a:ext uri="{FF2B5EF4-FFF2-40B4-BE49-F238E27FC236}">
                    <a16:creationId xmlns:a16="http://schemas.microsoft.com/office/drawing/2014/main" xmlns="" id="{5D2EAD8F-D617-43EB-9ED7-9A5E7C3DF4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3837"/>
                <a:ext cx="50" cy="29"/>
              </a:xfrm>
              <a:custGeom>
                <a:avLst/>
                <a:gdLst>
                  <a:gd name="T0" fmla="*/ 50 w 50"/>
                  <a:gd name="T1" fmla="*/ 29 h 29"/>
                  <a:gd name="T2" fmla="*/ 0 w 50"/>
                  <a:gd name="T3" fmla="*/ 14 h 29"/>
                  <a:gd name="T4" fmla="*/ 50 w 50"/>
                  <a:gd name="T5" fmla="*/ 0 h 29"/>
                  <a:gd name="T6" fmla="*/ 50 w 50"/>
                  <a:gd name="T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" h="29">
                    <a:moveTo>
                      <a:pt x="50" y="29"/>
                    </a:moveTo>
                    <a:lnTo>
                      <a:pt x="0" y="14"/>
                    </a:lnTo>
                    <a:lnTo>
                      <a:pt x="50" y="0"/>
                    </a:lnTo>
                    <a:lnTo>
                      <a:pt x="50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9" name="Freeform 193">
                <a:extLst>
                  <a:ext uri="{FF2B5EF4-FFF2-40B4-BE49-F238E27FC236}">
                    <a16:creationId xmlns:a16="http://schemas.microsoft.com/office/drawing/2014/main" xmlns="" id="{94E245FF-AB72-4646-A5E0-4E9294B5D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3" y="3504"/>
                <a:ext cx="50" cy="29"/>
              </a:xfrm>
              <a:custGeom>
                <a:avLst/>
                <a:gdLst>
                  <a:gd name="T0" fmla="*/ 0 w 50"/>
                  <a:gd name="T1" fmla="*/ 0 h 29"/>
                  <a:gd name="T2" fmla="*/ 50 w 50"/>
                  <a:gd name="T3" fmla="*/ 14 h 29"/>
                  <a:gd name="T4" fmla="*/ 0 w 50"/>
                  <a:gd name="T5" fmla="*/ 29 h 29"/>
                  <a:gd name="T6" fmla="*/ 0 w 50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" h="29">
                    <a:moveTo>
                      <a:pt x="0" y="0"/>
                    </a:moveTo>
                    <a:lnTo>
                      <a:pt x="50" y="14"/>
                    </a:lnTo>
                    <a:lnTo>
                      <a:pt x="0" y="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0" name="Line 194">
                <a:extLst>
                  <a:ext uri="{FF2B5EF4-FFF2-40B4-BE49-F238E27FC236}">
                    <a16:creationId xmlns:a16="http://schemas.microsoft.com/office/drawing/2014/main" xmlns="" id="{27ED7A03-939F-44B4-8AF9-B0C00D0E50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38" y="3953"/>
                <a:ext cx="179" cy="0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1" name="Freeform 195">
                <a:extLst>
                  <a:ext uri="{FF2B5EF4-FFF2-40B4-BE49-F238E27FC236}">
                    <a16:creationId xmlns:a16="http://schemas.microsoft.com/office/drawing/2014/main" xmlns="" id="{A0BD8542-BC02-4830-A272-A82E9C91B9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3939"/>
                <a:ext cx="50" cy="29"/>
              </a:xfrm>
              <a:custGeom>
                <a:avLst/>
                <a:gdLst>
                  <a:gd name="T0" fmla="*/ 50 w 50"/>
                  <a:gd name="T1" fmla="*/ 29 h 29"/>
                  <a:gd name="T2" fmla="*/ 0 w 50"/>
                  <a:gd name="T3" fmla="*/ 14 h 29"/>
                  <a:gd name="T4" fmla="*/ 50 w 50"/>
                  <a:gd name="T5" fmla="*/ 0 h 29"/>
                  <a:gd name="T6" fmla="*/ 50 w 50"/>
                  <a:gd name="T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" h="29">
                    <a:moveTo>
                      <a:pt x="50" y="29"/>
                    </a:moveTo>
                    <a:lnTo>
                      <a:pt x="0" y="14"/>
                    </a:lnTo>
                    <a:lnTo>
                      <a:pt x="50" y="0"/>
                    </a:lnTo>
                    <a:lnTo>
                      <a:pt x="50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2" name="Freeform 196">
                <a:extLst>
                  <a:ext uri="{FF2B5EF4-FFF2-40B4-BE49-F238E27FC236}">
                    <a16:creationId xmlns:a16="http://schemas.microsoft.com/office/drawing/2014/main" xmlns="" id="{8306719C-BCAD-42EE-9EAE-F3E632B32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3" y="3939"/>
                <a:ext cx="50" cy="29"/>
              </a:xfrm>
              <a:custGeom>
                <a:avLst/>
                <a:gdLst>
                  <a:gd name="T0" fmla="*/ 0 w 50"/>
                  <a:gd name="T1" fmla="*/ 0 h 29"/>
                  <a:gd name="T2" fmla="*/ 50 w 50"/>
                  <a:gd name="T3" fmla="*/ 14 h 29"/>
                  <a:gd name="T4" fmla="*/ 0 w 50"/>
                  <a:gd name="T5" fmla="*/ 29 h 29"/>
                  <a:gd name="T6" fmla="*/ 0 w 50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" h="29">
                    <a:moveTo>
                      <a:pt x="0" y="0"/>
                    </a:moveTo>
                    <a:lnTo>
                      <a:pt x="50" y="14"/>
                    </a:lnTo>
                    <a:lnTo>
                      <a:pt x="0" y="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xmlns="" id="{69A7AE2A-771B-4965-A000-DE3C355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83825" y="5952809"/>
              <a:ext cx="1036320" cy="365760"/>
            </a:xfrm>
            <a:prstGeom prst="rect">
              <a:avLst/>
            </a:prstGeom>
          </p:spPr>
        </p:pic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xmlns="" id="{114CCDFB-615F-4999-8E14-84F5B42FDC09}"/>
              </a:ext>
            </a:extLst>
          </p:cNvPr>
          <p:cNvGrpSpPr/>
          <p:nvPr/>
        </p:nvGrpSpPr>
        <p:grpSpPr>
          <a:xfrm>
            <a:off x="10496032" y="135004"/>
            <a:ext cx="2040447" cy="1516089"/>
            <a:chOff x="10063162" y="185804"/>
            <a:chExt cx="2525374" cy="2028825"/>
          </a:xfrm>
        </p:grpSpPr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xmlns="" id="{E25BDCB1-56B9-431E-AD45-B12D4753F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63162" y="185804"/>
              <a:ext cx="2047875" cy="2028825"/>
            </a:xfrm>
            <a:prstGeom prst="rect">
              <a:avLst/>
            </a:prstGeom>
          </p:spPr>
        </p:pic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xmlns="" id="{927EC8D8-048A-45AD-BF0E-AD8A12562FBD}"/>
                </a:ext>
              </a:extLst>
            </p:cNvPr>
            <p:cNvSpPr txBox="1"/>
            <p:nvPr/>
          </p:nvSpPr>
          <p:spPr>
            <a:xfrm>
              <a:off x="10294144" y="286802"/>
              <a:ext cx="2294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Data Contracts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6012333-1F21-4F2C-8929-527DD4F828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8664" y="2201319"/>
            <a:ext cx="4917157" cy="956508"/>
          </a:xfrm>
          <a:prstGeom prst="rect">
            <a:avLst/>
          </a:prstGeom>
        </p:spPr>
      </p:pic>
      <p:grpSp>
        <p:nvGrpSpPr>
          <p:cNvPr id="1181" name="Group 1180">
            <a:extLst>
              <a:ext uri="{FF2B5EF4-FFF2-40B4-BE49-F238E27FC236}">
                <a16:creationId xmlns:a16="http://schemas.microsoft.com/office/drawing/2014/main" xmlns="" id="{6FE386FD-17D6-49EE-8440-0DF6ED4A790A}"/>
              </a:ext>
            </a:extLst>
          </p:cNvPr>
          <p:cNvGrpSpPr/>
          <p:nvPr/>
        </p:nvGrpSpPr>
        <p:grpSpPr>
          <a:xfrm>
            <a:off x="247650" y="1912938"/>
            <a:ext cx="5157788" cy="3389312"/>
            <a:chOff x="247650" y="1912938"/>
            <a:chExt cx="5157788" cy="3389312"/>
          </a:xfrm>
        </p:grpSpPr>
        <p:sp>
          <p:nvSpPr>
            <p:cNvPr id="10" name="AutoShape 3">
              <a:extLst>
                <a:ext uri="{FF2B5EF4-FFF2-40B4-BE49-F238E27FC236}">
                  <a16:creationId xmlns:a16="http://schemas.microsoft.com/office/drawing/2014/main" xmlns="" id="{4610D891-5AF6-4A38-B90A-07FD3FADE8D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47650" y="1912938"/>
              <a:ext cx="5157788" cy="3389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xmlns="" id="{1DED3BC6-C7C9-4CE1-8794-3829B8A87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438" y="1957388"/>
              <a:ext cx="2659063" cy="1714500"/>
            </a:xfrm>
            <a:prstGeom prst="rect">
              <a:avLst/>
            </a:prstGeom>
            <a:solidFill>
              <a:srgbClr val="1DA31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xmlns="" id="{6103EE68-A4BB-4ADB-B0A6-6A9ED0AFC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438" y="1957388"/>
              <a:ext cx="2659063" cy="1714500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xmlns="" id="{262B620D-820D-4691-90DE-11640CD5C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4363" y="1981200"/>
              <a:ext cx="72072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.NET 6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xmlns="" id="{6C686FE9-3380-4019-A209-97CD32A4E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8088" y="1981200"/>
              <a:ext cx="2159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–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xmlns="" id="{26323E94-E2D4-4BC9-A264-A494B8357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863" y="1981200"/>
              <a:ext cx="22225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xmlns="" id="{F0F45230-7E1A-4701-AE67-66908E5C1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488" y="1981200"/>
              <a:ext cx="123825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Components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xmlns="" id="{05AA81C6-B96A-4970-B928-3085057CC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6538" y="2365375"/>
              <a:ext cx="144145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Access Control Client Proxy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xmlns="" id="{9642C41C-3673-4FE1-8A67-21115E5C3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6538" y="2509838"/>
              <a:ext cx="846138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Data Contracts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xmlns="" id="{C838C346-2BB7-4277-A130-4445B87E1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6538" y="2659063"/>
              <a:ext cx="963613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Edws Client Proxy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4">
              <a:extLst>
                <a:ext uri="{FF2B5EF4-FFF2-40B4-BE49-F238E27FC236}">
                  <a16:creationId xmlns:a16="http://schemas.microsoft.com/office/drawing/2014/main" xmlns="" id="{49163FF7-2C6B-4068-9EE1-481AD50B3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6538" y="2803525"/>
              <a:ext cx="254317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Institutional Data Access Agreement Middleware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5">
              <a:extLst>
                <a:ext uri="{FF2B5EF4-FFF2-40B4-BE49-F238E27FC236}">
                  <a16:creationId xmlns:a16="http://schemas.microsoft.com/office/drawing/2014/main" xmlns="" id="{D67AE353-FB25-4F38-BEFE-0EB8B4813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100" y="1957388"/>
              <a:ext cx="2406650" cy="17145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6">
              <a:extLst>
                <a:ext uri="{FF2B5EF4-FFF2-40B4-BE49-F238E27FC236}">
                  <a16:creationId xmlns:a16="http://schemas.microsoft.com/office/drawing/2014/main" xmlns="" id="{A1119FDA-483A-43C9-8DEE-D6BD67290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100" y="1957388"/>
              <a:ext cx="2406650" cy="1714500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7">
              <a:extLst>
                <a:ext uri="{FF2B5EF4-FFF2-40B4-BE49-F238E27FC236}">
                  <a16:creationId xmlns:a16="http://schemas.microsoft.com/office/drawing/2014/main" xmlns="" id="{B606443B-DD68-48DF-8A1D-F59CB37D4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188" y="1981200"/>
              <a:ext cx="812800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.NET 6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18">
              <a:extLst>
                <a:ext uri="{FF2B5EF4-FFF2-40B4-BE49-F238E27FC236}">
                  <a16:creationId xmlns:a16="http://schemas.microsoft.com/office/drawing/2014/main" xmlns="" id="{56744782-FDB5-4391-A93F-1CCA0B993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713" y="1981200"/>
              <a:ext cx="241300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–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19">
              <a:extLst>
                <a:ext uri="{FF2B5EF4-FFF2-40B4-BE49-F238E27FC236}">
                  <a16:creationId xmlns:a16="http://schemas.microsoft.com/office/drawing/2014/main" xmlns="" id="{0CCE7B2D-46FE-4260-865E-867A171B1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425" y="1981200"/>
              <a:ext cx="249238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0">
              <a:extLst>
                <a:ext uri="{FF2B5EF4-FFF2-40B4-BE49-F238E27FC236}">
                  <a16:creationId xmlns:a16="http://schemas.microsoft.com/office/drawing/2014/main" xmlns="" id="{DE458864-FE93-4574-ADB3-ED3DEF224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3225" y="1981200"/>
              <a:ext cx="615950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Apps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xmlns="" id="{FF535332-6AAA-43C5-A535-5160B7E62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386013"/>
              <a:ext cx="11938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Access Control Service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2">
              <a:extLst>
                <a:ext uri="{FF2B5EF4-FFF2-40B4-BE49-F238E27FC236}">
                  <a16:creationId xmlns:a16="http://schemas.microsoft.com/office/drawing/2014/main" xmlns="" id="{3C011EC3-A81C-44C6-ABB2-F50F49258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533650"/>
              <a:ext cx="1298575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Cost Share Batch &amp; Web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xmlns="" id="{D9F796C7-D332-45E6-947F-8E336B286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679700"/>
              <a:ext cx="98425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Efecs Data Service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24">
              <a:extLst>
                <a:ext uri="{FF2B5EF4-FFF2-40B4-BE49-F238E27FC236}">
                  <a16:creationId xmlns:a16="http://schemas.microsoft.com/office/drawing/2014/main" xmlns="" id="{FECFE72B-A2E7-472B-B268-3ED3463BF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827338"/>
              <a:ext cx="14224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Effort Report Batch &amp; Web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1" name="Rectangle 25">
              <a:extLst>
                <a:ext uri="{FF2B5EF4-FFF2-40B4-BE49-F238E27FC236}">
                  <a16:creationId xmlns:a16="http://schemas.microsoft.com/office/drawing/2014/main" xmlns="" id="{DDECE0A0-35FE-4D38-BE93-B8DE9D3AC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973388"/>
              <a:ext cx="839788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Health Checker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2" name="Rectangle 26">
              <a:extLst>
                <a:ext uri="{FF2B5EF4-FFF2-40B4-BE49-F238E27FC236}">
                  <a16:creationId xmlns:a16="http://schemas.microsoft.com/office/drawing/2014/main" xmlns="" id="{0767068E-E17A-4825-8091-03E3F6B54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3121025"/>
              <a:ext cx="1901825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Institutional Data Access Agreement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1" name="Rectangle 27">
              <a:extLst>
                <a:ext uri="{FF2B5EF4-FFF2-40B4-BE49-F238E27FC236}">
                  <a16:creationId xmlns:a16="http://schemas.microsoft.com/office/drawing/2014/main" xmlns="" id="{DDC853CA-C59F-4989-A66B-22BAE9E77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775" y="3121025"/>
              <a:ext cx="92075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2" name="Rectangle 28">
              <a:extLst>
                <a:ext uri="{FF2B5EF4-FFF2-40B4-BE49-F238E27FC236}">
                  <a16:creationId xmlns:a16="http://schemas.microsoft.com/office/drawing/2014/main" xmlns="" id="{7F8AA026-0F3A-451C-BD95-5C9D70B51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763" y="3121025"/>
              <a:ext cx="354013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Batch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3" name="Rectangle 29">
              <a:extLst>
                <a:ext uri="{FF2B5EF4-FFF2-40B4-BE49-F238E27FC236}">
                  <a16:creationId xmlns:a16="http://schemas.microsoft.com/office/drawing/2014/main" xmlns="" id="{122583AF-9D5C-4F2B-8F13-98B144E1A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100" y="3695700"/>
              <a:ext cx="5105400" cy="736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4" name="Rectangle 30">
              <a:extLst>
                <a:ext uri="{FF2B5EF4-FFF2-40B4-BE49-F238E27FC236}">
                  <a16:creationId xmlns:a16="http://schemas.microsoft.com/office/drawing/2014/main" xmlns="" id="{4A67B052-8D0B-4D2C-A050-0323BF557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100" y="3695700"/>
              <a:ext cx="5105400" cy="736600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3" name="Rectangle 31">
              <a:extLst>
                <a:ext uri="{FF2B5EF4-FFF2-40B4-BE49-F238E27FC236}">
                  <a16:creationId xmlns:a16="http://schemas.microsoft.com/office/drawing/2014/main" xmlns="" id="{7C4A59CF-F43E-442F-A473-17EFE744E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3" y="3722688"/>
              <a:ext cx="766763" cy="347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.NET 6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4" name="Rectangle 32">
              <a:extLst>
                <a:ext uri="{FF2B5EF4-FFF2-40B4-BE49-F238E27FC236}">
                  <a16:creationId xmlns:a16="http://schemas.microsoft.com/office/drawing/2014/main" xmlns="" id="{1B6FE78B-6A23-4072-AC60-ACFA78FE5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3722688"/>
              <a:ext cx="230188" cy="347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–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5" name="Rectangle 33">
              <a:extLst>
                <a:ext uri="{FF2B5EF4-FFF2-40B4-BE49-F238E27FC236}">
                  <a16:creationId xmlns:a16="http://schemas.microsoft.com/office/drawing/2014/main" xmlns="" id="{F153DF09-F927-43FA-AFF3-2FC6DA2C1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5500" y="3722688"/>
              <a:ext cx="234950" cy="347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6" name="Rectangle 34">
              <a:extLst>
                <a:ext uri="{FF2B5EF4-FFF2-40B4-BE49-F238E27FC236}">
                  <a16:creationId xmlns:a16="http://schemas.microsoft.com/office/drawing/2014/main" xmlns="" id="{C18BD196-43CB-49EE-9BC4-C4AFA2730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6300" y="3722688"/>
              <a:ext cx="2352675" cy="347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Efecs Application Blocks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7" name="Rectangle 35">
              <a:extLst>
                <a:ext uri="{FF2B5EF4-FFF2-40B4-BE49-F238E27FC236}">
                  <a16:creationId xmlns:a16="http://schemas.microsoft.com/office/drawing/2014/main" xmlns="" id="{4B3468EA-5969-4C42-BA04-5DE5443AD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8363" y="4094163"/>
              <a:ext cx="1508125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(One library to rule them all)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8" name="Rectangle 36">
              <a:extLst>
                <a:ext uri="{FF2B5EF4-FFF2-40B4-BE49-F238E27FC236}">
                  <a16:creationId xmlns:a16="http://schemas.microsoft.com/office/drawing/2014/main" xmlns="" id="{AF9D8743-D966-477F-931F-B34014E49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4275138"/>
              <a:ext cx="833438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FcFramework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9" name="Rectangle 37">
              <a:extLst>
                <a:ext uri="{FF2B5EF4-FFF2-40B4-BE49-F238E27FC236}">
                  <a16:creationId xmlns:a16="http://schemas.microsoft.com/office/drawing/2014/main" xmlns="" id="{08B36335-C146-46F1-8EF4-189D2F1C3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100" y="4467225"/>
              <a:ext cx="5105400" cy="8255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0" name="Rectangle 38">
              <a:extLst>
                <a:ext uri="{FF2B5EF4-FFF2-40B4-BE49-F238E27FC236}">
                  <a16:creationId xmlns:a16="http://schemas.microsoft.com/office/drawing/2014/main" xmlns="" id="{9F40F57D-23FB-4380-BFEF-3843965DA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100" y="4467225"/>
              <a:ext cx="5105400" cy="825500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1" name="Rectangle 39">
              <a:extLst>
                <a:ext uri="{FF2B5EF4-FFF2-40B4-BE49-F238E27FC236}">
                  <a16:creationId xmlns:a16="http://schemas.microsoft.com/office/drawing/2014/main" xmlns="" id="{E408901E-E063-4D27-BC2F-D0DDF2C2A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4475" y="4494213"/>
              <a:ext cx="2811463" cy="347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COMMON INFRASTRUCTURE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2" name="Rectangle 40">
              <a:extLst>
                <a:ext uri="{FF2B5EF4-FFF2-40B4-BE49-F238E27FC236}">
                  <a16:creationId xmlns:a16="http://schemas.microsoft.com/office/drawing/2014/main" xmlns="" id="{8C80ACFC-F88E-46E5-870C-19306B7FB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" y="4922838"/>
              <a:ext cx="1538288" cy="252412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3" name="Rectangle 41">
              <a:extLst>
                <a:ext uri="{FF2B5EF4-FFF2-40B4-BE49-F238E27FC236}">
                  <a16:creationId xmlns:a16="http://schemas.microsoft.com/office/drawing/2014/main" xmlns="" id="{2E3059CF-E9C6-48FA-852B-64DAB566E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" y="4922838"/>
              <a:ext cx="1538288" cy="252412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4" name="Rectangle 42">
              <a:extLst>
                <a:ext uri="{FF2B5EF4-FFF2-40B4-BE49-F238E27FC236}">
                  <a16:creationId xmlns:a16="http://schemas.microsoft.com/office/drawing/2014/main" xmlns="" id="{EEEE7C53-672B-41EC-ADFB-EC244C4E4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600" y="4951413"/>
              <a:ext cx="754063" cy="249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Compilers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5" name="Rectangle 43">
              <a:extLst>
                <a:ext uri="{FF2B5EF4-FFF2-40B4-BE49-F238E27FC236}">
                  <a16:creationId xmlns:a16="http://schemas.microsoft.com/office/drawing/2014/main" xmlns="" id="{1AD6D89C-59D2-44DD-915F-E8DC3C5FC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863" y="4922838"/>
              <a:ext cx="1539875" cy="252412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6" name="Rectangle 44">
              <a:extLst>
                <a:ext uri="{FF2B5EF4-FFF2-40B4-BE49-F238E27FC236}">
                  <a16:creationId xmlns:a16="http://schemas.microsoft.com/office/drawing/2014/main" xmlns="" id="{1F7DAC58-13AD-4B07-B246-D967968E7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863" y="4922838"/>
              <a:ext cx="1539875" cy="252412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" name="Rectangle 45">
              <a:extLst>
                <a:ext uri="{FF2B5EF4-FFF2-40B4-BE49-F238E27FC236}">
                  <a16:creationId xmlns:a16="http://schemas.microsoft.com/office/drawing/2014/main" xmlns="" id="{251638BB-9F40-4E5A-B6A7-7D2EE9411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3013" y="4951413"/>
              <a:ext cx="779463" cy="249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Languages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8" name="Rectangle 46">
              <a:extLst>
                <a:ext uri="{FF2B5EF4-FFF2-40B4-BE49-F238E27FC236}">
                  <a16:creationId xmlns:a16="http://schemas.microsoft.com/office/drawing/2014/main" xmlns="" id="{6C03C302-49FF-4B41-9D88-CF482C512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8563" y="4922838"/>
              <a:ext cx="1538288" cy="252412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9" name="Rectangle 47">
              <a:extLst>
                <a:ext uri="{FF2B5EF4-FFF2-40B4-BE49-F238E27FC236}">
                  <a16:creationId xmlns:a16="http://schemas.microsoft.com/office/drawing/2014/main" xmlns="" id="{EE8F63CC-13D3-43AF-BFA4-EE75B74B7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8563" y="4922838"/>
              <a:ext cx="1538288" cy="252412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0" name="Rectangle 48">
              <a:extLst>
                <a:ext uri="{FF2B5EF4-FFF2-40B4-BE49-F238E27FC236}">
                  <a16:creationId xmlns:a16="http://schemas.microsoft.com/office/drawing/2014/main" xmlns="" id="{8CE2842F-AA6B-4BCE-84D6-C247F3B14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3175" y="4951413"/>
              <a:ext cx="1533525" cy="249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Runtime Components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820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CB3BA4-8A0F-406B-A6C7-B25B59D6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algn="ctr" rtl="0"/>
            <a:r>
              <a:rPr lang="en-US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Design Patterns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3E97A89-76C7-47A9-B323-1C25E460E8C0}"/>
              </a:ext>
            </a:extLst>
          </p:cNvPr>
          <p:cNvSpPr txBox="1"/>
          <p:nvPr/>
        </p:nvSpPr>
        <p:spPr>
          <a:xfrm>
            <a:off x="836456" y="1690688"/>
            <a:ext cx="275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Façade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AD3ECDA-CAF9-4D7E-AF58-264FE6DD83F1}"/>
              </a:ext>
            </a:extLst>
          </p:cNvPr>
          <p:cNvSpPr txBox="1"/>
          <p:nvPr/>
        </p:nvSpPr>
        <p:spPr>
          <a:xfrm>
            <a:off x="836456" y="2205044"/>
            <a:ext cx="275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Bridge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0138FA9-F20F-4427-94DB-97A9EC9CB2CA}"/>
              </a:ext>
            </a:extLst>
          </p:cNvPr>
          <p:cNvSpPr txBox="1"/>
          <p:nvPr/>
        </p:nvSpPr>
        <p:spPr>
          <a:xfrm>
            <a:off x="836456" y="2719400"/>
            <a:ext cx="275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Adaptor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F52E940-BF6A-4BEF-A3F5-1CEEC3137A59}"/>
              </a:ext>
            </a:extLst>
          </p:cNvPr>
          <p:cNvSpPr txBox="1"/>
          <p:nvPr/>
        </p:nvSpPr>
        <p:spPr>
          <a:xfrm>
            <a:off x="836456" y="3748112"/>
            <a:ext cx="275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Repository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4F99655-76BB-4A6C-AFD4-412B3F1F92D6}"/>
              </a:ext>
            </a:extLst>
          </p:cNvPr>
          <p:cNvSpPr txBox="1"/>
          <p:nvPr/>
        </p:nvSpPr>
        <p:spPr>
          <a:xfrm>
            <a:off x="836456" y="4262468"/>
            <a:ext cx="275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Visitor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E038E45-2958-4D24-9FAB-DE9F51ECA5E2}"/>
              </a:ext>
            </a:extLst>
          </p:cNvPr>
          <p:cNvSpPr txBox="1"/>
          <p:nvPr/>
        </p:nvSpPr>
        <p:spPr>
          <a:xfrm>
            <a:off x="836456" y="4776822"/>
            <a:ext cx="275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Strategy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9A168C5-B1CC-49E3-AE64-26636D3533EB}"/>
              </a:ext>
            </a:extLst>
          </p:cNvPr>
          <p:cNvSpPr txBox="1"/>
          <p:nvPr/>
        </p:nvSpPr>
        <p:spPr>
          <a:xfrm>
            <a:off x="836456" y="3233756"/>
            <a:ext cx="275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Proxy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82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747C7E-431C-4E6C-AA5D-DC9E2944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algn="ctr" rtl="0"/>
            <a:r>
              <a:rPr lang="en-US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Design Principles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7951286-780A-4F4F-BDD3-FEB2BC37EBE5}"/>
              </a:ext>
            </a:extLst>
          </p:cNvPr>
          <p:cNvSpPr txBox="1"/>
          <p:nvPr/>
        </p:nvSpPr>
        <p:spPr>
          <a:xfrm>
            <a:off x="914400" y="1839708"/>
            <a:ext cx="5337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Separation of responsibilities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AD79BBE-D1CA-4D58-8BB5-1D90B94FB0D7}"/>
              </a:ext>
            </a:extLst>
          </p:cNvPr>
          <p:cNvSpPr txBox="1"/>
          <p:nvPr/>
        </p:nvSpPr>
        <p:spPr>
          <a:xfrm>
            <a:off x="914400" y="2419898"/>
            <a:ext cx="5337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Open-Closed principle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0DE7A91-1A8B-4023-A9E7-69D08E7CDC10}"/>
              </a:ext>
            </a:extLst>
          </p:cNvPr>
          <p:cNvSpPr txBox="1"/>
          <p:nvPr/>
        </p:nvSpPr>
        <p:spPr>
          <a:xfrm>
            <a:off x="914400" y="3000088"/>
            <a:ext cx="5337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Interface segregation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A09D73C-E18B-4012-B3BB-7764E50660C1}"/>
              </a:ext>
            </a:extLst>
          </p:cNvPr>
          <p:cNvSpPr txBox="1"/>
          <p:nvPr/>
        </p:nvSpPr>
        <p:spPr>
          <a:xfrm>
            <a:off x="914400" y="3580278"/>
            <a:ext cx="5337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Dependency injection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DDE3426-83EC-49B7-9101-5A56EFDECE6F}"/>
              </a:ext>
            </a:extLst>
          </p:cNvPr>
          <p:cNvSpPr txBox="1"/>
          <p:nvPr/>
        </p:nvSpPr>
        <p:spPr>
          <a:xfrm>
            <a:off x="914400" y="4160468"/>
            <a:ext cx="5337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KISS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4E7789A-8DD7-4B29-93B4-ADC126DCB86B}"/>
              </a:ext>
            </a:extLst>
          </p:cNvPr>
          <p:cNvSpPr txBox="1"/>
          <p:nvPr/>
        </p:nvSpPr>
        <p:spPr>
          <a:xfrm>
            <a:off x="914400" y="4740658"/>
            <a:ext cx="5337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DRY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2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outdoor, sign, beverage&#10;&#10;Description automatically generated">
            <a:extLst>
              <a:ext uri="{FF2B5EF4-FFF2-40B4-BE49-F238E27FC236}">
                <a16:creationId xmlns:a16="http://schemas.microsoft.com/office/drawing/2014/main" xmlns="" id="{9D91FA48-A1F0-42F1-A8AB-1572A1066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812" y="740219"/>
            <a:ext cx="10131014" cy="570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3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B042E0FB-8964-4745-B257-60FB8FEF9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046966"/>
              </p:ext>
            </p:extLst>
          </p:nvPr>
        </p:nvGraphicFramePr>
        <p:xfrm>
          <a:off x="1155122" y="1111827"/>
          <a:ext cx="9881756" cy="4840217"/>
        </p:xfrm>
        <a:graphic>
          <a:graphicData uri="http://schemas.openxmlformats.org/drawingml/2006/table">
            <a:tbl>
              <a:tblPr firstRow="1" firstCol="1" bandRow="1"/>
              <a:tblGrid>
                <a:gridCol w="3022023">
                  <a:extLst>
                    <a:ext uri="{9D8B030D-6E8A-4147-A177-3AD203B41FA5}">
                      <a16:colId xmlns:a16="http://schemas.microsoft.com/office/drawing/2014/main" xmlns="" val="1165850589"/>
                    </a:ext>
                  </a:extLst>
                </a:gridCol>
                <a:gridCol w="3449782">
                  <a:extLst>
                    <a:ext uri="{9D8B030D-6E8A-4147-A177-3AD203B41FA5}">
                      <a16:colId xmlns:a16="http://schemas.microsoft.com/office/drawing/2014/main" xmlns="" val="2291145185"/>
                    </a:ext>
                  </a:extLst>
                </a:gridCol>
                <a:gridCol w="3409951">
                  <a:extLst>
                    <a:ext uri="{9D8B030D-6E8A-4147-A177-3AD203B41FA5}">
                      <a16:colId xmlns:a16="http://schemas.microsoft.com/office/drawing/2014/main" xmlns="" val="2392450422"/>
                    </a:ext>
                  </a:extLst>
                </a:gridCol>
              </a:tblGrid>
              <a:tr h="2375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HP Simplified" panose="020B0604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Change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HP Simplified" panose="020B0604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Old Architecture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HP Simplified" panose="020B0604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Architecture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54147405"/>
                  </a:ext>
                </a:extLst>
              </a:tr>
              <a:tr h="4860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P Simplified" panose="020B0604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Configuration of a data source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HP Simplified" panose="020B0604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Affects all M applications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HP Simplified" panose="020B0604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Affects 0 (none) applications.</a:t>
                      </a:r>
                      <a:b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HP Simplified" panose="020B0604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HP Simplified" panose="020B0604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Only done on the Data Service.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6259877"/>
                  </a:ext>
                </a:extLst>
              </a:tr>
              <a:tr h="22009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P Simplified" panose="020B0604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 a new data source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HP Simplified" panose="020B0604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Affects all M applications: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HP Simplified" panose="020B0604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Update config.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HP Simplified" panose="020B0604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 (possibly redundant) new code to all applications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HP Simplified" panose="020B0604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 (possibly redundant) error handling to all applications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HP Simplified" panose="020B0604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 (possibly redundant) data validation to all applications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HP Simplified" panose="020B0604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Affects 0 (none) applications.</a:t>
                      </a:r>
                      <a:b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HP Simplified" panose="020B0604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HP Simplified" panose="020B0604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Only handled by the Data Service.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068666"/>
                  </a:ext>
                </a:extLst>
              </a:tr>
              <a:tr h="7345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P Simplified" panose="020B0604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Replace a Stored Procedure by a new one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HP Simplified" panose="020B0604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Affects all M applications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HP Simplified" panose="020B0604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Affects 0 (none) applications.</a:t>
                      </a:r>
                      <a:b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HP Simplified" panose="020B0604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HP Simplified" panose="020B0604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Only handled by the Data Service.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8018166"/>
                  </a:ext>
                </a:extLst>
              </a:tr>
              <a:tr h="4860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P Simplified" panose="020B0604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endpoint of a WS is changed.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HP Simplified" panose="020B0604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Affects all M applications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HP Simplified" panose="020B0604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Affects 0 (none) applications.</a:t>
                      </a:r>
                      <a:b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HP Simplified" panose="020B0604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HP Simplified" panose="020B0604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Only handled within the Data Service.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9718466"/>
                  </a:ext>
                </a:extLst>
              </a:tr>
              <a:tr h="4860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HP Simplified" panose="020B0604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Any change (code or endpoint) within the Data Service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HP Simplified" panose="020B0604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HP Simplified" panose="020B0604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 or only handled within the Proxy.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2356592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E75030A-8187-4B58-BB92-BD2027D756B5}"/>
              </a:ext>
            </a:extLst>
          </p:cNvPr>
          <p:cNvSpPr txBox="1"/>
          <p:nvPr/>
        </p:nvSpPr>
        <p:spPr>
          <a:xfrm>
            <a:off x="1155122" y="176645"/>
            <a:ext cx="9881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Berlin Sans FB" panose="020E0602020502020306" pitchFamily="34" charset="0"/>
              </a:rPr>
              <a:t>Reaction to Change</a:t>
            </a:r>
          </a:p>
        </p:txBody>
      </p:sp>
    </p:spTree>
    <p:extLst>
      <p:ext uri="{BB962C8B-B14F-4D97-AF65-F5344CB8AC3E}">
        <p14:creationId xmlns:p14="http://schemas.microsoft.com/office/powerpoint/2010/main" val="234706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BF11C5-85DE-4DD6-A815-111967D2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erlin Sans FB" panose="020E0602020502020306" pitchFamily="34" charset="0"/>
              </a:rPr>
              <a:t>Additional Benefits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8679F0-210B-4063-A28B-1CCE60AC3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52930"/>
            <a:ext cx="10515600" cy="75501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Developers’ Confidence 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xmlns="" id="{706EECA4-2532-4529-B1BE-3BF7DDA48C74}"/>
              </a:ext>
            </a:extLst>
          </p:cNvPr>
          <p:cNvSpPr/>
          <p:nvPr/>
        </p:nvSpPr>
        <p:spPr>
          <a:xfrm>
            <a:off x="4734560" y="1717993"/>
            <a:ext cx="396240" cy="629920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8944BFC-6323-4EB3-A282-1FF693B64922}"/>
              </a:ext>
            </a:extLst>
          </p:cNvPr>
          <p:cNvSpPr txBox="1"/>
          <p:nvPr/>
        </p:nvSpPr>
        <p:spPr>
          <a:xfrm>
            <a:off x="1239520" y="2607945"/>
            <a:ext cx="7254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The Software Development process is now:</a:t>
            </a:r>
          </a:p>
          <a:p>
            <a:pPr marL="404813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More stable</a:t>
            </a:r>
          </a:p>
          <a:p>
            <a:pPr marL="404813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Repeatable</a:t>
            </a:r>
          </a:p>
          <a:p>
            <a:pPr marL="404813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Routine (industrial, not art)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702DBC48-36E1-462E-A5E6-961AD1897FB7}"/>
              </a:ext>
            </a:extLst>
          </p:cNvPr>
          <p:cNvSpPr txBox="1">
            <a:spLocks/>
          </p:cNvSpPr>
          <p:nvPr/>
        </p:nvSpPr>
        <p:spPr>
          <a:xfrm>
            <a:off x="838200" y="4333213"/>
            <a:ext cx="10515600" cy="755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Developer Productivity 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xmlns="" id="{A16FDA59-A94B-48C1-9FBC-EBBFEFB57FDC}"/>
              </a:ext>
            </a:extLst>
          </p:cNvPr>
          <p:cNvSpPr/>
          <p:nvPr/>
        </p:nvSpPr>
        <p:spPr>
          <a:xfrm>
            <a:off x="4734560" y="4198276"/>
            <a:ext cx="396240" cy="629920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C55B7DBF-A311-4655-BE99-F07B6110A453}"/>
              </a:ext>
            </a:extLst>
          </p:cNvPr>
          <p:cNvSpPr txBox="1">
            <a:spLocks/>
          </p:cNvSpPr>
          <p:nvPr/>
        </p:nvSpPr>
        <p:spPr>
          <a:xfrm>
            <a:off x="838200" y="5243836"/>
            <a:ext cx="10515600" cy="755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Code Testability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xmlns="" id="{383ACBFA-C650-4513-8DBD-B163EBC6B257}"/>
              </a:ext>
            </a:extLst>
          </p:cNvPr>
          <p:cNvSpPr/>
          <p:nvPr/>
        </p:nvSpPr>
        <p:spPr>
          <a:xfrm>
            <a:off x="4734560" y="5108899"/>
            <a:ext cx="396240" cy="629920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3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6" grpId="0" build="p"/>
      <p:bldP spid="7" grpId="0" animBg="1"/>
      <p:bldP spid="8" grpId="0" build="p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9DD190-6D38-4D75-B13E-650C06E1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erlin Sans FB" panose="020E0602020502020306" pitchFamily="34" charset="0"/>
              </a:rPr>
              <a:t>Dev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8ED1081-3FD8-49A8-BE0D-9E6A2BC13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Neil Oribe - Tech Lead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Kirk Udovich - Co-lead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Dimitre D. Novatchev (Joined in Summer 2020)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Jacob Lipman (newest member as of December 2020)</a:t>
            </a:r>
          </a:p>
        </p:txBody>
      </p:sp>
    </p:spTree>
    <p:extLst>
      <p:ext uri="{BB962C8B-B14F-4D97-AF65-F5344CB8AC3E}">
        <p14:creationId xmlns:p14="http://schemas.microsoft.com/office/powerpoint/2010/main" val="244881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57B6E7-B55A-4278-A8C2-A722217A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algn="ctr" rtl="0"/>
            <a:r>
              <a:rPr lang="en-US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Berlin Sans FB" panose="020E0602020502020306" pitchFamily="34" charset="0"/>
              </a:rPr>
              <a:t>Efecs - What’s in Production?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00844F6-B062-4E59-B86E-152DFE477F2B}"/>
              </a:ext>
            </a:extLst>
          </p:cNvPr>
          <p:cNvSpPr txBox="1"/>
          <p:nvPr/>
        </p:nvSpPr>
        <p:spPr>
          <a:xfrm>
            <a:off x="576072" y="1690688"/>
            <a:ext cx="4096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414F2B"/>
                </a:solidFill>
                <a:latin typeface="HP Simplified" panose="020B0604020204020204" pitchFamily="34" charset="0"/>
              </a:rPr>
              <a:t>Tech Stacks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384C13B-1D17-4993-A4F0-E05DF6D7A306}"/>
              </a:ext>
            </a:extLst>
          </p:cNvPr>
          <p:cNvSpPr txBox="1"/>
          <p:nvPr/>
        </p:nvSpPr>
        <p:spPr>
          <a:xfrm>
            <a:off x="838200" y="2709664"/>
            <a:ext cx="3538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ASP.NET Web Forms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5E41D5B-A4A2-4BA5-954D-9B0BA0E96924}"/>
              </a:ext>
            </a:extLst>
          </p:cNvPr>
          <p:cNvSpPr txBox="1"/>
          <p:nvPr/>
        </p:nvSpPr>
        <p:spPr>
          <a:xfrm>
            <a:off x="800100" y="3286208"/>
            <a:ext cx="3538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ASP.NET MVC v2.0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6D11222-4186-4502-8079-D0E0993EF8A5}"/>
              </a:ext>
            </a:extLst>
          </p:cNvPr>
          <p:cNvSpPr txBox="1"/>
          <p:nvPr/>
        </p:nvSpPr>
        <p:spPr>
          <a:xfrm>
            <a:off x="1170432" y="3645020"/>
            <a:ext cx="2798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ASP.NET View Engine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4178212-1F6B-4826-920F-B9D82962ED3B}"/>
              </a:ext>
            </a:extLst>
          </p:cNvPr>
          <p:cNvSpPr txBox="1"/>
          <p:nvPr/>
        </p:nvSpPr>
        <p:spPr>
          <a:xfrm>
            <a:off x="838200" y="4399042"/>
            <a:ext cx="302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WCF Web Services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FF2D8DA-5DF3-407B-A727-9801976B075A}"/>
              </a:ext>
            </a:extLst>
          </p:cNvPr>
          <p:cNvSpPr txBox="1"/>
          <p:nvPr/>
        </p:nvSpPr>
        <p:spPr>
          <a:xfrm>
            <a:off x="838199" y="5214619"/>
            <a:ext cx="323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MS Enterprise Library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7B7EF8B7-E1FE-4C84-BDA2-94330AA2AD55}"/>
              </a:ext>
            </a:extLst>
          </p:cNvPr>
          <p:cNvCxnSpPr/>
          <p:nvPr/>
        </p:nvCxnSpPr>
        <p:spPr>
          <a:xfrm>
            <a:off x="4279928" y="1690688"/>
            <a:ext cx="0" cy="4563808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D38A8F1-3BDC-4FF6-A513-1FC950600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928" y="1311425"/>
            <a:ext cx="76295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5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57B6E7-B55A-4278-A8C2-A722217A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algn="ctr" rtl="0"/>
            <a:r>
              <a:rPr lang="en-US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Requirements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625807F-96CB-4868-B210-B37C5BB84E89}"/>
              </a:ext>
            </a:extLst>
          </p:cNvPr>
          <p:cNvSpPr txBox="1"/>
          <p:nvPr/>
        </p:nvSpPr>
        <p:spPr>
          <a:xfrm>
            <a:off x="865412" y="1709766"/>
            <a:ext cx="3438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rtl="0"/>
            <a:r>
              <a:rPr lang="en-US" sz="2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Maintainability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B741C9-76C3-40A8-A520-ECFC046614B7}"/>
              </a:ext>
            </a:extLst>
          </p:cNvPr>
          <p:cNvSpPr txBox="1"/>
          <p:nvPr/>
        </p:nvSpPr>
        <p:spPr>
          <a:xfrm>
            <a:off x="865412" y="2328229"/>
            <a:ext cx="3438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Security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AB41619-3E25-418B-ACE7-1D8554D08058}"/>
              </a:ext>
            </a:extLst>
          </p:cNvPr>
          <p:cNvSpPr txBox="1"/>
          <p:nvPr/>
        </p:nvSpPr>
        <p:spPr>
          <a:xfrm>
            <a:off x="865412" y="2981189"/>
            <a:ext cx="3438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C74757B-7104-4C34-957A-7473D61DF7CF}"/>
              </a:ext>
            </a:extLst>
          </p:cNvPr>
          <p:cNvSpPr txBox="1"/>
          <p:nvPr/>
        </p:nvSpPr>
        <p:spPr>
          <a:xfrm>
            <a:off x="838200" y="3637434"/>
            <a:ext cx="7002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rtl="0"/>
            <a:r>
              <a:rPr lang="en-US" sz="24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Reusability across </a:t>
            </a:r>
            <a:r>
              <a:rPr lang="en-US" sz="2400" b="0" i="0" u="none" strike="noStrike" baseline="0" dirty="0" smtClean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different projects/systems</a:t>
            </a:r>
            <a:endParaRPr lang="en-US" sz="2400" b="0" i="0" u="none" strike="noStrike" baseline="0" dirty="0">
              <a:solidFill>
                <a:schemeClr val="accent6">
                  <a:lumMod val="50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93F85DB-B743-4AC9-A1F5-4C7579E3EA3F}"/>
              </a:ext>
            </a:extLst>
          </p:cNvPr>
          <p:cNvSpPr txBox="1"/>
          <p:nvPr/>
        </p:nvSpPr>
        <p:spPr>
          <a:xfrm>
            <a:off x="838200" y="4225119"/>
            <a:ext cx="3438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rtl="0"/>
            <a:r>
              <a:rPr lang="en-US" sz="2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Abstraction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8924892-B434-486B-90FA-192C2586A9BF}"/>
              </a:ext>
            </a:extLst>
          </p:cNvPr>
          <p:cNvSpPr txBox="1"/>
          <p:nvPr/>
        </p:nvSpPr>
        <p:spPr>
          <a:xfrm>
            <a:off x="865412" y="4874360"/>
            <a:ext cx="3438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rtl="0"/>
            <a:r>
              <a:rPr lang="en-US" sz="2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Robustness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7EBB7C0-42A8-4D2B-A243-272D80F66938}"/>
              </a:ext>
            </a:extLst>
          </p:cNvPr>
          <p:cNvSpPr txBox="1"/>
          <p:nvPr/>
        </p:nvSpPr>
        <p:spPr>
          <a:xfrm>
            <a:off x="838200" y="5492823"/>
            <a:ext cx="3438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rtl="0"/>
            <a:r>
              <a:rPr lang="en-US" sz="2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418259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780570-EEBF-4664-9866-4D9910A2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algn="ctr" rtl="0"/>
            <a:r>
              <a:rPr lang="en-US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Design Decisions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67BF792-8FDE-4529-9413-F5BDAFD62691}"/>
              </a:ext>
            </a:extLst>
          </p:cNvPr>
          <p:cNvSpPr txBox="1"/>
          <p:nvPr/>
        </p:nvSpPr>
        <p:spPr>
          <a:xfrm>
            <a:off x="933060" y="1740629"/>
            <a:ext cx="5327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HP Simplified" panose="020B0604020204020204" pitchFamily="34" charset="0"/>
              </a:rPr>
              <a:t>Distributed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CFA9916-74FD-4374-A815-91462283AFFA}"/>
              </a:ext>
            </a:extLst>
          </p:cNvPr>
          <p:cNvSpPr txBox="1"/>
          <p:nvPr/>
        </p:nvSpPr>
        <p:spPr>
          <a:xfrm>
            <a:off x="933060" y="2391991"/>
            <a:ext cx="5327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Service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D2B3931-EEEC-4F0E-B37B-B0E553E99452}"/>
              </a:ext>
            </a:extLst>
          </p:cNvPr>
          <p:cNvSpPr txBox="1"/>
          <p:nvPr/>
        </p:nvSpPr>
        <p:spPr>
          <a:xfrm>
            <a:off x="933060" y="3043353"/>
            <a:ext cx="5327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Layered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090FD68-10AD-428F-B47B-58502D9AA290}"/>
              </a:ext>
            </a:extLst>
          </p:cNvPr>
          <p:cNvSpPr txBox="1"/>
          <p:nvPr/>
        </p:nvSpPr>
        <p:spPr>
          <a:xfrm>
            <a:off x="933060" y="3694715"/>
            <a:ext cx="5327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Separation of concerns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65422FA-874C-4DB0-B555-CECD1CC61A5A}"/>
              </a:ext>
            </a:extLst>
          </p:cNvPr>
          <p:cNvSpPr txBox="1"/>
          <p:nvPr/>
        </p:nvSpPr>
        <p:spPr>
          <a:xfrm>
            <a:off x="933060" y="4346077"/>
            <a:ext cx="5327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Loosely coupled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331F241-CD76-40C4-9A9A-EFB1586B2546}"/>
              </a:ext>
            </a:extLst>
          </p:cNvPr>
          <p:cNvSpPr txBox="1"/>
          <p:nvPr/>
        </p:nvSpPr>
        <p:spPr>
          <a:xfrm>
            <a:off x="933060" y="5648803"/>
            <a:ext cx="7511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Employ proven design patterns and best practices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6760DD-CCAC-4449-ADEC-E87E8F12E37D}"/>
              </a:ext>
            </a:extLst>
          </p:cNvPr>
          <p:cNvSpPr txBox="1"/>
          <p:nvPr/>
        </p:nvSpPr>
        <p:spPr>
          <a:xfrm>
            <a:off x="933060" y="4997439"/>
            <a:ext cx="5327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Simplicity + Structure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2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D4DADF-683B-44AD-BAEC-AEB981316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388"/>
            <a:ext cx="10515600" cy="1325563"/>
          </a:xfrm>
        </p:spPr>
        <p:txBody>
          <a:bodyPr/>
          <a:lstStyle/>
          <a:p>
            <a:pPr marR="0" algn="ctr" rtl="0"/>
            <a:r>
              <a:rPr lang="en-US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The Data Tier  –  </a:t>
            </a:r>
            <a:r>
              <a:rPr lang="en-US" b="0" i="1" u="none" strike="noStrike" baseline="0" dirty="0" err="1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Efecs</a:t>
            </a:r>
            <a:r>
              <a:rPr lang="en-US" b="0" i="1" u="none" strike="noStrike" baseline="0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-Data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A37CFF0-AC24-49D2-A6CD-368A25AB1842}"/>
              </a:ext>
            </a:extLst>
          </p:cNvPr>
          <p:cNvSpPr txBox="1"/>
          <p:nvPr/>
        </p:nvSpPr>
        <p:spPr>
          <a:xfrm>
            <a:off x="838200" y="1004583"/>
            <a:ext cx="7371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Is a Web Service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3CCF837-DDF5-4BFF-8EF7-4EB55894C57C}"/>
              </a:ext>
            </a:extLst>
          </p:cNvPr>
          <p:cNvSpPr txBox="1"/>
          <p:nvPr/>
        </p:nvSpPr>
        <p:spPr>
          <a:xfrm>
            <a:off x="838199" y="2261111"/>
            <a:ext cx="10825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Retrieves/updates data from variety of heterogeneous sources: DBs, Web Services,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14E6558-9FC7-4A5F-B6E9-5151858C7A6B}"/>
              </a:ext>
            </a:extLst>
          </p:cNvPr>
          <p:cNvSpPr txBox="1"/>
          <p:nvPr/>
        </p:nvSpPr>
        <p:spPr>
          <a:xfrm>
            <a:off x="838200" y="3517639"/>
            <a:ext cx="7371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Only basic (fundamental) business logic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BB6D046-AC6F-4A92-85D2-4A0C74015386}"/>
              </a:ext>
            </a:extLst>
          </p:cNvPr>
          <p:cNvSpPr txBox="1"/>
          <p:nvPr/>
        </p:nvSpPr>
        <p:spPr>
          <a:xfrm>
            <a:off x="838200" y="4774167"/>
            <a:ext cx="7371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Implements the Bridge pattern so that with</a:t>
            </a:r>
            <a:r>
              <a:rPr lang="en-US" sz="2400" dirty="0">
                <a:solidFill>
                  <a:srgbClr val="2F5496"/>
                </a:solidFill>
                <a:latin typeface="HP Simplified" panose="020B0604020204020204" pitchFamily="34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HP Simplified" panose="020B0604020204020204" pitchFamily="34" charset="0"/>
              </a:rPr>
              <a:t>M</a:t>
            </a:r>
            <a:r>
              <a:rPr lang="en-US" sz="2400" dirty="0">
                <a:solidFill>
                  <a:srgbClr val="2F5496"/>
                </a:solidFill>
                <a:latin typeface="HP Simplified" panose="020B0604020204020204" pitchFamily="34" charset="0"/>
              </a:rPr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types of clients and</a:t>
            </a:r>
            <a:r>
              <a:rPr lang="en-US" sz="2400" dirty="0">
                <a:solidFill>
                  <a:srgbClr val="2F5496"/>
                </a:solidFill>
                <a:latin typeface="HP Simplified" panose="020B0604020204020204" pitchFamily="34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HP Simplified" panose="020B0604020204020204" pitchFamily="34" charset="0"/>
              </a:rPr>
              <a:t>N</a:t>
            </a:r>
            <a:r>
              <a:rPr lang="en-US" sz="2400" dirty="0">
                <a:solidFill>
                  <a:srgbClr val="2F5496"/>
                </a:solidFill>
                <a:latin typeface="HP Simplified" panose="020B0604020204020204" pitchFamily="34" charset="0"/>
              </a:rPr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types of data sources, there are only</a:t>
            </a:r>
            <a:r>
              <a:rPr lang="en-US" sz="2400" dirty="0">
                <a:solidFill>
                  <a:srgbClr val="2F5496"/>
                </a:solidFill>
                <a:latin typeface="HP Simplified" panose="020B0604020204020204" pitchFamily="34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HP Simplified" panose="020B0604020204020204" pitchFamily="34" charset="0"/>
              </a:rPr>
              <a:t>M + N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types of data operations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600DA0F-B53E-4DC8-9FDB-C9507221D805}"/>
              </a:ext>
            </a:extLst>
          </p:cNvPr>
          <p:cNvSpPr txBox="1"/>
          <p:nvPr/>
        </p:nvSpPr>
        <p:spPr>
          <a:xfrm>
            <a:off x="838200" y="1632847"/>
            <a:ext cx="7371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Agnostic of its clients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17978F0-CE7F-48C3-878D-AD5F38506C28}"/>
              </a:ext>
            </a:extLst>
          </p:cNvPr>
          <p:cNvSpPr txBox="1"/>
          <p:nvPr/>
        </p:nvSpPr>
        <p:spPr>
          <a:xfrm>
            <a:off x="838200" y="2889375"/>
            <a:ext cx="8846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Abstracts data sources and operations via the Repository pattern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0AC62FC-3255-49A0-8FA2-EAA1DC38BDA6}"/>
              </a:ext>
            </a:extLst>
          </p:cNvPr>
          <p:cNvSpPr txBox="1"/>
          <p:nvPr/>
        </p:nvSpPr>
        <p:spPr>
          <a:xfrm>
            <a:off x="838199" y="4145903"/>
            <a:ext cx="884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Serves to the rest of the world as a Façade over data operations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47480BD-A263-480D-A108-F6E7F5071040}"/>
              </a:ext>
            </a:extLst>
          </p:cNvPr>
          <p:cNvSpPr txBox="1"/>
          <p:nvPr/>
        </p:nvSpPr>
        <p:spPr>
          <a:xfrm>
            <a:off x="838200" y="6141094"/>
            <a:ext cx="805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Returns results in a standard/uniform</a:t>
            </a:r>
            <a:r>
              <a:rPr lang="en-US" sz="2400" dirty="0">
                <a:solidFill>
                  <a:srgbClr val="2F5496"/>
                </a:solidFill>
                <a:latin typeface="HP Simplified" panose="020B0604020204020204" pitchFamily="34" charset="0"/>
              </a:rPr>
              <a:t>  </a:t>
            </a:r>
            <a:r>
              <a:rPr lang="en-US" sz="2800" b="1" i="1" dirty="0" err="1">
                <a:solidFill>
                  <a:srgbClr val="2F5496"/>
                </a:solidFill>
                <a:latin typeface="HP Simplified" panose="020B0604020204020204" pitchFamily="34" charset="0"/>
              </a:rPr>
              <a:t>ResponseModel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428406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7C65BF-CF68-4870-BD5B-466EACE5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The 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Clients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  of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Efecs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-Data</a:t>
            </a:r>
            <a:endParaRPr lang="en-US" b="1" i="0" u="none" strike="noStrike" baseline="0" dirty="0">
              <a:solidFill>
                <a:schemeClr val="accent2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5058E96-0E2D-4BF1-8881-41AC2C369D7F}"/>
              </a:ext>
            </a:extLst>
          </p:cNvPr>
          <p:cNvSpPr txBox="1"/>
          <p:nvPr/>
        </p:nvSpPr>
        <p:spPr>
          <a:xfrm>
            <a:off x="1847725" y="1660783"/>
            <a:ext cx="824479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Effort Report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  <a:latin typeface="HP Simplified" panose="020B0604020204020204" pitchFamily="34" charset="0"/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Effort Report Background Process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  <a:latin typeface="HP Simplified" panose="020B0604020204020204" pitchFamily="34" charset="0"/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Cost Share Module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  <a:latin typeface="HP Simplified" panose="020B0604020204020204" pitchFamily="34" charset="0"/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Cost Share Background process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  <a:latin typeface="HP Simplified" panose="020B0604020204020204" pitchFamily="34" charset="0"/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IDAA Background process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  <a:latin typeface="HP Simplified" panose="020B0604020204020204" pitchFamily="34" charset="0"/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More to come…</a:t>
            </a:r>
          </a:p>
        </p:txBody>
      </p:sp>
    </p:spTree>
    <p:extLst>
      <p:ext uri="{BB962C8B-B14F-4D97-AF65-F5344CB8AC3E}">
        <p14:creationId xmlns:p14="http://schemas.microsoft.com/office/powerpoint/2010/main" val="406332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A3957E-C14D-428D-99C3-937091AE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erlin Sans FB" panose="020E0602020502020306" pitchFamily="34" charset="0"/>
              </a:rPr>
              <a:t>Passing Data between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Berlin Sans FB" panose="020E0602020502020306" pitchFamily="34" charset="0"/>
              </a:rPr>
              <a:t>Efecs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erlin Sans FB" panose="020E0602020502020306" pitchFamily="34" charset="0"/>
              </a:rPr>
              <a:t>-Data 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Berlin Sans FB" panose="020E0602020502020306" pitchFamily="34" charset="0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erlin Sans FB" panose="020E0602020502020306" pitchFamily="34" charset="0"/>
              </a:rPr>
              <a:t>and clients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FB3B8760-4488-4E68-9331-C15167946710}"/>
              </a:ext>
            </a:extLst>
          </p:cNvPr>
          <p:cNvGrpSpPr/>
          <p:nvPr/>
        </p:nvGrpSpPr>
        <p:grpSpPr>
          <a:xfrm>
            <a:off x="6096000" y="2047875"/>
            <a:ext cx="5294784" cy="3736699"/>
            <a:chOff x="6096000" y="2047875"/>
            <a:chExt cx="5294784" cy="373669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C5398F00-0796-42C8-A466-A5CAF6139D0C}"/>
                </a:ext>
              </a:extLst>
            </p:cNvPr>
            <p:cNvGrpSpPr/>
            <p:nvPr/>
          </p:nvGrpSpPr>
          <p:grpSpPr>
            <a:xfrm>
              <a:off x="6096000" y="2047875"/>
              <a:ext cx="5167604" cy="3736699"/>
              <a:chOff x="6186196" y="2075867"/>
              <a:chExt cx="5167604" cy="2817845"/>
            </a:xfrm>
          </p:grpSpPr>
          <p:sp>
            <p:nvSpPr>
              <p:cNvPr id="7" name="Response">
                <a:extLst>
                  <a:ext uri="{FF2B5EF4-FFF2-40B4-BE49-F238E27FC236}">
                    <a16:creationId xmlns:a16="http://schemas.microsoft.com/office/drawing/2014/main" xmlns="" id="{E8901BEC-872B-451C-9996-18BF927C98E0}"/>
                  </a:ext>
                </a:extLst>
              </p:cNvPr>
              <p:cNvSpPr txBox="1"/>
              <p:nvPr/>
            </p:nvSpPr>
            <p:spPr>
              <a:xfrm>
                <a:off x="6186196" y="2075867"/>
                <a:ext cx="5167604" cy="281784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E8E94DE5-DAC4-4A0D-8D7B-36B15EFCB558}"/>
                  </a:ext>
                </a:extLst>
              </p:cNvPr>
              <p:cNvSpPr txBox="1"/>
              <p:nvPr/>
            </p:nvSpPr>
            <p:spPr>
              <a:xfrm>
                <a:off x="6480922" y="2978593"/>
                <a:ext cx="2257941" cy="30677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P Simplified" panose="020B0604020204020204" pitchFamily="34" charset="0"/>
                  </a:rPr>
                  <a:t>Status Code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6831741D-EC25-4D3E-A272-A64E92674F0D}"/>
                  </a:ext>
                </a:extLst>
              </p:cNvPr>
              <p:cNvSpPr txBox="1"/>
              <p:nvPr/>
            </p:nvSpPr>
            <p:spPr>
              <a:xfrm>
                <a:off x="8972060" y="2978593"/>
                <a:ext cx="2257941" cy="306772"/>
              </a:xfrm>
              <a:prstGeom prst="rect">
                <a:avLst/>
              </a:prstGeom>
              <a:solidFill>
                <a:srgbClr val="BC78BE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P Simplified" panose="020B0604020204020204" pitchFamily="34" charset="0"/>
                  </a:rPr>
                  <a:t>Exception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21752E14-9778-4A03-8C9B-55297148E29D}"/>
                  </a:ext>
                </a:extLst>
              </p:cNvPr>
              <p:cNvSpPr txBox="1"/>
              <p:nvPr/>
            </p:nvSpPr>
            <p:spPr>
              <a:xfrm>
                <a:off x="6480922" y="3434702"/>
                <a:ext cx="4749687" cy="12301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HP Simplified" panose="020B0604020204020204" pitchFamily="34" charset="0"/>
                  </a:rPr>
                  <a:t>T</a:t>
                </a:r>
                <a:r>
                  <a:rPr lang="en-US" sz="2800" dirty="0">
                    <a:latin typeface="HP Simplified" panose="020B0604020204020204" pitchFamily="34" charset="0"/>
                  </a:rPr>
                  <a:t>: Payload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5982EF31-AD92-40EF-B540-A10B5140B61E}"/>
                </a:ext>
              </a:extLst>
            </p:cNvPr>
            <p:cNvSpPr txBox="1"/>
            <p:nvPr/>
          </p:nvSpPr>
          <p:spPr>
            <a:xfrm>
              <a:off x="6140354" y="2361118"/>
              <a:ext cx="52504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P Simplified" panose="020B0604020204020204" pitchFamily="34" charset="0"/>
                </a:rPr>
                <a:t>Generic Response Model&lt;</a:t>
              </a:r>
              <a:r>
                <a:rPr lang="en-US" sz="2800" dirty="0">
                  <a:solidFill>
                    <a:srgbClr val="C00000"/>
                  </a:solidFill>
                  <a:latin typeface="HP Simplified" panose="020B0604020204020204" pitchFamily="34" charset="0"/>
                </a:rPr>
                <a:t>T</a:t>
              </a:r>
              <a:r>
                <a:rPr lang="en-US" sz="2800" dirty="0">
                  <a:latin typeface="HP Simplified" panose="020B0604020204020204" pitchFamily="34" charset="0"/>
                </a:rPr>
                <a:t>&gt;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C347632C-DF1F-475B-9ADB-6B0A3D5B9C4A}"/>
              </a:ext>
            </a:extLst>
          </p:cNvPr>
          <p:cNvCxnSpPr>
            <a:cxnSpLocks/>
          </p:cNvCxnSpPr>
          <p:nvPr/>
        </p:nvCxnSpPr>
        <p:spPr>
          <a:xfrm>
            <a:off x="5738193" y="1850430"/>
            <a:ext cx="0" cy="4156166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xmlns="" id="{22723401-B6EE-4937-9482-6ADAA5311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87" y="2361118"/>
            <a:ext cx="4219202" cy="348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8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A49458-7ED6-40DD-BD76-32B1B75E5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algn="ctr" rtl="0"/>
            <a:r>
              <a:rPr lang="en-US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Common Shared Object Types:</a:t>
            </a:r>
            <a:br>
              <a:rPr lang="en-US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</a:br>
            <a:r>
              <a:rPr lang="en-US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the </a:t>
            </a:r>
            <a:r>
              <a:rPr lang="en-US" b="0" i="1" u="none" strike="noStrike" baseline="0" dirty="0" err="1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DataContracts</a:t>
            </a:r>
            <a:r>
              <a:rPr lang="en-US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 component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D6EEB20-1227-4E34-8450-562A5A25ED25}"/>
              </a:ext>
            </a:extLst>
          </p:cNvPr>
          <p:cNvSpPr txBox="1"/>
          <p:nvPr/>
        </p:nvSpPr>
        <p:spPr>
          <a:xfrm>
            <a:off x="754224" y="2239347"/>
            <a:ext cx="10291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Contains only interfaces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FECB3C5-9500-491F-A375-180ADBC007CA}"/>
              </a:ext>
            </a:extLst>
          </p:cNvPr>
          <p:cNvSpPr txBox="1"/>
          <p:nvPr/>
        </p:nvSpPr>
        <p:spPr>
          <a:xfrm>
            <a:off x="754224" y="3336891"/>
            <a:ext cx="102916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It is up to Efecs – Data and its numerous clients how to implement the interfaces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9B4D50A-4105-46D8-AF67-8E6EAA4A1D46}"/>
              </a:ext>
            </a:extLst>
          </p:cNvPr>
          <p:cNvSpPr txBox="1"/>
          <p:nvPr/>
        </p:nvSpPr>
        <p:spPr>
          <a:xfrm>
            <a:off x="754224" y="4865322"/>
            <a:ext cx="102916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Each client only implements the interfaces it needs and </a:t>
            </a:r>
            <a:r>
              <a:rPr lang="en-US" sz="2800" i="1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can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 implement others as the need arises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00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F85868-4AE6-4F65-A511-8CC9B398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algn="ctr" rtl="0"/>
            <a:r>
              <a:rPr lang="en-US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Interaction between a Client and </a:t>
            </a:r>
            <a:br>
              <a:rPr lang="en-US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</a:br>
            <a:r>
              <a:rPr lang="en-US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Efecs-Data. The </a:t>
            </a:r>
            <a:r>
              <a:rPr lang="en-US" b="0" i="1" u="none" strike="noStrike" baseline="0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Efecs-Proxy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E9C1F2-52F2-4254-877F-29E210EE655C}"/>
              </a:ext>
            </a:extLst>
          </p:cNvPr>
          <p:cNvSpPr txBox="1"/>
          <p:nvPr/>
        </p:nvSpPr>
        <p:spPr>
          <a:xfrm>
            <a:off x="961053" y="1957086"/>
            <a:ext cx="9778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Implements / provides a set of interfaces for the clients to use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98B5AE0-D4F3-4069-9D19-ED59D069F94E}"/>
              </a:ext>
            </a:extLst>
          </p:cNvPr>
          <p:cNvSpPr txBox="1"/>
          <p:nvPr/>
        </p:nvSpPr>
        <p:spPr>
          <a:xfrm>
            <a:off x="961053" y="2911193"/>
            <a:ext cx="9778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Both synchronous and asynchronous methods are provided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0C3C4E4-D051-4FA0-9676-B69E9EC0AECE}"/>
              </a:ext>
            </a:extLst>
          </p:cNvPr>
          <p:cNvSpPr txBox="1"/>
          <p:nvPr/>
        </p:nvSpPr>
        <p:spPr>
          <a:xfrm>
            <a:off x="961053" y="3434840"/>
            <a:ext cx="9778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Hides completely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Efecs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 – Data from the clients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4A124B5-2BDD-48A2-A10C-54972E3FF0D4}"/>
              </a:ext>
            </a:extLst>
          </p:cNvPr>
          <p:cNvSpPr txBox="1"/>
          <p:nvPr/>
        </p:nvSpPr>
        <p:spPr>
          <a:xfrm>
            <a:off x="961053" y="4051248"/>
            <a:ext cx="9778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Hides completely the complexity of the HTTP communication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3231B6A-346A-40C7-B33D-A9A1EEF6AE38}"/>
              </a:ext>
            </a:extLst>
          </p:cNvPr>
          <p:cNvSpPr txBox="1"/>
          <p:nvPr/>
        </p:nvSpPr>
        <p:spPr>
          <a:xfrm>
            <a:off x="961053" y="5008477"/>
            <a:ext cx="9778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HP Simplified" panose="020B0604020204020204" pitchFamily="34" charset="0"/>
              </a:rPr>
              <a:t>Interprets error-responses and translates them to throwing exceptions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98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2aa8705-b77a-4b61-ac42-2af2df8d8985">CVZ6XTKX5D77-923007650-574</_dlc_DocId>
    <IconOverlay xmlns="http://schemas.microsoft.com/sharepoint/v4" xsi:nil="true"/>
    <_dlc_DocIdUrl xmlns="a2aa8705-b77a-4b61-ac42-2af2df8d8985">
      <Url>https://uwnetid.sharepoint.com/sites/FinanceSolutions/efecs/_layouts/15/DocIdRedir.aspx?ID=CVZ6XTKX5D77-923007650-574</Url>
      <Description>CVZ6XTKX5D77-923007650-574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3DF3BCB837B44B80F5A54C88EF3908" ma:contentTypeVersion="15" ma:contentTypeDescription="Create a new document." ma:contentTypeScope="" ma:versionID="a84d642aa9d3a988e4a994cb7b9aeaeb">
  <xsd:schema xmlns:xsd="http://www.w3.org/2001/XMLSchema" xmlns:xs="http://www.w3.org/2001/XMLSchema" xmlns:p="http://schemas.microsoft.com/office/2006/metadata/properties" xmlns:ns2="6cdd0ede-0bb3-4936-b3d8-18b0fa321987" xmlns:ns3="a2aa8705-b77a-4b61-ac42-2af2df8d8985" xmlns:ns4="http://schemas.microsoft.com/sharepoint/v4" targetNamespace="http://schemas.microsoft.com/office/2006/metadata/properties" ma:root="true" ma:fieldsID="ca7c48004736cca52e1e1bc3cf3d68dd" ns2:_="" ns3:_="" ns4:_="">
    <xsd:import namespace="6cdd0ede-0bb3-4936-b3d8-18b0fa321987"/>
    <xsd:import namespace="a2aa8705-b77a-4b61-ac42-2af2df8d8985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3:_dlc_DocId" minOccurs="0"/>
                <xsd:element ref="ns3:_dlc_DocIdUrl" minOccurs="0"/>
                <xsd:element ref="ns3:_dlc_DocIdPersistId" minOccurs="0"/>
                <xsd:element ref="ns4:IconOverlay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dd0ede-0bb3-4936-b3d8-18b0fa3219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aa8705-b77a-4b61-ac42-2af2df8d898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_dlc_DocId" ma:index="1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6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7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F4DD7B-3C3A-4BC8-8142-DAD4234D8D59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6cdd0ede-0bb3-4936-b3d8-18b0fa321987"/>
    <ds:schemaRef ds:uri="http://purl.org/dc/elements/1.1/"/>
    <ds:schemaRef ds:uri="http://schemas.microsoft.com/office/2006/metadata/properties"/>
    <ds:schemaRef ds:uri="http://schemas.microsoft.com/sharepoint/v4"/>
    <ds:schemaRef ds:uri="a2aa8705-b77a-4b61-ac42-2af2df8d898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B417CF7-0D85-4D66-BF16-C8B7E945F7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41EB03-3F3B-4C6A-B38D-827643A453E6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97F30ACB-BAEA-4F5B-BC44-5A5818632E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dd0ede-0bb3-4936-b3d8-18b0fa321987"/>
    <ds:schemaRef ds:uri="a2aa8705-b77a-4b61-ac42-2af2df8d8985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2613</TotalTime>
  <Words>712</Words>
  <Application>Microsoft Office PowerPoint</Application>
  <PresentationFormat>Widescreen</PresentationFormat>
  <Paragraphs>210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Berlin Sans FB</vt:lpstr>
      <vt:lpstr>Berlin Sans FB Demi</vt:lpstr>
      <vt:lpstr>Calibri</vt:lpstr>
      <vt:lpstr>Calibri Light</vt:lpstr>
      <vt:lpstr>HP Simplified</vt:lpstr>
      <vt:lpstr>Symbol</vt:lpstr>
      <vt:lpstr>Times New Roman</vt:lpstr>
      <vt:lpstr>Office Theme</vt:lpstr>
      <vt:lpstr>Efecs Architecture</vt:lpstr>
      <vt:lpstr>Efecs - What’s in Production?</vt:lpstr>
      <vt:lpstr>Requirements</vt:lpstr>
      <vt:lpstr>Design Decisions</vt:lpstr>
      <vt:lpstr>The Data Tier  –  Efecs-Data</vt:lpstr>
      <vt:lpstr>The  Clients  of Efecs-Data</vt:lpstr>
      <vt:lpstr>Passing Data between Efecs-Data  and clients</vt:lpstr>
      <vt:lpstr>Common Shared Object Types: the DataContracts component</vt:lpstr>
      <vt:lpstr>Interaction between a Client and  Efecs-Data. The Efecs-Proxy</vt:lpstr>
      <vt:lpstr>The  World   outside</vt:lpstr>
      <vt:lpstr>The FcFramework  Common Component</vt:lpstr>
      <vt:lpstr>The new Efecs Architecture</vt:lpstr>
      <vt:lpstr>Design Patterns</vt:lpstr>
      <vt:lpstr>Design Principles</vt:lpstr>
      <vt:lpstr>PowerPoint Presentation</vt:lpstr>
      <vt:lpstr>PowerPoint Presentation</vt:lpstr>
      <vt:lpstr>Additional Benefits</vt:lpstr>
      <vt:lpstr>Dev Team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Dimitre D. Novatchev</dc:creator>
  <cp:lastModifiedBy>Owner</cp:lastModifiedBy>
  <cp:revision>82</cp:revision>
  <dcterms:created xsi:type="dcterms:W3CDTF">2021-04-16T18:30:55Z</dcterms:created>
  <dcterms:modified xsi:type="dcterms:W3CDTF">2024-07-08T22:23:53Z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0x010100813DF3BCB837B44B80F5A54C88EF3908</vt:lpwstr>
  </property>
  <property fmtid="{D5CDD505-2E9C-101B-9397-08002B2CF9AE}" pid="3" name="_dlc_DocIdItemGuid">
    <vt:lpwstr>f68f4218-62e6-4ccb-9305-4ee0a378aa56</vt:lpwstr>
  </property>
</Properties>
</file>