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3" r:id="rId5"/>
    <p:sldId id="264" r:id="rId6"/>
    <p:sldId id="265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E62F29-AC70-4B90-A182-9146AA01FF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F7358-EA64-4A61-8BFD-83386E7BF2CE}">
      <dgm:prSet/>
      <dgm:spPr/>
      <dgm:t>
        <a:bodyPr/>
        <a:lstStyle/>
        <a:p>
          <a:r>
            <a:rPr lang="en-GB" dirty="0" err="1"/>
            <a:t>Modularna</a:t>
          </a:r>
          <a:r>
            <a:rPr lang="en-GB" dirty="0"/>
            <a:t> </a:t>
          </a:r>
          <a:r>
            <a:rPr lang="en-GB" dirty="0" err="1"/>
            <a:t>aritmetika</a:t>
          </a:r>
          <a:endParaRPr lang="en-GB" dirty="0"/>
        </a:p>
        <a:p>
          <a:r>
            <a:rPr lang="en-GB" dirty="0"/>
            <a:t>- Za </a:t>
          </a:r>
          <a:r>
            <a:rPr lang="en-GB" dirty="0" err="1"/>
            <a:t>neparne</a:t>
          </a:r>
          <a:r>
            <a:rPr lang="en-GB" dirty="0"/>
            <a:t> </a:t>
          </a:r>
          <a:r>
            <a:rPr lang="en-GB" dirty="0" err="1"/>
            <a:t>brojeve</a:t>
          </a:r>
          <a:endParaRPr lang="en-US" dirty="0"/>
        </a:p>
      </dgm:t>
    </dgm:pt>
    <dgm:pt modelId="{1D8593FC-3A41-45C1-8810-4245A0271D17}" type="parTrans" cxnId="{BC62A465-1064-4364-97B4-014253C99AFA}">
      <dgm:prSet/>
      <dgm:spPr/>
      <dgm:t>
        <a:bodyPr/>
        <a:lstStyle/>
        <a:p>
          <a:endParaRPr lang="en-US"/>
        </a:p>
      </dgm:t>
    </dgm:pt>
    <dgm:pt modelId="{B4C00934-6846-42D6-8E22-DF2B5E1EFA3E}" type="sibTrans" cxnId="{BC62A465-1064-4364-97B4-014253C99AFA}">
      <dgm:prSet/>
      <dgm:spPr/>
      <dgm:t>
        <a:bodyPr/>
        <a:lstStyle/>
        <a:p>
          <a:endParaRPr lang="en-US"/>
        </a:p>
      </dgm:t>
    </dgm:pt>
    <dgm:pt modelId="{B048A9D8-833E-4D28-A6B2-10E9F2A040B6}">
      <dgm:prSet/>
      <dgm:spPr/>
      <dgm:t>
        <a:bodyPr/>
        <a:lstStyle/>
        <a:p>
          <a:r>
            <a:rPr lang="en-GB" dirty="0" err="1"/>
            <a:t>Direktni</a:t>
          </a:r>
          <a:r>
            <a:rPr lang="en-GB" dirty="0"/>
            <a:t> </a:t>
          </a:r>
          <a:r>
            <a:rPr lang="en-GB" dirty="0" err="1"/>
            <a:t>produkt</a:t>
          </a:r>
          <a:endParaRPr lang="en-GB" dirty="0"/>
        </a:p>
        <a:p>
          <a:r>
            <a:rPr lang="en-US" dirty="0"/>
            <a:t>- Od </a:t>
          </a:r>
          <a:r>
            <a:rPr lang="en-US" dirty="0" err="1"/>
            <a:t>ortogonalnih</a:t>
          </a:r>
          <a:r>
            <a:rPr lang="en-US" dirty="0"/>
            <a:t> </a:t>
          </a:r>
          <a:r>
            <a:rPr lang="en-US" dirty="0" err="1"/>
            <a:t>kvadrata</a:t>
          </a:r>
          <a:r>
            <a:rPr lang="en-US" dirty="0"/>
            <a:t> </a:t>
          </a:r>
          <a:r>
            <a:rPr lang="en-US" dirty="0" err="1"/>
            <a:t>manjih</a:t>
          </a:r>
          <a:r>
            <a:rPr lang="en-US" dirty="0"/>
            <a:t> </a:t>
          </a:r>
          <a:r>
            <a:rPr lang="en-US" dirty="0" err="1"/>
            <a:t>dimenzija</a:t>
          </a:r>
          <a:r>
            <a:rPr lang="en-US" dirty="0"/>
            <a:t>, </a:t>
          </a:r>
          <a:r>
            <a:rPr lang="en-US" dirty="0" err="1"/>
            <a:t>kombinacijom</a:t>
          </a:r>
          <a:r>
            <a:rPr lang="en-US" dirty="0"/>
            <a:t> </a:t>
          </a:r>
          <a:r>
            <a:rPr lang="en-US" dirty="0" err="1"/>
            <a:t>dobijemo</a:t>
          </a:r>
          <a:r>
            <a:rPr lang="en-US" dirty="0"/>
            <a:t> </a:t>
          </a:r>
          <a:r>
            <a:rPr lang="en-US" dirty="0" err="1"/>
            <a:t>veće</a:t>
          </a:r>
          <a:endParaRPr lang="en-US" dirty="0"/>
        </a:p>
      </dgm:t>
    </dgm:pt>
    <dgm:pt modelId="{C8F81FFB-D363-4326-904D-FC46C34E56EC}" type="parTrans" cxnId="{630EAD22-CBC1-4007-AE3E-390C1AF6C635}">
      <dgm:prSet/>
      <dgm:spPr/>
      <dgm:t>
        <a:bodyPr/>
        <a:lstStyle/>
        <a:p>
          <a:endParaRPr lang="en-US"/>
        </a:p>
      </dgm:t>
    </dgm:pt>
    <dgm:pt modelId="{B1DFD2E3-2A6E-48C4-9073-7F41F866B544}" type="sibTrans" cxnId="{630EAD22-CBC1-4007-AE3E-390C1AF6C635}">
      <dgm:prSet/>
      <dgm:spPr/>
      <dgm:t>
        <a:bodyPr/>
        <a:lstStyle/>
        <a:p>
          <a:endParaRPr lang="en-US"/>
        </a:p>
      </dgm:t>
    </dgm:pt>
    <dgm:pt modelId="{F3B902B5-3290-4AA8-A6DB-791FADFF7C96}">
      <dgm:prSet/>
      <dgm:spPr/>
      <dgm:t>
        <a:bodyPr/>
        <a:lstStyle/>
        <a:p>
          <a:r>
            <a:rPr lang="en-GB" dirty="0" err="1"/>
            <a:t>Pomoću</a:t>
          </a:r>
          <a:r>
            <a:rPr lang="en-GB" dirty="0"/>
            <a:t> </a:t>
          </a:r>
          <a:r>
            <a:rPr lang="en-GB" dirty="0" err="1"/>
            <a:t>afine</a:t>
          </a:r>
          <a:r>
            <a:rPr lang="en-GB" dirty="0"/>
            <a:t> </a:t>
          </a:r>
          <a:r>
            <a:rPr lang="en-GB" dirty="0" err="1"/>
            <a:t>ravnine</a:t>
          </a:r>
          <a:endParaRPr lang="en-GB" dirty="0"/>
        </a:p>
        <a:p>
          <a:r>
            <a:rPr lang="en-GB" dirty="0"/>
            <a:t>- Ako </a:t>
          </a:r>
          <a:r>
            <a:rPr lang="en-GB" dirty="0" err="1"/>
            <a:t>postoji</a:t>
          </a:r>
          <a:r>
            <a:rPr lang="en-GB" dirty="0"/>
            <a:t> </a:t>
          </a:r>
          <a:r>
            <a:rPr lang="en-GB" dirty="0" err="1"/>
            <a:t>afina</a:t>
          </a:r>
          <a:r>
            <a:rPr lang="en-GB" dirty="0"/>
            <a:t> </a:t>
          </a:r>
          <a:r>
            <a:rPr lang="en-GB" dirty="0" err="1"/>
            <a:t>ravnina</a:t>
          </a:r>
          <a:r>
            <a:rPr lang="en-GB" dirty="0"/>
            <a:t> za </a:t>
          </a:r>
          <a:r>
            <a:rPr lang="en-GB" dirty="0" err="1"/>
            <a:t>neki</a:t>
          </a:r>
          <a:r>
            <a:rPr lang="en-GB" dirty="0"/>
            <a:t> red n, </a:t>
          </a:r>
          <a:r>
            <a:rPr lang="en-GB" dirty="0" err="1"/>
            <a:t>možemo</a:t>
          </a:r>
          <a:r>
            <a:rPr lang="en-GB" dirty="0"/>
            <a:t> </a:t>
          </a:r>
          <a:r>
            <a:rPr lang="en-GB" dirty="0" err="1"/>
            <a:t>napraviti</a:t>
          </a:r>
          <a:r>
            <a:rPr lang="en-GB" dirty="0"/>
            <a:t> </a:t>
          </a:r>
          <a:r>
            <a:rPr lang="en-GB" dirty="0" err="1"/>
            <a:t>točno</a:t>
          </a:r>
          <a:r>
            <a:rPr lang="en-GB" dirty="0"/>
            <a:t> n-1 </a:t>
          </a:r>
          <a:r>
            <a:rPr lang="en-GB" dirty="0" err="1"/>
            <a:t>ortogonalnih</a:t>
          </a:r>
          <a:r>
            <a:rPr lang="en-GB" dirty="0"/>
            <a:t> </a:t>
          </a:r>
          <a:r>
            <a:rPr lang="en-GB" dirty="0" err="1"/>
            <a:t>kvadrata</a:t>
          </a:r>
          <a:endParaRPr lang="en-US" dirty="0"/>
        </a:p>
      </dgm:t>
    </dgm:pt>
    <dgm:pt modelId="{E7FD0FD6-E6D9-4805-B93B-CFA0E24ACD51}" type="parTrans" cxnId="{E620812C-ADB7-4434-9FDC-A89CEECB6A51}">
      <dgm:prSet/>
      <dgm:spPr/>
      <dgm:t>
        <a:bodyPr/>
        <a:lstStyle/>
        <a:p>
          <a:endParaRPr lang="en-US"/>
        </a:p>
      </dgm:t>
    </dgm:pt>
    <dgm:pt modelId="{E16146F3-71E9-4B90-AA6F-CC85310F2CD1}" type="sibTrans" cxnId="{E620812C-ADB7-4434-9FDC-A89CEECB6A51}">
      <dgm:prSet/>
      <dgm:spPr/>
      <dgm:t>
        <a:bodyPr/>
        <a:lstStyle/>
        <a:p>
          <a:endParaRPr lang="en-US"/>
        </a:p>
      </dgm:t>
    </dgm:pt>
    <dgm:pt modelId="{34EE7754-8C33-4E08-A055-CF325E316B03}">
      <dgm:prSet/>
      <dgm:spPr/>
      <dgm:t>
        <a:bodyPr/>
        <a:lstStyle/>
        <a:p>
          <a:r>
            <a:rPr lang="en-GB" dirty="0" err="1"/>
            <a:t>Teorija</a:t>
          </a:r>
          <a:r>
            <a:rPr lang="en-GB" dirty="0"/>
            <a:t> </a:t>
          </a:r>
          <a:r>
            <a:rPr lang="en-GB" dirty="0" err="1"/>
            <a:t>grupa</a:t>
          </a:r>
          <a:endParaRPr lang="en-GB" dirty="0"/>
        </a:p>
        <a:p>
          <a:r>
            <a:rPr lang="en-GB" dirty="0"/>
            <a:t>- </a:t>
          </a:r>
          <a:r>
            <a:rPr lang="en-GB" dirty="0" err="1"/>
            <a:t>Koristi</a:t>
          </a:r>
          <a:r>
            <a:rPr lang="en-GB" dirty="0"/>
            <a:t> </a:t>
          </a:r>
          <a:r>
            <a:rPr lang="en-GB" dirty="0" err="1"/>
            <a:t>matematičke</a:t>
          </a:r>
          <a:r>
            <a:rPr lang="en-GB" dirty="0"/>
            <a:t> </a:t>
          </a:r>
          <a:r>
            <a:rPr lang="en-GB" dirty="0" err="1"/>
            <a:t>grupe</a:t>
          </a:r>
          <a:r>
            <a:rPr lang="en-GB" dirty="0"/>
            <a:t>, </a:t>
          </a:r>
          <a:r>
            <a:rPr lang="en-GB" dirty="0" err="1"/>
            <a:t>dovoljno</a:t>
          </a:r>
          <a:r>
            <a:rPr lang="en-GB" dirty="0"/>
            <a:t> </a:t>
          </a:r>
          <a:r>
            <a:rPr lang="en-GB" dirty="0" err="1"/>
            <a:t>automorfizma</a:t>
          </a:r>
          <a:endParaRPr lang="en-US" dirty="0"/>
        </a:p>
      </dgm:t>
    </dgm:pt>
    <dgm:pt modelId="{740C528B-E80F-48D5-8AA1-9B68F593686E}" type="parTrans" cxnId="{6B26F1D6-E318-47F0-B094-9E439FC4DDA6}">
      <dgm:prSet/>
      <dgm:spPr/>
      <dgm:t>
        <a:bodyPr/>
        <a:lstStyle/>
        <a:p>
          <a:endParaRPr lang="en-US"/>
        </a:p>
      </dgm:t>
    </dgm:pt>
    <dgm:pt modelId="{A9825665-3E21-422A-9342-4FBF16ABF70E}" type="sibTrans" cxnId="{6B26F1D6-E318-47F0-B094-9E439FC4DDA6}">
      <dgm:prSet/>
      <dgm:spPr/>
      <dgm:t>
        <a:bodyPr/>
        <a:lstStyle/>
        <a:p>
          <a:endParaRPr lang="en-US"/>
        </a:p>
      </dgm:t>
    </dgm:pt>
    <dgm:pt modelId="{3A4C6CEB-4812-412A-BC3B-7ADC57A5C334}" type="pres">
      <dgm:prSet presAssocID="{7FE62F29-AC70-4B90-A182-9146AA01FF49}" presName="linear" presStyleCnt="0">
        <dgm:presLayoutVars>
          <dgm:animLvl val="lvl"/>
          <dgm:resizeHandles val="exact"/>
        </dgm:presLayoutVars>
      </dgm:prSet>
      <dgm:spPr/>
    </dgm:pt>
    <dgm:pt modelId="{1C6FA75A-95A1-4A48-9C02-54380D109198}" type="pres">
      <dgm:prSet presAssocID="{BC3F7358-EA64-4A61-8BFD-83386E7BF2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3383CE9-8040-4E46-B1E1-0758DA71D6FE}" type="pres">
      <dgm:prSet presAssocID="{B4C00934-6846-42D6-8E22-DF2B5E1EFA3E}" presName="spacer" presStyleCnt="0"/>
      <dgm:spPr/>
    </dgm:pt>
    <dgm:pt modelId="{10AD7D90-5A91-49F8-8580-051609686D47}" type="pres">
      <dgm:prSet presAssocID="{B048A9D8-833E-4D28-A6B2-10E9F2A040B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647EF3A-FDF2-4F13-8FB6-45D1C6C67F1A}" type="pres">
      <dgm:prSet presAssocID="{B1DFD2E3-2A6E-48C4-9073-7F41F866B544}" presName="spacer" presStyleCnt="0"/>
      <dgm:spPr/>
    </dgm:pt>
    <dgm:pt modelId="{EC9E338A-10E7-4E1D-B75A-65298EB9B23A}" type="pres">
      <dgm:prSet presAssocID="{F3B902B5-3290-4AA8-A6DB-791FADFF7C9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81A7CE6-22C8-4197-9B0C-FEE734D6AB44}" type="pres">
      <dgm:prSet presAssocID="{E16146F3-71E9-4B90-AA6F-CC85310F2CD1}" presName="spacer" presStyleCnt="0"/>
      <dgm:spPr/>
    </dgm:pt>
    <dgm:pt modelId="{2E8B6261-14C1-4F55-A850-E87C0F46E656}" type="pres">
      <dgm:prSet presAssocID="{34EE7754-8C33-4E08-A055-CF325E316B0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B539A0B-4A04-45E1-860A-677BBDA3C37A}" type="presOf" srcId="{F3B902B5-3290-4AA8-A6DB-791FADFF7C96}" destId="{EC9E338A-10E7-4E1D-B75A-65298EB9B23A}" srcOrd="0" destOrd="0" presId="urn:microsoft.com/office/officeart/2005/8/layout/vList2"/>
    <dgm:cxn modelId="{630EAD22-CBC1-4007-AE3E-390C1AF6C635}" srcId="{7FE62F29-AC70-4B90-A182-9146AA01FF49}" destId="{B048A9D8-833E-4D28-A6B2-10E9F2A040B6}" srcOrd="1" destOrd="0" parTransId="{C8F81FFB-D363-4326-904D-FC46C34E56EC}" sibTransId="{B1DFD2E3-2A6E-48C4-9073-7F41F866B544}"/>
    <dgm:cxn modelId="{E620812C-ADB7-4434-9FDC-A89CEECB6A51}" srcId="{7FE62F29-AC70-4B90-A182-9146AA01FF49}" destId="{F3B902B5-3290-4AA8-A6DB-791FADFF7C96}" srcOrd="2" destOrd="0" parTransId="{E7FD0FD6-E6D9-4805-B93B-CFA0E24ACD51}" sibTransId="{E16146F3-71E9-4B90-AA6F-CC85310F2CD1}"/>
    <dgm:cxn modelId="{1FA06531-CCF4-4461-8BE2-1D23BA296D9E}" type="presOf" srcId="{B048A9D8-833E-4D28-A6B2-10E9F2A040B6}" destId="{10AD7D90-5A91-49F8-8580-051609686D47}" srcOrd="0" destOrd="0" presId="urn:microsoft.com/office/officeart/2005/8/layout/vList2"/>
    <dgm:cxn modelId="{5A7B2634-9B12-4C60-ADF5-05C85EDCDF29}" type="presOf" srcId="{BC3F7358-EA64-4A61-8BFD-83386E7BF2CE}" destId="{1C6FA75A-95A1-4A48-9C02-54380D109198}" srcOrd="0" destOrd="0" presId="urn:microsoft.com/office/officeart/2005/8/layout/vList2"/>
    <dgm:cxn modelId="{BC62A465-1064-4364-97B4-014253C99AFA}" srcId="{7FE62F29-AC70-4B90-A182-9146AA01FF49}" destId="{BC3F7358-EA64-4A61-8BFD-83386E7BF2CE}" srcOrd="0" destOrd="0" parTransId="{1D8593FC-3A41-45C1-8810-4245A0271D17}" sibTransId="{B4C00934-6846-42D6-8E22-DF2B5E1EFA3E}"/>
    <dgm:cxn modelId="{B96AE972-A423-4F03-B66B-DC510271B4E4}" type="presOf" srcId="{34EE7754-8C33-4E08-A055-CF325E316B03}" destId="{2E8B6261-14C1-4F55-A850-E87C0F46E656}" srcOrd="0" destOrd="0" presId="urn:microsoft.com/office/officeart/2005/8/layout/vList2"/>
    <dgm:cxn modelId="{6B26F1D6-E318-47F0-B094-9E439FC4DDA6}" srcId="{7FE62F29-AC70-4B90-A182-9146AA01FF49}" destId="{34EE7754-8C33-4E08-A055-CF325E316B03}" srcOrd="3" destOrd="0" parTransId="{740C528B-E80F-48D5-8AA1-9B68F593686E}" sibTransId="{A9825665-3E21-422A-9342-4FBF16ABF70E}"/>
    <dgm:cxn modelId="{23C3F9F8-9E54-4846-AFE8-5A0944C931C7}" type="presOf" srcId="{7FE62F29-AC70-4B90-A182-9146AA01FF49}" destId="{3A4C6CEB-4812-412A-BC3B-7ADC57A5C334}" srcOrd="0" destOrd="0" presId="urn:microsoft.com/office/officeart/2005/8/layout/vList2"/>
    <dgm:cxn modelId="{1B1133E9-75F4-4AB2-97D1-BBCEA56925A2}" type="presParOf" srcId="{3A4C6CEB-4812-412A-BC3B-7ADC57A5C334}" destId="{1C6FA75A-95A1-4A48-9C02-54380D109198}" srcOrd="0" destOrd="0" presId="urn:microsoft.com/office/officeart/2005/8/layout/vList2"/>
    <dgm:cxn modelId="{6EF96804-6210-4BF6-B42E-500412158980}" type="presParOf" srcId="{3A4C6CEB-4812-412A-BC3B-7ADC57A5C334}" destId="{E3383CE9-8040-4E46-B1E1-0758DA71D6FE}" srcOrd="1" destOrd="0" presId="urn:microsoft.com/office/officeart/2005/8/layout/vList2"/>
    <dgm:cxn modelId="{8F7CD7DE-934C-434C-A639-60CA72A92B4C}" type="presParOf" srcId="{3A4C6CEB-4812-412A-BC3B-7ADC57A5C334}" destId="{10AD7D90-5A91-49F8-8580-051609686D47}" srcOrd="2" destOrd="0" presId="urn:microsoft.com/office/officeart/2005/8/layout/vList2"/>
    <dgm:cxn modelId="{6EC1A147-8F72-41BB-BB82-1C5DD40BCAD9}" type="presParOf" srcId="{3A4C6CEB-4812-412A-BC3B-7ADC57A5C334}" destId="{2647EF3A-FDF2-4F13-8FB6-45D1C6C67F1A}" srcOrd="3" destOrd="0" presId="urn:microsoft.com/office/officeart/2005/8/layout/vList2"/>
    <dgm:cxn modelId="{F3F85D62-821A-4C75-9144-9166C813CB27}" type="presParOf" srcId="{3A4C6CEB-4812-412A-BC3B-7ADC57A5C334}" destId="{EC9E338A-10E7-4E1D-B75A-65298EB9B23A}" srcOrd="4" destOrd="0" presId="urn:microsoft.com/office/officeart/2005/8/layout/vList2"/>
    <dgm:cxn modelId="{B116F4A8-6E78-4F89-96CE-42775AA2F0D2}" type="presParOf" srcId="{3A4C6CEB-4812-412A-BC3B-7ADC57A5C334}" destId="{881A7CE6-22C8-4197-9B0C-FEE734D6AB44}" srcOrd="5" destOrd="0" presId="urn:microsoft.com/office/officeart/2005/8/layout/vList2"/>
    <dgm:cxn modelId="{C0F3F60D-4847-4E49-B7D2-8B60023E38B1}" type="presParOf" srcId="{3A4C6CEB-4812-412A-BC3B-7ADC57A5C334}" destId="{2E8B6261-14C1-4F55-A850-E87C0F46E65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FA75A-95A1-4A48-9C02-54380D109198}">
      <dsp:nvSpPr>
        <dsp:cNvPr id="0" name=""/>
        <dsp:cNvSpPr/>
      </dsp:nvSpPr>
      <dsp:spPr>
        <a:xfrm>
          <a:off x="0" y="264069"/>
          <a:ext cx="105156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Modularna</a:t>
          </a:r>
          <a:r>
            <a:rPr lang="en-GB" sz="2000" kern="1200" dirty="0"/>
            <a:t> </a:t>
          </a:r>
          <a:r>
            <a:rPr lang="en-GB" sz="2000" kern="1200" dirty="0" err="1"/>
            <a:t>aritmetika</a:t>
          </a:r>
          <a:endParaRPr lang="en-GB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- Za </a:t>
          </a:r>
          <a:r>
            <a:rPr lang="en-GB" sz="2000" kern="1200" dirty="0" err="1"/>
            <a:t>neparne</a:t>
          </a:r>
          <a:r>
            <a:rPr lang="en-GB" sz="2000" kern="1200" dirty="0"/>
            <a:t> </a:t>
          </a:r>
          <a:r>
            <a:rPr lang="en-GB" sz="2000" kern="1200" dirty="0" err="1"/>
            <a:t>brojeve</a:t>
          </a:r>
          <a:endParaRPr lang="en-US" sz="2000" kern="1200" dirty="0"/>
        </a:p>
      </dsp:txBody>
      <dsp:txXfrm>
        <a:off x="44549" y="308618"/>
        <a:ext cx="10426502" cy="823502"/>
      </dsp:txXfrm>
    </dsp:sp>
    <dsp:sp modelId="{10AD7D90-5A91-49F8-8580-051609686D47}">
      <dsp:nvSpPr>
        <dsp:cNvPr id="0" name=""/>
        <dsp:cNvSpPr/>
      </dsp:nvSpPr>
      <dsp:spPr>
        <a:xfrm>
          <a:off x="0" y="1234269"/>
          <a:ext cx="105156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Direktni</a:t>
          </a:r>
          <a:r>
            <a:rPr lang="en-GB" sz="2000" kern="1200" dirty="0"/>
            <a:t> </a:t>
          </a:r>
          <a:r>
            <a:rPr lang="en-GB" sz="2000" kern="1200" dirty="0" err="1"/>
            <a:t>produkt</a:t>
          </a:r>
          <a:endParaRPr lang="en-GB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Od </a:t>
          </a:r>
          <a:r>
            <a:rPr lang="en-US" sz="2000" kern="1200" dirty="0" err="1"/>
            <a:t>ortogonalnih</a:t>
          </a:r>
          <a:r>
            <a:rPr lang="en-US" sz="2000" kern="1200" dirty="0"/>
            <a:t> </a:t>
          </a:r>
          <a:r>
            <a:rPr lang="en-US" sz="2000" kern="1200" dirty="0" err="1"/>
            <a:t>kvadrata</a:t>
          </a:r>
          <a:r>
            <a:rPr lang="en-US" sz="2000" kern="1200" dirty="0"/>
            <a:t> </a:t>
          </a:r>
          <a:r>
            <a:rPr lang="en-US" sz="2000" kern="1200" dirty="0" err="1"/>
            <a:t>manjih</a:t>
          </a:r>
          <a:r>
            <a:rPr lang="en-US" sz="2000" kern="1200" dirty="0"/>
            <a:t> </a:t>
          </a:r>
          <a:r>
            <a:rPr lang="en-US" sz="2000" kern="1200" dirty="0" err="1"/>
            <a:t>dimenzija</a:t>
          </a:r>
          <a:r>
            <a:rPr lang="en-US" sz="2000" kern="1200" dirty="0"/>
            <a:t>, </a:t>
          </a:r>
          <a:r>
            <a:rPr lang="en-US" sz="2000" kern="1200" dirty="0" err="1"/>
            <a:t>kombinacijom</a:t>
          </a:r>
          <a:r>
            <a:rPr lang="en-US" sz="2000" kern="1200" dirty="0"/>
            <a:t> </a:t>
          </a:r>
          <a:r>
            <a:rPr lang="en-US" sz="2000" kern="1200" dirty="0" err="1"/>
            <a:t>dobijemo</a:t>
          </a:r>
          <a:r>
            <a:rPr lang="en-US" sz="2000" kern="1200" dirty="0"/>
            <a:t> </a:t>
          </a:r>
          <a:r>
            <a:rPr lang="en-US" sz="2000" kern="1200" dirty="0" err="1"/>
            <a:t>veće</a:t>
          </a:r>
          <a:endParaRPr lang="en-US" sz="2000" kern="1200" dirty="0"/>
        </a:p>
      </dsp:txBody>
      <dsp:txXfrm>
        <a:off x="44549" y="1278818"/>
        <a:ext cx="10426502" cy="823502"/>
      </dsp:txXfrm>
    </dsp:sp>
    <dsp:sp modelId="{EC9E338A-10E7-4E1D-B75A-65298EB9B23A}">
      <dsp:nvSpPr>
        <dsp:cNvPr id="0" name=""/>
        <dsp:cNvSpPr/>
      </dsp:nvSpPr>
      <dsp:spPr>
        <a:xfrm>
          <a:off x="0" y="2204469"/>
          <a:ext cx="105156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Pomoću</a:t>
          </a:r>
          <a:r>
            <a:rPr lang="en-GB" sz="2000" kern="1200" dirty="0"/>
            <a:t> </a:t>
          </a:r>
          <a:r>
            <a:rPr lang="en-GB" sz="2000" kern="1200" dirty="0" err="1"/>
            <a:t>afine</a:t>
          </a:r>
          <a:r>
            <a:rPr lang="en-GB" sz="2000" kern="1200" dirty="0"/>
            <a:t> </a:t>
          </a:r>
          <a:r>
            <a:rPr lang="en-GB" sz="2000" kern="1200" dirty="0" err="1"/>
            <a:t>ravnine</a:t>
          </a:r>
          <a:endParaRPr lang="en-GB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- Ako </a:t>
          </a:r>
          <a:r>
            <a:rPr lang="en-GB" sz="2000" kern="1200" dirty="0" err="1"/>
            <a:t>postoji</a:t>
          </a:r>
          <a:r>
            <a:rPr lang="en-GB" sz="2000" kern="1200" dirty="0"/>
            <a:t> </a:t>
          </a:r>
          <a:r>
            <a:rPr lang="en-GB" sz="2000" kern="1200" dirty="0" err="1"/>
            <a:t>afina</a:t>
          </a:r>
          <a:r>
            <a:rPr lang="en-GB" sz="2000" kern="1200" dirty="0"/>
            <a:t> </a:t>
          </a:r>
          <a:r>
            <a:rPr lang="en-GB" sz="2000" kern="1200" dirty="0" err="1"/>
            <a:t>ravnina</a:t>
          </a:r>
          <a:r>
            <a:rPr lang="en-GB" sz="2000" kern="1200" dirty="0"/>
            <a:t> za </a:t>
          </a:r>
          <a:r>
            <a:rPr lang="en-GB" sz="2000" kern="1200" dirty="0" err="1"/>
            <a:t>neki</a:t>
          </a:r>
          <a:r>
            <a:rPr lang="en-GB" sz="2000" kern="1200" dirty="0"/>
            <a:t> red n, </a:t>
          </a:r>
          <a:r>
            <a:rPr lang="en-GB" sz="2000" kern="1200" dirty="0" err="1"/>
            <a:t>možemo</a:t>
          </a:r>
          <a:r>
            <a:rPr lang="en-GB" sz="2000" kern="1200" dirty="0"/>
            <a:t> </a:t>
          </a:r>
          <a:r>
            <a:rPr lang="en-GB" sz="2000" kern="1200" dirty="0" err="1"/>
            <a:t>napraviti</a:t>
          </a:r>
          <a:r>
            <a:rPr lang="en-GB" sz="2000" kern="1200" dirty="0"/>
            <a:t> </a:t>
          </a:r>
          <a:r>
            <a:rPr lang="en-GB" sz="2000" kern="1200" dirty="0" err="1"/>
            <a:t>točno</a:t>
          </a:r>
          <a:r>
            <a:rPr lang="en-GB" sz="2000" kern="1200" dirty="0"/>
            <a:t> n-1 </a:t>
          </a:r>
          <a:r>
            <a:rPr lang="en-GB" sz="2000" kern="1200" dirty="0" err="1"/>
            <a:t>ortogonalnih</a:t>
          </a:r>
          <a:r>
            <a:rPr lang="en-GB" sz="2000" kern="1200" dirty="0"/>
            <a:t> </a:t>
          </a:r>
          <a:r>
            <a:rPr lang="en-GB" sz="2000" kern="1200" dirty="0" err="1"/>
            <a:t>kvadrata</a:t>
          </a:r>
          <a:endParaRPr lang="en-US" sz="2000" kern="1200" dirty="0"/>
        </a:p>
      </dsp:txBody>
      <dsp:txXfrm>
        <a:off x="44549" y="2249018"/>
        <a:ext cx="10426502" cy="823502"/>
      </dsp:txXfrm>
    </dsp:sp>
    <dsp:sp modelId="{2E8B6261-14C1-4F55-A850-E87C0F46E656}">
      <dsp:nvSpPr>
        <dsp:cNvPr id="0" name=""/>
        <dsp:cNvSpPr/>
      </dsp:nvSpPr>
      <dsp:spPr>
        <a:xfrm>
          <a:off x="0" y="3174669"/>
          <a:ext cx="10515600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 err="1"/>
            <a:t>Teorija</a:t>
          </a:r>
          <a:r>
            <a:rPr lang="en-GB" sz="2000" kern="1200" dirty="0"/>
            <a:t> </a:t>
          </a:r>
          <a:r>
            <a:rPr lang="en-GB" sz="2000" kern="1200" dirty="0" err="1"/>
            <a:t>grupa</a:t>
          </a:r>
          <a:endParaRPr lang="en-GB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- </a:t>
          </a:r>
          <a:r>
            <a:rPr lang="en-GB" sz="2000" kern="1200" dirty="0" err="1"/>
            <a:t>Koristi</a:t>
          </a:r>
          <a:r>
            <a:rPr lang="en-GB" sz="2000" kern="1200" dirty="0"/>
            <a:t> </a:t>
          </a:r>
          <a:r>
            <a:rPr lang="en-GB" sz="2000" kern="1200" dirty="0" err="1"/>
            <a:t>matematičke</a:t>
          </a:r>
          <a:r>
            <a:rPr lang="en-GB" sz="2000" kern="1200" dirty="0"/>
            <a:t> </a:t>
          </a:r>
          <a:r>
            <a:rPr lang="en-GB" sz="2000" kern="1200" dirty="0" err="1"/>
            <a:t>grupe</a:t>
          </a:r>
          <a:r>
            <a:rPr lang="en-GB" sz="2000" kern="1200" dirty="0"/>
            <a:t>, </a:t>
          </a:r>
          <a:r>
            <a:rPr lang="en-GB" sz="2000" kern="1200" dirty="0" err="1"/>
            <a:t>dovoljno</a:t>
          </a:r>
          <a:r>
            <a:rPr lang="en-GB" sz="2000" kern="1200" dirty="0"/>
            <a:t> </a:t>
          </a:r>
          <a:r>
            <a:rPr lang="en-GB" sz="2000" kern="1200" dirty="0" err="1"/>
            <a:t>automorfizma</a:t>
          </a:r>
          <a:endParaRPr lang="en-US" sz="2000" kern="1200" dirty="0"/>
        </a:p>
      </dsp:txBody>
      <dsp:txXfrm>
        <a:off x="44549" y="3219218"/>
        <a:ext cx="10426502" cy="823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0855-1170-A45C-F42F-86FFDE133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9D626-7CD5-804F-45A8-1249F9504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2309C-0D3E-72A9-8181-AA6FD58B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E057-1270-4748-9840-753C627252FB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700CD-0D63-D1C5-68D9-0D7D4768A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F7A38-A7BC-66E9-7EB3-1D06F557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EA5-F4C9-41F6-B1DB-8DD477EAD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91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F042-72FD-644C-3A8A-9FCE1CF3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60F76-D2E3-25F9-6133-60A937629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22166-EB1E-C922-16F8-EA3689E8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E057-1270-4748-9840-753C627252FB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8925A-1D5C-B7FD-7BC8-554C5EF2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85413-7324-1261-5EC0-BF91AC06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EA5-F4C9-41F6-B1DB-8DD477EAD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52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70071-C454-A23E-05AF-62616E10E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52A39-2DCF-82EC-D840-D213B369F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A87EB-F8A6-8389-D526-B87B3698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E057-1270-4748-9840-753C627252FB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75BFF-EB12-50F6-8CF4-1520B17C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F656D-952A-C9B4-4945-79F821C6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EA5-F4C9-41F6-B1DB-8DD477EAD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60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AD4FB-206E-7EBE-73DF-20F2BE99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05B6-6989-7E4C-C72B-EB94F05B5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7312A-B644-1442-4297-51F820DC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E057-1270-4748-9840-753C627252FB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BDF69-52E9-1BED-A8EF-8AE58E9A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8D242-1F98-2BF8-171C-472C3E9A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EA5-F4C9-41F6-B1DB-8DD477EAD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62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9D24-193C-5390-D223-E87FDDD24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90300-687B-38E8-777D-3CB6C0CFB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B2A8A-EB2F-99B2-00E9-7277B9C0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E057-1270-4748-9840-753C627252FB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EDEF8-E32C-DC43-8968-2561B914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3CF3D-95A2-991E-F8DD-031ADFB2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EA5-F4C9-41F6-B1DB-8DD477EAD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463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1C24-B9C3-3DB4-90F7-51C99DCC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B72D-AC2E-5B4A-C1EB-918AE46BC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C939A-6DE5-5D7E-353D-8ECCAA37D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07715-61CB-02D6-8541-A9315E66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E057-1270-4748-9840-753C627252FB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0E941-508A-F2C6-65CE-FC2F07DC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F95B3-1653-2D35-4C13-AEAAF3ED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EA5-F4C9-41F6-B1DB-8DD477EAD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42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2F03-928F-3ADE-F32D-AD0466D1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E6274-A14E-9686-1A08-6D68169AE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D345C-DC64-28F9-8EF0-3C78C6338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232B8-8829-7042-323B-19D01C7F2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56292-2EBE-A087-2255-7597CE739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5CD2E-228A-517E-9A4A-625363CB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E057-1270-4748-9840-753C627252FB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38359-0AEA-B790-24ED-7970854D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8E7B8-9921-58C2-FB01-5FD42C60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EA5-F4C9-41F6-B1DB-8DD477EAD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49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B465-7B57-8A8C-F29B-7181D6B92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B05C5-21C3-3F33-8E88-907AEDF2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E057-1270-4748-9840-753C627252FB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1501A-2F42-CF19-E761-73C2B78E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FAB7A-B358-67E0-C501-5BC62A181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EA5-F4C9-41F6-B1DB-8DD477EAD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04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64AEC-72B7-28A9-786A-A3AAFD3E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E057-1270-4748-9840-753C627252FB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44532-713A-779F-F15E-43EE2258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ECE60-B8FD-D601-DAC4-3A726FC5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EA5-F4C9-41F6-B1DB-8DD477EAD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4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EA88-143A-0EFD-C82F-A8FA5DFA1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1F21-7AD2-5302-6A51-6BBCF3EA2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16765-A3F6-B437-7BE6-3DEB7A0E2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3DDD6-D8A8-7FC9-8F41-1B8C51EB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E057-1270-4748-9840-753C627252FB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ACC7E-51E5-CE93-0EE2-578BEEAE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84D09-2EA7-A803-43BA-13EA2379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EA5-F4C9-41F6-B1DB-8DD477EAD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507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EF3B3-17F4-57A7-35C6-60344A11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68522-6BDE-0AC2-5311-C09674C41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CC1AD-B4B6-40C7-53CE-461B0A16A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DC536-A120-779A-F17D-2E40BB51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CE057-1270-4748-9840-753C627252FB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CDDDE-986D-50F8-B1A9-28D9C294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D8E5E-448E-C5BC-07B6-C2B14609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01EA5-F4C9-41F6-B1DB-8DD477EAD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06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CD91B-BEB7-4E61-43DA-D9240086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9DB09-60E3-89EC-250C-D86B80629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6E4D7-B57E-23F0-E445-409F5FBB2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3CE057-1270-4748-9840-753C627252FB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6C797-9D8C-0EFD-D2A2-6E7CE52A84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62303-5F6B-DF12-E4B7-AEA5C1E2C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801EA5-F4C9-41F6-B1DB-8DD477EAD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75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3B54E-5B15-8A32-5081-10FB684D0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024" y="1383527"/>
            <a:ext cx="6072333" cy="4175166"/>
          </a:xfrm>
        </p:spPr>
        <p:txBody>
          <a:bodyPr anchor="ctr">
            <a:normAutofit/>
          </a:bodyPr>
          <a:lstStyle/>
          <a:p>
            <a:pPr algn="r"/>
            <a:r>
              <a:rPr lang="en-GB" sz="9600" dirty="0" err="1"/>
              <a:t>Ortogonalni</a:t>
            </a:r>
            <a:r>
              <a:rPr lang="en-GB" sz="9600" dirty="0"/>
              <a:t> </a:t>
            </a:r>
            <a:r>
              <a:rPr lang="en-GB" sz="9600" dirty="0" err="1"/>
              <a:t>latinski</a:t>
            </a:r>
            <a:r>
              <a:rPr lang="en-GB" sz="9600" dirty="0"/>
              <a:t> </a:t>
            </a:r>
            <a:r>
              <a:rPr lang="en-GB" sz="9600" dirty="0" err="1"/>
              <a:t>kvadrati</a:t>
            </a:r>
            <a:endParaRPr lang="en-GB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77E26E-A88F-4DBF-1252-E1FC17B26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6051" y="2581835"/>
            <a:ext cx="3323968" cy="1778552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Dominik Novosel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11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1C5A9-D49C-3542-FF5E-C21E4B7C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GB" sz="4800" dirty="0" err="1"/>
              <a:t>Motivacija</a:t>
            </a:r>
            <a:endParaRPr lang="en-GB" sz="4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531B9-CBEB-70BB-B470-4239F4E99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5" y="3212980"/>
            <a:ext cx="5150277" cy="23377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D942D-E688-66C9-CB0B-639DD2E46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sz="2000" dirty="0"/>
              <a:t>Problem </a:t>
            </a:r>
            <a:r>
              <a:rPr lang="en-GB" sz="2000" dirty="0" err="1"/>
              <a:t>trideset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šest</a:t>
            </a:r>
            <a:r>
              <a:rPr lang="en-GB" sz="2000" dirty="0"/>
              <a:t> </a:t>
            </a:r>
            <a:r>
              <a:rPr lang="en-GB" sz="2000" dirty="0" err="1"/>
              <a:t>časnika</a:t>
            </a:r>
            <a:endParaRPr lang="en-GB" sz="2000" dirty="0"/>
          </a:p>
          <a:p>
            <a:endParaRPr lang="en-GB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00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DF1A630-2A9B-41A0-92F9-FDA261070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1DB69-608B-F272-C15C-63EFBB3D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GB" sz="4000" dirty="0" err="1"/>
              <a:t>Latinski</a:t>
            </a:r>
            <a:r>
              <a:rPr lang="en-GB" sz="4000" dirty="0"/>
              <a:t> </a:t>
            </a:r>
            <a:r>
              <a:rPr lang="en-GB" sz="4000" dirty="0" err="1"/>
              <a:t>kvadrat</a:t>
            </a:r>
            <a:endParaRPr lang="en-GB" sz="4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6CD90-A67F-F864-851A-D1404DB03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GB" sz="2000" dirty="0" err="1"/>
              <a:t>Kvadratna</a:t>
            </a:r>
            <a:r>
              <a:rPr lang="en-GB" sz="2000" dirty="0"/>
              <a:t> </a:t>
            </a:r>
            <a:r>
              <a:rPr lang="en-GB" sz="2000" dirty="0" err="1"/>
              <a:t>matrica</a:t>
            </a:r>
            <a:r>
              <a:rPr lang="en-GB" sz="2000" dirty="0"/>
              <a:t> </a:t>
            </a:r>
            <a:r>
              <a:rPr lang="en-GB" sz="2000" dirty="0" err="1"/>
              <a:t>gdje</a:t>
            </a:r>
            <a:r>
              <a:rPr lang="en-GB" sz="2000" dirty="0"/>
              <a:t> se </a:t>
            </a:r>
            <a:r>
              <a:rPr lang="en-GB" sz="2000" dirty="0" err="1"/>
              <a:t>svaki</a:t>
            </a:r>
            <a:r>
              <a:rPr lang="en-GB" sz="2000" dirty="0"/>
              <a:t> </a:t>
            </a:r>
            <a:r>
              <a:rPr lang="en-GB" sz="2000" dirty="0" err="1"/>
              <a:t>simbol</a:t>
            </a:r>
            <a:r>
              <a:rPr lang="en-GB" sz="2000" dirty="0"/>
              <a:t> </a:t>
            </a:r>
            <a:r>
              <a:rPr lang="en-GB" sz="2000" dirty="0" err="1"/>
              <a:t>pojavljuje</a:t>
            </a:r>
            <a:r>
              <a:rPr lang="en-GB" sz="2000" dirty="0"/>
              <a:t> </a:t>
            </a:r>
            <a:r>
              <a:rPr lang="en-GB" sz="2000" dirty="0" err="1"/>
              <a:t>točno</a:t>
            </a:r>
            <a:r>
              <a:rPr lang="en-GB" sz="2000" dirty="0"/>
              <a:t> </a:t>
            </a:r>
            <a:r>
              <a:rPr lang="en-GB" sz="2000" dirty="0" err="1"/>
              <a:t>jednom</a:t>
            </a:r>
            <a:r>
              <a:rPr lang="en-GB" sz="2000" dirty="0"/>
              <a:t> u </a:t>
            </a:r>
            <a:r>
              <a:rPr lang="en-GB" sz="2000" dirty="0" err="1"/>
              <a:t>svakom</a:t>
            </a:r>
            <a:r>
              <a:rPr lang="en-GB" sz="2000" dirty="0"/>
              <a:t> </a:t>
            </a:r>
            <a:r>
              <a:rPr lang="en-GB" sz="2000" dirty="0" err="1"/>
              <a:t>retku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stupcu</a:t>
            </a:r>
            <a:endParaRPr lang="en-GB" sz="2000" dirty="0"/>
          </a:p>
          <a:p>
            <a:r>
              <a:rPr lang="en-GB" sz="2000" dirty="0" err="1"/>
              <a:t>Ortogonalni</a:t>
            </a:r>
            <a:r>
              <a:rPr lang="en-GB" sz="2000" dirty="0"/>
              <a:t> – </a:t>
            </a:r>
            <a:r>
              <a:rPr lang="en-GB" sz="2000" dirty="0" err="1"/>
              <a:t>svi</a:t>
            </a:r>
            <a:r>
              <a:rPr lang="en-GB" sz="2000" dirty="0"/>
              <a:t> </a:t>
            </a:r>
            <a:r>
              <a:rPr lang="en-GB" sz="2000" dirty="0" err="1"/>
              <a:t>uređeni</a:t>
            </a:r>
            <a:r>
              <a:rPr lang="en-GB" sz="2000" dirty="0"/>
              <a:t> </a:t>
            </a:r>
            <a:r>
              <a:rPr lang="en-GB" sz="2000" dirty="0" err="1"/>
              <a:t>parovi</a:t>
            </a:r>
            <a:r>
              <a:rPr lang="en-GB" sz="2000" dirty="0"/>
              <a:t> </a:t>
            </a:r>
            <a:r>
              <a:rPr lang="en-GB" sz="2000" dirty="0" err="1"/>
              <a:t>pri</a:t>
            </a:r>
            <a:r>
              <a:rPr lang="en-GB" sz="2000" dirty="0"/>
              <a:t> </a:t>
            </a:r>
            <a:r>
              <a:rPr lang="en-GB" sz="2000" dirty="0" err="1"/>
              <a:t>preklapanju</a:t>
            </a:r>
            <a:r>
              <a:rPr lang="en-GB" sz="2000" dirty="0"/>
              <a:t> </a:t>
            </a:r>
            <a:r>
              <a:rPr lang="en-GB" sz="2000" dirty="0" err="1"/>
              <a:t>pojavljuju</a:t>
            </a:r>
            <a:r>
              <a:rPr lang="en-GB" sz="2000" dirty="0"/>
              <a:t> se </a:t>
            </a:r>
            <a:r>
              <a:rPr lang="en-GB" sz="2000" dirty="0" err="1"/>
              <a:t>točno</a:t>
            </a:r>
            <a:r>
              <a:rPr lang="en-GB" sz="2000" dirty="0"/>
              <a:t> </a:t>
            </a:r>
            <a:r>
              <a:rPr lang="en-GB" sz="2000" dirty="0" err="1"/>
              <a:t>jednom</a:t>
            </a:r>
            <a:endParaRPr lang="en-GB" sz="2000" dirty="0"/>
          </a:p>
          <a:p>
            <a:endParaRPr lang="en-GB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CA3CC8-F167-94E9-C871-6DCC9289E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1622" y="777770"/>
            <a:ext cx="2112264" cy="1992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9618D0-E0D8-41E5-DB04-5E6410A1E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960" y="777770"/>
            <a:ext cx="2112264" cy="18878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233548-8BE7-2489-27A1-5443D2BB3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068" y="3806248"/>
            <a:ext cx="4389120" cy="194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7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78C9-93FB-76AD-6674-8C6597D7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Važna</a:t>
            </a:r>
            <a:r>
              <a:rPr lang="en-GB" dirty="0"/>
              <a:t> </a:t>
            </a:r>
            <a:r>
              <a:rPr lang="en-GB" dirty="0" err="1"/>
              <a:t>svojstva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EDA15-B466-C69E-9F67-3F884C17B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 </a:t>
            </a:r>
            <a:r>
              <a:rPr lang="en-GB" dirty="0" err="1"/>
              <a:t>postoje</a:t>
            </a:r>
            <a:r>
              <a:rPr lang="en-GB" dirty="0"/>
              <a:t> </a:t>
            </a:r>
            <a:r>
              <a:rPr lang="en-GB" dirty="0" err="1"/>
              <a:t>ortogonalni</a:t>
            </a:r>
            <a:r>
              <a:rPr lang="en-GB" dirty="0"/>
              <a:t> </a:t>
            </a:r>
            <a:r>
              <a:rPr lang="en-GB" dirty="0" err="1"/>
              <a:t>latinski</a:t>
            </a:r>
            <a:r>
              <a:rPr lang="en-GB" dirty="0"/>
              <a:t> </a:t>
            </a:r>
            <a:r>
              <a:rPr lang="en-GB" dirty="0" err="1"/>
              <a:t>kvadrati</a:t>
            </a:r>
            <a:r>
              <a:rPr lang="en-GB" dirty="0"/>
              <a:t> za red 2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08E666-AA4C-3040-04B8-6907C5A05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8" y="3705978"/>
            <a:ext cx="1484706" cy="1353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D838D3-CA88-07D9-76CC-E298F32E5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757" y="3705978"/>
            <a:ext cx="1558807" cy="13537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22CB2B-7268-9DB6-77FA-EA6AFCB68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154" y="3705978"/>
            <a:ext cx="3086775" cy="17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9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BEA80-C04F-00F9-A350-F1D40FE8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Važna svojstva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2AB85-91A0-20DB-EB14-28113C200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GB" sz="2400"/>
              <a:t>Ne postoje 2 ortogonalna latinska kvadrata reda 6</a:t>
            </a:r>
          </a:p>
          <a:p>
            <a:r>
              <a:rPr lang="en-GB" sz="2400"/>
              <a:t>Najveći broj ortogonalnih kvadrata za red n ne može biti veći od n-1</a:t>
            </a:r>
          </a:p>
          <a:p>
            <a:r>
              <a:rPr lang="en-GB" sz="2400"/>
              <a:t>Lakša konstrukcija za neparne redove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/>
              <a:t>kvadrati definirani kao (i+j) mod n i (2i+j) mod 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/>
              <a:t>Svaki par elemenata u njima nastaje točno jednom</a:t>
            </a:r>
            <a:endParaRPr lang="en-GB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391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40595-3C10-D80B-15C9-5C1651C5E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GB" sz="4200"/>
              <a:t>Višestruka ortogonalnost i t-ortogonalnost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5C99-08AF-1D34-C9C7-EDD155555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GB" sz="2000"/>
              <a:t>Skup t latinskih kvadrata reda s</a:t>
            </a:r>
          </a:p>
          <a:p>
            <a:r>
              <a:rPr lang="en-GB" sz="2000"/>
              <a:t>Svaka t-torka pojavljuje se točno jednom</a:t>
            </a:r>
            <a:endParaRPr lang="en-US" sz="2000"/>
          </a:p>
          <a:p>
            <a:r>
              <a:rPr lang="en-GB" sz="2000"/>
              <a:t>Dodavanjem još jednog kvadrata povećavamo razlučivost kombinacija</a:t>
            </a:r>
          </a:p>
          <a:p>
            <a:r>
              <a:rPr lang="en-GB" sz="2000"/>
              <a:t>Uklanjanjem možemo izgubiti ortogonalnost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59579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05C7-B203-765D-585C-A10177F02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Metode konstrukcije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C7DCD8-9967-4CAA-DCCD-78533E5BC4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61228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957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A138D-FC3A-90B0-7570-22258A4F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GB" sz="7200" dirty="0" err="1"/>
              <a:t>Primjena</a:t>
            </a:r>
            <a:endParaRPr lang="en-GB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4CF14-4430-D69A-3112-A74F7D44D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 fontScale="92500" lnSpcReduction="20000"/>
          </a:bodyPr>
          <a:lstStyle/>
          <a:p>
            <a:r>
              <a:rPr lang="en-GB" sz="2400" dirty="0" err="1"/>
              <a:t>Statistika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dizajn</a:t>
            </a:r>
            <a:r>
              <a:rPr lang="en-GB" sz="2400" dirty="0"/>
              <a:t> </a:t>
            </a:r>
            <a:r>
              <a:rPr lang="en-GB" sz="2400" dirty="0" err="1"/>
              <a:t>eksperimenta</a:t>
            </a:r>
            <a:endParaRPr lang="en-GB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 err="1"/>
              <a:t>Testira</a:t>
            </a:r>
            <a:r>
              <a:rPr lang="en-GB" sz="2000" dirty="0"/>
              <a:t> </a:t>
            </a:r>
            <a:r>
              <a:rPr lang="en-GB" sz="2000" dirty="0" err="1"/>
              <a:t>više</a:t>
            </a:r>
            <a:r>
              <a:rPr lang="en-GB" sz="2000" dirty="0"/>
              <a:t> </a:t>
            </a:r>
            <a:r>
              <a:rPr lang="en-GB" sz="2000" dirty="0" err="1"/>
              <a:t>varijabli</a:t>
            </a:r>
            <a:r>
              <a:rPr lang="en-GB" sz="2000" dirty="0"/>
              <a:t> </a:t>
            </a:r>
            <a:r>
              <a:rPr lang="en-GB" sz="2000" dirty="0" err="1"/>
              <a:t>odjednom</a:t>
            </a:r>
            <a:r>
              <a:rPr lang="en-GB" sz="2000" dirty="0"/>
              <a:t> bez </a:t>
            </a:r>
            <a:r>
              <a:rPr lang="en-GB" sz="2000" dirty="0" err="1"/>
              <a:t>miješanja</a:t>
            </a:r>
            <a:r>
              <a:rPr lang="en-GB" sz="2000" dirty="0"/>
              <a:t> </a:t>
            </a:r>
            <a:r>
              <a:rPr lang="en-GB" sz="2000" dirty="0" err="1"/>
              <a:t>rezultata</a:t>
            </a:r>
            <a:endParaRPr lang="en-GB" sz="2000" dirty="0"/>
          </a:p>
          <a:p>
            <a:r>
              <a:rPr lang="en-GB" sz="2400" dirty="0" err="1"/>
              <a:t>Biostatistika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medicina</a:t>
            </a:r>
            <a:endParaRPr lang="en-GB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dirty="0" err="1"/>
              <a:t>Klinička</a:t>
            </a:r>
            <a:r>
              <a:rPr lang="en-GB" sz="2000" dirty="0"/>
              <a:t> </a:t>
            </a:r>
            <a:r>
              <a:rPr lang="en-GB" sz="2000" dirty="0" err="1"/>
              <a:t>ispitivanja</a:t>
            </a:r>
            <a:r>
              <a:rPr lang="en-GB" sz="2000" dirty="0"/>
              <a:t>, </a:t>
            </a:r>
            <a:r>
              <a:rPr lang="en-GB" sz="2000" dirty="0" err="1"/>
              <a:t>manji</a:t>
            </a:r>
            <a:r>
              <a:rPr lang="en-GB" sz="2000" dirty="0"/>
              <a:t> </a:t>
            </a:r>
            <a:r>
              <a:rPr lang="en-GB" sz="2000" dirty="0" err="1"/>
              <a:t>broj</a:t>
            </a:r>
            <a:r>
              <a:rPr lang="en-GB" sz="2000" dirty="0"/>
              <a:t> </a:t>
            </a:r>
            <a:r>
              <a:rPr lang="en-GB" sz="2000" dirty="0" err="1"/>
              <a:t>pacijenata</a:t>
            </a:r>
            <a:endParaRPr lang="en-GB" sz="2000" dirty="0"/>
          </a:p>
          <a:p>
            <a:r>
              <a:rPr lang="en-GB" sz="2400" dirty="0" err="1"/>
              <a:t>Računalna</a:t>
            </a:r>
            <a:r>
              <a:rPr lang="en-GB" sz="2400" dirty="0"/>
              <a:t> </a:t>
            </a:r>
            <a:r>
              <a:rPr lang="en-GB" sz="2400" dirty="0" err="1"/>
              <a:t>znanost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optimizacija</a:t>
            </a:r>
            <a:endParaRPr lang="en-GB" sz="2400" dirty="0"/>
          </a:p>
          <a:p>
            <a:r>
              <a:rPr lang="en-GB" sz="2400" dirty="0" err="1"/>
              <a:t>Industrija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proizvodni</a:t>
            </a:r>
            <a:r>
              <a:rPr lang="en-GB" sz="2400" dirty="0"/>
              <a:t> </a:t>
            </a:r>
            <a:r>
              <a:rPr lang="en-GB" sz="2400" dirty="0" err="1"/>
              <a:t>procesi</a:t>
            </a:r>
            <a:endParaRPr lang="en-GB" sz="2400" dirty="0"/>
          </a:p>
          <a:p>
            <a:r>
              <a:rPr lang="en-GB" sz="2400" dirty="0" err="1"/>
              <a:t>Teorija</a:t>
            </a:r>
            <a:r>
              <a:rPr lang="en-GB" sz="2400" dirty="0"/>
              <a:t> </a:t>
            </a:r>
            <a:r>
              <a:rPr lang="en-GB" sz="2400" dirty="0" err="1"/>
              <a:t>grafova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kodiranje</a:t>
            </a:r>
            <a:endParaRPr lang="en-GB" sz="2400" dirty="0"/>
          </a:p>
          <a:p>
            <a:r>
              <a:rPr lang="en-GB" sz="2400" dirty="0" err="1"/>
              <a:t>Društvene</a:t>
            </a:r>
            <a:r>
              <a:rPr lang="en-GB" sz="2400" dirty="0"/>
              <a:t> </a:t>
            </a:r>
            <a:r>
              <a:rPr lang="en-GB" sz="2400" dirty="0" err="1"/>
              <a:t>znanosti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en-GB" sz="2400" dirty="0" err="1"/>
              <a:t>psihologija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0461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284F8-04D4-CEAB-FDE1-1534BD34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Hvala </a:t>
            </a:r>
            <a:r>
              <a:rPr lang="en-US" sz="11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</a:t>
            </a:r>
            <a:r>
              <a:rPr lang="en-US" sz="11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1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pažnji</a:t>
            </a:r>
            <a:endParaRPr lang="en-US" sz="11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426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217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Ortogonalni latinski kvadrati</vt:lpstr>
      <vt:lpstr>Motivacija</vt:lpstr>
      <vt:lpstr>Latinski kvadrat</vt:lpstr>
      <vt:lpstr>Važna svojstva</vt:lpstr>
      <vt:lpstr>Važna svojstva</vt:lpstr>
      <vt:lpstr>Višestruka ortogonalnost i t-ortogonalnost</vt:lpstr>
      <vt:lpstr>Metode konstrukcije</vt:lpstr>
      <vt:lpstr>Primjena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Dominik Novosel</dc:creator>
  <cp:lastModifiedBy>Dominik Novosel</cp:lastModifiedBy>
  <cp:revision>14</cp:revision>
  <dcterms:created xsi:type="dcterms:W3CDTF">2025-05-20T21:27:46Z</dcterms:created>
  <dcterms:modified xsi:type="dcterms:W3CDTF">2025-06-04T17:13:50Z</dcterms:modified>
</cp:coreProperties>
</file>