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5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8" r:id="rId10"/>
    <p:sldId id="266" r:id="rId11"/>
    <p:sldId id="269" r:id="rId12"/>
    <p:sldId id="270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EDA99-C435-49D5-8FCE-ECB2A663E6F2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D65DB-00D0-4C5B-8414-F4CB1F5F19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1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0D65DB-00D0-4C5B-8414-F4CB1F5F19D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01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263B-57FC-4FBF-DFC5-EE5DFAABF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0C68A-3A82-050D-0901-7B9AE7D93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A004-83B8-40AE-CA3C-268E21EC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F7D9E-2659-1931-EA60-0A4B9871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7A5A2-0373-FBA4-824C-5EF85BF4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3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5018-6C83-7157-CAF3-D0F32BB2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D72BD-DEB4-51DC-E4D9-3E98D9A06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700DD-E90A-BAAB-5068-5FF8E7A4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77EA-B105-5225-1A97-2A02C648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5FC18-5A0F-189A-042D-19AA35F2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09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41F5C-53CE-5FED-3D4F-845EB087D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0B91C-4A4C-4E57-5502-35301644E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CAA3-0708-3ECE-84E0-64379BDF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F6188-4393-E928-6E66-FB44A79FB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25B3C-587A-F326-8E30-E9C61C26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46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D8C6-A90D-C27D-BED5-E995C9E2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B2EBF-3E24-57D3-A9AD-E7E114A9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47BD9-9940-E25D-D36F-C4DD5BB6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A472-4D22-3F2C-37DE-A80B4B55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5878-1A24-240D-42BC-8990ED59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3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D618-8F12-786F-8852-ACB670C7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2ED1C-98BA-386C-DABD-7E3DEC7EA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A2EC-8FBE-96A3-5F2F-25C3C093D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3963C-36B2-F224-864C-167867B9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790EF-D1AB-1D72-70EB-134C3366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FC76-4C39-93F2-4F08-E831CCD5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1DC46-6D90-4083-74DA-2F7E17765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52BBC-3688-B080-3A89-4FC0724D3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46508-8B1F-CF7C-1E96-425A5E644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98268-1DBF-61BE-C89A-AC23AD76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28293-7E41-2653-2113-098D5406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44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439B-C3D4-5118-3A1D-0BC877D7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380F-BEF1-C009-1D20-86ECDB7A6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DA1F3-C0BE-088A-3449-0ED98F991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5774D-4105-8F16-036E-D04392D98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C211D-3C31-E667-8114-842958B88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10AB7-A174-8DE4-97EA-EC870FED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CD167-8486-9F65-0C48-ED5A5826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0C800-6F14-EF49-B67B-E843E86F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2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38C5-AA27-623D-B258-4F5675BC8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2783D-C0C2-88DC-EF8F-9222F3FE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FFBFC-BF7A-6035-AF7E-C26ACB48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EAA41-7BD2-910C-0B3F-698DAF5E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DA119-DBE2-A0EE-0033-5FE0599EC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32153-DAAF-CA8E-5D5C-5075E99E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4365F-1524-4782-8F4F-D3821403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225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F7CA-D827-5FFC-B0E1-62F8423C4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43F8-C32C-8BF0-3F18-4BDB3316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17D91-0838-9509-593F-D04320C43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BFFEC-5927-BA9C-10E8-E39089AA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84495-0540-D1F2-0295-C82C60667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5BEF2-CB15-5323-3EE5-6E1030E1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8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5CB9-F360-5C4A-B409-8DE1215E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75F50-FB2C-F3A0-D464-E64C37361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01C08-F749-3C34-87B6-5C0F1A04A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9576-5B49-22E8-2C40-02873E01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186DD-50D0-7130-EA06-DBD55B7A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5E169-F1FC-AFD3-2C3B-00E4B1B7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76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7B1A7-F869-6A68-BDBE-1D241011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912B9-5164-EB37-8CE7-7AAF0FDAE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8C950-97C0-073F-CFE0-8955C118DE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1C4C2-0049-4FF3-82EF-2B08F6F5479A}" type="datetimeFigureOut">
              <a:rPr lang="en-GB" smtClean="0"/>
              <a:t>27/06/2024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03BD5-D3BB-D149-781B-5E037CFB8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59628-BB74-0A64-7BA7-F80F6F5D7C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74EBD-8AEA-44B8-9A67-1405BE4CDD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767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EFC7BB-64AE-45E4-90F7-BA062F86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5B51E-2110-4BFE-90CE-A5C01B483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23B8D-A569-6E7F-21A2-A582B799B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500" b="213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9779E-C03F-5174-C32C-1EB497928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87056"/>
            <a:ext cx="9144000" cy="2513271"/>
          </a:xfrm>
        </p:spPr>
        <p:txBody>
          <a:bodyPr>
            <a:normAutofit/>
          </a:bodyPr>
          <a:lstStyle/>
          <a:p>
            <a:pPr algn="l"/>
            <a:r>
              <a:rPr lang="en-GB" sz="5200">
                <a:solidFill>
                  <a:srgbClr val="FFFFFF"/>
                </a:solidFill>
              </a:rPr>
              <a:t>Neki algoritmi za razapinjuća stabla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9D624-AB6D-69B5-C528-3F8D7BD6D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970" y="4072044"/>
            <a:ext cx="9122229" cy="1671567"/>
          </a:xfrm>
        </p:spPr>
        <p:txBody>
          <a:bodyPr>
            <a:normAutofit/>
          </a:bodyPr>
          <a:lstStyle/>
          <a:p>
            <a:pPr algn="l"/>
            <a:endParaRPr lang="en-GB">
              <a:solidFill>
                <a:srgbClr val="FFFFFF"/>
              </a:solidFill>
            </a:endParaRPr>
          </a:p>
          <a:p>
            <a:pPr algn="l"/>
            <a:r>
              <a:rPr lang="en-GB">
                <a:solidFill>
                  <a:srgbClr val="FFFFFF"/>
                </a:solidFill>
              </a:rPr>
              <a:t>Dominik Novosel</a:t>
            </a:r>
          </a:p>
          <a:p>
            <a:pPr algn="l"/>
            <a:r>
              <a:rPr lang="es-ES">
                <a:solidFill>
                  <a:srgbClr val="FFFFFF"/>
                </a:solidFill>
                <a:effectLst/>
                <a:ea typeface="Times New Roman" panose="02020603050405020304" pitchFamily="18" charset="0"/>
              </a:rPr>
              <a:t>Mentor: prof. dr. sc. Mario Krnić </a:t>
            </a:r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9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276F0-5A59-8725-B025-933E5089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GB" sz="3000"/>
              <a:t>Primjeri u svakodnevnom životu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DB0F6-3A9C-1B46-3790-0CC111521F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683" b="2001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6518D-9469-6AC6-B3A9-65CF3E855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GB" sz="2200" dirty="0"/>
              <a:t>Analiza </a:t>
            </a:r>
            <a:r>
              <a:rPr lang="en-GB" sz="2200" dirty="0" err="1"/>
              <a:t>društvenih</a:t>
            </a:r>
            <a:r>
              <a:rPr lang="en-GB" sz="2200" dirty="0"/>
              <a:t> </a:t>
            </a:r>
            <a:r>
              <a:rPr lang="en-GB" sz="2200" dirty="0" err="1"/>
              <a:t>mreža</a:t>
            </a:r>
            <a:endParaRPr lang="en-GB" sz="2200" dirty="0"/>
          </a:p>
          <a:p>
            <a:pPr marL="0" indent="0">
              <a:buNone/>
            </a:pPr>
            <a:r>
              <a:rPr lang="en-GB" sz="2200" dirty="0" err="1"/>
              <a:t>Identifikacija</a:t>
            </a:r>
            <a:r>
              <a:rPr lang="en-GB" sz="2200" dirty="0"/>
              <a:t> </a:t>
            </a:r>
            <a:r>
              <a:rPr lang="en-GB" sz="2200" dirty="0" err="1"/>
              <a:t>važnih</a:t>
            </a:r>
            <a:r>
              <a:rPr lang="en-GB" sz="2200" dirty="0"/>
              <a:t> </a:t>
            </a:r>
            <a:r>
              <a:rPr lang="en-GB" sz="2200" dirty="0" err="1"/>
              <a:t>veza</a:t>
            </a:r>
            <a:r>
              <a:rPr lang="en-GB" sz="2200" dirty="0"/>
              <a:t>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  <a:r>
              <a:rPr lang="en-GB" sz="2200" dirty="0" err="1"/>
              <a:t>odnosa</a:t>
            </a:r>
            <a:r>
              <a:rPr lang="en-GB" sz="2200" dirty="0"/>
              <a:t> </a:t>
            </a:r>
            <a:r>
              <a:rPr lang="en-GB" sz="2200" dirty="0" err="1"/>
              <a:t>među</a:t>
            </a:r>
            <a:r>
              <a:rPr lang="en-GB" sz="2200" dirty="0"/>
              <a:t> </a:t>
            </a:r>
            <a:r>
              <a:rPr lang="en-GB" sz="2200" dirty="0" err="1"/>
              <a:t>pojedincima</a:t>
            </a:r>
            <a:r>
              <a:rPr lang="en-GB" sz="2200" dirty="0"/>
              <a:t> </a:t>
            </a:r>
            <a:r>
              <a:rPr lang="en-GB" sz="2200" dirty="0" err="1"/>
              <a:t>ili</a:t>
            </a:r>
            <a:r>
              <a:rPr lang="en-GB" sz="2200" dirty="0"/>
              <a:t> </a:t>
            </a:r>
            <a:r>
              <a:rPr lang="en-GB" sz="2200" dirty="0" err="1"/>
              <a:t>grupama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03297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2E28F-9278-2B8F-56B5-93DE4BC6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GB" sz="3000"/>
              <a:t>Primjeri u svakodnevnom životu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622E5B-3B0D-A2A4-408B-65F283D3C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2" b="1703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8587-2D05-6E87-65C7-4A3E9AFB5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GB" sz="2200"/>
              <a:t>Navigacijski sustavi</a:t>
            </a:r>
          </a:p>
          <a:p>
            <a:pPr marL="0" indent="0">
              <a:buNone/>
            </a:pPr>
            <a:r>
              <a:rPr lang="en-GB" sz="2200"/>
              <a:t>Pronalazak optimalnih ruta između više lokacija za minimizaciju vremena putovanja ili udaljenosti </a:t>
            </a:r>
          </a:p>
        </p:txBody>
      </p:sp>
    </p:spTree>
    <p:extLst>
      <p:ext uri="{BB962C8B-B14F-4D97-AF65-F5344CB8AC3E}">
        <p14:creationId xmlns:p14="http://schemas.microsoft.com/office/powerpoint/2010/main" val="176886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D55BD-9DA0-C8A4-9BF0-3D7C3CD6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GB" sz="3000"/>
              <a:t>Primjeri u svakodnevnom životu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CF7BE-D972-2333-B4CF-FBA7A6FDB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6" b="36469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8550-C661-73A1-7508-E022449F7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GB" sz="2200"/>
              <a:t>Projektiranje sustava za opskrbu vodom</a:t>
            </a:r>
          </a:p>
          <a:p>
            <a:pPr marL="0" indent="0">
              <a:buNone/>
            </a:pPr>
            <a:r>
              <a:rPr lang="en-GB" sz="2200"/>
              <a:t>Izgradnja mreže cijevi za distribuciju vode kako bi se minimizirali troškovi instalacije i održavanja</a:t>
            </a:r>
          </a:p>
        </p:txBody>
      </p:sp>
    </p:spTree>
    <p:extLst>
      <p:ext uri="{BB962C8B-B14F-4D97-AF65-F5344CB8AC3E}">
        <p14:creationId xmlns:p14="http://schemas.microsoft.com/office/powerpoint/2010/main" val="3649825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A11908-8342-D278-4C44-01BE6273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Hvala na pažnji!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13AF0-2FA9-93FE-6F4B-4D4AAE13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9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081D0-3B3F-AB9B-974B-5B79C4F7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Pojam grafa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959C-CEC6-CB7F-BDFB-9851892B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Jednostavan</a:t>
            </a:r>
            <a:r>
              <a:rPr lang="en-GB" sz="2400" dirty="0"/>
              <a:t> </a:t>
            </a:r>
            <a:r>
              <a:rPr lang="en-GB" sz="2400" dirty="0" err="1"/>
              <a:t>graf</a:t>
            </a:r>
            <a:r>
              <a:rPr lang="en-GB" sz="2400" dirty="0"/>
              <a:t> G </a:t>
            </a:r>
            <a:r>
              <a:rPr lang="en-GB" sz="2400" dirty="0" err="1"/>
              <a:t>sastoji</a:t>
            </a:r>
            <a:r>
              <a:rPr lang="en-GB" sz="2400" dirty="0"/>
              <a:t> se od </a:t>
            </a:r>
            <a:r>
              <a:rPr lang="en-GB" sz="2400" dirty="0" err="1"/>
              <a:t>nepraznog</a:t>
            </a:r>
            <a:r>
              <a:rPr lang="en-GB" sz="2400" dirty="0"/>
              <a:t> </a:t>
            </a:r>
            <a:r>
              <a:rPr lang="en-GB" sz="2400" dirty="0" err="1"/>
              <a:t>konačnog</a:t>
            </a:r>
            <a:r>
              <a:rPr lang="en-GB" sz="2400" dirty="0"/>
              <a:t> </a:t>
            </a:r>
            <a:r>
              <a:rPr lang="en-GB" sz="2400" dirty="0" err="1"/>
              <a:t>skupa</a:t>
            </a:r>
            <a:r>
              <a:rPr lang="en-GB" sz="2400" dirty="0"/>
              <a:t> </a:t>
            </a:r>
            <a:r>
              <a:rPr lang="en-GB" sz="2400" dirty="0" err="1"/>
              <a:t>vrhova</a:t>
            </a:r>
            <a:r>
              <a:rPr lang="en-GB" sz="2400" dirty="0"/>
              <a:t> (</a:t>
            </a:r>
            <a:r>
              <a:rPr lang="en-GB" sz="2400" dirty="0" err="1"/>
              <a:t>čvorova</a:t>
            </a:r>
            <a:r>
              <a:rPr lang="en-GB" sz="2400" dirty="0"/>
              <a:t>, </a:t>
            </a:r>
            <a:r>
              <a:rPr lang="en-GB" sz="2400" dirty="0" err="1"/>
              <a:t>oznaka</a:t>
            </a:r>
            <a:r>
              <a:rPr lang="en-GB" sz="2400" dirty="0"/>
              <a:t> V(G))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konačnog</a:t>
            </a:r>
            <a:r>
              <a:rPr lang="en-GB" sz="2400" dirty="0"/>
              <a:t> </a:t>
            </a:r>
            <a:r>
              <a:rPr lang="en-GB" sz="2400" dirty="0" err="1"/>
              <a:t>skupa</a:t>
            </a:r>
            <a:r>
              <a:rPr lang="en-GB" sz="2400" dirty="0"/>
              <a:t> </a:t>
            </a:r>
            <a:r>
              <a:rPr lang="en-GB" sz="2400" dirty="0" err="1"/>
              <a:t>bridova</a:t>
            </a:r>
            <a:r>
              <a:rPr lang="en-GB" sz="2400" dirty="0"/>
              <a:t> (</a:t>
            </a:r>
            <a:r>
              <a:rPr lang="en-GB" sz="2400" dirty="0" err="1"/>
              <a:t>oznaka</a:t>
            </a:r>
            <a:r>
              <a:rPr lang="en-GB" sz="2400" dirty="0"/>
              <a:t> E(G))</a:t>
            </a:r>
          </a:p>
          <a:p>
            <a:r>
              <a:rPr lang="en-GB" sz="2400" dirty="0" err="1"/>
              <a:t>nul-graf</a:t>
            </a:r>
            <a:r>
              <a:rPr lang="en-GB" sz="2400" dirty="0"/>
              <a:t>, </a:t>
            </a:r>
            <a:r>
              <a:rPr lang="en-GB" sz="2400" dirty="0" err="1"/>
              <a:t>potpuni</a:t>
            </a:r>
            <a:r>
              <a:rPr lang="en-GB" sz="2400" dirty="0"/>
              <a:t> </a:t>
            </a:r>
            <a:r>
              <a:rPr lang="en-GB" sz="2400" dirty="0" err="1"/>
              <a:t>graf</a:t>
            </a:r>
            <a:r>
              <a:rPr lang="en-GB" sz="2400" dirty="0"/>
              <a:t>, </a:t>
            </a:r>
            <a:r>
              <a:rPr lang="en-GB" sz="2400" dirty="0" err="1"/>
              <a:t>ciklički</a:t>
            </a:r>
            <a:r>
              <a:rPr lang="en-GB" sz="2400" dirty="0"/>
              <a:t> </a:t>
            </a:r>
            <a:r>
              <a:rPr lang="en-GB" sz="2400" dirty="0" err="1"/>
              <a:t>graf</a:t>
            </a:r>
            <a:r>
              <a:rPr lang="en-GB" sz="2400" dirty="0"/>
              <a:t>, </a:t>
            </a:r>
            <a:r>
              <a:rPr lang="en-GB" sz="2400" dirty="0" err="1"/>
              <a:t>lanac</a:t>
            </a:r>
            <a:r>
              <a:rPr lang="en-GB" sz="2400" dirty="0"/>
              <a:t>, </a:t>
            </a:r>
            <a:r>
              <a:rPr lang="en-GB" sz="2400" dirty="0" err="1"/>
              <a:t>kotač</a:t>
            </a:r>
            <a:endParaRPr lang="en-GB" sz="2400" dirty="0"/>
          </a:p>
          <a:p>
            <a:r>
              <a:rPr lang="en-GB" sz="2400" dirty="0" err="1"/>
              <a:t>Podgraf</a:t>
            </a:r>
            <a:r>
              <a:rPr lang="en-GB" sz="2400" dirty="0"/>
              <a:t> </a:t>
            </a:r>
            <a:r>
              <a:rPr lang="en-GB" sz="2400" dirty="0" err="1"/>
              <a:t>grafa</a:t>
            </a:r>
            <a:r>
              <a:rPr lang="en-GB" sz="2400" dirty="0"/>
              <a:t> G je </a:t>
            </a:r>
            <a:r>
              <a:rPr lang="en-GB" sz="2400" dirty="0" err="1"/>
              <a:t>graf</a:t>
            </a:r>
            <a:r>
              <a:rPr lang="en-GB" sz="2400" dirty="0"/>
              <a:t> </a:t>
            </a:r>
            <a:r>
              <a:rPr lang="en-GB" sz="2400" dirty="0" err="1"/>
              <a:t>čiji</a:t>
            </a:r>
            <a:r>
              <a:rPr lang="en-GB" sz="2400" dirty="0"/>
              <a:t> </a:t>
            </a:r>
            <a:r>
              <a:rPr lang="en-GB" sz="2400" dirty="0" err="1"/>
              <a:t>vrhovi</a:t>
            </a:r>
            <a:r>
              <a:rPr lang="en-GB" sz="2400" dirty="0"/>
              <a:t> </a:t>
            </a:r>
            <a:r>
              <a:rPr lang="en-GB" sz="2400" dirty="0" err="1"/>
              <a:t>pripadaju</a:t>
            </a:r>
            <a:r>
              <a:rPr lang="en-GB" sz="2400" dirty="0"/>
              <a:t> </a:t>
            </a:r>
            <a:r>
              <a:rPr lang="en-GB" sz="2400" dirty="0" err="1"/>
              <a:t>skupu</a:t>
            </a:r>
            <a:r>
              <a:rPr lang="en-GB" sz="2400" dirty="0"/>
              <a:t> V(G), a </a:t>
            </a:r>
            <a:r>
              <a:rPr lang="en-GB" sz="2400" dirty="0" err="1"/>
              <a:t>bridovi</a:t>
            </a:r>
            <a:r>
              <a:rPr lang="en-GB" sz="2400" dirty="0"/>
              <a:t> </a:t>
            </a:r>
            <a:r>
              <a:rPr lang="en-GB" sz="2400" dirty="0" err="1"/>
              <a:t>skupu</a:t>
            </a:r>
            <a:r>
              <a:rPr lang="en-GB" sz="2400" dirty="0"/>
              <a:t> E(G).</a:t>
            </a:r>
          </a:p>
        </p:txBody>
      </p:sp>
    </p:spTree>
    <p:extLst>
      <p:ext uri="{BB962C8B-B14F-4D97-AF65-F5344CB8AC3E}">
        <p14:creationId xmlns:p14="http://schemas.microsoft.com/office/powerpoint/2010/main" val="338380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E1333-AD0E-89E8-3F08-9F15FB77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</a:rPr>
              <a:t>Pojam</a:t>
            </a:r>
            <a:r>
              <a:rPr lang="en-GB" sz="4000" dirty="0">
                <a:solidFill>
                  <a:srgbClr val="FFFFFF"/>
                </a:solidFill>
              </a:rPr>
              <a:t> </a:t>
            </a:r>
            <a:r>
              <a:rPr lang="en-GB" sz="4000" dirty="0" err="1">
                <a:solidFill>
                  <a:srgbClr val="FFFFFF"/>
                </a:solidFill>
              </a:rPr>
              <a:t>grafa</a:t>
            </a:r>
            <a:endParaRPr lang="en-GB" sz="4000" dirty="0">
              <a:solidFill>
                <a:srgbClr val="FFFFFF"/>
              </a:solidFill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EC67E74-B1A3-0CA2-F587-2D2C4C3AC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75" y="2470745"/>
            <a:ext cx="3804875" cy="349197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5AA5E3-00A2-A2C7-42BA-A7495C1E8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428" y="2470745"/>
            <a:ext cx="4212192" cy="3364981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54382666-1598-E52D-9DB3-641023A964F6}"/>
              </a:ext>
            </a:extLst>
          </p:cNvPr>
          <p:cNvSpPr/>
          <p:nvPr/>
        </p:nvSpPr>
        <p:spPr>
          <a:xfrm>
            <a:off x="4988573" y="3648714"/>
            <a:ext cx="1821488" cy="900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82913-4E39-FBDC-6F76-2719E5E9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Kruskalov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algoritam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065AEF-B007-59CD-AE61-A7CB6A7F7228}"/>
              </a:ext>
            </a:extLst>
          </p:cNvPr>
          <p:cNvSpPr>
            <a:spLocks/>
          </p:cNvSpPr>
          <p:nvPr/>
        </p:nvSpPr>
        <p:spPr>
          <a:xfrm>
            <a:off x="452284" y="2222090"/>
            <a:ext cx="10491803" cy="3799496"/>
          </a:xfrm>
          <a:prstGeom prst="rect">
            <a:avLst/>
          </a:prstGeom>
        </p:spPr>
        <p:txBody>
          <a:bodyPr/>
          <a:lstStyle/>
          <a:p>
            <a:pPr defTabSz="813816">
              <a:spcAft>
                <a:spcPts val="600"/>
              </a:spcAft>
            </a:pP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Sortiraj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bridove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težini</a:t>
            </a:r>
            <a:endParaRPr lang="en-GB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en-GB" sz="2400" dirty="0"/>
              <a:t>2.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Dodaj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brid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najmanje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težine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ako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ne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stvara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ciklus</a:t>
            </a:r>
            <a:endParaRPr lang="en-GB" sz="24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665B063-2452-8563-3DF3-8559234E1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00" y="3246027"/>
            <a:ext cx="4166859" cy="31442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A9D8CE5B-89FB-721D-B930-1203C4DEA4F1}"/>
              </a:ext>
            </a:extLst>
          </p:cNvPr>
          <p:cNvSpPr/>
          <p:nvPr/>
        </p:nvSpPr>
        <p:spPr>
          <a:xfrm>
            <a:off x="5522975" y="4340899"/>
            <a:ext cx="1395577" cy="8395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2E10BA-A0D2-1069-601B-0FCF2674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135" y="3246027"/>
            <a:ext cx="4256559" cy="2917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3D526F-137F-310A-BFD1-0B3CEB9D1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135" y="3246027"/>
            <a:ext cx="4256559" cy="29069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B2AFF4-32BB-387E-CF59-5CAB0EA97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6135" y="3240754"/>
            <a:ext cx="4256559" cy="29174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F0BEE7-8752-83B5-23CA-4F4934185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6135" y="3236804"/>
            <a:ext cx="4256559" cy="29174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856DC9-81B1-7414-6BBE-331C25F45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6134" y="3239432"/>
            <a:ext cx="4256560" cy="29069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5D09F0-3124-6039-7A39-F0F37103DC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6134" y="3230209"/>
            <a:ext cx="4256560" cy="29227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ECC971B-38D3-E89C-FE37-521A7EA053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6134" y="3226259"/>
            <a:ext cx="4256560" cy="293459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925EF21-AAA3-73D9-5F85-1C078B2170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26133" y="3211748"/>
            <a:ext cx="4256561" cy="29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D3DFB-7392-D58F-9123-80B5EFE7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Primov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algoritam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472D-BBF0-3992-4876-C59137314B55}"/>
              </a:ext>
            </a:extLst>
          </p:cNvPr>
          <p:cNvSpPr>
            <a:spLocks/>
          </p:cNvSpPr>
          <p:nvPr/>
        </p:nvSpPr>
        <p:spPr>
          <a:xfrm>
            <a:off x="1490001" y="2112579"/>
            <a:ext cx="9216308" cy="3813693"/>
          </a:xfrm>
          <a:prstGeom prst="rect">
            <a:avLst/>
          </a:prstGeom>
        </p:spPr>
        <p:txBody>
          <a:bodyPr/>
          <a:lstStyle/>
          <a:p>
            <a:pPr defTabSz="795528">
              <a:spcAft>
                <a:spcPts val="600"/>
              </a:spcAft>
            </a:pP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Odabir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proizvoljnog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početnog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vrha</a:t>
            </a:r>
            <a:endParaRPr lang="en-GB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95528">
              <a:spcAft>
                <a:spcPts val="600"/>
              </a:spcAft>
            </a:pP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Nadograđuj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razapinjućeg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stabla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89F91-A27E-2A7B-CB2A-2FBD69169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91" y="3007422"/>
            <a:ext cx="4633845" cy="32979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7D0C955-78E2-8A21-2BC4-A5708D28FB0E}"/>
              </a:ext>
            </a:extLst>
          </p:cNvPr>
          <p:cNvSpPr/>
          <p:nvPr/>
        </p:nvSpPr>
        <p:spPr>
          <a:xfrm>
            <a:off x="5825208" y="4415083"/>
            <a:ext cx="1219549" cy="6184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712A8-AE4C-1AC6-5050-E5410475B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972" y="3631245"/>
            <a:ext cx="3515746" cy="2674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2F99E-6911-0D2A-3F11-C5CAF48B8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5602" y="3631245"/>
            <a:ext cx="3515747" cy="2674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D6B8FC-6C7A-B108-CA97-C540D5EC68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010" y="3631245"/>
            <a:ext cx="3531669" cy="26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E1A3-95A0-8B37-0FD4-F5637FFD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Pronalazak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minimalnog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produkta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težina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AE56C-09DD-E8A4-CD27-CEEC7A04BBF1}"/>
              </a:ext>
            </a:extLst>
          </p:cNvPr>
          <p:cNvSpPr>
            <a:spLocks/>
          </p:cNvSpPr>
          <p:nvPr/>
        </p:nvSpPr>
        <p:spPr>
          <a:xfrm>
            <a:off x="1081304" y="2112579"/>
            <a:ext cx="9351632" cy="3869690"/>
          </a:xfrm>
          <a:prstGeom prst="rect">
            <a:avLst/>
          </a:prstGeom>
        </p:spPr>
        <p:txBody>
          <a:bodyPr/>
          <a:lstStyle/>
          <a:p>
            <a:pPr defTabSz="804672">
              <a:spcAft>
                <a:spcPts val="600"/>
              </a:spcAft>
            </a:pP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Logaritamske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transformacije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težina</a:t>
            </a:r>
            <a:endParaRPr lang="en-GB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04672">
              <a:spcAft>
                <a:spcPts val="600"/>
              </a:spcAft>
            </a:pP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Primjena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Primovog</a:t>
            </a:r>
            <a:r>
              <a:rPr lang="en-GB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algoritma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B6B7A-B7C9-6075-7D67-BDB70D388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438" y="3237713"/>
            <a:ext cx="3865364" cy="3089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2DF64-8B89-A38B-7687-2E646F08D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437" y="3212098"/>
            <a:ext cx="3865364" cy="3089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BADFD6-132F-B662-8ED0-10C96E909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688" y="3325701"/>
            <a:ext cx="3865364" cy="30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7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3B7D6-0A3C-0750-FAFA-F731E208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Broj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razapinjućih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stabala</a:t>
            </a:r>
            <a:r>
              <a:rPr lang="en-GB" dirty="0">
                <a:solidFill>
                  <a:srgbClr val="FFFFFF"/>
                </a:solidFill>
              </a:rPr>
              <a:t> (Kirchhoff)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9D9A-9BC8-4E8F-0CB8-4546D6851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Kreiranje</a:t>
            </a:r>
            <a:r>
              <a:rPr lang="en-GB" sz="2400" dirty="0"/>
              <a:t> </a:t>
            </a:r>
            <a:r>
              <a:rPr lang="en-GB" sz="2400" dirty="0" err="1"/>
              <a:t>matrice</a:t>
            </a:r>
            <a:r>
              <a:rPr lang="en-GB" sz="2400" dirty="0"/>
              <a:t> </a:t>
            </a:r>
            <a:r>
              <a:rPr lang="en-GB" sz="2400" dirty="0" err="1"/>
              <a:t>susjedstva</a:t>
            </a:r>
            <a:endParaRPr lang="en-GB" sz="2400" dirty="0"/>
          </a:p>
          <a:p>
            <a:r>
              <a:rPr lang="hr-HR" sz="2400" dirty="0"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Sve dijagonalne elemente potrebno je zamijeniti sa stupnjem čvora, ako vrh 1 ima dva susjedna vrha onda ćemo na mjesto (1, 1) u matrici zapisati broj 2</a:t>
            </a:r>
            <a:endParaRPr lang="en-GB" sz="2400" dirty="0">
              <a:effectLst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r>
              <a:rPr lang="hr-HR" sz="2400" dirty="0"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Sve ne dijagonalne elemente koji su različiti od 0 potrebno je zamijeniti brojem -1</a:t>
            </a:r>
            <a:endParaRPr lang="en-GB" sz="2400" dirty="0">
              <a:effectLst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r>
              <a:rPr lang="hr-HR" sz="2400" dirty="0"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Izračunaj kofaktor za bilo koji element dobivene matrice</a:t>
            </a:r>
            <a:endParaRPr lang="en-GB" sz="2400" dirty="0">
              <a:effectLst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r>
              <a:rPr lang="hr-HR" sz="2400" dirty="0">
                <a:effectLst/>
                <a:ea typeface="Times New Roman" panose="02020603050405020304" pitchFamily="18" charset="0"/>
                <a:cs typeface="Symbol" panose="05050102010706020507" pitchFamily="18" charset="2"/>
              </a:rPr>
              <a:t>Dobiveni kofaktor jest ukupan broj razapinjućih stabala za zadani graf</a:t>
            </a:r>
            <a:endParaRPr lang="en-GB" sz="2400" dirty="0">
              <a:effectLst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endParaRPr lang="en-GB" sz="2000" dirty="0">
              <a:effectLst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endParaRPr lang="en-GB" sz="2000" dirty="0">
              <a:effectLst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endParaRPr lang="en-GB" sz="2000" dirty="0">
              <a:effectLst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endParaRPr lang="en-GB" sz="20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3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7A468-A65D-BB14-EA14-0EB839EC1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FFFF"/>
                </a:solidFill>
              </a:rPr>
              <a:t>Broj</a:t>
            </a:r>
            <a:r>
              <a:rPr lang="en-GB" sz="4000" dirty="0">
                <a:solidFill>
                  <a:srgbClr val="FFFFFF"/>
                </a:solidFill>
              </a:rPr>
              <a:t> </a:t>
            </a:r>
            <a:r>
              <a:rPr lang="en-GB" sz="4000" dirty="0" err="1">
                <a:solidFill>
                  <a:srgbClr val="FFFFFF"/>
                </a:solidFill>
              </a:rPr>
              <a:t>razapinjućih</a:t>
            </a:r>
            <a:r>
              <a:rPr lang="en-GB" sz="4000" dirty="0">
                <a:solidFill>
                  <a:srgbClr val="FFFFFF"/>
                </a:solidFill>
              </a:rPr>
              <a:t> </a:t>
            </a:r>
            <a:r>
              <a:rPr lang="en-GB" sz="4000" dirty="0" err="1">
                <a:solidFill>
                  <a:srgbClr val="FFFFFF"/>
                </a:solidFill>
              </a:rPr>
              <a:t>stabala</a:t>
            </a:r>
            <a:r>
              <a:rPr lang="en-GB" sz="4000" dirty="0">
                <a:solidFill>
                  <a:srgbClr val="FFFFFF"/>
                </a:solidFill>
              </a:rPr>
              <a:t> (Kirchhoff)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EC3278-E8BE-53A9-B994-BAB637059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449" y="3645881"/>
            <a:ext cx="4169495" cy="31532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1FCE54-21AD-2A4E-10C7-83D4A43C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459" y="1622745"/>
            <a:ext cx="2824599" cy="2473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4078DF-55F3-D76C-C4EE-5DA462496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4243" y="1653323"/>
            <a:ext cx="2964164" cy="25453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F816451-6666-2690-5B58-5C5BDB670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3754" y="4412583"/>
            <a:ext cx="3264455" cy="20053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12EAEA-E07B-E003-7E50-09190F61F6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1473" y="4337843"/>
            <a:ext cx="2868591" cy="20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9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B2B87-67F9-9CD3-A5A8-FF308506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GB" sz="3000"/>
              <a:t>Primjeri u svakodnevnom životu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BFBC5-5997-B149-A083-0E79A3FD3A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96" b="9724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15109-2DEF-2CE5-97EA-711018F06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GB" sz="2200"/>
              <a:t>Obrada slike</a:t>
            </a:r>
          </a:p>
          <a:p>
            <a:pPr marL="0" indent="0">
              <a:buNone/>
            </a:pPr>
            <a:r>
              <a:rPr lang="en-GB" sz="2200"/>
              <a:t>Identifikacija područja sličnog intenziteta ili boje, korisno za zadatke segmentacije i klasifikacije</a:t>
            </a:r>
          </a:p>
        </p:txBody>
      </p:sp>
    </p:spTree>
    <p:extLst>
      <p:ext uri="{BB962C8B-B14F-4D97-AF65-F5344CB8AC3E}">
        <p14:creationId xmlns:p14="http://schemas.microsoft.com/office/powerpoint/2010/main" val="4217592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289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Office Theme</vt:lpstr>
      <vt:lpstr>Neki algoritmi za razapinjuća stabla</vt:lpstr>
      <vt:lpstr>Pojam grafa</vt:lpstr>
      <vt:lpstr>Pojam grafa</vt:lpstr>
      <vt:lpstr>Kruskalov algoritam</vt:lpstr>
      <vt:lpstr>Primov algoritam</vt:lpstr>
      <vt:lpstr>Pronalazak minimalnog produkta težina</vt:lpstr>
      <vt:lpstr>Broj razapinjućih stabala (Kirchhoff)</vt:lpstr>
      <vt:lpstr>Broj razapinjućih stabala (Kirchhoff)</vt:lpstr>
      <vt:lpstr>Primjeri u svakodnevnom životu</vt:lpstr>
      <vt:lpstr>Primjeri u svakodnevnom životu</vt:lpstr>
      <vt:lpstr>Primjeri u svakodnevnom životu</vt:lpstr>
      <vt:lpstr>Primjeri u svakodnevnom životu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Novosel</dc:creator>
  <cp:lastModifiedBy>Dominik Novosel</cp:lastModifiedBy>
  <cp:revision>35</cp:revision>
  <dcterms:created xsi:type="dcterms:W3CDTF">2024-06-24T09:42:53Z</dcterms:created>
  <dcterms:modified xsi:type="dcterms:W3CDTF">2024-06-27T05:36:56Z</dcterms:modified>
</cp:coreProperties>
</file>