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77" r:id="rId3"/>
    <p:sldId id="272" r:id="rId4"/>
    <p:sldId id="273" r:id="rId5"/>
    <p:sldId id="276" r:id="rId6"/>
    <p:sldId id="274" r:id="rId7"/>
    <p:sldId id="275" r:id="rId8"/>
  </p:sldIdLst>
  <p:sldSz cx="10287000" cy="8001000"/>
  <p:notesSz cx="10287000" cy="8001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62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LOAD</a:t>
            </a:r>
            <a:r>
              <a:rPr lang="en-IN" baseline="0" dirty="0"/>
              <a:t> PATTERN - Weekdays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Load in MW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Sheet1!$C$5:$C$28</c:f>
              <c:numCache>
                <c:formatCode>General</c:formatCode>
                <c:ptCount val="24"/>
                <c:pt idx="0">
                  <c:v>2200</c:v>
                </c:pt>
                <c:pt idx="1">
                  <c:v>2000</c:v>
                </c:pt>
                <c:pt idx="2">
                  <c:v>1800</c:v>
                </c:pt>
                <c:pt idx="3">
                  <c:v>1600</c:v>
                </c:pt>
                <c:pt idx="4">
                  <c:v>1400</c:v>
                </c:pt>
                <c:pt idx="5">
                  <c:v>1200</c:v>
                </c:pt>
                <c:pt idx="6">
                  <c:v>1000</c:v>
                </c:pt>
                <c:pt idx="7">
                  <c:v>800</c:v>
                </c:pt>
                <c:pt idx="8">
                  <c:v>600</c:v>
                </c:pt>
                <c:pt idx="9">
                  <c:v>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6E-407D-9C21-5F2E9DFE2C6B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Time in Hrs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Sheet1!$D$5:$D$28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6E-407D-9C21-5F2E9DFE2C6B}"/>
            </c:ext>
          </c:extLst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Domestic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Sheet1!$E$5:$E$28</c:f>
              <c:numCache>
                <c:formatCode>General</c:formatCode>
                <c:ptCount val="24"/>
                <c:pt idx="0">
                  <c:v>781</c:v>
                </c:pt>
                <c:pt idx="1">
                  <c:v>734</c:v>
                </c:pt>
                <c:pt idx="2">
                  <c:v>692</c:v>
                </c:pt>
                <c:pt idx="3">
                  <c:v>689</c:v>
                </c:pt>
                <c:pt idx="4">
                  <c:v>679</c:v>
                </c:pt>
                <c:pt idx="5">
                  <c:v>749</c:v>
                </c:pt>
                <c:pt idx="6">
                  <c:v>867</c:v>
                </c:pt>
                <c:pt idx="7">
                  <c:v>1093</c:v>
                </c:pt>
                <c:pt idx="8">
                  <c:v>1199</c:v>
                </c:pt>
                <c:pt idx="9">
                  <c:v>1285</c:v>
                </c:pt>
                <c:pt idx="10">
                  <c:v>1268</c:v>
                </c:pt>
                <c:pt idx="11">
                  <c:v>1246</c:v>
                </c:pt>
                <c:pt idx="12">
                  <c:v>1124</c:v>
                </c:pt>
                <c:pt idx="13">
                  <c:v>813</c:v>
                </c:pt>
                <c:pt idx="14">
                  <c:v>967</c:v>
                </c:pt>
                <c:pt idx="15">
                  <c:v>957</c:v>
                </c:pt>
                <c:pt idx="16">
                  <c:v>960</c:v>
                </c:pt>
                <c:pt idx="17">
                  <c:v>871</c:v>
                </c:pt>
                <c:pt idx="18">
                  <c:v>888</c:v>
                </c:pt>
                <c:pt idx="19">
                  <c:v>941</c:v>
                </c:pt>
                <c:pt idx="20">
                  <c:v>863</c:v>
                </c:pt>
                <c:pt idx="21">
                  <c:v>797</c:v>
                </c:pt>
                <c:pt idx="22">
                  <c:v>837</c:v>
                </c:pt>
                <c:pt idx="23">
                  <c:v>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6E-407D-9C21-5F2E9DFE2C6B}"/>
            </c:ext>
          </c:extLst>
        </c:ser>
        <c:ser>
          <c:idx val="3"/>
          <c:order val="3"/>
          <c:tx>
            <c:strRef>
              <c:f>Sheet1!$F$4</c:f>
              <c:strCache>
                <c:ptCount val="1"/>
                <c:pt idx="0">
                  <c:v>HUTS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Sheet1!$F$5:$F$28</c:f>
              <c:numCache>
                <c:formatCode>General</c:formatCode>
                <c:ptCount val="24"/>
                <c:pt idx="0">
                  <c:v>731</c:v>
                </c:pt>
                <c:pt idx="1">
                  <c:v>684</c:v>
                </c:pt>
                <c:pt idx="2">
                  <c:v>642</c:v>
                </c:pt>
                <c:pt idx="3">
                  <c:v>639</c:v>
                </c:pt>
                <c:pt idx="4">
                  <c:v>629</c:v>
                </c:pt>
                <c:pt idx="5">
                  <c:v>699</c:v>
                </c:pt>
                <c:pt idx="6">
                  <c:v>817</c:v>
                </c:pt>
                <c:pt idx="7">
                  <c:v>1043</c:v>
                </c:pt>
                <c:pt idx="8">
                  <c:v>1149</c:v>
                </c:pt>
                <c:pt idx="9">
                  <c:v>1235</c:v>
                </c:pt>
                <c:pt idx="10">
                  <c:v>1218</c:v>
                </c:pt>
                <c:pt idx="11">
                  <c:v>1196</c:v>
                </c:pt>
                <c:pt idx="12">
                  <c:v>1074</c:v>
                </c:pt>
                <c:pt idx="13">
                  <c:v>763</c:v>
                </c:pt>
                <c:pt idx="14">
                  <c:v>917</c:v>
                </c:pt>
                <c:pt idx="15">
                  <c:v>907</c:v>
                </c:pt>
                <c:pt idx="16">
                  <c:v>910</c:v>
                </c:pt>
                <c:pt idx="17">
                  <c:v>821</c:v>
                </c:pt>
                <c:pt idx="18">
                  <c:v>838</c:v>
                </c:pt>
                <c:pt idx="19">
                  <c:v>891</c:v>
                </c:pt>
                <c:pt idx="20">
                  <c:v>813</c:v>
                </c:pt>
                <c:pt idx="21">
                  <c:v>747</c:v>
                </c:pt>
                <c:pt idx="22">
                  <c:v>787</c:v>
                </c:pt>
                <c:pt idx="23">
                  <c:v>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B6E-407D-9C21-5F2E9DFE2C6B}"/>
            </c:ext>
          </c:extLst>
        </c:ser>
        <c:ser>
          <c:idx val="4"/>
          <c:order val="4"/>
          <c:tx>
            <c:strRef>
              <c:f>Sheet1!$G$4</c:f>
              <c:strCache>
                <c:ptCount val="1"/>
                <c:pt idx="0">
                  <c:v>Agriculture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Sheet1!$G$5:$G$28</c:f>
              <c:numCache>
                <c:formatCode>General</c:formatCode>
                <c:ptCount val="24"/>
                <c:pt idx="0">
                  <c:v>831</c:v>
                </c:pt>
                <c:pt idx="1">
                  <c:v>784</c:v>
                </c:pt>
                <c:pt idx="2">
                  <c:v>742</c:v>
                </c:pt>
                <c:pt idx="3">
                  <c:v>739</c:v>
                </c:pt>
                <c:pt idx="4">
                  <c:v>729</c:v>
                </c:pt>
                <c:pt idx="5">
                  <c:v>799</c:v>
                </c:pt>
                <c:pt idx="6">
                  <c:v>917</c:v>
                </c:pt>
                <c:pt idx="7">
                  <c:v>1143</c:v>
                </c:pt>
                <c:pt idx="8">
                  <c:v>1249</c:v>
                </c:pt>
                <c:pt idx="9">
                  <c:v>1335</c:v>
                </c:pt>
                <c:pt idx="10">
                  <c:v>1318</c:v>
                </c:pt>
                <c:pt idx="11">
                  <c:v>1296</c:v>
                </c:pt>
                <c:pt idx="12">
                  <c:v>1174</c:v>
                </c:pt>
                <c:pt idx="13">
                  <c:v>863</c:v>
                </c:pt>
                <c:pt idx="14">
                  <c:v>1017</c:v>
                </c:pt>
                <c:pt idx="15">
                  <c:v>1007</c:v>
                </c:pt>
                <c:pt idx="16">
                  <c:v>1010</c:v>
                </c:pt>
                <c:pt idx="17">
                  <c:v>921</c:v>
                </c:pt>
                <c:pt idx="18">
                  <c:v>938</c:v>
                </c:pt>
                <c:pt idx="19">
                  <c:v>991</c:v>
                </c:pt>
                <c:pt idx="20">
                  <c:v>913</c:v>
                </c:pt>
                <c:pt idx="21">
                  <c:v>847</c:v>
                </c:pt>
                <c:pt idx="22">
                  <c:v>887</c:v>
                </c:pt>
                <c:pt idx="23">
                  <c:v>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B6E-407D-9C21-5F2E9DFE2C6B}"/>
            </c:ext>
          </c:extLst>
        </c:ser>
        <c:ser>
          <c:idx val="5"/>
          <c:order val="5"/>
          <c:tx>
            <c:strRef>
              <c:f>Sheet1!$H$4</c:f>
              <c:strCache>
                <c:ptCount val="1"/>
                <c:pt idx="0">
                  <c:v>Industrial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Sheet1!$H$5:$H$28</c:f>
              <c:numCache>
                <c:formatCode>General</c:formatCode>
                <c:ptCount val="24"/>
                <c:pt idx="0">
                  <c:v>931</c:v>
                </c:pt>
                <c:pt idx="1">
                  <c:v>884</c:v>
                </c:pt>
                <c:pt idx="2">
                  <c:v>842</c:v>
                </c:pt>
                <c:pt idx="3">
                  <c:v>839</c:v>
                </c:pt>
                <c:pt idx="4">
                  <c:v>829</c:v>
                </c:pt>
                <c:pt idx="5">
                  <c:v>899</c:v>
                </c:pt>
                <c:pt idx="6">
                  <c:v>1017</c:v>
                </c:pt>
                <c:pt idx="7">
                  <c:v>1243</c:v>
                </c:pt>
                <c:pt idx="8">
                  <c:v>1349</c:v>
                </c:pt>
                <c:pt idx="9">
                  <c:v>1435</c:v>
                </c:pt>
                <c:pt idx="10">
                  <c:v>1418</c:v>
                </c:pt>
                <c:pt idx="11">
                  <c:v>1396</c:v>
                </c:pt>
                <c:pt idx="12">
                  <c:v>1274</c:v>
                </c:pt>
                <c:pt idx="13">
                  <c:v>963</c:v>
                </c:pt>
                <c:pt idx="14">
                  <c:v>1117</c:v>
                </c:pt>
                <c:pt idx="15">
                  <c:v>1107</c:v>
                </c:pt>
                <c:pt idx="16">
                  <c:v>1110</c:v>
                </c:pt>
                <c:pt idx="17">
                  <c:v>1021</c:v>
                </c:pt>
                <c:pt idx="18">
                  <c:v>1038</c:v>
                </c:pt>
                <c:pt idx="19">
                  <c:v>1091</c:v>
                </c:pt>
                <c:pt idx="20">
                  <c:v>1013</c:v>
                </c:pt>
                <c:pt idx="21">
                  <c:v>947</c:v>
                </c:pt>
                <c:pt idx="22">
                  <c:v>987</c:v>
                </c:pt>
                <c:pt idx="23">
                  <c:v>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B6E-407D-9C21-5F2E9DFE2C6B}"/>
            </c:ext>
          </c:extLst>
        </c:ser>
        <c:ser>
          <c:idx val="6"/>
          <c:order val="6"/>
          <c:tx>
            <c:strRef>
              <c:f>Sheet1!$I$4</c:f>
              <c:strCache>
                <c:ptCount val="1"/>
                <c:pt idx="0">
                  <c:v>Commercial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Sheet1!$I$5:$I$28</c:f>
              <c:numCache>
                <c:formatCode>General</c:formatCode>
                <c:ptCount val="24"/>
                <c:pt idx="0">
                  <c:v>856</c:v>
                </c:pt>
                <c:pt idx="1">
                  <c:v>809</c:v>
                </c:pt>
                <c:pt idx="2">
                  <c:v>767</c:v>
                </c:pt>
                <c:pt idx="3">
                  <c:v>764</c:v>
                </c:pt>
                <c:pt idx="4">
                  <c:v>754</c:v>
                </c:pt>
                <c:pt idx="5">
                  <c:v>824</c:v>
                </c:pt>
                <c:pt idx="6">
                  <c:v>942</c:v>
                </c:pt>
                <c:pt idx="7">
                  <c:v>1168</c:v>
                </c:pt>
                <c:pt idx="8">
                  <c:v>1274</c:v>
                </c:pt>
                <c:pt idx="9">
                  <c:v>1360</c:v>
                </c:pt>
                <c:pt idx="10">
                  <c:v>1343</c:v>
                </c:pt>
                <c:pt idx="11">
                  <c:v>1321</c:v>
                </c:pt>
                <c:pt idx="12">
                  <c:v>1199</c:v>
                </c:pt>
                <c:pt idx="13">
                  <c:v>888</c:v>
                </c:pt>
                <c:pt idx="14">
                  <c:v>1042</c:v>
                </c:pt>
                <c:pt idx="15">
                  <c:v>1032</c:v>
                </c:pt>
                <c:pt idx="16">
                  <c:v>1035</c:v>
                </c:pt>
                <c:pt idx="17">
                  <c:v>946</c:v>
                </c:pt>
                <c:pt idx="18">
                  <c:v>963</c:v>
                </c:pt>
                <c:pt idx="19">
                  <c:v>1016</c:v>
                </c:pt>
                <c:pt idx="20">
                  <c:v>938</c:v>
                </c:pt>
                <c:pt idx="21">
                  <c:v>872</c:v>
                </c:pt>
                <c:pt idx="22">
                  <c:v>912</c:v>
                </c:pt>
                <c:pt idx="23">
                  <c:v>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B6E-407D-9C21-5F2E9DFE2C6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1418191"/>
        <c:axId val="101414863"/>
      </c:lineChart>
      <c:catAx>
        <c:axId val="101418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 in Hrs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14863"/>
        <c:crosses val="autoZero"/>
        <c:auto val="1"/>
        <c:lblAlgn val="ctr"/>
        <c:lblOffset val="100"/>
        <c:noMultiLvlLbl val="0"/>
      </c:catAx>
      <c:valAx>
        <c:axId val="10141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Megawats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1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38100">
      <a:solidFill>
        <a:srgbClr val="00B05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LOAD</a:t>
            </a:r>
            <a:r>
              <a:rPr lang="en-IN" baseline="0" dirty="0"/>
              <a:t> PATTERN - Weekends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Load in MW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Sheet1!$C$5:$C$28</c:f>
              <c:numCache>
                <c:formatCode>General</c:formatCode>
                <c:ptCount val="24"/>
                <c:pt idx="0">
                  <c:v>2200</c:v>
                </c:pt>
                <c:pt idx="1">
                  <c:v>2000</c:v>
                </c:pt>
                <c:pt idx="2">
                  <c:v>1800</c:v>
                </c:pt>
                <c:pt idx="3">
                  <c:v>1600</c:v>
                </c:pt>
                <c:pt idx="4">
                  <c:v>1400</c:v>
                </c:pt>
                <c:pt idx="5">
                  <c:v>1200</c:v>
                </c:pt>
                <c:pt idx="6">
                  <c:v>1000</c:v>
                </c:pt>
                <c:pt idx="7">
                  <c:v>800</c:v>
                </c:pt>
                <c:pt idx="8">
                  <c:v>600</c:v>
                </c:pt>
                <c:pt idx="9">
                  <c:v>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3B-422C-BC67-AEA2CBA6C039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Time in Hrs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Sheet1!$D$5:$D$28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3B-422C-BC67-AEA2CBA6C039}"/>
            </c:ext>
          </c:extLst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Domestic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Sheet1!$E$5:$E$28</c:f>
              <c:numCache>
                <c:formatCode>General</c:formatCode>
                <c:ptCount val="24"/>
                <c:pt idx="0">
                  <c:v>781</c:v>
                </c:pt>
                <c:pt idx="1">
                  <c:v>734</c:v>
                </c:pt>
                <c:pt idx="2">
                  <c:v>692</c:v>
                </c:pt>
                <c:pt idx="3">
                  <c:v>689</c:v>
                </c:pt>
                <c:pt idx="4">
                  <c:v>679</c:v>
                </c:pt>
                <c:pt idx="5">
                  <c:v>749</c:v>
                </c:pt>
                <c:pt idx="6">
                  <c:v>867</c:v>
                </c:pt>
                <c:pt idx="7">
                  <c:v>1093</c:v>
                </c:pt>
                <c:pt idx="8">
                  <c:v>1199</c:v>
                </c:pt>
                <c:pt idx="9">
                  <c:v>1285</c:v>
                </c:pt>
                <c:pt idx="10">
                  <c:v>1268</c:v>
                </c:pt>
                <c:pt idx="11">
                  <c:v>1246</c:v>
                </c:pt>
                <c:pt idx="12">
                  <c:v>1124</c:v>
                </c:pt>
                <c:pt idx="13">
                  <c:v>813</c:v>
                </c:pt>
                <c:pt idx="14">
                  <c:v>967</c:v>
                </c:pt>
                <c:pt idx="15">
                  <c:v>957</c:v>
                </c:pt>
                <c:pt idx="16">
                  <c:v>960</c:v>
                </c:pt>
                <c:pt idx="17">
                  <c:v>871</c:v>
                </c:pt>
                <c:pt idx="18">
                  <c:v>888</c:v>
                </c:pt>
                <c:pt idx="19">
                  <c:v>941</c:v>
                </c:pt>
                <c:pt idx="20">
                  <c:v>863</c:v>
                </c:pt>
                <c:pt idx="21">
                  <c:v>797</c:v>
                </c:pt>
                <c:pt idx="22">
                  <c:v>837</c:v>
                </c:pt>
                <c:pt idx="23">
                  <c:v>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3B-422C-BC67-AEA2CBA6C039}"/>
            </c:ext>
          </c:extLst>
        </c:ser>
        <c:ser>
          <c:idx val="3"/>
          <c:order val="3"/>
          <c:tx>
            <c:strRef>
              <c:f>Sheet1!$F$4</c:f>
              <c:strCache>
                <c:ptCount val="1"/>
                <c:pt idx="0">
                  <c:v>HUTS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Sheet1!$F$5:$F$28</c:f>
              <c:numCache>
                <c:formatCode>General</c:formatCode>
                <c:ptCount val="24"/>
                <c:pt idx="0">
                  <c:v>731</c:v>
                </c:pt>
                <c:pt idx="1">
                  <c:v>684</c:v>
                </c:pt>
                <c:pt idx="2">
                  <c:v>642</c:v>
                </c:pt>
                <c:pt idx="3">
                  <c:v>639</c:v>
                </c:pt>
                <c:pt idx="4">
                  <c:v>629</c:v>
                </c:pt>
                <c:pt idx="5">
                  <c:v>699</c:v>
                </c:pt>
                <c:pt idx="6">
                  <c:v>817</c:v>
                </c:pt>
                <c:pt idx="7">
                  <c:v>1043</c:v>
                </c:pt>
                <c:pt idx="8">
                  <c:v>1149</c:v>
                </c:pt>
                <c:pt idx="9">
                  <c:v>1235</c:v>
                </c:pt>
                <c:pt idx="10">
                  <c:v>1218</c:v>
                </c:pt>
                <c:pt idx="11">
                  <c:v>1196</c:v>
                </c:pt>
                <c:pt idx="12">
                  <c:v>1074</c:v>
                </c:pt>
                <c:pt idx="13">
                  <c:v>763</c:v>
                </c:pt>
                <c:pt idx="14">
                  <c:v>917</c:v>
                </c:pt>
                <c:pt idx="15">
                  <c:v>907</c:v>
                </c:pt>
                <c:pt idx="16">
                  <c:v>910</c:v>
                </c:pt>
                <c:pt idx="17">
                  <c:v>821</c:v>
                </c:pt>
                <c:pt idx="18">
                  <c:v>838</c:v>
                </c:pt>
                <c:pt idx="19">
                  <c:v>891</c:v>
                </c:pt>
                <c:pt idx="20">
                  <c:v>813</c:v>
                </c:pt>
                <c:pt idx="21">
                  <c:v>747</c:v>
                </c:pt>
                <c:pt idx="22">
                  <c:v>787</c:v>
                </c:pt>
                <c:pt idx="23">
                  <c:v>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3B-422C-BC67-AEA2CBA6C039}"/>
            </c:ext>
          </c:extLst>
        </c:ser>
        <c:ser>
          <c:idx val="4"/>
          <c:order val="4"/>
          <c:tx>
            <c:strRef>
              <c:f>Sheet1!$G$4</c:f>
              <c:strCache>
                <c:ptCount val="1"/>
                <c:pt idx="0">
                  <c:v>Agriculture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Sheet1!$G$5:$G$28</c:f>
              <c:numCache>
                <c:formatCode>General</c:formatCode>
                <c:ptCount val="24"/>
                <c:pt idx="0">
                  <c:v>831</c:v>
                </c:pt>
                <c:pt idx="1">
                  <c:v>784</c:v>
                </c:pt>
                <c:pt idx="2">
                  <c:v>742</c:v>
                </c:pt>
                <c:pt idx="3">
                  <c:v>739</c:v>
                </c:pt>
                <c:pt idx="4">
                  <c:v>729</c:v>
                </c:pt>
                <c:pt idx="5">
                  <c:v>799</c:v>
                </c:pt>
                <c:pt idx="6">
                  <c:v>917</c:v>
                </c:pt>
                <c:pt idx="7">
                  <c:v>1143</c:v>
                </c:pt>
                <c:pt idx="8">
                  <c:v>1249</c:v>
                </c:pt>
                <c:pt idx="9">
                  <c:v>1335</c:v>
                </c:pt>
                <c:pt idx="10">
                  <c:v>1318</c:v>
                </c:pt>
                <c:pt idx="11">
                  <c:v>1296</c:v>
                </c:pt>
                <c:pt idx="12">
                  <c:v>1174</c:v>
                </c:pt>
                <c:pt idx="13">
                  <c:v>863</c:v>
                </c:pt>
                <c:pt idx="14">
                  <c:v>1017</c:v>
                </c:pt>
                <c:pt idx="15">
                  <c:v>1007</c:v>
                </c:pt>
                <c:pt idx="16">
                  <c:v>1010</c:v>
                </c:pt>
                <c:pt idx="17">
                  <c:v>921</c:v>
                </c:pt>
                <c:pt idx="18">
                  <c:v>938</c:v>
                </c:pt>
                <c:pt idx="19">
                  <c:v>991</c:v>
                </c:pt>
                <c:pt idx="20">
                  <c:v>913</c:v>
                </c:pt>
                <c:pt idx="21">
                  <c:v>847</c:v>
                </c:pt>
                <c:pt idx="22">
                  <c:v>887</c:v>
                </c:pt>
                <c:pt idx="23">
                  <c:v>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03B-422C-BC67-AEA2CBA6C039}"/>
            </c:ext>
          </c:extLst>
        </c:ser>
        <c:ser>
          <c:idx val="5"/>
          <c:order val="5"/>
          <c:tx>
            <c:strRef>
              <c:f>Sheet1!$H$4</c:f>
              <c:strCache>
                <c:ptCount val="1"/>
                <c:pt idx="0">
                  <c:v>Industrial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Sheet1!$H$5:$H$28</c:f>
              <c:numCache>
                <c:formatCode>General</c:formatCode>
                <c:ptCount val="24"/>
                <c:pt idx="0">
                  <c:v>931</c:v>
                </c:pt>
                <c:pt idx="1">
                  <c:v>884</c:v>
                </c:pt>
                <c:pt idx="2">
                  <c:v>842</c:v>
                </c:pt>
                <c:pt idx="3">
                  <c:v>839</c:v>
                </c:pt>
                <c:pt idx="4">
                  <c:v>829</c:v>
                </c:pt>
                <c:pt idx="5">
                  <c:v>899</c:v>
                </c:pt>
                <c:pt idx="6">
                  <c:v>1017</c:v>
                </c:pt>
                <c:pt idx="7">
                  <c:v>1243</c:v>
                </c:pt>
                <c:pt idx="8">
                  <c:v>1349</c:v>
                </c:pt>
                <c:pt idx="9">
                  <c:v>1435</c:v>
                </c:pt>
                <c:pt idx="10">
                  <c:v>1418</c:v>
                </c:pt>
                <c:pt idx="11">
                  <c:v>1396</c:v>
                </c:pt>
                <c:pt idx="12">
                  <c:v>1274</c:v>
                </c:pt>
                <c:pt idx="13">
                  <c:v>963</c:v>
                </c:pt>
                <c:pt idx="14">
                  <c:v>1117</c:v>
                </c:pt>
                <c:pt idx="15">
                  <c:v>1107</c:v>
                </c:pt>
                <c:pt idx="16">
                  <c:v>1110</c:v>
                </c:pt>
                <c:pt idx="17">
                  <c:v>1021</c:v>
                </c:pt>
                <c:pt idx="18">
                  <c:v>1038</c:v>
                </c:pt>
                <c:pt idx="19">
                  <c:v>1091</c:v>
                </c:pt>
                <c:pt idx="20">
                  <c:v>1013</c:v>
                </c:pt>
                <c:pt idx="21">
                  <c:v>947</c:v>
                </c:pt>
                <c:pt idx="22">
                  <c:v>987</c:v>
                </c:pt>
                <c:pt idx="23">
                  <c:v>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03B-422C-BC67-AEA2CBA6C039}"/>
            </c:ext>
          </c:extLst>
        </c:ser>
        <c:ser>
          <c:idx val="6"/>
          <c:order val="6"/>
          <c:tx>
            <c:strRef>
              <c:f>Sheet1!$I$4</c:f>
              <c:strCache>
                <c:ptCount val="1"/>
                <c:pt idx="0">
                  <c:v>Commercial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Sheet1!$I$5:$I$28</c:f>
              <c:numCache>
                <c:formatCode>General</c:formatCode>
                <c:ptCount val="24"/>
                <c:pt idx="0">
                  <c:v>856</c:v>
                </c:pt>
                <c:pt idx="1">
                  <c:v>809</c:v>
                </c:pt>
                <c:pt idx="2">
                  <c:v>767</c:v>
                </c:pt>
                <c:pt idx="3">
                  <c:v>764</c:v>
                </c:pt>
                <c:pt idx="4">
                  <c:v>754</c:v>
                </c:pt>
                <c:pt idx="5">
                  <c:v>824</c:v>
                </c:pt>
                <c:pt idx="6">
                  <c:v>942</c:v>
                </c:pt>
                <c:pt idx="7">
                  <c:v>1168</c:v>
                </c:pt>
                <c:pt idx="8">
                  <c:v>1274</c:v>
                </c:pt>
                <c:pt idx="9">
                  <c:v>1360</c:v>
                </c:pt>
                <c:pt idx="10">
                  <c:v>1343</c:v>
                </c:pt>
                <c:pt idx="11">
                  <c:v>1321</c:v>
                </c:pt>
                <c:pt idx="12">
                  <c:v>1199</c:v>
                </c:pt>
                <c:pt idx="13">
                  <c:v>888</c:v>
                </c:pt>
                <c:pt idx="14">
                  <c:v>1042</c:v>
                </c:pt>
                <c:pt idx="15">
                  <c:v>1032</c:v>
                </c:pt>
                <c:pt idx="16">
                  <c:v>1035</c:v>
                </c:pt>
                <c:pt idx="17">
                  <c:v>946</c:v>
                </c:pt>
                <c:pt idx="18">
                  <c:v>963</c:v>
                </c:pt>
                <c:pt idx="19">
                  <c:v>1016</c:v>
                </c:pt>
                <c:pt idx="20">
                  <c:v>938</c:v>
                </c:pt>
                <c:pt idx="21">
                  <c:v>872</c:v>
                </c:pt>
                <c:pt idx="22">
                  <c:v>912</c:v>
                </c:pt>
                <c:pt idx="23">
                  <c:v>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03B-422C-BC67-AEA2CBA6C03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1418191"/>
        <c:axId val="101414863"/>
      </c:lineChart>
      <c:catAx>
        <c:axId val="101418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TIme in Hrs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14863"/>
        <c:crosses val="autoZero"/>
        <c:auto val="1"/>
        <c:lblAlgn val="ctr"/>
        <c:lblOffset val="100"/>
        <c:noMultiLvlLbl val="0"/>
      </c:catAx>
      <c:valAx>
        <c:axId val="10141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Megawats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1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38100">
      <a:solidFill>
        <a:srgbClr val="00B05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1525" y="2480310"/>
            <a:ext cx="8743950" cy="1680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43050" y="4480560"/>
            <a:ext cx="7200900" cy="2000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4350" y="1840230"/>
            <a:ext cx="4474845" cy="528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97805" y="1840230"/>
            <a:ext cx="4474845" cy="528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4350" y="320040"/>
            <a:ext cx="9258300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4350" y="1840230"/>
            <a:ext cx="9258300" cy="528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97580" y="7440930"/>
            <a:ext cx="3291840" cy="40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4350" y="7440930"/>
            <a:ext cx="2366010" cy="40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06640" y="7440930"/>
            <a:ext cx="2366010" cy="40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BDE5DDC8-4BC1-4561-9AE3-CA0AC217DBF2}"/>
              </a:ext>
            </a:extLst>
          </p:cNvPr>
          <p:cNvSpPr txBox="1"/>
          <p:nvPr/>
        </p:nvSpPr>
        <p:spPr>
          <a:xfrm>
            <a:off x="800100" y="24765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Wire Frames for Demand Side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BB5F43-253C-400A-8D46-03504DD56F03}"/>
              </a:ext>
            </a:extLst>
          </p:cNvPr>
          <p:cNvCxnSpPr/>
          <p:nvPr/>
        </p:nvCxnSpPr>
        <p:spPr>
          <a:xfrm>
            <a:off x="7048500" y="375641"/>
            <a:ext cx="0" cy="73152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84862F-5912-43DD-8ED5-661DC5152016}"/>
              </a:ext>
            </a:extLst>
          </p:cNvPr>
          <p:cNvGrpSpPr/>
          <p:nvPr/>
        </p:nvGrpSpPr>
        <p:grpSpPr>
          <a:xfrm>
            <a:off x="38100" y="279618"/>
            <a:ext cx="2209800" cy="7441764"/>
            <a:chOff x="38100" y="279618"/>
            <a:chExt cx="2209800" cy="744176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B1538B0-0500-4815-9241-FF40827CF40D}"/>
                </a:ext>
              </a:extLst>
            </p:cNvPr>
            <p:cNvCxnSpPr/>
            <p:nvPr/>
          </p:nvCxnSpPr>
          <p:spPr>
            <a:xfrm>
              <a:off x="2247900" y="406182"/>
              <a:ext cx="0" cy="73152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039B75-B1B9-443F-94C9-DF491D5E6854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" y="2095500"/>
              <a:ext cx="220980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1A6BAC-68DE-471D-BB51-494E6A025CE9}"/>
                </a:ext>
              </a:extLst>
            </p:cNvPr>
            <p:cNvSpPr txBox="1"/>
            <p:nvPr/>
          </p:nvSpPr>
          <p:spPr>
            <a:xfrm>
              <a:off x="174169" y="279618"/>
              <a:ext cx="192133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Weekdays Trend</a:t>
              </a:r>
            </a:p>
            <a:p>
              <a:endParaRPr lang="en-I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Residential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Industrial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Commercial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HUTS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Agriculture </a:t>
              </a:r>
            </a:p>
            <a:p>
              <a:endParaRPr lang="en-IN" sz="1200" dirty="0"/>
            </a:p>
            <a:p>
              <a:r>
                <a:rPr lang="en-IN" sz="1200" dirty="0"/>
                <a:t>Refer Slide number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7E07CB-6DD9-4257-88EA-5CB71E65793D}"/>
                </a:ext>
              </a:extLst>
            </p:cNvPr>
            <p:cNvSpPr txBox="1"/>
            <p:nvPr/>
          </p:nvSpPr>
          <p:spPr>
            <a:xfrm>
              <a:off x="152403" y="2247900"/>
              <a:ext cx="19430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Weekends Trend</a:t>
              </a:r>
            </a:p>
            <a:p>
              <a:endParaRPr lang="en-I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Residential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Industrial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Commercial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HUTS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Agriculture </a:t>
              </a:r>
            </a:p>
            <a:p>
              <a:endParaRPr lang="en-IN" sz="1200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4DE121-2B38-4F83-8CF9-6E577BC427BC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" y="4000500"/>
              <a:ext cx="220980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EDBC32D-9B7A-45FC-AE25-DA89D3E791B9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" y="5905500"/>
              <a:ext cx="220980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EF052A-D290-4813-9BBF-433692B963D3}"/>
                </a:ext>
              </a:extLst>
            </p:cNvPr>
            <p:cNvSpPr txBox="1"/>
            <p:nvPr/>
          </p:nvSpPr>
          <p:spPr>
            <a:xfrm>
              <a:off x="190500" y="4152900"/>
              <a:ext cx="17525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Quarterly Trend</a:t>
              </a:r>
            </a:p>
            <a:p>
              <a:endParaRPr lang="en-I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Residential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Industrial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Commercial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HUTS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Agriculture </a:t>
              </a:r>
            </a:p>
            <a:p>
              <a:endParaRPr lang="en-IN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07CB04-8744-4F11-9444-10B4693557F4}"/>
                </a:ext>
              </a:extLst>
            </p:cNvPr>
            <p:cNvSpPr txBox="1"/>
            <p:nvPr/>
          </p:nvSpPr>
          <p:spPr>
            <a:xfrm>
              <a:off x="266706" y="6121181"/>
              <a:ext cx="175259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Festive Period Trend</a:t>
              </a:r>
            </a:p>
            <a:p>
              <a:endParaRPr lang="en-I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Residential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Industrial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Commercial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HUTS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Agriculture </a:t>
              </a:r>
            </a:p>
            <a:p>
              <a:endParaRPr lang="en-IN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865F0A-C274-47EE-8146-722B7E9CB13F}"/>
              </a:ext>
            </a:extLst>
          </p:cNvPr>
          <p:cNvGrpSpPr/>
          <p:nvPr/>
        </p:nvGrpSpPr>
        <p:grpSpPr>
          <a:xfrm>
            <a:off x="2247900" y="289415"/>
            <a:ext cx="2362202" cy="7401426"/>
            <a:chOff x="-266701" y="279618"/>
            <a:chExt cx="2362202" cy="740142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D6986F-1434-48F0-9A88-75DDE4BEE764}"/>
                </a:ext>
              </a:extLst>
            </p:cNvPr>
            <p:cNvCxnSpPr/>
            <p:nvPr/>
          </p:nvCxnSpPr>
          <p:spPr>
            <a:xfrm>
              <a:off x="1943099" y="365844"/>
              <a:ext cx="0" cy="731520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EB281E3-7DCC-49D9-88BD-DE35562A9ADA}"/>
                </a:ext>
              </a:extLst>
            </p:cNvPr>
            <p:cNvCxnSpPr>
              <a:cxnSpLocks/>
            </p:cNvCxnSpPr>
            <p:nvPr/>
          </p:nvCxnSpPr>
          <p:spPr>
            <a:xfrm>
              <a:off x="-266701" y="2085703"/>
              <a:ext cx="220980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726D5E-3201-46AD-AF43-0BEB8CB5BA2A}"/>
                </a:ext>
              </a:extLst>
            </p:cNvPr>
            <p:cNvSpPr txBox="1"/>
            <p:nvPr/>
          </p:nvSpPr>
          <p:spPr>
            <a:xfrm>
              <a:off x="174169" y="279618"/>
              <a:ext cx="19213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Weekdays Projection</a:t>
              </a:r>
            </a:p>
            <a:p>
              <a:endParaRPr lang="en-I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Residential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Industrial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Commercial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HUTS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Agriculture </a:t>
              </a:r>
            </a:p>
            <a:p>
              <a:endParaRPr lang="en-IN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2D9835-EC7B-4A22-8D07-51FE69BA71D3}"/>
                </a:ext>
              </a:extLst>
            </p:cNvPr>
            <p:cNvSpPr txBox="1"/>
            <p:nvPr/>
          </p:nvSpPr>
          <p:spPr>
            <a:xfrm>
              <a:off x="152403" y="2247900"/>
              <a:ext cx="19430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Weekends Projection</a:t>
              </a:r>
            </a:p>
            <a:p>
              <a:endParaRPr lang="en-I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Residential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Industrial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Commercial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HUTS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Agriculture </a:t>
              </a:r>
            </a:p>
            <a:p>
              <a:endParaRPr lang="en-IN" sz="120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6A3FA83-A7C2-4E1D-AD2B-415ADD74E5EC}"/>
                </a:ext>
              </a:extLst>
            </p:cNvPr>
            <p:cNvCxnSpPr>
              <a:cxnSpLocks/>
            </p:cNvCxnSpPr>
            <p:nvPr/>
          </p:nvCxnSpPr>
          <p:spPr>
            <a:xfrm>
              <a:off x="-266701" y="3990703"/>
              <a:ext cx="220980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A925CB8-92E0-4D96-BFAD-B42A3527E20D}"/>
                </a:ext>
              </a:extLst>
            </p:cNvPr>
            <p:cNvCxnSpPr>
              <a:cxnSpLocks/>
            </p:cNvCxnSpPr>
            <p:nvPr/>
          </p:nvCxnSpPr>
          <p:spPr>
            <a:xfrm>
              <a:off x="-266701" y="5895703"/>
              <a:ext cx="220980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3F493B-FBDE-4CAF-94FB-8E78A37E1300}"/>
                </a:ext>
              </a:extLst>
            </p:cNvPr>
            <p:cNvSpPr txBox="1"/>
            <p:nvPr/>
          </p:nvSpPr>
          <p:spPr>
            <a:xfrm>
              <a:off x="190500" y="4152900"/>
              <a:ext cx="17525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Quarterly Projections</a:t>
              </a:r>
            </a:p>
            <a:p>
              <a:endParaRPr lang="en-I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Residential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Industrial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Commercial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HUTS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Agriculture </a:t>
              </a:r>
            </a:p>
            <a:p>
              <a:endParaRPr lang="en-IN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56525A8-48D7-4F49-97FE-2765C0D20B38}"/>
                </a:ext>
              </a:extLst>
            </p:cNvPr>
            <p:cNvSpPr txBox="1"/>
            <p:nvPr/>
          </p:nvSpPr>
          <p:spPr>
            <a:xfrm>
              <a:off x="266706" y="6121181"/>
              <a:ext cx="17525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50" dirty="0"/>
                <a:t>Festive Period Projections</a:t>
              </a:r>
            </a:p>
            <a:p>
              <a:endParaRPr lang="en-IN" sz="105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050" dirty="0"/>
                <a:t>Residential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050" dirty="0"/>
                <a:t>Industrial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050" dirty="0"/>
                <a:t>Commercial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050" dirty="0"/>
                <a:t>HUTS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050" dirty="0"/>
                <a:t>Agriculture </a:t>
              </a:r>
            </a:p>
            <a:p>
              <a:endParaRPr lang="en-IN" sz="105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6DA0662-D040-41D9-9288-91ADD52B27F5}"/>
              </a:ext>
            </a:extLst>
          </p:cNvPr>
          <p:cNvSpPr txBox="1"/>
          <p:nvPr/>
        </p:nvSpPr>
        <p:spPr>
          <a:xfrm>
            <a:off x="4932315" y="406182"/>
            <a:ext cx="19213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Various Power Generations Split-ups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Nuclear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Others</a:t>
            </a:r>
          </a:p>
          <a:p>
            <a:r>
              <a:rPr lang="en-IN" sz="1200" dirty="0"/>
              <a:t>Refer Slide number 6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6E24B5-FA8B-4194-B388-A55BEB9D9605}"/>
              </a:ext>
            </a:extLst>
          </p:cNvPr>
          <p:cNvCxnSpPr>
            <a:cxnSpLocks/>
          </p:cNvCxnSpPr>
          <p:nvPr/>
        </p:nvCxnSpPr>
        <p:spPr>
          <a:xfrm>
            <a:off x="4457700" y="3268504"/>
            <a:ext cx="25908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4A7E16-6259-4310-ADA5-9067F25D3931}"/>
              </a:ext>
            </a:extLst>
          </p:cNvPr>
          <p:cNvSpPr txBox="1"/>
          <p:nvPr/>
        </p:nvSpPr>
        <p:spPr>
          <a:xfrm>
            <a:off x="4781551" y="3390930"/>
            <a:ext cx="1943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Reliability Index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Refer Slide 5 </a:t>
            </a:r>
          </a:p>
          <a:p>
            <a:endParaRPr lang="en-IN" sz="12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67B6B3-D94C-4D5E-8711-D18A72756173}"/>
              </a:ext>
            </a:extLst>
          </p:cNvPr>
          <p:cNvCxnSpPr>
            <a:cxnSpLocks/>
          </p:cNvCxnSpPr>
          <p:nvPr/>
        </p:nvCxnSpPr>
        <p:spPr>
          <a:xfrm>
            <a:off x="4457700" y="4762500"/>
            <a:ext cx="25908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02CE9A3-335B-4A9D-82C6-AAF846DFBFF0}"/>
              </a:ext>
            </a:extLst>
          </p:cNvPr>
          <p:cNvSpPr txBox="1"/>
          <p:nvPr/>
        </p:nvSpPr>
        <p:spPr>
          <a:xfrm>
            <a:off x="4781550" y="4962767"/>
            <a:ext cx="1943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Power Quality Data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Refer Slide 4</a:t>
            </a:r>
          </a:p>
          <a:p>
            <a:endParaRPr lang="en-IN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E6A34C7-CE62-4D5A-9363-4B590A09BAE3}"/>
              </a:ext>
            </a:extLst>
          </p:cNvPr>
          <p:cNvCxnSpPr>
            <a:cxnSpLocks/>
          </p:cNvCxnSpPr>
          <p:nvPr/>
        </p:nvCxnSpPr>
        <p:spPr>
          <a:xfrm>
            <a:off x="4457698" y="5981700"/>
            <a:ext cx="25908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AACD3B8-4573-4372-A1A6-F19DEAB61367}"/>
              </a:ext>
            </a:extLst>
          </p:cNvPr>
          <p:cNvSpPr txBox="1"/>
          <p:nvPr/>
        </p:nvSpPr>
        <p:spPr>
          <a:xfrm>
            <a:off x="4889866" y="6331803"/>
            <a:ext cx="1943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Proposed Power outage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Refer Slide 4</a:t>
            </a:r>
          </a:p>
          <a:p>
            <a:endParaRPr lang="en-IN" sz="1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06FA90-A1AD-4337-AC57-CF90CA4B9D62}"/>
              </a:ext>
            </a:extLst>
          </p:cNvPr>
          <p:cNvCxnSpPr>
            <a:cxnSpLocks/>
          </p:cNvCxnSpPr>
          <p:nvPr/>
        </p:nvCxnSpPr>
        <p:spPr>
          <a:xfrm>
            <a:off x="7048498" y="1271482"/>
            <a:ext cx="323850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21A2F2B-2C77-402F-8095-BCCA80D0563A}"/>
              </a:ext>
            </a:extLst>
          </p:cNvPr>
          <p:cNvSpPr txBox="1"/>
          <p:nvPr/>
        </p:nvSpPr>
        <p:spPr>
          <a:xfrm>
            <a:off x="7630890" y="414360"/>
            <a:ext cx="1752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Power Purchase Recommendations</a:t>
            </a:r>
          </a:p>
          <a:p>
            <a:endParaRPr lang="en-IN" sz="1200" dirty="0"/>
          </a:p>
          <a:p>
            <a:endParaRPr lang="en-IN" sz="12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DDDD34-D466-423A-A9F5-DFB4B523E199}"/>
              </a:ext>
            </a:extLst>
          </p:cNvPr>
          <p:cNvCxnSpPr>
            <a:cxnSpLocks/>
          </p:cNvCxnSpPr>
          <p:nvPr/>
        </p:nvCxnSpPr>
        <p:spPr>
          <a:xfrm>
            <a:off x="7048498" y="4152900"/>
            <a:ext cx="323850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CDE19F1-99FA-4F4D-AAEE-EB258A076B2C}"/>
              </a:ext>
            </a:extLst>
          </p:cNvPr>
          <p:cNvSpPr txBox="1"/>
          <p:nvPr/>
        </p:nvSpPr>
        <p:spPr>
          <a:xfrm>
            <a:off x="7691847" y="1322844"/>
            <a:ext cx="1752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Actionable Insights</a:t>
            </a:r>
          </a:p>
          <a:p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Residential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Industrial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Commercial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HUTS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Agriculture</a:t>
            </a:r>
          </a:p>
          <a:p>
            <a:endParaRPr lang="en-IN" sz="1200" dirty="0"/>
          </a:p>
          <a:p>
            <a:r>
              <a:rPr lang="en-IN" sz="1200" dirty="0"/>
              <a:t>Refer Slide number 7</a:t>
            </a:r>
          </a:p>
          <a:p>
            <a:endParaRPr lang="en-IN" sz="12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64720E-0C56-4D3C-9150-0200C6A9EE81}"/>
              </a:ext>
            </a:extLst>
          </p:cNvPr>
          <p:cNvCxnSpPr>
            <a:cxnSpLocks/>
          </p:cNvCxnSpPr>
          <p:nvPr/>
        </p:nvCxnSpPr>
        <p:spPr>
          <a:xfrm>
            <a:off x="7048498" y="6121181"/>
            <a:ext cx="323850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D5E437-F947-4BD0-9CF4-704AEDB96D32}"/>
              </a:ext>
            </a:extLst>
          </p:cNvPr>
          <p:cNvSpPr txBox="1"/>
          <p:nvPr/>
        </p:nvSpPr>
        <p:spPr>
          <a:xfrm>
            <a:off x="7691846" y="4247608"/>
            <a:ext cx="1752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Outage Reduction Management</a:t>
            </a:r>
          </a:p>
          <a:p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Outage Prediction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Hardware Refresh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Technology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r>
              <a:rPr lang="en-IN" sz="1200" dirty="0"/>
              <a:t>This links to OMS slide</a:t>
            </a:r>
          </a:p>
          <a:p>
            <a:endParaRPr lang="en-IN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B1A3F5-C946-43D3-AEE1-4A8707B7246D}"/>
              </a:ext>
            </a:extLst>
          </p:cNvPr>
          <p:cNvSpPr txBox="1"/>
          <p:nvPr/>
        </p:nvSpPr>
        <p:spPr>
          <a:xfrm>
            <a:off x="7734300" y="6314019"/>
            <a:ext cx="1752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Financial Benefits</a:t>
            </a:r>
          </a:p>
          <a:p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For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For Government</a:t>
            </a:r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3061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Chart 83">
            <a:extLst>
              <a:ext uri="{FF2B5EF4-FFF2-40B4-BE49-F238E27FC236}">
                <a16:creationId xmlns:a16="http://schemas.microsoft.com/office/drawing/2014/main" id="{8272AFC1-98F5-4954-A26E-F1EE94DC54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158738"/>
              </p:ext>
            </p:extLst>
          </p:nvPr>
        </p:nvGraphicFramePr>
        <p:xfrm>
          <a:off x="190500" y="114301"/>
          <a:ext cx="7772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5" name="Chart 84">
            <a:extLst>
              <a:ext uri="{FF2B5EF4-FFF2-40B4-BE49-F238E27FC236}">
                <a16:creationId xmlns:a16="http://schemas.microsoft.com/office/drawing/2014/main" id="{7467CC08-312F-4DDF-BA7A-C33F69D24A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304843"/>
              </p:ext>
            </p:extLst>
          </p:nvPr>
        </p:nvGraphicFramePr>
        <p:xfrm>
          <a:off x="202474" y="3543300"/>
          <a:ext cx="7867650" cy="4029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187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art">
            <a:extLst>
              <a:ext uri="{FF2B5EF4-FFF2-40B4-BE49-F238E27FC236}">
                <a16:creationId xmlns:a16="http://schemas.microsoft.com/office/drawing/2014/main" id="{EE8636BF-F5D1-4690-B174-D05F1C88C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495300"/>
            <a:ext cx="9982200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2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art">
            <a:extLst>
              <a:ext uri="{FF2B5EF4-FFF2-40B4-BE49-F238E27FC236}">
                <a16:creationId xmlns:a16="http://schemas.microsoft.com/office/drawing/2014/main" id="{EE8636BF-F5D1-4690-B174-D05F1C88C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66700"/>
            <a:ext cx="8991600" cy="38013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8D2064-57A5-4F92-9E4C-70F8A4B52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0"/>
            <a:ext cx="11963400" cy="80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C27ABE-1C3D-43A2-8215-25AA695E3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772" y="1333500"/>
            <a:ext cx="4953000" cy="1383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A7392E-808C-48DA-B9D8-3B42F6492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43" y="3632371"/>
            <a:ext cx="4469058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276FC3-18F0-4A5F-A53C-2C15DF895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784" y="3632371"/>
            <a:ext cx="452023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5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1538B0-0500-4815-9241-FF40827CF40D}"/>
              </a:ext>
            </a:extLst>
          </p:cNvPr>
          <p:cNvCxnSpPr/>
          <p:nvPr/>
        </p:nvCxnSpPr>
        <p:spPr>
          <a:xfrm>
            <a:off x="3238500" y="342900"/>
            <a:ext cx="0" cy="73152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BB5F43-253C-400A-8D46-03504DD56F03}"/>
              </a:ext>
            </a:extLst>
          </p:cNvPr>
          <p:cNvCxnSpPr/>
          <p:nvPr/>
        </p:nvCxnSpPr>
        <p:spPr>
          <a:xfrm>
            <a:off x="7810500" y="342900"/>
            <a:ext cx="0" cy="73152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B12E02-D928-43CA-843D-FDF305859325}"/>
              </a:ext>
            </a:extLst>
          </p:cNvPr>
          <p:cNvCxnSpPr/>
          <p:nvPr/>
        </p:nvCxnSpPr>
        <p:spPr>
          <a:xfrm>
            <a:off x="114300" y="2933700"/>
            <a:ext cx="9753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039B75-B1B9-443F-94C9-DF491D5E6854}"/>
              </a:ext>
            </a:extLst>
          </p:cNvPr>
          <p:cNvCxnSpPr/>
          <p:nvPr/>
        </p:nvCxnSpPr>
        <p:spPr>
          <a:xfrm>
            <a:off x="266700" y="5753100"/>
            <a:ext cx="9753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21A6BAC-68DE-471D-BB51-494E6A025CE9}"/>
              </a:ext>
            </a:extLst>
          </p:cNvPr>
          <p:cNvSpPr txBox="1"/>
          <p:nvPr/>
        </p:nvSpPr>
        <p:spPr>
          <a:xfrm>
            <a:off x="289561" y="407194"/>
            <a:ext cx="27431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Residential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Domestic Efficient Lighting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Ring Back Tune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Multimedia Awareness – Paper, Radio, TV other social medias 	</a:t>
            </a:r>
          </a:p>
          <a:p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419E9-F682-47D5-A129-9D4A1AEA1514}"/>
              </a:ext>
            </a:extLst>
          </p:cNvPr>
          <p:cNvSpPr txBox="1"/>
          <p:nvPr/>
        </p:nvSpPr>
        <p:spPr>
          <a:xfrm>
            <a:off x="3620596" y="407194"/>
            <a:ext cx="27431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Industrial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Solar roof top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Government Subsidy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Entrepreneur incentives for solar production / Projects</a:t>
            </a:r>
          </a:p>
          <a:p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2C590-9B0A-46CF-AA48-AF76DCA081B0}"/>
              </a:ext>
            </a:extLst>
          </p:cNvPr>
          <p:cNvSpPr txBox="1"/>
          <p:nvPr/>
        </p:nvSpPr>
        <p:spPr>
          <a:xfrm>
            <a:off x="3619503" y="3220016"/>
            <a:ext cx="27431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Agriculture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PM-KUSUM scheme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Installation of standalone solar powered agriculture pumps</a:t>
            </a:r>
          </a:p>
          <a:p>
            <a:endParaRPr lang="en-I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9413CE-D84A-45E9-88F8-E66FD7916B60}"/>
              </a:ext>
            </a:extLst>
          </p:cNvPr>
          <p:cNvSpPr txBox="1"/>
          <p:nvPr/>
        </p:nvSpPr>
        <p:spPr>
          <a:xfrm>
            <a:off x="3619503" y="5980467"/>
            <a:ext cx="27431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Commercials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Incentives for Electric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Electric Vehicles charging unit</a:t>
            </a:r>
          </a:p>
          <a:p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EDD05C-6654-44E8-ACF2-F0D3DB7D4899}"/>
              </a:ext>
            </a:extLst>
          </p:cNvPr>
          <p:cNvSpPr txBox="1"/>
          <p:nvPr/>
        </p:nvSpPr>
        <p:spPr>
          <a:xfrm>
            <a:off x="228610" y="3259038"/>
            <a:ext cx="274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HUTS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Maturity Index 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644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206</Words>
  <Application>Microsoft Office PowerPoint</Application>
  <PresentationFormat>Custom</PresentationFormat>
  <Paragraphs>143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EFICAA_2022_Calendar_Dummy.cdr</dc:title>
  <dc:creator>Avanthi</dc:creator>
  <cp:lastModifiedBy>ARAVINDHAN SUBRAMANIAN</cp:lastModifiedBy>
  <cp:revision>20</cp:revision>
  <dcterms:created xsi:type="dcterms:W3CDTF">2022-07-07T12:07:13Z</dcterms:created>
  <dcterms:modified xsi:type="dcterms:W3CDTF">2022-07-17T03:58:22Z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2022-01-06T00:00:00Z</vt:filetime>
  </property>
  <property fmtid="{D5CDD505-2E9C-101B-9397-08002B2CF9AE}" pid="3" name="Creator">
    <vt:lpwstr>CorelDRAW 2021</vt:lpwstr>
  </property>
  <property fmtid="{D5CDD505-2E9C-101B-9397-08002B2CF9AE}" pid="4" name="LastSaved">
    <vt:filetime>2022-07-07T00:00:00Z</vt:filetime>
  </property>
  <property fmtid="{D5CDD505-2E9C-101B-9397-08002B2CF9AE}" pid="5" name="Producer">
    <vt:lpwstr>Corel PDF Engine Version 23.5.0.506</vt:lpwstr>
  </property>
</Properties>
</file>